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7" r:id="rId2"/>
  </p:sldMasterIdLst>
  <p:notesMasterIdLst>
    <p:notesMasterId r:id="rId25"/>
  </p:notesMasterIdLst>
  <p:sldIdLst>
    <p:sldId id="256" r:id="rId3"/>
    <p:sldId id="257" r:id="rId4"/>
    <p:sldId id="275" r:id="rId5"/>
    <p:sldId id="258" r:id="rId6"/>
    <p:sldId id="259" r:id="rId7"/>
    <p:sldId id="260" r:id="rId8"/>
    <p:sldId id="261" r:id="rId9"/>
    <p:sldId id="262" r:id="rId10"/>
    <p:sldId id="263" r:id="rId11"/>
    <p:sldId id="265" r:id="rId12"/>
    <p:sldId id="276" r:id="rId13"/>
    <p:sldId id="277" r:id="rId14"/>
    <p:sldId id="266" r:id="rId15"/>
    <p:sldId id="267" r:id="rId16"/>
    <p:sldId id="268" r:id="rId17"/>
    <p:sldId id="269" r:id="rId18"/>
    <p:sldId id="270" r:id="rId19"/>
    <p:sldId id="271" r:id="rId20"/>
    <p:sldId id="272" r:id="rId21"/>
    <p:sldId id="273" r:id="rId22"/>
    <p:sldId id="278" r:id="rId23"/>
    <p:sldId id="27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E59AD1-6F47-4663-B5E7-36DDE191B384}" v="15" dt="2021-12-14T09:22:29.69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59" autoAdjust="0"/>
    <p:restoredTop sz="94660"/>
  </p:normalViewPr>
  <p:slideViewPr>
    <p:cSldViewPr snapToGrid="0">
      <p:cViewPr varScale="1">
        <p:scale>
          <a:sx n="81" d="100"/>
          <a:sy n="81" d="100"/>
        </p:scale>
        <p:origin x="79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ena Bengulescu" userId="c7cf2975735b0266" providerId="LiveId" clId="{5FE59AD1-6F47-4663-B5E7-36DDE191B384}"/>
    <pc:docChg chg="undo custSel addSld delSld modSld sldOrd">
      <pc:chgData name="Elena Bengulescu" userId="c7cf2975735b0266" providerId="LiveId" clId="{5FE59AD1-6F47-4663-B5E7-36DDE191B384}" dt="2021-12-15T23:49:59.835" v="16016"/>
      <pc:docMkLst>
        <pc:docMk/>
      </pc:docMkLst>
      <pc:sldChg chg="addSp modSp new mod">
        <pc:chgData name="Elena Bengulescu" userId="c7cf2975735b0266" providerId="LiveId" clId="{5FE59AD1-6F47-4663-B5E7-36DDE191B384}" dt="2021-11-18T16:12:04.506" v="5312" actId="1076"/>
        <pc:sldMkLst>
          <pc:docMk/>
          <pc:sldMk cId="3462646307" sldId="256"/>
        </pc:sldMkLst>
        <pc:spChg chg="mod">
          <ac:chgData name="Elena Bengulescu" userId="c7cf2975735b0266" providerId="LiveId" clId="{5FE59AD1-6F47-4663-B5E7-36DDE191B384}" dt="2021-11-16T11:30:18.207" v="65"/>
          <ac:spMkLst>
            <pc:docMk/>
            <pc:sldMk cId="3462646307" sldId="256"/>
            <ac:spMk id="2" creationId="{9D32F862-1677-441B-B39E-185A9E5AEF01}"/>
          </ac:spMkLst>
        </pc:spChg>
        <pc:spChg chg="mod">
          <ac:chgData name="Elena Bengulescu" userId="c7cf2975735b0266" providerId="LiveId" clId="{5FE59AD1-6F47-4663-B5E7-36DDE191B384}" dt="2021-11-18T15:33:28.266" v="5268" actId="20577"/>
          <ac:spMkLst>
            <pc:docMk/>
            <pc:sldMk cId="3462646307" sldId="256"/>
            <ac:spMk id="3" creationId="{1D676F7E-F3BF-45B5-B29C-1BB7DF7D7D45}"/>
          </ac:spMkLst>
        </pc:spChg>
        <pc:picChg chg="add mod">
          <ac:chgData name="Elena Bengulescu" userId="c7cf2975735b0266" providerId="LiveId" clId="{5FE59AD1-6F47-4663-B5E7-36DDE191B384}" dt="2021-11-18T16:12:04.506" v="5312" actId="1076"/>
          <ac:picMkLst>
            <pc:docMk/>
            <pc:sldMk cId="3462646307" sldId="256"/>
            <ac:picMk id="5" creationId="{F7A53B6D-D71E-4619-B4DF-7CB43334E36E}"/>
          </ac:picMkLst>
        </pc:picChg>
      </pc:sldChg>
      <pc:sldChg chg="addSp delSp modSp new mod setBg setClrOvrMap">
        <pc:chgData name="Elena Bengulescu" userId="c7cf2975735b0266" providerId="LiveId" clId="{5FE59AD1-6F47-4663-B5E7-36DDE191B384}" dt="2021-12-02T09:35:38.237" v="11726" actId="122"/>
        <pc:sldMkLst>
          <pc:docMk/>
          <pc:sldMk cId="3966111398" sldId="257"/>
        </pc:sldMkLst>
        <pc:spChg chg="mod">
          <ac:chgData name="Elena Bengulescu" userId="c7cf2975735b0266" providerId="LiveId" clId="{5FE59AD1-6F47-4663-B5E7-36DDE191B384}" dt="2021-12-02T09:35:38.237" v="11726" actId="122"/>
          <ac:spMkLst>
            <pc:docMk/>
            <pc:sldMk cId="3966111398" sldId="257"/>
            <ac:spMk id="2" creationId="{12B195B1-1EAC-410D-806A-2FCF87296495}"/>
          </ac:spMkLst>
        </pc:spChg>
        <pc:spChg chg="add del mod">
          <ac:chgData name="Elena Bengulescu" userId="c7cf2975735b0266" providerId="LiveId" clId="{5FE59AD1-6F47-4663-B5E7-36DDE191B384}" dt="2021-12-01T14:59:29.768" v="10637" actId="20577"/>
          <ac:spMkLst>
            <pc:docMk/>
            <pc:sldMk cId="3966111398" sldId="257"/>
            <ac:spMk id="3" creationId="{25CD57F6-C67F-4C93-87B9-E663C49EF5C3}"/>
          </ac:spMkLst>
        </pc:spChg>
        <pc:spChg chg="add del">
          <ac:chgData name="Elena Bengulescu" userId="c7cf2975735b0266" providerId="LiveId" clId="{5FE59AD1-6F47-4663-B5E7-36DDE191B384}" dt="2021-11-18T16:12:49.719" v="5314" actId="26606"/>
          <ac:spMkLst>
            <pc:docMk/>
            <pc:sldMk cId="3966111398" sldId="257"/>
            <ac:spMk id="8" creationId="{A65AC7D1-EAA9-48F5-B509-60A7F50BF703}"/>
          </ac:spMkLst>
        </pc:spChg>
        <pc:spChg chg="add del">
          <ac:chgData name="Elena Bengulescu" userId="c7cf2975735b0266" providerId="LiveId" clId="{5FE59AD1-6F47-4663-B5E7-36DDE191B384}" dt="2021-11-18T16:13:18.273" v="5320" actId="26606"/>
          <ac:spMkLst>
            <pc:docMk/>
            <pc:sldMk cId="3966111398" sldId="257"/>
            <ac:spMk id="9" creationId="{9F4444CE-BC8D-4D61-B303-4C05614E62AB}"/>
          </ac:spMkLst>
        </pc:spChg>
        <pc:spChg chg="add del">
          <ac:chgData name="Elena Bengulescu" userId="c7cf2975735b0266" providerId="LiveId" clId="{5FE59AD1-6F47-4663-B5E7-36DDE191B384}" dt="2021-11-18T16:12:49.719" v="5314" actId="26606"/>
          <ac:spMkLst>
            <pc:docMk/>
            <pc:sldMk cId="3966111398" sldId="257"/>
            <ac:spMk id="10" creationId="{D6320AF9-619A-4175-865B-5663E1AEF4C5}"/>
          </ac:spMkLst>
        </pc:spChg>
        <pc:spChg chg="add del">
          <ac:chgData name="Elena Bengulescu" userId="c7cf2975735b0266" providerId="LiveId" clId="{5FE59AD1-6F47-4663-B5E7-36DDE191B384}" dt="2021-11-18T16:13:18.273" v="5320" actId="26606"/>
          <ac:spMkLst>
            <pc:docMk/>
            <pc:sldMk cId="3966111398" sldId="257"/>
            <ac:spMk id="11" creationId="{73772B81-181F-48B7-8826-4D9686D15DF5}"/>
          </ac:spMkLst>
        </pc:spChg>
        <pc:spChg chg="add del">
          <ac:chgData name="Elena Bengulescu" userId="c7cf2975735b0266" providerId="LiveId" clId="{5FE59AD1-6F47-4663-B5E7-36DDE191B384}" dt="2021-11-18T16:13:18.273" v="5320" actId="26606"/>
          <ac:spMkLst>
            <pc:docMk/>
            <pc:sldMk cId="3966111398" sldId="257"/>
            <ac:spMk id="13" creationId="{B2205F6E-03C6-4E92-877C-E2482F6599AA}"/>
          </ac:spMkLst>
        </pc:spChg>
        <pc:spChg chg="add del">
          <ac:chgData name="Elena Bengulescu" userId="c7cf2975735b0266" providerId="LiveId" clId="{5FE59AD1-6F47-4663-B5E7-36DDE191B384}" dt="2021-11-18T16:12:49.719" v="5314" actId="26606"/>
          <ac:spMkLst>
            <pc:docMk/>
            <pc:sldMk cId="3966111398" sldId="257"/>
            <ac:spMk id="16" creationId="{7E018740-5C2B-4A41-AC1A-7E68D1EC1954}"/>
          </ac:spMkLst>
        </pc:spChg>
        <pc:spChg chg="add del">
          <ac:chgData name="Elena Bengulescu" userId="c7cf2975735b0266" providerId="LiveId" clId="{5FE59AD1-6F47-4663-B5E7-36DDE191B384}" dt="2021-11-18T16:12:49.719" v="5314" actId="26606"/>
          <ac:spMkLst>
            <pc:docMk/>
            <pc:sldMk cId="3966111398" sldId="257"/>
            <ac:spMk id="18" creationId="{166F75A4-C475-4941-8EE2-B80A06A2C1BB}"/>
          </ac:spMkLst>
        </pc:spChg>
        <pc:spChg chg="add del">
          <ac:chgData name="Elena Bengulescu" userId="c7cf2975735b0266" providerId="LiveId" clId="{5FE59AD1-6F47-4663-B5E7-36DDE191B384}" dt="2021-11-18T16:12:49.719" v="5314" actId="26606"/>
          <ac:spMkLst>
            <pc:docMk/>
            <pc:sldMk cId="3966111398" sldId="257"/>
            <ac:spMk id="20" creationId="{A032553A-72E8-4B0D-8405-FF9771C9AF05}"/>
          </ac:spMkLst>
        </pc:spChg>
        <pc:spChg chg="add del">
          <ac:chgData name="Elena Bengulescu" userId="c7cf2975735b0266" providerId="LiveId" clId="{5FE59AD1-6F47-4663-B5E7-36DDE191B384}" dt="2021-11-18T16:12:49.719" v="5314" actId="26606"/>
          <ac:spMkLst>
            <pc:docMk/>
            <pc:sldMk cId="3966111398" sldId="257"/>
            <ac:spMk id="22" creationId="{765800AC-C3B9-498E-87BC-29FAE4C76B21}"/>
          </ac:spMkLst>
        </pc:spChg>
        <pc:spChg chg="add del">
          <ac:chgData name="Elena Bengulescu" userId="c7cf2975735b0266" providerId="LiveId" clId="{5FE59AD1-6F47-4663-B5E7-36DDE191B384}" dt="2021-11-18T16:12:49.719" v="5314" actId="26606"/>
          <ac:spMkLst>
            <pc:docMk/>
            <pc:sldMk cId="3966111398" sldId="257"/>
            <ac:spMk id="24" creationId="{1F9D6ACB-2FF4-49F9-978A-E0D5327FC635}"/>
          </ac:spMkLst>
        </pc:spChg>
        <pc:spChg chg="add del">
          <ac:chgData name="Elena Bengulescu" userId="c7cf2975735b0266" providerId="LiveId" clId="{5FE59AD1-6F47-4663-B5E7-36DDE191B384}" dt="2021-11-18T16:12:49.719" v="5314" actId="26606"/>
          <ac:spMkLst>
            <pc:docMk/>
            <pc:sldMk cId="3966111398" sldId="257"/>
            <ac:spMk id="26" creationId="{142BFA2A-77A0-4F60-A32A-685681C84889}"/>
          </ac:spMkLst>
        </pc:spChg>
        <pc:spChg chg="add del">
          <ac:chgData name="Elena Bengulescu" userId="c7cf2975735b0266" providerId="LiveId" clId="{5FE59AD1-6F47-4663-B5E7-36DDE191B384}" dt="2021-11-18T16:13:00.727" v="5316" actId="26606"/>
          <ac:spMkLst>
            <pc:docMk/>
            <pc:sldMk cId="3966111398" sldId="257"/>
            <ac:spMk id="28" creationId="{603AE127-802C-459A-A612-DB85B67F0DC0}"/>
          </ac:spMkLst>
        </pc:spChg>
        <pc:spChg chg="add del">
          <ac:chgData name="Elena Bengulescu" userId="c7cf2975735b0266" providerId="LiveId" clId="{5FE59AD1-6F47-4663-B5E7-36DDE191B384}" dt="2021-11-18T16:13:00.727" v="5316" actId="26606"/>
          <ac:spMkLst>
            <pc:docMk/>
            <pc:sldMk cId="3966111398" sldId="257"/>
            <ac:spMk id="29" creationId="{9323D83D-50D6-4040-A58B-FCEA340F886A}"/>
          </ac:spMkLst>
        </pc:spChg>
        <pc:spChg chg="add del">
          <ac:chgData name="Elena Bengulescu" userId="c7cf2975735b0266" providerId="LiveId" clId="{5FE59AD1-6F47-4663-B5E7-36DDE191B384}" dt="2021-11-18T16:13:00.727" v="5316" actId="26606"/>
          <ac:spMkLst>
            <pc:docMk/>
            <pc:sldMk cId="3966111398" sldId="257"/>
            <ac:spMk id="31" creationId="{F10FD715-4DCE-4779-B634-EC78315EA213}"/>
          </ac:spMkLst>
        </pc:spChg>
        <pc:spChg chg="add del">
          <ac:chgData name="Elena Bengulescu" userId="c7cf2975735b0266" providerId="LiveId" clId="{5FE59AD1-6F47-4663-B5E7-36DDE191B384}" dt="2021-11-18T16:13:05.799" v="5318" actId="26606"/>
          <ac:spMkLst>
            <pc:docMk/>
            <pc:sldMk cId="3966111398" sldId="257"/>
            <ac:spMk id="33" creationId="{8DF4D7F6-81B5-452A-9CE6-76D81F91D41B}"/>
          </ac:spMkLst>
        </pc:spChg>
        <pc:spChg chg="add del">
          <ac:chgData name="Elena Bengulescu" userId="c7cf2975735b0266" providerId="LiveId" clId="{5FE59AD1-6F47-4663-B5E7-36DDE191B384}" dt="2021-11-18T16:13:05.799" v="5318" actId="26606"/>
          <ac:spMkLst>
            <pc:docMk/>
            <pc:sldMk cId="3966111398" sldId="257"/>
            <ac:spMk id="34" creationId="{4600514D-20FB-4559-97DC-D1DC39E6C3DE}"/>
          </ac:spMkLst>
        </pc:spChg>
        <pc:spChg chg="add del">
          <ac:chgData name="Elena Bengulescu" userId="c7cf2975735b0266" providerId="LiveId" clId="{5FE59AD1-6F47-4663-B5E7-36DDE191B384}" dt="2021-11-18T16:13:05.799" v="5318" actId="26606"/>
          <ac:spMkLst>
            <pc:docMk/>
            <pc:sldMk cId="3966111398" sldId="257"/>
            <ac:spMk id="35" creationId="{266F638A-E405-4AC0-B984-72E5813B0DD1}"/>
          </ac:spMkLst>
        </pc:spChg>
        <pc:spChg chg="add del">
          <ac:chgData name="Elena Bengulescu" userId="c7cf2975735b0266" providerId="LiveId" clId="{5FE59AD1-6F47-4663-B5E7-36DDE191B384}" dt="2021-11-18T16:13:05.799" v="5318" actId="26606"/>
          <ac:spMkLst>
            <pc:docMk/>
            <pc:sldMk cId="3966111398" sldId="257"/>
            <ac:spMk id="38" creationId="{27B538D5-95DB-47ED-9CB4-34AE5BF78E6B}"/>
          </ac:spMkLst>
        </pc:spChg>
        <pc:graphicFrameChg chg="add del">
          <ac:chgData name="Elena Bengulescu" userId="c7cf2975735b0266" providerId="LiveId" clId="{5FE59AD1-6F47-4663-B5E7-36DDE191B384}" dt="2021-11-18T16:13:18.273" v="5320" actId="26606"/>
          <ac:graphicFrameMkLst>
            <pc:docMk/>
            <pc:sldMk cId="3966111398" sldId="257"/>
            <ac:graphicFrameMk id="5" creationId="{AA4B5164-C650-421D-B159-AFD66D85CD03}"/>
          </ac:graphicFrameMkLst>
        </pc:graphicFrameChg>
        <pc:cxnChg chg="add del">
          <ac:chgData name="Elena Bengulescu" userId="c7cf2975735b0266" providerId="LiveId" clId="{5FE59AD1-6F47-4663-B5E7-36DDE191B384}" dt="2021-11-18T16:12:49.719" v="5314" actId="26606"/>
          <ac:cxnSpMkLst>
            <pc:docMk/>
            <pc:sldMk cId="3966111398" sldId="257"/>
            <ac:cxnSpMk id="12" creationId="{063B6EC6-D752-4EE7-908B-F8F19E8C7FEA}"/>
          </ac:cxnSpMkLst>
        </pc:cxnChg>
        <pc:cxnChg chg="add del">
          <ac:chgData name="Elena Bengulescu" userId="c7cf2975735b0266" providerId="LiveId" clId="{5FE59AD1-6F47-4663-B5E7-36DDE191B384}" dt="2021-11-18T16:12:49.719" v="5314" actId="26606"/>
          <ac:cxnSpMkLst>
            <pc:docMk/>
            <pc:sldMk cId="3966111398" sldId="257"/>
            <ac:cxnSpMk id="14" creationId="{EFECD4E8-AD3E-4228-82A2-9461958EA94D}"/>
          </ac:cxnSpMkLst>
        </pc:cxnChg>
        <pc:cxnChg chg="add del">
          <ac:chgData name="Elena Bengulescu" userId="c7cf2975735b0266" providerId="LiveId" clId="{5FE59AD1-6F47-4663-B5E7-36DDE191B384}" dt="2021-11-18T16:13:00.727" v="5316" actId="26606"/>
          <ac:cxnSpMkLst>
            <pc:docMk/>
            <pc:sldMk cId="3966111398" sldId="257"/>
            <ac:cxnSpMk id="30" creationId="{1A1FE6BB-DFB2-4080-9B5E-076EF5DDE67B}"/>
          </ac:cxnSpMkLst>
        </pc:cxnChg>
        <pc:cxnChg chg="add del">
          <ac:chgData name="Elena Bengulescu" userId="c7cf2975735b0266" providerId="LiveId" clId="{5FE59AD1-6F47-4663-B5E7-36DDE191B384}" dt="2021-11-18T16:13:05.799" v="5318" actId="26606"/>
          <ac:cxnSpMkLst>
            <pc:docMk/>
            <pc:sldMk cId="3966111398" sldId="257"/>
            <ac:cxnSpMk id="36" creationId="{7D1CBE93-B17D-4509-843C-82287C38032A}"/>
          </ac:cxnSpMkLst>
        </pc:cxnChg>
        <pc:cxnChg chg="add del">
          <ac:chgData name="Elena Bengulescu" userId="c7cf2975735b0266" providerId="LiveId" clId="{5FE59AD1-6F47-4663-B5E7-36DDE191B384}" dt="2021-11-18T16:13:05.799" v="5318" actId="26606"/>
          <ac:cxnSpMkLst>
            <pc:docMk/>
            <pc:sldMk cId="3966111398" sldId="257"/>
            <ac:cxnSpMk id="37" creationId="{AE6277B4-6A43-48AB-89B2-3442221619CC}"/>
          </ac:cxnSpMkLst>
        </pc:cxnChg>
      </pc:sldChg>
      <pc:sldChg chg="modSp new mod">
        <pc:chgData name="Elena Bengulescu" userId="c7cf2975735b0266" providerId="LiveId" clId="{5FE59AD1-6F47-4663-B5E7-36DDE191B384}" dt="2021-12-09T12:02:26.392" v="13963" actId="20577"/>
        <pc:sldMkLst>
          <pc:docMk/>
          <pc:sldMk cId="1002428365" sldId="258"/>
        </pc:sldMkLst>
        <pc:spChg chg="mod">
          <ac:chgData name="Elena Bengulescu" userId="c7cf2975735b0266" providerId="LiveId" clId="{5FE59AD1-6F47-4663-B5E7-36DDE191B384}" dt="2021-11-30T08:57:57.262" v="6011" actId="20577"/>
          <ac:spMkLst>
            <pc:docMk/>
            <pc:sldMk cId="1002428365" sldId="258"/>
            <ac:spMk id="2" creationId="{A40C21DB-EDE3-498A-9CC1-648400C40DF4}"/>
          </ac:spMkLst>
        </pc:spChg>
        <pc:spChg chg="mod">
          <ac:chgData name="Elena Bengulescu" userId="c7cf2975735b0266" providerId="LiveId" clId="{5FE59AD1-6F47-4663-B5E7-36DDE191B384}" dt="2021-12-09T12:02:26.392" v="13963" actId="20577"/>
          <ac:spMkLst>
            <pc:docMk/>
            <pc:sldMk cId="1002428365" sldId="258"/>
            <ac:spMk id="3" creationId="{4426608F-0123-48A8-9B2C-C87337291874}"/>
          </ac:spMkLst>
        </pc:spChg>
      </pc:sldChg>
      <pc:sldChg chg="modSp new mod">
        <pc:chgData name="Elena Bengulescu" userId="c7cf2975735b0266" providerId="LiveId" clId="{5FE59AD1-6F47-4663-B5E7-36DDE191B384}" dt="2021-12-09T12:03:28.685" v="14328" actId="20577"/>
        <pc:sldMkLst>
          <pc:docMk/>
          <pc:sldMk cId="922069596" sldId="259"/>
        </pc:sldMkLst>
        <pc:spChg chg="mod">
          <ac:chgData name="Elena Bengulescu" userId="c7cf2975735b0266" providerId="LiveId" clId="{5FE59AD1-6F47-4663-B5E7-36DDE191B384}" dt="2021-11-25T17:25:35.402" v="5865" actId="27636"/>
          <ac:spMkLst>
            <pc:docMk/>
            <pc:sldMk cId="922069596" sldId="259"/>
            <ac:spMk id="2" creationId="{7BC448D0-F3E2-4350-988F-0DA7910F9105}"/>
          </ac:spMkLst>
        </pc:spChg>
        <pc:spChg chg="mod">
          <ac:chgData name="Elena Bengulescu" userId="c7cf2975735b0266" providerId="LiveId" clId="{5FE59AD1-6F47-4663-B5E7-36DDE191B384}" dt="2021-12-09T12:03:28.685" v="14328" actId="20577"/>
          <ac:spMkLst>
            <pc:docMk/>
            <pc:sldMk cId="922069596" sldId="259"/>
            <ac:spMk id="3" creationId="{44FF3CBC-B1D5-4891-8B04-B9D7AC9595B2}"/>
          </ac:spMkLst>
        </pc:spChg>
      </pc:sldChg>
      <pc:sldChg chg="addSp modSp new mod">
        <pc:chgData name="Elena Bengulescu" userId="c7cf2975735b0266" providerId="LiveId" clId="{5FE59AD1-6F47-4663-B5E7-36DDE191B384}" dt="2021-12-09T12:46:40.716" v="15174" actId="20577"/>
        <pc:sldMkLst>
          <pc:docMk/>
          <pc:sldMk cId="3617616450" sldId="260"/>
        </pc:sldMkLst>
        <pc:spChg chg="mod">
          <ac:chgData name="Elena Bengulescu" userId="c7cf2975735b0266" providerId="LiveId" clId="{5FE59AD1-6F47-4663-B5E7-36DDE191B384}" dt="2021-11-25T18:59:10.411" v="5954" actId="122"/>
          <ac:spMkLst>
            <pc:docMk/>
            <pc:sldMk cId="3617616450" sldId="260"/>
            <ac:spMk id="2" creationId="{82C8C7FA-1B88-4053-8DB8-92DA8F61018A}"/>
          </ac:spMkLst>
        </pc:spChg>
        <pc:spChg chg="mod">
          <ac:chgData name="Elena Bengulescu" userId="c7cf2975735b0266" providerId="LiveId" clId="{5FE59AD1-6F47-4663-B5E7-36DDE191B384}" dt="2021-12-09T12:46:40.716" v="15174" actId="20577"/>
          <ac:spMkLst>
            <pc:docMk/>
            <pc:sldMk cId="3617616450" sldId="260"/>
            <ac:spMk id="3" creationId="{47428363-CE54-4628-9228-2D2E92D03DC3}"/>
          </ac:spMkLst>
        </pc:spChg>
        <pc:picChg chg="add mod">
          <ac:chgData name="Elena Bengulescu" userId="c7cf2975735b0266" providerId="LiveId" clId="{5FE59AD1-6F47-4663-B5E7-36DDE191B384}" dt="2021-11-25T19:02:19.010" v="6002" actId="1076"/>
          <ac:picMkLst>
            <pc:docMk/>
            <pc:sldMk cId="3617616450" sldId="260"/>
            <ac:picMk id="5" creationId="{1A51BE8C-2408-4E00-B3E1-82D7E1C02238}"/>
          </ac:picMkLst>
        </pc:picChg>
      </pc:sldChg>
      <pc:sldChg chg="new del">
        <pc:chgData name="Elena Bengulescu" userId="c7cf2975735b0266" providerId="LiveId" clId="{5FE59AD1-6F47-4663-B5E7-36DDE191B384}" dt="2021-11-30T08:57:01.680" v="6005" actId="680"/>
        <pc:sldMkLst>
          <pc:docMk/>
          <pc:sldMk cId="2341462276" sldId="261"/>
        </pc:sldMkLst>
      </pc:sldChg>
      <pc:sldChg chg="addSp delSp modSp new mod">
        <pc:chgData name="Elena Bengulescu" userId="c7cf2975735b0266" providerId="LiveId" clId="{5FE59AD1-6F47-4663-B5E7-36DDE191B384}" dt="2021-12-15T23:49:04.748" v="16007" actId="122"/>
        <pc:sldMkLst>
          <pc:docMk/>
          <pc:sldMk cId="2875328693" sldId="261"/>
        </pc:sldMkLst>
        <pc:spChg chg="mod">
          <ac:chgData name="Elena Bengulescu" userId="c7cf2975735b0266" providerId="LiveId" clId="{5FE59AD1-6F47-4663-B5E7-36DDE191B384}" dt="2021-11-30T09:04:02.312" v="6334" actId="20577"/>
          <ac:spMkLst>
            <pc:docMk/>
            <pc:sldMk cId="2875328693" sldId="261"/>
            <ac:spMk id="2" creationId="{9C0C02B9-E3B0-4770-854B-3DDF1627A4EB}"/>
          </ac:spMkLst>
        </pc:spChg>
        <pc:spChg chg="del mod">
          <ac:chgData name="Elena Bengulescu" userId="c7cf2975735b0266" providerId="LiveId" clId="{5FE59AD1-6F47-4663-B5E7-36DDE191B384}" dt="2021-11-30T09:17:10.917" v="6615" actId="3680"/>
          <ac:spMkLst>
            <pc:docMk/>
            <pc:sldMk cId="2875328693" sldId="261"/>
            <ac:spMk id="3" creationId="{C408491F-4D27-479D-BA6A-C478324649E5}"/>
          </ac:spMkLst>
        </pc:spChg>
        <pc:spChg chg="add mod">
          <ac:chgData name="Elena Bengulescu" userId="c7cf2975735b0266" providerId="LiveId" clId="{5FE59AD1-6F47-4663-B5E7-36DDE191B384}" dt="2021-12-15T23:49:04.748" v="16007" actId="122"/>
          <ac:spMkLst>
            <pc:docMk/>
            <pc:sldMk cId="2875328693" sldId="261"/>
            <ac:spMk id="5" creationId="{6FA1CDE0-D201-4FD9-A192-48E9A77B3A24}"/>
          </ac:spMkLst>
        </pc:spChg>
        <pc:spChg chg="add del mod">
          <ac:chgData name="Elena Bengulescu" userId="c7cf2975735b0266" providerId="LiveId" clId="{5FE59AD1-6F47-4663-B5E7-36DDE191B384}" dt="2021-11-30T09:38:34.707" v="7109" actId="478"/>
          <ac:spMkLst>
            <pc:docMk/>
            <pc:sldMk cId="2875328693" sldId="261"/>
            <ac:spMk id="6" creationId="{AB6B1498-42F0-4FAB-823C-833980E54209}"/>
          </ac:spMkLst>
        </pc:spChg>
        <pc:graphicFrameChg chg="add del mod ord modGraphic">
          <ac:chgData name="Elena Bengulescu" userId="c7cf2975735b0266" providerId="LiveId" clId="{5FE59AD1-6F47-4663-B5E7-36DDE191B384}" dt="2021-12-15T23:48:00.073" v="15995" actId="21"/>
          <ac:graphicFrameMkLst>
            <pc:docMk/>
            <pc:sldMk cId="2875328693" sldId="261"/>
            <ac:graphicFrameMk id="4" creationId="{33DD6719-DE52-4BBF-8ACA-0318D7B8FA9B}"/>
          </ac:graphicFrameMkLst>
        </pc:graphicFrameChg>
      </pc:sldChg>
      <pc:sldChg chg="modSp new mod ord">
        <pc:chgData name="Elena Bengulescu" userId="c7cf2975735b0266" providerId="LiveId" clId="{5FE59AD1-6F47-4663-B5E7-36DDE191B384}" dt="2021-12-15T23:49:37.398" v="16013" actId="27636"/>
        <pc:sldMkLst>
          <pc:docMk/>
          <pc:sldMk cId="3890207562" sldId="262"/>
        </pc:sldMkLst>
        <pc:spChg chg="mod">
          <ac:chgData name="Elena Bengulescu" userId="c7cf2975735b0266" providerId="LiveId" clId="{5FE59AD1-6F47-4663-B5E7-36DDE191B384}" dt="2021-11-30T09:09:11.031" v="6480" actId="122"/>
          <ac:spMkLst>
            <pc:docMk/>
            <pc:sldMk cId="3890207562" sldId="262"/>
            <ac:spMk id="2" creationId="{FE07CE61-E5D3-4974-8A4D-3E9013CE1263}"/>
          </ac:spMkLst>
        </pc:spChg>
        <pc:spChg chg="mod">
          <ac:chgData name="Elena Bengulescu" userId="c7cf2975735b0266" providerId="LiveId" clId="{5FE59AD1-6F47-4663-B5E7-36DDE191B384}" dt="2021-12-15T23:49:37.398" v="16013" actId="27636"/>
          <ac:spMkLst>
            <pc:docMk/>
            <pc:sldMk cId="3890207562" sldId="262"/>
            <ac:spMk id="3" creationId="{A9034B2A-E060-44A4-8EDE-EF3A156711EF}"/>
          </ac:spMkLst>
        </pc:spChg>
      </pc:sldChg>
      <pc:sldChg chg="modSp new mod">
        <pc:chgData name="Elena Bengulescu" userId="c7cf2975735b0266" providerId="LiveId" clId="{5FE59AD1-6F47-4663-B5E7-36DDE191B384}" dt="2021-12-15T23:49:59.835" v="16016"/>
        <pc:sldMkLst>
          <pc:docMk/>
          <pc:sldMk cId="4130852708" sldId="263"/>
        </pc:sldMkLst>
        <pc:spChg chg="mod">
          <ac:chgData name="Elena Bengulescu" userId="c7cf2975735b0266" providerId="LiveId" clId="{5FE59AD1-6F47-4663-B5E7-36DDE191B384}" dt="2021-11-30T09:10:55.294" v="6504" actId="20577"/>
          <ac:spMkLst>
            <pc:docMk/>
            <pc:sldMk cId="4130852708" sldId="263"/>
            <ac:spMk id="2" creationId="{B0FFB716-7ABF-43DE-AAEC-2373BAD14A33}"/>
          </ac:spMkLst>
        </pc:spChg>
        <pc:spChg chg="mod">
          <ac:chgData name="Elena Bengulescu" userId="c7cf2975735b0266" providerId="LiveId" clId="{5FE59AD1-6F47-4663-B5E7-36DDE191B384}" dt="2021-12-15T23:49:59.835" v="16016"/>
          <ac:spMkLst>
            <pc:docMk/>
            <pc:sldMk cId="4130852708" sldId="263"/>
            <ac:spMk id="3" creationId="{87682F76-D3E7-4318-9B4A-1D9B1E59F915}"/>
          </ac:spMkLst>
        </pc:spChg>
      </pc:sldChg>
      <pc:sldChg chg="new del">
        <pc:chgData name="Elena Bengulescu" userId="c7cf2975735b0266" providerId="LiveId" clId="{5FE59AD1-6F47-4663-B5E7-36DDE191B384}" dt="2021-11-30T09:31:56.912" v="6883" actId="2696"/>
        <pc:sldMkLst>
          <pc:docMk/>
          <pc:sldMk cId="595381944" sldId="264"/>
        </pc:sldMkLst>
      </pc:sldChg>
      <pc:sldChg chg="addSp delSp modSp add mod">
        <pc:chgData name="Elena Bengulescu" userId="c7cf2975735b0266" providerId="LiveId" clId="{5FE59AD1-6F47-4663-B5E7-36DDE191B384}" dt="2021-12-14T09:18:31.722" v="15902" actId="207"/>
        <pc:sldMkLst>
          <pc:docMk/>
          <pc:sldMk cId="3218819769" sldId="265"/>
        </pc:sldMkLst>
        <pc:spChg chg="mod">
          <ac:chgData name="Elena Bengulescu" userId="c7cf2975735b0266" providerId="LiveId" clId="{5FE59AD1-6F47-4663-B5E7-36DDE191B384}" dt="2021-12-14T09:16:53.676" v="15890" actId="14100"/>
          <ac:spMkLst>
            <pc:docMk/>
            <pc:sldMk cId="3218819769" sldId="265"/>
            <ac:spMk id="2" creationId="{9371121F-62A7-F247-86FC-0FB16C40930E}"/>
          </ac:spMkLst>
        </pc:spChg>
        <pc:spChg chg="mod">
          <ac:chgData name="Elena Bengulescu" userId="c7cf2975735b0266" providerId="LiveId" clId="{5FE59AD1-6F47-4663-B5E7-36DDE191B384}" dt="2021-12-14T09:18:31.722" v="15902" actId="207"/>
          <ac:spMkLst>
            <pc:docMk/>
            <pc:sldMk cId="3218819769" sldId="265"/>
            <ac:spMk id="3" creationId="{96A85844-5168-604C-B40A-837A1C32422F}"/>
          </ac:spMkLst>
        </pc:spChg>
        <pc:spChg chg="add del mod">
          <ac:chgData name="Elena Bengulescu" userId="c7cf2975735b0266" providerId="LiveId" clId="{5FE59AD1-6F47-4663-B5E7-36DDE191B384}" dt="2021-11-30T09:38:45.177" v="7164"/>
          <ac:spMkLst>
            <pc:docMk/>
            <pc:sldMk cId="3218819769" sldId="265"/>
            <ac:spMk id="6" creationId="{52B0924E-5E3A-47B5-8BFF-39EE6D5AB5B7}"/>
          </ac:spMkLst>
        </pc:spChg>
        <pc:picChg chg="del">
          <ac:chgData name="Elena Bengulescu" userId="c7cf2975735b0266" providerId="LiveId" clId="{5FE59AD1-6F47-4663-B5E7-36DDE191B384}" dt="2021-12-14T09:12:52.532" v="15827" actId="478"/>
          <ac:picMkLst>
            <pc:docMk/>
            <pc:sldMk cId="3218819769" sldId="265"/>
            <ac:picMk id="4" creationId="{F0A4CAB5-FB0E-D840-9011-5B482053198C}"/>
          </ac:picMkLst>
        </pc:picChg>
        <pc:picChg chg="add mod">
          <ac:chgData name="Elena Bengulescu" userId="c7cf2975735b0266" providerId="LiveId" clId="{5FE59AD1-6F47-4663-B5E7-36DDE191B384}" dt="2021-12-14T09:15:36.096" v="15877" actId="1076"/>
          <ac:picMkLst>
            <pc:docMk/>
            <pc:sldMk cId="3218819769" sldId="265"/>
            <ac:picMk id="6" creationId="{B889FD83-8321-4A48-BDDF-B2F3B61E0238}"/>
          </ac:picMkLst>
        </pc:picChg>
      </pc:sldChg>
      <pc:sldChg chg="modSp new mod">
        <pc:chgData name="Elena Bengulescu" userId="c7cf2975735b0266" providerId="LiveId" clId="{5FE59AD1-6F47-4663-B5E7-36DDE191B384}" dt="2021-12-01T14:49:28.955" v="9673" actId="2711"/>
        <pc:sldMkLst>
          <pc:docMk/>
          <pc:sldMk cId="1516710328" sldId="266"/>
        </pc:sldMkLst>
        <pc:spChg chg="mod">
          <ac:chgData name="Elena Bengulescu" userId="c7cf2975735b0266" providerId="LiveId" clId="{5FE59AD1-6F47-4663-B5E7-36DDE191B384}" dt="2021-12-01T14:45:49.540" v="9557" actId="122"/>
          <ac:spMkLst>
            <pc:docMk/>
            <pc:sldMk cId="1516710328" sldId="266"/>
            <ac:spMk id="2" creationId="{4147F914-DBA2-41F1-BA28-7CA231B8C963}"/>
          </ac:spMkLst>
        </pc:spChg>
        <pc:spChg chg="mod">
          <ac:chgData name="Elena Bengulescu" userId="c7cf2975735b0266" providerId="LiveId" clId="{5FE59AD1-6F47-4663-B5E7-36DDE191B384}" dt="2021-12-01T14:49:28.955" v="9673" actId="2711"/>
          <ac:spMkLst>
            <pc:docMk/>
            <pc:sldMk cId="1516710328" sldId="266"/>
            <ac:spMk id="3" creationId="{064E4839-655E-4C2A-9188-DB8DBE351556}"/>
          </ac:spMkLst>
        </pc:spChg>
      </pc:sldChg>
      <pc:sldChg chg="modSp new mod ord">
        <pc:chgData name="Elena Bengulescu" userId="c7cf2975735b0266" providerId="LiveId" clId="{5FE59AD1-6F47-4663-B5E7-36DDE191B384}" dt="2021-12-01T14:54:00.635" v="10000"/>
        <pc:sldMkLst>
          <pc:docMk/>
          <pc:sldMk cId="1094493524" sldId="267"/>
        </pc:sldMkLst>
        <pc:spChg chg="mod">
          <ac:chgData name="Elena Bengulescu" userId="c7cf2975735b0266" providerId="LiveId" clId="{5FE59AD1-6F47-4663-B5E7-36DDE191B384}" dt="2021-12-01T14:46:49.774" v="9565" actId="122"/>
          <ac:spMkLst>
            <pc:docMk/>
            <pc:sldMk cId="1094493524" sldId="267"/>
            <ac:spMk id="2" creationId="{2FAB859D-EADF-4087-8FB9-866DB52C3CC5}"/>
          </ac:spMkLst>
        </pc:spChg>
        <pc:spChg chg="mod">
          <ac:chgData name="Elena Bengulescu" userId="c7cf2975735b0266" providerId="LiveId" clId="{5FE59AD1-6F47-4663-B5E7-36DDE191B384}" dt="2021-12-01T14:49:47.067" v="9674" actId="20577"/>
          <ac:spMkLst>
            <pc:docMk/>
            <pc:sldMk cId="1094493524" sldId="267"/>
            <ac:spMk id="3" creationId="{7F3A6761-429B-41EF-B6BF-339F3132C763}"/>
          </ac:spMkLst>
        </pc:spChg>
      </pc:sldChg>
      <pc:sldChg chg="modSp new mod">
        <pc:chgData name="Elena Bengulescu" userId="c7cf2975735b0266" providerId="LiveId" clId="{5FE59AD1-6F47-4663-B5E7-36DDE191B384}" dt="2021-12-01T15:03:01.521" v="10686" actId="255"/>
        <pc:sldMkLst>
          <pc:docMk/>
          <pc:sldMk cId="1589837739" sldId="268"/>
        </pc:sldMkLst>
        <pc:spChg chg="mod">
          <ac:chgData name="Elena Bengulescu" userId="c7cf2975735b0266" providerId="LiveId" clId="{5FE59AD1-6F47-4663-B5E7-36DDE191B384}" dt="2021-12-01T15:00:13.632" v="10638" actId="122"/>
          <ac:spMkLst>
            <pc:docMk/>
            <pc:sldMk cId="1589837739" sldId="268"/>
            <ac:spMk id="2" creationId="{7D3AE2FE-02E0-463B-BEC9-906A6BCD2EF2}"/>
          </ac:spMkLst>
        </pc:spChg>
        <pc:spChg chg="mod">
          <ac:chgData name="Elena Bengulescu" userId="c7cf2975735b0266" providerId="LiveId" clId="{5FE59AD1-6F47-4663-B5E7-36DDE191B384}" dt="2021-12-01T15:03:01.521" v="10686" actId="255"/>
          <ac:spMkLst>
            <pc:docMk/>
            <pc:sldMk cId="1589837739" sldId="268"/>
            <ac:spMk id="3" creationId="{B9B979DD-0C2B-4402-A2C1-682CDE36E9D6}"/>
          </ac:spMkLst>
        </pc:spChg>
      </pc:sldChg>
      <pc:sldChg chg="modSp new mod">
        <pc:chgData name="Elena Bengulescu" userId="c7cf2975735b0266" providerId="LiveId" clId="{5FE59AD1-6F47-4663-B5E7-36DDE191B384}" dt="2021-12-01T15:05:18.580" v="10751" actId="255"/>
        <pc:sldMkLst>
          <pc:docMk/>
          <pc:sldMk cId="3457427449" sldId="269"/>
        </pc:sldMkLst>
        <pc:spChg chg="mod">
          <ac:chgData name="Elena Bengulescu" userId="c7cf2975735b0266" providerId="LiveId" clId="{5FE59AD1-6F47-4663-B5E7-36DDE191B384}" dt="2021-12-01T15:03:30.646" v="10691" actId="1076"/>
          <ac:spMkLst>
            <pc:docMk/>
            <pc:sldMk cId="3457427449" sldId="269"/>
            <ac:spMk id="2" creationId="{D26F2305-EBDC-4523-A904-220536A4584A}"/>
          </ac:spMkLst>
        </pc:spChg>
        <pc:spChg chg="mod">
          <ac:chgData name="Elena Bengulescu" userId="c7cf2975735b0266" providerId="LiveId" clId="{5FE59AD1-6F47-4663-B5E7-36DDE191B384}" dt="2021-12-01T15:05:18.580" v="10751" actId="255"/>
          <ac:spMkLst>
            <pc:docMk/>
            <pc:sldMk cId="3457427449" sldId="269"/>
            <ac:spMk id="3" creationId="{FB04253A-F26B-48B8-B452-94C77BFADBCC}"/>
          </ac:spMkLst>
        </pc:spChg>
      </pc:sldChg>
      <pc:sldChg chg="modSp new mod">
        <pc:chgData name="Elena Bengulescu" userId="c7cf2975735b0266" providerId="LiveId" clId="{5FE59AD1-6F47-4663-B5E7-36DDE191B384}" dt="2021-12-01T15:07:15.006" v="10825" actId="255"/>
        <pc:sldMkLst>
          <pc:docMk/>
          <pc:sldMk cId="3131458723" sldId="270"/>
        </pc:sldMkLst>
        <pc:spChg chg="mod">
          <ac:chgData name="Elena Bengulescu" userId="c7cf2975735b0266" providerId="LiveId" clId="{5FE59AD1-6F47-4663-B5E7-36DDE191B384}" dt="2021-12-01T15:06:04.671" v="10756" actId="1076"/>
          <ac:spMkLst>
            <pc:docMk/>
            <pc:sldMk cId="3131458723" sldId="270"/>
            <ac:spMk id="2" creationId="{A93A2605-E7CA-4796-8984-788551AC17A7}"/>
          </ac:spMkLst>
        </pc:spChg>
        <pc:spChg chg="mod">
          <ac:chgData name="Elena Bengulescu" userId="c7cf2975735b0266" providerId="LiveId" clId="{5FE59AD1-6F47-4663-B5E7-36DDE191B384}" dt="2021-12-01T15:07:15.006" v="10825" actId="255"/>
          <ac:spMkLst>
            <pc:docMk/>
            <pc:sldMk cId="3131458723" sldId="270"/>
            <ac:spMk id="3" creationId="{B9555B6E-BC70-4536-97AA-FD65171B5056}"/>
          </ac:spMkLst>
        </pc:spChg>
      </pc:sldChg>
      <pc:sldChg chg="modSp new mod">
        <pc:chgData name="Elena Bengulescu" userId="c7cf2975735b0266" providerId="LiveId" clId="{5FE59AD1-6F47-4663-B5E7-36DDE191B384}" dt="2021-12-02T09:35:29.075" v="11725" actId="122"/>
        <pc:sldMkLst>
          <pc:docMk/>
          <pc:sldMk cId="1943956280" sldId="271"/>
        </pc:sldMkLst>
        <pc:spChg chg="mod">
          <ac:chgData name="Elena Bengulescu" userId="c7cf2975735b0266" providerId="LiveId" clId="{5FE59AD1-6F47-4663-B5E7-36DDE191B384}" dt="2021-12-02T09:35:29.075" v="11725" actId="122"/>
          <ac:spMkLst>
            <pc:docMk/>
            <pc:sldMk cId="1943956280" sldId="271"/>
            <ac:spMk id="2" creationId="{E18EE05D-D87E-41AE-9AF2-A768C52E70EC}"/>
          </ac:spMkLst>
        </pc:spChg>
        <pc:spChg chg="mod">
          <ac:chgData name="Elena Bengulescu" userId="c7cf2975735b0266" providerId="LiveId" clId="{5FE59AD1-6F47-4663-B5E7-36DDE191B384}" dt="2021-12-02T09:32:40.358" v="11724" actId="20577"/>
          <ac:spMkLst>
            <pc:docMk/>
            <pc:sldMk cId="1943956280" sldId="271"/>
            <ac:spMk id="3" creationId="{8065D1ED-802F-4642-A9E1-3EDBDFC7A894}"/>
          </ac:spMkLst>
        </pc:spChg>
      </pc:sldChg>
      <pc:sldChg chg="modSp new mod">
        <pc:chgData name="Elena Bengulescu" userId="c7cf2975735b0266" providerId="LiveId" clId="{5FE59AD1-6F47-4663-B5E7-36DDE191B384}" dt="2021-12-02T18:07:34.151" v="13674" actId="20577"/>
        <pc:sldMkLst>
          <pc:docMk/>
          <pc:sldMk cId="661921660" sldId="272"/>
        </pc:sldMkLst>
        <pc:spChg chg="mod">
          <ac:chgData name="Elena Bengulescu" userId="c7cf2975735b0266" providerId="LiveId" clId="{5FE59AD1-6F47-4663-B5E7-36DDE191B384}" dt="2021-12-02T09:36:21.783" v="11732" actId="14100"/>
          <ac:spMkLst>
            <pc:docMk/>
            <pc:sldMk cId="661921660" sldId="272"/>
            <ac:spMk id="2" creationId="{50420E70-4ED8-4F1D-9A3B-3421D56F83A8}"/>
          </ac:spMkLst>
        </pc:spChg>
        <pc:spChg chg="mod">
          <ac:chgData name="Elena Bengulescu" userId="c7cf2975735b0266" providerId="LiveId" clId="{5FE59AD1-6F47-4663-B5E7-36DDE191B384}" dt="2021-12-02T18:07:34.151" v="13674" actId="20577"/>
          <ac:spMkLst>
            <pc:docMk/>
            <pc:sldMk cId="661921660" sldId="272"/>
            <ac:spMk id="3" creationId="{7026E087-F143-4517-BFF8-7EA611954482}"/>
          </ac:spMkLst>
        </pc:spChg>
      </pc:sldChg>
      <pc:sldChg chg="modSp new mod">
        <pc:chgData name="Elena Bengulescu" userId="c7cf2975735b0266" providerId="LiveId" clId="{5FE59AD1-6F47-4663-B5E7-36DDE191B384}" dt="2021-12-14T10:11:24.431" v="15962" actId="255"/>
        <pc:sldMkLst>
          <pc:docMk/>
          <pc:sldMk cId="3837497767" sldId="273"/>
        </pc:sldMkLst>
        <pc:spChg chg="mod">
          <ac:chgData name="Elena Bengulescu" userId="c7cf2975735b0266" providerId="LiveId" clId="{5FE59AD1-6F47-4663-B5E7-36DDE191B384}" dt="2021-12-02T10:22:14.137" v="12774" actId="1076"/>
          <ac:spMkLst>
            <pc:docMk/>
            <pc:sldMk cId="3837497767" sldId="273"/>
            <ac:spMk id="2" creationId="{E6C9FB39-92B5-47EE-8105-4FEA049D8ED3}"/>
          </ac:spMkLst>
        </pc:spChg>
        <pc:spChg chg="mod">
          <ac:chgData name="Elena Bengulescu" userId="c7cf2975735b0266" providerId="LiveId" clId="{5FE59AD1-6F47-4663-B5E7-36DDE191B384}" dt="2021-12-14T10:11:24.431" v="15962" actId="255"/>
          <ac:spMkLst>
            <pc:docMk/>
            <pc:sldMk cId="3837497767" sldId="273"/>
            <ac:spMk id="3" creationId="{A9DBCC39-FFA2-4FFF-B94E-9FEC0D261D92}"/>
          </ac:spMkLst>
        </pc:spChg>
      </pc:sldChg>
      <pc:sldChg chg="modSp new mod">
        <pc:chgData name="Elena Bengulescu" userId="c7cf2975735b0266" providerId="LiveId" clId="{5FE59AD1-6F47-4663-B5E7-36DDE191B384}" dt="2021-12-02T11:28:13.118" v="13661" actId="207"/>
        <pc:sldMkLst>
          <pc:docMk/>
          <pc:sldMk cId="419234476" sldId="274"/>
        </pc:sldMkLst>
        <pc:spChg chg="mod">
          <ac:chgData name="Elena Bengulescu" userId="c7cf2975735b0266" providerId="LiveId" clId="{5FE59AD1-6F47-4663-B5E7-36DDE191B384}" dt="2021-12-02T10:57:24.995" v="13230" actId="1076"/>
          <ac:spMkLst>
            <pc:docMk/>
            <pc:sldMk cId="419234476" sldId="274"/>
            <ac:spMk id="2" creationId="{DF832195-4E7F-480D-BAE1-D17F9A21E3DE}"/>
          </ac:spMkLst>
        </pc:spChg>
        <pc:spChg chg="mod">
          <ac:chgData name="Elena Bengulescu" userId="c7cf2975735b0266" providerId="LiveId" clId="{5FE59AD1-6F47-4663-B5E7-36DDE191B384}" dt="2021-12-02T11:28:13.118" v="13661" actId="207"/>
          <ac:spMkLst>
            <pc:docMk/>
            <pc:sldMk cId="419234476" sldId="274"/>
            <ac:spMk id="3" creationId="{7DF34F17-BCC1-4245-BED7-A38AC87DBABA}"/>
          </ac:spMkLst>
        </pc:spChg>
      </pc:sldChg>
      <pc:sldChg chg="modSp new mod">
        <pc:chgData name="Elena Bengulescu" userId="c7cf2975735b0266" providerId="LiveId" clId="{5FE59AD1-6F47-4663-B5E7-36DDE191B384}" dt="2021-12-09T12:53:59.868" v="15655" actId="20577"/>
        <pc:sldMkLst>
          <pc:docMk/>
          <pc:sldMk cId="1820930326" sldId="275"/>
        </pc:sldMkLst>
        <pc:spChg chg="mod">
          <ac:chgData name="Elena Bengulescu" userId="c7cf2975735b0266" providerId="LiveId" clId="{5FE59AD1-6F47-4663-B5E7-36DDE191B384}" dt="2021-12-09T12:47:30.240" v="15179" actId="14100"/>
          <ac:spMkLst>
            <pc:docMk/>
            <pc:sldMk cId="1820930326" sldId="275"/>
            <ac:spMk id="2" creationId="{8C86C70E-91ED-421E-8E42-2022BB54D411}"/>
          </ac:spMkLst>
        </pc:spChg>
        <pc:spChg chg="mod">
          <ac:chgData name="Elena Bengulescu" userId="c7cf2975735b0266" providerId="LiveId" clId="{5FE59AD1-6F47-4663-B5E7-36DDE191B384}" dt="2021-12-09T12:53:59.868" v="15655" actId="20577"/>
          <ac:spMkLst>
            <pc:docMk/>
            <pc:sldMk cId="1820930326" sldId="275"/>
            <ac:spMk id="3" creationId="{0BF7F083-A66E-496C-B618-47B52D184B44}"/>
          </ac:spMkLst>
        </pc:spChg>
      </pc:sldChg>
      <pc:sldChg chg="addSp modSp new mod">
        <pc:chgData name="Elena Bengulescu" userId="c7cf2975735b0266" providerId="LiveId" clId="{5FE59AD1-6F47-4663-B5E7-36DDE191B384}" dt="2021-12-14T09:20:18.657" v="15915" actId="1076"/>
        <pc:sldMkLst>
          <pc:docMk/>
          <pc:sldMk cId="3558113836" sldId="276"/>
        </pc:sldMkLst>
        <pc:spChg chg="mod">
          <ac:chgData name="Elena Bengulescu" userId="c7cf2975735b0266" providerId="LiveId" clId="{5FE59AD1-6F47-4663-B5E7-36DDE191B384}" dt="2021-12-14T09:16:19.035" v="15884" actId="1076"/>
          <ac:spMkLst>
            <pc:docMk/>
            <pc:sldMk cId="3558113836" sldId="276"/>
            <ac:spMk id="2" creationId="{54705E8A-6F99-471F-B635-5FBB09A39E9D}"/>
          </ac:spMkLst>
        </pc:spChg>
        <pc:spChg chg="mod">
          <ac:chgData name="Elena Bengulescu" userId="c7cf2975735b0266" providerId="LiveId" clId="{5FE59AD1-6F47-4663-B5E7-36DDE191B384}" dt="2021-12-14T09:19:39.304" v="15910" actId="20577"/>
          <ac:spMkLst>
            <pc:docMk/>
            <pc:sldMk cId="3558113836" sldId="276"/>
            <ac:spMk id="3" creationId="{08704043-BB28-4044-9E3C-F353B6B39B58}"/>
          </ac:spMkLst>
        </pc:spChg>
        <pc:picChg chg="add mod">
          <ac:chgData name="Elena Bengulescu" userId="c7cf2975735b0266" providerId="LiveId" clId="{5FE59AD1-6F47-4663-B5E7-36DDE191B384}" dt="2021-12-14T09:20:18.657" v="15915" actId="1076"/>
          <ac:picMkLst>
            <pc:docMk/>
            <pc:sldMk cId="3558113836" sldId="276"/>
            <ac:picMk id="5" creationId="{304C6A10-6701-41A2-99AC-9EB3BDD47A0F}"/>
          </ac:picMkLst>
        </pc:picChg>
      </pc:sldChg>
      <pc:sldChg chg="addSp modSp new mod">
        <pc:chgData name="Elena Bengulescu" userId="c7cf2975735b0266" providerId="LiveId" clId="{5FE59AD1-6F47-4663-B5E7-36DDE191B384}" dt="2021-12-14T09:22:53.975" v="15937" actId="1076"/>
        <pc:sldMkLst>
          <pc:docMk/>
          <pc:sldMk cId="2243542799" sldId="277"/>
        </pc:sldMkLst>
        <pc:spChg chg="mod">
          <ac:chgData name="Elena Bengulescu" userId="c7cf2975735b0266" providerId="LiveId" clId="{5FE59AD1-6F47-4663-B5E7-36DDE191B384}" dt="2021-12-14T09:21:20.298" v="15921" actId="1076"/>
          <ac:spMkLst>
            <pc:docMk/>
            <pc:sldMk cId="2243542799" sldId="277"/>
            <ac:spMk id="2" creationId="{1EB48A1D-FB6D-431A-A330-BB837882BB44}"/>
          </ac:spMkLst>
        </pc:spChg>
        <pc:spChg chg="mod">
          <ac:chgData name="Elena Bengulescu" userId="c7cf2975735b0266" providerId="LiveId" clId="{5FE59AD1-6F47-4663-B5E7-36DDE191B384}" dt="2021-12-14T09:22:53.975" v="15937" actId="1076"/>
          <ac:spMkLst>
            <pc:docMk/>
            <pc:sldMk cId="2243542799" sldId="277"/>
            <ac:spMk id="3" creationId="{8C81428E-AA26-46B7-9851-B3073968B029}"/>
          </ac:spMkLst>
        </pc:spChg>
        <pc:picChg chg="add mod">
          <ac:chgData name="Elena Bengulescu" userId="c7cf2975735b0266" providerId="LiveId" clId="{5FE59AD1-6F47-4663-B5E7-36DDE191B384}" dt="2021-12-14T09:22:45.423" v="15935" actId="1076"/>
          <ac:picMkLst>
            <pc:docMk/>
            <pc:sldMk cId="2243542799" sldId="277"/>
            <ac:picMk id="5" creationId="{B796EFD4-83FE-4452-899B-BDF44259754D}"/>
          </ac:picMkLst>
        </pc:picChg>
      </pc:sldChg>
      <pc:sldChg chg="modSp new mod">
        <pc:chgData name="Elena Bengulescu" userId="c7cf2975735b0266" providerId="LiveId" clId="{5FE59AD1-6F47-4663-B5E7-36DDE191B384}" dt="2021-12-14T10:12:55.477" v="15989" actId="255"/>
        <pc:sldMkLst>
          <pc:docMk/>
          <pc:sldMk cId="1635832876" sldId="278"/>
        </pc:sldMkLst>
        <pc:spChg chg="mod">
          <ac:chgData name="Elena Bengulescu" userId="c7cf2975735b0266" providerId="LiveId" clId="{5FE59AD1-6F47-4663-B5E7-36DDE191B384}" dt="2021-12-14T10:11:49.939" v="15966" actId="14100"/>
          <ac:spMkLst>
            <pc:docMk/>
            <pc:sldMk cId="1635832876" sldId="278"/>
            <ac:spMk id="2" creationId="{B797C945-5A79-456E-9EF9-21BC052251D5}"/>
          </ac:spMkLst>
        </pc:spChg>
        <pc:spChg chg="mod">
          <ac:chgData name="Elena Bengulescu" userId="c7cf2975735b0266" providerId="LiveId" clId="{5FE59AD1-6F47-4663-B5E7-36DDE191B384}" dt="2021-12-14T10:12:55.477" v="15989" actId="255"/>
          <ac:spMkLst>
            <pc:docMk/>
            <pc:sldMk cId="1635832876" sldId="278"/>
            <ac:spMk id="3" creationId="{0778B9A4-BE11-4493-AEAB-CE6E1E23238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AECD9D-6D33-477C-9AEA-74F112F2FD0F}" type="datetimeFigureOut">
              <a:rPr lang="en-GB" smtClean="0"/>
              <a:t>15/12/2021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169A3A-BE84-4C17-9C45-2C9FE8F9532B}" type="slidenum">
              <a:rPr lang="en-GB" smtClean="0"/>
              <a:t>‹#›</a:t>
            </a:fld>
            <a:endParaRPr lang="en-GB"/>
          </a:p>
        </p:txBody>
      </p:sp>
    </p:spTree>
    <p:extLst>
      <p:ext uri="{BB962C8B-B14F-4D97-AF65-F5344CB8AC3E}">
        <p14:creationId xmlns:p14="http://schemas.microsoft.com/office/powerpoint/2010/main" val="2073551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169A3A-BE84-4C17-9C45-2C9FE8F9532B}" type="slidenum">
              <a:rPr lang="en-GB" smtClean="0"/>
              <a:t>2</a:t>
            </a:fld>
            <a:endParaRPr lang="en-GB"/>
          </a:p>
        </p:txBody>
      </p:sp>
    </p:spTree>
    <p:extLst>
      <p:ext uri="{BB962C8B-B14F-4D97-AF65-F5344CB8AC3E}">
        <p14:creationId xmlns:p14="http://schemas.microsoft.com/office/powerpoint/2010/main" val="29847135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1878301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8214734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2809131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C23E560-31FB-4A58-8978-C9744EDC48F3}"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25019179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C23E560-31FB-4A58-8978-C9744EDC48F3}" type="datetimeFigureOut">
              <a:rPr lang="en-GB" smtClean="0"/>
              <a:t>15/12/2021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3386242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23E560-31FB-4A58-8978-C9744EDC48F3}" type="datetimeFigureOut">
              <a:rPr lang="en-GB" smtClean="0"/>
              <a:t>15/12/2021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22410755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23E560-31FB-4A58-8978-C9744EDC48F3}" type="datetimeFigureOut">
              <a:rPr lang="en-GB" smtClean="0"/>
              <a:t>15/12/2021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1258275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C23E560-31FB-4A58-8978-C9744EDC48F3}"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30556699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23E560-31FB-4A58-8978-C9744EDC48F3}" type="datetimeFigureOut">
              <a:rPr lang="en-GB" smtClean="0"/>
              <a:t>15/12/2021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6321337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12691734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5397140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800423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53938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31105060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779374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C23E560-31FB-4A58-8978-C9744EDC48F3}" type="datetimeFigureOut">
              <a:rPr lang="en-GB" smtClean="0"/>
              <a:t>15/12/2021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780402-BB7B-4B13-924D-99994F1AEEE1}" type="slidenum">
              <a:rPr lang="en-GB" smtClean="0"/>
              <a:t>‹#›</a:t>
            </a:fld>
            <a:endParaRPr lang="en-GB"/>
          </a:p>
        </p:txBody>
      </p:sp>
    </p:spTree>
    <p:extLst>
      <p:ext uri="{BB962C8B-B14F-4D97-AF65-F5344CB8AC3E}">
        <p14:creationId xmlns:p14="http://schemas.microsoft.com/office/powerpoint/2010/main" val="40130685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8111972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740810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55971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12/15/2021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2727313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320389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0139484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60756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40269327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53959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002662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4946949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23461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87250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997407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7615948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12/15/2021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474849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C23E560-31FB-4A58-8978-C9744EDC48F3}" type="datetimeFigureOut">
              <a:rPr lang="en-GB" smtClean="0"/>
              <a:t>15/12/2021</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3780402-BB7B-4B13-924D-99994F1AEEE1}" type="slidenum">
              <a:rPr lang="en-GB" smtClean="0"/>
              <a:t>‹#›</a:t>
            </a:fld>
            <a:endParaRPr lang="en-GB"/>
          </a:p>
        </p:txBody>
      </p:sp>
    </p:spTree>
    <p:extLst>
      <p:ext uri="{BB962C8B-B14F-4D97-AF65-F5344CB8AC3E}">
        <p14:creationId xmlns:p14="http://schemas.microsoft.com/office/powerpoint/2010/main" val="40446834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12/15/2021</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3795429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hyperlink" Target="https://fourweekmba.com/amazon-vision-statement-mission-statement/" TargetMode="Externa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3" Type="http://schemas.openxmlformats.org/officeDocument/2006/relationships/hyperlink" Target="https://research-methodology.net/amazon-organizational-structure-2-2/" TargetMode="External"/><Relationship Id="rId2" Type="http://schemas.openxmlformats.org/officeDocument/2006/relationships/hyperlink" Target="https://www.theguardian.com/technology/2021/oct/06/amazon-opens-first-uk-bricks-and-mortar-non-food-store-bluewater-kent" TargetMode="Externa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2F862-1677-441B-B39E-185A9E5AEF01}"/>
              </a:ext>
            </a:extLst>
          </p:cNvPr>
          <p:cNvSpPr>
            <a:spLocks noGrp="1"/>
          </p:cNvSpPr>
          <p:nvPr>
            <p:ph type="ctrTitle"/>
          </p:nvPr>
        </p:nvSpPr>
        <p:spPr/>
        <p:txBody>
          <a:bodyPr/>
          <a:lstStyle/>
          <a:p>
            <a:r>
              <a:rPr lang="en-GB" dirty="0"/>
              <a:t>Introducing the Modern Workplace</a:t>
            </a:r>
          </a:p>
        </p:txBody>
      </p:sp>
      <p:sp>
        <p:nvSpPr>
          <p:cNvPr id="3" name="Subtitle 2">
            <a:extLst>
              <a:ext uri="{FF2B5EF4-FFF2-40B4-BE49-F238E27FC236}">
                <a16:creationId xmlns:a16="http://schemas.microsoft.com/office/drawing/2014/main" id="{1D676F7E-F3BF-45B5-B29C-1BB7DF7D7D45}"/>
              </a:ext>
            </a:extLst>
          </p:cNvPr>
          <p:cNvSpPr>
            <a:spLocks noGrp="1"/>
          </p:cNvSpPr>
          <p:nvPr>
            <p:ph type="subTitle" idx="1"/>
          </p:nvPr>
        </p:nvSpPr>
        <p:spPr/>
        <p:txBody>
          <a:bodyPr>
            <a:normAutofit/>
          </a:bodyPr>
          <a:lstStyle/>
          <a:p>
            <a:r>
              <a:rPr lang="en-GB" sz="3000" dirty="0"/>
              <a:t>LCBB4003 – Amazon’s Culture and Performance - Presentation</a:t>
            </a:r>
          </a:p>
        </p:txBody>
      </p:sp>
      <p:pic>
        <p:nvPicPr>
          <p:cNvPr id="5" name="Picture 4" descr="Text&#10;&#10;Description automatically generated">
            <a:extLst>
              <a:ext uri="{FF2B5EF4-FFF2-40B4-BE49-F238E27FC236}">
                <a16:creationId xmlns:a16="http://schemas.microsoft.com/office/drawing/2014/main" id="{F7A53B6D-D71E-4619-B4DF-7CB43334E3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85171" y="152400"/>
            <a:ext cx="3943755" cy="1971878"/>
          </a:xfrm>
          <a:prstGeom prst="rect">
            <a:avLst/>
          </a:prstGeom>
        </p:spPr>
      </p:pic>
    </p:spTree>
    <p:extLst>
      <p:ext uri="{BB962C8B-B14F-4D97-AF65-F5344CB8AC3E}">
        <p14:creationId xmlns:p14="http://schemas.microsoft.com/office/powerpoint/2010/main" val="34626463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195B1-1EAC-410D-806A-2FCF87296495}"/>
              </a:ext>
            </a:extLst>
          </p:cNvPr>
          <p:cNvSpPr>
            <a:spLocks noGrp="1"/>
          </p:cNvSpPr>
          <p:nvPr>
            <p:ph type="title"/>
          </p:nvPr>
        </p:nvSpPr>
        <p:spPr>
          <a:xfrm>
            <a:off x="762175" y="249811"/>
            <a:ext cx="8033033" cy="480768"/>
          </a:xfrm>
        </p:spPr>
        <p:txBody>
          <a:bodyPr>
            <a:normAutofit fontScale="90000"/>
          </a:bodyPr>
          <a:lstStyle/>
          <a:p>
            <a:pPr algn="ctr"/>
            <a:r>
              <a:rPr lang="en-GB" dirty="0"/>
              <a:t>Amazon’s Culture and Performance</a:t>
            </a:r>
          </a:p>
        </p:txBody>
      </p:sp>
      <p:sp>
        <p:nvSpPr>
          <p:cNvPr id="3" name="Content Placeholder 2">
            <a:extLst>
              <a:ext uri="{FF2B5EF4-FFF2-40B4-BE49-F238E27FC236}">
                <a16:creationId xmlns:a16="http://schemas.microsoft.com/office/drawing/2014/main" id="{25CD57F6-C67F-4C93-87B9-E663C49EF5C3}"/>
              </a:ext>
            </a:extLst>
          </p:cNvPr>
          <p:cNvSpPr>
            <a:spLocks noGrp="1"/>
          </p:cNvSpPr>
          <p:nvPr>
            <p:ph idx="1"/>
          </p:nvPr>
        </p:nvSpPr>
        <p:spPr>
          <a:xfrm>
            <a:off x="480357" y="923826"/>
            <a:ext cx="8596668" cy="5891753"/>
          </a:xfrm>
        </p:spPr>
        <p:txBody>
          <a:bodyPr>
            <a:normAutofit/>
          </a:bodyPr>
          <a:lstStyle/>
          <a:p>
            <a:pPr marL="0" indent="0">
              <a:buNone/>
            </a:pPr>
            <a:r>
              <a:rPr lang="en-GB" b="1" dirty="0"/>
              <a:t>   Student name           Student id                                Topic</a:t>
            </a:r>
          </a:p>
          <a:p>
            <a:pPr marL="0" indent="0">
              <a:buNone/>
            </a:pPr>
            <a:r>
              <a:rPr lang="en-GB" sz="1300" dirty="0"/>
              <a:t>1. Elena Diana Bengulescu              2023255                           Amazon’s background and expansion into physical             </a:t>
            </a:r>
          </a:p>
          <a:p>
            <a:pPr marL="0" indent="0">
              <a:buNone/>
            </a:pPr>
            <a:r>
              <a:rPr lang="en-GB" sz="1300" dirty="0"/>
              <a:t>                                                                                             stores.                   </a:t>
            </a:r>
          </a:p>
          <a:p>
            <a:pPr marL="0" indent="0">
              <a:buNone/>
            </a:pPr>
            <a:r>
              <a:rPr lang="en-GB" sz="1300" dirty="0"/>
              <a:t>2. Gina </a:t>
            </a:r>
            <a:r>
              <a:rPr lang="en-GB" sz="1300" dirty="0" err="1"/>
              <a:t>Velicu</a:t>
            </a:r>
            <a:r>
              <a:rPr lang="en-GB" sz="1300" dirty="0"/>
              <a:t>                                2028707                           Differences between Amazon’s physical    </a:t>
            </a:r>
          </a:p>
          <a:p>
            <a:pPr marL="0" indent="0">
              <a:buNone/>
            </a:pPr>
            <a:r>
              <a:rPr lang="en-GB" sz="1300" dirty="0"/>
              <a:t>                                                                                            organisational structure &amp; performance, and online</a:t>
            </a:r>
          </a:p>
          <a:p>
            <a:pPr marL="0" indent="0">
              <a:buNone/>
            </a:pPr>
            <a:r>
              <a:rPr lang="en-GB" sz="1300" dirty="0"/>
              <a:t>                                                                                            organisational structure and performance.                                                            </a:t>
            </a:r>
          </a:p>
          <a:p>
            <a:pPr marL="0" indent="0">
              <a:buNone/>
            </a:pPr>
            <a:r>
              <a:rPr lang="en-GB" sz="1300" dirty="0"/>
              <a:t>3. Diana </a:t>
            </a:r>
            <a:r>
              <a:rPr lang="en-GB" sz="1300" dirty="0" err="1"/>
              <a:t>Roabis</a:t>
            </a:r>
            <a:r>
              <a:rPr lang="en-GB" sz="1300" dirty="0"/>
              <a:t>                              2028044                           Tasks and skills to bring operational effectiveness.</a:t>
            </a:r>
          </a:p>
          <a:p>
            <a:pPr marL="0" indent="0">
              <a:buNone/>
            </a:pPr>
            <a:r>
              <a:rPr lang="en-GB" sz="1300" dirty="0"/>
              <a:t>4. Maria Alina </a:t>
            </a:r>
            <a:r>
              <a:rPr lang="en-GB" sz="1300" dirty="0" err="1"/>
              <a:t>Coseran</a:t>
            </a:r>
            <a:r>
              <a:rPr lang="en-GB" sz="1300" dirty="0"/>
              <a:t>                   2028012                            How Amazon’s management team can influence </a:t>
            </a:r>
          </a:p>
          <a:p>
            <a:pPr marL="0" indent="0">
              <a:buNone/>
            </a:pPr>
            <a:r>
              <a:rPr lang="en-GB" sz="1300" dirty="0"/>
              <a:t>                                                                                             and motivate non-management staff members to</a:t>
            </a:r>
          </a:p>
          <a:p>
            <a:pPr marL="0" indent="0">
              <a:buNone/>
            </a:pPr>
            <a:r>
              <a:rPr lang="en-GB" sz="1300" dirty="0"/>
              <a:t>                                                                                             improve their overall performance.</a:t>
            </a:r>
          </a:p>
          <a:p>
            <a:pPr marL="0" indent="0">
              <a:buNone/>
            </a:pPr>
            <a:r>
              <a:rPr lang="en-GB" sz="1300" dirty="0"/>
              <a:t>5. Angelica Adriana </a:t>
            </a:r>
            <a:r>
              <a:rPr lang="en-GB" sz="1300" dirty="0" err="1"/>
              <a:t>Selegeanu</a:t>
            </a:r>
            <a:r>
              <a:rPr lang="en-GB" sz="1300" dirty="0"/>
              <a:t>       2013138                            Analysis of internal and external factors </a:t>
            </a:r>
          </a:p>
          <a:p>
            <a:pPr marL="0" indent="0">
              <a:buNone/>
            </a:pPr>
            <a:r>
              <a:rPr lang="en-GB" sz="1300" dirty="0"/>
              <a:t>                                                                                            influencing  behaviour and performance of  </a:t>
            </a:r>
          </a:p>
          <a:p>
            <a:pPr marL="0" indent="0">
              <a:buNone/>
            </a:pPr>
            <a:r>
              <a:rPr lang="en-GB" sz="1300" dirty="0"/>
              <a:t>                                                                                            Amazon’s management team.</a:t>
            </a:r>
          </a:p>
          <a:p>
            <a:pPr marL="0" indent="0">
              <a:buNone/>
            </a:pPr>
            <a:r>
              <a:rPr lang="en-GB" sz="1300" dirty="0"/>
              <a:t>                                                                                                   </a:t>
            </a:r>
          </a:p>
          <a:p>
            <a:pPr marL="0" indent="0" algn="ctr">
              <a:buNone/>
            </a:pPr>
            <a:r>
              <a:rPr lang="en-GB" sz="1300" dirty="0"/>
              <a:t>          </a:t>
            </a:r>
            <a:r>
              <a:rPr lang="en-GB" b="1" dirty="0"/>
              <a:t>Name of the Lecturer: Anupam Mazumdar</a:t>
            </a:r>
          </a:p>
          <a:p>
            <a:pPr marL="0" indent="0" algn="ctr">
              <a:buNone/>
            </a:pPr>
            <a:r>
              <a:rPr lang="en-GB" sz="1300" b="1" dirty="0"/>
              <a:t>          </a:t>
            </a:r>
            <a:r>
              <a:rPr lang="en-GB" b="1" dirty="0"/>
              <a:t>Name of the University: University of Wales Trinity Saint David</a:t>
            </a:r>
          </a:p>
          <a:p>
            <a:pPr marL="0" indent="0" algn="ctr">
              <a:buNone/>
            </a:pPr>
            <a:r>
              <a:rPr lang="en-GB" sz="1300" b="1" dirty="0"/>
              <a:t>          </a:t>
            </a:r>
            <a:r>
              <a:rPr lang="en-GB" b="1" dirty="0"/>
              <a:t>Presentation Date: 16.12.2021</a:t>
            </a:r>
            <a:endParaRPr lang="en-GB" sz="1300" dirty="0"/>
          </a:p>
          <a:p>
            <a:pPr>
              <a:buFont typeface="+mj-lt"/>
              <a:buAutoNum type="arabicPeriod"/>
            </a:pPr>
            <a:endParaRPr lang="en-GB" sz="1300" dirty="0"/>
          </a:p>
        </p:txBody>
      </p:sp>
    </p:spTree>
    <p:extLst>
      <p:ext uri="{BB962C8B-B14F-4D97-AF65-F5344CB8AC3E}">
        <p14:creationId xmlns:p14="http://schemas.microsoft.com/office/powerpoint/2010/main" val="3966111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6C70E-91ED-421E-8E42-2022BB54D411}"/>
              </a:ext>
            </a:extLst>
          </p:cNvPr>
          <p:cNvSpPr>
            <a:spLocks noGrp="1"/>
          </p:cNvSpPr>
          <p:nvPr>
            <p:ph type="title"/>
          </p:nvPr>
        </p:nvSpPr>
        <p:spPr>
          <a:xfrm>
            <a:off x="677334" y="609600"/>
            <a:ext cx="8596668" cy="700726"/>
          </a:xfrm>
        </p:spPr>
        <p:txBody>
          <a:bodyPr>
            <a:normAutofit/>
          </a:bodyPr>
          <a:lstStyle/>
          <a:p>
            <a:pPr algn="ctr"/>
            <a:r>
              <a:rPr lang="en-GB" sz="3200" dirty="0"/>
              <a:t>Amazon’s Culture and Performance</a:t>
            </a:r>
          </a:p>
        </p:txBody>
      </p:sp>
      <p:sp>
        <p:nvSpPr>
          <p:cNvPr id="3" name="Content Placeholder 2">
            <a:extLst>
              <a:ext uri="{FF2B5EF4-FFF2-40B4-BE49-F238E27FC236}">
                <a16:creationId xmlns:a16="http://schemas.microsoft.com/office/drawing/2014/main" id="{0BF7F083-A66E-496C-B618-47B52D184B44}"/>
              </a:ext>
            </a:extLst>
          </p:cNvPr>
          <p:cNvSpPr>
            <a:spLocks noGrp="1"/>
          </p:cNvSpPr>
          <p:nvPr>
            <p:ph idx="1"/>
          </p:nvPr>
        </p:nvSpPr>
        <p:spPr/>
        <p:txBody>
          <a:bodyPr/>
          <a:lstStyle/>
          <a:p>
            <a:pPr marL="0" indent="0" algn="ctr">
              <a:buNone/>
            </a:pPr>
            <a:r>
              <a:rPr lang="en-GB" b="1" dirty="0">
                <a:latin typeface="Calibri" panose="020F0502020204030204" pitchFamily="34" charset="0"/>
                <a:cs typeface="Calibri" panose="020F0502020204030204" pitchFamily="34" charset="0"/>
              </a:rPr>
              <a:t>Introduction</a:t>
            </a:r>
          </a:p>
          <a:p>
            <a:pPr marL="0" indent="0" algn="ctr">
              <a:buNone/>
            </a:pPr>
            <a:endParaRPr lang="en-GB" b="1" dirty="0">
              <a:latin typeface="Calibri" panose="020F0502020204030204" pitchFamily="34" charset="0"/>
              <a:cs typeface="Calibri" panose="020F0502020204030204" pitchFamily="34" charset="0"/>
            </a:endParaRPr>
          </a:p>
          <a:p>
            <a:pPr marL="0" indent="0">
              <a:buNone/>
            </a:pPr>
            <a:r>
              <a:rPr lang="en-GB" sz="1600" dirty="0">
                <a:latin typeface="Calibri" panose="020F0502020204030204" pitchFamily="34" charset="0"/>
                <a:cs typeface="Calibri" panose="020F0502020204030204" pitchFamily="34" charset="0"/>
              </a:rPr>
              <a:t>Amazon.com, Inc. is an American multinational technology company that focuses on e-commerce, cloud computing, digital streaming, and artificial intelligence. The company is one of the Big Five companies in the US, nowadays being the first biggest retail company. </a:t>
            </a:r>
          </a:p>
          <a:p>
            <a:pPr marL="0" indent="0">
              <a:buNone/>
            </a:pPr>
            <a:endParaRPr lang="en-GB" sz="1600" dirty="0">
              <a:latin typeface="Calibri" panose="020F0502020204030204" pitchFamily="34" charset="0"/>
              <a:cs typeface="Calibri" panose="020F0502020204030204" pitchFamily="34" charset="0"/>
            </a:endParaRPr>
          </a:p>
          <a:p>
            <a:pPr marL="0" indent="0">
              <a:buNone/>
            </a:pPr>
            <a:r>
              <a:rPr lang="en-GB" sz="1600" dirty="0">
                <a:latin typeface="Calibri" panose="020F0502020204030204" pitchFamily="34" charset="0"/>
                <a:cs typeface="Calibri" panose="020F0502020204030204" pitchFamily="34" charset="0"/>
              </a:rPr>
              <a:t>Amazon has been referred to as “one of the most influential economic and cultural forces in the world”, as well as the world’s most </a:t>
            </a:r>
            <a:r>
              <a:rPr lang="en-GB" sz="1600">
                <a:latin typeface="Calibri" panose="020F0502020204030204" pitchFamily="34" charset="0"/>
                <a:cs typeface="Calibri" panose="020F0502020204030204" pitchFamily="34" charset="0"/>
              </a:rPr>
              <a:t>valuable brand. </a:t>
            </a: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820930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C21DB-EDE3-498A-9CC1-648400C40DF4}"/>
              </a:ext>
            </a:extLst>
          </p:cNvPr>
          <p:cNvSpPr>
            <a:spLocks noGrp="1"/>
          </p:cNvSpPr>
          <p:nvPr>
            <p:ph type="title"/>
          </p:nvPr>
        </p:nvSpPr>
        <p:spPr>
          <a:xfrm>
            <a:off x="677334" y="609600"/>
            <a:ext cx="8596668" cy="832701"/>
          </a:xfrm>
        </p:spPr>
        <p:txBody>
          <a:bodyPr>
            <a:normAutofit fontScale="90000"/>
          </a:bodyPr>
          <a:lstStyle/>
          <a:p>
            <a:pPr algn="ctr"/>
            <a:r>
              <a:rPr lang="en-GB" dirty="0"/>
              <a:t>1. Amazon’s Background and expansion into physical stores</a:t>
            </a:r>
          </a:p>
        </p:txBody>
      </p:sp>
      <p:sp>
        <p:nvSpPr>
          <p:cNvPr id="3" name="Content Placeholder 2">
            <a:extLst>
              <a:ext uri="{FF2B5EF4-FFF2-40B4-BE49-F238E27FC236}">
                <a16:creationId xmlns:a16="http://schemas.microsoft.com/office/drawing/2014/main" id="{4426608F-0123-48A8-9B2C-C87337291874}"/>
              </a:ext>
            </a:extLst>
          </p:cNvPr>
          <p:cNvSpPr>
            <a:spLocks noGrp="1"/>
          </p:cNvSpPr>
          <p:nvPr>
            <p:ph idx="1"/>
          </p:nvPr>
        </p:nvSpPr>
        <p:spPr>
          <a:xfrm>
            <a:off x="526505" y="1792943"/>
            <a:ext cx="8596668" cy="4890661"/>
          </a:xfrm>
        </p:spPr>
        <p:txBody>
          <a:bodyPr>
            <a:normAutofit/>
          </a:bodyPr>
          <a:lstStyle/>
          <a:p>
            <a:pPr marL="0" indent="0" algn="ctr">
              <a:lnSpc>
                <a:spcPct val="107000"/>
              </a:lnSpc>
              <a:spcAft>
                <a:spcPts val="800"/>
              </a:spcAft>
              <a:buNone/>
            </a:pPr>
            <a:r>
              <a:rPr lang="en-GB" sz="1600" b="1" dirty="0">
                <a:effectLst/>
                <a:latin typeface="Calibri" panose="020F0502020204030204" pitchFamily="34" charset="0"/>
                <a:ea typeface="Calibri" panose="020F0502020204030204" pitchFamily="34" charset="0"/>
                <a:cs typeface="Times New Roman" panose="02020603050405020304" pitchFamily="18" charset="0"/>
              </a:rPr>
              <a:t> Amazon’s background</a:t>
            </a:r>
            <a:endParaRPr lang="en-GB" sz="1600" b="1"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In 1994, Jeff Bezos </a:t>
            </a:r>
            <a:r>
              <a:rPr lang="en-GB" sz="1600" dirty="0">
                <a:latin typeface="Calibri" panose="020F0502020204030204" pitchFamily="34" charset="0"/>
                <a:ea typeface="Calibri" panose="020F0502020204030204" pitchFamily="34" charset="0"/>
                <a:cs typeface="Times New Roman" panose="02020603050405020304" pitchFamily="18" charset="0"/>
              </a:rPr>
              <a:t>was leaving</a:t>
            </a:r>
            <a:r>
              <a:rPr lang="en-GB" sz="1600" dirty="0">
                <a:effectLst/>
                <a:latin typeface="Calibri" panose="020F0502020204030204" pitchFamily="34" charset="0"/>
                <a:ea typeface="Calibri" panose="020F0502020204030204" pitchFamily="34" charset="0"/>
                <a:cs typeface="Times New Roman" panose="02020603050405020304" pitchFamily="18" charset="0"/>
              </a:rPr>
              <a:t> his job as vice-president of D. E. Shaw &amp; Co., a firm from Wall Street, and moved to Seattle, Washington, where he started to work on </a:t>
            </a:r>
            <a:r>
              <a:rPr lang="en-GB" sz="1600" dirty="0">
                <a:latin typeface="Calibri" panose="020F0502020204030204" pitchFamily="34" charset="0"/>
                <a:ea typeface="Calibri" panose="020F0502020204030204" pitchFamily="34" charset="0"/>
                <a:cs typeface="Times New Roman" panose="02020603050405020304" pitchFamily="18" charset="0"/>
              </a:rPr>
              <a:t>his vision, that will be in the future</a:t>
            </a:r>
            <a:r>
              <a:rPr lang="en-GB" sz="1600" dirty="0">
                <a:effectLst/>
                <a:latin typeface="Calibri" panose="020F0502020204030204" pitchFamily="34" charset="0"/>
                <a:ea typeface="Calibri" panose="020F0502020204030204" pitchFamily="34" charset="0"/>
                <a:cs typeface="Times New Roman" panose="02020603050405020304" pitchFamily="18" charset="0"/>
              </a:rPr>
              <a:t> Amazon.com. </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Bezos chose the name of the company </a:t>
            </a:r>
            <a:r>
              <a:rPr lang="en-GB" sz="1600" dirty="0">
                <a:latin typeface="Calibri" panose="020F0502020204030204" pitchFamily="34" charset="0"/>
                <a:ea typeface="Calibri" panose="020F0502020204030204" pitchFamily="34" charset="0"/>
                <a:cs typeface="Times New Roman" panose="02020603050405020304" pitchFamily="18" charset="0"/>
              </a:rPr>
              <a:t>having a look into</a:t>
            </a:r>
            <a:r>
              <a:rPr lang="en-GB" sz="1600" dirty="0">
                <a:effectLst/>
                <a:latin typeface="Calibri" panose="020F0502020204030204" pitchFamily="34" charset="0"/>
                <a:ea typeface="Calibri" panose="020F0502020204030204" pitchFamily="34" charset="0"/>
                <a:cs typeface="Times New Roman" panose="02020603050405020304" pitchFamily="18" charset="0"/>
              </a:rPr>
              <a:t> a dictionary and he named it Amazon it sounded “exotic and different” and because The Amazon River is the biggest river in the world, he imagined his company the biggest bookstore in the world.</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In the first place, Amazon </a:t>
            </a:r>
            <a:r>
              <a:rPr lang="en-GB" sz="1600" dirty="0">
                <a:latin typeface="Calibri" panose="020F0502020204030204" pitchFamily="34" charset="0"/>
                <a:ea typeface="Calibri" panose="020F0502020204030204" pitchFamily="34" charset="0"/>
                <a:cs typeface="Times New Roman" panose="02020603050405020304" pitchFamily="18" charset="0"/>
              </a:rPr>
              <a:t>was </a:t>
            </a:r>
            <a:r>
              <a:rPr lang="en-GB" sz="1600" dirty="0">
                <a:effectLst/>
                <a:latin typeface="Calibri" panose="020F0502020204030204" pitchFamily="34" charset="0"/>
                <a:ea typeface="Calibri" panose="020F0502020204030204" pitchFamily="34" charset="0"/>
                <a:cs typeface="Times New Roman" panose="02020603050405020304" pitchFamily="18" charset="0"/>
              </a:rPr>
              <a:t>an online bookstore, in 1994, competing with local booksellers and Barnes &amp; Noble. </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Between 1988-2004, the company started to expand its services beyond books. Amazon started to offer convenience services, like Free Super Savers Shipping. </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0024283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448D0-F3E2-4350-988F-0DA7910F9105}"/>
              </a:ext>
            </a:extLst>
          </p:cNvPr>
          <p:cNvSpPr>
            <a:spLocks noGrp="1"/>
          </p:cNvSpPr>
          <p:nvPr>
            <p:ph type="title"/>
          </p:nvPr>
        </p:nvSpPr>
        <p:spPr>
          <a:xfrm>
            <a:off x="677334" y="609600"/>
            <a:ext cx="8596668" cy="908115"/>
          </a:xfrm>
        </p:spPr>
        <p:txBody>
          <a:bodyPr>
            <a:normAutofit fontScale="90000"/>
          </a:bodyPr>
          <a:lstStyle/>
          <a:p>
            <a:pPr algn="ctr"/>
            <a:r>
              <a:rPr lang="en-GB" dirty="0"/>
              <a:t>Amazon’s Background and expansion into physical stores</a:t>
            </a:r>
          </a:p>
        </p:txBody>
      </p:sp>
      <p:sp>
        <p:nvSpPr>
          <p:cNvPr id="3" name="Content Placeholder 2">
            <a:extLst>
              <a:ext uri="{FF2B5EF4-FFF2-40B4-BE49-F238E27FC236}">
                <a16:creationId xmlns:a16="http://schemas.microsoft.com/office/drawing/2014/main" id="{44FF3CBC-B1D5-4891-8B04-B9D7AC9595B2}"/>
              </a:ext>
            </a:extLst>
          </p:cNvPr>
          <p:cNvSpPr>
            <a:spLocks noGrp="1"/>
          </p:cNvSpPr>
          <p:nvPr>
            <p:ph idx="1"/>
          </p:nvPr>
        </p:nvSpPr>
        <p:spPr>
          <a:xfrm>
            <a:off x="677334" y="1764663"/>
            <a:ext cx="8596668" cy="4994356"/>
          </a:xfrm>
        </p:spPr>
        <p:txBody>
          <a:bodyPr/>
          <a:lstStyle/>
          <a:p>
            <a:pPr marL="0" indent="0">
              <a:lnSpc>
                <a:spcPct val="107000"/>
              </a:lnSpc>
              <a:spcAft>
                <a:spcPts val="800"/>
              </a:spcAf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In 2005, Amazon moves into the cloud computing area with Amazon Aws and into the crowdsourcing area with Amazon Mechanical Turk. From 2011 it stared to offer streaming services like Amazon Music and Amazon Video. </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Amazon had over 566,000 employees worldwide, in 2017. </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Amazon’s mission statement is to “serve customers through online and physical stores and focus on selection, price, and convenience.”</a:t>
            </a:r>
          </a:p>
          <a:p>
            <a:pPr marL="0" indent="0">
              <a:lnSpc>
                <a:spcPct val="107000"/>
              </a:lnSpc>
              <a:spcAft>
                <a:spcPts val="800"/>
              </a:spcAft>
              <a:buNone/>
            </a:pPr>
            <a:r>
              <a:rPr lang="en-GB" sz="1600" dirty="0">
                <a:effectLst/>
                <a:latin typeface="Calibri" panose="020F0502020204030204" pitchFamily="34" charset="0"/>
                <a:ea typeface="Calibri" panose="020F0502020204030204" pitchFamily="34" charset="0"/>
                <a:cs typeface="Times New Roman" panose="02020603050405020304" pitchFamily="18" charset="0"/>
              </a:rPr>
              <a:t>Amazon’s vision statement is “to be Earth’s most customer-centric company, where customers can find and discover anything they might want to buy online, and to offer its customers the lowest possible price.”</a:t>
            </a:r>
          </a:p>
          <a:p>
            <a:pPr marL="0" indent="0">
              <a:lnSpc>
                <a:spcPct val="107000"/>
              </a:lnSpc>
              <a:spcAft>
                <a:spcPts val="800"/>
              </a:spcAft>
              <a:buNone/>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922069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8C7FA-1B88-4053-8DB8-92DA8F61018A}"/>
              </a:ext>
            </a:extLst>
          </p:cNvPr>
          <p:cNvSpPr>
            <a:spLocks noGrp="1"/>
          </p:cNvSpPr>
          <p:nvPr>
            <p:ph type="title"/>
          </p:nvPr>
        </p:nvSpPr>
        <p:spPr>
          <a:xfrm>
            <a:off x="677334" y="156238"/>
            <a:ext cx="8596668" cy="984405"/>
          </a:xfrm>
        </p:spPr>
        <p:txBody>
          <a:bodyPr>
            <a:normAutofit fontScale="90000"/>
          </a:bodyPr>
          <a:lstStyle/>
          <a:p>
            <a:pPr algn="ctr"/>
            <a:r>
              <a:rPr lang="en-GB" dirty="0"/>
              <a:t>Amazon’s Background and expansion into physical stores</a:t>
            </a:r>
          </a:p>
        </p:txBody>
      </p:sp>
      <p:sp>
        <p:nvSpPr>
          <p:cNvPr id="3" name="Content Placeholder 2">
            <a:extLst>
              <a:ext uri="{FF2B5EF4-FFF2-40B4-BE49-F238E27FC236}">
                <a16:creationId xmlns:a16="http://schemas.microsoft.com/office/drawing/2014/main" id="{47428363-CE54-4628-9228-2D2E92D03DC3}"/>
              </a:ext>
            </a:extLst>
          </p:cNvPr>
          <p:cNvSpPr>
            <a:spLocks noGrp="1"/>
          </p:cNvSpPr>
          <p:nvPr>
            <p:ph idx="1"/>
          </p:nvPr>
        </p:nvSpPr>
        <p:spPr>
          <a:xfrm>
            <a:off x="677334" y="1312176"/>
            <a:ext cx="8596668" cy="5389586"/>
          </a:xfrm>
        </p:spPr>
        <p:txBody>
          <a:bodyPr>
            <a:normAutofit/>
          </a:bodyPr>
          <a:lstStyle/>
          <a:p>
            <a:pPr marL="0" indent="0">
              <a:buNone/>
            </a:pPr>
            <a:endParaRPr lang="en-GB" sz="1600" b="1" dirty="0"/>
          </a:p>
          <a:p>
            <a:pPr marL="0" indent="0">
              <a:buNone/>
            </a:pPr>
            <a:r>
              <a:rPr lang="en-GB" sz="1600" b="1" dirty="0"/>
              <a:t>Expansion into physical stores </a:t>
            </a:r>
          </a:p>
          <a:p>
            <a:pPr marL="0" indent="0">
              <a:buNone/>
            </a:pPr>
            <a:endParaRPr lang="en-GB" sz="1600" dirty="0"/>
          </a:p>
          <a:p>
            <a:pPr marL="0" indent="0">
              <a:buNone/>
            </a:pPr>
            <a:endParaRPr lang="en-GB" sz="16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600" dirty="0">
                <a:effectLst/>
                <a:latin typeface="Calibri" panose="020F0502020204030204" pitchFamily="34" charset="0"/>
                <a:ea typeface="Calibri" panose="020F0502020204030204" pitchFamily="34" charset="0"/>
                <a:cs typeface="Times New Roman" panose="02020603050405020304" pitchFamily="18" charset="0"/>
              </a:rPr>
              <a:t>Amazon is trying to take </a:t>
            </a:r>
            <a:r>
              <a:rPr lang="en-GB" sz="1600" dirty="0">
                <a:latin typeface="Calibri" panose="020F0502020204030204" pitchFamily="34" charset="0"/>
                <a:ea typeface="Calibri" panose="020F0502020204030204" pitchFamily="34" charset="0"/>
                <a:cs typeface="Times New Roman" panose="02020603050405020304" pitchFamily="18" charset="0"/>
              </a:rPr>
              <a:t>over as much of retail as possible.</a:t>
            </a:r>
          </a:p>
          <a:p>
            <a:r>
              <a:rPr lang="en-GB" sz="1600" dirty="0">
                <a:latin typeface="Calibri" panose="020F0502020204030204" pitchFamily="34" charset="0"/>
                <a:ea typeface="Calibri" panose="020F0502020204030204" pitchFamily="34" charset="0"/>
                <a:cs typeface="Times New Roman" panose="02020603050405020304" pitchFamily="18" charset="0"/>
              </a:rPr>
              <a:t>Physical stores are powerful marketing channel and also to collect data about the wish and needs of the customers. </a:t>
            </a:r>
          </a:p>
          <a:p>
            <a:r>
              <a:rPr lang="en-GB" sz="1600" dirty="0">
                <a:latin typeface="Calibri" panose="020F0502020204030204" pitchFamily="34" charset="0"/>
                <a:ea typeface="Calibri" panose="020F0502020204030204" pitchFamily="34" charset="0"/>
                <a:cs typeface="Times New Roman" panose="02020603050405020304" pitchFamily="18" charset="0"/>
              </a:rPr>
              <a:t>Physical stores enable a better approach with the customers and provide a showcase for its devices and other products to shoppers.</a:t>
            </a:r>
          </a:p>
          <a:p>
            <a:r>
              <a:rPr lang="en-GB" sz="1600" dirty="0">
                <a:latin typeface="Calibri" panose="020F0502020204030204" pitchFamily="34" charset="0"/>
                <a:ea typeface="Calibri" panose="020F0502020204030204" pitchFamily="34" charset="0"/>
                <a:cs typeface="Times New Roman" panose="02020603050405020304" pitchFamily="18" charset="0"/>
              </a:rPr>
              <a:t>More delivery and return of the products is available. That also helps the company to reduce the delivery costs.</a:t>
            </a:r>
          </a:p>
          <a:p>
            <a:r>
              <a:rPr lang="en-GB" sz="1600" dirty="0">
                <a:latin typeface="Calibri" panose="020F0502020204030204" pitchFamily="34" charset="0"/>
                <a:ea typeface="Calibri" panose="020F0502020204030204" pitchFamily="34" charset="0"/>
                <a:cs typeface="Times New Roman" panose="02020603050405020304" pitchFamily="18" charset="0"/>
              </a:rPr>
              <a:t>Physical stores are a new challenge for the company and Amazon is know that loves challenges. </a:t>
            </a:r>
          </a:p>
          <a:p>
            <a:pPr marL="0" indent="0">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5" name="Picture 4" descr="Logo, company name&#10;&#10;Description automatically generated">
            <a:extLst>
              <a:ext uri="{FF2B5EF4-FFF2-40B4-BE49-F238E27FC236}">
                <a16:creationId xmlns:a16="http://schemas.microsoft.com/office/drawing/2014/main" id="{1A51BE8C-2408-4E00-B3E1-82D7E1C022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16377" y="1361160"/>
            <a:ext cx="3857625" cy="1181100"/>
          </a:xfrm>
          <a:prstGeom prst="rect">
            <a:avLst/>
          </a:prstGeom>
        </p:spPr>
      </p:pic>
    </p:spTree>
    <p:extLst>
      <p:ext uri="{BB962C8B-B14F-4D97-AF65-F5344CB8AC3E}">
        <p14:creationId xmlns:p14="http://schemas.microsoft.com/office/powerpoint/2010/main" val="36176164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0C02B9-E3B0-4770-854B-3DDF1627A4EB}"/>
              </a:ext>
            </a:extLst>
          </p:cNvPr>
          <p:cNvSpPr>
            <a:spLocks noGrp="1"/>
          </p:cNvSpPr>
          <p:nvPr>
            <p:ph type="title"/>
          </p:nvPr>
        </p:nvSpPr>
        <p:spPr>
          <a:xfrm>
            <a:off x="677334" y="156238"/>
            <a:ext cx="8596668" cy="1040966"/>
          </a:xfrm>
        </p:spPr>
        <p:txBody>
          <a:bodyPr>
            <a:normAutofit fontScale="90000"/>
          </a:bodyPr>
          <a:lstStyle/>
          <a:p>
            <a:pPr algn="ctr"/>
            <a:r>
              <a:rPr lang="en-GB" dirty="0"/>
              <a:t>2. Differences between Amazon’s physical organizational structure &amp; performance, and online organizational structure &amp; performance.</a:t>
            </a:r>
          </a:p>
        </p:txBody>
      </p:sp>
      <p:sp>
        <p:nvSpPr>
          <p:cNvPr id="5" name="Content Placeholder 4">
            <a:extLst>
              <a:ext uri="{FF2B5EF4-FFF2-40B4-BE49-F238E27FC236}">
                <a16:creationId xmlns:a16="http://schemas.microsoft.com/office/drawing/2014/main" id="{6FA1CDE0-D201-4FD9-A192-48E9A77B3A24}"/>
              </a:ext>
            </a:extLst>
          </p:cNvPr>
          <p:cNvSpPr>
            <a:spLocks noGrp="1"/>
          </p:cNvSpPr>
          <p:nvPr>
            <p:ph idx="1"/>
          </p:nvPr>
        </p:nvSpPr>
        <p:spPr>
          <a:xfrm>
            <a:off x="677334" y="2160589"/>
            <a:ext cx="8596668" cy="4343906"/>
          </a:xfrm>
        </p:spPr>
        <p:txBody>
          <a:bodyPr>
            <a:normAutofit fontScale="92500"/>
          </a:bodyPr>
          <a:lstStyle/>
          <a:p>
            <a:pPr marL="0" indent="0" algn="ctr">
              <a:buNone/>
            </a:pPr>
            <a:r>
              <a:rPr lang="en-US" sz="1600" dirty="0"/>
              <a:t> </a:t>
            </a:r>
            <a:r>
              <a:rPr lang="en-US" sz="1600" dirty="0">
                <a:solidFill>
                  <a:schemeClr val="accent1"/>
                </a:solidFill>
              </a:rPr>
              <a:t>Physical Store</a:t>
            </a:r>
            <a:endParaRPr lang="en-US" sz="1600" dirty="0"/>
          </a:p>
          <a:p>
            <a:r>
              <a:rPr lang="en-US" sz="1600" dirty="0"/>
              <a:t>From the begging of its business, the online store was the only way of generating profits and revenue.</a:t>
            </a:r>
          </a:p>
          <a:p>
            <a:r>
              <a:rPr lang="en-US" sz="1600" dirty="0"/>
              <a:t>Then, senior management gave the idea to establish a physical store for some reason.  </a:t>
            </a:r>
          </a:p>
          <a:p>
            <a:r>
              <a:rPr lang="en-US" sz="1600" dirty="0"/>
              <a:t>Firstly , they wanted to understand customers behavior directly.</a:t>
            </a:r>
          </a:p>
          <a:p>
            <a:r>
              <a:rPr lang="en-US" sz="1600" dirty="0"/>
              <a:t>Secondly , they wanted to know the marketplace operation. Third the Bluewater store was considered the trial(Partridge,2021).  </a:t>
            </a:r>
          </a:p>
          <a:p>
            <a:endParaRPr lang="en-US" sz="1600" dirty="0"/>
          </a:p>
          <a:p>
            <a:r>
              <a:rPr lang="en-US" sz="1600" dirty="0"/>
              <a:t>                                                    </a:t>
            </a:r>
            <a:r>
              <a:rPr lang="en-US" sz="1600" dirty="0">
                <a:solidFill>
                  <a:schemeClr val="accent1"/>
                </a:solidFill>
              </a:rPr>
              <a:t>Online Store</a:t>
            </a:r>
          </a:p>
          <a:p>
            <a:r>
              <a:rPr lang="en-US" sz="1600" dirty="0"/>
              <a:t>Amazon primarily started its journey as an online bookstore where books were sold through online shopping websites. Then, Amazon , an American multinational technology company, started to expand its products and services beyond only bookselling.</a:t>
            </a:r>
          </a:p>
          <a:p>
            <a:r>
              <a:rPr lang="en-US" sz="1600" dirty="0"/>
              <a:t>It additionally offered some convenient services to the client include free shipping cost service.</a:t>
            </a:r>
          </a:p>
          <a:p>
            <a:pPr marL="0" indent="0">
              <a:buNone/>
            </a:pP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753286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7CE61-E5D3-4974-8A4D-3E9013CE1263}"/>
              </a:ext>
            </a:extLst>
          </p:cNvPr>
          <p:cNvSpPr>
            <a:spLocks noGrp="1"/>
          </p:cNvSpPr>
          <p:nvPr>
            <p:ph type="title"/>
          </p:nvPr>
        </p:nvSpPr>
        <p:spPr>
          <a:xfrm>
            <a:off x="677334" y="204248"/>
            <a:ext cx="8596668" cy="1320800"/>
          </a:xfrm>
        </p:spPr>
        <p:txBody>
          <a:bodyPr>
            <a:normAutofit fontScale="90000"/>
          </a:bodyPr>
          <a:lstStyle/>
          <a:p>
            <a:pPr algn="ctr"/>
            <a:r>
              <a:rPr lang="en-GB" dirty="0"/>
              <a:t> Differences between Amazon’s physical organizational structure &amp; performance, and online organizational structure &amp; performance.</a:t>
            </a:r>
          </a:p>
        </p:txBody>
      </p:sp>
      <p:sp>
        <p:nvSpPr>
          <p:cNvPr id="3" name="Content Placeholder 2">
            <a:extLst>
              <a:ext uri="{FF2B5EF4-FFF2-40B4-BE49-F238E27FC236}">
                <a16:creationId xmlns:a16="http://schemas.microsoft.com/office/drawing/2014/main" id="{A9034B2A-E060-44A4-8EDE-EF3A156711EF}"/>
              </a:ext>
            </a:extLst>
          </p:cNvPr>
          <p:cNvSpPr>
            <a:spLocks noGrp="1"/>
          </p:cNvSpPr>
          <p:nvPr>
            <p:ph idx="1"/>
          </p:nvPr>
        </p:nvSpPr>
        <p:spPr>
          <a:xfrm>
            <a:off x="677334" y="2259767"/>
            <a:ext cx="8596668" cy="4617283"/>
          </a:xfrm>
        </p:spPr>
        <p:txBody>
          <a:bodyPr>
            <a:normAutofit fontScale="92500" lnSpcReduction="20000"/>
          </a:bodyPr>
          <a:lstStyle/>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Amazon’s organization structure works since it is exceptionally powerful at supporting worldwide development in a wide range of business sectors.</a:t>
            </a:r>
          </a:p>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The organizations proceeded with accomplishment in extending and developing its numerous spaces of activity are a demonstration of its functioning admirably (Dudovskiy,2020).</a:t>
            </a:r>
          </a:p>
          <a:p>
            <a:r>
              <a:rPr lang="en-US" b="1" dirty="0">
                <a:solidFill>
                  <a:schemeClr val="accent1"/>
                </a:solidFill>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pPr>
            <a:r>
              <a:rPr lang="en-US" dirty="0"/>
              <a:t>Three key features of organizational structure are followed for attaining success from both physical and online shopping stores which include hierarchical corporate structure , the flexibility of the business as well as stability in the top management.</a:t>
            </a:r>
          </a:p>
          <a:p>
            <a:pPr marL="742950" lvl="1" indent="-285750">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dirty="0"/>
              <a:t>Moreover, performance management plays a crucial role in maintaining the operations function of Amazon by following strict rules and regulations of organizational structure so that profits can be attained from both the physical and online store. Data is used for both stores so that effective and efficient decisions can be taken. Moreover, organizational structure and performance assist to build up a good relationship between customers and employees through product selling from both physical and online stores. </a:t>
            </a:r>
          </a:p>
          <a:p>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902075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FB716-7ABF-43DE-AAEC-2373BAD14A33}"/>
              </a:ext>
            </a:extLst>
          </p:cNvPr>
          <p:cNvSpPr>
            <a:spLocks noGrp="1"/>
          </p:cNvSpPr>
          <p:nvPr>
            <p:ph type="title"/>
          </p:nvPr>
        </p:nvSpPr>
        <p:spPr>
          <a:xfrm>
            <a:off x="677334" y="156238"/>
            <a:ext cx="8596668" cy="1320800"/>
          </a:xfrm>
        </p:spPr>
        <p:txBody>
          <a:bodyPr>
            <a:normAutofit fontScale="90000"/>
          </a:bodyPr>
          <a:lstStyle/>
          <a:p>
            <a:pPr algn="ctr"/>
            <a:r>
              <a:rPr lang="en-GB" dirty="0"/>
              <a:t> Differences between Amazon’s physical organizational structure &amp; performance, and online organizational structure &amp; performance. </a:t>
            </a:r>
          </a:p>
        </p:txBody>
      </p:sp>
      <p:sp>
        <p:nvSpPr>
          <p:cNvPr id="3" name="Content Placeholder 2">
            <a:extLst>
              <a:ext uri="{FF2B5EF4-FFF2-40B4-BE49-F238E27FC236}">
                <a16:creationId xmlns:a16="http://schemas.microsoft.com/office/drawing/2014/main" id="{87682F76-D3E7-4318-9B4A-1D9B1E59F915}"/>
              </a:ext>
            </a:extLst>
          </p:cNvPr>
          <p:cNvSpPr>
            <a:spLocks noGrp="1"/>
          </p:cNvSpPr>
          <p:nvPr>
            <p:ph idx="1"/>
          </p:nvPr>
        </p:nvSpPr>
        <p:spPr>
          <a:xfrm>
            <a:off x="677334" y="2160589"/>
            <a:ext cx="8596668" cy="4541173"/>
          </a:xfrm>
        </p:spPr>
        <p:txBody>
          <a:bodyPr>
            <a:normAutofit/>
          </a:bodyPr>
          <a:lstStyle/>
          <a:p>
            <a:pPr algn="ctr"/>
            <a:r>
              <a:rPr lang="en-US" sz="1600" dirty="0">
                <a:latin typeface="Arial" panose="020B0604020202020204" pitchFamily="34" charset="0"/>
                <a:cs typeface="Arial" panose="020B0604020202020204" pitchFamily="34" charset="0"/>
              </a:rPr>
              <a:t>The significant benefit to Amazon of its by and large progressive design is that it empowers Amazon to rapidly and viably address and carry out orders from ranking directors, leaders, and partners business wide. Amazon team management motivates non-management employees by supporting and encouraging better performance. Hence, yearly bonuses and salary increments are provided. Appreciation is another important technique which is followed by senior management for encouraging employees’ better performance. </a:t>
            </a:r>
            <a:r>
              <a:rPr lang="en-US" sz="1600">
                <a:latin typeface="Arial" panose="020B0604020202020204" pitchFamily="34" charset="0"/>
                <a:cs typeface="Arial" panose="020B0604020202020204" pitchFamily="34" charset="0"/>
              </a:rPr>
              <a:t>Even, they give thanks to employees who perform well.</a:t>
            </a:r>
          </a:p>
          <a:p>
            <a:pPr algn="ctr"/>
            <a:endParaRPr lang="en-GB" sz="17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30852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1121F-62A7-F247-86FC-0FB16C40930E}"/>
              </a:ext>
            </a:extLst>
          </p:cNvPr>
          <p:cNvSpPr>
            <a:spLocks noGrp="1"/>
          </p:cNvSpPr>
          <p:nvPr>
            <p:ph type="ctrTitle"/>
          </p:nvPr>
        </p:nvSpPr>
        <p:spPr>
          <a:xfrm>
            <a:off x="762001" y="480767"/>
            <a:ext cx="8572500" cy="2121031"/>
          </a:xfrm>
        </p:spPr>
        <p:txBody>
          <a:bodyPr/>
          <a:lstStyle/>
          <a:p>
            <a:pPr algn="ctr"/>
            <a:br>
              <a:rPr lang="en-US" b="1" dirty="0">
                <a:solidFill>
                  <a:schemeClr val="tx1">
                    <a:lumMod val="65000"/>
                    <a:lumOff val="35000"/>
                  </a:schemeClr>
                </a:solidFill>
              </a:rPr>
            </a:br>
            <a:r>
              <a:rPr lang="en-US" sz="3200" dirty="0"/>
              <a:t>3. Tasks and skills to bring operational effectiveness </a:t>
            </a:r>
            <a:br>
              <a:rPr lang="en-US" b="1" dirty="0">
                <a:solidFill>
                  <a:schemeClr val="tx1">
                    <a:lumMod val="65000"/>
                    <a:lumOff val="35000"/>
                  </a:schemeClr>
                </a:solidFill>
                <a:latin typeface="Times New Roman" pitchFamily="18" charset="0"/>
                <a:cs typeface="Times New Roman" pitchFamily="18" charset="0"/>
              </a:rPr>
            </a:br>
            <a:endParaRPr lang="en-US" dirty="0">
              <a:solidFill>
                <a:schemeClr val="tx1">
                  <a:lumMod val="65000"/>
                  <a:lumOff val="35000"/>
                </a:schemeClr>
              </a:solidFill>
            </a:endParaRPr>
          </a:p>
        </p:txBody>
      </p:sp>
      <p:sp>
        <p:nvSpPr>
          <p:cNvPr id="3" name="Subtitle 2">
            <a:extLst>
              <a:ext uri="{FF2B5EF4-FFF2-40B4-BE49-F238E27FC236}">
                <a16:creationId xmlns:a16="http://schemas.microsoft.com/office/drawing/2014/main" id="{96A85844-5168-604C-B40A-837A1C32422F}"/>
              </a:ext>
            </a:extLst>
          </p:cNvPr>
          <p:cNvSpPr>
            <a:spLocks noGrp="1"/>
          </p:cNvSpPr>
          <p:nvPr>
            <p:ph type="subTitle" idx="1"/>
          </p:nvPr>
        </p:nvSpPr>
        <p:spPr>
          <a:xfrm>
            <a:off x="412449" y="2021016"/>
            <a:ext cx="9476269" cy="3605048"/>
          </a:xfrm>
        </p:spPr>
        <p:txBody>
          <a:bodyPr>
            <a:normAutofit/>
          </a:bodyPr>
          <a:lstStyle/>
          <a:p>
            <a:pPr algn="l"/>
            <a:endParaRPr lang="en-US" sz="1600" dirty="0">
              <a:solidFill>
                <a:schemeClr val="tx1"/>
              </a:solidFill>
              <a:latin typeface="Calibri" panose="020F0502020204030204" pitchFamily="34" charset="0"/>
              <a:cs typeface="Calibri" panose="020F0502020204030204" pitchFamily="34" charset="0"/>
            </a:endParaRPr>
          </a:p>
          <a:p>
            <a:pPr marL="285750" indent="-285750" algn="l">
              <a:buFont typeface="Arial" panose="020B0604020202020204" pitchFamily="34" charset="0"/>
              <a:buChar char="•"/>
            </a:pPr>
            <a:r>
              <a:rPr lang="en-GB" sz="1600" dirty="0">
                <a:solidFill>
                  <a:schemeClr val="bg2">
                    <a:lumMod val="50000"/>
                  </a:schemeClr>
                </a:solidFill>
                <a:latin typeface="Times New Roman" pitchFamily="18" charset="0"/>
                <a:cs typeface="Times New Roman" pitchFamily="18" charset="0"/>
              </a:rPr>
              <a:t>Knowledge about customers’ demands                                            </a:t>
            </a:r>
          </a:p>
          <a:p>
            <a:pPr marL="285750" indent="-285750" algn="l">
              <a:buFont typeface="Arial" panose="020B0604020202020204" pitchFamily="34" charset="0"/>
              <a:buChar char="•"/>
            </a:pPr>
            <a:r>
              <a:rPr lang="en-GB" sz="1600" dirty="0">
                <a:solidFill>
                  <a:schemeClr val="bg2">
                    <a:lumMod val="50000"/>
                  </a:schemeClr>
                </a:solidFill>
                <a:latin typeface="Times New Roman" pitchFamily="18" charset="0"/>
                <a:cs typeface="Times New Roman" pitchFamily="18" charset="0"/>
              </a:rPr>
              <a:t>Implementation of new advanced technologies</a:t>
            </a:r>
          </a:p>
          <a:p>
            <a:pPr marL="285750" indent="-285750" algn="l">
              <a:buFont typeface="Arial" panose="020B0604020202020204" pitchFamily="34" charset="0"/>
              <a:buChar char="•"/>
            </a:pPr>
            <a:r>
              <a:rPr lang="en-GB" sz="1600" dirty="0">
                <a:solidFill>
                  <a:schemeClr val="bg2">
                    <a:lumMod val="50000"/>
                  </a:schemeClr>
                </a:solidFill>
                <a:latin typeface="Times New Roman" pitchFamily="18" charset="0"/>
                <a:cs typeface="Times New Roman" pitchFamily="18" charset="0"/>
              </a:rPr>
              <a:t>Online promotional campaigning or offering discounts</a:t>
            </a:r>
          </a:p>
          <a:p>
            <a:pPr marL="285750" indent="-285750" algn="l">
              <a:buFont typeface="Arial" panose="020B0604020202020204" pitchFamily="34" charset="0"/>
              <a:buChar char="•"/>
            </a:pPr>
            <a:r>
              <a:rPr lang="en-GB" sz="1600" dirty="0">
                <a:solidFill>
                  <a:schemeClr val="bg2">
                    <a:lumMod val="50000"/>
                  </a:schemeClr>
                </a:solidFill>
                <a:latin typeface="Times New Roman" pitchFamily="18" charset="0"/>
                <a:cs typeface="Times New Roman" pitchFamily="18" charset="0"/>
              </a:rPr>
              <a:t>Operational planning</a:t>
            </a:r>
            <a:endParaRPr lang="en-US" sz="1600" dirty="0">
              <a:solidFill>
                <a:schemeClr val="bg2">
                  <a:lumMod val="50000"/>
                </a:schemeClr>
              </a:solidFill>
              <a:latin typeface="Times New Roman" pitchFamily="18" charset="0"/>
              <a:cs typeface="Times New Roman" pitchFamily="18" charset="0"/>
            </a:endParaRPr>
          </a:p>
          <a:p>
            <a:pPr marL="285750" indent="-285750" algn="l">
              <a:buFont typeface="Arial" panose="020B0604020202020204" pitchFamily="34" charset="0"/>
              <a:buChar char="•"/>
            </a:pPr>
            <a:endParaRPr lang="en-US" sz="1600" dirty="0">
              <a:latin typeface="Calibri" panose="020F0502020204030204" pitchFamily="34" charset="0"/>
              <a:cs typeface="Calibri" panose="020F0502020204030204" pitchFamily="34" charset="0"/>
            </a:endParaRPr>
          </a:p>
        </p:txBody>
      </p:sp>
      <p:pic>
        <p:nvPicPr>
          <p:cNvPr id="6" name="Picture 5" descr="Diagram&#10;&#10;Description automatically generated">
            <a:extLst>
              <a:ext uri="{FF2B5EF4-FFF2-40B4-BE49-F238E27FC236}">
                <a16:creationId xmlns:a16="http://schemas.microsoft.com/office/drawing/2014/main" id="{B889FD83-8321-4A48-BDDF-B2F3B61E023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98220" y="1633566"/>
            <a:ext cx="3928709" cy="3949831"/>
          </a:xfrm>
          <a:prstGeom prst="rect">
            <a:avLst/>
          </a:prstGeom>
        </p:spPr>
      </p:pic>
    </p:spTree>
    <p:extLst>
      <p:ext uri="{BB962C8B-B14F-4D97-AF65-F5344CB8AC3E}">
        <p14:creationId xmlns:p14="http://schemas.microsoft.com/office/powerpoint/2010/main" val="3218819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5E8A-6F99-471F-B635-5FBB09A39E9D}"/>
              </a:ext>
            </a:extLst>
          </p:cNvPr>
          <p:cNvSpPr>
            <a:spLocks noGrp="1"/>
          </p:cNvSpPr>
          <p:nvPr>
            <p:ph type="title"/>
          </p:nvPr>
        </p:nvSpPr>
        <p:spPr>
          <a:xfrm>
            <a:off x="601920" y="301306"/>
            <a:ext cx="8596668" cy="1030664"/>
          </a:xfrm>
        </p:spPr>
        <p:txBody>
          <a:bodyPr>
            <a:normAutofit fontScale="90000"/>
          </a:bodyPr>
          <a:lstStyle/>
          <a:p>
            <a:pPr algn="ctr"/>
            <a:r>
              <a:rPr lang="en-US" sz="3200" dirty="0"/>
              <a:t>Tasks and skills to bring operational effectiveness</a:t>
            </a:r>
            <a:endParaRPr lang="en-GB" sz="3200" dirty="0"/>
          </a:p>
        </p:txBody>
      </p:sp>
      <p:sp>
        <p:nvSpPr>
          <p:cNvPr id="3" name="Content Placeholder 2">
            <a:extLst>
              <a:ext uri="{FF2B5EF4-FFF2-40B4-BE49-F238E27FC236}">
                <a16:creationId xmlns:a16="http://schemas.microsoft.com/office/drawing/2014/main" id="{08704043-BB28-4044-9E3C-F353B6B39B58}"/>
              </a:ext>
            </a:extLst>
          </p:cNvPr>
          <p:cNvSpPr>
            <a:spLocks noGrp="1"/>
          </p:cNvSpPr>
          <p:nvPr>
            <p:ph idx="1"/>
          </p:nvPr>
        </p:nvSpPr>
        <p:spPr>
          <a:xfrm>
            <a:off x="733895" y="1236761"/>
            <a:ext cx="5073016" cy="5248879"/>
          </a:xfrm>
        </p:spPr>
        <p:txBody>
          <a:bodyPr>
            <a:normAutofit/>
          </a:bodyPr>
          <a:lstStyle/>
          <a:p>
            <a:pPr lvl="0">
              <a:lnSpc>
                <a:spcPct val="120000"/>
              </a:lnSpc>
              <a:buFont typeface="Wingdings" pitchFamily="2" charset="2"/>
              <a:buChar char="Ø"/>
            </a:pPr>
            <a:r>
              <a:rPr lang="en-US" sz="1600" dirty="0">
                <a:solidFill>
                  <a:schemeClr val="bg2">
                    <a:lumMod val="50000"/>
                  </a:schemeClr>
                </a:solidFill>
                <a:latin typeface="Calibri" panose="020F0502020204030204" pitchFamily="34" charset="0"/>
                <a:cs typeface="Calibri" panose="020F0502020204030204" pitchFamily="34" charset="0"/>
              </a:rPr>
              <a:t>The very first task I would suggest to bring operational effectiveness in Bluewater shopping </a:t>
            </a:r>
            <a:r>
              <a:rPr lang="en-US" sz="1600" dirty="0" err="1">
                <a:solidFill>
                  <a:schemeClr val="bg2">
                    <a:lumMod val="50000"/>
                  </a:schemeClr>
                </a:solidFill>
                <a:latin typeface="Calibri" panose="020F0502020204030204" pitchFamily="34" charset="0"/>
                <a:cs typeface="Calibri" panose="020F0502020204030204" pitchFamily="34" charset="0"/>
              </a:rPr>
              <a:t>centre</a:t>
            </a:r>
            <a:r>
              <a:rPr lang="en-US" sz="1600" dirty="0">
                <a:solidFill>
                  <a:schemeClr val="bg2">
                    <a:lumMod val="50000"/>
                  </a:schemeClr>
                </a:solidFill>
                <a:latin typeface="Calibri" panose="020F0502020204030204" pitchFamily="34" charset="0"/>
                <a:cs typeface="Calibri" panose="020F0502020204030204" pitchFamily="34" charset="0"/>
              </a:rPr>
              <a:t> is displaying its items in a more organized way so that a huge number of customers walk in.</a:t>
            </a:r>
          </a:p>
          <a:p>
            <a:pPr lvl="0">
              <a:lnSpc>
                <a:spcPct val="120000"/>
              </a:lnSpc>
              <a:buFont typeface="Wingdings" pitchFamily="2" charset="2"/>
              <a:buChar char="Ø"/>
            </a:pPr>
            <a:r>
              <a:rPr lang="en-US" sz="1600" dirty="0">
                <a:solidFill>
                  <a:schemeClr val="bg2">
                    <a:lumMod val="50000"/>
                  </a:schemeClr>
                </a:solidFill>
                <a:latin typeface="Calibri" panose="020F0502020204030204" pitchFamily="34" charset="0"/>
                <a:cs typeface="Calibri" panose="020F0502020204030204" pitchFamily="34" charset="0"/>
              </a:rPr>
              <a:t>Allocating products sincerely as per customer needs, organizing items properly etc. should be treated with special care.   </a:t>
            </a:r>
          </a:p>
          <a:p>
            <a:pPr lvl="0">
              <a:lnSpc>
                <a:spcPct val="120000"/>
              </a:lnSpc>
              <a:buFont typeface="Wingdings" pitchFamily="2" charset="2"/>
              <a:buChar char="Ø"/>
            </a:pPr>
            <a:r>
              <a:rPr lang="en-US" sz="1600" dirty="0">
                <a:solidFill>
                  <a:schemeClr val="bg2">
                    <a:lumMod val="50000"/>
                  </a:schemeClr>
                </a:solidFill>
                <a:latin typeface="Calibri" panose="020F0502020204030204" pitchFamily="34" charset="0"/>
                <a:cs typeface="Calibri" panose="020F0502020204030204" pitchFamily="34" charset="0"/>
              </a:rPr>
              <a:t>Promotional activities with the help of influencers might help this outlet reach out to more people </a:t>
            </a:r>
          </a:p>
          <a:p>
            <a:pPr lvl="0">
              <a:lnSpc>
                <a:spcPct val="120000"/>
              </a:lnSpc>
              <a:buFont typeface="Wingdings" pitchFamily="2" charset="2"/>
              <a:buChar char="Ø"/>
            </a:pPr>
            <a:r>
              <a:rPr lang="en-US" sz="1600" dirty="0">
                <a:solidFill>
                  <a:schemeClr val="bg2">
                    <a:lumMod val="50000"/>
                  </a:schemeClr>
                </a:solidFill>
                <a:latin typeface="Calibri" panose="020F0502020204030204" pitchFamily="34" charset="0"/>
                <a:cs typeface="Calibri" panose="020F0502020204030204" pitchFamily="34" charset="0"/>
              </a:rPr>
              <a:t>Giving extra discounts to regular customers assures their brand loyalty. So, I propose this task for bringing  operational efficacy at Bluewater Amazon store. </a:t>
            </a:r>
          </a:p>
        </p:txBody>
      </p:sp>
      <p:pic>
        <p:nvPicPr>
          <p:cNvPr id="5" name="Picture 4" descr="Diagram&#10;&#10;Description automatically generated">
            <a:extLst>
              <a:ext uri="{FF2B5EF4-FFF2-40B4-BE49-F238E27FC236}">
                <a16:creationId xmlns:a16="http://schemas.microsoft.com/office/drawing/2014/main" id="{304C6A10-6701-41A2-99AC-9EB3BDD47A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57739" y="1564244"/>
            <a:ext cx="3653820" cy="3729511"/>
          </a:xfrm>
          <a:prstGeom prst="rect">
            <a:avLst/>
          </a:prstGeom>
        </p:spPr>
      </p:pic>
    </p:spTree>
    <p:extLst>
      <p:ext uri="{BB962C8B-B14F-4D97-AF65-F5344CB8AC3E}">
        <p14:creationId xmlns:p14="http://schemas.microsoft.com/office/powerpoint/2010/main" val="35581138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48A1D-FB6D-431A-A330-BB837882BB44}"/>
              </a:ext>
            </a:extLst>
          </p:cNvPr>
          <p:cNvSpPr>
            <a:spLocks noGrp="1"/>
          </p:cNvSpPr>
          <p:nvPr>
            <p:ph type="title"/>
          </p:nvPr>
        </p:nvSpPr>
        <p:spPr>
          <a:xfrm>
            <a:off x="677334" y="263599"/>
            <a:ext cx="8596668" cy="1106078"/>
          </a:xfrm>
        </p:spPr>
        <p:txBody>
          <a:bodyPr>
            <a:normAutofit/>
          </a:bodyPr>
          <a:lstStyle/>
          <a:p>
            <a:pPr algn="ctr"/>
            <a:r>
              <a:rPr lang="en-US" sz="3200" dirty="0"/>
              <a:t>Tasks and skills to bring operational effectiveness</a:t>
            </a:r>
            <a:endParaRPr lang="en-GB" sz="3200" dirty="0"/>
          </a:p>
        </p:txBody>
      </p:sp>
      <p:sp>
        <p:nvSpPr>
          <p:cNvPr id="3" name="Content Placeholder 2">
            <a:extLst>
              <a:ext uri="{FF2B5EF4-FFF2-40B4-BE49-F238E27FC236}">
                <a16:creationId xmlns:a16="http://schemas.microsoft.com/office/drawing/2014/main" id="{8C81428E-AA26-46B7-9851-B3073968B029}"/>
              </a:ext>
            </a:extLst>
          </p:cNvPr>
          <p:cNvSpPr>
            <a:spLocks noGrp="1"/>
          </p:cNvSpPr>
          <p:nvPr>
            <p:ph idx="1"/>
          </p:nvPr>
        </p:nvSpPr>
        <p:spPr>
          <a:xfrm>
            <a:off x="4807670" y="2223764"/>
            <a:ext cx="4466332" cy="2410471"/>
          </a:xfrm>
        </p:spPr>
        <p:txBody>
          <a:bodyPr/>
          <a:lstStyle/>
          <a:p>
            <a:r>
              <a:rPr lang="en-GB" sz="1600" dirty="0">
                <a:latin typeface="Calibri" panose="020F0502020204030204" pitchFamily="34" charset="0"/>
                <a:cs typeface="Calibri" panose="020F0502020204030204" pitchFamily="34" charset="0"/>
              </a:rPr>
              <a:t>Communication skill </a:t>
            </a:r>
          </a:p>
          <a:p>
            <a:r>
              <a:rPr lang="en-GB" sz="1600" dirty="0">
                <a:latin typeface="Calibri" panose="020F0502020204030204" pitchFamily="34" charset="0"/>
                <a:cs typeface="Calibri" panose="020F0502020204030204" pitchFamily="34" charset="0"/>
              </a:rPr>
              <a:t>Motivational skill</a:t>
            </a:r>
            <a:endParaRPr lang="en-US"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Risk analysis skill</a:t>
            </a:r>
            <a:endParaRPr lang="en-US"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Staff management skill</a:t>
            </a:r>
            <a:endParaRPr lang="en-US"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Organisational and time management skill</a:t>
            </a:r>
            <a:endParaRPr lang="en-US" sz="1600" dirty="0">
              <a:latin typeface="Calibri" panose="020F0502020204030204" pitchFamily="34" charset="0"/>
              <a:cs typeface="Calibri" panose="020F0502020204030204" pitchFamily="34" charset="0"/>
            </a:endParaRPr>
          </a:p>
          <a:p>
            <a:pPr marL="0" indent="0">
              <a:buNone/>
            </a:pPr>
            <a:endParaRPr lang="en-GB" dirty="0"/>
          </a:p>
        </p:txBody>
      </p:sp>
      <p:pic>
        <p:nvPicPr>
          <p:cNvPr id="5" name="Picture 4" descr="Diagram&#10;&#10;Description automatically generated">
            <a:extLst>
              <a:ext uri="{FF2B5EF4-FFF2-40B4-BE49-F238E27FC236}">
                <a16:creationId xmlns:a16="http://schemas.microsoft.com/office/drawing/2014/main" id="{B796EFD4-83FE-4452-899B-BDF4425975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7369" y="1897439"/>
            <a:ext cx="4630301" cy="3063122"/>
          </a:xfrm>
          <a:prstGeom prst="rect">
            <a:avLst/>
          </a:prstGeom>
        </p:spPr>
      </p:pic>
    </p:spTree>
    <p:extLst>
      <p:ext uri="{BB962C8B-B14F-4D97-AF65-F5344CB8AC3E}">
        <p14:creationId xmlns:p14="http://schemas.microsoft.com/office/powerpoint/2010/main" val="22435427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47F914-DBA2-41F1-BA28-7CA231B8C963}"/>
              </a:ext>
            </a:extLst>
          </p:cNvPr>
          <p:cNvSpPr>
            <a:spLocks noGrp="1"/>
          </p:cNvSpPr>
          <p:nvPr>
            <p:ph type="title"/>
          </p:nvPr>
        </p:nvSpPr>
        <p:spPr>
          <a:xfrm>
            <a:off x="592493" y="146811"/>
            <a:ext cx="8596668" cy="1320800"/>
          </a:xfrm>
        </p:spPr>
        <p:txBody>
          <a:bodyPr>
            <a:normAutofit fontScale="90000"/>
          </a:bodyPr>
          <a:lstStyle/>
          <a:p>
            <a:pPr algn="ctr"/>
            <a:r>
              <a:rPr lang="en-GB" sz="3200" dirty="0"/>
              <a:t>4. How Amazon’s management team can influence and motivate non-management staff members to improve their overall performance.</a:t>
            </a:r>
          </a:p>
        </p:txBody>
      </p:sp>
      <p:sp>
        <p:nvSpPr>
          <p:cNvPr id="3" name="Content Placeholder 2">
            <a:extLst>
              <a:ext uri="{FF2B5EF4-FFF2-40B4-BE49-F238E27FC236}">
                <a16:creationId xmlns:a16="http://schemas.microsoft.com/office/drawing/2014/main" id="{064E4839-655E-4C2A-9188-DB8DBE351556}"/>
              </a:ext>
            </a:extLst>
          </p:cNvPr>
          <p:cNvSpPr>
            <a:spLocks noGrp="1"/>
          </p:cNvSpPr>
          <p:nvPr>
            <p:ph idx="1"/>
          </p:nvPr>
        </p:nvSpPr>
        <p:spPr>
          <a:xfrm>
            <a:off x="592493" y="2285877"/>
            <a:ext cx="8596668" cy="3665177"/>
          </a:xfrm>
        </p:spPr>
        <p:txBody>
          <a:bodyPr>
            <a:normAutofit lnSpcReduction="10000"/>
          </a:bodyPr>
          <a:lstStyle/>
          <a:p>
            <a:pPr marL="0" indent="0" algn="ctr">
              <a:buNone/>
            </a:pPr>
            <a:r>
              <a:rPr lang="en-GB" b="1" dirty="0">
                <a:latin typeface="Calibri" panose="020F0502020204030204" pitchFamily="34" charset="0"/>
                <a:cs typeface="Calibri" panose="020F0502020204030204" pitchFamily="34" charset="0"/>
              </a:rPr>
              <a:t>Motivation of non-management employees</a:t>
            </a:r>
          </a:p>
          <a:p>
            <a:endParaRPr lang="en-US" sz="1600" dirty="0">
              <a:solidFill>
                <a:schemeClr val="tx1"/>
              </a:solidFill>
              <a:latin typeface="Calibri" panose="020F0502020204030204" pitchFamily="34" charset="0"/>
              <a:cs typeface="Calibri" panose="020F0502020204030204" pitchFamily="34" charset="0"/>
            </a:endParaRPr>
          </a:p>
          <a:p>
            <a:endParaRPr lang="en-US" sz="1600" dirty="0">
              <a:solidFill>
                <a:schemeClr val="tx1"/>
              </a:solidFill>
              <a:latin typeface="Calibri" panose="020F0502020204030204" pitchFamily="34" charset="0"/>
              <a:cs typeface="Calibri" panose="020F0502020204030204" pitchFamily="34" charset="0"/>
            </a:endParaRPr>
          </a:p>
          <a:p>
            <a:r>
              <a:rPr lang="en-US" sz="1600" dirty="0">
                <a:solidFill>
                  <a:schemeClr val="tx1"/>
                </a:solidFill>
                <a:latin typeface="Calibri" panose="020F0502020204030204" pitchFamily="34" charset="0"/>
                <a:cs typeface="Calibri" panose="020F0502020204030204" pitchFamily="34" charset="0"/>
              </a:rPr>
              <a:t>Motivation is a major concern for the big tech companies today. </a:t>
            </a:r>
          </a:p>
          <a:p>
            <a:r>
              <a:rPr lang="en-US" sz="1600" dirty="0">
                <a:solidFill>
                  <a:schemeClr val="tx1"/>
                </a:solidFill>
                <a:latin typeface="Calibri" panose="020F0502020204030204" pitchFamily="34" charset="0"/>
                <a:cs typeface="Calibri" panose="020F0502020204030204" pitchFamily="34" charset="0"/>
              </a:rPr>
              <a:t>Motivating factors help the companies to improve employee morals, productivity and efficiency of working. </a:t>
            </a:r>
          </a:p>
          <a:p>
            <a:r>
              <a:rPr lang="en-US" sz="1600" dirty="0">
                <a:solidFill>
                  <a:schemeClr val="tx1"/>
                </a:solidFill>
                <a:latin typeface="Calibri" panose="020F0502020204030204" pitchFamily="34" charset="0"/>
                <a:cs typeface="Calibri" panose="020F0502020204030204" pitchFamily="34" charset="0"/>
              </a:rPr>
              <a:t>Properly motivated employees can be satisfied and thus they can focus on fulfill the goals and vision of the company.</a:t>
            </a:r>
          </a:p>
          <a:p>
            <a:r>
              <a:rPr lang="en-US" sz="1600" dirty="0">
                <a:solidFill>
                  <a:schemeClr val="tx1"/>
                </a:solidFill>
                <a:latin typeface="Calibri" panose="020F0502020204030204" pitchFamily="34" charset="0"/>
                <a:cs typeface="Calibri" panose="020F0502020204030204" pitchFamily="34" charset="0"/>
              </a:rPr>
              <a:t>Without identifying and achieving the employee needs, desires and requirements the company is not able to motivate the employees.  </a:t>
            </a:r>
          </a:p>
          <a:p>
            <a:r>
              <a:rPr lang="en-US" sz="1600" dirty="0">
                <a:solidFill>
                  <a:schemeClr val="tx1"/>
                </a:solidFill>
                <a:latin typeface="Calibri" panose="020F0502020204030204" pitchFamily="34" charset="0"/>
                <a:cs typeface="Calibri" panose="020F0502020204030204" pitchFamily="34" charset="0"/>
              </a:rPr>
              <a:t>The management team sufficiently encourage the employees to meet their individual goals </a:t>
            </a:r>
            <a:endParaRPr lang="en-GB" sz="16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167103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B859D-EADF-4087-8FB9-866DB52C3CC5}"/>
              </a:ext>
            </a:extLst>
          </p:cNvPr>
          <p:cNvSpPr>
            <a:spLocks noGrp="1"/>
          </p:cNvSpPr>
          <p:nvPr>
            <p:ph type="title"/>
          </p:nvPr>
        </p:nvSpPr>
        <p:spPr>
          <a:xfrm>
            <a:off x="611346" y="101248"/>
            <a:ext cx="8596668" cy="1430779"/>
          </a:xfrm>
        </p:spPr>
        <p:txBody>
          <a:bodyPr>
            <a:normAutofit fontScale="90000"/>
          </a:bodyPr>
          <a:lstStyle/>
          <a:p>
            <a:pPr algn="ctr"/>
            <a:r>
              <a:rPr lang="en-GB" sz="3600" dirty="0"/>
              <a:t>How Amazon’s management team can influence and motivate non-management staff members to improve their overall performance.</a:t>
            </a:r>
            <a:endParaRPr lang="en-GB" dirty="0"/>
          </a:p>
        </p:txBody>
      </p:sp>
      <p:sp>
        <p:nvSpPr>
          <p:cNvPr id="3" name="Content Placeholder 2">
            <a:extLst>
              <a:ext uri="{FF2B5EF4-FFF2-40B4-BE49-F238E27FC236}">
                <a16:creationId xmlns:a16="http://schemas.microsoft.com/office/drawing/2014/main" id="{7F3A6761-429B-41EF-B6BF-339F3132C763}"/>
              </a:ext>
            </a:extLst>
          </p:cNvPr>
          <p:cNvSpPr>
            <a:spLocks noGrp="1"/>
          </p:cNvSpPr>
          <p:nvPr>
            <p:ph idx="1"/>
          </p:nvPr>
        </p:nvSpPr>
        <p:spPr>
          <a:xfrm>
            <a:off x="677334" y="2160589"/>
            <a:ext cx="8596668" cy="4287345"/>
          </a:xfrm>
        </p:spPr>
        <p:txBody>
          <a:bodyPr>
            <a:normAutofit/>
          </a:bodyPr>
          <a:lstStyle/>
          <a:p>
            <a:pPr marL="0" indent="0" algn="ctr">
              <a:buNone/>
            </a:pPr>
            <a:r>
              <a:rPr lang="en-GB" b="1" dirty="0">
                <a:latin typeface="Calibri" panose="020F0502020204030204" pitchFamily="34" charset="0"/>
                <a:cs typeface="Calibri" panose="020F0502020204030204" pitchFamily="34" charset="0"/>
              </a:rPr>
              <a:t>How management team of Amazon influence and motivate non-management staff</a:t>
            </a:r>
          </a:p>
          <a:p>
            <a:pPr marL="0" indent="0">
              <a:buNone/>
            </a:pPr>
            <a:endParaRPr lang="en-GB" dirty="0"/>
          </a:p>
          <a:p>
            <a:r>
              <a:rPr lang="en-US" sz="1600" dirty="0">
                <a:solidFill>
                  <a:schemeClr val="tx1"/>
                </a:solidFill>
                <a:latin typeface="Calibri" panose="020F0502020204030204" pitchFamily="34" charset="0"/>
                <a:cs typeface="Calibri" panose="020F0502020204030204" pitchFamily="34" charset="0"/>
              </a:rPr>
              <a:t>The excellent potential and performance of individual employees and teams are rewarded at Amazon. </a:t>
            </a:r>
          </a:p>
          <a:p>
            <a:r>
              <a:rPr lang="en-US" sz="1600" dirty="0">
                <a:solidFill>
                  <a:schemeClr val="tx1"/>
                </a:solidFill>
                <a:latin typeface="Calibri" panose="020F0502020204030204" pitchFamily="34" charset="0"/>
                <a:cs typeface="Calibri" panose="020F0502020204030204" pitchFamily="34" charset="0"/>
              </a:rPr>
              <a:t>Better responsibilities and learning opportunities are provided to the staff. </a:t>
            </a:r>
          </a:p>
          <a:p>
            <a:r>
              <a:rPr lang="en-US" sz="1600" dirty="0">
                <a:solidFill>
                  <a:schemeClr val="tx1"/>
                </a:solidFill>
                <a:latin typeface="Calibri" panose="020F0502020204030204" pitchFamily="34" charset="0"/>
                <a:cs typeface="Calibri" panose="020F0502020204030204" pitchFamily="34" charset="0"/>
              </a:rPr>
              <a:t>The working environment and culture is developed to motivate as well. </a:t>
            </a:r>
          </a:p>
          <a:p>
            <a:r>
              <a:rPr lang="en-US" sz="1600" dirty="0">
                <a:solidFill>
                  <a:schemeClr val="tx1"/>
                </a:solidFill>
                <a:latin typeface="Calibri" panose="020F0502020204030204" pitchFamily="34" charset="0"/>
                <a:cs typeface="Calibri" panose="020F0502020204030204" pitchFamily="34" charset="0"/>
              </a:rPr>
              <a:t>Various development opportunities such as career development are available for the employees. </a:t>
            </a:r>
          </a:p>
          <a:p>
            <a:r>
              <a:rPr lang="en-US" sz="1600" dirty="0">
                <a:solidFill>
                  <a:schemeClr val="tx1"/>
                </a:solidFill>
                <a:latin typeface="Calibri" panose="020F0502020204030204" pitchFamily="34" charset="0"/>
                <a:cs typeface="Calibri" panose="020F0502020204030204" pitchFamily="34" charset="0"/>
              </a:rPr>
              <a:t>Proper incentives, benefits, bonuses, vacation and even shares of the company helps the employees to be motivated. </a:t>
            </a:r>
          </a:p>
          <a:p>
            <a:r>
              <a:rPr lang="en-US" sz="1600" dirty="0">
                <a:solidFill>
                  <a:schemeClr val="tx1"/>
                </a:solidFill>
                <a:latin typeface="Calibri" panose="020F0502020204030204" pitchFamily="34" charset="0"/>
                <a:cs typeface="Calibri" panose="020F0502020204030204" pitchFamily="34" charset="0"/>
              </a:rPr>
              <a:t>The non-management staff are also given necessary resources such as technology to fulfill their goals, which is also a big motivator. </a:t>
            </a:r>
          </a:p>
          <a:p>
            <a:pPr marL="0" indent="0">
              <a:buNone/>
            </a:pPr>
            <a:endParaRPr lang="en-GB" dirty="0"/>
          </a:p>
        </p:txBody>
      </p:sp>
    </p:spTree>
    <p:extLst>
      <p:ext uri="{BB962C8B-B14F-4D97-AF65-F5344CB8AC3E}">
        <p14:creationId xmlns:p14="http://schemas.microsoft.com/office/powerpoint/2010/main" val="10944935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AE2FE-02E0-463B-BEC9-906A6BCD2EF2}"/>
              </a:ext>
            </a:extLst>
          </p:cNvPr>
          <p:cNvSpPr>
            <a:spLocks noGrp="1"/>
          </p:cNvSpPr>
          <p:nvPr>
            <p:ph type="title"/>
          </p:nvPr>
        </p:nvSpPr>
        <p:spPr>
          <a:xfrm>
            <a:off x="677334" y="156238"/>
            <a:ext cx="8596668" cy="1320800"/>
          </a:xfrm>
        </p:spPr>
        <p:txBody>
          <a:bodyPr>
            <a:normAutofit fontScale="90000"/>
          </a:bodyPr>
          <a:lstStyle/>
          <a:p>
            <a:pPr algn="ctr"/>
            <a:r>
              <a:rPr lang="en-GB" sz="3200" dirty="0"/>
              <a:t>5. Analysis of internal and external factors influencing behaviour and performance of Amazon’s management team.  </a:t>
            </a:r>
          </a:p>
        </p:txBody>
      </p:sp>
      <p:sp>
        <p:nvSpPr>
          <p:cNvPr id="3" name="Content Placeholder 2">
            <a:extLst>
              <a:ext uri="{FF2B5EF4-FFF2-40B4-BE49-F238E27FC236}">
                <a16:creationId xmlns:a16="http://schemas.microsoft.com/office/drawing/2014/main" id="{B9B979DD-0C2B-4402-A2C1-682CDE36E9D6}"/>
              </a:ext>
            </a:extLst>
          </p:cNvPr>
          <p:cNvSpPr>
            <a:spLocks noGrp="1"/>
          </p:cNvSpPr>
          <p:nvPr>
            <p:ph idx="1"/>
          </p:nvPr>
        </p:nvSpPr>
        <p:spPr>
          <a:xfrm>
            <a:off x="677334" y="2160589"/>
            <a:ext cx="8596668" cy="4268491"/>
          </a:xfrm>
        </p:spPr>
        <p:txBody>
          <a:bodyPr>
            <a:normAutofit/>
          </a:bodyPr>
          <a:lstStyle/>
          <a:p>
            <a:pPr marL="0" indent="0" algn="ctr">
              <a:buNone/>
            </a:pPr>
            <a:r>
              <a:rPr lang="en-GB" b="1" dirty="0">
                <a:latin typeface="Calibri" panose="020F0502020204030204" pitchFamily="34" charset="0"/>
                <a:cs typeface="Calibri" panose="020F0502020204030204" pitchFamily="34" charset="0"/>
              </a:rPr>
              <a:t>Analysis of Amazon</a:t>
            </a:r>
          </a:p>
          <a:p>
            <a:endParaRPr lang="en-US" sz="1600" dirty="0">
              <a:latin typeface="Calibri" panose="020F0502020204030204" pitchFamily="34" charset="0"/>
              <a:ea typeface="+mn-lt"/>
              <a:cs typeface="Calibri" panose="020F0502020204030204" pitchFamily="34" charset="0"/>
            </a:endParaRPr>
          </a:p>
          <a:p>
            <a:endParaRPr lang="en-US" sz="1600" dirty="0">
              <a:latin typeface="Calibri" panose="020F0502020204030204" pitchFamily="34" charset="0"/>
              <a:ea typeface="+mn-lt"/>
              <a:cs typeface="Calibri" panose="020F0502020204030204" pitchFamily="34" charset="0"/>
            </a:endParaRPr>
          </a:p>
          <a:p>
            <a:r>
              <a:rPr lang="en-US" sz="1600" dirty="0">
                <a:latin typeface="Calibri" panose="020F0502020204030204" pitchFamily="34" charset="0"/>
                <a:ea typeface="+mn-lt"/>
                <a:cs typeface="Calibri" panose="020F0502020204030204" pitchFamily="34" charset="0"/>
              </a:rPr>
              <a:t>Outside the US, this is the first Amazon 4-star shop. </a:t>
            </a:r>
            <a:endParaRPr lang="en-US" sz="1600" dirty="0">
              <a:latin typeface="Calibri" panose="020F0502020204030204" pitchFamily="34" charset="0"/>
              <a:cs typeface="Calibri" panose="020F0502020204030204" pitchFamily="34" charset="0"/>
            </a:endParaRPr>
          </a:p>
          <a:p>
            <a:r>
              <a:rPr lang="en-US" sz="1600" dirty="0">
                <a:latin typeface="Calibri" panose="020F0502020204030204" pitchFamily="34" charset="0"/>
                <a:ea typeface="+mn-lt"/>
                <a:cs typeface="Calibri" panose="020F0502020204030204" pitchFamily="34" charset="0"/>
              </a:rPr>
              <a:t>The store's inventory will fluctuate on a regular basis.</a:t>
            </a:r>
          </a:p>
          <a:p>
            <a:r>
              <a:rPr lang="en-US" sz="1600" dirty="0">
                <a:latin typeface="Calibri" panose="020F0502020204030204" pitchFamily="34" charset="0"/>
                <a:ea typeface="+mn-lt"/>
                <a:cs typeface="Calibri" panose="020F0502020204030204" pitchFamily="34" charset="0"/>
              </a:rPr>
              <a:t>Since before the coronavirus outbreak, the company has been involved with the UK outlet.</a:t>
            </a:r>
          </a:p>
          <a:p>
            <a:r>
              <a:rPr lang="en-US" sz="1600" dirty="0">
                <a:latin typeface="Calibri" panose="020F0502020204030204" pitchFamily="34" charset="0"/>
                <a:ea typeface="+mn-lt"/>
                <a:cs typeface="Calibri" panose="020F0502020204030204" pitchFamily="34" charset="0"/>
              </a:rPr>
              <a:t>Combination of several retailing businesses owned by individuals and corporations.</a:t>
            </a:r>
          </a:p>
          <a:p>
            <a:r>
              <a:rPr lang="en-US" sz="1600" dirty="0">
                <a:latin typeface="Calibri" panose="020F0502020204030204" pitchFamily="34" charset="0"/>
                <a:ea typeface="+mn-lt"/>
                <a:cs typeface="Calibri" panose="020F0502020204030204" pitchFamily="34" charset="0"/>
              </a:rPr>
              <a:t>Commercial Obstacles.</a:t>
            </a:r>
          </a:p>
          <a:p>
            <a:endParaRPr lang="en-US" sz="1600" dirty="0">
              <a:latin typeface="Calibri" panose="020F0502020204030204" pitchFamily="34" charset="0"/>
              <a:ea typeface="+mn-lt"/>
              <a:cs typeface="Calibri" panose="020F0502020204030204" pitchFamily="34" charset="0"/>
            </a:endParaRPr>
          </a:p>
          <a:p>
            <a:pPr marL="0" indent="0">
              <a:buNone/>
            </a:pPr>
            <a:r>
              <a:rPr lang="en-US" sz="1600" dirty="0">
                <a:latin typeface="Calibri" panose="020F0502020204030204" pitchFamily="34" charset="0"/>
                <a:ea typeface="+mn-lt"/>
                <a:cs typeface="Calibri" panose="020F0502020204030204" pitchFamily="34" charset="0"/>
              </a:rPr>
              <a:t>(Buchanan and Huczynski, 2019)</a:t>
            </a:r>
            <a:endParaRPr lang="en-US" sz="1600" dirty="0">
              <a:latin typeface="Calibri" panose="020F0502020204030204" pitchFamily="34" charset="0"/>
              <a:cs typeface="Calibri" panose="020F0502020204030204" pitchFamily="34" charset="0"/>
            </a:endParaRPr>
          </a:p>
          <a:p>
            <a:pPr marL="0" indent="0">
              <a:buNone/>
            </a:pPr>
            <a:endParaRPr lang="en-GB" sz="16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589837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F2305-EBDC-4523-A904-220536A4584A}"/>
              </a:ext>
            </a:extLst>
          </p:cNvPr>
          <p:cNvSpPr>
            <a:spLocks noGrp="1"/>
          </p:cNvSpPr>
          <p:nvPr>
            <p:ph type="title"/>
          </p:nvPr>
        </p:nvSpPr>
        <p:spPr>
          <a:xfrm>
            <a:off x="611346" y="156238"/>
            <a:ext cx="8596668" cy="1320800"/>
          </a:xfrm>
        </p:spPr>
        <p:txBody>
          <a:bodyPr>
            <a:normAutofit fontScale="90000"/>
          </a:bodyPr>
          <a:lstStyle/>
          <a:p>
            <a:pPr algn="ctr"/>
            <a:r>
              <a:rPr lang="en-GB" sz="3600" dirty="0"/>
              <a:t>Analysis of internal and external factors influencing behaviour and performance of Amazon’s management team.</a:t>
            </a:r>
            <a:endParaRPr lang="en-GB" dirty="0"/>
          </a:p>
        </p:txBody>
      </p:sp>
      <p:sp>
        <p:nvSpPr>
          <p:cNvPr id="3" name="Content Placeholder 2">
            <a:extLst>
              <a:ext uri="{FF2B5EF4-FFF2-40B4-BE49-F238E27FC236}">
                <a16:creationId xmlns:a16="http://schemas.microsoft.com/office/drawing/2014/main" id="{FB04253A-F26B-48B8-B452-94C77BFADBCC}"/>
              </a:ext>
            </a:extLst>
          </p:cNvPr>
          <p:cNvSpPr>
            <a:spLocks noGrp="1"/>
          </p:cNvSpPr>
          <p:nvPr>
            <p:ph idx="1"/>
          </p:nvPr>
        </p:nvSpPr>
        <p:spPr>
          <a:xfrm>
            <a:off x="611346" y="1877785"/>
            <a:ext cx="8596668" cy="4457027"/>
          </a:xfrm>
        </p:spPr>
        <p:txBody>
          <a:bodyPr/>
          <a:lstStyle/>
          <a:p>
            <a:pPr marL="0" indent="0" algn="ctr">
              <a:buNone/>
            </a:pPr>
            <a:r>
              <a:rPr lang="en-GB" b="1" dirty="0">
                <a:latin typeface="Calibri" panose="020F0502020204030204" pitchFamily="34" charset="0"/>
                <a:cs typeface="Calibri" panose="020F0502020204030204" pitchFamily="34" charset="0"/>
              </a:rPr>
              <a:t>Internal factors affecting the management team</a:t>
            </a:r>
          </a:p>
          <a:p>
            <a:pPr marL="0" indent="0" algn="ctr">
              <a:buNone/>
            </a:pPr>
            <a:endParaRPr lang="en-GB" b="1" dirty="0"/>
          </a:p>
          <a:p>
            <a:r>
              <a:rPr lang="en-US" sz="1600" dirty="0">
                <a:latin typeface="Calibri" panose="020F0502020204030204" pitchFamily="34" charset="0"/>
                <a:ea typeface="+mn-lt"/>
                <a:cs typeface="Calibri" panose="020F0502020204030204" pitchFamily="34" charset="0"/>
              </a:rPr>
              <a:t>Strategy of competition</a:t>
            </a:r>
          </a:p>
          <a:p>
            <a:r>
              <a:rPr lang="en-US" sz="1600" dirty="0">
                <a:latin typeface="Calibri" panose="020F0502020204030204" pitchFamily="34" charset="0"/>
                <a:ea typeface="+mn-lt"/>
                <a:cs typeface="Calibri" panose="020F0502020204030204" pitchFamily="34" charset="0"/>
              </a:rPr>
              <a:t>Organizational structure</a:t>
            </a:r>
          </a:p>
          <a:p>
            <a:r>
              <a:rPr lang="en-US" sz="1600" dirty="0">
                <a:latin typeface="Calibri" panose="020F0502020204030204" pitchFamily="34" charset="0"/>
                <a:ea typeface="+mn-lt"/>
                <a:cs typeface="Calibri" panose="020F0502020204030204" pitchFamily="34" charset="0"/>
              </a:rPr>
              <a:t>Advanced manufacturing technology</a:t>
            </a:r>
          </a:p>
          <a:p>
            <a:r>
              <a:rPr lang="en-US" sz="1600" dirty="0">
                <a:latin typeface="Calibri" panose="020F0502020204030204" pitchFamily="34" charset="0"/>
                <a:ea typeface="+mn-lt"/>
                <a:cs typeface="Calibri" panose="020F0502020204030204" pitchFamily="34" charset="0"/>
              </a:rPr>
              <a:t>Comprehensive quality management </a:t>
            </a:r>
          </a:p>
          <a:p>
            <a:r>
              <a:rPr lang="en-US" sz="1600" dirty="0">
                <a:latin typeface="Calibri" panose="020F0502020204030204" pitchFamily="34" charset="0"/>
                <a:cs typeface="Calibri" panose="020F0502020204030204" pitchFamily="34" charset="0"/>
              </a:rPr>
              <a:t>Workplace environment</a:t>
            </a:r>
          </a:p>
          <a:p>
            <a:r>
              <a:rPr lang="en-US" sz="1600" dirty="0">
                <a:latin typeface="Calibri" panose="020F0502020204030204" pitchFamily="34" charset="0"/>
                <a:cs typeface="Calibri" panose="020F0502020204030204" pitchFamily="34" charset="0"/>
              </a:rPr>
              <a:t>SWOT Analysis</a:t>
            </a:r>
          </a:p>
          <a:p>
            <a:endParaRPr lang="en-US" sz="1600" dirty="0">
              <a:latin typeface="Calibri" panose="020F0502020204030204" pitchFamily="34" charset="0"/>
              <a:cs typeface="Calibri" panose="020F0502020204030204" pitchFamily="34" charset="0"/>
            </a:endParaRPr>
          </a:p>
          <a:p>
            <a:pPr marL="0" indent="0">
              <a:buNone/>
            </a:pPr>
            <a:r>
              <a:rPr lang="en-US" sz="1600" dirty="0">
                <a:latin typeface="Calibri" panose="020F0502020204030204" pitchFamily="34" charset="0"/>
                <a:cs typeface="Calibri" panose="020F0502020204030204" pitchFamily="34" charset="0"/>
              </a:rPr>
              <a:t>(Armstrong and Taylor, 2020)</a:t>
            </a:r>
          </a:p>
          <a:p>
            <a:pPr marL="0" indent="0">
              <a:buNone/>
            </a:pPr>
            <a:r>
              <a:rPr lang="en-US" sz="1600" dirty="0">
                <a:latin typeface="Calibri" panose="020F0502020204030204" pitchFamily="34" charset="0"/>
                <a:cs typeface="Calibri" panose="020F0502020204030204" pitchFamily="34" charset="0"/>
              </a:rPr>
              <a:t>(Heine et al., 2016)</a:t>
            </a:r>
          </a:p>
          <a:p>
            <a:pPr marL="0" indent="0">
              <a:buNone/>
            </a:pPr>
            <a:endParaRPr lang="en-GB" sz="1600"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574274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A2605-E7CA-4796-8984-788551AC17A7}"/>
              </a:ext>
            </a:extLst>
          </p:cNvPr>
          <p:cNvSpPr>
            <a:spLocks noGrp="1"/>
          </p:cNvSpPr>
          <p:nvPr>
            <p:ph type="title"/>
          </p:nvPr>
        </p:nvSpPr>
        <p:spPr>
          <a:xfrm>
            <a:off x="677334" y="156238"/>
            <a:ext cx="8596668" cy="1320800"/>
          </a:xfrm>
        </p:spPr>
        <p:txBody>
          <a:bodyPr>
            <a:normAutofit fontScale="90000"/>
          </a:bodyPr>
          <a:lstStyle/>
          <a:p>
            <a:pPr algn="ctr"/>
            <a:r>
              <a:rPr lang="en-GB" sz="3600" dirty="0"/>
              <a:t>Analysis of internal and external factors influencing behaviour and performance of Amazon’s management team.</a:t>
            </a:r>
            <a:endParaRPr lang="en-GB" dirty="0"/>
          </a:p>
        </p:txBody>
      </p:sp>
      <p:sp>
        <p:nvSpPr>
          <p:cNvPr id="3" name="Content Placeholder 2">
            <a:extLst>
              <a:ext uri="{FF2B5EF4-FFF2-40B4-BE49-F238E27FC236}">
                <a16:creationId xmlns:a16="http://schemas.microsoft.com/office/drawing/2014/main" id="{B9555B6E-BC70-4536-97AA-FD65171B5056}"/>
              </a:ext>
            </a:extLst>
          </p:cNvPr>
          <p:cNvSpPr>
            <a:spLocks noGrp="1"/>
          </p:cNvSpPr>
          <p:nvPr>
            <p:ph idx="1"/>
          </p:nvPr>
        </p:nvSpPr>
        <p:spPr>
          <a:xfrm>
            <a:off x="677334" y="1830651"/>
            <a:ext cx="8596668" cy="4730405"/>
          </a:xfrm>
        </p:spPr>
        <p:txBody>
          <a:bodyPr/>
          <a:lstStyle/>
          <a:p>
            <a:pPr marL="0" indent="0" algn="ctr">
              <a:buNone/>
            </a:pPr>
            <a:r>
              <a:rPr lang="en-GB" b="1" dirty="0">
                <a:latin typeface="Calibri" panose="020F0502020204030204" pitchFamily="34" charset="0"/>
                <a:cs typeface="Calibri" panose="020F0502020204030204" pitchFamily="34" charset="0"/>
              </a:rPr>
              <a:t>External factors affecting the management team</a:t>
            </a:r>
          </a:p>
          <a:p>
            <a:pPr marL="0" indent="0" algn="ctr">
              <a:buNone/>
            </a:pPr>
            <a:endParaRPr lang="en-GB" b="1" dirty="0">
              <a:latin typeface="Calibri" panose="020F0502020204030204" pitchFamily="34" charset="0"/>
              <a:cs typeface="Calibri" panose="020F0502020204030204" pitchFamily="34" charset="0"/>
            </a:endParaRPr>
          </a:p>
          <a:p>
            <a:r>
              <a:rPr lang="en-US" sz="1600" dirty="0">
                <a:latin typeface="Calibri" panose="020F0502020204030204" pitchFamily="34" charset="0"/>
                <a:cs typeface="Calibri" panose="020F0502020204030204" pitchFamily="34" charset="0"/>
              </a:rPr>
              <a:t>Economic</a:t>
            </a:r>
          </a:p>
          <a:p>
            <a:r>
              <a:rPr lang="en-US" sz="1600" dirty="0">
                <a:latin typeface="Calibri" panose="020F0502020204030204" pitchFamily="34" charset="0"/>
                <a:cs typeface="Calibri" panose="020F0502020204030204" pitchFamily="34" charset="0"/>
              </a:rPr>
              <a:t>Social</a:t>
            </a:r>
          </a:p>
          <a:p>
            <a:r>
              <a:rPr lang="en-US" sz="1600" dirty="0">
                <a:latin typeface="Calibri" panose="020F0502020204030204" pitchFamily="34" charset="0"/>
                <a:cs typeface="Calibri" panose="020F0502020204030204" pitchFamily="34" charset="0"/>
              </a:rPr>
              <a:t>Industrial</a:t>
            </a:r>
          </a:p>
          <a:p>
            <a:r>
              <a:rPr lang="en-US" sz="1600" dirty="0">
                <a:latin typeface="Calibri" panose="020F0502020204030204" pitchFamily="34" charset="0"/>
                <a:cs typeface="Calibri" panose="020F0502020204030204" pitchFamily="34" charset="0"/>
              </a:rPr>
              <a:t>Technological</a:t>
            </a:r>
          </a:p>
          <a:p>
            <a:endParaRPr lang="en-US" sz="1600" dirty="0">
              <a:latin typeface="Calibri" panose="020F0502020204030204" pitchFamily="34" charset="0"/>
              <a:cs typeface="Calibri" panose="020F0502020204030204" pitchFamily="34" charset="0"/>
            </a:endParaRPr>
          </a:p>
          <a:p>
            <a:endParaRPr lang="en-US" sz="1600" dirty="0">
              <a:latin typeface="Calibri" panose="020F0502020204030204" pitchFamily="34" charset="0"/>
              <a:cs typeface="Calibri" panose="020F0502020204030204" pitchFamily="34" charset="0"/>
            </a:endParaRPr>
          </a:p>
          <a:p>
            <a:pPr marL="0" indent="0">
              <a:buNone/>
            </a:pPr>
            <a:r>
              <a:rPr lang="en-US" sz="1600" dirty="0">
                <a:latin typeface="Calibri" panose="020F0502020204030204" pitchFamily="34" charset="0"/>
                <a:cs typeface="Calibri" panose="020F0502020204030204" pitchFamily="34" charset="0"/>
              </a:rPr>
              <a:t>(</a:t>
            </a:r>
            <a:r>
              <a:rPr lang="en-US" sz="1600" dirty="0" err="1">
                <a:latin typeface="Calibri" panose="020F0502020204030204" pitchFamily="34" charset="0"/>
                <a:cs typeface="Calibri" panose="020F0502020204030204" pitchFamily="34" charset="0"/>
              </a:rPr>
              <a:t>Daspit</a:t>
            </a:r>
            <a:r>
              <a:rPr lang="en-US" sz="1600" dirty="0">
                <a:latin typeface="Calibri" panose="020F0502020204030204" pitchFamily="34" charset="0"/>
                <a:cs typeface="Calibri" panose="020F0502020204030204" pitchFamily="34" charset="0"/>
              </a:rPr>
              <a:t> et al., 2013)</a:t>
            </a:r>
          </a:p>
          <a:p>
            <a:pPr marL="0" indent="0">
              <a:buNone/>
            </a:pPr>
            <a:r>
              <a:rPr lang="en-US" sz="1600" dirty="0">
                <a:latin typeface="Calibri" panose="020F0502020204030204" pitchFamily="34" charset="0"/>
                <a:cs typeface="Calibri" panose="020F0502020204030204" pitchFamily="34" charset="0"/>
              </a:rPr>
              <a:t>(Mullins and Christy, 2016)</a:t>
            </a:r>
          </a:p>
          <a:p>
            <a:pPr marL="0" indent="0">
              <a:buNone/>
            </a:pPr>
            <a:endParaRPr lang="en-GB" b="1"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314587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EE05D-D87E-41AE-9AF2-A768C52E70EC}"/>
              </a:ext>
            </a:extLst>
          </p:cNvPr>
          <p:cNvSpPr>
            <a:spLocks noGrp="1"/>
          </p:cNvSpPr>
          <p:nvPr>
            <p:ph type="title"/>
          </p:nvPr>
        </p:nvSpPr>
        <p:spPr>
          <a:xfrm>
            <a:off x="677334" y="505905"/>
            <a:ext cx="8596668" cy="776140"/>
          </a:xfrm>
        </p:spPr>
        <p:txBody>
          <a:bodyPr>
            <a:normAutofit/>
          </a:bodyPr>
          <a:lstStyle/>
          <a:p>
            <a:pPr algn="ctr"/>
            <a:r>
              <a:rPr lang="en-GB" sz="3200" dirty="0"/>
              <a:t>Amazon’s Culture and Performance</a:t>
            </a:r>
          </a:p>
        </p:txBody>
      </p:sp>
      <p:sp>
        <p:nvSpPr>
          <p:cNvPr id="3" name="Content Placeholder 2">
            <a:extLst>
              <a:ext uri="{FF2B5EF4-FFF2-40B4-BE49-F238E27FC236}">
                <a16:creationId xmlns:a16="http://schemas.microsoft.com/office/drawing/2014/main" id="{8065D1ED-802F-4642-A9E1-3EDBDFC7A894}"/>
              </a:ext>
            </a:extLst>
          </p:cNvPr>
          <p:cNvSpPr>
            <a:spLocks noGrp="1"/>
          </p:cNvSpPr>
          <p:nvPr>
            <p:ph idx="1"/>
          </p:nvPr>
        </p:nvSpPr>
        <p:spPr/>
        <p:txBody>
          <a:bodyPr/>
          <a:lstStyle/>
          <a:p>
            <a:pPr marL="0" indent="0" algn="ctr">
              <a:buNone/>
            </a:pPr>
            <a:r>
              <a:rPr lang="en-GB" b="1" dirty="0">
                <a:latin typeface="Calibri" panose="020F0502020204030204" pitchFamily="34" charset="0"/>
                <a:cs typeface="Calibri" panose="020F0502020204030204" pitchFamily="34" charset="0"/>
              </a:rPr>
              <a:t>Conclusion</a:t>
            </a:r>
          </a:p>
          <a:p>
            <a:pPr marL="0" indent="0" algn="ctr">
              <a:buNone/>
            </a:pPr>
            <a:endParaRPr lang="en-GB" b="1" dirty="0">
              <a:latin typeface="Calibri" panose="020F0502020204030204" pitchFamily="34" charset="0"/>
              <a:cs typeface="Calibri" panose="020F0502020204030204" pitchFamily="34" charset="0"/>
            </a:endParaRPr>
          </a:p>
          <a:p>
            <a:pPr marL="0" indent="0">
              <a:buNone/>
            </a:pPr>
            <a:r>
              <a:rPr lang="en-GB" dirty="0">
                <a:latin typeface="Calibri" panose="020F0502020204030204" pitchFamily="34" charset="0"/>
                <a:cs typeface="Calibri" panose="020F0502020204030204" pitchFamily="34" charset="0"/>
              </a:rPr>
              <a:t>Amazon opened the first 4-star store outside the US on 6</a:t>
            </a:r>
            <a:r>
              <a:rPr lang="en-GB" baseline="30000" dirty="0">
                <a:latin typeface="Calibri" panose="020F0502020204030204" pitchFamily="34" charset="0"/>
                <a:cs typeface="Calibri" panose="020F0502020204030204" pitchFamily="34" charset="0"/>
              </a:rPr>
              <a:t>th</a:t>
            </a:r>
            <a:r>
              <a:rPr lang="en-GB" dirty="0">
                <a:latin typeface="Calibri" panose="020F0502020204030204" pitchFamily="34" charset="0"/>
                <a:cs typeface="Calibri" panose="020F0502020204030204" pitchFamily="34" charset="0"/>
              </a:rPr>
              <a:t> October 2021 at the Bluewater shopping centre, near Dartford in Kent, UK.</a:t>
            </a:r>
          </a:p>
          <a:p>
            <a:pPr marL="0" indent="0">
              <a:buNone/>
            </a:pPr>
            <a:r>
              <a:rPr lang="en-GB" dirty="0">
                <a:latin typeface="Calibri" panose="020F0502020204030204" pitchFamily="34" charset="0"/>
                <a:cs typeface="Calibri" panose="020F0502020204030204" pitchFamily="34" charset="0"/>
              </a:rPr>
              <a:t>The shop reflects what the customers are buying often, using data from its online business to see which consumer electronics, toys, games, home products and more are popular with local shoppers. The giant retail had plans for the stores before the pandemic and it did not change the plans. </a:t>
            </a:r>
          </a:p>
          <a:p>
            <a:pPr marL="0" indent="0">
              <a:buNone/>
            </a:pPr>
            <a:r>
              <a:rPr lang="en-GB" dirty="0">
                <a:latin typeface="Calibri" panose="020F0502020204030204" pitchFamily="34" charset="0"/>
                <a:cs typeface="Calibri" panose="020F0502020204030204" pitchFamily="34" charset="0"/>
              </a:rPr>
              <a:t>Amazon is customers obsessed so it is expected for the customers to be delighted by the curated selection of the most-loved products at great prices, opportunity to test drive the latest devices, and the convenience of pickup and return. </a:t>
            </a:r>
          </a:p>
        </p:txBody>
      </p:sp>
    </p:spTree>
    <p:extLst>
      <p:ext uri="{BB962C8B-B14F-4D97-AF65-F5344CB8AC3E}">
        <p14:creationId xmlns:p14="http://schemas.microsoft.com/office/powerpoint/2010/main" val="19439562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20E70-4ED8-4F1D-9A3B-3421D56F83A8}"/>
              </a:ext>
            </a:extLst>
          </p:cNvPr>
          <p:cNvSpPr>
            <a:spLocks noGrp="1"/>
          </p:cNvSpPr>
          <p:nvPr>
            <p:ph type="title"/>
          </p:nvPr>
        </p:nvSpPr>
        <p:spPr>
          <a:xfrm>
            <a:off x="601920" y="156238"/>
            <a:ext cx="8596668" cy="660400"/>
          </a:xfrm>
        </p:spPr>
        <p:txBody>
          <a:bodyPr>
            <a:normAutofit/>
          </a:bodyPr>
          <a:lstStyle/>
          <a:p>
            <a:pPr algn="ctr"/>
            <a:r>
              <a:rPr lang="en-GB" sz="3200" dirty="0"/>
              <a:t>Amazon’s Culture and Performance</a:t>
            </a:r>
          </a:p>
        </p:txBody>
      </p:sp>
      <p:sp>
        <p:nvSpPr>
          <p:cNvPr id="3" name="Content Placeholder 2">
            <a:extLst>
              <a:ext uri="{FF2B5EF4-FFF2-40B4-BE49-F238E27FC236}">
                <a16:creationId xmlns:a16="http://schemas.microsoft.com/office/drawing/2014/main" id="{7026E087-F143-4517-BFF8-7EA611954482}"/>
              </a:ext>
            </a:extLst>
          </p:cNvPr>
          <p:cNvSpPr>
            <a:spLocks noGrp="1"/>
          </p:cNvSpPr>
          <p:nvPr>
            <p:ph idx="1"/>
          </p:nvPr>
        </p:nvSpPr>
        <p:spPr>
          <a:xfrm>
            <a:off x="677334" y="980388"/>
            <a:ext cx="8596668" cy="5514679"/>
          </a:xfrm>
        </p:spPr>
        <p:txBody>
          <a:bodyPr/>
          <a:lstStyle/>
          <a:p>
            <a:pPr marL="0" indent="0" algn="ctr">
              <a:buNone/>
            </a:pPr>
            <a:r>
              <a:rPr lang="en-GB" b="1" dirty="0">
                <a:latin typeface="Calibri" panose="020F0502020204030204" pitchFamily="34" charset="0"/>
                <a:cs typeface="Calibri" panose="020F0502020204030204" pitchFamily="34" charset="0"/>
              </a:rPr>
              <a:t>References</a:t>
            </a:r>
          </a:p>
          <a:p>
            <a:pPr marL="0" indent="0">
              <a:buNone/>
            </a:pPr>
            <a:r>
              <a:rPr lang="en-GB" sz="1600" dirty="0">
                <a:latin typeface="Calibri" panose="020F0502020204030204" pitchFamily="34" charset="0"/>
                <a:cs typeface="Calibri" panose="020F0502020204030204" pitchFamily="34" charset="0"/>
              </a:rPr>
              <a:t>“Person of the Year – Jeffrey P. Bezos”. Time. December 27, 1999. Archived from the original on April 8, 2000. Retrieved January 5, 2008.</a:t>
            </a:r>
          </a:p>
          <a:p>
            <a:pPr marL="0" indent="0">
              <a:buNone/>
            </a:pPr>
            <a:r>
              <a:rPr lang="en-GB" sz="1600" dirty="0">
                <a:latin typeface="Calibri" panose="020F0502020204030204" pitchFamily="34" charset="0"/>
                <a:cs typeface="Calibri" panose="020F0502020204030204" pitchFamily="34" charset="0"/>
              </a:rPr>
              <a:t>Amazon’s Jeff Bezos: With Jeremy Clarkson, we’re entering a new golden age of television. Retrieved August 18, 2015.</a:t>
            </a:r>
          </a:p>
          <a:p>
            <a:pPr marL="0" indent="0">
              <a:buNone/>
            </a:pPr>
            <a:r>
              <a:rPr lang="en-GB" sz="1600" dirty="0">
                <a:latin typeface="Calibri" panose="020F0502020204030204" pitchFamily="34" charset="0"/>
                <a:cs typeface="Calibri" panose="020F0502020204030204" pitchFamily="34" charset="0"/>
              </a:rPr>
              <a:t>Byers, Ann (2006), Jeff Bezos: the founder of Amazon.com, The Rosen Publishing Group, pp. 46-47.</a:t>
            </a:r>
          </a:p>
          <a:p>
            <a:pPr marL="0" indent="0">
              <a:buNone/>
            </a:pPr>
            <a:r>
              <a:rPr lang="en-GB" sz="1600" dirty="0">
                <a:latin typeface="Calibri" panose="020F0502020204030204" pitchFamily="34" charset="0"/>
                <a:cs typeface="Calibri" panose="020F0502020204030204" pitchFamily="34" charset="0"/>
              </a:rPr>
              <a:t>Spector, Robert (2002). Amazon.com: Get Big Fast.</a:t>
            </a:r>
          </a:p>
          <a:p>
            <a:pPr marL="0" indent="0">
              <a:buNone/>
            </a:pPr>
            <a:r>
              <a:rPr lang="en-GB" sz="1600" dirty="0" err="1">
                <a:latin typeface="Calibri" panose="020F0502020204030204" pitchFamily="34" charset="0"/>
                <a:cs typeface="Calibri" panose="020F0502020204030204" pitchFamily="34" charset="0"/>
              </a:rPr>
              <a:t>Yurieff</a:t>
            </a:r>
            <a:r>
              <a:rPr lang="en-GB" sz="1600" dirty="0">
                <a:latin typeface="Calibri" panose="020F0502020204030204" pitchFamily="34" charset="0"/>
                <a:cs typeface="Calibri" panose="020F0502020204030204" pitchFamily="34" charset="0"/>
              </a:rPr>
              <a:t>, Kaya (February 2018). “Amazon: We hired 130,000 workers in 2017”. CNN Tech.</a:t>
            </a:r>
          </a:p>
          <a:p>
            <a:pPr marL="0" indent="0">
              <a:buNone/>
            </a:pPr>
            <a:r>
              <a:rPr lang="en-GB" sz="1600" dirty="0">
                <a:latin typeface="Calibri" panose="020F0502020204030204" pitchFamily="34" charset="0"/>
                <a:cs typeface="Calibri" panose="020F0502020204030204" pitchFamily="34" charset="0"/>
              </a:rPr>
              <a:t>Schlosser, Kurt (February 2018). “Amazon now employs 566,000 people worldwide – a 66 percent jump from a year ago”. </a:t>
            </a:r>
            <a:r>
              <a:rPr lang="en-GB" sz="1600" dirty="0" err="1">
                <a:latin typeface="Calibri" panose="020F0502020204030204" pitchFamily="34" charset="0"/>
                <a:cs typeface="Calibri" panose="020F0502020204030204" pitchFamily="34" charset="0"/>
              </a:rPr>
              <a:t>GeekWire</a:t>
            </a:r>
            <a:r>
              <a:rPr lang="en-GB" sz="1600" dirty="0">
                <a:latin typeface="Calibri" panose="020F0502020204030204" pitchFamily="34" charset="0"/>
                <a:cs typeface="Calibri" panose="020F0502020204030204" pitchFamily="34" charset="0"/>
              </a:rPr>
              <a:t>.</a:t>
            </a:r>
          </a:p>
          <a:p>
            <a:pPr marL="0" indent="0">
              <a:buNone/>
            </a:pPr>
            <a:r>
              <a:rPr lang="en-GB" sz="1600" dirty="0" err="1">
                <a:latin typeface="Calibri" panose="020F0502020204030204" pitchFamily="34" charset="0"/>
                <a:cs typeface="Calibri" panose="020F0502020204030204" pitchFamily="34" charset="0"/>
              </a:rPr>
              <a:t>Ovide</a:t>
            </a:r>
            <a:r>
              <a:rPr lang="en-GB" sz="1600" dirty="0">
                <a:latin typeface="Calibri" panose="020F0502020204030204" pitchFamily="34" charset="0"/>
                <a:cs typeface="Calibri" panose="020F0502020204030204" pitchFamily="34" charset="0"/>
              </a:rPr>
              <a:t>, Shira (2018-08-08). “Amazon Captures 5 Percent of American Retail Spending. Is That a </a:t>
            </a:r>
          </a:p>
          <a:p>
            <a:pPr marL="0" indent="0">
              <a:buNone/>
            </a:pPr>
            <a:r>
              <a:rPr lang="en-GB" sz="1600" dirty="0">
                <a:latin typeface="Calibri" panose="020F0502020204030204" pitchFamily="34" charset="0"/>
                <a:cs typeface="Calibri" panose="020F0502020204030204" pitchFamily="34" charset="0"/>
              </a:rPr>
              <a:t>Lot?”. Bloomberg Businessweek. Retrieved 2018-08-09. </a:t>
            </a:r>
          </a:p>
          <a:p>
            <a:pPr marL="0" indent="0">
              <a:buNone/>
            </a:pPr>
            <a:r>
              <a:rPr lang="en-GB" sz="1600" dirty="0">
                <a:latin typeface="Calibri" panose="020F0502020204030204" pitchFamily="34" charset="0"/>
                <a:cs typeface="Calibri" panose="020F0502020204030204" pitchFamily="34" charset="0"/>
              </a:rPr>
              <a:t>“Amazon and Google are in an epic battle to dominate the cloud – and Amazon may already have won – Quartz”. Qz.com. Retrieved January 17, 2016.</a:t>
            </a:r>
          </a:p>
          <a:p>
            <a:pPr marL="0" indent="0">
              <a:buNone/>
            </a:pPr>
            <a:r>
              <a:rPr lang="en-GB" sz="1600">
                <a:latin typeface="Calibri" panose="020F0502020204030204" pitchFamily="34" charset="0"/>
                <a:cs typeface="Calibri" panose="020F0502020204030204" pitchFamily="34" charset="0"/>
                <a:hlinkClick r:id="rId2"/>
              </a:rPr>
              <a:t>https://fourweekmba</a:t>
            </a:r>
            <a:r>
              <a:rPr lang="en-GB" sz="1600" dirty="0">
                <a:latin typeface="Calibri" panose="020F0502020204030204" pitchFamily="34" charset="0"/>
                <a:cs typeface="Calibri" panose="020F0502020204030204" pitchFamily="34" charset="0"/>
                <a:hlinkClick r:id="rId2"/>
              </a:rPr>
              <a:t>.com/</a:t>
            </a:r>
            <a:r>
              <a:rPr lang="en-GB" sz="1600">
                <a:latin typeface="Calibri" panose="020F0502020204030204" pitchFamily="34" charset="0"/>
                <a:cs typeface="Calibri" panose="020F0502020204030204" pitchFamily="34" charset="0"/>
                <a:hlinkClick r:id="rId2"/>
              </a:rPr>
              <a:t>amazon-vision-statement-mission-statement/</a:t>
            </a:r>
            <a:endParaRPr lang="en-GB" sz="1600">
              <a:latin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661921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9FB39-92B5-47EE-8105-4FEA049D8ED3}"/>
              </a:ext>
            </a:extLst>
          </p:cNvPr>
          <p:cNvSpPr>
            <a:spLocks noGrp="1"/>
          </p:cNvSpPr>
          <p:nvPr>
            <p:ph type="title"/>
          </p:nvPr>
        </p:nvSpPr>
        <p:spPr>
          <a:xfrm>
            <a:off x="677334" y="163046"/>
            <a:ext cx="8596668" cy="653592"/>
          </a:xfrm>
        </p:spPr>
        <p:txBody>
          <a:bodyPr>
            <a:normAutofit/>
          </a:bodyPr>
          <a:lstStyle/>
          <a:p>
            <a:pPr algn="ctr"/>
            <a:r>
              <a:rPr lang="en-GB" sz="3200" dirty="0"/>
              <a:t>Amazon’s Culture and Performance</a:t>
            </a:r>
          </a:p>
        </p:txBody>
      </p:sp>
      <p:sp>
        <p:nvSpPr>
          <p:cNvPr id="3" name="Content Placeholder 2">
            <a:extLst>
              <a:ext uri="{FF2B5EF4-FFF2-40B4-BE49-F238E27FC236}">
                <a16:creationId xmlns:a16="http://schemas.microsoft.com/office/drawing/2014/main" id="{A9DBCC39-FFA2-4FFF-B94E-9FEC0D261D92}"/>
              </a:ext>
            </a:extLst>
          </p:cNvPr>
          <p:cNvSpPr>
            <a:spLocks noGrp="1"/>
          </p:cNvSpPr>
          <p:nvPr>
            <p:ph idx="1"/>
          </p:nvPr>
        </p:nvSpPr>
        <p:spPr>
          <a:xfrm>
            <a:off x="677334" y="816638"/>
            <a:ext cx="8596668" cy="5878315"/>
          </a:xfrm>
        </p:spPr>
        <p:txBody>
          <a:bodyPr>
            <a:normAutofit fontScale="70000" lnSpcReduction="20000"/>
          </a:bodyPr>
          <a:lstStyle/>
          <a:p>
            <a:pPr marL="0" indent="0" algn="ctr">
              <a:buNone/>
            </a:pPr>
            <a:r>
              <a:rPr lang="en-GB" sz="2600" b="1" dirty="0">
                <a:latin typeface="Calibri" panose="020F0502020204030204" pitchFamily="34" charset="0"/>
                <a:cs typeface="Calibri" panose="020F0502020204030204" pitchFamily="34" charset="0"/>
              </a:rPr>
              <a:t>References</a:t>
            </a:r>
          </a:p>
          <a:p>
            <a:pPr marL="0" indent="0">
              <a:buNone/>
            </a:pPr>
            <a:r>
              <a:rPr lang="en-GB" sz="2300" dirty="0">
                <a:latin typeface="Calibri" panose="020F0502020204030204" pitchFamily="34" charset="0"/>
                <a:cs typeface="Calibri" panose="020F0502020204030204" pitchFamily="34" charset="0"/>
              </a:rPr>
              <a:t>Partridge, J. (2021) Amazon opens first UK bricks-and-mortar non-food store, The Guardian. Available at: </a:t>
            </a:r>
            <a:r>
              <a:rPr lang="en-GB" sz="2300" dirty="0">
                <a:latin typeface="Calibri" panose="020F0502020204030204" pitchFamily="34" charset="0"/>
                <a:cs typeface="Calibri" panose="020F0502020204030204" pitchFamily="34" charset="0"/>
                <a:hlinkClick r:id="rId2"/>
              </a:rPr>
              <a:t>https://www.theguardian.com/technology/2021/oct/06/amazon-opens-first-uk-bricks-and-mortar-non-food-store-bluewater-kent</a:t>
            </a:r>
            <a:endParaRPr lang="en-GB" sz="2300" dirty="0">
              <a:latin typeface="Calibri" panose="020F0502020204030204" pitchFamily="34" charset="0"/>
              <a:cs typeface="Calibri" panose="020F0502020204030204" pitchFamily="34" charset="0"/>
            </a:endParaRPr>
          </a:p>
          <a:p>
            <a:pPr marL="0" indent="0">
              <a:buNone/>
            </a:pPr>
            <a:r>
              <a:rPr lang="en-GB" sz="2300" dirty="0">
                <a:latin typeface="Calibri" panose="020F0502020204030204" pitchFamily="34" charset="0"/>
                <a:cs typeface="Calibri" panose="020F0502020204030204" pitchFamily="34" charset="0"/>
              </a:rPr>
              <a:t>Dudovskiy, J. (2020) Amazon organizational structure: A brief overview, Business Research Methodology. Available at: </a:t>
            </a:r>
            <a:r>
              <a:rPr lang="en-GB" sz="2300" dirty="0">
                <a:latin typeface="Calibri" panose="020F0502020204030204" pitchFamily="34" charset="0"/>
                <a:cs typeface="Calibri" panose="020F0502020204030204" pitchFamily="34" charset="0"/>
                <a:hlinkClick r:id="rId3"/>
              </a:rPr>
              <a:t>https://research-methodology.net/amazon-organizational-structure-2-2/</a:t>
            </a:r>
            <a:endParaRPr lang="en-GB" sz="2300" dirty="0">
              <a:latin typeface="Calibri" panose="020F0502020204030204" pitchFamily="34" charset="0"/>
              <a:cs typeface="Calibri" panose="020F0502020204030204" pitchFamily="34" charset="0"/>
            </a:endParaRPr>
          </a:p>
          <a:p>
            <a:pPr marL="0" indent="0">
              <a:buNone/>
            </a:pPr>
            <a:r>
              <a:rPr lang="en-GB" sz="2300" dirty="0" err="1">
                <a:latin typeface="Calibri" panose="020F0502020204030204" pitchFamily="34" charset="0"/>
                <a:cs typeface="Calibri" panose="020F0502020204030204" pitchFamily="34" charset="0"/>
              </a:rPr>
              <a:t>Nistor</a:t>
            </a:r>
            <a:r>
              <a:rPr lang="en-GB" sz="2300" dirty="0">
                <a:latin typeface="Calibri" panose="020F0502020204030204" pitchFamily="34" charset="0"/>
                <a:cs typeface="Calibri" panose="020F0502020204030204" pitchFamily="34" charset="0"/>
              </a:rPr>
              <a:t>, C., Yalcin, T. and </a:t>
            </a:r>
            <a:r>
              <a:rPr lang="en-GB" sz="2300" dirty="0" err="1">
                <a:latin typeface="Calibri" panose="020F0502020204030204" pitchFamily="34" charset="0"/>
                <a:cs typeface="Calibri" panose="020F0502020204030204" pitchFamily="34" charset="0"/>
              </a:rPr>
              <a:t>Pehlivan</a:t>
            </a:r>
            <a:r>
              <a:rPr lang="en-GB" sz="2300" dirty="0">
                <a:latin typeface="Calibri" panose="020F0502020204030204" pitchFamily="34" charset="0"/>
                <a:cs typeface="Calibri" panose="020F0502020204030204" pitchFamily="34" charset="0"/>
              </a:rPr>
              <a:t>, E., 2018. Duplicity in Alternative Marketing Communications. Markets, Globalization &amp; Development Review, 3(2).</a:t>
            </a:r>
          </a:p>
          <a:p>
            <a:pPr marL="0" indent="0">
              <a:buNone/>
            </a:pPr>
            <a:r>
              <a:rPr lang="en-GB" sz="2300" dirty="0">
                <a:latin typeface="Calibri" panose="020F0502020204030204" pitchFamily="34" charset="0"/>
                <a:cs typeface="Calibri" panose="020F0502020204030204" pitchFamily="34" charset="0"/>
              </a:rPr>
              <a:t>Lee, C.K., </a:t>
            </a:r>
            <a:r>
              <a:rPr lang="en-GB" sz="2300" dirty="0" err="1">
                <a:latin typeface="Calibri" panose="020F0502020204030204" pitchFamily="34" charset="0"/>
                <a:cs typeface="Calibri" panose="020F0502020204030204" pitchFamily="34" charset="0"/>
              </a:rPr>
              <a:t>Lv</a:t>
            </a:r>
            <a:r>
              <a:rPr lang="en-GB" sz="2300" dirty="0">
                <a:latin typeface="Calibri" panose="020F0502020204030204" pitchFamily="34" charset="0"/>
                <a:cs typeface="Calibri" panose="020F0502020204030204" pitchFamily="34" charset="0"/>
              </a:rPr>
              <a:t>, Y., Ng, K.K.H., Ho, W. and Choy, K.L., 2018. Design and application of Internet of things-based warehouse management system for smart logistics. </a:t>
            </a:r>
            <a:r>
              <a:rPr lang="en-US" sz="2300" i="1" dirty="0">
                <a:latin typeface="Calibri" panose="020F0502020204030204" pitchFamily="34" charset="0"/>
                <a:cs typeface="Calibri" panose="020F0502020204030204" pitchFamily="34" charset="0"/>
              </a:rPr>
              <a:t>International Journal of Production Research</a:t>
            </a:r>
            <a:r>
              <a:rPr lang="en-US" sz="2300" dirty="0">
                <a:latin typeface="Calibri" panose="020F0502020204030204" pitchFamily="34" charset="0"/>
                <a:cs typeface="Calibri" panose="020F0502020204030204" pitchFamily="34" charset="0"/>
              </a:rPr>
              <a:t>, </a:t>
            </a:r>
            <a:r>
              <a:rPr lang="en-US" sz="2300" i="1" dirty="0">
                <a:latin typeface="Calibri" panose="020F0502020204030204" pitchFamily="34" charset="0"/>
                <a:cs typeface="Calibri" panose="020F0502020204030204" pitchFamily="34" charset="0"/>
              </a:rPr>
              <a:t>56</a:t>
            </a:r>
            <a:r>
              <a:rPr lang="en-US" sz="2300" dirty="0">
                <a:latin typeface="Calibri" panose="020F0502020204030204" pitchFamily="34" charset="0"/>
                <a:cs typeface="Calibri" panose="020F0502020204030204" pitchFamily="34" charset="0"/>
              </a:rPr>
              <a:t>(8), pp.2753-2768.</a:t>
            </a:r>
          </a:p>
          <a:p>
            <a:pPr marL="0" indent="0">
              <a:buNone/>
            </a:pPr>
            <a:r>
              <a:rPr lang="en-GB" sz="2300" dirty="0">
                <a:latin typeface="Calibri" panose="020F0502020204030204" pitchFamily="34" charset="0"/>
                <a:cs typeface="Calibri" panose="020F0502020204030204" pitchFamily="34" charset="0"/>
              </a:rPr>
              <a:t>Van Nguyen, T., Zhou, L., Chong, A.Y.L., Li, B. and Pu, X., 2020. Predicting customer demand for remanufactured products: A data-mining approach. </a:t>
            </a:r>
            <a:r>
              <a:rPr lang="en-US" sz="2300" i="1" dirty="0">
                <a:latin typeface="Calibri" panose="020F0502020204030204" pitchFamily="34" charset="0"/>
                <a:cs typeface="Calibri" panose="020F0502020204030204" pitchFamily="34" charset="0"/>
              </a:rPr>
              <a:t>European Journal of Operational Research</a:t>
            </a:r>
            <a:r>
              <a:rPr lang="en-US" sz="2300" dirty="0">
                <a:latin typeface="Calibri" panose="020F0502020204030204" pitchFamily="34" charset="0"/>
                <a:cs typeface="Calibri" panose="020F0502020204030204" pitchFamily="34" charset="0"/>
              </a:rPr>
              <a:t>, </a:t>
            </a:r>
            <a:r>
              <a:rPr lang="en-US" sz="2300" i="1" dirty="0">
                <a:latin typeface="Calibri" panose="020F0502020204030204" pitchFamily="34" charset="0"/>
                <a:cs typeface="Calibri" panose="020F0502020204030204" pitchFamily="34" charset="0"/>
              </a:rPr>
              <a:t>281</a:t>
            </a:r>
            <a:r>
              <a:rPr lang="en-US" sz="2300" dirty="0">
                <a:latin typeface="Calibri" panose="020F0502020204030204" pitchFamily="34" charset="0"/>
                <a:cs typeface="Calibri" panose="020F0502020204030204" pitchFamily="34" charset="0"/>
              </a:rPr>
              <a:t>(3), pp.543-558.</a:t>
            </a:r>
          </a:p>
          <a:p>
            <a:pPr marL="0" indent="0">
              <a:buNone/>
            </a:pPr>
            <a:r>
              <a:rPr lang="en-GB" sz="2300" b="1" dirty="0">
                <a:latin typeface="Calibri" panose="020F0502020204030204" pitchFamily="34" charset="0"/>
                <a:cs typeface="Calibri" panose="020F0502020204030204" pitchFamily="34" charset="0"/>
              </a:rPr>
              <a:t>Online article</a:t>
            </a:r>
            <a:endParaRPr lang="en-US" sz="2300" dirty="0">
              <a:latin typeface="Calibri" panose="020F0502020204030204" pitchFamily="34" charset="0"/>
              <a:cs typeface="Calibri" panose="020F0502020204030204" pitchFamily="34" charset="0"/>
            </a:endParaRPr>
          </a:p>
          <a:p>
            <a:pPr marL="0" indent="0">
              <a:buNone/>
            </a:pPr>
            <a:r>
              <a:rPr lang="en-GB" sz="2300" dirty="0" err="1">
                <a:latin typeface="Calibri" panose="020F0502020204030204" pitchFamily="34" charset="0"/>
                <a:cs typeface="Calibri" panose="020F0502020204030204" pitchFamily="34" charset="0"/>
              </a:rPr>
              <a:t>Horváth</a:t>
            </a:r>
            <a:r>
              <a:rPr lang="en-GB" sz="2300" dirty="0">
                <a:latin typeface="Calibri" panose="020F0502020204030204" pitchFamily="34" charset="0"/>
                <a:cs typeface="Calibri" panose="020F0502020204030204" pitchFamily="34" charset="0"/>
              </a:rPr>
              <a:t>, D. and </a:t>
            </a:r>
            <a:r>
              <a:rPr lang="en-GB" sz="2300" dirty="0" err="1">
                <a:latin typeface="Calibri" panose="020F0502020204030204" pitchFamily="34" charset="0"/>
                <a:cs typeface="Calibri" panose="020F0502020204030204" pitchFamily="34" charset="0"/>
              </a:rPr>
              <a:t>Szabó</a:t>
            </a:r>
            <a:r>
              <a:rPr lang="en-GB" sz="2300" dirty="0">
                <a:latin typeface="Calibri" panose="020F0502020204030204" pitchFamily="34" charset="0"/>
                <a:cs typeface="Calibri" panose="020F0502020204030204" pitchFamily="34" charset="0"/>
              </a:rPr>
              <a:t>, R.Z., 2019. Driving forces and barriers of Industry 4.0: Do multinational and small and medium-sized companies have equal opportunities?. </a:t>
            </a:r>
            <a:r>
              <a:rPr lang="en-US" sz="2300" i="1" dirty="0">
                <a:latin typeface="Calibri" panose="020F0502020204030204" pitchFamily="34" charset="0"/>
                <a:cs typeface="Calibri" panose="020F0502020204030204" pitchFamily="34" charset="0"/>
              </a:rPr>
              <a:t>Technological forecasting and social change</a:t>
            </a:r>
            <a:r>
              <a:rPr lang="en-US" sz="2300" dirty="0">
                <a:latin typeface="Calibri" panose="020F0502020204030204" pitchFamily="34" charset="0"/>
                <a:cs typeface="Calibri" panose="020F0502020204030204" pitchFamily="34" charset="0"/>
              </a:rPr>
              <a:t>, </a:t>
            </a:r>
            <a:r>
              <a:rPr lang="en-US" sz="2300" i="1" dirty="0">
                <a:latin typeface="Calibri" panose="020F0502020204030204" pitchFamily="34" charset="0"/>
                <a:cs typeface="Calibri" panose="020F0502020204030204" pitchFamily="34" charset="0"/>
              </a:rPr>
              <a:t>146</a:t>
            </a:r>
            <a:r>
              <a:rPr lang="en-US" sz="2300" dirty="0">
                <a:latin typeface="Calibri" panose="020F0502020204030204" pitchFamily="34" charset="0"/>
                <a:cs typeface="Calibri" panose="020F0502020204030204" pitchFamily="34" charset="0"/>
              </a:rPr>
              <a:t>, pp.119-132.</a:t>
            </a:r>
          </a:p>
          <a:p>
            <a:pPr marL="0" indent="0">
              <a:buNone/>
            </a:pPr>
            <a:r>
              <a:rPr lang="en-GB" sz="2300" dirty="0" err="1">
                <a:latin typeface="Calibri" panose="020F0502020204030204" pitchFamily="34" charset="0"/>
                <a:cs typeface="Calibri" panose="020F0502020204030204" pitchFamily="34" charset="0"/>
              </a:rPr>
              <a:t>Muthuveloo</a:t>
            </a:r>
            <a:r>
              <a:rPr lang="en-GB" sz="2300" dirty="0">
                <a:latin typeface="Calibri" panose="020F0502020204030204" pitchFamily="34" charset="0"/>
                <a:cs typeface="Calibri" panose="020F0502020204030204" pitchFamily="34" charset="0"/>
              </a:rPr>
              <a:t>, R., Shanmugam, N. and Teoh, A.P., 2017. The impact of tacit knowledge management on organizational performance: Evidence from Malaysia. </a:t>
            </a:r>
            <a:r>
              <a:rPr lang="en-US" sz="2300" i="1" dirty="0">
                <a:latin typeface="Calibri" panose="020F0502020204030204" pitchFamily="34" charset="0"/>
                <a:cs typeface="Calibri" panose="020F0502020204030204" pitchFamily="34" charset="0"/>
              </a:rPr>
              <a:t>Asia Pacific Management Review</a:t>
            </a:r>
            <a:r>
              <a:rPr lang="en-US" sz="2300" dirty="0">
                <a:latin typeface="Calibri" panose="020F0502020204030204" pitchFamily="34" charset="0"/>
                <a:cs typeface="Calibri" panose="020F0502020204030204" pitchFamily="34" charset="0"/>
              </a:rPr>
              <a:t>, </a:t>
            </a:r>
            <a:r>
              <a:rPr lang="en-US" sz="2300" i="1" dirty="0">
                <a:latin typeface="Calibri" panose="020F0502020204030204" pitchFamily="34" charset="0"/>
                <a:cs typeface="Calibri" panose="020F0502020204030204" pitchFamily="34" charset="0"/>
              </a:rPr>
              <a:t>22</a:t>
            </a:r>
            <a:r>
              <a:rPr lang="en-US" sz="2300" dirty="0">
                <a:latin typeface="Calibri" panose="020F0502020204030204" pitchFamily="34" charset="0"/>
                <a:cs typeface="Calibri" panose="020F0502020204030204" pitchFamily="34" charset="0"/>
              </a:rPr>
              <a:t>(4), pp.192-201.</a:t>
            </a:r>
          </a:p>
          <a:p>
            <a:pPr marL="0" indent="0">
              <a:buNone/>
            </a:pPr>
            <a:endParaRPr lang="en-GB" sz="1600" dirty="0">
              <a:latin typeface="Calibri" panose="020F0502020204030204" pitchFamily="34" charset="0"/>
              <a:cs typeface="Calibri" panose="020F0502020204030204" pitchFamily="34" charset="0"/>
            </a:endParaRPr>
          </a:p>
          <a:p>
            <a:pPr marL="0" indent="0">
              <a:buNone/>
            </a:pPr>
            <a:endParaRPr lang="en-US" sz="1600" dirty="0">
              <a:solidFill>
                <a:schemeClr val="tx1"/>
              </a:solidFill>
              <a:latin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374977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7C945-5A79-456E-9EF9-21BC052251D5}"/>
              </a:ext>
            </a:extLst>
          </p:cNvPr>
          <p:cNvSpPr>
            <a:spLocks noGrp="1"/>
          </p:cNvSpPr>
          <p:nvPr>
            <p:ph type="title"/>
          </p:nvPr>
        </p:nvSpPr>
        <p:spPr>
          <a:xfrm>
            <a:off x="677334" y="609600"/>
            <a:ext cx="8596668" cy="851555"/>
          </a:xfrm>
        </p:spPr>
        <p:txBody>
          <a:bodyPr>
            <a:normAutofit/>
          </a:bodyPr>
          <a:lstStyle/>
          <a:p>
            <a:pPr algn="ctr"/>
            <a:r>
              <a:rPr lang="en-GB" sz="3200" dirty="0"/>
              <a:t>Amazon’s Culture and Performance</a:t>
            </a:r>
          </a:p>
        </p:txBody>
      </p:sp>
      <p:sp>
        <p:nvSpPr>
          <p:cNvPr id="3" name="Content Placeholder 2">
            <a:extLst>
              <a:ext uri="{FF2B5EF4-FFF2-40B4-BE49-F238E27FC236}">
                <a16:creationId xmlns:a16="http://schemas.microsoft.com/office/drawing/2014/main" id="{0778B9A4-BE11-4493-AEAB-CE6E1E23238F}"/>
              </a:ext>
            </a:extLst>
          </p:cNvPr>
          <p:cNvSpPr>
            <a:spLocks noGrp="1"/>
          </p:cNvSpPr>
          <p:nvPr>
            <p:ph idx="1"/>
          </p:nvPr>
        </p:nvSpPr>
        <p:spPr>
          <a:xfrm>
            <a:off x="677334" y="1698675"/>
            <a:ext cx="8596668" cy="4805820"/>
          </a:xfrm>
        </p:spPr>
        <p:txBody>
          <a:bodyPr>
            <a:normAutofit/>
          </a:bodyPr>
          <a:lstStyle/>
          <a:p>
            <a:pPr marL="0" indent="0" algn="ctr">
              <a:buNone/>
            </a:pPr>
            <a:r>
              <a:rPr lang="en-GB" b="1" dirty="0">
                <a:latin typeface="Calibri" panose="020F0502020204030204" pitchFamily="34" charset="0"/>
                <a:cs typeface="Calibri" panose="020F0502020204030204" pitchFamily="34" charset="0"/>
              </a:rPr>
              <a:t>References</a:t>
            </a:r>
          </a:p>
          <a:p>
            <a:pPr marL="0" indent="0">
              <a:buNone/>
            </a:pPr>
            <a:r>
              <a:rPr lang="en-GB" sz="1600" dirty="0">
                <a:latin typeface="Calibri" panose="020F0502020204030204" pitchFamily="34" charset="0"/>
                <a:cs typeface="Calibri" panose="020F0502020204030204" pitchFamily="34" charset="0"/>
              </a:rPr>
              <a:t>Jull, J., Giles, A. and Graham, I.D., 2017. Community-based participatory research and integrated knowledge translation: advancing the co-creation of knowledge. </a:t>
            </a:r>
            <a:r>
              <a:rPr lang="en-US" sz="1600" i="1" dirty="0">
                <a:latin typeface="Calibri" panose="020F0502020204030204" pitchFamily="34" charset="0"/>
                <a:cs typeface="Calibri" panose="020F0502020204030204" pitchFamily="34" charset="0"/>
              </a:rPr>
              <a:t>Implementation Science</a:t>
            </a:r>
            <a:r>
              <a:rPr lang="en-US" sz="1600" dirty="0">
                <a:latin typeface="Calibri" panose="020F0502020204030204" pitchFamily="34" charset="0"/>
                <a:cs typeface="Calibri" panose="020F0502020204030204" pitchFamily="34" charset="0"/>
              </a:rPr>
              <a:t>, </a:t>
            </a:r>
            <a:r>
              <a:rPr lang="en-US" sz="1600" i="1" dirty="0">
                <a:latin typeface="Calibri" panose="020F0502020204030204" pitchFamily="34" charset="0"/>
                <a:cs typeface="Calibri" panose="020F0502020204030204" pitchFamily="34" charset="0"/>
              </a:rPr>
              <a:t>12</a:t>
            </a:r>
            <a:r>
              <a:rPr lang="en-US" sz="1600" dirty="0">
                <a:latin typeface="Calibri" panose="020F0502020204030204" pitchFamily="34" charset="0"/>
                <a:cs typeface="Calibri" panose="020F0502020204030204" pitchFamily="34" charset="0"/>
              </a:rPr>
              <a:t>(1), pp.1-9.</a:t>
            </a:r>
          </a:p>
          <a:p>
            <a:pPr marL="0" indent="0">
              <a:lnSpc>
                <a:spcPct val="107000"/>
              </a:lnSpc>
              <a:spcAft>
                <a:spcPts val="800"/>
              </a:spcAft>
              <a:buNone/>
            </a:pPr>
            <a:r>
              <a:rPr lang="en-US" sz="1600" dirty="0">
                <a:effectLst/>
                <a:latin typeface="Calibri" panose="020F0502020204030204" pitchFamily="34" charset="0"/>
                <a:ea typeface="Calibri" panose="020F0502020204030204" pitchFamily="34" charset="0"/>
                <a:cs typeface="Times New Roman" panose="02020603050405020304" pitchFamily="18" charset="0"/>
              </a:rPr>
              <a:t>Armstrong, M., Taylor, S., (2017) Armstrong's Handbook of Human Resource Management Practice, 14th Edition, Kogan Page</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600" dirty="0">
                <a:effectLst/>
                <a:latin typeface="Calibri" panose="020F0502020204030204" pitchFamily="34" charset="0"/>
                <a:ea typeface="Calibri" panose="020F0502020204030204" pitchFamily="34" charset="0"/>
                <a:cs typeface="Times New Roman" panose="02020603050405020304" pitchFamily="18" charset="0"/>
              </a:rPr>
              <a:t>2021. [online] Available at: &lt;https://www.nasdaq.com/articles/amazon%3A-facing-hurdles-that-are-hard-to-overcome&gt; [Accessed 12 November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600" dirty="0">
                <a:effectLst/>
                <a:latin typeface="Calibri" panose="020F0502020204030204" pitchFamily="34" charset="0"/>
                <a:ea typeface="Calibri" panose="020F0502020204030204" pitchFamily="34" charset="0"/>
                <a:cs typeface="Times New Roman" panose="02020603050405020304" pitchFamily="18" charset="0"/>
              </a:rPr>
              <a:t>2021. [online] Available at: &lt;https://investorplace.com/2020/12/amazon-stock-will-continue-to-dominate-a-post-pandemic-world/&gt; [Accessed 12 November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US" sz="1600" dirty="0">
                <a:effectLst/>
                <a:latin typeface="Calibri" panose="020F0502020204030204" pitchFamily="34" charset="0"/>
                <a:ea typeface="Calibri" panose="020F0502020204030204" pitchFamily="34" charset="0"/>
                <a:cs typeface="Times New Roman" panose="02020603050405020304" pitchFamily="18" charset="0"/>
              </a:rPr>
              <a:t>Finance.yahoo.com. 2021. </a:t>
            </a:r>
            <a:r>
              <a:rPr lang="en-US" sz="1600" i="1" dirty="0">
                <a:effectLst/>
                <a:latin typeface="Calibri" panose="020F0502020204030204" pitchFamily="34" charset="0"/>
                <a:ea typeface="Calibri" panose="020F0502020204030204" pitchFamily="34" charset="0"/>
                <a:cs typeface="Times New Roman" panose="02020603050405020304" pitchFamily="18" charset="0"/>
              </a:rPr>
              <a:t>Yahoo is part of the Yahoo family of brands</a:t>
            </a:r>
            <a:r>
              <a:rPr lang="en-US" sz="1600" dirty="0">
                <a:effectLst/>
                <a:latin typeface="Calibri" panose="020F0502020204030204" pitchFamily="34" charset="0"/>
                <a:ea typeface="Calibri" panose="020F0502020204030204" pitchFamily="34" charset="0"/>
                <a:cs typeface="Times New Roman" panose="02020603050405020304" pitchFamily="18" charset="0"/>
              </a:rPr>
              <a:t>. [online] Available at: &lt;https://finance.yahoo.com/news/amazon-reports-q3-2021-earnings-results-163202192.html&gt; [Accessed 12 November 2021].</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6358328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32195-4E7F-480D-BAE1-D17F9A21E3DE}"/>
              </a:ext>
            </a:extLst>
          </p:cNvPr>
          <p:cNvSpPr>
            <a:spLocks noGrp="1"/>
          </p:cNvSpPr>
          <p:nvPr>
            <p:ph type="title"/>
          </p:nvPr>
        </p:nvSpPr>
        <p:spPr>
          <a:xfrm>
            <a:off x="677334" y="163046"/>
            <a:ext cx="8596668" cy="653592"/>
          </a:xfrm>
        </p:spPr>
        <p:txBody>
          <a:bodyPr>
            <a:normAutofit/>
          </a:bodyPr>
          <a:lstStyle/>
          <a:p>
            <a:pPr algn="ctr"/>
            <a:r>
              <a:rPr lang="en-GB" sz="3200" dirty="0"/>
              <a:t>Amazon’s Culture and Performance</a:t>
            </a:r>
          </a:p>
        </p:txBody>
      </p:sp>
      <p:sp>
        <p:nvSpPr>
          <p:cNvPr id="3" name="Content Placeholder 2">
            <a:extLst>
              <a:ext uri="{FF2B5EF4-FFF2-40B4-BE49-F238E27FC236}">
                <a16:creationId xmlns:a16="http://schemas.microsoft.com/office/drawing/2014/main" id="{7DF34F17-BCC1-4245-BED7-A38AC87DBABA}"/>
              </a:ext>
            </a:extLst>
          </p:cNvPr>
          <p:cNvSpPr>
            <a:spLocks noGrp="1"/>
          </p:cNvSpPr>
          <p:nvPr>
            <p:ph idx="1"/>
          </p:nvPr>
        </p:nvSpPr>
        <p:spPr>
          <a:xfrm>
            <a:off x="677334" y="816638"/>
            <a:ext cx="8596668" cy="5835192"/>
          </a:xfrm>
        </p:spPr>
        <p:txBody>
          <a:bodyPr/>
          <a:lstStyle/>
          <a:p>
            <a:pPr marL="0" indent="0" algn="ctr">
              <a:buNone/>
            </a:pPr>
            <a:r>
              <a:rPr lang="en-GB" b="1" dirty="0">
                <a:latin typeface="Calibri" panose="020F0502020204030204" pitchFamily="34" charset="0"/>
                <a:cs typeface="Calibri" panose="020F0502020204030204" pitchFamily="34" charset="0"/>
              </a:rPr>
              <a:t>References</a:t>
            </a:r>
          </a:p>
          <a:p>
            <a:pPr marL="0" indent="0">
              <a:buNone/>
            </a:pPr>
            <a:endParaRPr lang="en-US" sz="1600" dirty="0">
              <a:solidFill>
                <a:schemeClr val="tx1"/>
              </a:solidFill>
              <a:latin typeface="Calibri" panose="020F0502020204030204" pitchFamily="34" charset="0"/>
              <a:cs typeface="Calibri" panose="020F0502020204030204" pitchFamily="34" charset="0"/>
            </a:endParaRPr>
          </a:p>
          <a:p>
            <a:pPr marL="0" indent="0">
              <a:buNone/>
            </a:pPr>
            <a:r>
              <a:rPr lang="en-US" sz="1600" dirty="0">
                <a:latin typeface="Calibri" panose="020F0502020204030204" pitchFamily="34" charset="0"/>
                <a:cs typeface="Calibri" panose="020F0502020204030204" pitchFamily="34" charset="0"/>
              </a:rPr>
              <a:t>Huczynski, A., Buchanan, D (2013) </a:t>
            </a:r>
            <a:r>
              <a:rPr lang="en-US" sz="1600" dirty="0" err="1">
                <a:latin typeface="Calibri" panose="020F0502020204030204" pitchFamily="34" charset="0"/>
                <a:cs typeface="Calibri" panose="020F0502020204030204" pitchFamily="34" charset="0"/>
              </a:rPr>
              <a:t>Organisational</a:t>
            </a:r>
            <a:r>
              <a:rPr lang="en-US" sz="1600" dirty="0">
                <a:latin typeface="Calibri" panose="020F0502020204030204" pitchFamily="34" charset="0"/>
                <a:cs typeface="Calibri" panose="020F0502020204030204" pitchFamily="34" charset="0"/>
              </a:rPr>
              <a:t> </a:t>
            </a:r>
            <a:r>
              <a:rPr lang="en-US" sz="1600" dirty="0" err="1">
                <a:latin typeface="Calibri" panose="020F0502020204030204" pitchFamily="34" charset="0"/>
                <a:cs typeface="Calibri" panose="020F0502020204030204" pitchFamily="34" charset="0"/>
              </a:rPr>
              <a:t>Behaviour</a:t>
            </a:r>
            <a:r>
              <a:rPr lang="en-US" sz="1600" dirty="0">
                <a:latin typeface="Calibri" panose="020F0502020204030204" pitchFamily="34" charset="0"/>
                <a:cs typeface="Calibri" panose="020F0502020204030204" pitchFamily="34" charset="0"/>
              </a:rPr>
              <a:t> (8th edition) Harlow: Pearson</a:t>
            </a:r>
          </a:p>
          <a:p>
            <a:pPr marL="0" indent="0">
              <a:buNone/>
            </a:pPr>
            <a:r>
              <a:rPr lang="en-US" sz="1600" dirty="0">
                <a:latin typeface="Calibri" panose="020F0502020204030204" pitchFamily="34" charset="0"/>
                <a:cs typeface="Calibri" panose="020F0502020204030204" pitchFamily="34" charset="0"/>
              </a:rPr>
              <a:t>Herrera, S., 2021. </a:t>
            </a:r>
            <a:r>
              <a:rPr lang="en-US" sz="1600" i="1" dirty="0">
                <a:latin typeface="Calibri" panose="020F0502020204030204" pitchFamily="34" charset="0"/>
                <a:cs typeface="Calibri" panose="020F0502020204030204" pitchFamily="34" charset="0"/>
              </a:rPr>
              <a:t>Amazon Maintains Profit Run, but Sales Miss Expectations in Pandemic First</a:t>
            </a:r>
            <a:r>
              <a:rPr lang="en-US" sz="1600" dirty="0">
                <a:latin typeface="Calibri" panose="020F0502020204030204" pitchFamily="34" charset="0"/>
                <a:cs typeface="Calibri" panose="020F0502020204030204" pitchFamily="34" charset="0"/>
              </a:rPr>
              <a:t>. [online] WSJ. Available at: &lt;https://www.wsj.com/articles/amazon-amzn-2q-earnings-report-2021-11627520380&gt; [Accessed 12 November 2021].</a:t>
            </a:r>
          </a:p>
          <a:p>
            <a:pPr marL="0" indent="0">
              <a:buNone/>
            </a:pPr>
            <a:r>
              <a:rPr lang="en-US" sz="1600" dirty="0">
                <a:latin typeface="Calibri" panose="020F0502020204030204" pitchFamily="34" charset="0"/>
                <a:cs typeface="Calibri" panose="020F0502020204030204" pitchFamily="34" charset="0"/>
              </a:rPr>
              <a:t>Knights, D., Willmott, H., (2012) Introducing Organizational </a:t>
            </a:r>
            <a:r>
              <a:rPr lang="en-US" sz="1600" dirty="0" err="1">
                <a:latin typeface="Calibri" panose="020F0502020204030204" pitchFamily="34" charset="0"/>
                <a:cs typeface="Calibri" panose="020F0502020204030204" pitchFamily="34" charset="0"/>
              </a:rPr>
              <a:t>Behaviour</a:t>
            </a:r>
            <a:r>
              <a:rPr lang="en-US" sz="1600" dirty="0">
                <a:latin typeface="Calibri" panose="020F0502020204030204" pitchFamily="34" charset="0"/>
                <a:cs typeface="Calibri" panose="020F0502020204030204" pitchFamily="34" charset="0"/>
              </a:rPr>
              <a:t> and Management (2nd edition) Andover: South Western/Cengage</a:t>
            </a:r>
          </a:p>
          <a:p>
            <a:pPr marL="0" indent="0">
              <a:buNone/>
            </a:pPr>
            <a:r>
              <a:rPr lang="en-US" sz="1600" dirty="0">
                <a:latin typeface="Calibri" panose="020F0502020204030204" pitchFamily="34" charset="0"/>
                <a:cs typeface="Calibri" panose="020F0502020204030204" pitchFamily="34" charset="0"/>
              </a:rPr>
              <a:t>Marc Bain, J., 2021. </a:t>
            </a:r>
            <a:r>
              <a:rPr lang="en-US" sz="1600" i="1" dirty="0">
                <a:latin typeface="Calibri" panose="020F0502020204030204" pitchFamily="34" charset="0"/>
                <a:cs typeface="Calibri" panose="020F0502020204030204" pitchFamily="34" charset="0"/>
              </a:rPr>
              <a:t>How the pandemic has improved Amazon’s financial health, in six charts</a:t>
            </a:r>
            <a:r>
              <a:rPr lang="en-US" sz="1600" dirty="0">
                <a:latin typeface="Calibri" panose="020F0502020204030204" pitchFamily="34" charset="0"/>
                <a:cs typeface="Calibri" panose="020F0502020204030204" pitchFamily="34" charset="0"/>
              </a:rPr>
              <a:t>. [online] </a:t>
            </a:r>
          </a:p>
          <a:p>
            <a:pPr>
              <a:lnSpc>
                <a:spcPct val="90000"/>
              </a:lnSpc>
              <a:buNone/>
            </a:pPr>
            <a:r>
              <a:rPr lang="en-US" sz="1600" dirty="0">
                <a:latin typeface="Calibri" panose="020F0502020204030204" pitchFamily="34" charset="0"/>
                <a:ea typeface="+mn-lt"/>
                <a:cs typeface="Calibri" panose="020F0502020204030204" pitchFamily="34" charset="0"/>
              </a:rPr>
              <a:t>Armstrong, M. and Taylor, S., 2020. Armstrong's handbook of human resource management practice.</a:t>
            </a:r>
            <a:endParaRPr lang="en-US" sz="1600" dirty="0">
              <a:latin typeface="Calibri" panose="020F0502020204030204" pitchFamily="34" charset="0"/>
              <a:cs typeface="Calibri" panose="020F0502020204030204" pitchFamily="34" charset="0"/>
            </a:endParaRPr>
          </a:p>
          <a:p>
            <a:pPr>
              <a:lnSpc>
                <a:spcPct val="90000"/>
              </a:lnSpc>
              <a:buNone/>
            </a:pPr>
            <a:r>
              <a:rPr lang="en-US" sz="1600" dirty="0">
                <a:latin typeface="Calibri" panose="020F0502020204030204" pitchFamily="34" charset="0"/>
                <a:ea typeface="+mn-lt"/>
                <a:cs typeface="Calibri" panose="020F0502020204030204" pitchFamily="34" charset="0"/>
              </a:rPr>
              <a:t>Buchanan, D.A. and Huczynski, A.A., 2019. </a:t>
            </a:r>
            <a:r>
              <a:rPr lang="en-US" sz="1600" i="1" dirty="0">
                <a:latin typeface="Calibri" panose="020F0502020204030204" pitchFamily="34" charset="0"/>
                <a:ea typeface="+mn-lt"/>
                <a:cs typeface="Calibri" panose="020F0502020204030204" pitchFamily="34" charset="0"/>
              </a:rPr>
              <a:t>Organizational </a:t>
            </a:r>
            <a:r>
              <a:rPr lang="en-US" sz="1600" i="1" dirty="0" err="1">
                <a:latin typeface="Calibri" panose="020F0502020204030204" pitchFamily="34" charset="0"/>
                <a:ea typeface="+mn-lt"/>
                <a:cs typeface="Calibri" panose="020F0502020204030204" pitchFamily="34" charset="0"/>
              </a:rPr>
              <a:t>behaviour</a:t>
            </a:r>
            <a:r>
              <a:rPr lang="en-US" sz="1600" dirty="0">
                <a:latin typeface="Calibri" panose="020F0502020204030204" pitchFamily="34" charset="0"/>
                <a:ea typeface="+mn-lt"/>
                <a:cs typeface="Calibri" panose="020F0502020204030204" pitchFamily="34" charset="0"/>
              </a:rPr>
              <a:t>. Pearson UK.</a:t>
            </a:r>
            <a:endParaRPr lang="en-US" sz="1600" dirty="0">
              <a:latin typeface="Calibri" panose="020F0502020204030204" pitchFamily="34" charset="0"/>
              <a:cs typeface="Calibri" panose="020F0502020204030204" pitchFamily="34" charset="0"/>
            </a:endParaRPr>
          </a:p>
          <a:p>
            <a:pPr>
              <a:lnSpc>
                <a:spcPct val="90000"/>
              </a:lnSpc>
              <a:buNone/>
            </a:pPr>
            <a:r>
              <a:rPr lang="en-US" sz="1600" dirty="0" err="1">
                <a:latin typeface="Calibri" panose="020F0502020204030204" pitchFamily="34" charset="0"/>
                <a:ea typeface="+mn-lt"/>
                <a:cs typeface="Calibri" panose="020F0502020204030204" pitchFamily="34" charset="0"/>
              </a:rPr>
              <a:t>Daspit</a:t>
            </a:r>
            <a:r>
              <a:rPr lang="en-US" sz="1600" dirty="0">
                <a:latin typeface="Calibri" panose="020F0502020204030204" pitchFamily="34" charset="0"/>
                <a:ea typeface="+mn-lt"/>
                <a:cs typeface="Calibri" panose="020F0502020204030204" pitchFamily="34" charset="0"/>
              </a:rPr>
              <a:t>, J., Tillman, C.J., Boyd, N.G. and </a:t>
            </a:r>
            <a:r>
              <a:rPr lang="en-US" sz="1600" dirty="0" err="1">
                <a:latin typeface="Calibri" panose="020F0502020204030204" pitchFamily="34" charset="0"/>
                <a:ea typeface="+mn-lt"/>
                <a:cs typeface="Calibri" panose="020F0502020204030204" pitchFamily="34" charset="0"/>
              </a:rPr>
              <a:t>Mckee</a:t>
            </a:r>
            <a:r>
              <a:rPr lang="en-US" sz="1600" dirty="0">
                <a:latin typeface="Calibri" panose="020F0502020204030204" pitchFamily="34" charset="0"/>
                <a:ea typeface="+mn-lt"/>
                <a:cs typeface="Calibri" panose="020F0502020204030204" pitchFamily="34" charset="0"/>
              </a:rPr>
              <a:t>, V., 2013. Cross‐functional team effectiveness: An examination of internal team environment, shared leadership, and cohesion influences. </a:t>
            </a:r>
            <a:r>
              <a:rPr lang="en-US" sz="1600" i="1" dirty="0">
                <a:latin typeface="Calibri" panose="020F0502020204030204" pitchFamily="34" charset="0"/>
                <a:ea typeface="+mn-lt"/>
                <a:cs typeface="Calibri" panose="020F0502020204030204" pitchFamily="34" charset="0"/>
              </a:rPr>
              <a:t>Team Performance Management: An International Journal</a:t>
            </a:r>
            <a:r>
              <a:rPr lang="en-US" sz="1600" dirty="0">
                <a:latin typeface="Calibri" panose="020F0502020204030204" pitchFamily="34" charset="0"/>
                <a:ea typeface="+mn-lt"/>
                <a:cs typeface="Calibri" panose="020F0502020204030204" pitchFamily="34" charset="0"/>
              </a:rPr>
              <a:t>.</a:t>
            </a:r>
            <a:endParaRPr lang="en-US" sz="1600" dirty="0">
              <a:latin typeface="Calibri" panose="020F0502020204030204" pitchFamily="34" charset="0"/>
              <a:cs typeface="Calibri" panose="020F0502020204030204" pitchFamily="34" charset="0"/>
            </a:endParaRPr>
          </a:p>
          <a:p>
            <a:pPr>
              <a:lnSpc>
                <a:spcPct val="90000"/>
              </a:lnSpc>
              <a:buNone/>
            </a:pPr>
            <a:r>
              <a:rPr lang="en-US" sz="1600" dirty="0">
                <a:latin typeface="Calibri" panose="020F0502020204030204" pitchFamily="34" charset="0"/>
                <a:ea typeface="+mn-lt"/>
                <a:cs typeface="Calibri" panose="020F0502020204030204" pitchFamily="34" charset="0"/>
              </a:rPr>
              <a:t>Heine, I., </a:t>
            </a:r>
            <a:r>
              <a:rPr lang="en-US" sz="1600" dirty="0" err="1">
                <a:latin typeface="Calibri" panose="020F0502020204030204" pitchFamily="34" charset="0"/>
                <a:ea typeface="+mn-lt"/>
                <a:cs typeface="Calibri" panose="020F0502020204030204" pitchFamily="34" charset="0"/>
              </a:rPr>
              <a:t>Beaujean</a:t>
            </a:r>
            <a:r>
              <a:rPr lang="en-US" sz="1600" dirty="0">
                <a:latin typeface="Calibri" panose="020F0502020204030204" pitchFamily="34" charset="0"/>
                <a:ea typeface="+mn-lt"/>
                <a:cs typeface="Calibri" panose="020F0502020204030204" pitchFamily="34" charset="0"/>
              </a:rPr>
              <a:t>, P. and Schmitt, R., 2016. Conceptual framework for analyzing the fit between organizational strategy and culture. </a:t>
            </a:r>
            <a:r>
              <a:rPr lang="en-US" sz="1600" i="1" dirty="0">
                <a:latin typeface="Calibri" panose="020F0502020204030204" pitchFamily="34" charset="0"/>
                <a:ea typeface="+mn-lt"/>
                <a:cs typeface="Calibri" panose="020F0502020204030204" pitchFamily="34" charset="0"/>
              </a:rPr>
              <a:t>Procedia CIRP</a:t>
            </a:r>
            <a:r>
              <a:rPr lang="en-US" sz="1600" dirty="0">
                <a:latin typeface="Calibri" panose="020F0502020204030204" pitchFamily="34" charset="0"/>
                <a:ea typeface="+mn-lt"/>
                <a:cs typeface="Calibri" panose="020F0502020204030204" pitchFamily="34" charset="0"/>
              </a:rPr>
              <a:t>, </a:t>
            </a:r>
            <a:r>
              <a:rPr lang="en-US" sz="1600" i="1" dirty="0">
                <a:latin typeface="Calibri" panose="020F0502020204030204" pitchFamily="34" charset="0"/>
                <a:ea typeface="+mn-lt"/>
                <a:cs typeface="Calibri" panose="020F0502020204030204" pitchFamily="34" charset="0"/>
              </a:rPr>
              <a:t>51</a:t>
            </a:r>
            <a:r>
              <a:rPr lang="en-US" sz="1600" dirty="0">
                <a:latin typeface="Calibri" panose="020F0502020204030204" pitchFamily="34" charset="0"/>
                <a:ea typeface="+mn-lt"/>
                <a:cs typeface="Calibri" panose="020F0502020204030204" pitchFamily="34" charset="0"/>
              </a:rPr>
              <a:t>, pp.79-84.</a:t>
            </a:r>
            <a:endParaRPr lang="en-US" sz="1600" dirty="0">
              <a:latin typeface="Calibri" panose="020F0502020204030204" pitchFamily="34" charset="0"/>
              <a:cs typeface="Calibri" panose="020F0502020204030204" pitchFamily="34" charset="0"/>
            </a:endParaRPr>
          </a:p>
          <a:p>
            <a:pPr>
              <a:lnSpc>
                <a:spcPct val="90000"/>
              </a:lnSpc>
              <a:buNone/>
            </a:pPr>
            <a:r>
              <a:rPr lang="en-US" sz="1600" dirty="0">
                <a:latin typeface="Calibri" panose="020F0502020204030204" pitchFamily="34" charset="0"/>
                <a:ea typeface="+mn-lt"/>
                <a:cs typeface="Calibri" panose="020F0502020204030204" pitchFamily="34" charset="0"/>
              </a:rPr>
              <a:t>Mullins, L.J. and Christy, G., 2016. Management &amp; organizational </a:t>
            </a:r>
            <a:r>
              <a:rPr lang="en-US" sz="1600" dirty="0" err="1">
                <a:latin typeface="Calibri" panose="020F0502020204030204" pitchFamily="34" charset="0"/>
                <a:ea typeface="+mn-lt"/>
                <a:cs typeface="Calibri" panose="020F0502020204030204" pitchFamily="34" charset="0"/>
              </a:rPr>
              <a:t>behaviour</a:t>
            </a:r>
            <a:r>
              <a:rPr lang="en-US" sz="1600" dirty="0">
                <a:latin typeface="Calibri" panose="020F0502020204030204" pitchFamily="34" charset="0"/>
                <a:ea typeface="+mn-lt"/>
                <a:cs typeface="Calibri" panose="020F0502020204030204" pitchFamily="34" charset="0"/>
              </a:rPr>
              <a:t> 11th ed.</a:t>
            </a:r>
            <a:endParaRPr lang="en-US" sz="1600" dirty="0">
              <a:latin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cs typeface="Calibri" panose="020F0502020204030204" pitchFamily="34" charset="0"/>
            </a:endParaRPr>
          </a:p>
          <a:p>
            <a:pPr marL="0" indent="0">
              <a:buNone/>
            </a:pPr>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192344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1_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10706</TotalTime>
  <Words>2672</Words>
  <Application>Microsoft Office PowerPoint</Application>
  <PresentationFormat>Widescreen</PresentationFormat>
  <Paragraphs>191</Paragraphs>
  <Slides>22</Slides>
  <Notes>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22</vt:i4>
      </vt:variant>
    </vt:vector>
  </HeadingPairs>
  <TitlesOfParts>
    <vt:vector size="30" baseType="lpstr">
      <vt:lpstr>Arial</vt:lpstr>
      <vt:lpstr>Calibri</vt:lpstr>
      <vt:lpstr>Times New Roman</vt:lpstr>
      <vt:lpstr>Trebuchet MS</vt:lpstr>
      <vt:lpstr>Wingdings</vt:lpstr>
      <vt:lpstr>Wingdings 3</vt:lpstr>
      <vt:lpstr>Facet</vt:lpstr>
      <vt:lpstr>1_Facet</vt:lpstr>
      <vt:lpstr>Introducing the Modern Workplace</vt:lpstr>
      <vt:lpstr>Amazon’s Culture and Performance</vt:lpstr>
      <vt:lpstr>Amazon’s Culture and Performance</vt:lpstr>
      <vt:lpstr>1. Amazon’s Background and expansion into physical stores</vt:lpstr>
      <vt:lpstr>Amazon’s Background and expansion into physical stores</vt:lpstr>
      <vt:lpstr>Amazon’s Background and expansion into physical stores</vt:lpstr>
      <vt:lpstr>2. Differences between Amazon’s physical organizational structure &amp; performance, and online organizational structure &amp; performance.</vt:lpstr>
      <vt:lpstr> Differences between Amazon’s physical organizational structure &amp; performance, and online organizational structure &amp; performance.</vt:lpstr>
      <vt:lpstr> Differences between Amazon’s physical organizational structure &amp; performance, and online organizational structure &amp; performance. </vt:lpstr>
      <vt:lpstr> 3. Tasks and skills to bring operational effectiveness  </vt:lpstr>
      <vt:lpstr>Tasks and skills to bring operational effectiveness</vt:lpstr>
      <vt:lpstr>Tasks and skills to bring operational effectiveness</vt:lpstr>
      <vt:lpstr>4. How Amazon’s management team can influence and motivate non-management staff members to improve their overall performance.</vt:lpstr>
      <vt:lpstr>How Amazon’s management team can influence and motivate non-management staff members to improve their overall performance.</vt:lpstr>
      <vt:lpstr>5. Analysis of internal and external factors influencing behaviour and performance of Amazon’s management team.  </vt:lpstr>
      <vt:lpstr>Analysis of internal and external factors influencing behaviour and performance of Amazon’s management team.</vt:lpstr>
      <vt:lpstr>Analysis of internal and external factors influencing behaviour and performance of Amazon’s management team.</vt:lpstr>
      <vt:lpstr>Amazon’s Culture and Performance</vt:lpstr>
      <vt:lpstr>Amazon’s Culture and Performance</vt:lpstr>
      <vt:lpstr>Amazon’s Culture and Performance</vt:lpstr>
      <vt:lpstr>Amazon’s Culture and Performance</vt:lpstr>
      <vt:lpstr>Amazon’s Culture and Performance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Introducing the Modern Workplace</dc:title>
  <dc:creator>Elena Bengulescu</dc:creator>
  <cp:lastModifiedBy>Elena Bengulescu</cp:lastModifiedBy>
  <cp:revision>1</cp:revision>
  <dcterms:created xsi:type="dcterms:W3CDTF">2021-11-16T09:29:14Z</dcterms:created>
  <dcterms:modified xsi:type="dcterms:W3CDTF">2021-12-15T23:50:04Z</dcterms:modified>
</cp:coreProperties>
</file>