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5"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43"/>
  </p:normalViewPr>
  <p:slideViewPr>
    <p:cSldViewPr snapToGrid="0" snapToObjects="1">
      <p:cViewPr>
        <p:scale>
          <a:sx n="200" d="100"/>
          <a:sy n="200" d="100"/>
        </p:scale>
        <p:origin x="-3296" y="-39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91EE-F526-224D-BCBA-6EE65A4E57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5E72387-AA4C-F24F-AD10-90BB24925D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417FCC-2851-8C4B-8AAB-83CA63B14118}"/>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5" name="Footer Placeholder 4">
            <a:extLst>
              <a:ext uri="{FF2B5EF4-FFF2-40B4-BE49-F238E27FC236}">
                <a16:creationId xmlns:a16="http://schemas.microsoft.com/office/drawing/2014/main" id="{D096F752-7A3A-7D44-8A89-0FA75525E5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F4AEAA-CCC4-D142-B029-778F86A8328B}"/>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3125776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6950-9A52-DD48-9320-46BC12EBD3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ABEF9B9-7868-334E-A973-77B62B97FD2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4580B1-3AC9-0F4D-B741-25AE6F34C2AC}"/>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5" name="Footer Placeholder 4">
            <a:extLst>
              <a:ext uri="{FF2B5EF4-FFF2-40B4-BE49-F238E27FC236}">
                <a16:creationId xmlns:a16="http://schemas.microsoft.com/office/drawing/2014/main" id="{DFD5E7DC-C5B3-F64A-985E-F29BB8D039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DDF74A-5774-4347-81AD-668D420DC2F3}"/>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4191419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6FAA9-1FB8-BF43-A519-957D64B168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564D9B4-E9FA-9548-9B3F-10F344E20B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07117A-85F0-FE4B-B587-2643195C4097}"/>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5" name="Footer Placeholder 4">
            <a:extLst>
              <a:ext uri="{FF2B5EF4-FFF2-40B4-BE49-F238E27FC236}">
                <a16:creationId xmlns:a16="http://schemas.microsoft.com/office/drawing/2014/main" id="{987CB4F5-97BF-F240-8547-27A9CB1E07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AD6BCB-BFE0-C544-9DE1-CD6885D34DC6}"/>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1719072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28D5-19E5-E04D-9DE0-B3FE5DF89C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0D20B6-EE2C-514B-833B-24C43A8F7E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6A6CC51-43DA-3245-AF5B-CE07EA085F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6A13FE-05C0-C94E-A4A8-E2C1D062D406}"/>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6" name="Footer Placeholder 5">
            <a:extLst>
              <a:ext uri="{FF2B5EF4-FFF2-40B4-BE49-F238E27FC236}">
                <a16:creationId xmlns:a16="http://schemas.microsoft.com/office/drawing/2014/main" id="{D926875F-DF47-894D-8BEC-8FC115B2D1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8058C1-387F-AE4B-A565-4F3E2CAC4FE1}"/>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1513072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17ED4-922E-614C-AE6B-9966923B18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190758-606C-A046-8CC9-C9D60C07F5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6BC254-51C0-694F-9904-31B4D0D7E6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3DC5042-4D07-8640-93A0-365A921F5E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14CBA9-F8BB-CC41-9C2A-15D6E843CB0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2E4737-48D7-9940-95D8-DB12303D738D}"/>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8" name="Footer Placeholder 7">
            <a:extLst>
              <a:ext uri="{FF2B5EF4-FFF2-40B4-BE49-F238E27FC236}">
                <a16:creationId xmlns:a16="http://schemas.microsoft.com/office/drawing/2014/main" id="{C48C9B59-8B2A-D241-B6A1-E2A5ECB3B4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C1DDC7-A191-5C41-B560-C8B93FD605D1}"/>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2998927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0997C-8CEB-B74C-85D7-DADD20301F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197C193-5180-674D-80C8-4AF8FFD2C391}"/>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4" name="Footer Placeholder 3">
            <a:extLst>
              <a:ext uri="{FF2B5EF4-FFF2-40B4-BE49-F238E27FC236}">
                <a16:creationId xmlns:a16="http://schemas.microsoft.com/office/drawing/2014/main" id="{4394C3DB-B7C1-9440-8A2D-D85C6F5CB2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1955D7-62E1-0C42-A787-8D390AB01393}"/>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3239793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53EA1A-C172-BF46-B7E4-FEAC745137EC}"/>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3" name="Footer Placeholder 2">
            <a:extLst>
              <a:ext uri="{FF2B5EF4-FFF2-40B4-BE49-F238E27FC236}">
                <a16:creationId xmlns:a16="http://schemas.microsoft.com/office/drawing/2014/main" id="{9C3B1F36-37B6-034A-BB34-714F9E1FF6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F98D4E-5BE8-F44A-BD74-B7840C4624CB}"/>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3656226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39319-1C73-6440-8480-961D45F5C2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0913F02-FAF2-1E41-9B6D-F3E2327B96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EA4CCF5-101E-A34F-AEF9-419A9DB807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061CDA-CA2E-9145-A0FE-B5ADAA138DFC}"/>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6" name="Footer Placeholder 5">
            <a:extLst>
              <a:ext uri="{FF2B5EF4-FFF2-40B4-BE49-F238E27FC236}">
                <a16:creationId xmlns:a16="http://schemas.microsoft.com/office/drawing/2014/main" id="{59F97107-5D48-A84F-9300-E99ACD1F43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9CDDA5-803D-0E43-B571-1AA4A76E66D0}"/>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4060369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99C03-4AB6-1546-818C-BA1CBED01A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8D175B-E871-B642-8F5D-5064D95035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3588B36-25E4-ED4F-9A7E-7B78D9BE2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6B12E3-BF72-994D-B3D6-D52BDC962D66}"/>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6" name="Footer Placeholder 5">
            <a:extLst>
              <a:ext uri="{FF2B5EF4-FFF2-40B4-BE49-F238E27FC236}">
                <a16:creationId xmlns:a16="http://schemas.microsoft.com/office/drawing/2014/main" id="{086C2F6A-7FFD-B144-A7B0-A17B94750B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D35D69-E8D3-4749-B21B-EFF506F838F9}"/>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3157153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B311A-CC26-9D4F-A524-A3C83DB0D5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9C6228-B7D6-3049-A514-B3DB127F5F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3C2E7A-2F10-2C4B-8BD3-358B196BD9D0}"/>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5" name="Footer Placeholder 4">
            <a:extLst>
              <a:ext uri="{FF2B5EF4-FFF2-40B4-BE49-F238E27FC236}">
                <a16:creationId xmlns:a16="http://schemas.microsoft.com/office/drawing/2014/main" id="{D5011F60-4BC9-4241-8C5D-48BF4E98C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784317-26BB-2C40-84F6-2EDC529213C9}"/>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3942546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AAA41D-7E37-CC47-8FC5-254016E6982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C28304-5B70-E643-88BE-6C917D8225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40FD50-0897-054C-B517-68616D73E421}"/>
              </a:ext>
            </a:extLst>
          </p:cNvPr>
          <p:cNvSpPr>
            <a:spLocks noGrp="1"/>
          </p:cNvSpPr>
          <p:nvPr>
            <p:ph type="dt" sz="half" idx="10"/>
          </p:nvPr>
        </p:nvSpPr>
        <p:spPr/>
        <p:txBody>
          <a:bodyPr/>
          <a:lstStyle/>
          <a:p>
            <a:fld id="{4449CE43-4ABD-3941-A161-DE3AE1044998}" type="datetimeFigureOut">
              <a:rPr lang="en-US" smtClean="0"/>
              <a:t>8/28/21</a:t>
            </a:fld>
            <a:endParaRPr lang="en-US"/>
          </a:p>
        </p:txBody>
      </p:sp>
      <p:sp>
        <p:nvSpPr>
          <p:cNvPr id="5" name="Footer Placeholder 4">
            <a:extLst>
              <a:ext uri="{FF2B5EF4-FFF2-40B4-BE49-F238E27FC236}">
                <a16:creationId xmlns:a16="http://schemas.microsoft.com/office/drawing/2014/main" id="{D1150E3B-4E64-EA44-BAE9-FBC34F0CE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765C8E-C402-014E-B3BD-712808A7842A}"/>
              </a:ext>
            </a:extLst>
          </p:cNvPr>
          <p:cNvSpPr>
            <a:spLocks noGrp="1"/>
          </p:cNvSpPr>
          <p:nvPr>
            <p:ph type="sldNum" sz="quarter" idx="12"/>
          </p:nvPr>
        </p:nvSpPr>
        <p:spPr/>
        <p:txBody>
          <a:bodyPr/>
          <a:lstStyle/>
          <a:p>
            <a:fld id="{A0A2B9F0-0206-7B4B-97C3-547F7C9E76EC}" type="slidenum">
              <a:rPr lang="en-US" smtClean="0"/>
              <a:t>‹#›</a:t>
            </a:fld>
            <a:endParaRPr lang="en-US"/>
          </a:p>
        </p:txBody>
      </p:sp>
    </p:spTree>
    <p:extLst>
      <p:ext uri="{BB962C8B-B14F-4D97-AF65-F5344CB8AC3E}">
        <p14:creationId xmlns:p14="http://schemas.microsoft.com/office/powerpoint/2010/main" val="1417970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E9ECFA-18CD-9F48-963C-E94E50BEB3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A8AF2B1-CDD3-864E-9463-1D20B983F7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E8D5D-275F-9F4F-9BBD-6F7070C00F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49CE43-4ABD-3941-A161-DE3AE1044998}" type="datetimeFigureOut">
              <a:rPr lang="en-US" smtClean="0"/>
              <a:t>8/28/21</a:t>
            </a:fld>
            <a:endParaRPr lang="en-US"/>
          </a:p>
        </p:txBody>
      </p:sp>
      <p:sp>
        <p:nvSpPr>
          <p:cNvPr id="5" name="Footer Placeholder 4">
            <a:extLst>
              <a:ext uri="{FF2B5EF4-FFF2-40B4-BE49-F238E27FC236}">
                <a16:creationId xmlns:a16="http://schemas.microsoft.com/office/drawing/2014/main" id="{649C8A7C-131B-394A-8A0E-E5A3AD728C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ACB9DFE-00CA-F84B-A9C2-BCC8275497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A2B9F0-0206-7B4B-97C3-547F7C9E76EC}" type="slidenum">
              <a:rPr lang="en-US" smtClean="0"/>
              <a:t>‹#›</a:t>
            </a:fld>
            <a:endParaRPr lang="en-US"/>
          </a:p>
        </p:txBody>
      </p:sp>
    </p:spTree>
    <p:extLst>
      <p:ext uri="{BB962C8B-B14F-4D97-AF65-F5344CB8AC3E}">
        <p14:creationId xmlns:p14="http://schemas.microsoft.com/office/powerpoint/2010/main" val="3880800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jpeg"/><Relationship Id="rId7" Type="http://schemas.openxmlformats.org/officeDocument/2006/relationships/hyperlink" Target="https://alterables.com/images/small-handheld-tools/"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hyperlink" Target="https://commons.wikimedia.org/wiki/File:What_will_you_contribute_-_art_supplies_banner.png" TargetMode="External"/><Relationship Id="rId10" Type="http://schemas.openxmlformats.org/officeDocument/2006/relationships/hyperlink" Target="https://de.wikipedia.org/wiki/Datei:Morrisons_Logo.svg" TargetMode="External"/><Relationship Id="rId4" Type="http://schemas.openxmlformats.org/officeDocument/2006/relationships/image" Target="../media/image3.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82E730-36EE-4CDE-92AC-99D2B1704D44}"/>
              </a:ext>
            </a:extLst>
          </p:cNvPr>
          <p:cNvSpPr/>
          <p:nvPr/>
        </p:nvSpPr>
        <p:spPr>
          <a:xfrm>
            <a:off x="4953000" y="0"/>
            <a:ext cx="2286000" cy="899716"/>
          </a:xfrm>
          <a:prstGeom prst="rect">
            <a:avLst/>
          </a:prstGeom>
          <a:solidFill>
            <a:srgbClr val="F3E7B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p>
        </p:txBody>
      </p:sp>
      <p:sp>
        <p:nvSpPr>
          <p:cNvPr id="77" name="Rectangle 76">
            <a:extLst>
              <a:ext uri="{FF2B5EF4-FFF2-40B4-BE49-F238E27FC236}">
                <a16:creationId xmlns:a16="http://schemas.microsoft.com/office/drawing/2014/main" id="{61718969-F61C-474B-9EC6-041E8470E47A}"/>
              </a:ext>
            </a:extLst>
          </p:cNvPr>
          <p:cNvSpPr/>
          <p:nvPr/>
        </p:nvSpPr>
        <p:spPr>
          <a:xfrm>
            <a:off x="4965700" y="899716"/>
            <a:ext cx="2286000" cy="1847850"/>
          </a:xfrm>
          <a:prstGeom prst="rect">
            <a:avLst/>
          </a:prstGeom>
          <a:solidFill>
            <a:srgbClr val="195E6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dirty="0"/>
          </a:p>
        </p:txBody>
      </p:sp>
      <p:sp>
        <p:nvSpPr>
          <p:cNvPr id="87" name="Rectangle 86">
            <a:extLst>
              <a:ext uri="{FF2B5EF4-FFF2-40B4-BE49-F238E27FC236}">
                <a16:creationId xmlns:a16="http://schemas.microsoft.com/office/drawing/2014/main" id="{A039871F-9AFF-4DE2-B151-2A074A7CB005}"/>
              </a:ext>
            </a:extLst>
          </p:cNvPr>
          <p:cNvSpPr/>
          <p:nvPr/>
        </p:nvSpPr>
        <p:spPr>
          <a:xfrm>
            <a:off x="4965700" y="2747566"/>
            <a:ext cx="2277666" cy="1019969"/>
          </a:xfrm>
          <a:prstGeom prst="rect">
            <a:avLst/>
          </a:prstGeom>
          <a:solidFill>
            <a:srgbClr val="FDDD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dirty="0"/>
          </a:p>
        </p:txBody>
      </p:sp>
      <p:sp>
        <p:nvSpPr>
          <p:cNvPr id="89" name="Rectangle 88">
            <a:extLst>
              <a:ext uri="{FF2B5EF4-FFF2-40B4-BE49-F238E27FC236}">
                <a16:creationId xmlns:a16="http://schemas.microsoft.com/office/drawing/2014/main" id="{AA05FE3B-7A4B-49B9-AD97-5EC2D3EAB2A2}"/>
              </a:ext>
            </a:extLst>
          </p:cNvPr>
          <p:cNvSpPr/>
          <p:nvPr/>
        </p:nvSpPr>
        <p:spPr>
          <a:xfrm>
            <a:off x="4953000" y="4770438"/>
            <a:ext cx="1189435" cy="1127125"/>
          </a:xfrm>
          <a:prstGeom prst="rect">
            <a:avLst/>
          </a:prstGeom>
          <a:solidFill>
            <a:srgbClr val="F38156"/>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p>
        </p:txBody>
      </p:sp>
      <p:sp>
        <p:nvSpPr>
          <p:cNvPr id="91" name="Rectangle 90">
            <a:extLst>
              <a:ext uri="{FF2B5EF4-FFF2-40B4-BE49-F238E27FC236}">
                <a16:creationId xmlns:a16="http://schemas.microsoft.com/office/drawing/2014/main" id="{FDD01258-1BFC-4C12-AF41-941BBC4DCE4B}"/>
              </a:ext>
            </a:extLst>
          </p:cNvPr>
          <p:cNvSpPr/>
          <p:nvPr/>
        </p:nvSpPr>
        <p:spPr>
          <a:xfrm>
            <a:off x="6142435" y="4770438"/>
            <a:ext cx="1100931" cy="1127125"/>
          </a:xfrm>
          <a:prstGeom prst="rect">
            <a:avLst/>
          </a:prstGeom>
          <a:solidFill>
            <a:srgbClr val="195E6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solidFill>
                <a:srgbClr val="195E65"/>
              </a:solidFill>
            </a:endParaRPr>
          </a:p>
        </p:txBody>
      </p:sp>
      <p:pic>
        <p:nvPicPr>
          <p:cNvPr id="3079" name="Picture 2">
            <a:extLst>
              <a:ext uri="{FF2B5EF4-FFF2-40B4-BE49-F238E27FC236}">
                <a16:creationId xmlns:a16="http://schemas.microsoft.com/office/drawing/2014/main" id="{6D31844F-94BD-6C45-B3AB-536E72D51AF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57167" y="192881"/>
            <a:ext cx="2290366" cy="82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TextBox 6">
            <a:extLst>
              <a:ext uri="{FF2B5EF4-FFF2-40B4-BE49-F238E27FC236}">
                <a16:creationId xmlns:a16="http://schemas.microsoft.com/office/drawing/2014/main" id="{6E1B3A86-6003-5044-A23F-2A25F5C1A122}"/>
              </a:ext>
            </a:extLst>
          </p:cNvPr>
          <p:cNvSpPr txBox="1">
            <a:spLocks noChangeArrowheads="1"/>
          </p:cNvSpPr>
          <p:nvPr/>
        </p:nvSpPr>
        <p:spPr bwMode="auto">
          <a:xfrm>
            <a:off x="5463779" y="223044"/>
            <a:ext cx="135770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900" b="1" dirty="0">
                <a:solidFill>
                  <a:srgbClr val="195E65"/>
                </a:solidFill>
                <a:latin typeface="Arial" panose="020B0604020202020204" pitchFamily="34" charset="0"/>
                <a:cs typeface="Arial" panose="020B0604020202020204" pitchFamily="34" charset="0"/>
              </a:rPr>
              <a:t>The Link Between Individual and </a:t>
            </a:r>
            <a:r>
              <a:rPr lang="en-US" altLang="en-US" sz="900" b="1" dirty="0" err="1">
                <a:solidFill>
                  <a:srgbClr val="195E65"/>
                </a:solidFill>
                <a:latin typeface="Arial" panose="020B0604020202020204" pitchFamily="34" charset="0"/>
                <a:cs typeface="Arial" panose="020B0604020202020204" pitchFamily="34" charset="0"/>
              </a:rPr>
              <a:t>Organisational</a:t>
            </a:r>
            <a:r>
              <a:rPr lang="en-US" altLang="en-US" sz="900" b="1" dirty="0">
                <a:solidFill>
                  <a:srgbClr val="195E65"/>
                </a:solidFill>
                <a:latin typeface="Arial" panose="020B0604020202020204" pitchFamily="34" charset="0"/>
                <a:cs typeface="Arial" panose="020B0604020202020204" pitchFamily="34" charset="0"/>
              </a:rPr>
              <a:t> Performance</a:t>
            </a:r>
          </a:p>
        </p:txBody>
      </p:sp>
      <p:sp>
        <p:nvSpPr>
          <p:cNvPr id="3081" name="TextBox 7">
            <a:extLst>
              <a:ext uri="{FF2B5EF4-FFF2-40B4-BE49-F238E27FC236}">
                <a16:creationId xmlns:a16="http://schemas.microsoft.com/office/drawing/2014/main" id="{FBFEDF17-A891-E644-A70F-58E0C4F29577}"/>
              </a:ext>
            </a:extLst>
          </p:cNvPr>
          <p:cNvSpPr txBox="1">
            <a:spLocks noChangeArrowheads="1"/>
          </p:cNvSpPr>
          <p:nvPr/>
        </p:nvSpPr>
        <p:spPr bwMode="auto">
          <a:xfrm>
            <a:off x="4944467" y="235110"/>
            <a:ext cx="2213968"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400" b="1" dirty="0">
                <a:solidFill>
                  <a:srgbClr val="195E65"/>
                </a:solidFill>
                <a:latin typeface="Arial" panose="020B0604020202020204" pitchFamily="34" charset="0"/>
                <a:cs typeface="Arial" panose="020B0604020202020204" pitchFamily="34" charset="0"/>
              </a:rPr>
              <a:t> </a:t>
            </a:r>
          </a:p>
        </p:txBody>
      </p:sp>
      <p:sp>
        <p:nvSpPr>
          <p:cNvPr id="3082" name="TextBox 92">
            <a:extLst>
              <a:ext uri="{FF2B5EF4-FFF2-40B4-BE49-F238E27FC236}">
                <a16:creationId xmlns:a16="http://schemas.microsoft.com/office/drawing/2014/main" id="{AA7D4AE7-8567-D84C-A564-80A7ABACC78D}"/>
              </a:ext>
            </a:extLst>
          </p:cNvPr>
          <p:cNvSpPr txBox="1">
            <a:spLocks noChangeArrowheads="1"/>
          </p:cNvSpPr>
          <p:nvPr/>
        </p:nvSpPr>
        <p:spPr bwMode="auto">
          <a:xfrm>
            <a:off x="5099844" y="1047353"/>
            <a:ext cx="63619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600" b="1" i="1">
                <a:solidFill>
                  <a:srgbClr val="FCE8C4"/>
                </a:solidFill>
                <a:latin typeface="Arial" panose="020B0604020202020204" pitchFamily="34" charset="0"/>
                <a:cs typeface="Arial" panose="020B0604020202020204" pitchFamily="34" charset="0"/>
              </a:rPr>
              <a:t>////////////////////////</a:t>
            </a:r>
          </a:p>
        </p:txBody>
      </p:sp>
      <p:sp>
        <p:nvSpPr>
          <p:cNvPr id="3083" name="TextBox 93">
            <a:extLst>
              <a:ext uri="{FF2B5EF4-FFF2-40B4-BE49-F238E27FC236}">
                <a16:creationId xmlns:a16="http://schemas.microsoft.com/office/drawing/2014/main" id="{51213F70-9B05-AB4E-8FD5-CBEB9B494202}"/>
              </a:ext>
            </a:extLst>
          </p:cNvPr>
          <p:cNvSpPr txBox="1">
            <a:spLocks noChangeArrowheads="1"/>
          </p:cNvSpPr>
          <p:nvPr/>
        </p:nvSpPr>
        <p:spPr bwMode="auto">
          <a:xfrm>
            <a:off x="6413103" y="911091"/>
            <a:ext cx="750095"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600" b="1" dirty="0">
                <a:solidFill>
                  <a:srgbClr val="FCE8C4"/>
                </a:solidFill>
                <a:latin typeface="Arial" panose="020B0604020202020204" pitchFamily="34" charset="0"/>
                <a:cs typeface="Arial" panose="020B0604020202020204" pitchFamily="34" charset="0"/>
              </a:rPr>
              <a:t>Performance Management Cycle</a:t>
            </a:r>
          </a:p>
          <a:p>
            <a:pPr eaLnBrk="1" hangingPunct="1">
              <a:spcBef>
                <a:spcPct val="0"/>
              </a:spcBef>
              <a:buFontTx/>
              <a:buNone/>
            </a:pPr>
            <a:endParaRPr lang="en-US" altLang="en-US" sz="600" b="1" dirty="0">
              <a:solidFill>
                <a:srgbClr val="FCE8C4"/>
              </a:solidFill>
              <a:latin typeface="Arial" panose="020B0604020202020204" pitchFamily="34" charset="0"/>
              <a:cs typeface="Arial" panose="020B0604020202020204" pitchFamily="34" charset="0"/>
            </a:endParaRPr>
          </a:p>
          <a:p>
            <a:pPr>
              <a:spcBef>
                <a:spcPct val="0"/>
              </a:spcBef>
              <a:buNone/>
            </a:pPr>
            <a:r>
              <a:rPr lang="en-GB" sz="300" b="1" dirty="0"/>
              <a:t>“If people are the greatest creators of value in organisations, then good performance management is critical for an organisation’s success. Employees need to understand what’s expected of them, and to achieve those goals they must be managed so that they’re motivated, have the necessary skills, resources and support, and are accountable. Performance management aims to monitor, maintain and improve employee performance in line with an organisation's objectives. It’s a not a single activity, but rather a group of practices that should be approached holistically.”(CIPD,2020</a:t>
            </a:r>
            <a:r>
              <a:rPr lang="en-GB" sz="400" b="1" dirty="0"/>
              <a:t>)</a:t>
            </a:r>
          </a:p>
          <a:p>
            <a:pPr eaLnBrk="1" hangingPunct="1">
              <a:spcBef>
                <a:spcPct val="0"/>
              </a:spcBef>
              <a:buFontTx/>
              <a:buNone/>
            </a:pPr>
            <a:endParaRPr lang="en-US" altLang="en-US" sz="600" b="1" dirty="0">
              <a:solidFill>
                <a:srgbClr val="FCE8C4"/>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D27FCF22-3FFB-452E-AD62-096873C2ABDE}"/>
              </a:ext>
            </a:extLst>
          </p:cNvPr>
          <p:cNvSpPr/>
          <p:nvPr/>
        </p:nvSpPr>
        <p:spPr>
          <a:xfrm>
            <a:off x="5126435" y="1280716"/>
            <a:ext cx="567531" cy="567134"/>
          </a:xfrm>
          <a:prstGeom prst="ellipse">
            <a:avLst/>
          </a:prstGeom>
          <a:noFill/>
          <a:ln w="28575" cmpd="sng">
            <a:solidFill>
              <a:srgbClr val="F38156"/>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p>
        </p:txBody>
      </p:sp>
      <p:sp>
        <p:nvSpPr>
          <p:cNvPr id="95" name="Oval 94">
            <a:extLst>
              <a:ext uri="{FF2B5EF4-FFF2-40B4-BE49-F238E27FC236}">
                <a16:creationId xmlns:a16="http://schemas.microsoft.com/office/drawing/2014/main" id="{321EFCDA-359E-45A2-AD2E-E72FA1E0B4DA}"/>
              </a:ext>
            </a:extLst>
          </p:cNvPr>
          <p:cNvSpPr/>
          <p:nvPr/>
        </p:nvSpPr>
        <p:spPr>
          <a:xfrm>
            <a:off x="5791200" y="1280716"/>
            <a:ext cx="567135" cy="567134"/>
          </a:xfrm>
          <a:prstGeom prst="ellipse">
            <a:avLst/>
          </a:prstGeom>
          <a:solidFill>
            <a:srgbClr val="143C3E"/>
          </a:solidFill>
          <a:ln w="12700" cmpd="sng">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p>
        </p:txBody>
      </p:sp>
      <p:sp>
        <p:nvSpPr>
          <p:cNvPr id="96" name="Oval 95">
            <a:extLst>
              <a:ext uri="{FF2B5EF4-FFF2-40B4-BE49-F238E27FC236}">
                <a16:creationId xmlns:a16="http://schemas.microsoft.com/office/drawing/2014/main" id="{199A9D68-00B6-40A2-ADA3-A3F310D2D6C1}"/>
              </a:ext>
            </a:extLst>
          </p:cNvPr>
          <p:cNvSpPr/>
          <p:nvPr/>
        </p:nvSpPr>
        <p:spPr>
          <a:xfrm>
            <a:off x="5135166" y="1941116"/>
            <a:ext cx="567134" cy="567134"/>
          </a:xfrm>
          <a:prstGeom prst="ellipse">
            <a:avLst/>
          </a:prstGeom>
          <a:noFill/>
          <a:ln w="28575" cmpd="sng">
            <a:solidFill>
              <a:srgbClr val="FDDD7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p>
        </p:txBody>
      </p:sp>
      <p:sp>
        <p:nvSpPr>
          <p:cNvPr id="106" name="Oval 105">
            <a:extLst>
              <a:ext uri="{FF2B5EF4-FFF2-40B4-BE49-F238E27FC236}">
                <a16:creationId xmlns:a16="http://schemas.microsoft.com/office/drawing/2014/main" id="{5785BDEB-CCCD-4120-8149-D64C618A9E63}"/>
              </a:ext>
            </a:extLst>
          </p:cNvPr>
          <p:cNvSpPr/>
          <p:nvPr/>
        </p:nvSpPr>
        <p:spPr>
          <a:xfrm>
            <a:off x="5799535" y="1936750"/>
            <a:ext cx="567531" cy="567135"/>
          </a:xfrm>
          <a:prstGeom prst="ellipse">
            <a:avLst/>
          </a:prstGeom>
          <a:solidFill>
            <a:srgbClr val="F38156"/>
          </a:solidFill>
          <a:ln w="12700" cmpd="sng">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p>
        </p:txBody>
      </p:sp>
      <p:sp>
        <p:nvSpPr>
          <p:cNvPr id="10" name="Rounded Rectangle 9">
            <a:extLst>
              <a:ext uri="{FF2B5EF4-FFF2-40B4-BE49-F238E27FC236}">
                <a16:creationId xmlns:a16="http://schemas.microsoft.com/office/drawing/2014/main" id="{E0A295CD-F0D2-473B-83F7-0E84F7B6CC61}"/>
              </a:ext>
            </a:extLst>
          </p:cNvPr>
          <p:cNvSpPr/>
          <p:nvPr/>
        </p:nvSpPr>
        <p:spPr>
          <a:xfrm>
            <a:off x="6447235" y="1280716"/>
            <a:ext cx="711200" cy="1223169"/>
          </a:xfrm>
          <a:prstGeom prst="roundRect">
            <a:avLst/>
          </a:prstGeom>
          <a:noFill/>
          <a:ln w="28575" cmpd="sng">
            <a:solidFill>
              <a:srgbClr val="143C3E"/>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a:p>
        </p:txBody>
      </p:sp>
      <p:sp>
        <p:nvSpPr>
          <p:cNvPr id="3089" name="TextBox 108">
            <a:extLst>
              <a:ext uri="{FF2B5EF4-FFF2-40B4-BE49-F238E27FC236}">
                <a16:creationId xmlns:a16="http://schemas.microsoft.com/office/drawing/2014/main" id="{ECAA0755-D8E7-3C48-8943-4D321F3B55D8}"/>
              </a:ext>
            </a:extLst>
          </p:cNvPr>
          <p:cNvSpPr txBox="1">
            <a:spLocks noChangeArrowheads="1"/>
          </p:cNvSpPr>
          <p:nvPr/>
        </p:nvSpPr>
        <p:spPr bwMode="auto">
          <a:xfrm>
            <a:off x="5187553" y="2905919"/>
            <a:ext cx="63658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600" i="1" dirty="0">
                <a:solidFill>
                  <a:srgbClr val="F38156"/>
                </a:solidFill>
                <a:latin typeface="Arial" panose="020B0604020202020204" pitchFamily="34" charset="0"/>
                <a:cs typeface="Arial" panose="020B0604020202020204" pitchFamily="34" charset="0"/>
              </a:rPr>
              <a:t>////////////////////////</a:t>
            </a:r>
          </a:p>
        </p:txBody>
      </p:sp>
      <p:sp>
        <p:nvSpPr>
          <p:cNvPr id="3091" name="TextBox 11">
            <a:extLst>
              <a:ext uri="{FF2B5EF4-FFF2-40B4-BE49-F238E27FC236}">
                <a16:creationId xmlns:a16="http://schemas.microsoft.com/office/drawing/2014/main" id="{7DC86140-2708-E54C-9B86-65946B1BD22A}"/>
              </a:ext>
            </a:extLst>
          </p:cNvPr>
          <p:cNvSpPr txBox="1">
            <a:spLocks noChangeArrowheads="1"/>
          </p:cNvSpPr>
          <p:nvPr/>
        </p:nvSpPr>
        <p:spPr bwMode="auto">
          <a:xfrm>
            <a:off x="4965700" y="2839978"/>
            <a:ext cx="218241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US" altLang="en-US" sz="800" dirty="0">
              <a:solidFill>
                <a:srgbClr val="143C3E"/>
              </a:solidFill>
              <a:latin typeface="Arial" panose="020B0604020202020204" pitchFamily="34" charset="0"/>
              <a:cs typeface="Arial" panose="020B0604020202020204" pitchFamily="34" charset="0"/>
            </a:endParaRPr>
          </a:p>
          <a:p>
            <a:pPr eaLnBrk="1" hangingPunct="1">
              <a:spcBef>
                <a:spcPct val="0"/>
              </a:spcBef>
              <a:buFontTx/>
              <a:buNone/>
            </a:pPr>
            <a:endParaRPr lang="en-US" altLang="en-US" sz="800" dirty="0">
              <a:solidFill>
                <a:srgbClr val="143C3E"/>
              </a:solidFill>
              <a:latin typeface="Arial" panose="020B0604020202020204" pitchFamily="34" charset="0"/>
              <a:cs typeface="Arial" panose="020B0604020202020204" pitchFamily="34" charset="0"/>
            </a:endParaRPr>
          </a:p>
          <a:p>
            <a:pPr eaLnBrk="1" hangingPunct="1">
              <a:spcBef>
                <a:spcPct val="0"/>
              </a:spcBef>
              <a:buFontTx/>
              <a:buNone/>
            </a:pPr>
            <a:r>
              <a:rPr lang="en-US" altLang="en-US" sz="800" dirty="0">
                <a:solidFill>
                  <a:srgbClr val="143C3E"/>
                </a:solidFill>
                <a:latin typeface="Arial" panose="020B0604020202020204" pitchFamily="34" charset="0"/>
                <a:cs typeface="Arial" panose="020B0604020202020204" pitchFamily="34" charset="0"/>
              </a:rPr>
              <a:t>Key Objectives</a:t>
            </a:r>
          </a:p>
          <a:p>
            <a:pPr marL="171450" indent="-171450">
              <a:spcBef>
                <a:spcPct val="0"/>
              </a:spcBef>
            </a:pPr>
            <a:r>
              <a:rPr lang="en-US" altLang="en-US" sz="800" dirty="0">
                <a:solidFill>
                  <a:srgbClr val="143C3E"/>
                </a:solidFill>
                <a:latin typeface="Arial" panose="020B0604020202020204" pitchFamily="34" charset="0"/>
                <a:cs typeface="Arial" panose="020B0604020202020204" pitchFamily="34" charset="0"/>
              </a:rPr>
              <a:t>Establish Objectives</a:t>
            </a:r>
          </a:p>
          <a:p>
            <a:pPr marL="171450" indent="-171450">
              <a:spcBef>
                <a:spcPct val="0"/>
              </a:spcBef>
            </a:pPr>
            <a:r>
              <a:rPr lang="en-US" altLang="en-US" sz="800" dirty="0">
                <a:solidFill>
                  <a:srgbClr val="143C3E"/>
                </a:solidFill>
                <a:latin typeface="Arial" panose="020B0604020202020204" pitchFamily="34" charset="0"/>
                <a:cs typeface="Arial" panose="020B0604020202020204" pitchFamily="34" charset="0"/>
              </a:rPr>
              <a:t>Improve Performance</a:t>
            </a:r>
          </a:p>
          <a:p>
            <a:pPr marL="171450" indent="-171450">
              <a:spcBef>
                <a:spcPct val="0"/>
              </a:spcBef>
            </a:pPr>
            <a:r>
              <a:rPr lang="en-US" altLang="en-US" sz="800" dirty="0">
                <a:solidFill>
                  <a:srgbClr val="143C3E"/>
                </a:solidFill>
                <a:latin typeface="Arial" panose="020B0604020202020204" pitchFamily="34" charset="0"/>
                <a:cs typeface="Arial" panose="020B0604020202020204" pitchFamily="34" charset="0"/>
              </a:rPr>
              <a:t>Hold People to Account (CIPD,2020)</a:t>
            </a:r>
          </a:p>
          <a:p>
            <a:pPr>
              <a:spcBef>
                <a:spcPct val="0"/>
              </a:spcBef>
              <a:buNone/>
            </a:pPr>
            <a:endParaRPr lang="en-US" altLang="en-US" sz="300" dirty="0">
              <a:solidFill>
                <a:srgbClr val="143C3E"/>
              </a:solidFill>
              <a:latin typeface="Arial" panose="020B0604020202020204" pitchFamily="34" charset="0"/>
              <a:cs typeface="Arial" panose="020B0604020202020204" pitchFamily="34" charset="0"/>
            </a:endParaRPr>
          </a:p>
          <a:p>
            <a:pPr marL="171450" indent="-171450">
              <a:spcBef>
                <a:spcPct val="0"/>
              </a:spcBef>
            </a:pPr>
            <a:endParaRPr lang="en-US" altLang="en-US" sz="300" dirty="0">
              <a:solidFill>
                <a:srgbClr val="143C3E"/>
              </a:solidFill>
              <a:latin typeface="Arial" panose="020B0604020202020204" pitchFamily="34" charset="0"/>
              <a:cs typeface="Arial" panose="020B0604020202020204" pitchFamily="34" charset="0"/>
            </a:endParaRPr>
          </a:p>
        </p:txBody>
      </p:sp>
      <p:sp>
        <p:nvSpPr>
          <p:cNvPr id="111" name="Rectangle 110">
            <a:extLst>
              <a:ext uri="{FF2B5EF4-FFF2-40B4-BE49-F238E27FC236}">
                <a16:creationId xmlns:a16="http://schemas.microsoft.com/office/drawing/2014/main" id="{4F390A85-9BFE-41BC-8A9F-68FEE144BD53}"/>
              </a:ext>
            </a:extLst>
          </p:cNvPr>
          <p:cNvSpPr/>
          <p:nvPr/>
        </p:nvSpPr>
        <p:spPr>
          <a:xfrm>
            <a:off x="4965700" y="3763307"/>
            <a:ext cx="1176735" cy="1002904"/>
          </a:xfrm>
          <a:prstGeom prst="rect">
            <a:avLst/>
          </a:prstGeom>
          <a:solidFill>
            <a:srgbClr val="F3E7B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171450" indent="-171450">
              <a:buFont typeface="Arial" panose="020B0604020202020204" pitchFamily="34" charset="0"/>
              <a:buChar char="•"/>
            </a:pPr>
            <a:r>
              <a:rPr lang="en-US" sz="300" dirty="0"/>
              <a:t>Motivation to perform is increased</a:t>
            </a:r>
          </a:p>
          <a:p>
            <a:pPr marL="171450" indent="-171450">
              <a:buFont typeface="Arial" panose="020B0604020202020204" pitchFamily="34" charset="0"/>
              <a:buChar char="•"/>
            </a:pPr>
            <a:r>
              <a:rPr lang="en-US" sz="300" dirty="0"/>
              <a:t>Increased self esteem</a:t>
            </a:r>
          </a:p>
          <a:p>
            <a:pPr marL="171450" indent="-171450">
              <a:buFont typeface="Arial" panose="020B0604020202020204" pitchFamily="34" charset="0"/>
              <a:buChar char="•"/>
            </a:pPr>
            <a:r>
              <a:rPr lang="en-US" sz="300" dirty="0"/>
              <a:t>Managers gain insight about employees</a:t>
            </a:r>
          </a:p>
          <a:p>
            <a:pPr marL="171450" indent="-171450">
              <a:buFont typeface="Arial" panose="020B0604020202020204" pitchFamily="34" charset="0"/>
              <a:buChar char="•"/>
            </a:pPr>
            <a:r>
              <a:rPr lang="en-US" sz="300" dirty="0"/>
              <a:t>Clarification of job definition and the required criteria</a:t>
            </a:r>
          </a:p>
          <a:p>
            <a:pPr marL="171450" indent="-171450">
              <a:buFont typeface="Arial" panose="020B0604020202020204" pitchFamily="34" charset="0"/>
              <a:buChar char="•"/>
            </a:pPr>
            <a:r>
              <a:rPr lang="en-US" sz="300" dirty="0"/>
              <a:t>Self awareness and development is enhanced</a:t>
            </a:r>
          </a:p>
          <a:p>
            <a:pPr marL="171450" indent="-171450">
              <a:buFont typeface="Arial" panose="020B0604020202020204" pitchFamily="34" charset="0"/>
              <a:buChar char="•"/>
            </a:pPr>
            <a:r>
              <a:rPr lang="en-US" sz="300" dirty="0"/>
              <a:t>Fair and transparent reward increasing trust and improving interpersonal relationships</a:t>
            </a:r>
          </a:p>
          <a:p>
            <a:pPr marL="171450" indent="-171450">
              <a:buFont typeface="Arial" panose="020B0604020202020204" pitchFamily="34" charset="0"/>
              <a:buChar char="•"/>
            </a:pPr>
            <a:r>
              <a:rPr lang="en-US" sz="300" dirty="0"/>
              <a:t>Clearer </a:t>
            </a:r>
            <a:r>
              <a:rPr lang="en-US" sz="300" dirty="0" err="1"/>
              <a:t>orgainsational</a:t>
            </a:r>
            <a:r>
              <a:rPr lang="en-US" sz="300" dirty="0"/>
              <a:t> goals, employees understand how their personal contribution impacts the organizational performance</a:t>
            </a:r>
          </a:p>
          <a:p>
            <a:pPr marL="171450" indent="-171450">
              <a:buFont typeface="Arial" panose="020B0604020202020204" pitchFamily="34" charset="0"/>
              <a:buChar char="•"/>
            </a:pPr>
            <a:r>
              <a:rPr lang="en-US" sz="300" dirty="0"/>
              <a:t>Improved employee competence, each employee has a clear development plan</a:t>
            </a:r>
          </a:p>
          <a:p>
            <a:pPr marL="171450" indent="-171450">
              <a:buFont typeface="Arial" panose="020B0604020202020204" pitchFamily="34" charset="0"/>
              <a:buChar char="•"/>
            </a:pPr>
            <a:r>
              <a:rPr lang="en-US" sz="300" dirty="0"/>
              <a:t>Speedy 3</a:t>
            </a:r>
          </a:p>
          <a:p>
            <a:pPr marL="171450" indent="-171450">
              <a:buFont typeface="Arial" panose="020B0604020202020204" pitchFamily="34" charset="0"/>
              <a:buChar char="•"/>
            </a:pPr>
            <a:r>
              <a:rPr lang="en-US" sz="300" dirty="0"/>
              <a:t>compliance with legislation i.e. equality act</a:t>
            </a:r>
          </a:p>
          <a:p>
            <a:pPr marL="171450" indent="-171450">
              <a:buFont typeface="Arial" panose="020B0604020202020204" pitchFamily="34" charset="0"/>
              <a:buChar char="•"/>
            </a:pPr>
            <a:r>
              <a:rPr lang="en-US" sz="300" dirty="0"/>
              <a:t>Helps drive </a:t>
            </a:r>
            <a:r>
              <a:rPr lang="en-US" sz="300" dirty="0" err="1"/>
              <a:t>organisational</a:t>
            </a:r>
            <a:r>
              <a:rPr lang="en-US" sz="300" dirty="0"/>
              <a:t> change (</a:t>
            </a:r>
            <a:r>
              <a:rPr lang="en-US" sz="300" dirty="0" err="1"/>
              <a:t>HRMpractice.com</a:t>
            </a:r>
            <a:r>
              <a:rPr lang="en-US" sz="300" dirty="0"/>
              <a:t>)</a:t>
            </a:r>
          </a:p>
          <a:p>
            <a:pPr eaLnBrk="1" hangingPunct="1">
              <a:defRPr/>
            </a:pPr>
            <a:endParaRPr lang="en-US" sz="450" dirty="0"/>
          </a:p>
        </p:txBody>
      </p:sp>
      <p:sp>
        <p:nvSpPr>
          <p:cNvPr id="3093" name="TextBox 111">
            <a:extLst>
              <a:ext uri="{FF2B5EF4-FFF2-40B4-BE49-F238E27FC236}">
                <a16:creationId xmlns:a16="http://schemas.microsoft.com/office/drawing/2014/main" id="{489C1632-8B78-1C40-AA6B-CD5CFAA837F1}"/>
              </a:ext>
            </a:extLst>
          </p:cNvPr>
          <p:cNvSpPr txBox="1">
            <a:spLocks noChangeArrowheads="1"/>
          </p:cNvSpPr>
          <p:nvPr/>
        </p:nvSpPr>
        <p:spPr bwMode="auto">
          <a:xfrm>
            <a:off x="6202362" y="3940969"/>
            <a:ext cx="63658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600" i="1">
                <a:solidFill>
                  <a:srgbClr val="143C3E"/>
                </a:solidFill>
                <a:latin typeface="Arial" panose="020B0604020202020204" pitchFamily="34" charset="0"/>
                <a:cs typeface="Arial" panose="020B0604020202020204" pitchFamily="34" charset="0"/>
              </a:rPr>
              <a:t>////////////////////////</a:t>
            </a:r>
          </a:p>
        </p:txBody>
      </p:sp>
      <p:sp>
        <p:nvSpPr>
          <p:cNvPr id="3096" name="TextBox 114">
            <a:extLst>
              <a:ext uri="{FF2B5EF4-FFF2-40B4-BE49-F238E27FC236}">
                <a16:creationId xmlns:a16="http://schemas.microsoft.com/office/drawing/2014/main" id="{807AE556-9EED-E14F-8D8B-BF0C8FE23B2A}"/>
              </a:ext>
            </a:extLst>
          </p:cNvPr>
          <p:cNvSpPr txBox="1">
            <a:spLocks noChangeArrowheads="1"/>
          </p:cNvSpPr>
          <p:nvPr/>
        </p:nvSpPr>
        <p:spPr bwMode="auto">
          <a:xfrm>
            <a:off x="5136753" y="4965303"/>
            <a:ext cx="63658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600" i="1" dirty="0">
                <a:solidFill>
                  <a:srgbClr val="FDDD70"/>
                </a:solidFill>
                <a:latin typeface="Arial" panose="020B0604020202020204" pitchFamily="34" charset="0"/>
                <a:cs typeface="Arial" panose="020B0604020202020204" pitchFamily="34" charset="0"/>
              </a:rPr>
              <a:t>The tools to do the job</a:t>
            </a:r>
          </a:p>
        </p:txBody>
      </p:sp>
      <p:sp>
        <p:nvSpPr>
          <p:cNvPr id="3097" name="TextBox 115">
            <a:extLst>
              <a:ext uri="{FF2B5EF4-FFF2-40B4-BE49-F238E27FC236}">
                <a16:creationId xmlns:a16="http://schemas.microsoft.com/office/drawing/2014/main" id="{03B68609-8346-7446-95D1-2A2B5A485969}"/>
              </a:ext>
            </a:extLst>
          </p:cNvPr>
          <p:cNvSpPr txBox="1">
            <a:spLocks noChangeArrowheads="1"/>
          </p:cNvSpPr>
          <p:nvPr/>
        </p:nvSpPr>
        <p:spPr bwMode="auto">
          <a:xfrm>
            <a:off x="6311503" y="4956969"/>
            <a:ext cx="63658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600" i="1" dirty="0">
                <a:solidFill>
                  <a:srgbClr val="143C3E"/>
                </a:solidFill>
                <a:latin typeface="Arial" panose="020B0604020202020204" pitchFamily="34" charset="0"/>
                <a:cs typeface="Arial" panose="020B0604020202020204" pitchFamily="34" charset="0"/>
              </a:rPr>
              <a:t>////////////////////////Tools </a:t>
            </a:r>
          </a:p>
        </p:txBody>
      </p:sp>
      <p:sp>
        <p:nvSpPr>
          <p:cNvPr id="3099" name="Rectangle 12">
            <a:extLst>
              <a:ext uri="{FF2B5EF4-FFF2-40B4-BE49-F238E27FC236}">
                <a16:creationId xmlns:a16="http://schemas.microsoft.com/office/drawing/2014/main" id="{F9F9DD55-B58B-0146-9E47-2D5BAF5AF8D1}"/>
              </a:ext>
            </a:extLst>
          </p:cNvPr>
          <p:cNvSpPr>
            <a:spLocks noChangeArrowheads="1"/>
          </p:cNvSpPr>
          <p:nvPr/>
        </p:nvSpPr>
        <p:spPr bwMode="auto">
          <a:xfrm>
            <a:off x="5153819" y="5373688"/>
            <a:ext cx="78779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None/>
            </a:pPr>
            <a:r>
              <a:rPr lang="en-US" altLang="en-US" sz="450" b="1" dirty="0">
                <a:solidFill>
                  <a:srgbClr val="195E65"/>
                </a:solidFill>
                <a:latin typeface="Arial" panose="020B0604020202020204" pitchFamily="34" charset="0"/>
                <a:cs typeface="Arial" panose="020B0604020202020204" pitchFamily="34" charset="0"/>
              </a:rPr>
              <a:t>Provide your team with the tools to do the job</a:t>
            </a:r>
          </a:p>
        </p:txBody>
      </p:sp>
      <p:sp>
        <p:nvSpPr>
          <p:cNvPr id="120" name="Rectangle 119">
            <a:extLst>
              <a:ext uri="{FF2B5EF4-FFF2-40B4-BE49-F238E27FC236}">
                <a16:creationId xmlns:a16="http://schemas.microsoft.com/office/drawing/2014/main" id="{EEFA4FE7-29CC-4DCD-9602-D1F4CE83B87B}"/>
              </a:ext>
            </a:extLst>
          </p:cNvPr>
          <p:cNvSpPr/>
          <p:nvPr/>
        </p:nvSpPr>
        <p:spPr>
          <a:xfrm>
            <a:off x="4953000" y="5893991"/>
            <a:ext cx="2290366" cy="969169"/>
          </a:xfrm>
          <a:prstGeom prst="rect">
            <a:avLst/>
          </a:prstGeom>
          <a:solidFill>
            <a:srgbClr val="143C3E"/>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sz="450" dirty="0"/>
          </a:p>
        </p:txBody>
      </p:sp>
      <p:sp>
        <p:nvSpPr>
          <p:cNvPr id="3110" name="TextBox 14">
            <a:extLst>
              <a:ext uri="{FF2B5EF4-FFF2-40B4-BE49-F238E27FC236}">
                <a16:creationId xmlns:a16="http://schemas.microsoft.com/office/drawing/2014/main" id="{ADB56B22-581F-9E49-96CD-952406845389}"/>
              </a:ext>
            </a:extLst>
          </p:cNvPr>
          <p:cNvSpPr txBox="1">
            <a:spLocks noChangeArrowheads="1"/>
          </p:cNvSpPr>
          <p:nvPr/>
        </p:nvSpPr>
        <p:spPr bwMode="auto">
          <a:xfrm>
            <a:off x="5106194" y="6147882"/>
            <a:ext cx="667147" cy="142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lnSpc>
                <a:spcPct val="120000"/>
              </a:lnSpc>
              <a:spcBef>
                <a:spcPct val="0"/>
              </a:spcBef>
              <a:buFontTx/>
              <a:buNone/>
            </a:pPr>
            <a:r>
              <a:rPr lang="en-US" altLang="en-US" sz="300" dirty="0">
                <a:solidFill>
                  <a:srgbClr val="F3E7B2"/>
                </a:solidFill>
                <a:latin typeface="Arial" panose="020B0604020202020204" pitchFamily="34" charset="0"/>
                <a:cs typeface="Arial" panose="020B0604020202020204" pitchFamily="34" charset="0"/>
              </a:rPr>
              <a:t>.</a:t>
            </a:r>
          </a:p>
        </p:txBody>
      </p:sp>
      <p:pic>
        <p:nvPicPr>
          <p:cNvPr id="50" name="Picture 9" descr="performance management cycle stages">
            <a:extLst>
              <a:ext uri="{FF2B5EF4-FFF2-40B4-BE49-F238E27FC236}">
                <a16:creationId xmlns:a16="http://schemas.microsoft.com/office/drawing/2014/main" id="{377554DD-A72F-C344-B4D0-E50C86A561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4467" y="881441"/>
            <a:ext cx="1440459" cy="18661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cture containing text, stationary&#10;&#10;Description automatically generated">
            <a:extLst>
              <a:ext uri="{FF2B5EF4-FFF2-40B4-BE49-F238E27FC236}">
                <a16:creationId xmlns:a16="http://schemas.microsoft.com/office/drawing/2014/main" id="{A705FD5E-D3B3-E34E-9CED-365AC13B5AF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150771" y="3763307"/>
            <a:ext cx="1100930" cy="995031"/>
          </a:xfrm>
          <a:prstGeom prst="rect">
            <a:avLst/>
          </a:prstGeom>
        </p:spPr>
      </p:pic>
      <p:pic>
        <p:nvPicPr>
          <p:cNvPr id="8" name="Picture 7" descr="A picture containing indoor&#10;&#10;Description automatically generated">
            <a:extLst>
              <a:ext uri="{FF2B5EF4-FFF2-40B4-BE49-F238E27FC236}">
                <a16:creationId xmlns:a16="http://schemas.microsoft.com/office/drawing/2014/main" id="{941A7153-FDD9-9642-B673-3186A110411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128148" y="4720947"/>
            <a:ext cx="1127918" cy="1156117"/>
          </a:xfrm>
          <a:prstGeom prst="rect">
            <a:avLst/>
          </a:prstGeom>
        </p:spPr>
      </p:pic>
      <p:sp>
        <p:nvSpPr>
          <p:cNvPr id="11" name="TextBox 10">
            <a:extLst>
              <a:ext uri="{FF2B5EF4-FFF2-40B4-BE49-F238E27FC236}">
                <a16:creationId xmlns:a16="http://schemas.microsoft.com/office/drawing/2014/main" id="{C9DDEF30-7C69-7F4C-80B8-AF6F168A5ABC}"/>
              </a:ext>
            </a:extLst>
          </p:cNvPr>
          <p:cNvSpPr txBox="1"/>
          <p:nvPr/>
        </p:nvSpPr>
        <p:spPr>
          <a:xfrm>
            <a:off x="6128148" y="9083571"/>
            <a:ext cx="1127918" cy="646331"/>
          </a:xfrm>
          <a:prstGeom prst="rect">
            <a:avLst/>
          </a:prstGeom>
          <a:noFill/>
        </p:spPr>
        <p:txBody>
          <a:bodyPr wrap="square" rtlCol="0">
            <a:spAutoFit/>
          </a:bodyPr>
          <a:lstStyle/>
          <a:p>
            <a:r>
              <a:rPr lang="en-US" sz="900">
                <a:hlinkClick r:id="rId7" tooltip="https://alterables.com/images/small-handheld-tools/"/>
              </a:rPr>
              <a:t>This Photo</a:t>
            </a:r>
            <a:r>
              <a:rPr lang="en-US" sz="900"/>
              <a:t> by Unknown Author is licensed under </a:t>
            </a:r>
            <a:r>
              <a:rPr lang="en-US" sz="900">
                <a:hlinkClick r:id="rId8" tooltip="https://creativecommons.org/licenses/by/3.0/"/>
              </a:rPr>
              <a:t>CC BY</a:t>
            </a:r>
            <a:endParaRPr lang="en-US" sz="900"/>
          </a:p>
        </p:txBody>
      </p:sp>
      <p:pic>
        <p:nvPicPr>
          <p:cNvPr id="21" name="Picture 20" descr="Logo&#10;&#10;Description automatically generated with low confidence">
            <a:extLst>
              <a:ext uri="{FF2B5EF4-FFF2-40B4-BE49-F238E27FC236}">
                <a16:creationId xmlns:a16="http://schemas.microsoft.com/office/drawing/2014/main" id="{E2E4FDE6-1AF7-874C-9726-8FFEC4F0673F}"/>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126436" y="6013945"/>
            <a:ext cx="2054622" cy="65117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TotalTime>
  <Words>240</Words>
  <Application>Microsoft Macintosh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Tara Elizabeth Jeffreys (2005784)</dc:creator>
  <cp:lastModifiedBy>Tara Elizabeth Jeffreys (2005784)</cp:lastModifiedBy>
  <cp:revision>6</cp:revision>
  <dcterms:created xsi:type="dcterms:W3CDTF">2021-08-28T11:33:19Z</dcterms:created>
  <dcterms:modified xsi:type="dcterms:W3CDTF">2021-08-28T15:59:12Z</dcterms:modified>
</cp:coreProperties>
</file>