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3"/>
  </p:notesMasterIdLst>
  <p:sldIdLst>
    <p:sldId id="256" r:id="rId2"/>
    <p:sldId id="266" r:id="rId3"/>
    <p:sldId id="257" r:id="rId4"/>
    <p:sldId id="26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817" autoAdjust="0"/>
  </p:normalViewPr>
  <p:slideViewPr>
    <p:cSldViewPr snapToGrid="0">
      <p:cViewPr varScale="1">
        <p:scale>
          <a:sx n="62" d="100"/>
          <a:sy n="62" d="100"/>
        </p:scale>
        <p:origin x="148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41B483-6DB0-4BD1-B1CC-D6E6081BB3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A5C42F-24E9-4167-AC4A-47360037B2A3}">
      <dgm:prSet custT="1"/>
      <dgm:spPr/>
      <dgm:t>
        <a:bodyPr/>
        <a:lstStyle/>
        <a:p>
          <a:r>
            <a:rPr lang="en-US" sz="1800" b="1">
              <a:latin typeface="Times New Roman" panose="02020603050405020304" pitchFamily="18" charset="0"/>
              <a:cs typeface="Times New Roman" panose="02020603050405020304" pitchFamily="18" charset="0"/>
            </a:rPr>
            <a:t>Introduction</a:t>
          </a:r>
          <a:endParaRPr lang="en-US" sz="1800">
            <a:latin typeface="Times New Roman" panose="02020603050405020304" pitchFamily="18" charset="0"/>
            <a:cs typeface="Times New Roman" panose="02020603050405020304" pitchFamily="18" charset="0"/>
          </a:endParaRPr>
        </a:p>
      </dgm:t>
    </dgm:pt>
    <dgm:pt modelId="{FC8DE554-7803-4A04-AC3E-3AEDEAD92120}" type="parTrans" cxnId="{8EB9BB27-1061-4B6E-A67C-6DA058652D05}">
      <dgm:prSet/>
      <dgm:spPr/>
      <dgm:t>
        <a:bodyPr/>
        <a:lstStyle/>
        <a:p>
          <a:endParaRPr lang="en-US" sz="1800">
            <a:latin typeface="Times New Roman" panose="02020603050405020304" pitchFamily="18" charset="0"/>
            <a:cs typeface="Times New Roman" panose="02020603050405020304" pitchFamily="18" charset="0"/>
          </a:endParaRPr>
        </a:p>
      </dgm:t>
    </dgm:pt>
    <dgm:pt modelId="{BC7A1FD1-A261-4FB5-8681-CED8A3D804E6}" type="sibTrans" cxnId="{8EB9BB27-1061-4B6E-A67C-6DA058652D05}">
      <dgm:prSet/>
      <dgm:spPr/>
      <dgm:t>
        <a:bodyPr/>
        <a:lstStyle/>
        <a:p>
          <a:endParaRPr lang="en-US" sz="1800">
            <a:latin typeface="Times New Roman" panose="02020603050405020304" pitchFamily="18" charset="0"/>
            <a:cs typeface="Times New Roman" panose="02020603050405020304" pitchFamily="18" charset="0"/>
          </a:endParaRPr>
        </a:p>
      </dgm:t>
    </dgm:pt>
    <dgm:pt modelId="{522253C5-8DBA-4005-BD62-5D1CDD7CC5CD}">
      <dgm:prSet custT="1"/>
      <dgm:spPr/>
      <dgm:t>
        <a:bodyPr/>
        <a:lstStyle/>
        <a:p>
          <a:r>
            <a:rPr lang="en-US" sz="1800" b="1">
              <a:latin typeface="Times New Roman" panose="02020603050405020304" pitchFamily="18" charset="0"/>
              <a:cs typeface="Times New Roman" panose="02020603050405020304" pitchFamily="18" charset="0"/>
            </a:rPr>
            <a:t>Section 1 - Overview of the Business Idea</a:t>
          </a:r>
          <a:endParaRPr lang="en-US" sz="1800">
            <a:latin typeface="Times New Roman" panose="02020603050405020304" pitchFamily="18" charset="0"/>
            <a:cs typeface="Times New Roman" panose="02020603050405020304" pitchFamily="18" charset="0"/>
          </a:endParaRPr>
        </a:p>
      </dgm:t>
    </dgm:pt>
    <dgm:pt modelId="{D3CD70DC-13BD-4AA0-B311-A993B3CB7614}" type="parTrans" cxnId="{CB4425BB-76B1-4C6C-A681-FC556AF48513}">
      <dgm:prSet/>
      <dgm:spPr/>
      <dgm:t>
        <a:bodyPr/>
        <a:lstStyle/>
        <a:p>
          <a:endParaRPr lang="en-US" sz="1800">
            <a:latin typeface="Times New Roman" panose="02020603050405020304" pitchFamily="18" charset="0"/>
            <a:cs typeface="Times New Roman" panose="02020603050405020304" pitchFamily="18" charset="0"/>
          </a:endParaRPr>
        </a:p>
      </dgm:t>
    </dgm:pt>
    <dgm:pt modelId="{6280AE84-F47D-4FB6-95B0-4D70BFACC2F4}" type="sibTrans" cxnId="{CB4425BB-76B1-4C6C-A681-FC556AF48513}">
      <dgm:prSet/>
      <dgm:spPr/>
      <dgm:t>
        <a:bodyPr/>
        <a:lstStyle/>
        <a:p>
          <a:endParaRPr lang="en-US" sz="1800">
            <a:latin typeface="Times New Roman" panose="02020603050405020304" pitchFamily="18" charset="0"/>
            <a:cs typeface="Times New Roman" panose="02020603050405020304" pitchFamily="18" charset="0"/>
          </a:endParaRPr>
        </a:p>
      </dgm:t>
    </dgm:pt>
    <dgm:pt modelId="{CA583F67-B008-4AFD-A363-B27127ECCF97}">
      <dgm:prSet custT="1"/>
      <dgm:spPr/>
      <dgm:t>
        <a:bodyPr/>
        <a:lstStyle/>
        <a:p>
          <a:r>
            <a:rPr lang="en-US" sz="1800" b="1">
              <a:latin typeface="Times New Roman" panose="02020603050405020304" pitchFamily="18" charset="0"/>
              <a:cs typeface="Times New Roman" panose="02020603050405020304" pitchFamily="18" charset="0"/>
            </a:rPr>
            <a:t>Section 2 - Legal Format and Management Structure</a:t>
          </a:r>
          <a:endParaRPr lang="en-US" sz="1800">
            <a:latin typeface="Times New Roman" panose="02020603050405020304" pitchFamily="18" charset="0"/>
            <a:cs typeface="Times New Roman" panose="02020603050405020304" pitchFamily="18" charset="0"/>
          </a:endParaRPr>
        </a:p>
      </dgm:t>
    </dgm:pt>
    <dgm:pt modelId="{2696C35F-ECB6-4409-88A4-579866DD8909}" type="parTrans" cxnId="{EC6E34AA-F94A-41E6-97EE-1B9091BC0997}">
      <dgm:prSet/>
      <dgm:spPr/>
      <dgm:t>
        <a:bodyPr/>
        <a:lstStyle/>
        <a:p>
          <a:endParaRPr lang="en-US" sz="1800">
            <a:latin typeface="Times New Roman" panose="02020603050405020304" pitchFamily="18" charset="0"/>
            <a:cs typeface="Times New Roman" panose="02020603050405020304" pitchFamily="18" charset="0"/>
          </a:endParaRPr>
        </a:p>
      </dgm:t>
    </dgm:pt>
    <dgm:pt modelId="{21C47F11-32A0-4974-B966-9DAB7DFE37A3}" type="sibTrans" cxnId="{EC6E34AA-F94A-41E6-97EE-1B9091BC0997}">
      <dgm:prSet/>
      <dgm:spPr/>
      <dgm:t>
        <a:bodyPr/>
        <a:lstStyle/>
        <a:p>
          <a:endParaRPr lang="en-US" sz="1800">
            <a:latin typeface="Times New Roman" panose="02020603050405020304" pitchFamily="18" charset="0"/>
            <a:cs typeface="Times New Roman" panose="02020603050405020304" pitchFamily="18" charset="0"/>
          </a:endParaRPr>
        </a:p>
      </dgm:t>
    </dgm:pt>
    <dgm:pt modelId="{77E81644-FD8C-416F-986D-B93AEE2A62C3}">
      <dgm:prSet custT="1"/>
      <dgm:spPr/>
      <dgm:t>
        <a:bodyPr/>
        <a:lstStyle/>
        <a:p>
          <a:r>
            <a:rPr lang="en-US" sz="1800" b="1">
              <a:latin typeface="Times New Roman" panose="02020603050405020304" pitchFamily="18" charset="0"/>
              <a:cs typeface="Times New Roman" panose="02020603050405020304" pitchFamily="18" charset="0"/>
            </a:rPr>
            <a:t>Section 3 – PESTEL Analysis</a:t>
          </a:r>
          <a:endParaRPr lang="en-US" sz="1800">
            <a:latin typeface="Times New Roman" panose="02020603050405020304" pitchFamily="18" charset="0"/>
            <a:cs typeface="Times New Roman" panose="02020603050405020304" pitchFamily="18" charset="0"/>
          </a:endParaRPr>
        </a:p>
      </dgm:t>
    </dgm:pt>
    <dgm:pt modelId="{511AB1D9-D706-493B-8F3B-115C75620C7A}" type="parTrans" cxnId="{CD074A89-3562-43A0-B5BF-30D0923C2B5B}">
      <dgm:prSet/>
      <dgm:spPr/>
      <dgm:t>
        <a:bodyPr/>
        <a:lstStyle/>
        <a:p>
          <a:endParaRPr lang="en-US" sz="1800">
            <a:latin typeface="Times New Roman" panose="02020603050405020304" pitchFamily="18" charset="0"/>
            <a:cs typeface="Times New Roman" panose="02020603050405020304" pitchFamily="18" charset="0"/>
          </a:endParaRPr>
        </a:p>
      </dgm:t>
    </dgm:pt>
    <dgm:pt modelId="{AA765EC6-B77E-4A65-BCF8-EE2B5F623D85}" type="sibTrans" cxnId="{CD074A89-3562-43A0-B5BF-30D0923C2B5B}">
      <dgm:prSet/>
      <dgm:spPr/>
      <dgm:t>
        <a:bodyPr/>
        <a:lstStyle/>
        <a:p>
          <a:endParaRPr lang="en-US" sz="1800">
            <a:latin typeface="Times New Roman" panose="02020603050405020304" pitchFamily="18" charset="0"/>
            <a:cs typeface="Times New Roman" panose="02020603050405020304" pitchFamily="18" charset="0"/>
          </a:endParaRPr>
        </a:p>
      </dgm:t>
    </dgm:pt>
    <dgm:pt modelId="{AC20F2AF-6646-43D7-804C-719D2134C648}">
      <dgm:prSet custT="1"/>
      <dgm:spPr/>
      <dgm:t>
        <a:bodyPr/>
        <a:lstStyle/>
        <a:p>
          <a:r>
            <a:rPr lang="en-US" sz="1800" b="1">
              <a:latin typeface="Times New Roman" panose="02020603050405020304" pitchFamily="18" charset="0"/>
              <a:cs typeface="Times New Roman" panose="02020603050405020304" pitchFamily="18" charset="0"/>
            </a:rPr>
            <a:t>Section 4 - Marketing Strategies</a:t>
          </a:r>
          <a:endParaRPr lang="en-US" sz="1800">
            <a:latin typeface="Times New Roman" panose="02020603050405020304" pitchFamily="18" charset="0"/>
            <a:cs typeface="Times New Roman" panose="02020603050405020304" pitchFamily="18" charset="0"/>
          </a:endParaRPr>
        </a:p>
      </dgm:t>
    </dgm:pt>
    <dgm:pt modelId="{CD8AD879-3352-4145-B81C-1B854D72E454}" type="parTrans" cxnId="{F8B67CB0-970E-422B-A15F-BCFB30FAADA3}">
      <dgm:prSet/>
      <dgm:spPr/>
      <dgm:t>
        <a:bodyPr/>
        <a:lstStyle/>
        <a:p>
          <a:endParaRPr lang="en-US" sz="1800">
            <a:latin typeface="Times New Roman" panose="02020603050405020304" pitchFamily="18" charset="0"/>
            <a:cs typeface="Times New Roman" panose="02020603050405020304" pitchFamily="18" charset="0"/>
          </a:endParaRPr>
        </a:p>
      </dgm:t>
    </dgm:pt>
    <dgm:pt modelId="{BC077A01-C2AB-4675-B4D6-B6ACEDFF69A9}" type="sibTrans" cxnId="{F8B67CB0-970E-422B-A15F-BCFB30FAADA3}">
      <dgm:prSet/>
      <dgm:spPr/>
      <dgm:t>
        <a:bodyPr/>
        <a:lstStyle/>
        <a:p>
          <a:endParaRPr lang="en-US" sz="1800">
            <a:latin typeface="Times New Roman" panose="02020603050405020304" pitchFamily="18" charset="0"/>
            <a:cs typeface="Times New Roman" panose="02020603050405020304" pitchFamily="18" charset="0"/>
          </a:endParaRPr>
        </a:p>
      </dgm:t>
    </dgm:pt>
    <dgm:pt modelId="{6A2DB5AE-0DBA-4385-BC84-92853A7A0056}">
      <dgm:prSet custT="1"/>
      <dgm:spPr/>
      <dgm:t>
        <a:bodyPr/>
        <a:lstStyle/>
        <a:p>
          <a:r>
            <a:rPr lang="en-US" sz="1800" b="1">
              <a:latin typeface="Times New Roman" panose="02020603050405020304" pitchFamily="18" charset="0"/>
              <a:cs typeface="Times New Roman" panose="02020603050405020304" pitchFamily="18" charset="0"/>
            </a:rPr>
            <a:t>Section 5 - Funding Requirements and Allocation</a:t>
          </a:r>
          <a:endParaRPr lang="en-US" sz="1800">
            <a:latin typeface="Times New Roman" panose="02020603050405020304" pitchFamily="18" charset="0"/>
            <a:cs typeface="Times New Roman" panose="02020603050405020304" pitchFamily="18" charset="0"/>
          </a:endParaRPr>
        </a:p>
      </dgm:t>
    </dgm:pt>
    <dgm:pt modelId="{B84C8713-635A-4A5B-AD78-9168FBD307C8}" type="parTrans" cxnId="{88D77E48-3283-47F8-80EF-5FD5AD5CDA2D}">
      <dgm:prSet/>
      <dgm:spPr/>
      <dgm:t>
        <a:bodyPr/>
        <a:lstStyle/>
        <a:p>
          <a:endParaRPr lang="en-US" sz="1800">
            <a:latin typeface="Times New Roman" panose="02020603050405020304" pitchFamily="18" charset="0"/>
            <a:cs typeface="Times New Roman" panose="02020603050405020304" pitchFamily="18" charset="0"/>
          </a:endParaRPr>
        </a:p>
      </dgm:t>
    </dgm:pt>
    <dgm:pt modelId="{79E4084E-486F-43C6-8E33-8A282D2BB5AB}" type="sibTrans" cxnId="{88D77E48-3283-47F8-80EF-5FD5AD5CDA2D}">
      <dgm:prSet/>
      <dgm:spPr/>
      <dgm:t>
        <a:bodyPr/>
        <a:lstStyle/>
        <a:p>
          <a:endParaRPr lang="en-US" sz="1800">
            <a:latin typeface="Times New Roman" panose="02020603050405020304" pitchFamily="18" charset="0"/>
            <a:cs typeface="Times New Roman" panose="02020603050405020304" pitchFamily="18" charset="0"/>
          </a:endParaRPr>
        </a:p>
      </dgm:t>
    </dgm:pt>
    <dgm:pt modelId="{9D3970B5-386D-41B2-8072-5CC5A917DB9B}">
      <dgm:prSet custT="1"/>
      <dgm:spPr/>
      <dgm:t>
        <a:bodyPr/>
        <a:lstStyle/>
        <a:p>
          <a:r>
            <a:rPr lang="en-US" sz="1800" b="1">
              <a:latin typeface="Times New Roman" panose="02020603050405020304" pitchFamily="18" charset="0"/>
              <a:cs typeface="Times New Roman" panose="02020603050405020304" pitchFamily="18" charset="0"/>
            </a:rPr>
            <a:t>References</a:t>
          </a:r>
          <a:endParaRPr lang="en-US" sz="1800">
            <a:latin typeface="Times New Roman" panose="02020603050405020304" pitchFamily="18" charset="0"/>
            <a:cs typeface="Times New Roman" panose="02020603050405020304" pitchFamily="18" charset="0"/>
          </a:endParaRPr>
        </a:p>
      </dgm:t>
    </dgm:pt>
    <dgm:pt modelId="{099DB42B-2CF6-48DD-AA9A-3018983D234A}" type="parTrans" cxnId="{3388DD86-9FEE-4730-B875-47CC12078529}">
      <dgm:prSet/>
      <dgm:spPr/>
      <dgm:t>
        <a:bodyPr/>
        <a:lstStyle/>
        <a:p>
          <a:endParaRPr lang="en-US" sz="1800">
            <a:latin typeface="Times New Roman" panose="02020603050405020304" pitchFamily="18" charset="0"/>
            <a:cs typeface="Times New Roman" panose="02020603050405020304" pitchFamily="18" charset="0"/>
          </a:endParaRPr>
        </a:p>
      </dgm:t>
    </dgm:pt>
    <dgm:pt modelId="{D6A34734-A840-42EC-82B7-2688AA790588}" type="sibTrans" cxnId="{3388DD86-9FEE-4730-B875-47CC12078529}">
      <dgm:prSet/>
      <dgm:spPr/>
      <dgm:t>
        <a:bodyPr/>
        <a:lstStyle/>
        <a:p>
          <a:endParaRPr lang="en-US" sz="1800">
            <a:latin typeface="Times New Roman" panose="02020603050405020304" pitchFamily="18" charset="0"/>
            <a:cs typeface="Times New Roman" panose="02020603050405020304" pitchFamily="18" charset="0"/>
          </a:endParaRPr>
        </a:p>
      </dgm:t>
    </dgm:pt>
    <dgm:pt modelId="{DC4D8E7B-BCEC-41BF-A682-2720480546EC}" type="pres">
      <dgm:prSet presAssocID="{6B41B483-6DB0-4BD1-B1CC-D6E6081BB3AE}" presName="linear" presStyleCnt="0">
        <dgm:presLayoutVars>
          <dgm:animLvl val="lvl"/>
          <dgm:resizeHandles val="exact"/>
        </dgm:presLayoutVars>
      </dgm:prSet>
      <dgm:spPr/>
    </dgm:pt>
    <dgm:pt modelId="{5830B960-40CA-4BFC-B34C-709FB458939F}" type="pres">
      <dgm:prSet presAssocID="{E7A5C42F-24E9-4167-AC4A-47360037B2A3}" presName="parentText" presStyleLbl="node1" presStyleIdx="0" presStyleCnt="7">
        <dgm:presLayoutVars>
          <dgm:chMax val="0"/>
          <dgm:bulletEnabled val="1"/>
        </dgm:presLayoutVars>
      </dgm:prSet>
      <dgm:spPr/>
    </dgm:pt>
    <dgm:pt modelId="{466171F3-7100-4417-9703-044B4F1208F7}" type="pres">
      <dgm:prSet presAssocID="{BC7A1FD1-A261-4FB5-8681-CED8A3D804E6}" presName="spacer" presStyleCnt="0"/>
      <dgm:spPr/>
    </dgm:pt>
    <dgm:pt modelId="{2C4DFA55-7D6C-4080-A6D9-3A06C995BCA2}" type="pres">
      <dgm:prSet presAssocID="{522253C5-8DBA-4005-BD62-5D1CDD7CC5CD}" presName="parentText" presStyleLbl="node1" presStyleIdx="1" presStyleCnt="7">
        <dgm:presLayoutVars>
          <dgm:chMax val="0"/>
          <dgm:bulletEnabled val="1"/>
        </dgm:presLayoutVars>
      </dgm:prSet>
      <dgm:spPr/>
    </dgm:pt>
    <dgm:pt modelId="{FCDE9C7D-4E22-40C6-A112-955BD0FE657F}" type="pres">
      <dgm:prSet presAssocID="{6280AE84-F47D-4FB6-95B0-4D70BFACC2F4}" presName="spacer" presStyleCnt="0"/>
      <dgm:spPr/>
    </dgm:pt>
    <dgm:pt modelId="{166B4352-9052-4894-B07B-9B9E10FBC57C}" type="pres">
      <dgm:prSet presAssocID="{CA583F67-B008-4AFD-A363-B27127ECCF97}" presName="parentText" presStyleLbl="node1" presStyleIdx="2" presStyleCnt="7">
        <dgm:presLayoutVars>
          <dgm:chMax val="0"/>
          <dgm:bulletEnabled val="1"/>
        </dgm:presLayoutVars>
      </dgm:prSet>
      <dgm:spPr/>
    </dgm:pt>
    <dgm:pt modelId="{B370A691-2AD2-46FF-80C8-F380AB97AFFF}" type="pres">
      <dgm:prSet presAssocID="{21C47F11-32A0-4974-B966-9DAB7DFE37A3}" presName="spacer" presStyleCnt="0"/>
      <dgm:spPr/>
    </dgm:pt>
    <dgm:pt modelId="{4897E338-9661-4141-B3B7-21119E82A80E}" type="pres">
      <dgm:prSet presAssocID="{77E81644-FD8C-416F-986D-B93AEE2A62C3}" presName="parentText" presStyleLbl="node1" presStyleIdx="3" presStyleCnt="7">
        <dgm:presLayoutVars>
          <dgm:chMax val="0"/>
          <dgm:bulletEnabled val="1"/>
        </dgm:presLayoutVars>
      </dgm:prSet>
      <dgm:spPr/>
    </dgm:pt>
    <dgm:pt modelId="{55D13FF2-1BC1-4E87-8648-154732970B0C}" type="pres">
      <dgm:prSet presAssocID="{AA765EC6-B77E-4A65-BCF8-EE2B5F623D85}" presName="spacer" presStyleCnt="0"/>
      <dgm:spPr/>
    </dgm:pt>
    <dgm:pt modelId="{81404813-D77B-48AF-8174-FDFBF98E8D8F}" type="pres">
      <dgm:prSet presAssocID="{AC20F2AF-6646-43D7-804C-719D2134C648}" presName="parentText" presStyleLbl="node1" presStyleIdx="4" presStyleCnt="7">
        <dgm:presLayoutVars>
          <dgm:chMax val="0"/>
          <dgm:bulletEnabled val="1"/>
        </dgm:presLayoutVars>
      </dgm:prSet>
      <dgm:spPr/>
    </dgm:pt>
    <dgm:pt modelId="{12E1ADCC-F22D-4F2D-BA55-60AC024A781E}" type="pres">
      <dgm:prSet presAssocID="{BC077A01-C2AB-4675-B4D6-B6ACEDFF69A9}" presName="spacer" presStyleCnt="0"/>
      <dgm:spPr/>
    </dgm:pt>
    <dgm:pt modelId="{94FBE53A-D10C-4443-882E-F54EF7A488C9}" type="pres">
      <dgm:prSet presAssocID="{6A2DB5AE-0DBA-4385-BC84-92853A7A0056}" presName="parentText" presStyleLbl="node1" presStyleIdx="5" presStyleCnt="7">
        <dgm:presLayoutVars>
          <dgm:chMax val="0"/>
          <dgm:bulletEnabled val="1"/>
        </dgm:presLayoutVars>
      </dgm:prSet>
      <dgm:spPr/>
    </dgm:pt>
    <dgm:pt modelId="{04C4EA73-7FFA-4584-9FF1-B06AAE44C35E}" type="pres">
      <dgm:prSet presAssocID="{79E4084E-486F-43C6-8E33-8A282D2BB5AB}" presName="spacer" presStyleCnt="0"/>
      <dgm:spPr/>
    </dgm:pt>
    <dgm:pt modelId="{DA1548F8-12ED-4BF8-A9E1-BE7A11A5A755}" type="pres">
      <dgm:prSet presAssocID="{9D3970B5-386D-41B2-8072-5CC5A917DB9B}" presName="parentText" presStyleLbl="node1" presStyleIdx="6" presStyleCnt="7">
        <dgm:presLayoutVars>
          <dgm:chMax val="0"/>
          <dgm:bulletEnabled val="1"/>
        </dgm:presLayoutVars>
      </dgm:prSet>
      <dgm:spPr/>
    </dgm:pt>
  </dgm:ptLst>
  <dgm:cxnLst>
    <dgm:cxn modelId="{8EB9BB27-1061-4B6E-A67C-6DA058652D05}" srcId="{6B41B483-6DB0-4BD1-B1CC-D6E6081BB3AE}" destId="{E7A5C42F-24E9-4167-AC4A-47360037B2A3}" srcOrd="0" destOrd="0" parTransId="{FC8DE554-7803-4A04-AC3E-3AEDEAD92120}" sibTransId="{BC7A1FD1-A261-4FB5-8681-CED8A3D804E6}"/>
    <dgm:cxn modelId="{D97C5A65-F3ED-42F4-99E9-AC87575F10FA}" type="presOf" srcId="{6A2DB5AE-0DBA-4385-BC84-92853A7A0056}" destId="{94FBE53A-D10C-4443-882E-F54EF7A488C9}" srcOrd="0" destOrd="0" presId="urn:microsoft.com/office/officeart/2005/8/layout/vList2"/>
    <dgm:cxn modelId="{88D77E48-3283-47F8-80EF-5FD5AD5CDA2D}" srcId="{6B41B483-6DB0-4BD1-B1CC-D6E6081BB3AE}" destId="{6A2DB5AE-0DBA-4385-BC84-92853A7A0056}" srcOrd="5" destOrd="0" parTransId="{B84C8713-635A-4A5B-AD78-9168FBD307C8}" sibTransId="{79E4084E-486F-43C6-8E33-8A282D2BB5AB}"/>
    <dgm:cxn modelId="{8BE1074B-5612-48C0-8FFD-7B40DF8D4089}" type="presOf" srcId="{6B41B483-6DB0-4BD1-B1CC-D6E6081BB3AE}" destId="{DC4D8E7B-BCEC-41BF-A682-2720480546EC}" srcOrd="0" destOrd="0" presId="urn:microsoft.com/office/officeart/2005/8/layout/vList2"/>
    <dgm:cxn modelId="{948DB06C-CE53-48B3-BF69-803937EF5A90}" type="presOf" srcId="{E7A5C42F-24E9-4167-AC4A-47360037B2A3}" destId="{5830B960-40CA-4BFC-B34C-709FB458939F}" srcOrd="0" destOrd="0" presId="urn:microsoft.com/office/officeart/2005/8/layout/vList2"/>
    <dgm:cxn modelId="{3388DD86-9FEE-4730-B875-47CC12078529}" srcId="{6B41B483-6DB0-4BD1-B1CC-D6E6081BB3AE}" destId="{9D3970B5-386D-41B2-8072-5CC5A917DB9B}" srcOrd="6" destOrd="0" parTransId="{099DB42B-2CF6-48DD-AA9A-3018983D234A}" sibTransId="{D6A34734-A840-42EC-82B7-2688AA790588}"/>
    <dgm:cxn modelId="{CD074A89-3562-43A0-B5BF-30D0923C2B5B}" srcId="{6B41B483-6DB0-4BD1-B1CC-D6E6081BB3AE}" destId="{77E81644-FD8C-416F-986D-B93AEE2A62C3}" srcOrd="3" destOrd="0" parTransId="{511AB1D9-D706-493B-8F3B-115C75620C7A}" sibTransId="{AA765EC6-B77E-4A65-BCF8-EE2B5F623D85}"/>
    <dgm:cxn modelId="{EC6E34AA-F94A-41E6-97EE-1B9091BC0997}" srcId="{6B41B483-6DB0-4BD1-B1CC-D6E6081BB3AE}" destId="{CA583F67-B008-4AFD-A363-B27127ECCF97}" srcOrd="2" destOrd="0" parTransId="{2696C35F-ECB6-4409-88A4-579866DD8909}" sibTransId="{21C47F11-32A0-4974-B966-9DAB7DFE37A3}"/>
    <dgm:cxn modelId="{F8B67CB0-970E-422B-A15F-BCFB30FAADA3}" srcId="{6B41B483-6DB0-4BD1-B1CC-D6E6081BB3AE}" destId="{AC20F2AF-6646-43D7-804C-719D2134C648}" srcOrd="4" destOrd="0" parTransId="{CD8AD879-3352-4145-B81C-1B854D72E454}" sibTransId="{BC077A01-C2AB-4675-B4D6-B6ACEDFF69A9}"/>
    <dgm:cxn modelId="{CB4425BB-76B1-4C6C-A681-FC556AF48513}" srcId="{6B41B483-6DB0-4BD1-B1CC-D6E6081BB3AE}" destId="{522253C5-8DBA-4005-BD62-5D1CDD7CC5CD}" srcOrd="1" destOrd="0" parTransId="{D3CD70DC-13BD-4AA0-B311-A993B3CB7614}" sibTransId="{6280AE84-F47D-4FB6-95B0-4D70BFACC2F4}"/>
    <dgm:cxn modelId="{E7B427C0-4DA9-4017-A89C-11F7F77F99EB}" type="presOf" srcId="{CA583F67-B008-4AFD-A363-B27127ECCF97}" destId="{166B4352-9052-4894-B07B-9B9E10FBC57C}" srcOrd="0" destOrd="0" presId="urn:microsoft.com/office/officeart/2005/8/layout/vList2"/>
    <dgm:cxn modelId="{FE113AC1-9A8A-4CC3-A797-9979A455A8E9}" type="presOf" srcId="{77E81644-FD8C-416F-986D-B93AEE2A62C3}" destId="{4897E338-9661-4141-B3B7-21119E82A80E}" srcOrd="0" destOrd="0" presId="urn:microsoft.com/office/officeart/2005/8/layout/vList2"/>
    <dgm:cxn modelId="{631575D0-48D1-4677-8DE5-36DC5784473E}" type="presOf" srcId="{AC20F2AF-6646-43D7-804C-719D2134C648}" destId="{81404813-D77B-48AF-8174-FDFBF98E8D8F}" srcOrd="0" destOrd="0" presId="urn:microsoft.com/office/officeart/2005/8/layout/vList2"/>
    <dgm:cxn modelId="{6A8E45D4-03D6-4F55-9FE8-D44D0D6E969C}" type="presOf" srcId="{522253C5-8DBA-4005-BD62-5D1CDD7CC5CD}" destId="{2C4DFA55-7D6C-4080-A6D9-3A06C995BCA2}" srcOrd="0" destOrd="0" presId="urn:microsoft.com/office/officeart/2005/8/layout/vList2"/>
    <dgm:cxn modelId="{D6721DD8-DAC7-4C2B-A648-DDC8AA96ECCE}" type="presOf" srcId="{9D3970B5-386D-41B2-8072-5CC5A917DB9B}" destId="{DA1548F8-12ED-4BF8-A9E1-BE7A11A5A755}" srcOrd="0" destOrd="0" presId="urn:microsoft.com/office/officeart/2005/8/layout/vList2"/>
    <dgm:cxn modelId="{F6ED4307-E22E-438B-A988-A1575D29F3E2}" type="presParOf" srcId="{DC4D8E7B-BCEC-41BF-A682-2720480546EC}" destId="{5830B960-40CA-4BFC-B34C-709FB458939F}" srcOrd="0" destOrd="0" presId="urn:microsoft.com/office/officeart/2005/8/layout/vList2"/>
    <dgm:cxn modelId="{ACA52B5D-2B22-4792-A77F-016CCA8FEFEA}" type="presParOf" srcId="{DC4D8E7B-BCEC-41BF-A682-2720480546EC}" destId="{466171F3-7100-4417-9703-044B4F1208F7}" srcOrd="1" destOrd="0" presId="urn:microsoft.com/office/officeart/2005/8/layout/vList2"/>
    <dgm:cxn modelId="{045F4D90-7B39-4156-A532-A391602602D4}" type="presParOf" srcId="{DC4D8E7B-BCEC-41BF-A682-2720480546EC}" destId="{2C4DFA55-7D6C-4080-A6D9-3A06C995BCA2}" srcOrd="2" destOrd="0" presId="urn:microsoft.com/office/officeart/2005/8/layout/vList2"/>
    <dgm:cxn modelId="{522B100D-A22B-4006-B657-F7467BB0F276}" type="presParOf" srcId="{DC4D8E7B-BCEC-41BF-A682-2720480546EC}" destId="{FCDE9C7D-4E22-40C6-A112-955BD0FE657F}" srcOrd="3" destOrd="0" presId="urn:microsoft.com/office/officeart/2005/8/layout/vList2"/>
    <dgm:cxn modelId="{C15C0B68-C6E1-4301-A658-803F00F295A1}" type="presParOf" srcId="{DC4D8E7B-BCEC-41BF-A682-2720480546EC}" destId="{166B4352-9052-4894-B07B-9B9E10FBC57C}" srcOrd="4" destOrd="0" presId="urn:microsoft.com/office/officeart/2005/8/layout/vList2"/>
    <dgm:cxn modelId="{6A28F838-9B8C-4B70-B655-F09AEFFAB0FD}" type="presParOf" srcId="{DC4D8E7B-BCEC-41BF-A682-2720480546EC}" destId="{B370A691-2AD2-46FF-80C8-F380AB97AFFF}" srcOrd="5" destOrd="0" presId="urn:microsoft.com/office/officeart/2005/8/layout/vList2"/>
    <dgm:cxn modelId="{4150254D-AC6D-4096-88B2-BCD8833D6E3F}" type="presParOf" srcId="{DC4D8E7B-BCEC-41BF-A682-2720480546EC}" destId="{4897E338-9661-4141-B3B7-21119E82A80E}" srcOrd="6" destOrd="0" presId="urn:microsoft.com/office/officeart/2005/8/layout/vList2"/>
    <dgm:cxn modelId="{539AD8C6-C6A1-4968-81D3-D7B404A0DA48}" type="presParOf" srcId="{DC4D8E7B-BCEC-41BF-A682-2720480546EC}" destId="{55D13FF2-1BC1-4E87-8648-154732970B0C}" srcOrd="7" destOrd="0" presId="urn:microsoft.com/office/officeart/2005/8/layout/vList2"/>
    <dgm:cxn modelId="{DBE04B9C-75C4-47BA-8151-398B9C6EEFD5}" type="presParOf" srcId="{DC4D8E7B-BCEC-41BF-A682-2720480546EC}" destId="{81404813-D77B-48AF-8174-FDFBF98E8D8F}" srcOrd="8" destOrd="0" presId="urn:microsoft.com/office/officeart/2005/8/layout/vList2"/>
    <dgm:cxn modelId="{DB71A666-EA5B-45B5-A9A0-9650B7259223}" type="presParOf" srcId="{DC4D8E7B-BCEC-41BF-A682-2720480546EC}" destId="{12E1ADCC-F22D-4F2D-BA55-60AC024A781E}" srcOrd="9" destOrd="0" presId="urn:microsoft.com/office/officeart/2005/8/layout/vList2"/>
    <dgm:cxn modelId="{31D8CF33-FAC1-4C5B-AE49-241CB4AF9CD4}" type="presParOf" srcId="{DC4D8E7B-BCEC-41BF-A682-2720480546EC}" destId="{94FBE53A-D10C-4443-882E-F54EF7A488C9}" srcOrd="10" destOrd="0" presId="urn:microsoft.com/office/officeart/2005/8/layout/vList2"/>
    <dgm:cxn modelId="{41FFE4A6-5F5E-4AE1-817E-050211AF6BF9}" type="presParOf" srcId="{DC4D8E7B-BCEC-41BF-A682-2720480546EC}" destId="{04C4EA73-7FFA-4584-9FF1-B06AAE44C35E}" srcOrd="11" destOrd="0" presId="urn:microsoft.com/office/officeart/2005/8/layout/vList2"/>
    <dgm:cxn modelId="{F3C797CB-6564-401C-AB7A-BD51C8973C5F}" type="presParOf" srcId="{DC4D8E7B-BCEC-41BF-A682-2720480546EC}" destId="{DA1548F8-12ED-4BF8-A9E1-BE7A11A5A755}"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0B960-40CA-4BFC-B34C-709FB458939F}">
      <dsp:nvSpPr>
        <dsp:cNvPr id="0" name=""/>
        <dsp:cNvSpPr/>
      </dsp:nvSpPr>
      <dsp:spPr>
        <a:xfrm>
          <a:off x="0" y="52996"/>
          <a:ext cx="5826934"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Introduction</a:t>
          </a:r>
          <a:endParaRPr lang="en-US" sz="1800" kern="1200">
            <a:latin typeface="Times New Roman" panose="02020603050405020304" pitchFamily="18" charset="0"/>
            <a:cs typeface="Times New Roman" panose="02020603050405020304" pitchFamily="18" charset="0"/>
          </a:endParaRPr>
        </a:p>
      </dsp:txBody>
      <dsp:txXfrm>
        <a:off x="31984" y="84980"/>
        <a:ext cx="5762966" cy="591232"/>
      </dsp:txXfrm>
    </dsp:sp>
    <dsp:sp modelId="{2C4DFA55-7D6C-4080-A6D9-3A06C995BCA2}">
      <dsp:nvSpPr>
        <dsp:cNvPr id="0" name=""/>
        <dsp:cNvSpPr/>
      </dsp:nvSpPr>
      <dsp:spPr>
        <a:xfrm>
          <a:off x="0" y="808996"/>
          <a:ext cx="5826934" cy="655200"/>
        </a:xfrm>
        <a:prstGeom prst="roundRect">
          <a:avLst/>
        </a:prstGeom>
        <a:solidFill>
          <a:schemeClr val="accent2">
            <a:hueOff val="347367"/>
            <a:satOff val="1059"/>
            <a:lumOff val="-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Section 1 - Overview of the Business Idea</a:t>
          </a:r>
          <a:endParaRPr lang="en-US" sz="1800" kern="1200">
            <a:latin typeface="Times New Roman" panose="02020603050405020304" pitchFamily="18" charset="0"/>
            <a:cs typeface="Times New Roman" panose="02020603050405020304" pitchFamily="18" charset="0"/>
          </a:endParaRPr>
        </a:p>
      </dsp:txBody>
      <dsp:txXfrm>
        <a:off x="31984" y="840980"/>
        <a:ext cx="5762966" cy="591232"/>
      </dsp:txXfrm>
    </dsp:sp>
    <dsp:sp modelId="{166B4352-9052-4894-B07B-9B9E10FBC57C}">
      <dsp:nvSpPr>
        <dsp:cNvPr id="0" name=""/>
        <dsp:cNvSpPr/>
      </dsp:nvSpPr>
      <dsp:spPr>
        <a:xfrm>
          <a:off x="0" y="1564996"/>
          <a:ext cx="5826934" cy="655200"/>
        </a:xfrm>
        <a:prstGeom prst="roundRect">
          <a:avLst/>
        </a:prstGeom>
        <a:solidFill>
          <a:schemeClr val="accent2">
            <a:hueOff val="694734"/>
            <a:satOff val="2118"/>
            <a:lumOff val="-1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Section 2 - Legal Format and Management Structure</a:t>
          </a:r>
          <a:endParaRPr lang="en-US" sz="1800" kern="1200">
            <a:latin typeface="Times New Roman" panose="02020603050405020304" pitchFamily="18" charset="0"/>
            <a:cs typeface="Times New Roman" panose="02020603050405020304" pitchFamily="18" charset="0"/>
          </a:endParaRPr>
        </a:p>
      </dsp:txBody>
      <dsp:txXfrm>
        <a:off x="31984" y="1596980"/>
        <a:ext cx="5762966" cy="591232"/>
      </dsp:txXfrm>
    </dsp:sp>
    <dsp:sp modelId="{4897E338-9661-4141-B3B7-21119E82A80E}">
      <dsp:nvSpPr>
        <dsp:cNvPr id="0" name=""/>
        <dsp:cNvSpPr/>
      </dsp:nvSpPr>
      <dsp:spPr>
        <a:xfrm>
          <a:off x="0" y="2320996"/>
          <a:ext cx="5826934" cy="655200"/>
        </a:xfrm>
        <a:prstGeom prst="roundRect">
          <a:avLst/>
        </a:prstGeom>
        <a:solidFill>
          <a:schemeClr val="accent2">
            <a:hueOff val="1042102"/>
            <a:satOff val="3177"/>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Section 3 – PESTEL Analysis</a:t>
          </a:r>
          <a:endParaRPr lang="en-US" sz="1800" kern="1200">
            <a:latin typeface="Times New Roman" panose="02020603050405020304" pitchFamily="18" charset="0"/>
            <a:cs typeface="Times New Roman" panose="02020603050405020304" pitchFamily="18" charset="0"/>
          </a:endParaRPr>
        </a:p>
      </dsp:txBody>
      <dsp:txXfrm>
        <a:off x="31984" y="2352980"/>
        <a:ext cx="5762966" cy="591232"/>
      </dsp:txXfrm>
    </dsp:sp>
    <dsp:sp modelId="{81404813-D77B-48AF-8174-FDFBF98E8D8F}">
      <dsp:nvSpPr>
        <dsp:cNvPr id="0" name=""/>
        <dsp:cNvSpPr/>
      </dsp:nvSpPr>
      <dsp:spPr>
        <a:xfrm>
          <a:off x="0" y="3076996"/>
          <a:ext cx="5826934" cy="655200"/>
        </a:xfrm>
        <a:prstGeom prst="roundRect">
          <a:avLst/>
        </a:prstGeom>
        <a:solidFill>
          <a:schemeClr val="accent2">
            <a:hueOff val="1389469"/>
            <a:satOff val="4237"/>
            <a:lumOff val="-30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Section 4 - Marketing Strategies</a:t>
          </a:r>
          <a:endParaRPr lang="en-US" sz="1800" kern="1200">
            <a:latin typeface="Times New Roman" panose="02020603050405020304" pitchFamily="18" charset="0"/>
            <a:cs typeface="Times New Roman" panose="02020603050405020304" pitchFamily="18" charset="0"/>
          </a:endParaRPr>
        </a:p>
      </dsp:txBody>
      <dsp:txXfrm>
        <a:off x="31984" y="3108980"/>
        <a:ext cx="5762966" cy="591232"/>
      </dsp:txXfrm>
    </dsp:sp>
    <dsp:sp modelId="{94FBE53A-D10C-4443-882E-F54EF7A488C9}">
      <dsp:nvSpPr>
        <dsp:cNvPr id="0" name=""/>
        <dsp:cNvSpPr/>
      </dsp:nvSpPr>
      <dsp:spPr>
        <a:xfrm>
          <a:off x="0" y="3832996"/>
          <a:ext cx="5826934" cy="655200"/>
        </a:xfrm>
        <a:prstGeom prst="roundRect">
          <a:avLst/>
        </a:prstGeom>
        <a:solidFill>
          <a:schemeClr val="accent2">
            <a:hueOff val="1736836"/>
            <a:satOff val="5296"/>
            <a:lumOff val="-37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Section 5 - Funding Requirements and Allocation</a:t>
          </a:r>
          <a:endParaRPr lang="en-US" sz="1800" kern="1200">
            <a:latin typeface="Times New Roman" panose="02020603050405020304" pitchFamily="18" charset="0"/>
            <a:cs typeface="Times New Roman" panose="02020603050405020304" pitchFamily="18" charset="0"/>
          </a:endParaRPr>
        </a:p>
      </dsp:txBody>
      <dsp:txXfrm>
        <a:off x="31984" y="3864980"/>
        <a:ext cx="5762966" cy="591232"/>
      </dsp:txXfrm>
    </dsp:sp>
    <dsp:sp modelId="{DA1548F8-12ED-4BF8-A9E1-BE7A11A5A755}">
      <dsp:nvSpPr>
        <dsp:cNvPr id="0" name=""/>
        <dsp:cNvSpPr/>
      </dsp:nvSpPr>
      <dsp:spPr>
        <a:xfrm>
          <a:off x="0" y="4588996"/>
          <a:ext cx="5826934" cy="655200"/>
        </a:xfrm>
        <a:prstGeom prst="roundRect">
          <a:avLst/>
        </a:prstGeom>
        <a:solidFill>
          <a:schemeClr val="accent2">
            <a:hueOff val="2084203"/>
            <a:satOff val="6355"/>
            <a:lumOff val="-45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References</a:t>
          </a:r>
          <a:endParaRPr lang="en-US" sz="1800" kern="1200">
            <a:latin typeface="Times New Roman" panose="02020603050405020304" pitchFamily="18" charset="0"/>
            <a:cs typeface="Times New Roman" panose="02020603050405020304" pitchFamily="18" charset="0"/>
          </a:endParaRPr>
        </a:p>
      </dsp:txBody>
      <dsp:txXfrm>
        <a:off x="31984" y="4620980"/>
        <a:ext cx="5762966" cy="5912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DCCD81-6485-4560-9452-4208BF9D1F25}"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C9E589-C918-4D65-B67B-A2D6D333FE9C}" type="slidenum">
              <a:rPr lang="en-GB" smtClean="0"/>
              <a:t>‹#›</a:t>
            </a:fld>
            <a:endParaRPr lang="en-GB"/>
          </a:p>
        </p:txBody>
      </p:sp>
    </p:spTree>
    <p:extLst>
      <p:ext uri="{BB962C8B-B14F-4D97-AF65-F5344CB8AC3E}">
        <p14:creationId xmlns:p14="http://schemas.microsoft.com/office/powerpoint/2010/main" val="2192360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C9E589-C918-4D65-B67B-A2D6D333FE9C}" type="slidenum">
              <a:rPr lang="en-GB" smtClean="0"/>
              <a:t>1</a:t>
            </a:fld>
            <a:endParaRPr lang="en-GB"/>
          </a:p>
        </p:txBody>
      </p:sp>
    </p:spTree>
    <p:extLst>
      <p:ext uri="{BB962C8B-B14F-4D97-AF65-F5344CB8AC3E}">
        <p14:creationId xmlns:p14="http://schemas.microsoft.com/office/powerpoint/2010/main" val="1448226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C9E589-C918-4D65-B67B-A2D6D333FE9C}" type="slidenum">
              <a:rPr lang="en-GB" smtClean="0"/>
              <a:t>2</a:t>
            </a:fld>
            <a:endParaRPr lang="en-GB"/>
          </a:p>
        </p:txBody>
      </p:sp>
    </p:spTree>
    <p:extLst>
      <p:ext uri="{BB962C8B-B14F-4D97-AF65-F5344CB8AC3E}">
        <p14:creationId xmlns:p14="http://schemas.microsoft.com/office/powerpoint/2010/main" val="3414526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chemeClr val="tx1"/>
                </a:solidFill>
                <a:effectLst/>
                <a:latin typeface="Times New Roman" panose="02020603050405020304" pitchFamily="18" charset="0"/>
              </a:rPr>
              <a:t>I am a new customer who has been referred to the company and has about 8 years of working experience in this field and which means that I have vast knowledge in this industry, as I have worked in this field long enough. The presentation will highlight the key aspects of the business concept, and it will attempt to demonstrate how the business venture will be developed and established to emerge successfully. It will present legal structure and management format, a PESTEL analysis will be introduced to assess the external factors, and the marketing strategies that would be employed to bring future development will be defined. </a:t>
            </a:r>
            <a:endParaRPr lang="en-US" b="0" dirty="0">
              <a:solidFill>
                <a:schemeClr val="tx1"/>
              </a:solidFill>
              <a:effectLst/>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3</a:t>
            </a:fld>
            <a:endParaRPr lang="en-GB"/>
          </a:p>
        </p:txBody>
      </p:sp>
    </p:spTree>
    <p:extLst>
      <p:ext uri="{BB962C8B-B14F-4D97-AF65-F5344CB8AC3E}">
        <p14:creationId xmlns:p14="http://schemas.microsoft.com/office/powerpoint/2010/main" val="3798971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FreshFillet Ltd is a London-based start-up specialising in the filleting, preparation, and delivery of fresh fish and seafood to local restaurants, caterers, and households. The company’s mission is to offer high-quality, sustainably sourced seafood prepared to order for the increasingly quality- and convenience-focused London food market.</a:t>
            </a:r>
            <a:endParaRPr lang="en-US" b="0" dirty="0">
              <a:solidFill>
                <a:schemeClr val="tx1"/>
              </a:solidFill>
              <a:effectLst/>
              <a:latin typeface="Times New Roman" panose="02020603050405020304" pitchFamily="18" charset="0"/>
              <a:cs typeface="Times New Roman" panose="02020603050405020304" pitchFamily="18" charset="0"/>
            </a:endParaRPr>
          </a:p>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There is a high potential in FreshFillet Ltd to meet the high demand in the market, as they can provide freshly filleted and sustainably sourced seafood to restaurants and households that cannot prepare it in the house. It can reduce wastages, deliver similar quality and offer reliable delivery within one day. The service will also be able to supply the increased consumer demands in terms of convenience, traceability and responsible sourcing and will enable the health-conscious consumers and the food businesses to obtain the high-quality seafood within a short period of time and be assured (Otte, 2023).</a:t>
            </a:r>
            <a:endParaRPr lang="en-US" b="0" dirty="0">
              <a:solidFill>
                <a:schemeClr val="tx1"/>
              </a:solidFill>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4</a:t>
            </a:fld>
            <a:endParaRPr lang="en-GB"/>
          </a:p>
        </p:txBody>
      </p:sp>
    </p:spTree>
    <p:extLst>
      <p:ext uri="{BB962C8B-B14F-4D97-AF65-F5344CB8AC3E}">
        <p14:creationId xmlns:p14="http://schemas.microsoft.com/office/powerpoint/2010/main" val="1274934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US" b="1" dirty="0">
                <a:latin typeface="Times New Roman" panose="02020603050405020304" pitchFamily="18" charset="0"/>
                <a:cs typeface="Times New Roman" panose="02020603050405020304" pitchFamily="18" charset="0"/>
              </a:rPr>
              <a:t>Legal Structure</a:t>
            </a:r>
          </a:p>
          <a:p>
            <a:pPr algn="just" rtl="0">
              <a:lnSpc>
                <a:spcPct val="150000"/>
              </a:lnSpc>
            </a:pPr>
            <a:r>
              <a:rPr lang="en-US" dirty="0">
                <a:latin typeface="Times New Roman" panose="02020603050405020304" pitchFamily="18" charset="0"/>
                <a:cs typeface="Times New Roman" panose="02020603050405020304" pitchFamily="18" charset="0"/>
              </a:rPr>
              <a:t>The form of legal entity that will be chosen would be a Private Limited Company (Ltd), where the liability of the owner can be reduced as the practice will avoid liability of a person. The building can also create a sense of professionalism for the clients, which is essential in the food supply business, where trust and standards are extremely vital (Accounts and Legal, 2025). </a:t>
            </a:r>
          </a:p>
        </p:txBody>
      </p:sp>
      <p:sp>
        <p:nvSpPr>
          <p:cNvPr id="4" name="Slide Number Placeholder 3"/>
          <p:cNvSpPr>
            <a:spLocks noGrp="1"/>
          </p:cNvSpPr>
          <p:nvPr>
            <p:ph type="sldNum" sz="quarter" idx="5"/>
          </p:nvPr>
        </p:nvSpPr>
        <p:spPr/>
        <p:txBody>
          <a:bodyPr/>
          <a:lstStyle/>
          <a:p>
            <a:fld id="{6AC9E589-C918-4D65-B67B-A2D6D333FE9C}" type="slidenum">
              <a:rPr lang="en-GB" smtClean="0"/>
              <a:t>5</a:t>
            </a:fld>
            <a:endParaRPr lang="en-GB"/>
          </a:p>
        </p:txBody>
      </p:sp>
    </p:spTree>
    <p:extLst>
      <p:ext uri="{BB962C8B-B14F-4D97-AF65-F5344CB8AC3E}">
        <p14:creationId xmlns:p14="http://schemas.microsoft.com/office/powerpoint/2010/main" val="2464167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Management Structure</a:t>
            </a:r>
          </a:p>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hierarchy of management will include the Owner/Director as the head of strategy and compliance management alongside the major client relations, the Manager responsible for the daily routine and organisation of the staff, and the Team Leader in charge of the workflow and preparation. Quality Control staff will carry out inspections and food safety records, but Filleting Operatives will prepare seafood. The warehouse staff will be in charge of storage and hygiene, and the Drivers will be in charge of Deliveries and customers.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6</a:t>
            </a:fld>
            <a:endParaRPr lang="en-GB"/>
          </a:p>
        </p:txBody>
      </p:sp>
    </p:spTree>
    <p:extLst>
      <p:ext uri="{BB962C8B-B14F-4D97-AF65-F5344CB8AC3E}">
        <p14:creationId xmlns:p14="http://schemas.microsoft.com/office/powerpoint/2010/main" val="2398642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Political: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government policies that can impact seafood sourcing and business include the policies on food safety, regulations on post-Brexit food imports, and sustainability policies. The requirements of the environmental commitment and licensing influence cost and compliance in the UK (Rahman, 2023). </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Economic: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It is projected that the UK restaurant industry will grow to £95.2 billion in 2022, and this is a 4% growth since 2019. It is estimated that the outlet numbers will grow at a 0.5% CAGR from 2022-2025, and the coffee shops, bakery outlets, and fast-food restaurants will grow in the market share after the pandemic (Bracken, 2022).</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Social: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Health-aware Londoners increasingly seek fresh, responsibly sourced seafood, while food service businesses prefer convenience suppliers like FreshFillet Ltd to avoid on-site prep and waste (Rahman, 2023).</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Technological: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Online reservations and deliveries have risen sharply, with food businesses benefiting from kitchen automation and app-driven customer insight (Rahman, 2023).</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Environmental: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restaurant sector is gradually turning into an environmentally friendly one in terms of energy efficiency and conservation. The environmental impact and the utility charges that apply over the long term can be reduced with the introduction of energy-saving upgrades (Rahman, 2023).</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Legal: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sector is tightly regulated, proper licenses, allergen management, and living wage compliance are all strictly monitored by UK authorities (Rahman, 2023).</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sng" kern="1200" dirty="0">
                <a:solidFill>
                  <a:schemeClr val="tx1"/>
                </a:solidFill>
                <a:effectLst/>
                <a:latin typeface="Times New Roman" panose="02020603050405020304" pitchFamily="18" charset="0"/>
                <a:ea typeface="+mn-ea"/>
                <a:cs typeface="Times New Roman" panose="02020603050405020304" pitchFamily="18" charset="0"/>
              </a:rPr>
              <a:t>Align PESTEL with Business Strategy:</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PESTEL analysis attracts attention to certain external forces which influence the operations of FreshFillet Ltd. The current UK food safety and sustainability policies are strict, and therefore require effective compliance systems. The growing restaurant business offers the opportunity for growth on the basis of stable B2B relations, economically. FreshFillet has a sustainability mission that is backed by social trends towards healthier and socially sourced seafood. The technological advancement encourages investment in online orders and computerised processing. Environmental strain requires applying energy-saving facilities and reducing waste. Legal strict licensing and wage laws dictate firm operational controls (Rahman, 2023).</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7</a:t>
            </a:fld>
            <a:endParaRPr lang="en-GB"/>
          </a:p>
        </p:txBody>
      </p:sp>
    </p:spTree>
    <p:extLst>
      <p:ext uri="{BB962C8B-B14F-4D97-AF65-F5344CB8AC3E}">
        <p14:creationId xmlns:p14="http://schemas.microsoft.com/office/powerpoint/2010/main" val="1943806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Target Market:</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Independent restaurants, café chains, and caterers in London seeking reliable, sustainable seafood supply.</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Primary customer segments.: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Affluent, health-conscious households willing to pay for premium, fresh fish and convenience.</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Unique Selling Points: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Unlike generic wholesalers or traditional fishmongers, FreshFillet Ltd offers a full preparation and delivery service tailored for foodservice businesses lacking in-house prep, maximising convenience and consistency.</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Marketing strategies: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marketing plan will be focused on the launch of the convenient online ordering system, the promotion with the assistance of targeted social advertising, and cooperation with food influencers to focus on quality and sustainability. The work of trade shows, an active Instagram and LinkedIn page, frequent posts in the background and endorsee posts by chefs will help to attract both B2B and B2C clients (Pidada, 2020).</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8</a:t>
            </a:fld>
            <a:endParaRPr lang="en-GB"/>
          </a:p>
        </p:txBody>
      </p:sp>
    </p:spTree>
    <p:extLst>
      <p:ext uri="{BB962C8B-B14F-4D97-AF65-F5344CB8AC3E}">
        <p14:creationId xmlns:p14="http://schemas.microsoft.com/office/powerpoint/2010/main" val="112601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Total Startup Cost + Operational Cost – Revenue up to the break-even point=Investment needed </a:t>
            </a:r>
            <a:endParaRPr lang="en-US" b="0" dirty="0">
              <a:effectLst/>
              <a:latin typeface="Times New Roman" panose="02020603050405020304" pitchFamily="18" charset="0"/>
              <a:cs typeface="Times New Roman" panose="02020603050405020304" pitchFamily="18" charset="0"/>
            </a:endParaRPr>
          </a:p>
          <a:p>
            <a:pPr algn="just" rtl="0">
              <a:lnSpc>
                <a:spcPct val="150000"/>
              </a:lnSpc>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£21000+£600+£900= £22,500.</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AC9E589-C918-4D65-B67B-A2D6D333FE9C}" type="slidenum">
              <a:rPr lang="en-GB" smtClean="0"/>
              <a:t>9</a:t>
            </a:fld>
            <a:endParaRPr lang="en-GB"/>
          </a:p>
        </p:txBody>
      </p:sp>
    </p:spTree>
    <p:extLst>
      <p:ext uri="{BB962C8B-B14F-4D97-AF65-F5344CB8AC3E}">
        <p14:creationId xmlns:p14="http://schemas.microsoft.com/office/powerpoint/2010/main" val="802160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C9E589-C918-4D65-B67B-A2D6D333FE9C}" type="slidenum">
              <a:rPr lang="en-GB" smtClean="0"/>
              <a:t>10</a:t>
            </a:fld>
            <a:endParaRPr lang="en-GB"/>
          </a:p>
        </p:txBody>
      </p:sp>
    </p:spTree>
    <p:extLst>
      <p:ext uri="{BB962C8B-B14F-4D97-AF65-F5344CB8AC3E}">
        <p14:creationId xmlns:p14="http://schemas.microsoft.com/office/powerpoint/2010/main" val="990328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C9E589-C918-4D65-B67B-A2D6D333FE9C}" type="slidenum">
              <a:rPr lang="en-GB" smtClean="0"/>
              <a:t>11</a:t>
            </a:fld>
            <a:endParaRPr lang="en-GB"/>
          </a:p>
        </p:txBody>
      </p:sp>
    </p:spTree>
    <p:extLst>
      <p:ext uri="{BB962C8B-B14F-4D97-AF65-F5344CB8AC3E}">
        <p14:creationId xmlns:p14="http://schemas.microsoft.com/office/powerpoint/2010/main" val="4054292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12/8/2025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03602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12/8/2025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73490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12/8/2025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96727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12/8/2025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734930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12/8/2025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07514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12/8/2025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83966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12/8/2025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38446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12/8/2025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43868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12/8/2025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31777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12/8/2025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34423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12/8/2025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892925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12/8/2025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904867956"/>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image" Target="../media/image12.png" /><Relationship Id="rId5" Type="http://schemas.openxmlformats.org/officeDocument/2006/relationships/image" Target="../media/image11.png" /><Relationship Id="rId4" Type="http://schemas.openxmlformats.org/officeDocument/2006/relationships/image" Target="../media/image10.png" /></Relationships>
</file>

<file path=ppt/slides/_rels/slide10.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journal.undiknas.ac.id/index.php/manajemen/article/download/2447/703" TargetMode="External"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6A6D5B-586A-1904-E16F-AA366777690C}"/>
              </a:ext>
            </a:extLst>
          </p:cNvPr>
          <p:cNvPicPr>
            <a:picLocks noChangeAspect="1"/>
          </p:cNvPicPr>
          <p:nvPr/>
        </p:nvPicPr>
        <p:blipFill>
          <a:blip r:embed="rId3">
            <a:alphaModFix amt="40000"/>
          </a:blip>
          <a:srcRect l="3135" r="1" b="1"/>
          <a:stretch>
            <a:fillRect/>
          </a:stretch>
        </p:blipFill>
        <p:spPr>
          <a:xfrm>
            <a:off x="20" y="10"/>
            <a:ext cx="12188932" cy="6857990"/>
          </a:xfrm>
          <a:prstGeom prst="rect">
            <a:avLst/>
          </a:prstGeom>
          <a:ln w="12700">
            <a:noFill/>
          </a:ln>
        </p:spPr>
      </p:pic>
      <p:grpSp>
        <p:nvGrpSpPr>
          <p:cNvPr id="12" name="Group 11">
            <a:extLst>
              <a:ext uri="{FF2B5EF4-FFF2-40B4-BE49-F238E27FC236}">
                <a16:creationId xmlns:a16="http://schemas.microsoft.com/office/drawing/2014/main" id="{654AC0FE-C43D-49AC-9730-284354DEC8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297"/>
            <a:chOff x="628366" y="87"/>
            <a:chExt cx="10933011" cy="6864297"/>
          </a:xfrm>
        </p:grpSpPr>
        <p:cxnSp>
          <p:nvCxnSpPr>
            <p:cNvPr id="13" name="Straight Connector 12">
              <a:extLst>
                <a:ext uri="{FF2B5EF4-FFF2-40B4-BE49-F238E27FC236}">
                  <a16:creationId xmlns:a16="http://schemas.microsoft.com/office/drawing/2014/main" id="{246F6FE9-8F24-4E96-8FA6-DABE61A20C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0C5E755-8FD9-4EBF-978B-015F9339F3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C7F63B7-3E85-42EC-8447-F6699247E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AFDFA9EA-AAC0-416F-A0E9-ACD410E9D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C4EF7E7E-9948-4D78-BE70-F624A62D85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975AAAB-9AEC-496F-94E4-CE5330CB49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1507"/>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B5BF383-42C5-4FE4-894A-17B84AF22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8366E05-87EE-9B4D-06C6-EDBD95108513}"/>
              </a:ext>
            </a:extLst>
          </p:cNvPr>
          <p:cNvSpPr>
            <a:spLocks noGrp="1"/>
          </p:cNvSpPr>
          <p:nvPr>
            <p:ph type="ctrTitle"/>
          </p:nvPr>
        </p:nvSpPr>
        <p:spPr>
          <a:xfrm>
            <a:off x="3430201" y="1590368"/>
            <a:ext cx="5248275" cy="2387600"/>
          </a:xfrm>
        </p:spPr>
        <p:txBody>
          <a:bodyPr anchor="t">
            <a:normAutofit fontScale="90000"/>
          </a:bodyPr>
          <a:lstStyle/>
          <a:p>
            <a:pPr algn="ctr">
              <a:lnSpc>
                <a:spcPct val="150000"/>
              </a:lnSpc>
            </a:pPr>
            <a:br>
              <a:rPr lang="en-GB" sz="2400" b="0" dirty="0">
                <a:solidFill>
                  <a:srgbClr val="FFFFFF"/>
                </a:solidFill>
                <a:effectLst/>
                <a:latin typeface="Times New Roman" panose="02020603050405020304" pitchFamily="18" charset="0"/>
                <a:cs typeface="Times New Roman" panose="02020603050405020304" pitchFamily="18" charset="0"/>
              </a:rPr>
            </a:br>
            <a:br>
              <a:rPr lang="en-GB" sz="2400" b="0" dirty="0">
                <a:solidFill>
                  <a:srgbClr val="FFFFFF"/>
                </a:solidFill>
                <a:effectLst/>
                <a:latin typeface="Times New Roman" panose="02020603050405020304" pitchFamily="18" charset="0"/>
                <a:cs typeface="Times New Roman" panose="02020603050405020304" pitchFamily="18" charset="0"/>
              </a:rPr>
            </a:br>
            <a:r>
              <a:rPr lang="en-GB" sz="2400" b="1" dirty="0">
                <a:solidFill>
                  <a:srgbClr val="FFFFFF"/>
                </a:solidFill>
                <a:latin typeface="Times New Roman" panose="02020603050405020304" pitchFamily="18" charset="0"/>
                <a:cs typeface="Times New Roman" panose="02020603050405020304" pitchFamily="18" charset="0"/>
              </a:rPr>
              <a:t>Name: Margareta Iutes</a:t>
            </a:r>
            <a:br>
              <a:rPr lang="en-GB" sz="2400" b="0" dirty="0">
                <a:solidFill>
                  <a:srgbClr val="FFFFFF"/>
                </a:solidFill>
                <a:effectLst/>
                <a:latin typeface="Times New Roman" panose="02020603050405020304" pitchFamily="18" charset="0"/>
                <a:cs typeface="Times New Roman" panose="02020603050405020304" pitchFamily="18" charset="0"/>
              </a:rPr>
            </a:br>
            <a:r>
              <a:rPr lang="en-GB" sz="2400" b="1" dirty="0">
                <a:solidFill>
                  <a:srgbClr val="FFFFFF"/>
                </a:solidFill>
                <a:latin typeface="Times New Roman" panose="02020603050405020304" pitchFamily="18" charset="0"/>
                <a:cs typeface="Times New Roman" panose="02020603050405020304" pitchFamily="18" charset="0"/>
              </a:rPr>
              <a:t>Student ID: 2427968</a:t>
            </a:r>
            <a:br>
              <a:rPr lang="en-GB" sz="2400" b="0" dirty="0">
                <a:solidFill>
                  <a:srgbClr val="FFFFFF"/>
                </a:solidFill>
                <a:effectLst/>
                <a:latin typeface="Times New Roman" panose="02020603050405020304" pitchFamily="18" charset="0"/>
                <a:cs typeface="Times New Roman" panose="02020603050405020304" pitchFamily="18" charset="0"/>
              </a:rPr>
            </a:br>
            <a:r>
              <a:rPr lang="en-GB" sz="2400" b="1" dirty="0">
                <a:solidFill>
                  <a:srgbClr val="FFFFFF"/>
                </a:solidFill>
                <a:latin typeface="Times New Roman" panose="02020603050405020304" pitchFamily="18" charset="0"/>
                <a:cs typeface="Times New Roman" panose="02020603050405020304" pitchFamily="18" charset="0"/>
              </a:rPr>
              <a:t>Module title: Enterprise and entrepreneurship</a:t>
            </a:r>
            <a:br>
              <a:rPr lang="en-GB" sz="2400" b="0" dirty="0">
                <a:solidFill>
                  <a:srgbClr val="FFFFFF"/>
                </a:solidFill>
                <a:effectLst/>
                <a:latin typeface="Times New Roman" panose="02020603050405020304" pitchFamily="18" charset="0"/>
                <a:cs typeface="Times New Roman" panose="02020603050405020304" pitchFamily="18" charset="0"/>
              </a:rPr>
            </a:br>
            <a:r>
              <a:rPr lang="en-GB" sz="2400" b="1" dirty="0">
                <a:solidFill>
                  <a:srgbClr val="FFFFFF"/>
                </a:solidFill>
                <a:latin typeface="Times New Roman" panose="02020603050405020304" pitchFamily="18" charset="0"/>
                <a:cs typeface="Times New Roman" panose="02020603050405020304" pitchFamily="18" charset="0"/>
              </a:rPr>
              <a:t>Module code: LCLM4006 LON</a:t>
            </a:r>
            <a:br>
              <a:rPr lang="en-GB" sz="2400" b="0" dirty="0">
                <a:solidFill>
                  <a:srgbClr val="FFFFFF"/>
                </a:solidFill>
                <a:effectLst/>
                <a:latin typeface="Times New Roman" panose="02020603050405020304" pitchFamily="18" charset="0"/>
                <a:cs typeface="Times New Roman" panose="02020603050405020304" pitchFamily="18" charset="0"/>
              </a:rPr>
            </a:br>
            <a:r>
              <a:rPr lang="en-GB" sz="2400" b="1" dirty="0">
                <a:solidFill>
                  <a:srgbClr val="FFFFFF"/>
                </a:solidFill>
                <a:latin typeface="Times New Roman" panose="02020603050405020304" pitchFamily="18" charset="0"/>
                <a:cs typeface="Times New Roman" panose="02020603050405020304" pitchFamily="18" charset="0"/>
              </a:rPr>
              <a:t>Lecturer name: Charles Obinwa</a:t>
            </a:r>
            <a:endParaRPr lang="en-GB" sz="2400" dirty="0">
              <a:solidFill>
                <a:srgbClr val="FFFFFF"/>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752F1F5C-3E57-9994-3D7D-0A19C7B7F3D6}"/>
              </a:ext>
            </a:extLst>
          </p:cNvPr>
          <p:cNvPicPr>
            <a:picLocks noChangeAspect="1"/>
          </p:cNvPicPr>
          <p:nvPr/>
        </p:nvPicPr>
        <p:blipFill>
          <a:blip r:embed="rId4"/>
          <a:stretch>
            <a:fillRect/>
          </a:stretch>
        </p:blipFill>
        <p:spPr>
          <a:xfrm>
            <a:off x="97744" y="120959"/>
            <a:ext cx="2105319" cy="752580"/>
          </a:xfrm>
          <a:prstGeom prst="rect">
            <a:avLst/>
          </a:prstGeom>
        </p:spPr>
      </p:pic>
    </p:spTree>
    <p:extLst>
      <p:ext uri="{BB962C8B-B14F-4D97-AF65-F5344CB8AC3E}">
        <p14:creationId xmlns:p14="http://schemas.microsoft.com/office/powerpoint/2010/main" val="31854575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4475DA-F707-EF18-5417-40A9D78EA0EE}"/>
              </a:ext>
            </a:extLst>
          </p:cNvPr>
          <p:cNvSpPr>
            <a:spLocks noGrp="1"/>
          </p:cNvSpPr>
          <p:nvPr>
            <p:ph type="title"/>
          </p:nvPr>
        </p:nvSpPr>
        <p:spPr>
          <a:xfrm>
            <a:off x="838201" y="581336"/>
            <a:ext cx="4076910" cy="5695389"/>
          </a:xfrm>
        </p:spPr>
        <p:txBody>
          <a:bodyPr anchor="ctr">
            <a:normAutofit/>
          </a:bodyPr>
          <a:lstStyle/>
          <a:p>
            <a:r>
              <a:rPr lang="en-IN" sz="4000" b="1" dirty="0">
                <a:solidFill>
                  <a:schemeClr val="tx1"/>
                </a:solidFill>
                <a:latin typeface="Times New Roman" panose="02020603050405020304" pitchFamily="18" charset="0"/>
                <a:cs typeface="Times New Roman" panose="02020603050405020304" pitchFamily="18" charset="0"/>
              </a:rPr>
              <a:t>Table of Contents</a:t>
            </a:r>
            <a:endParaRPr lang="en-GB" sz="4000" b="1" dirty="0">
              <a:solidFill>
                <a:schemeClr val="tx1"/>
              </a:solidFill>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2C500373-6BCD-49C7-86D2-7DC695C43C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4" name="Straight Connector 13">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3928F34-C1F4-426C-A393-E2052F48D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90DE79-7D3C-40C4-926C-026AE2773C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4CF8C977-B557-51B4-CA14-232DC18B76E2}"/>
              </a:ext>
            </a:extLst>
          </p:cNvPr>
          <p:cNvGraphicFramePr>
            <a:graphicFrameLocks noGrp="1"/>
          </p:cNvGraphicFramePr>
          <p:nvPr>
            <p:ph idx="1"/>
            <p:extLst>
              <p:ext uri="{D42A27DB-BD31-4B8C-83A1-F6EECF244321}">
                <p14:modId xmlns:p14="http://schemas.microsoft.com/office/powerpoint/2010/main" val="2177422361"/>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8287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4" name="Rectangle 5143">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46" name="Group 5145">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5147" name="Straight Connector 5146">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148" name="Straight Connector 5147">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149" name="Straight Connector 5148">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150" name="Straight Connector 5149">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86A8691-70B3-CC4A-EB04-434EAC76DCAC}"/>
              </a:ext>
            </a:extLst>
          </p:cNvPr>
          <p:cNvSpPr>
            <a:spLocks noGrp="1"/>
          </p:cNvSpPr>
          <p:nvPr>
            <p:ph type="title"/>
          </p:nvPr>
        </p:nvSpPr>
        <p:spPr>
          <a:xfrm>
            <a:off x="838200" y="727323"/>
            <a:ext cx="4933950" cy="1596291"/>
          </a:xfrm>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Introduction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9D5E66-3BF5-0E88-A124-AEE4591D37A4}"/>
              </a:ext>
            </a:extLst>
          </p:cNvPr>
          <p:cNvSpPr>
            <a:spLocks noGrp="1"/>
          </p:cNvSpPr>
          <p:nvPr>
            <p:ph idx="1"/>
          </p:nvPr>
        </p:nvSpPr>
        <p:spPr>
          <a:xfrm>
            <a:off x="838200" y="2434196"/>
            <a:ext cx="4933950" cy="3430575"/>
          </a:xfrm>
        </p:spPr>
        <p:txBody>
          <a:bodyPr>
            <a:normAutofit lnSpcReduction="10000"/>
          </a:bodyPr>
          <a:lstStyle/>
          <a:p>
            <a:pPr algn="just" fontAlgn="base">
              <a:lnSpc>
                <a:spcPct val="150000"/>
              </a:lnSpc>
            </a:pPr>
            <a:r>
              <a:rPr lang="en-US" sz="2400" dirty="0">
                <a:solidFill>
                  <a:schemeClr val="tx1"/>
                </a:solidFill>
                <a:latin typeface="Times New Roman" panose="02020603050405020304" pitchFamily="18" charset="0"/>
                <a:cs typeface="Times New Roman" panose="02020603050405020304" pitchFamily="18" charset="0"/>
              </a:rPr>
              <a:t>The report will focus on PESTEL analysis, which measures the external business factors.</a:t>
            </a:r>
          </a:p>
          <a:p>
            <a:pPr algn="just" fontAlgn="base">
              <a:lnSpc>
                <a:spcPct val="150000"/>
              </a:lnSpc>
            </a:pPr>
            <a:r>
              <a:rPr lang="en-US" sz="2400" dirty="0">
                <a:solidFill>
                  <a:schemeClr val="tx1"/>
                </a:solidFill>
                <a:latin typeface="Times New Roman" panose="02020603050405020304" pitchFamily="18" charset="0"/>
                <a:cs typeface="Times New Roman" panose="02020603050405020304" pitchFamily="18" charset="0"/>
              </a:rPr>
              <a:t>It </a:t>
            </a:r>
            <a:r>
              <a:rPr lang="en-US" sz="2400">
                <a:solidFill>
                  <a:schemeClr val="tx1"/>
                </a:solidFill>
                <a:latin typeface="Times New Roman" panose="02020603050405020304" pitchFamily="18" charset="0"/>
                <a:cs typeface="Times New Roman" panose="02020603050405020304" pitchFamily="18" charset="0"/>
              </a:rPr>
              <a:t>will establish </a:t>
            </a:r>
            <a:r>
              <a:rPr lang="en-US" sz="2400" dirty="0">
                <a:solidFill>
                  <a:schemeClr val="tx1"/>
                </a:solidFill>
                <a:latin typeface="Times New Roman" panose="02020603050405020304" pitchFamily="18" charset="0"/>
                <a:cs typeface="Times New Roman" panose="02020603050405020304" pitchFamily="18" charset="0"/>
              </a:rPr>
              <a:t>marketing plans which are used in development and business projections ahead.</a:t>
            </a:r>
          </a:p>
          <a:p>
            <a:pPr algn="just">
              <a:lnSpc>
                <a:spcPct val="150000"/>
              </a:lnSpc>
            </a:pPr>
            <a:endParaRPr lang="en-GB" sz="2400" dirty="0">
              <a:solidFill>
                <a:schemeClr val="tx1"/>
              </a:solidFill>
              <a:latin typeface="Times New Roman" panose="02020603050405020304" pitchFamily="18" charset="0"/>
              <a:cs typeface="Times New Roman" panose="02020603050405020304" pitchFamily="18" charset="0"/>
            </a:endParaRPr>
          </a:p>
        </p:txBody>
      </p:sp>
      <p:cxnSp>
        <p:nvCxnSpPr>
          <p:cNvPr id="5152" name="Straight Connector 5151">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122" name="Picture 2" descr="Fresh Seafood - Morgans Fine Fish">
            <a:extLst>
              <a:ext uri="{FF2B5EF4-FFF2-40B4-BE49-F238E27FC236}">
                <a16:creationId xmlns:a16="http://schemas.microsoft.com/office/drawing/2014/main" id="{CAE2CF53-5524-9F95-89CF-E4D8C54EB8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87" b="19478"/>
          <a:stretch>
            <a:fillRect/>
          </a:stretch>
        </p:blipFill>
        <p:spPr bwMode="auto">
          <a:xfrm>
            <a:off x="6415260" y="1361160"/>
            <a:ext cx="4824168" cy="4134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804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7 Palengke Secrets on Picking the Freshest Seafood in the Market">
            <a:extLst>
              <a:ext uri="{FF2B5EF4-FFF2-40B4-BE49-F238E27FC236}">
                <a16:creationId xmlns:a16="http://schemas.microsoft.com/office/drawing/2014/main" id="{BEBA90DC-D584-3BEF-AFD5-DB9B8D27FA27}"/>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l="225" r="1" b="1"/>
          <a:stretch>
            <a:fillRect/>
          </a:stretch>
        </p:blipFill>
        <p:spPr bwMode="auto">
          <a:xfrm>
            <a:off x="20" y="-1"/>
            <a:ext cx="12191980" cy="6873463"/>
          </a:xfrm>
          <a:prstGeom prst="rect">
            <a:avLst/>
          </a:prstGeom>
          <a:noFill/>
          <a:ln w="12700">
            <a:noFill/>
          </a:ln>
          <a:extLst>
            <a:ext uri="{909E8E84-426E-40DD-AFC4-6F175D3DCCD1}">
              <a14:hiddenFill xmlns:a14="http://schemas.microsoft.com/office/drawing/2010/main">
                <a:solidFill>
                  <a:srgbClr val="FFFFFF"/>
                </a:solidFill>
              </a14:hiddenFill>
            </a:ext>
          </a:extLst>
        </p:spPr>
      </p:pic>
      <p:grpSp>
        <p:nvGrpSpPr>
          <p:cNvPr id="9231" name="Group 9230">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9232" name="Straight Connector 9231">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233" name="Straight Connector 9232">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234" name="Straight Connector 9233">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235" name="Straight Connector 9234">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236"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9237"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E05596FB-385E-32BD-126C-D6102D158504}"/>
              </a:ext>
            </a:extLst>
          </p:cNvPr>
          <p:cNvSpPr>
            <a:spLocks noGrp="1"/>
          </p:cNvSpPr>
          <p:nvPr>
            <p:ph type="title"/>
          </p:nvPr>
        </p:nvSpPr>
        <p:spPr>
          <a:xfrm>
            <a:off x="1014243" y="1"/>
            <a:ext cx="10543616" cy="2051222"/>
          </a:xfrm>
        </p:spPr>
        <p:txBody>
          <a:bodyPr anchor="b">
            <a:normAutofit/>
          </a:bodyPr>
          <a:lstStyle/>
          <a:p>
            <a:r>
              <a:rPr lang="en-US" b="1" dirty="0">
                <a:solidFill>
                  <a:srgbClr val="FFFFFF"/>
                </a:solidFill>
                <a:latin typeface="Times New Roman" panose="02020603050405020304" pitchFamily="18" charset="0"/>
                <a:cs typeface="Times New Roman" panose="02020603050405020304" pitchFamily="18" charset="0"/>
              </a:rPr>
              <a:t>Section 1 - Overview of the Business Idea</a:t>
            </a:r>
            <a:endParaRPr lang="en-GB" dirty="0">
              <a:solidFill>
                <a:srgbClr val="FFFFFF"/>
              </a:solidFill>
            </a:endParaRPr>
          </a:p>
        </p:txBody>
      </p:sp>
      <p:sp>
        <p:nvSpPr>
          <p:cNvPr id="3" name="Content Placeholder 2">
            <a:extLst>
              <a:ext uri="{FF2B5EF4-FFF2-40B4-BE49-F238E27FC236}">
                <a16:creationId xmlns:a16="http://schemas.microsoft.com/office/drawing/2014/main" id="{8F23F43A-F2DC-BA46-7055-5C0F15E53BCE}"/>
              </a:ext>
            </a:extLst>
          </p:cNvPr>
          <p:cNvSpPr>
            <a:spLocks noGrp="1"/>
          </p:cNvSpPr>
          <p:nvPr>
            <p:ph idx="1"/>
          </p:nvPr>
        </p:nvSpPr>
        <p:spPr>
          <a:xfrm>
            <a:off x="1124465" y="2632099"/>
            <a:ext cx="9996612" cy="3459780"/>
          </a:xfrm>
        </p:spPr>
        <p:txBody>
          <a:bodyPr>
            <a:normAutofit/>
          </a:bodyPr>
          <a:lstStyle/>
          <a:p>
            <a:pPr algn="just" fontAlgn="base">
              <a:lnSpc>
                <a:spcPct val="150000"/>
              </a:lnSpc>
            </a:pPr>
            <a:r>
              <a:rPr lang="en-US" sz="2000" dirty="0">
                <a:solidFill>
                  <a:srgbClr val="FFFFFF"/>
                </a:solidFill>
                <a:latin typeface="Times New Roman" panose="02020603050405020304" pitchFamily="18" charset="0"/>
                <a:cs typeface="Times New Roman" panose="02020603050405020304" pitchFamily="18" charset="0"/>
              </a:rPr>
              <a:t>FreshFillet Ltd will be a company based in London that deals in professionally prepared products of fresh seafood.</a:t>
            </a:r>
          </a:p>
          <a:p>
            <a:pPr algn="just" fontAlgn="base">
              <a:lnSpc>
                <a:spcPct val="150000"/>
              </a:lnSpc>
            </a:pPr>
            <a:r>
              <a:rPr lang="en-US" sz="2000" dirty="0">
                <a:solidFill>
                  <a:srgbClr val="FFFFFF"/>
                </a:solidFill>
                <a:latin typeface="Times New Roman" panose="02020603050405020304" pitchFamily="18" charset="0"/>
                <a:cs typeface="Times New Roman" panose="02020603050405020304" pitchFamily="18" charset="0"/>
              </a:rPr>
              <a:t>FreshFillet can capitalise on capitalising on the growing demand for seafood by providing fresh, sustainable products (Otte, 2023).</a:t>
            </a:r>
          </a:p>
          <a:p>
            <a:pPr algn="just">
              <a:lnSpc>
                <a:spcPct val="150000"/>
              </a:lnSpc>
            </a:pPr>
            <a:endParaRPr lang="en-GB" sz="2000" dirty="0">
              <a:solidFill>
                <a:srgbClr val="FFFFFF"/>
              </a:solidFill>
              <a:latin typeface="Times New Roman" panose="02020603050405020304" pitchFamily="18" charset="0"/>
              <a:cs typeface="Times New Roman" panose="02020603050405020304" pitchFamily="18" charset="0"/>
            </a:endParaRPr>
          </a:p>
          <a:p>
            <a:pPr algn="just">
              <a:lnSpc>
                <a:spcPct val="150000"/>
              </a:lnSpc>
            </a:pPr>
            <a:endParaRPr lang="en-GB" sz="2000" dirty="0">
              <a:solidFill>
                <a:srgbClr val="FFFFFF"/>
              </a:solidFill>
            </a:endParaRPr>
          </a:p>
        </p:txBody>
      </p:sp>
    </p:spTree>
    <p:extLst>
      <p:ext uri="{BB962C8B-B14F-4D97-AF65-F5344CB8AC3E}">
        <p14:creationId xmlns:p14="http://schemas.microsoft.com/office/powerpoint/2010/main" val="18936475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1C5EF1-C3EA-BEF5-B48F-DB788934CBB8}"/>
              </a:ext>
            </a:extLst>
          </p:cNvPr>
          <p:cNvSpPr>
            <a:spLocks noGrp="1"/>
          </p:cNvSpPr>
          <p:nvPr>
            <p:ph type="title"/>
          </p:nvPr>
        </p:nvSpPr>
        <p:spPr>
          <a:xfrm>
            <a:off x="619665" y="284208"/>
            <a:ext cx="4236540" cy="1914277"/>
          </a:xfrm>
        </p:spPr>
        <p:txBody>
          <a:bodyPr anchor="b">
            <a:normAutofit/>
          </a:bodyPr>
          <a:lstStyle/>
          <a:p>
            <a:pPr>
              <a:lnSpc>
                <a:spcPct val="90000"/>
              </a:lnSpc>
            </a:pPr>
            <a:r>
              <a:rPr lang="en-US" sz="3100" b="1" dirty="0">
                <a:solidFill>
                  <a:schemeClr val="tx1"/>
                </a:solidFill>
                <a:latin typeface="Times New Roman" panose="02020603050405020304" pitchFamily="18" charset="0"/>
                <a:cs typeface="Times New Roman" panose="02020603050405020304" pitchFamily="18" charset="0"/>
              </a:rPr>
              <a:t>Section 2 - Legal Format and Management Structure</a:t>
            </a:r>
            <a:endParaRPr lang="en-GB" sz="31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7A5EA28-6F29-BCFE-2439-41F371FE1527}"/>
              </a:ext>
            </a:extLst>
          </p:cNvPr>
          <p:cNvSpPr>
            <a:spLocks noGrp="1"/>
          </p:cNvSpPr>
          <p:nvPr>
            <p:ph idx="1"/>
          </p:nvPr>
        </p:nvSpPr>
        <p:spPr>
          <a:xfrm>
            <a:off x="619665" y="2635804"/>
            <a:ext cx="4060851" cy="3784873"/>
          </a:xfrm>
        </p:spPr>
        <p:txBody>
          <a:bodyPr>
            <a:normAutofit fontScale="92500"/>
          </a:bodyPr>
          <a:lstStyle/>
          <a:p>
            <a:pPr algn="just" fontAlgn="base">
              <a:lnSpc>
                <a:spcPct val="150000"/>
              </a:lnSpc>
            </a:pPr>
            <a:r>
              <a:rPr lang="en-US" sz="2000" dirty="0">
                <a:solidFill>
                  <a:schemeClr val="tx1"/>
                </a:solidFill>
                <a:latin typeface="Times New Roman" panose="02020603050405020304" pitchFamily="18" charset="0"/>
                <a:cs typeface="Times New Roman" panose="02020603050405020304" pitchFamily="18" charset="0"/>
              </a:rPr>
              <a:t>FreshFillet Ltd is a limited company that will be chosen to reduce liability (Accounts and Legal, 2025).</a:t>
            </a:r>
          </a:p>
          <a:p>
            <a:pPr algn="just" fontAlgn="base">
              <a:lnSpc>
                <a:spcPct val="150000"/>
              </a:lnSpc>
            </a:pPr>
            <a:r>
              <a:rPr lang="en-US" sz="2000" dirty="0">
                <a:solidFill>
                  <a:schemeClr val="tx1"/>
                </a:solidFill>
                <a:latin typeface="Times New Roman" panose="02020603050405020304" pitchFamily="18" charset="0"/>
                <a:cs typeface="Times New Roman" panose="02020603050405020304" pitchFamily="18" charset="0"/>
              </a:rPr>
              <a:t>The reason is that a particular building promotes professionalism, which also leads to the trustworthiness of the industry (Accounts and Legal, 2025).</a:t>
            </a: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grpSp>
        <p:nvGrpSpPr>
          <p:cNvPr id="6155" name="Group 6154">
            <a:extLst>
              <a:ext uri="{FF2B5EF4-FFF2-40B4-BE49-F238E27FC236}">
                <a16:creationId xmlns:a16="http://schemas.microsoft.com/office/drawing/2014/main" id="{DD40659F-0901-40EA-A355-DC0ACCF0A7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6156" name="Straight Connector 6155">
              <a:extLst>
                <a:ext uri="{FF2B5EF4-FFF2-40B4-BE49-F238E27FC236}">
                  <a16:creationId xmlns:a16="http://schemas.microsoft.com/office/drawing/2014/main" id="{71C0599D-285C-4401-BD85-EF2C987A53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4207" y="5761025"/>
              <a:ext cx="0" cy="51462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168" name="Straight Connector 6167">
              <a:extLst>
                <a:ext uri="{FF2B5EF4-FFF2-40B4-BE49-F238E27FC236}">
                  <a16:creationId xmlns:a16="http://schemas.microsoft.com/office/drawing/2014/main" id="{6B771B76-7AFB-4CC9-A810-248B717E6E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4207" y="575914"/>
              <a:ext cx="0" cy="45751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158" name="Straight Connector 6157">
              <a:extLst>
                <a:ext uri="{FF2B5EF4-FFF2-40B4-BE49-F238E27FC236}">
                  <a16:creationId xmlns:a16="http://schemas.microsoft.com/office/drawing/2014/main" id="{85673CE7-EF34-4121-BC14-3A52AF2C4D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159" name="Straight Connector 6158">
              <a:extLst>
                <a:ext uri="{FF2B5EF4-FFF2-40B4-BE49-F238E27FC236}">
                  <a16:creationId xmlns:a16="http://schemas.microsoft.com/office/drawing/2014/main" id="{4A43A66C-B602-4C43-BAA6-F44B919875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160" name="Straight Connector 6159">
              <a:extLst>
                <a:ext uri="{FF2B5EF4-FFF2-40B4-BE49-F238E27FC236}">
                  <a16:creationId xmlns:a16="http://schemas.microsoft.com/office/drawing/2014/main" id="{F7942C19-49EA-4D9A-8D90-7A6FE9061A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0248"/>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161" name="Straight Connector 6160">
              <a:extLst>
                <a:ext uri="{FF2B5EF4-FFF2-40B4-BE49-F238E27FC236}">
                  <a16:creationId xmlns:a16="http://schemas.microsoft.com/office/drawing/2014/main" id="{D6F1087F-4DBB-4EA5-BAA4-0CE13B4C9B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5645"/>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169" name="Freeform: Shape 6168">
              <a:extLst>
                <a:ext uri="{FF2B5EF4-FFF2-40B4-BE49-F238E27FC236}">
                  <a16:creationId xmlns:a16="http://schemas.microsoft.com/office/drawing/2014/main" id="{DBC54F03-8638-46F4-83C4-8ED44BC78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586979" y="1024758"/>
              <a:ext cx="5514457" cy="4736267"/>
            </a:xfrm>
            <a:custGeom>
              <a:avLst/>
              <a:gdLst>
                <a:gd name="connsiteX0" fmla="*/ 1700213 w 3400426"/>
                <a:gd name="connsiteY0" fmla="*/ 2920565 h 2920565"/>
                <a:gd name="connsiteX1" fmla="*/ 0 w 3400426"/>
                <a:gd name="connsiteY1" fmla="*/ 1220352 h 2920565"/>
                <a:gd name="connsiteX2" fmla="*/ 0 w 3400426"/>
                <a:gd name="connsiteY2" fmla="*/ 615515 h 2920565"/>
                <a:gd name="connsiteX3" fmla="*/ 0 w 3400426"/>
                <a:gd name="connsiteY3" fmla="*/ 0 h 2920565"/>
                <a:gd name="connsiteX4" fmla="*/ 3400426 w 3400426"/>
                <a:gd name="connsiteY4" fmla="*/ 0 h 2920565"/>
                <a:gd name="connsiteX5" fmla="*/ 3400426 w 3400426"/>
                <a:gd name="connsiteY5" fmla="*/ 1220352 h 2920565"/>
                <a:gd name="connsiteX6" fmla="*/ 1700213 w 3400426"/>
                <a:gd name="connsiteY6" fmla="*/ 2920565 h 2920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0426" h="2920565">
                  <a:moveTo>
                    <a:pt x="1700213" y="2920565"/>
                  </a:moveTo>
                  <a:cubicBezTo>
                    <a:pt x="761211" y="2920565"/>
                    <a:pt x="0" y="2159354"/>
                    <a:pt x="0" y="1220352"/>
                  </a:cubicBezTo>
                  <a:lnTo>
                    <a:pt x="0" y="615515"/>
                  </a:lnTo>
                  <a:lnTo>
                    <a:pt x="0" y="0"/>
                  </a:lnTo>
                  <a:lnTo>
                    <a:pt x="3400426" y="0"/>
                  </a:lnTo>
                  <a:lnTo>
                    <a:pt x="3400426" y="1220352"/>
                  </a:lnTo>
                  <a:cubicBezTo>
                    <a:pt x="3400426" y="2159354"/>
                    <a:pt x="2639215" y="2920565"/>
                    <a:pt x="1700213" y="2920565"/>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latin typeface="Times New Roman" panose="02020603050405020304" pitchFamily="18" charset="0"/>
                <a:cs typeface="Times New Roman" panose="02020603050405020304" pitchFamily="18" charset="0"/>
              </a:endParaRPr>
            </a:p>
          </p:txBody>
        </p:sp>
      </p:grpSp>
      <p:pic>
        <p:nvPicPr>
          <p:cNvPr id="6146" name="Picture 2" descr="Why should you start a private limited company in India">
            <a:extLst>
              <a:ext uri="{FF2B5EF4-FFF2-40B4-BE49-F238E27FC236}">
                <a16:creationId xmlns:a16="http://schemas.microsoft.com/office/drawing/2014/main" id="{C89E0557-00B9-E957-BA8B-342C29C891C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27907" y="2788920"/>
            <a:ext cx="4737795" cy="2380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436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4" name="Rectangle 3093">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3095">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4A035-1F8F-790E-3F2B-80D26F68256E}"/>
              </a:ext>
            </a:extLst>
          </p:cNvPr>
          <p:cNvSpPr>
            <a:spLocks noGrp="1"/>
          </p:cNvSpPr>
          <p:nvPr>
            <p:ph type="title"/>
          </p:nvPr>
        </p:nvSpPr>
        <p:spPr>
          <a:xfrm>
            <a:off x="729049" y="581338"/>
            <a:ext cx="4257298" cy="1505542"/>
          </a:xfrm>
        </p:spPr>
        <p:txBody>
          <a:bodyPr anchor="b">
            <a:normAutofit/>
          </a:bodyPr>
          <a:lstStyle/>
          <a:p>
            <a:pPr>
              <a:lnSpc>
                <a:spcPct val="90000"/>
              </a:lnSpc>
            </a:pPr>
            <a:r>
              <a:rPr lang="en-US" sz="3100" b="1" dirty="0">
                <a:solidFill>
                  <a:schemeClr val="tx1"/>
                </a:solidFill>
                <a:latin typeface="Times New Roman" panose="02020603050405020304" pitchFamily="18" charset="0"/>
                <a:cs typeface="Times New Roman" panose="02020603050405020304" pitchFamily="18" charset="0"/>
              </a:rPr>
              <a:t>Section 2 - Legal Format and Management Structure</a:t>
            </a:r>
            <a:endParaRPr lang="en-GB" sz="31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0EFF0A-C7C3-94E8-8EFA-014BB6DB847D}"/>
              </a:ext>
            </a:extLst>
          </p:cNvPr>
          <p:cNvSpPr>
            <a:spLocks noGrp="1"/>
          </p:cNvSpPr>
          <p:nvPr>
            <p:ph idx="1"/>
          </p:nvPr>
        </p:nvSpPr>
        <p:spPr>
          <a:xfrm>
            <a:off x="625227" y="2767914"/>
            <a:ext cx="4011409" cy="3409048"/>
          </a:xfrm>
        </p:spPr>
        <p:txBody>
          <a:bodyPr>
            <a:normAutofit lnSpcReduction="10000"/>
          </a:bodyPr>
          <a:lstStyle/>
          <a:p>
            <a:pPr algn="just" fontAlgn="base">
              <a:lnSpc>
                <a:spcPct val="150000"/>
              </a:lnSpc>
            </a:pPr>
            <a:r>
              <a:rPr lang="en-US" dirty="0">
                <a:solidFill>
                  <a:schemeClr val="tx1"/>
                </a:solidFill>
                <a:latin typeface="Times New Roman" panose="02020603050405020304" pitchFamily="18" charset="0"/>
                <a:cs typeface="Times New Roman" panose="02020603050405020304" pitchFamily="18" charset="0"/>
              </a:rPr>
              <a:t>The strategy will be controlled by the Principal of FreshFillet Ltd, who will regulate compliance and has the required relationships with the clients.</a:t>
            </a:r>
          </a:p>
          <a:p>
            <a:pPr algn="just" fontAlgn="base">
              <a:lnSpc>
                <a:spcPct val="150000"/>
              </a:lnSpc>
            </a:pPr>
            <a:r>
              <a:rPr lang="en-US" dirty="0">
                <a:solidFill>
                  <a:schemeClr val="tx1"/>
                </a:solidFill>
                <a:latin typeface="Times New Roman" panose="02020603050405020304" pitchFamily="18" charset="0"/>
                <a:cs typeface="Times New Roman" panose="02020603050405020304" pitchFamily="18" charset="0"/>
              </a:rPr>
              <a:t>The manager is the one who will organise the activities of the employees and regulate the daily business affairs.</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grpSp>
        <p:nvGrpSpPr>
          <p:cNvPr id="3098" name="Group 3097">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3099" name="Straight Connector 3098">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00" name="Straight Connector 3099">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01" name="Straight Connector 3100">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02" name="Straight Connector 3101">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3074" name="Picture 2">
            <a:extLst>
              <a:ext uri="{FF2B5EF4-FFF2-40B4-BE49-F238E27FC236}">
                <a16:creationId xmlns:a16="http://schemas.microsoft.com/office/drawing/2014/main" id="{7EB76C62-AD46-0EE0-5073-EAB6F54756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6" t="-7010" r="1447" b="21307"/>
          <a:stretch>
            <a:fillRect/>
          </a:stretch>
        </p:blipFill>
        <p:spPr bwMode="auto">
          <a:xfrm>
            <a:off x="5452262" y="727323"/>
            <a:ext cx="5830480" cy="4996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818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7" name="Rectangle 7176">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B0BB257C-D3FA-4CFC-BA2D-E0CE25952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425DC-65B1-D0F3-B5C1-1529F7DA4319}"/>
              </a:ext>
            </a:extLst>
          </p:cNvPr>
          <p:cNvSpPr>
            <a:spLocks noGrp="1"/>
          </p:cNvSpPr>
          <p:nvPr>
            <p:ph type="title"/>
          </p:nvPr>
        </p:nvSpPr>
        <p:spPr>
          <a:xfrm>
            <a:off x="624683" y="529618"/>
            <a:ext cx="6909837" cy="987970"/>
          </a:xfrm>
        </p:spPr>
        <p:txBody>
          <a:bodyPr anchor="b">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Section 3 – PESTEL Analysis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571CA0-079C-6612-140E-4A97A37C319D}"/>
              </a:ext>
            </a:extLst>
          </p:cNvPr>
          <p:cNvSpPr>
            <a:spLocks noGrp="1"/>
          </p:cNvSpPr>
          <p:nvPr>
            <p:ph idx="1"/>
          </p:nvPr>
        </p:nvSpPr>
        <p:spPr>
          <a:xfrm>
            <a:off x="624683" y="1716443"/>
            <a:ext cx="6487025" cy="4942702"/>
          </a:xfrm>
        </p:spPr>
        <p:txBody>
          <a:bodyPr>
            <a:normAutofit/>
          </a:bodyPr>
          <a:lstStyle/>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UK food import/export policy post-Brexit; hygiene licensing; support for sustainability (Rahman, 2023).</a:t>
            </a:r>
          </a:p>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The UK restaurant industry is expected to grow to about £95.2 billion in 2022 (Bracken, 2022).</a:t>
            </a:r>
          </a:p>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Social Customers are demanding traceable, healthy, and convenient food, increasing concern for sustainability and animal welfare (Bracken, 2022).</a:t>
            </a:r>
          </a:p>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Technological Growth in online ordering, e-commerce, data analytics, and refrigerated logistics (Bracken, 2022).</a:t>
            </a:r>
          </a:p>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Environmental Requirements for eco-labelling, recycling, packaging, sustainable sourcing, and low carbon footprint (Bracken, 2022).</a:t>
            </a:r>
          </a:p>
          <a:p>
            <a:pPr algn="just" fontAlgn="base">
              <a:lnSpc>
                <a:spcPct val="150000"/>
              </a:lnSpc>
            </a:pPr>
            <a:r>
              <a:rPr lang="en-US" sz="1400" dirty="0">
                <a:solidFill>
                  <a:schemeClr val="tx1"/>
                </a:solidFill>
                <a:latin typeface="Times New Roman" panose="02020603050405020304" pitchFamily="18" charset="0"/>
                <a:cs typeface="Times New Roman" panose="02020603050405020304" pitchFamily="18" charset="0"/>
              </a:rPr>
              <a:t>Stricter food safety laws, allergen disclosure, staff wage regulation, and food traceability obligations (Bracken, 2022).</a:t>
            </a:r>
          </a:p>
          <a:p>
            <a:pPr algn="just">
              <a:lnSpc>
                <a:spcPct val="150000"/>
              </a:lnSpc>
            </a:pPr>
            <a:endParaRPr lang="en-GB" sz="1400" dirty="0">
              <a:solidFill>
                <a:schemeClr val="tx1"/>
              </a:solidFill>
              <a:latin typeface="Times New Roman" panose="02020603050405020304" pitchFamily="18" charset="0"/>
              <a:cs typeface="Times New Roman" panose="02020603050405020304" pitchFamily="18" charset="0"/>
            </a:endParaRPr>
          </a:p>
        </p:txBody>
      </p:sp>
      <p:grpSp>
        <p:nvGrpSpPr>
          <p:cNvPr id="7181" name="Group 7180">
            <a:extLst>
              <a:ext uri="{FF2B5EF4-FFF2-40B4-BE49-F238E27FC236}">
                <a16:creationId xmlns:a16="http://schemas.microsoft.com/office/drawing/2014/main" id="{CAA9DB44-BB50-4209-860F-892B2FB507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6066" y="-6437"/>
            <a:ext cx="4141250" cy="6864437"/>
            <a:chOff x="7426066" y="-6437"/>
            <a:chExt cx="4141250" cy="6864437"/>
          </a:xfrm>
        </p:grpSpPr>
        <p:cxnSp>
          <p:nvCxnSpPr>
            <p:cNvPr id="7182" name="Straight Connector 7181">
              <a:extLst>
                <a:ext uri="{FF2B5EF4-FFF2-40B4-BE49-F238E27FC236}">
                  <a16:creationId xmlns:a16="http://schemas.microsoft.com/office/drawing/2014/main" id="{6446249F-2E6D-45C2-A19D-159032D2D6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260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183" name="Straight Connector 7182">
              <a:extLst>
                <a:ext uri="{FF2B5EF4-FFF2-40B4-BE49-F238E27FC236}">
                  <a16:creationId xmlns:a16="http://schemas.microsoft.com/office/drawing/2014/main" id="{7A21AA78-E71D-427C-B9AF-B413358426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184" name="Straight Connector 7183">
              <a:extLst>
                <a:ext uri="{FF2B5EF4-FFF2-40B4-BE49-F238E27FC236}">
                  <a16:creationId xmlns:a16="http://schemas.microsoft.com/office/drawing/2014/main" id="{1225E32D-3266-456E-A4EC-ADB38E903D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185" name="Straight Connector 7184">
              <a:extLst>
                <a:ext uri="{FF2B5EF4-FFF2-40B4-BE49-F238E27FC236}">
                  <a16:creationId xmlns:a16="http://schemas.microsoft.com/office/drawing/2014/main" id="{8F070AFE-7B31-4E65-B1DD-6A90648AC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172" name="Picture 4" descr="PESTLE Analysis: The Macro-Environmental Framework Explained">
            <a:extLst>
              <a:ext uri="{FF2B5EF4-FFF2-40B4-BE49-F238E27FC236}">
                <a16:creationId xmlns:a16="http://schemas.microsoft.com/office/drawing/2014/main" id="{830D292F-C270-7997-F265-693327EAE5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3" r="104" b="10"/>
          <a:stretch>
            <a:fillRect/>
          </a:stretch>
        </p:blipFill>
        <p:spPr bwMode="auto">
          <a:xfrm>
            <a:off x="7434184" y="1110883"/>
            <a:ext cx="4132589" cy="4649105"/>
          </a:xfrm>
          <a:custGeom>
            <a:avLst/>
            <a:gdLst/>
            <a:ahLst/>
            <a:cxnLst/>
            <a:rect l="l" t="t" r="r" b="b"/>
            <a:pathLst>
              <a:path w="2694894" h="3031718">
                <a:moveTo>
                  <a:pt x="1347447" y="0"/>
                </a:moveTo>
                <a:cubicBezTo>
                  <a:pt x="2091622" y="0"/>
                  <a:pt x="2694894" y="603273"/>
                  <a:pt x="2694894" y="1347447"/>
                </a:cubicBezTo>
                <a:lnTo>
                  <a:pt x="2694894" y="1826792"/>
                </a:lnTo>
                <a:lnTo>
                  <a:pt x="2694894" y="3031718"/>
                </a:lnTo>
                <a:lnTo>
                  <a:pt x="0" y="3031718"/>
                </a:lnTo>
                <a:lnTo>
                  <a:pt x="0" y="2802403"/>
                </a:lnTo>
                <a:lnTo>
                  <a:pt x="0" y="1347447"/>
                </a:lnTo>
                <a:cubicBezTo>
                  <a:pt x="0" y="603273"/>
                  <a:pt x="603272" y="0"/>
                  <a:pt x="1347447"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724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4C1D2-18A1-AF80-0662-C4CC0CF1245E}"/>
              </a:ext>
            </a:extLst>
          </p:cNvPr>
          <p:cNvSpPr>
            <a:spLocks noGrp="1"/>
          </p:cNvSpPr>
          <p:nvPr>
            <p:ph type="title"/>
          </p:nvPr>
        </p:nvSpPr>
        <p:spPr>
          <a:xfrm>
            <a:off x="210065" y="135925"/>
            <a:ext cx="4546787" cy="1841155"/>
          </a:xfrm>
        </p:spPr>
        <p:txBody>
          <a:bodyPr anchor="b">
            <a:normAutofit/>
          </a:bodyPr>
          <a:lstStyle/>
          <a:p>
            <a:r>
              <a:rPr lang="en-GB" sz="3600" b="1" dirty="0">
                <a:solidFill>
                  <a:schemeClr val="tx1"/>
                </a:solidFill>
                <a:latin typeface="Times New Roman" panose="02020603050405020304" pitchFamily="18" charset="0"/>
                <a:cs typeface="Times New Roman" panose="02020603050405020304" pitchFamily="18" charset="0"/>
              </a:rPr>
              <a:t>Section 4 - Marketing Strategies</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3F2D3-0BF2-A178-AC45-122BFD8E725E}"/>
              </a:ext>
            </a:extLst>
          </p:cNvPr>
          <p:cNvSpPr>
            <a:spLocks noGrp="1"/>
          </p:cNvSpPr>
          <p:nvPr>
            <p:ph idx="1"/>
          </p:nvPr>
        </p:nvSpPr>
        <p:spPr>
          <a:xfrm>
            <a:off x="381483" y="2199504"/>
            <a:ext cx="4375370" cy="4063140"/>
          </a:xfrm>
        </p:spPr>
        <p:txBody>
          <a:bodyPr>
            <a:normAutofit/>
          </a:bodyPr>
          <a:lstStyle/>
          <a:p>
            <a:pPr algn="just" fontAlgn="base">
              <a:lnSpc>
                <a:spcPct val="150000"/>
              </a:lnSpc>
            </a:pPr>
            <a:r>
              <a:rPr lang="en-US" sz="2000" dirty="0">
                <a:solidFill>
                  <a:schemeClr val="tx1"/>
                </a:solidFill>
                <a:latin typeface="Times New Roman" panose="02020603050405020304" pitchFamily="18" charset="0"/>
                <a:cs typeface="Times New Roman" panose="02020603050405020304" pitchFamily="18" charset="0"/>
              </a:rPr>
              <a:t>FreshFillet will primarily target independent restaurants, caterers, and café chains.</a:t>
            </a:r>
            <a:endParaRPr lang="en-US" sz="2000" b="1" dirty="0">
              <a:solidFill>
                <a:schemeClr val="tx1"/>
              </a:solidFill>
              <a:latin typeface="Times New Roman" panose="02020603050405020304" pitchFamily="18" charset="0"/>
              <a:cs typeface="Times New Roman" panose="02020603050405020304" pitchFamily="18" charset="0"/>
            </a:endParaRPr>
          </a:p>
          <a:p>
            <a:pPr algn="just" fontAlgn="base">
              <a:lnSpc>
                <a:spcPct val="150000"/>
              </a:lnSpc>
            </a:pPr>
            <a:r>
              <a:rPr lang="en-US" sz="2000" dirty="0">
                <a:solidFill>
                  <a:schemeClr val="tx1"/>
                </a:solidFill>
                <a:latin typeface="Times New Roman" panose="02020603050405020304" pitchFamily="18" charset="0"/>
                <a:cs typeface="Times New Roman" panose="02020603050405020304" pitchFamily="18" charset="0"/>
              </a:rPr>
              <a:t>As the marketing strategy, FreshFillet will implement a convenient online ordering system to attract customers (Pidada, 2020).</a:t>
            </a: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grpSp>
        <p:nvGrpSpPr>
          <p:cNvPr id="8203" name="Group 8202">
            <a:extLst>
              <a:ext uri="{FF2B5EF4-FFF2-40B4-BE49-F238E27FC236}">
                <a16:creationId xmlns:a16="http://schemas.microsoft.com/office/drawing/2014/main" id="{FCAB7548-8099-4066-AA4A-6689046790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8204" name="Straight Connector 8203">
              <a:extLst>
                <a:ext uri="{FF2B5EF4-FFF2-40B4-BE49-F238E27FC236}">
                  <a16:creationId xmlns:a16="http://schemas.microsoft.com/office/drawing/2014/main" id="{0DD6D54C-5C05-40DE-8EAF-FA50D609AE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05" name="Straight Connector 8204">
              <a:extLst>
                <a:ext uri="{FF2B5EF4-FFF2-40B4-BE49-F238E27FC236}">
                  <a16:creationId xmlns:a16="http://schemas.microsoft.com/office/drawing/2014/main" id="{EB0CFF5B-7CFC-4A1B-811A-262201C049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06" name="Straight Connector 8205">
              <a:extLst>
                <a:ext uri="{FF2B5EF4-FFF2-40B4-BE49-F238E27FC236}">
                  <a16:creationId xmlns:a16="http://schemas.microsoft.com/office/drawing/2014/main" id="{3BD7D63C-11FE-48D4-8433-A188CDAB23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07" name="Straight Connector 8206">
              <a:extLst>
                <a:ext uri="{FF2B5EF4-FFF2-40B4-BE49-F238E27FC236}">
                  <a16:creationId xmlns:a16="http://schemas.microsoft.com/office/drawing/2014/main" id="{D0EB69FA-9640-4C07-9993-F74D211FB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08" name="Straight Connector 8207">
              <a:extLst>
                <a:ext uri="{FF2B5EF4-FFF2-40B4-BE49-F238E27FC236}">
                  <a16:creationId xmlns:a16="http://schemas.microsoft.com/office/drawing/2014/main" id="{B887ECAA-6BDB-4356-A66A-D28C7026B6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09" name="Straight Connector 8208">
              <a:extLst>
                <a:ext uri="{FF2B5EF4-FFF2-40B4-BE49-F238E27FC236}">
                  <a16:creationId xmlns:a16="http://schemas.microsoft.com/office/drawing/2014/main" id="{CFC3365E-17A9-4CC8-BE01-3969BF4C8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8194" name="Picture 2" descr="Marketing Strategy - Overview, How to Develop, 4 P's">
            <a:extLst>
              <a:ext uri="{FF2B5EF4-FFF2-40B4-BE49-F238E27FC236}">
                <a16:creationId xmlns:a16="http://schemas.microsoft.com/office/drawing/2014/main" id="{E7E06B89-19FB-9C34-96B5-415C33084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915"/>
          <a:stretch>
            <a:fillRect/>
          </a:stretch>
        </p:blipFill>
        <p:spPr bwMode="auto">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921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85CDCA-2DB8-AFA3-9E73-0C2F5A49E200}"/>
              </a:ext>
            </a:extLst>
          </p:cNvPr>
          <p:cNvSpPr>
            <a:spLocks noGrp="1"/>
          </p:cNvSpPr>
          <p:nvPr>
            <p:ph type="title"/>
          </p:nvPr>
        </p:nvSpPr>
        <p:spPr>
          <a:xfrm>
            <a:off x="838201" y="839517"/>
            <a:ext cx="5601762" cy="2453556"/>
          </a:xfrm>
        </p:spPr>
        <p:txBody>
          <a:bodyPr>
            <a:normAutofit/>
          </a:bodyPr>
          <a:lstStyle/>
          <a:p>
            <a:pPr>
              <a:lnSpc>
                <a:spcPct val="90000"/>
              </a:lnSpc>
            </a:pPr>
            <a:r>
              <a:rPr lang="en-US" sz="4100" b="1" dirty="0">
                <a:solidFill>
                  <a:schemeClr val="tx1"/>
                </a:solidFill>
                <a:latin typeface="Times New Roman" panose="02020603050405020304" pitchFamily="18" charset="0"/>
                <a:cs typeface="Times New Roman" panose="02020603050405020304" pitchFamily="18" charset="0"/>
              </a:rPr>
              <a:t>Section 5 - Funding Requirements and Allocation</a:t>
            </a:r>
            <a:br>
              <a:rPr lang="en-US" sz="4100" dirty="0">
                <a:solidFill>
                  <a:schemeClr val="tx1"/>
                </a:solidFill>
                <a:latin typeface="Times New Roman" panose="02020603050405020304" pitchFamily="18" charset="0"/>
                <a:cs typeface="Times New Roman" panose="02020603050405020304" pitchFamily="18" charset="0"/>
              </a:rPr>
            </a:br>
            <a:endParaRPr lang="en-GB" sz="41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6017E0C-C459-51FA-D8DD-56675553470D}"/>
              </a:ext>
            </a:extLst>
          </p:cNvPr>
          <p:cNvSpPr>
            <a:spLocks noGrp="1"/>
          </p:cNvSpPr>
          <p:nvPr>
            <p:ph idx="1"/>
          </p:nvPr>
        </p:nvSpPr>
        <p:spPr>
          <a:xfrm>
            <a:off x="747188" y="3293074"/>
            <a:ext cx="5692775" cy="2737212"/>
          </a:xfrm>
        </p:spPr>
        <p:txBody>
          <a:bodyPr>
            <a:normAutofit/>
          </a:bodyPr>
          <a:lstStyle/>
          <a:p>
            <a:pPr algn="just" fontAlgn="base">
              <a:lnSpc>
                <a:spcPct val="150000"/>
              </a:lnSpc>
            </a:pPr>
            <a:r>
              <a:rPr lang="en-US" sz="2400" dirty="0">
                <a:solidFill>
                  <a:schemeClr val="tx1"/>
                </a:solidFill>
                <a:latin typeface="Times New Roman" panose="02020603050405020304" pitchFamily="18" charset="0"/>
                <a:cs typeface="Times New Roman" panose="02020603050405020304" pitchFamily="18" charset="0"/>
              </a:rPr>
              <a:t>The total startup cost for FreshFillet is estimated at about £21000.</a:t>
            </a:r>
          </a:p>
          <a:p>
            <a:pPr algn="just" fontAlgn="base">
              <a:lnSpc>
                <a:spcPct val="150000"/>
              </a:lnSpc>
            </a:pPr>
            <a:r>
              <a:rPr lang="en-US" sz="2400" dirty="0">
                <a:solidFill>
                  <a:schemeClr val="tx1"/>
                </a:solidFill>
                <a:latin typeface="Times New Roman" panose="02020603050405020304" pitchFamily="18" charset="0"/>
                <a:cs typeface="Times New Roman" panose="02020603050405020304" pitchFamily="18" charset="0"/>
              </a:rPr>
              <a:t>The required investment for the business will be £22500.</a:t>
            </a:r>
          </a:p>
          <a:p>
            <a:pPr algn="just">
              <a:lnSpc>
                <a:spcPct val="150000"/>
              </a:lnSpc>
            </a:pPr>
            <a:endParaRPr lang="en-GB" sz="2400" dirty="0">
              <a:solidFill>
                <a:schemeClr val="tx1"/>
              </a:solidFill>
              <a:latin typeface="Times New Roman" panose="02020603050405020304" pitchFamily="18" charset="0"/>
              <a:cs typeface="Times New Roman" panose="02020603050405020304" pitchFamily="18" charset="0"/>
            </a:endParaRPr>
          </a:p>
        </p:txBody>
      </p:sp>
      <p:grpSp>
        <p:nvGrpSpPr>
          <p:cNvPr id="2067" name="Group 2066">
            <a:extLst>
              <a:ext uri="{FF2B5EF4-FFF2-40B4-BE49-F238E27FC236}">
                <a16:creationId xmlns:a16="http://schemas.microsoft.com/office/drawing/2014/main" id="{02EE1667-9445-4110-8BCC-7A6091D4EC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7902" y="-6437"/>
            <a:ext cx="4139414" cy="6864437"/>
            <a:chOff x="7427902" y="-6437"/>
            <a:chExt cx="4139414" cy="6864437"/>
          </a:xfrm>
        </p:grpSpPr>
        <p:grpSp>
          <p:nvGrpSpPr>
            <p:cNvPr id="2068" name="Group 2067">
              <a:extLst>
                <a:ext uri="{FF2B5EF4-FFF2-40B4-BE49-F238E27FC236}">
                  <a16:creationId xmlns:a16="http://schemas.microsoft.com/office/drawing/2014/main" id="{B15217B7-8150-40C3-923C-F17A6DB5E1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434228" y="581337"/>
              <a:ext cx="4133088" cy="5695397"/>
              <a:chOff x="7434228" y="581337"/>
              <a:chExt cx="4133088" cy="5695397"/>
            </a:xfrm>
          </p:grpSpPr>
          <p:cxnSp>
            <p:nvCxnSpPr>
              <p:cNvPr id="2075" name="Straight Connector 2074">
                <a:extLst>
                  <a:ext uri="{FF2B5EF4-FFF2-40B4-BE49-F238E27FC236}">
                    <a16:creationId xmlns:a16="http://schemas.microsoft.com/office/drawing/2014/main" id="{D3BD398A-E985-40F7-B80E-071D5743F6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706B57B1-06A6-4968-8313-4FB31F682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69" name="Freeform: Shape 2068">
              <a:extLst>
                <a:ext uri="{FF2B5EF4-FFF2-40B4-BE49-F238E27FC236}">
                  <a16:creationId xmlns:a16="http://schemas.microsoft.com/office/drawing/2014/main" id="{E65A51B2-9978-4882-9219-B21DAC515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838439" y="579694"/>
              <a:ext cx="3312159" cy="5689511"/>
            </a:xfrm>
            <a:custGeom>
              <a:avLst/>
              <a:gdLst>
                <a:gd name="connsiteX0" fmla="*/ 1700213 w 3400426"/>
                <a:gd name="connsiteY0" fmla="*/ 5841130 h 5841130"/>
                <a:gd name="connsiteX1" fmla="*/ 0 w 3400426"/>
                <a:gd name="connsiteY1" fmla="*/ 4140917 h 5841130"/>
                <a:gd name="connsiteX2" fmla="*/ 0 w 3400426"/>
                <a:gd name="connsiteY2" fmla="*/ 3536080 h 5841130"/>
                <a:gd name="connsiteX3" fmla="*/ 0 w 3400426"/>
                <a:gd name="connsiteY3" fmla="*/ 3536080 h 5841130"/>
                <a:gd name="connsiteX4" fmla="*/ 0 w 3400426"/>
                <a:gd name="connsiteY4" fmla="*/ 1700213 h 5841130"/>
                <a:gd name="connsiteX5" fmla="*/ 1700213 w 3400426"/>
                <a:gd name="connsiteY5" fmla="*/ 0 h 5841130"/>
                <a:gd name="connsiteX6" fmla="*/ 3400426 w 3400426"/>
                <a:gd name="connsiteY6" fmla="*/ 1700213 h 5841130"/>
                <a:gd name="connsiteX7" fmla="*/ 3400426 w 3400426"/>
                <a:gd name="connsiteY7" fmla="*/ 2305050 h 5841130"/>
                <a:gd name="connsiteX8" fmla="*/ 3400426 w 3400426"/>
                <a:gd name="connsiteY8" fmla="*/ 2305050 h 5841130"/>
                <a:gd name="connsiteX9" fmla="*/ 3400426 w 3400426"/>
                <a:gd name="connsiteY9" fmla="*/ 4140917 h 5841130"/>
                <a:gd name="connsiteX10" fmla="*/ 1700213 w 3400426"/>
                <a:gd name="connsiteY10" fmla="*/ 5841130 h 584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0426" h="5841130">
                  <a:moveTo>
                    <a:pt x="1700213" y="5841130"/>
                  </a:moveTo>
                  <a:cubicBezTo>
                    <a:pt x="761211" y="5841130"/>
                    <a:pt x="0" y="5079919"/>
                    <a:pt x="0" y="4140917"/>
                  </a:cubicBezTo>
                  <a:lnTo>
                    <a:pt x="0" y="3536080"/>
                  </a:lnTo>
                  <a:lnTo>
                    <a:pt x="0" y="3536080"/>
                  </a:lnTo>
                  <a:lnTo>
                    <a:pt x="0" y="1700213"/>
                  </a:lnTo>
                  <a:cubicBezTo>
                    <a:pt x="0" y="761211"/>
                    <a:pt x="761211" y="0"/>
                    <a:pt x="1700213" y="0"/>
                  </a:cubicBezTo>
                  <a:cubicBezTo>
                    <a:pt x="2639215" y="0"/>
                    <a:pt x="3400426" y="761211"/>
                    <a:pt x="3400426" y="1700213"/>
                  </a:cubicBezTo>
                  <a:lnTo>
                    <a:pt x="3400426" y="2305050"/>
                  </a:lnTo>
                  <a:lnTo>
                    <a:pt x="3400426" y="2305050"/>
                  </a:lnTo>
                  <a:lnTo>
                    <a:pt x="3400426" y="4140917"/>
                  </a:lnTo>
                  <a:cubicBezTo>
                    <a:pt x="3400426" y="5079919"/>
                    <a:pt x="2639215" y="5841130"/>
                    <a:pt x="1700213" y="5841130"/>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Times New Roman" panose="02020603050405020304" pitchFamily="18" charset="0"/>
                <a:cs typeface="Times New Roman" panose="02020603050405020304" pitchFamily="18" charset="0"/>
              </a:endParaRPr>
            </a:p>
          </p:txBody>
        </p:sp>
        <p:cxnSp>
          <p:nvCxnSpPr>
            <p:cNvPr id="2070" name="Straight Connector 2069">
              <a:extLst>
                <a:ext uri="{FF2B5EF4-FFF2-40B4-BE49-F238E27FC236}">
                  <a16:creationId xmlns:a16="http://schemas.microsoft.com/office/drawing/2014/main" id="{0EA2730B-68FD-47D4-8056-284E4CB828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71" name="Straight Connector 2070">
              <a:extLst>
                <a:ext uri="{FF2B5EF4-FFF2-40B4-BE49-F238E27FC236}">
                  <a16:creationId xmlns:a16="http://schemas.microsoft.com/office/drawing/2014/main" id="{6D982D72-CC44-4388-A1E5-5383B27C86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72" name="Straight Connector 2071">
              <a:extLst>
                <a:ext uri="{FF2B5EF4-FFF2-40B4-BE49-F238E27FC236}">
                  <a16:creationId xmlns:a16="http://schemas.microsoft.com/office/drawing/2014/main" id="{91779F81-BBF7-4F34-9088-1BBA076047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4378269"/>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AE9326E1-DE60-4ECC-B59F-394FFF4AF9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27902" y="2479803"/>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74" name="Straight Connector 2073">
              <a:extLst>
                <a:ext uri="{FF2B5EF4-FFF2-40B4-BE49-F238E27FC236}">
                  <a16:creationId xmlns:a16="http://schemas.microsoft.com/office/drawing/2014/main" id="{B466C403-FBAB-4172-B505-3F06CC44B6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9343" y="2479803"/>
              <a:ext cx="0" cy="1898466"/>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2056" name="Picture 8" descr="A table with numbers and a few pounds&#10;&#10;AI-generated content may be incorrect.">
            <a:extLst>
              <a:ext uri="{FF2B5EF4-FFF2-40B4-BE49-F238E27FC236}">
                <a16:creationId xmlns:a16="http://schemas.microsoft.com/office/drawing/2014/main" id="{8B21AE82-4762-FE05-E920-157E7C6D85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19924" y="1550064"/>
            <a:ext cx="2942037" cy="63989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2054" name="Picture 6" descr="A table with text on it&#10;&#10;AI-generated content may be incorrect.">
            <a:extLst>
              <a:ext uri="{FF2B5EF4-FFF2-40B4-BE49-F238E27FC236}">
                <a16:creationId xmlns:a16="http://schemas.microsoft.com/office/drawing/2014/main" id="{617A7BCC-413B-2B1A-8CD6-F78146D81B8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84102" y="2973186"/>
            <a:ext cx="1512544" cy="100276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descr="A table with text on it&#10;&#10;AI-generated content may be incorrect.">
            <a:extLst>
              <a:ext uri="{FF2B5EF4-FFF2-40B4-BE49-F238E27FC236}">
                <a16:creationId xmlns:a16="http://schemas.microsoft.com/office/drawing/2014/main" id="{9D6A6240-44E7-18AA-B7A4-39ECD34110B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910692" y="3033389"/>
            <a:ext cx="1503893" cy="872487"/>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2058" name="Picture 10" descr="A table with numbers and letters&#10;&#10;AI-generated content may be incorrect.">
            <a:extLst>
              <a:ext uri="{FF2B5EF4-FFF2-40B4-BE49-F238E27FC236}">
                <a16:creationId xmlns:a16="http://schemas.microsoft.com/office/drawing/2014/main" id="{B02E4B29-1282-A7A9-55CE-F7012F80074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48314" y="4631966"/>
            <a:ext cx="2885259" cy="641036"/>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892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19" name="Rectangle 1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Yellow question mark">
            <a:extLst>
              <a:ext uri="{FF2B5EF4-FFF2-40B4-BE49-F238E27FC236}">
                <a16:creationId xmlns:a16="http://schemas.microsoft.com/office/drawing/2014/main" id="{101FC0E7-1DBF-1D69-D45B-C34E620CE794}"/>
              </a:ext>
            </a:extLst>
          </p:cNvPr>
          <p:cNvPicPr>
            <a:picLocks noChangeAspect="1"/>
          </p:cNvPicPr>
          <p:nvPr/>
        </p:nvPicPr>
        <p:blipFill>
          <a:blip r:embed="rId3">
            <a:alphaModFix/>
          </a:blip>
          <a:srcRect b="6250"/>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ED54A3-3ED4-778D-1F67-A1D61BEDE950}"/>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5200" b="1" dirty="0">
                <a:solidFill>
                  <a:srgbClr val="FFFFFF"/>
                </a:solidFill>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3824492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2EC5-BE74-104A-39FC-50EDCE351899}"/>
              </a:ext>
            </a:extLst>
          </p:cNvPr>
          <p:cNvSpPr>
            <a:spLocks noGrp="1"/>
          </p:cNvSpPr>
          <p:nvPr>
            <p:ph type="title"/>
          </p:nvPr>
        </p:nvSpPr>
        <p:spPr>
          <a:xfrm>
            <a:off x="838200" y="677896"/>
            <a:ext cx="10515600" cy="1325563"/>
          </a:xfrm>
        </p:spPr>
        <p:txBody>
          <a:bodyPr/>
          <a:lstStyle/>
          <a:p>
            <a:r>
              <a:rPr lang="en-IN" b="1" dirty="0">
                <a:solidFill>
                  <a:schemeClr val="tx1"/>
                </a:solidFill>
                <a:latin typeface="Times New Roman" panose="02020603050405020304" pitchFamily="18" charset="0"/>
                <a:cs typeface="Times New Roman" panose="02020603050405020304" pitchFamily="18" charset="0"/>
              </a:rPr>
              <a:t>References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39EC12-8418-CB57-EC80-9BD95D1FDD3E}"/>
              </a:ext>
            </a:extLst>
          </p:cNvPr>
          <p:cNvSpPr>
            <a:spLocks noGrp="1"/>
          </p:cNvSpPr>
          <p:nvPr>
            <p:ph idx="1"/>
          </p:nvPr>
        </p:nvSpPr>
        <p:spPr>
          <a:xfrm>
            <a:off x="838200" y="1816443"/>
            <a:ext cx="10515600" cy="4194743"/>
          </a:xfrm>
        </p:spPr>
        <p:txBody>
          <a:bodyPr>
            <a:normAutofit fontScale="92500" lnSpcReduction="10000"/>
          </a:bodyPr>
          <a:lstStyle/>
          <a:p>
            <a:pPr marL="0" indent="0" algn="just">
              <a:lnSpc>
                <a:spcPct val="160000"/>
              </a:lnSpc>
              <a:spcBef>
                <a:spcPts val="0"/>
              </a:spcBef>
              <a:buNone/>
            </a:pPr>
            <a:r>
              <a:rPr lang="en-US" sz="1600" dirty="0">
                <a:solidFill>
                  <a:schemeClr val="tx1"/>
                </a:solidFill>
                <a:latin typeface="Times New Roman" panose="02020603050405020304" pitchFamily="18" charset="0"/>
                <a:cs typeface="Times New Roman" panose="02020603050405020304" pitchFamily="18" charset="0"/>
              </a:rPr>
              <a:t>Accounts and Legal, (2025) </a:t>
            </a:r>
            <a:r>
              <a:rPr lang="en-US" sz="1600" i="1" dirty="0">
                <a:solidFill>
                  <a:schemeClr val="tx1"/>
                </a:solidFill>
                <a:latin typeface="Times New Roman" panose="02020603050405020304" pitchFamily="18" charset="0"/>
                <a:cs typeface="Times New Roman" panose="02020603050405020304" pitchFamily="18" charset="0"/>
              </a:rPr>
              <a:t>Private Limited Company Advantages &amp; Disadvantages (updated 2025)</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Accounts And Legal</a:t>
            </a:r>
            <a:r>
              <a:rPr lang="en-US" sz="1600" dirty="0">
                <a:solidFill>
                  <a:schemeClr val="tx1"/>
                </a:solidFill>
                <a:latin typeface="Times New Roman" panose="02020603050405020304" pitchFamily="18" charset="0"/>
                <a:cs typeface="Times New Roman" panose="02020603050405020304" pitchFamily="18" charset="0"/>
              </a:rPr>
              <a:t>. Available at: https://accountsandlegal.co.uk/small-business-advice/private-limited-company-advantages-and-disadvantages/ (Accessed: 07 December 2025). </a:t>
            </a:r>
          </a:p>
          <a:p>
            <a:pPr marL="0" indent="0" algn="just">
              <a:lnSpc>
                <a:spcPct val="160000"/>
              </a:lnSpc>
              <a:spcBef>
                <a:spcPts val="0"/>
              </a:spcBef>
              <a:buNone/>
            </a:pPr>
            <a:r>
              <a:rPr lang="en-US" sz="1600" dirty="0">
                <a:solidFill>
                  <a:schemeClr val="tx1"/>
                </a:solidFill>
                <a:latin typeface="Times New Roman" panose="02020603050405020304" pitchFamily="18" charset="0"/>
                <a:cs typeface="Times New Roman" panose="02020603050405020304" pitchFamily="18" charset="0"/>
              </a:rPr>
              <a:t>Bracken, M. (2022) </a:t>
            </a:r>
            <a:r>
              <a:rPr lang="en-US" sz="1600" i="1" dirty="0">
                <a:solidFill>
                  <a:schemeClr val="tx1"/>
                </a:solidFill>
                <a:latin typeface="Times New Roman" panose="02020603050405020304" pitchFamily="18" charset="0"/>
                <a:cs typeface="Times New Roman" panose="02020603050405020304" pitchFamily="18" charset="0"/>
              </a:rPr>
              <a:t>Value of UK eating out market in 2022 revealed</a:t>
            </a:r>
            <a:r>
              <a:rPr lang="en-US" sz="1600" dirty="0">
                <a:solidFill>
                  <a:schemeClr val="tx1"/>
                </a:solidFill>
                <a:latin typeface="Times New Roman" panose="02020603050405020304" pitchFamily="18" charset="0"/>
                <a:cs typeface="Times New Roman" panose="02020603050405020304" pitchFamily="18" charset="0"/>
              </a:rPr>
              <a:t>. Available at: https://www.cateringinsight.com/the-uk-eating-out-market-is-set-to-value-95-2-billion-in-2022-finds-industry-figures/ (Accessed: 07 December 2025).</a:t>
            </a:r>
          </a:p>
          <a:p>
            <a:pPr marL="0" indent="0" algn="just">
              <a:lnSpc>
                <a:spcPct val="160000"/>
              </a:lnSpc>
              <a:spcBef>
                <a:spcPts val="0"/>
              </a:spcBef>
              <a:buNone/>
            </a:pPr>
            <a:r>
              <a:rPr lang="en-US" sz="1600" dirty="0">
                <a:solidFill>
                  <a:schemeClr val="tx1"/>
                </a:solidFill>
                <a:latin typeface="Times New Roman" panose="02020603050405020304" pitchFamily="18" charset="0"/>
                <a:cs typeface="Times New Roman" panose="02020603050405020304" pitchFamily="18" charset="0"/>
              </a:rPr>
              <a:t>Otte, J. (2023) </a:t>
            </a:r>
            <a:r>
              <a:rPr lang="en-US" sz="1600" i="1" dirty="0">
                <a:solidFill>
                  <a:schemeClr val="tx1"/>
                </a:solidFill>
                <a:latin typeface="Times New Roman" panose="02020603050405020304" pitchFamily="18" charset="0"/>
                <a:cs typeface="Times New Roman" panose="02020603050405020304" pitchFamily="18" charset="0"/>
              </a:rPr>
              <a:t>‘an all time low’: UK hospitality bosses say industry is fighting for survival</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The Guardian</a:t>
            </a:r>
            <a:r>
              <a:rPr lang="en-US" sz="1600" dirty="0">
                <a:solidFill>
                  <a:schemeClr val="tx1"/>
                </a:solidFill>
                <a:latin typeface="Times New Roman" panose="02020603050405020304" pitchFamily="18" charset="0"/>
                <a:cs typeface="Times New Roman" panose="02020603050405020304" pitchFamily="18" charset="0"/>
              </a:rPr>
              <a:t>. Available at: https://www.theguardian.com/business/2023/jul/21/an-all-time-low-uk-hospitality-bosses-say-industry-is-fighting-for-survival (Accessed: 07 December 2025). </a:t>
            </a:r>
          </a:p>
          <a:p>
            <a:pPr marL="0" indent="0" algn="just">
              <a:lnSpc>
                <a:spcPct val="160000"/>
              </a:lnSpc>
              <a:spcBef>
                <a:spcPts val="0"/>
              </a:spcBef>
              <a:buNone/>
            </a:pPr>
            <a:r>
              <a:rPr lang="en-US" sz="1600" dirty="0">
                <a:solidFill>
                  <a:schemeClr val="tx1"/>
                </a:solidFill>
                <a:latin typeface="Times New Roman" panose="02020603050405020304" pitchFamily="18" charset="0"/>
                <a:cs typeface="Times New Roman" panose="02020603050405020304" pitchFamily="18" charset="0"/>
              </a:rPr>
              <a:t>Pidada, I.A.I., (2020). The effectiveness of online marketing trends: B2B and B2C application. </a:t>
            </a:r>
            <a:r>
              <a:rPr lang="en-US" sz="1600" i="1" dirty="0">
                <a:solidFill>
                  <a:schemeClr val="tx1"/>
                </a:solidFill>
                <a:latin typeface="Times New Roman" panose="02020603050405020304" pitchFamily="18" charset="0"/>
                <a:cs typeface="Times New Roman" panose="02020603050405020304" pitchFamily="18" charset="0"/>
              </a:rPr>
              <a:t>Jurnal Ilmiah </a:t>
            </a:r>
            <a:r>
              <a:rPr lang="en-US" sz="1600" i="1" dirty="0" err="1">
                <a:solidFill>
                  <a:schemeClr val="tx1"/>
                </a:solidFill>
                <a:latin typeface="Times New Roman" panose="02020603050405020304" pitchFamily="18" charset="0"/>
                <a:cs typeface="Times New Roman" panose="02020603050405020304" pitchFamily="18" charset="0"/>
              </a:rPr>
              <a:t>Manajemen</a:t>
            </a:r>
            <a:r>
              <a:rPr lang="en-US" sz="1600" i="1" dirty="0">
                <a:solidFill>
                  <a:schemeClr val="tx1"/>
                </a:solidFill>
                <a:latin typeface="Times New Roman" panose="02020603050405020304" pitchFamily="18" charset="0"/>
                <a:cs typeface="Times New Roman" panose="02020603050405020304" pitchFamily="18" charset="0"/>
              </a:rPr>
              <a:t> dan </a:t>
            </a:r>
            <a:r>
              <a:rPr lang="en-US" sz="1600" i="1" dirty="0" err="1">
                <a:solidFill>
                  <a:schemeClr val="tx1"/>
                </a:solidFill>
                <a:latin typeface="Times New Roman" panose="02020603050405020304" pitchFamily="18" charset="0"/>
                <a:cs typeface="Times New Roman" panose="02020603050405020304" pitchFamily="18" charset="0"/>
              </a:rPr>
              <a:t>Bisnis</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5</a:t>
            </a:r>
            <a:r>
              <a:rPr lang="en-US" sz="1600" dirty="0">
                <a:solidFill>
                  <a:schemeClr val="tx1"/>
                </a:solidFill>
                <a:latin typeface="Times New Roman" panose="02020603050405020304" pitchFamily="18" charset="0"/>
                <a:cs typeface="Times New Roman" panose="02020603050405020304" pitchFamily="18" charset="0"/>
              </a:rPr>
              <a:t>(1), pp.90-98. </a:t>
            </a:r>
            <a:r>
              <a:rPr lang="en-US" sz="1600" u="sng" dirty="0">
                <a:latin typeface="Times New Roman" panose="02020603050405020304" pitchFamily="18" charset="0"/>
                <a:cs typeface="Times New Roman" panose="02020603050405020304" pitchFamily="18" charset="0"/>
                <a:hlinkClick r:id="rId3"/>
              </a:rPr>
              <a:t>https://journal.undiknas.ac.id/index.php/manajemen/article/download/2447/703</a:t>
            </a:r>
            <a:r>
              <a:rPr lang="en-US" sz="1600" dirty="0">
                <a:latin typeface="Times New Roman" panose="02020603050405020304" pitchFamily="18" charset="0"/>
                <a:cs typeface="Times New Roman" panose="02020603050405020304" pitchFamily="18" charset="0"/>
              </a:rPr>
              <a:t> </a:t>
            </a:r>
          </a:p>
          <a:p>
            <a:pPr marL="0" indent="0" algn="just">
              <a:lnSpc>
                <a:spcPct val="160000"/>
              </a:lnSpc>
              <a:spcBef>
                <a:spcPts val="0"/>
              </a:spcBef>
              <a:buNone/>
            </a:pPr>
            <a:r>
              <a:rPr lang="en-US" sz="1600" dirty="0">
                <a:solidFill>
                  <a:schemeClr val="tx1"/>
                </a:solidFill>
                <a:latin typeface="Times New Roman" panose="02020603050405020304" pitchFamily="18" charset="0"/>
                <a:cs typeface="Times New Roman" panose="02020603050405020304" pitchFamily="18" charset="0"/>
              </a:rPr>
              <a:t>Rahman, M. (2023) </a:t>
            </a:r>
            <a:r>
              <a:rPr lang="en-US" sz="1600" i="1" dirty="0">
                <a:solidFill>
                  <a:schemeClr val="tx1"/>
                </a:solidFill>
                <a:latin typeface="Times New Roman" panose="02020603050405020304" pitchFamily="18" charset="0"/>
                <a:cs typeface="Times New Roman" panose="02020603050405020304" pitchFamily="18" charset="0"/>
              </a:rPr>
              <a:t>Pestel analysis of the restaurant industry</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www.howandwhat.net</a:t>
            </a:r>
            <a:r>
              <a:rPr lang="en-US" sz="1600" dirty="0">
                <a:solidFill>
                  <a:schemeClr val="tx1"/>
                </a:solidFill>
                <a:latin typeface="Times New Roman" panose="02020603050405020304" pitchFamily="18" charset="0"/>
                <a:cs typeface="Times New Roman" panose="02020603050405020304" pitchFamily="18" charset="0"/>
              </a:rPr>
              <a:t>. Available at: https://www.howandwhat.net/pestel-analysis-restaurant-industry/ (Accessed: 07 December 2025). </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1175826"/>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1685</Words>
  <Application>Microsoft Office PowerPoint</Application>
  <PresentationFormat>Widescreen</PresentationFormat>
  <Paragraphs>73</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ArchVTI</vt:lpstr>
      <vt:lpstr>  Name: Margareta Iutes Student ID: 2427968 Module title: Enterprise and entrepreneurship Module code: LCLM4006 LON Lecturer name: Charles Obinwa</vt:lpstr>
      <vt:lpstr>Table of Contents</vt:lpstr>
      <vt:lpstr>Introduction</vt:lpstr>
      <vt:lpstr>Section 1 - Overview of the Business Idea</vt:lpstr>
      <vt:lpstr>Section 2 - Legal Format and Management Structure</vt:lpstr>
      <vt:lpstr>Section 2 - Legal Format and Management Structure</vt:lpstr>
      <vt:lpstr>Section 3 – PESTEL Analysis</vt:lpstr>
      <vt:lpstr>Section 4 - Marketing Strategies</vt:lpstr>
      <vt:lpstr>Section 5 - Funding Requirements and Allocation </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Margareta Iutes Student ID: 2427968 Module title: Enterprise and entrepreneurship Module code: LCLM4006 LON Lecturer name: Charles Obinwa</dc:title>
  <dc:creator>Office</dc:creator>
  <cp:lastModifiedBy>Margareta Lutes (Shield Foods)</cp:lastModifiedBy>
  <cp:revision>16</cp:revision>
  <dcterms:created xsi:type="dcterms:W3CDTF">2025-12-07T14:25:21Z</dcterms:created>
  <dcterms:modified xsi:type="dcterms:W3CDTF">2025-12-08T20:21:21Z</dcterms:modified>
</cp:coreProperties>
</file>