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D2B6E9-3974-41CA-B862-E6F1E8397157}" v="9" dt="2020-10-22T22:04:57.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64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Clarke (1900472)" userId="c4f8794c-e61d-4c3a-876b-03ad0310e099" providerId="ADAL" clId="{FBD2B6E9-3974-41CA-B862-E6F1E8397157}"/>
    <pc:docChg chg="undo custSel modSld">
      <pc:chgData name="Thomas Clarke (1900472)" userId="c4f8794c-e61d-4c3a-876b-03ad0310e099" providerId="ADAL" clId="{FBD2B6E9-3974-41CA-B862-E6F1E8397157}" dt="2020-10-22T22:08:23.357" v="2155" actId="20577"/>
      <pc:docMkLst>
        <pc:docMk/>
      </pc:docMkLst>
      <pc:sldChg chg="addSp delSp modSp mod setBg modClrScheme chgLayout">
        <pc:chgData name="Thomas Clarke (1900472)" userId="c4f8794c-e61d-4c3a-876b-03ad0310e099" providerId="ADAL" clId="{FBD2B6E9-3974-41CA-B862-E6F1E8397157}" dt="2020-10-22T22:08:23.357" v="2155" actId="20577"/>
        <pc:sldMkLst>
          <pc:docMk/>
          <pc:sldMk cId="681282220" sldId="256"/>
        </pc:sldMkLst>
        <pc:spChg chg="add del mod ord">
          <ac:chgData name="Thomas Clarke (1900472)" userId="c4f8794c-e61d-4c3a-876b-03ad0310e099" providerId="ADAL" clId="{FBD2B6E9-3974-41CA-B862-E6F1E8397157}" dt="2020-10-22T22:05:49.535" v="2125" actId="255"/>
          <ac:spMkLst>
            <pc:docMk/>
            <pc:sldMk cId="681282220" sldId="256"/>
            <ac:spMk id="2" creationId="{06672A16-1CD0-483D-AC55-71F1986F0889}"/>
          </ac:spMkLst>
        </pc:spChg>
        <pc:spChg chg="mod ord">
          <ac:chgData name="Thomas Clarke (1900472)" userId="c4f8794c-e61d-4c3a-876b-03ad0310e099" providerId="ADAL" clId="{FBD2B6E9-3974-41CA-B862-E6F1E8397157}" dt="2020-10-22T22:07:11.946" v="2128" actId="1076"/>
          <ac:spMkLst>
            <pc:docMk/>
            <pc:sldMk cId="681282220" sldId="256"/>
            <ac:spMk id="3" creationId="{C9A1E774-2165-4D16-8766-C49DB1A3CC0E}"/>
          </ac:spMkLst>
        </pc:spChg>
        <pc:spChg chg="add del mod">
          <ac:chgData name="Thomas Clarke (1900472)" userId="c4f8794c-e61d-4c3a-876b-03ad0310e099" providerId="ADAL" clId="{FBD2B6E9-3974-41CA-B862-E6F1E8397157}" dt="2020-10-22T21:42:43.273" v="1" actId="478"/>
          <ac:spMkLst>
            <pc:docMk/>
            <pc:sldMk cId="681282220" sldId="256"/>
            <ac:spMk id="5" creationId="{F87F99CE-1A03-423D-872E-E7F8B6DB065C}"/>
          </ac:spMkLst>
        </pc:spChg>
        <pc:spChg chg="add mod ord">
          <ac:chgData name="Thomas Clarke (1900472)" userId="c4f8794c-e61d-4c3a-876b-03ad0310e099" providerId="ADAL" clId="{FBD2B6E9-3974-41CA-B862-E6F1E8397157}" dt="2020-10-22T21:53:46.433" v="2060" actId="1076"/>
          <ac:spMkLst>
            <pc:docMk/>
            <pc:sldMk cId="681282220" sldId="256"/>
            <ac:spMk id="6" creationId="{D58F4637-602E-4966-AB41-D5C8201CD7F2}"/>
          </ac:spMkLst>
        </pc:spChg>
        <pc:spChg chg="add mod">
          <ac:chgData name="Thomas Clarke (1900472)" userId="c4f8794c-e61d-4c3a-876b-03ad0310e099" providerId="ADAL" clId="{FBD2B6E9-3974-41CA-B862-E6F1E8397157}" dt="2020-10-22T22:08:23.357" v="2155" actId="20577"/>
          <ac:spMkLst>
            <pc:docMk/>
            <pc:sldMk cId="681282220" sldId="256"/>
            <ac:spMk id="9" creationId="{44B82A23-D5B2-4034-B5CA-578FA7E7EB19}"/>
          </ac:spMkLst>
        </pc:spChg>
        <pc:spChg chg="add mod">
          <ac:chgData name="Thomas Clarke (1900472)" userId="c4f8794c-e61d-4c3a-876b-03ad0310e099" providerId="ADAL" clId="{FBD2B6E9-3974-41CA-B862-E6F1E8397157}" dt="2020-10-22T22:04:07.936" v="2120" actId="1076"/>
          <ac:spMkLst>
            <pc:docMk/>
            <pc:sldMk cId="681282220" sldId="256"/>
            <ac:spMk id="10" creationId="{58CC645C-CD4B-41EC-B8F6-2E4D09646D1E}"/>
          </ac:spMkLst>
        </pc:spChg>
        <pc:picChg chg="add mod">
          <ac:chgData name="Thomas Clarke (1900472)" userId="c4f8794c-e61d-4c3a-876b-03ad0310e099" providerId="ADAL" clId="{FBD2B6E9-3974-41CA-B862-E6F1E8397157}" dt="2020-10-22T21:59:31.907" v="2080" actId="14100"/>
          <ac:picMkLst>
            <pc:docMk/>
            <pc:sldMk cId="681282220" sldId="256"/>
            <ac:picMk id="8" creationId="{F819318D-8EFA-4C58-A9DA-F74A92EB873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9856D-BCAA-49B2-90D6-28220CC510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E1ADEA-24A2-49E7-99C5-0E35176D7F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798290-B85F-46AD-BC5B-F6794E7430BF}"/>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5" name="Footer Placeholder 4">
            <a:extLst>
              <a:ext uri="{FF2B5EF4-FFF2-40B4-BE49-F238E27FC236}">
                <a16:creationId xmlns:a16="http://schemas.microsoft.com/office/drawing/2014/main" id="{A81D871C-C96C-4B9C-A0F4-B1A8018358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30E86A-956B-48F0-AF4F-F7C09D04D101}"/>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3941544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7046F-4FD7-4F49-9925-DEC8749525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0ADB0F-F4F7-404F-8758-E4262A155C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C423DD-3036-4314-9D76-A3EB6CA12C43}"/>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5" name="Footer Placeholder 4">
            <a:extLst>
              <a:ext uri="{FF2B5EF4-FFF2-40B4-BE49-F238E27FC236}">
                <a16:creationId xmlns:a16="http://schemas.microsoft.com/office/drawing/2014/main" id="{FD1D1276-16A9-4FA4-83A2-5EA5EA503D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BF7D66-1728-4603-8575-EA2EE107679F}"/>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1164755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7176A-2E5F-4D81-8D1F-BDBC328AA0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A564BF-B9E5-4C1D-AE3C-B19D7D01D6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831E13-0EB5-49C7-AED5-21CD61C88FFA}"/>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5" name="Footer Placeholder 4">
            <a:extLst>
              <a:ext uri="{FF2B5EF4-FFF2-40B4-BE49-F238E27FC236}">
                <a16:creationId xmlns:a16="http://schemas.microsoft.com/office/drawing/2014/main" id="{75BC2BFD-E505-49C7-8C3D-894923558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477B86-F132-412B-9C4C-919FB3735665}"/>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3101974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6F2EC-8596-4B08-9F6D-C4293061A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7C80E8-7A70-4C23-AE9E-62AA628480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ED0F9C-9697-4B39-BA14-97F24EE00D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312ADE-A149-41D0-A212-AEC27A9B70CD}"/>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6" name="Footer Placeholder 5">
            <a:extLst>
              <a:ext uri="{FF2B5EF4-FFF2-40B4-BE49-F238E27FC236}">
                <a16:creationId xmlns:a16="http://schemas.microsoft.com/office/drawing/2014/main" id="{805C90EF-46AD-43FF-A077-AB731E0EF6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A89B84-5159-4777-8B6F-5229FE1A0798}"/>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516729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013CE-A0B1-4138-AD35-5E49DF9EF9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EA2512-13D2-428F-96A5-80B894E970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F336F4-056F-4166-A2FC-7ABC72B76C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EED852-4901-4A85-B8A8-445DA00FE9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6D8DE5-71F0-4E25-8B9A-3BF3E27F0A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D64B56-952A-4316-9A37-6CDC512F3D35}"/>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8" name="Footer Placeholder 7">
            <a:extLst>
              <a:ext uri="{FF2B5EF4-FFF2-40B4-BE49-F238E27FC236}">
                <a16:creationId xmlns:a16="http://schemas.microsoft.com/office/drawing/2014/main" id="{18F5EEEF-ADD4-42F7-AC09-32C0AA1CF6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362A56-8F34-470F-BE7B-56208A5C0EDF}"/>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3229439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594F7-2085-4223-9E68-18E0E8419E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1D65DB-0A93-49FC-AC7C-08B9119C862C}"/>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4" name="Footer Placeholder 3">
            <a:extLst>
              <a:ext uri="{FF2B5EF4-FFF2-40B4-BE49-F238E27FC236}">
                <a16:creationId xmlns:a16="http://schemas.microsoft.com/office/drawing/2014/main" id="{3DFA370D-D772-4DFF-B593-787707009B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FB6321-1860-4310-AC7E-23B0262ABCE1}"/>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2780231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617E0E-C254-47AA-BF30-7DA887CA248A}"/>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3" name="Footer Placeholder 2">
            <a:extLst>
              <a:ext uri="{FF2B5EF4-FFF2-40B4-BE49-F238E27FC236}">
                <a16:creationId xmlns:a16="http://schemas.microsoft.com/office/drawing/2014/main" id="{249D6EE4-6CE8-4575-A895-E499CEF779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20F812-5396-498C-AEBC-EAF9A1C770A9}"/>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4220710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E3E12-06DD-48EB-8229-D379DFC2F7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79A945-0575-418A-8246-74B90B8166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407A56-3164-4276-856C-CA450FA3E6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85370E-687D-480F-A46C-6D306E9EE759}"/>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6" name="Footer Placeholder 5">
            <a:extLst>
              <a:ext uri="{FF2B5EF4-FFF2-40B4-BE49-F238E27FC236}">
                <a16:creationId xmlns:a16="http://schemas.microsoft.com/office/drawing/2014/main" id="{93C3EF6D-4AA4-4840-86D0-8483FDB538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B2393B-AB65-4A17-88C8-B00B4261E8A9}"/>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865962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23ED6-EBA8-43C8-9737-5A7613EAA8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6E12BC-14A9-4DB3-BA1D-EE76CACC42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7C9598-24A1-4595-BCBC-7E787663E0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0DF999-D40F-4A63-9627-F2A56BB2D9A9}"/>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6" name="Footer Placeholder 5">
            <a:extLst>
              <a:ext uri="{FF2B5EF4-FFF2-40B4-BE49-F238E27FC236}">
                <a16:creationId xmlns:a16="http://schemas.microsoft.com/office/drawing/2014/main" id="{A1BDB8C6-F793-4343-AAFF-436BE5660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41FE06-BD0F-441E-A3D4-0EB1EDC9ADBC}"/>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3638495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EF471-866A-410C-887D-FE34158547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87A631-5BC9-4095-9727-E759EED669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571CE8-395A-4442-9736-F34D1C8A7681}"/>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5" name="Footer Placeholder 4">
            <a:extLst>
              <a:ext uri="{FF2B5EF4-FFF2-40B4-BE49-F238E27FC236}">
                <a16:creationId xmlns:a16="http://schemas.microsoft.com/office/drawing/2014/main" id="{E40393EA-B37A-4BB8-AE21-27FB72BC90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34B9A-0ECB-49CD-B633-B30D9A908290}"/>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1612835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5A050E-F8CB-4EBB-9DBA-6469963C0D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478A95-5CCB-4851-A700-117F1A88BC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AFC9D-3071-4024-BAED-4F8C8B0077CA}"/>
              </a:ext>
            </a:extLst>
          </p:cNvPr>
          <p:cNvSpPr>
            <a:spLocks noGrp="1"/>
          </p:cNvSpPr>
          <p:nvPr>
            <p:ph type="dt" sz="half" idx="10"/>
          </p:nvPr>
        </p:nvSpPr>
        <p:spPr/>
        <p:txBody>
          <a:bodyPr/>
          <a:lstStyle/>
          <a:p>
            <a:fld id="{0CA1C0C4-8FE1-429F-97BD-8CA9E1E704C6}" type="datetimeFigureOut">
              <a:rPr lang="en-GB" smtClean="0"/>
              <a:t>22/10/2020</a:t>
            </a:fld>
            <a:endParaRPr lang="en-GB"/>
          </a:p>
        </p:txBody>
      </p:sp>
      <p:sp>
        <p:nvSpPr>
          <p:cNvPr id="5" name="Footer Placeholder 4">
            <a:extLst>
              <a:ext uri="{FF2B5EF4-FFF2-40B4-BE49-F238E27FC236}">
                <a16:creationId xmlns:a16="http://schemas.microsoft.com/office/drawing/2014/main" id="{D7FE190A-10F3-4D0D-AEC7-91EC2C42E4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32C215-C38B-4CE8-9F53-83714214E7FC}"/>
              </a:ext>
            </a:extLst>
          </p:cNvPr>
          <p:cNvSpPr>
            <a:spLocks noGrp="1"/>
          </p:cNvSpPr>
          <p:nvPr>
            <p:ph type="sldNum" sz="quarter" idx="12"/>
          </p:nvPr>
        </p:nvSpPr>
        <p:spPr/>
        <p:txBody>
          <a:bodyPr/>
          <a:lstStyle/>
          <a:p>
            <a:fld id="{B60EB96D-2EB7-47F6-A039-F8EB9E4C7CC7}" type="slidenum">
              <a:rPr lang="en-GB" smtClean="0"/>
              <a:t>‹#›</a:t>
            </a:fld>
            <a:endParaRPr lang="en-GB"/>
          </a:p>
        </p:txBody>
      </p:sp>
    </p:spTree>
    <p:extLst>
      <p:ext uri="{BB962C8B-B14F-4D97-AF65-F5344CB8AC3E}">
        <p14:creationId xmlns:p14="http://schemas.microsoft.com/office/powerpoint/2010/main" val="522342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6BED3-7958-4AF6-8654-9F221B5FFB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0C0292-7E30-4A88-AAED-91BDA5EDE9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49869-2753-4976-8BF3-1FDB07AD15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A1C0C4-8FE1-429F-97BD-8CA9E1E704C6}" type="datetimeFigureOut">
              <a:rPr lang="en-GB" smtClean="0"/>
              <a:t>22/10/2020</a:t>
            </a:fld>
            <a:endParaRPr lang="en-GB"/>
          </a:p>
        </p:txBody>
      </p:sp>
      <p:sp>
        <p:nvSpPr>
          <p:cNvPr id="5" name="Footer Placeholder 4">
            <a:extLst>
              <a:ext uri="{FF2B5EF4-FFF2-40B4-BE49-F238E27FC236}">
                <a16:creationId xmlns:a16="http://schemas.microsoft.com/office/drawing/2014/main" id="{4D2F52DF-17DB-4641-ACE5-F7C681BD95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E8429A-3B5C-4EB8-BA3A-69006075C3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0EB96D-2EB7-47F6-A039-F8EB9E4C7CC7}" type="slidenum">
              <a:rPr lang="en-GB" smtClean="0"/>
              <a:t>‹#›</a:t>
            </a:fld>
            <a:endParaRPr lang="en-GB"/>
          </a:p>
        </p:txBody>
      </p:sp>
    </p:spTree>
    <p:extLst>
      <p:ext uri="{BB962C8B-B14F-4D97-AF65-F5344CB8AC3E}">
        <p14:creationId xmlns:p14="http://schemas.microsoft.com/office/powerpoint/2010/main" val="616126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72A16-1CD0-483D-AC55-71F1986F0889}"/>
              </a:ext>
            </a:extLst>
          </p:cNvPr>
          <p:cNvSpPr>
            <a:spLocks noGrp="1"/>
          </p:cNvSpPr>
          <p:nvPr>
            <p:ph type="title"/>
          </p:nvPr>
        </p:nvSpPr>
        <p:spPr>
          <a:xfrm>
            <a:off x="125413" y="0"/>
            <a:ext cx="5667375" cy="1600200"/>
          </a:xfrm>
        </p:spPr>
        <p:txBody>
          <a:bodyPr>
            <a:normAutofit/>
          </a:bodyPr>
          <a:lstStyle/>
          <a:p>
            <a:pPr marR="0">
              <a:lnSpc>
                <a:spcPct val="107000"/>
              </a:lnSpc>
              <a:spcBef>
                <a:spcPts val="0"/>
              </a:spcBef>
              <a:spcAft>
                <a:spcPts val="800"/>
              </a:spcAft>
            </a:pPr>
            <a:r>
              <a:rPr lang="en-US" sz="2450" b="1" dirty="0"/>
              <a:t>“Women In Ancient Rome” </a:t>
            </a:r>
            <a:br>
              <a:rPr lang="en-US" sz="2450" b="1" dirty="0"/>
            </a:br>
            <a:r>
              <a:rPr lang="en-US" sz="2300" b="1" dirty="0"/>
              <a:t>J. Mosier-</a:t>
            </a:r>
            <a:r>
              <a:rPr lang="en-US" sz="2300" b="1" dirty="0" err="1"/>
              <a:t>Dublinsky</a:t>
            </a:r>
            <a:r>
              <a:rPr lang="en-US" sz="2300" b="1" dirty="0"/>
              <a:t> (2013)</a:t>
            </a:r>
            <a:br>
              <a:rPr lang="en-GB" sz="2450" b="1" dirty="0">
                <a:effectLst/>
                <a:latin typeface="Calibri" panose="020F0502020204030204" pitchFamily="34" charset="0"/>
                <a:ea typeface="DengXian" panose="02010600030101010101" pitchFamily="2" charset="-122"/>
                <a:cs typeface="Times New Roman" panose="02020603050405020304" pitchFamily="18" charset="0"/>
              </a:rPr>
            </a:br>
            <a:endParaRPr lang="en-GB" sz="2450" b="1" dirty="0"/>
          </a:p>
        </p:txBody>
      </p:sp>
      <p:sp>
        <p:nvSpPr>
          <p:cNvPr id="3" name="Subtitle 2">
            <a:extLst>
              <a:ext uri="{FF2B5EF4-FFF2-40B4-BE49-F238E27FC236}">
                <a16:creationId xmlns:a16="http://schemas.microsoft.com/office/drawing/2014/main" id="{C9A1E774-2165-4D16-8766-C49DB1A3CC0E}"/>
              </a:ext>
            </a:extLst>
          </p:cNvPr>
          <p:cNvSpPr>
            <a:spLocks noGrp="1"/>
          </p:cNvSpPr>
          <p:nvPr>
            <p:ph idx="1"/>
          </p:nvPr>
        </p:nvSpPr>
        <p:spPr>
          <a:xfrm>
            <a:off x="3998915" y="296911"/>
            <a:ext cx="4800598" cy="6151563"/>
          </a:xfrm>
        </p:spPr>
        <p:txBody>
          <a:bodyPr>
            <a:normAutofit fontScale="77500" lnSpcReduction="20000"/>
          </a:bodyPr>
          <a:lstStyle/>
          <a:p>
            <a:pPr marL="0" marR="0" indent="0">
              <a:lnSpc>
                <a:spcPct val="107000"/>
              </a:lnSpc>
              <a:spcBef>
                <a:spcPts val="0"/>
              </a:spcBef>
              <a:spcAft>
                <a:spcPts val="800"/>
              </a:spcAft>
              <a:buNone/>
            </a:pPr>
            <a:r>
              <a:rPr lang="en-GB" sz="1800" b="1" u="sng" dirty="0">
                <a:effectLst/>
                <a:latin typeface="Arial" panose="020B0604020202020204" pitchFamily="34" charset="0"/>
                <a:ea typeface="DengXian" panose="02010600030101010101" pitchFamily="2" charset="-122"/>
                <a:cs typeface="Times New Roman" panose="02020603050405020304" pitchFamily="18" charset="0"/>
              </a:rPr>
              <a:t>Opinion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R="0">
              <a:lnSpc>
                <a:spcPct val="107000"/>
              </a:lnSpc>
              <a:spcBef>
                <a:spcPts val="0"/>
              </a:spcBef>
              <a:spcAft>
                <a:spcPts val="800"/>
              </a:spcAft>
              <a:tabLst>
                <a:tab pos="225425" algn="l"/>
              </a:tabLst>
            </a:pPr>
            <a:r>
              <a:rPr lang="en-GB" sz="1800" dirty="0">
                <a:effectLst/>
                <a:latin typeface="Arial" panose="020B0604020202020204" pitchFamily="34" charset="0"/>
                <a:ea typeface="DengXian" panose="02010600030101010101" pitchFamily="2" charset="-122"/>
                <a:cs typeface="Times New Roman" panose="02020603050405020304" pitchFamily="18" charset="0"/>
              </a:rPr>
              <a:t>This article looks beyond academic opinion, assessing other feminine representations in artwork for example; (Roman feminine depictions in contrast to typical observations originating in Prehistory).</a:t>
            </a:r>
          </a:p>
          <a:p>
            <a:pPr marR="0">
              <a:lnSpc>
                <a:spcPct val="107000"/>
              </a:lnSpc>
              <a:spcBef>
                <a:spcPts val="0"/>
              </a:spcBef>
              <a:spcAft>
                <a:spcPts val="800"/>
              </a:spcAft>
              <a:tabLst>
                <a:tab pos="225425" algn="l"/>
              </a:tabLst>
            </a:pPr>
            <a:r>
              <a:rPr lang="en-GB" sz="1800" dirty="0">
                <a:effectLst/>
                <a:latin typeface="Arial" panose="020B0604020202020204" pitchFamily="34" charset="0"/>
                <a:ea typeface="DengXian" panose="02010600030101010101" pitchFamily="2" charset="-122"/>
                <a:cs typeface="Times New Roman" panose="02020603050405020304" pitchFamily="18" charset="0"/>
              </a:rPr>
              <a:t> She highlights gender difference in medicinal practice, but rather than attributing this to the binary, suggests that it may be down lack of knowledge around fertility and pregnancy. </a:t>
            </a:r>
          </a:p>
          <a:p>
            <a:pPr marR="0">
              <a:lnSpc>
                <a:spcPct val="107000"/>
              </a:lnSpc>
              <a:spcBef>
                <a:spcPts val="0"/>
              </a:spcBef>
              <a:spcAft>
                <a:spcPts val="800"/>
              </a:spcAft>
              <a:tabLst>
                <a:tab pos="225425" algn="l"/>
              </a:tabLst>
            </a:pPr>
            <a:r>
              <a:rPr lang="en-GB" sz="1800" dirty="0">
                <a:latin typeface="Arial" panose="020B0604020202020204" pitchFamily="34" charset="0"/>
                <a:ea typeface="DengXian" panose="02010600030101010101" pitchFamily="2" charset="-122"/>
                <a:cs typeface="Times New Roman" panose="02020603050405020304" pitchFamily="18" charset="0"/>
              </a:rPr>
              <a:t>Mosier-</a:t>
            </a:r>
            <a:r>
              <a:rPr lang="en-GB" sz="1800" dirty="0" err="1">
                <a:latin typeface="Arial" panose="020B0604020202020204" pitchFamily="34" charset="0"/>
                <a:ea typeface="DengXian" panose="02010600030101010101" pitchFamily="2" charset="-122"/>
                <a:cs typeface="Times New Roman" panose="02020603050405020304" pitchFamily="18" charset="0"/>
              </a:rPr>
              <a:t>Dublinksy</a:t>
            </a:r>
            <a:r>
              <a:rPr lang="en-GB" sz="1800" dirty="0">
                <a:effectLst/>
                <a:latin typeface="Arial" panose="020B0604020202020204" pitchFamily="34" charset="0"/>
                <a:ea typeface="DengXian" panose="02010600030101010101" pitchFamily="2" charset="-122"/>
                <a:cs typeface="Times New Roman" panose="02020603050405020304" pitchFamily="18" charset="0"/>
              </a:rPr>
              <a:t> admits that this is an inherent dichotomy, arguably rarely covered amongst academics. An interesting point is the developing nature of the Roman marriage, becoming more focused on the gender, as opposed to a solely patriarchal outlook. Is this seen in other societies/civilisations?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R="0">
              <a:lnSpc>
                <a:spcPct val="107000"/>
              </a:lnSpc>
              <a:spcBef>
                <a:spcPts val="1200"/>
              </a:spcBef>
              <a:spcAft>
                <a:spcPts val="800"/>
              </a:spcAft>
              <a:tabLst>
                <a:tab pos="225425" algn="l"/>
              </a:tabLst>
            </a:pPr>
            <a:r>
              <a:rPr lang="en-GB" sz="1800" dirty="0">
                <a:effectLst/>
                <a:latin typeface="Arial" panose="020B0604020202020204" pitchFamily="34" charset="0"/>
                <a:ea typeface="DengXian" panose="02010600030101010101" pitchFamily="2" charset="-122"/>
                <a:cs typeface="Times New Roman" panose="02020603050405020304" pitchFamily="18" charset="0"/>
              </a:rPr>
              <a:t>It is a well-rounded insight into Roman feminine life, covering (albeit slightly unevenly) the effects of wealth, such as through marriage and education. One aspect of this article to take away our use of anachronisms. We should be careful not to make judgements based solely on our ‘modern day’ ideals but bear in mind the times and traditions. </a:t>
            </a:r>
          </a:p>
          <a:p>
            <a:pPr marR="0">
              <a:lnSpc>
                <a:spcPct val="107000"/>
              </a:lnSpc>
              <a:spcBef>
                <a:spcPts val="1200"/>
              </a:spcBef>
              <a:spcAft>
                <a:spcPts val="800"/>
              </a:spcAft>
              <a:tabLst>
                <a:tab pos="225425" algn="l"/>
              </a:tabLst>
            </a:pPr>
            <a:r>
              <a:rPr lang="en-GB" sz="1800" dirty="0">
                <a:effectLst/>
                <a:latin typeface="Arial" panose="020B0604020202020204" pitchFamily="34" charset="0"/>
                <a:ea typeface="DengXian" panose="02010600030101010101" pitchFamily="2" charset="-122"/>
                <a:cs typeface="Times New Roman" panose="02020603050405020304" pitchFamily="18" charset="0"/>
              </a:rPr>
              <a:t>Although there is heavy reliance on the work of Clark throughout, Mosier-</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Dublinsky’s</a:t>
            </a:r>
            <a:r>
              <a:rPr lang="en-GB" sz="1800" dirty="0">
                <a:effectLst/>
                <a:latin typeface="Arial" panose="020B0604020202020204" pitchFamily="34" charset="0"/>
                <a:ea typeface="DengXian" panose="02010600030101010101" pitchFamily="2" charset="-122"/>
                <a:cs typeface="Times New Roman" panose="02020603050405020304" pitchFamily="18" charset="0"/>
              </a:rPr>
              <a:t> recognition of the danger of anachronism is critical, as is the often-forgotten consideration of ‘unknown’ dichotomies. These factors serve as a poignant reminder for ‘us’ in our studies of the past.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6" name="Text Placeholder 5">
            <a:extLst>
              <a:ext uri="{FF2B5EF4-FFF2-40B4-BE49-F238E27FC236}">
                <a16:creationId xmlns:a16="http://schemas.microsoft.com/office/drawing/2014/main" id="{D58F4637-602E-4966-AB41-D5C8201CD7F2}"/>
              </a:ext>
            </a:extLst>
          </p:cNvPr>
          <p:cNvSpPr>
            <a:spLocks noGrp="1"/>
          </p:cNvSpPr>
          <p:nvPr>
            <p:ph type="body" sz="half" idx="2"/>
          </p:nvPr>
        </p:nvSpPr>
        <p:spPr>
          <a:xfrm>
            <a:off x="125413" y="1382712"/>
            <a:ext cx="3932237" cy="3811588"/>
          </a:xfrm>
        </p:spPr>
        <p:txBody>
          <a:bodyPr>
            <a:noAutofit/>
          </a:bodyPr>
          <a:lstStyle/>
          <a:p>
            <a:pPr marL="0" marR="0">
              <a:lnSpc>
                <a:spcPct val="107000"/>
              </a:lnSpc>
              <a:spcBef>
                <a:spcPts val="0"/>
              </a:spcBef>
              <a:spcAft>
                <a:spcPts val="800"/>
              </a:spcAft>
            </a:pPr>
            <a:r>
              <a:rPr lang="en-GB" sz="1400" b="1" u="sng" dirty="0">
                <a:effectLst/>
                <a:latin typeface="Arial" panose="020B0604020202020204" pitchFamily="34" charset="0"/>
                <a:ea typeface="DengXian" panose="02010600030101010101" pitchFamily="2" charset="-122"/>
                <a:cs typeface="Times New Roman" panose="02020603050405020304" pitchFamily="18" charset="0"/>
              </a:rPr>
              <a:t>Summary</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GB" sz="1400" dirty="0">
                <a:effectLst/>
                <a:latin typeface="Arial" panose="020B0604020202020204" pitchFamily="34" charset="0"/>
                <a:ea typeface="DengXian" panose="02010600030101010101" pitchFamily="2" charset="-122"/>
                <a:cs typeface="Times New Roman" panose="02020603050405020304" pitchFamily="18" charset="0"/>
              </a:rPr>
              <a:t>Mosier-</a:t>
            </a:r>
            <a:r>
              <a:rPr lang="en-GB" sz="1400" dirty="0" err="1">
                <a:effectLst/>
                <a:latin typeface="Arial" panose="020B0604020202020204" pitchFamily="34" charset="0"/>
                <a:ea typeface="DengXian" panose="02010600030101010101" pitchFamily="2" charset="-122"/>
                <a:cs typeface="Times New Roman" panose="02020603050405020304" pitchFamily="18" charset="0"/>
              </a:rPr>
              <a:t>Dublinsky</a:t>
            </a:r>
            <a:r>
              <a:rPr lang="en-GB" sz="1400" dirty="0">
                <a:effectLst/>
                <a:latin typeface="Arial" panose="020B0604020202020204" pitchFamily="34" charset="0"/>
                <a:ea typeface="DengXian" panose="02010600030101010101" pitchFamily="2" charset="-122"/>
                <a:cs typeface="Times New Roman" panose="02020603050405020304" pitchFamily="18" charset="0"/>
              </a:rPr>
              <a:t> discusses femininity in Rome. She admits there is a lack of study in classical femininity. </a:t>
            </a:r>
          </a:p>
          <a:p>
            <a:pPr marL="285750" marR="0" indent="-285750">
              <a:lnSpc>
                <a:spcPct val="107000"/>
              </a:lnSpc>
              <a:spcBef>
                <a:spcPts val="0"/>
              </a:spcBef>
              <a:spcAft>
                <a:spcPts val="800"/>
              </a:spcAft>
              <a:buFont typeface="Arial" panose="020B0604020202020204" pitchFamily="34" charset="0"/>
              <a:buChar char="•"/>
            </a:pPr>
            <a:r>
              <a:rPr lang="en-GB" sz="1400" dirty="0">
                <a:effectLst/>
                <a:latin typeface="Arial" panose="020B0604020202020204" pitchFamily="34" charset="0"/>
                <a:ea typeface="DengXian" panose="02010600030101010101" pitchFamily="2" charset="-122"/>
                <a:cs typeface="Times New Roman" panose="02020603050405020304" pitchFamily="18" charset="0"/>
              </a:rPr>
              <a:t>Importantly, she notes that the accounts of women’s lives are often questioned, mentioning Gillian Clark (2013) who believes that Livy fabricated large parts of his </a:t>
            </a:r>
            <a:r>
              <a:rPr lang="en-GB" sz="1400" i="1" dirty="0">
                <a:effectLst/>
                <a:latin typeface="Arial" panose="020B0604020202020204" pitchFamily="34" charset="0"/>
                <a:ea typeface="DengXian" panose="02010600030101010101" pitchFamily="2" charset="-122"/>
                <a:cs typeface="Times New Roman" panose="02020603050405020304" pitchFamily="18" charset="0"/>
              </a:rPr>
              <a:t>Lex </a:t>
            </a:r>
            <a:r>
              <a:rPr lang="en-GB" sz="1400" i="1" dirty="0" err="1">
                <a:effectLst/>
                <a:latin typeface="Arial" panose="020B0604020202020204" pitchFamily="34" charset="0"/>
                <a:ea typeface="DengXian" panose="02010600030101010101" pitchFamily="2" charset="-122"/>
                <a:cs typeface="Times New Roman" panose="02020603050405020304" pitchFamily="18" charset="0"/>
              </a:rPr>
              <a:t>Oppia</a:t>
            </a:r>
            <a:r>
              <a:rPr lang="en-GB" sz="1400" i="1" dirty="0">
                <a:effectLst/>
                <a:latin typeface="Arial" panose="020B0604020202020204" pitchFamily="34" charset="0"/>
                <a:ea typeface="DengXian" panose="02010600030101010101" pitchFamily="2" charset="-122"/>
                <a:cs typeface="Times New Roman" panose="02020603050405020304" pitchFamily="18" charset="0"/>
              </a:rPr>
              <a:t>.</a:t>
            </a:r>
            <a:r>
              <a:rPr lang="en-GB" sz="1400" dirty="0">
                <a:effectLst/>
                <a:latin typeface="Arial" panose="020B0604020202020204" pitchFamily="34" charset="0"/>
                <a:ea typeface="DengXian" panose="02010600030101010101" pitchFamily="2" charset="-122"/>
                <a:cs typeface="Times New Roman" panose="02020603050405020304" pitchFamily="18" charset="0"/>
              </a:rPr>
              <a:t> Gendered fabrication is something to recognise when looking at ancient sources.</a:t>
            </a:r>
          </a:p>
          <a:p>
            <a:pPr marL="285750" marR="0" indent="-285750">
              <a:lnSpc>
                <a:spcPct val="107000"/>
              </a:lnSpc>
              <a:spcBef>
                <a:spcPts val="0"/>
              </a:spcBef>
              <a:spcAft>
                <a:spcPts val="800"/>
              </a:spcAft>
              <a:buFont typeface="Arial" panose="020B0604020202020204" pitchFamily="34" charset="0"/>
              <a:buChar char="•"/>
            </a:pPr>
            <a:r>
              <a:rPr lang="en-GB" sz="1400" dirty="0">
                <a:effectLst/>
                <a:latin typeface="Arial" panose="020B0604020202020204" pitchFamily="34" charset="0"/>
                <a:ea typeface="DengXian" panose="02010600030101010101" pitchFamily="2" charset="-122"/>
                <a:cs typeface="Times New Roman" panose="02020603050405020304" pitchFamily="18" charset="0"/>
              </a:rPr>
              <a:t>She advises we should understand the context of the ‘tainted nature’ that they may have faced. </a:t>
            </a:r>
          </a:p>
          <a:p>
            <a:pPr marL="285750" marR="0" indent="-285750">
              <a:lnSpc>
                <a:spcPct val="107000"/>
              </a:lnSpc>
              <a:spcBef>
                <a:spcPts val="0"/>
              </a:spcBef>
              <a:spcAft>
                <a:spcPts val="800"/>
              </a:spcAft>
              <a:buFont typeface="Arial" panose="020B0604020202020204" pitchFamily="34" charset="0"/>
              <a:buChar char="•"/>
            </a:pPr>
            <a:r>
              <a:rPr lang="en-GB" sz="1400" dirty="0">
                <a:effectLst/>
                <a:latin typeface="Arial" panose="020B0604020202020204" pitchFamily="34" charset="0"/>
                <a:ea typeface="DengXian" panose="02010600030101010101" pitchFamily="2" charset="-122"/>
                <a:cs typeface="Times New Roman" panose="02020603050405020304" pitchFamily="18" charset="0"/>
              </a:rPr>
              <a:t>She emphasises the traditional Roman identity through female relationships as daughter, wife, and mother, arguing this is the best way to assess female lives, separating our views and ideals from this.</a:t>
            </a:r>
            <a:endParaRPr lang="en-GB" sz="1400" dirty="0"/>
          </a:p>
        </p:txBody>
      </p:sp>
      <p:pic>
        <p:nvPicPr>
          <p:cNvPr id="8" name="Picture 7" descr="A picture containing text&#10;&#10;Description automatically generated">
            <a:extLst>
              <a:ext uri="{FF2B5EF4-FFF2-40B4-BE49-F238E27FC236}">
                <a16:creationId xmlns:a16="http://schemas.microsoft.com/office/drawing/2014/main" id="{F819318D-8EFA-4C58-A9DA-F74A92EB87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6826" y="371475"/>
            <a:ext cx="3179761" cy="2807350"/>
          </a:xfrm>
          <a:prstGeom prst="rect">
            <a:avLst/>
          </a:prstGeom>
        </p:spPr>
      </p:pic>
      <p:sp>
        <p:nvSpPr>
          <p:cNvPr id="9" name="TextBox 8">
            <a:extLst>
              <a:ext uri="{FF2B5EF4-FFF2-40B4-BE49-F238E27FC236}">
                <a16:creationId xmlns:a16="http://schemas.microsoft.com/office/drawing/2014/main" id="{44B82A23-D5B2-4034-B5CA-578FA7E7EB19}"/>
              </a:ext>
            </a:extLst>
          </p:cNvPr>
          <p:cNvSpPr txBox="1"/>
          <p:nvPr/>
        </p:nvSpPr>
        <p:spPr>
          <a:xfrm>
            <a:off x="8886826" y="3588137"/>
            <a:ext cx="3057524" cy="1633781"/>
          </a:xfrm>
          <a:prstGeom prst="rect">
            <a:avLst/>
          </a:prstGeom>
          <a:noFill/>
        </p:spPr>
        <p:txBody>
          <a:bodyPr wrap="square" rtlCol="0">
            <a:spAutoFit/>
          </a:bodyPr>
          <a:lstStyle/>
          <a:p>
            <a:pPr marL="0" marR="0">
              <a:lnSpc>
                <a:spcPct val="107000"/>
              </a:lnSpc>
              <a:spcBef>
                <a:spcPts val="1200"/>
              </a:spcBef>
              <a:spcAft>
                <a:spcPts val="800"/>
              </a:spcAft>
            </a:pPr>
            <a:r>
              <a:rPr lang="en-GB" sz="1100" b="1" dirty="0">
                <a:effectLst/>
                <a:latin typeface="Arial" panose="020B0604020202020204" pitchFamily="34" charset="0"/>
                <a:ea typeface="DengXian" panose="02010600030101010101" pitchFamily="2" charset="-122"/>
                <a:cs typeface="Times New Roman" panose="02020603050405020304" pitchFamily="18" charset="0"/>
              </a:rPr>
              <a:t>References -</a:t>
            </a:r>
          </a:p>
          <a:p>
            <a:pPr marL="0" marR="0">
              <a:lnSpc>
                <a:spcPct val="107000"/>
              </a:lnSpc>
              <a:spcBef>
                <a:spcPts val="1200"/>
              </a:spcBef>
              <a:spcAft>
                <a:spcPts val="800"/>
              </a:spcAft>
            </a:pPr>
            <a:r>
              <a:rPr lang="en-GB" sz="1050" dirty="0">
                <a:effectLst/>
                <a:latin typeface="Arial" panose="020B0604020202020204" pitchFamily="34" charset="0"/>
                <a:ea typeface="DengXian" panose="02010600030101010101" pitchFamily="2" charset="-122"/>
                <a:cs typeface="Times New Roman" panose="02020603050405020304" pitchFamily="18" charset="0"/>
              </a:rPr>
              <a:t>Mosier-Dubinsky, J. 2013 "Women in Ancient Rome," </a:t>
            </a:r>
            <a:r>
              <a:rPr lang="en-GB" sz="1050" i="1" dirty="0">
                <a:effectLst/>
                <a:latin typeface="Arial" panose="020B0604020202020204" pitchFamily="34" charset="0"/>
                <a:ea typeface="DengXian" panose="02010600030101010101" pitchFamily="2" charset="-122"/>
                <a:cs typeface="Times New Roman" panose="02020603050405020304" pitchFamily="18" charset="0"/>
              </a:rPr>
              <a:t>JCCC </a:t>
            </a:r>
            <a:r>
              <a:rPr lang="en-GB" sz="1050" i="1" dirty="0" err="1">
                <a:effectLst/>
                <a:latin typeface="Arial" panose="020B0604020202020204" pitchFamily="34" charset="0"/>
                <a:ea typeface="DengXian" panose="02010600030101010101" pitchFamily="2" charset="-122"/>
                <a:cs typeface="Times New Roman" panose="02020603050405020304" pitchFamily="18" charset="0"/>
              </a:rPr>
              <a:t>Honors</a:t>
            </a:r>
            <a:r>
              <a:rPr lang="en-GB" sz="1050" i="1" dirty="0">
                <a:effectLst/>
                <a:latin typeface="Arial" panose="020B0604020202020204" pitchFamily="34" charset="0"/>
                <a:ea typeface="DengXian" panose="02010600030101010101" pitchFamily="2" charset="-122"/>
                <a:cs typeface="Times New Roman" panose="02020603050405020304" pitchFamily="18" charset="0"/>
              </a:rPr>
              <a:t> Journal: Vol. 4: </a:t>
            </a:r>
            <a:r>
              <a:rPr lang="en-GB" sz="1050" i="1" dirty="0" err="1">
                <a:effectLst/>
                <a:latin typeface="Arial" panose="020B0604020202020204" pitchFamily="34" charset="0"/>
                <a:ea typeface="DengXian" panose="02010600030101010101" pitchFamily="2" charset="-122"/>
                <a:cs typeface="Times New Roman" panose="02020603050405020304" pitchFamily="18" charset="0"/>
              </a:rPr>
              <a:t>Iss</a:t>
            </a:r>
            <a:r>
              <a:rPr lang="en-GB" sz="1050" i="1" dirty="0">
                <a:effectLst/>
                <a:latin typeface="Arial" panose="020B0604020202020204" pitchFamily="34" charset="0"/>
                <a:ea typeface="DengXian" panose="02010600030101010101" pitchFamily="2" charset="-122"/>
                <a:cs typeface="Times New Roman" panose="02020603050405020304" pitchFamily="18" charset="0"/>
              </a:rPr>
              <a:t>. 2, Article 5</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a:p>
            <a:pPr marL="0" marR="0">
              <a:lnSpc>
                <a:spcPct val="107000"/>
              </a:lnSpc>
              <a:spcBef>
                <a:spcPts val="1200"/>
              </a:spcBef>
              <a:spcAft>
                <a:spcPts val="800"/>
              </a:spcAft>
            </a:pPr>
            <a:r>
              <a:rPr lang="en-GB" sz="1050" dirty="0">
                <a:effectLst/>
                <a:latin typeface="Arial" panose="020B0604020202020204" pitchFamily="34" charset="0"/>
                <a:ea typeface="DengXian" panose="02010600030101010101" pitchFamily="2" charset="-122"/>
                <a:cs typeface="Times New Roman" panose="02020603050405020304" pitchFamily="18" charset="0"/>
              </a:rPr>
              <a:t>Clark, G. 1981 “Roman Women.” </a:t>
            </a:r>
            <a:r>
              <a:rPr lang="en-GB" sz="1050" i="1" dirty="0">
                <a:effectLst/>
                <a:latin typeface="Arial" panose="020B0604020202020204" pitchFamily="34" charset="0"/>
                <a:ea typeface="DengXian" panose="02010600030101010101" pitchFamily="2" charset="-122"/>
                <a:cs typeface="Times New Roman" panose="02020603050405020304" pitchFamily="18" charset="0"/>
              </a:rPr>
              <a:t>Greece and Rome: Second Series 28.2</a:t>
            </a:r>
            <a:r>
              <a:rPr lang="en-GB" sz="1050" dirty="0">
                <a:effectLst/>
                <a:latin typeface="Arial" panose="020B0604020202020204" pitchFamily="34" charset="0"/>
                <a:ea typeface="DengXian" panose="02010600030101010101" pitchFamily="2" charset="-122"/>
                <a:cs typeface="Times New Roman" panose="02020603050405020304" pitchFamily="18" charset="0"/>
              </a:rPr>
              <a:t>: pg.193+.</a:t>
            </a:r>
            <a:endParaRPr lang="en-GB" sz="105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0" name="TextBox 9">
            <a:extLst>
              <a:ext uri="{FF2B5EF4-FFF2-40B4-BE49-F238E27FC236}">
                <a16:creationId xmlns:a16="http://schemas.microsoft.com/office/drawing/2014/main" id="{58CC645C-CD4B-41EC-B8F6-2E4D09646D1E}"/>
              </a:ext>
            </a:extLst>
          </p:cNvPr>
          <p:cNvSpPr txBox="1"/>
          <p:nvPr/>
        </p:nvSpPr>
        <p:spPr>
          <a:xfrm>
            <a:off x="8886826" y="3157250"/>
            <a:ext cx="3179761" cy="430887"/>
          </a:xfrm>
          <a:prstGeom prst="rect">
            <a:avLst/>
          </a:prstGeom>
          <a:noFill/>
        </p:spPr>
        <p:txBody>
          <a:bodyPr wrap="square" rtlCol="0">
            <a:spAutoFit/>
          </a:bodyPr>
          <a:lstStyle/>
          <a:p>
            <a:r>
              <a:rPr lang="en-GB" sz="1100" dirty="0"/>
              <a:t>https://www.metmuseum.org/art/collection/search/469960  [accessed: 22.10.20</a:t>
            </a:r>
          </a:p>
        </p:txBody>
      </p:sp>
    </p:spTree>
    <p:extLst>
      <p:ext uri="{BB962C8B-B14F-4D97-AF65-F5344CB8AC3E}">
        <p14:creationId xmlns:p14="http://schemas.microsoft.com/office/powerpoint/2010/main" val="6812822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7" ma:contentTypeDescription="Create a new document." ma:contentTypeScope="" ma:versionID="0e3db520924bd084a29d9349d9cfef51">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0a85500938c56fc327699aaae112d1d5"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C678C5B-C399-437C-BF63-57A6B18054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9d807a4e-0c4f-4012-af74-dbfe5fab9f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5C8226-61C1-46ED-AB8E-B02F6212BC20}">
  <ds:schemaRefs>
    <ds:schemaRef ds:uri="http://schemas.microsoft.com/sharepoint/v3/contenttype/forms"/>
  </ds:schemaRefs>
</ds:datastoreItem>
</file>

<file path=customXml/itemProps3.xml><?xml version="1.0" encoding="utf-8"?>
<ds:datastoreItem xmlns:ds="http://schemas.openxmlformats.org/officeDocument/2006/customXml" ds:itemID="{3AD638FA-6DE7-4F89-BD89-06456D3D7519}">
  <ds:schemaRefs>
    <ds:schemaRef ds:uri="http://purl.org/dc/terms/"/>
    <ds:schemaRef ds:uri="http://schemas.microsoft.com/office/2006/documentManagement/types"/>
    <ds:schemaRef ds:uri="38a49699-8251-46aa-85ce-476a66afaff0"/>
    <ds:schemaRef ds:uri="9d807a4e-0c4f-4012-af74-dbfe5fab9fe5"/>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29</TotalTime>
  <Words>430</Words>
  <Application>Microsoft Office PowerPoint</Application>
  <PresentationFormat>Widescreen</PresentationFormat>
  <Paragraphs>16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“Women In Ancient Rome”  J. Mosier-Dublinsky (2013)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Summary Mosier-Dublinsky discusses femininity in Rome. She admits there is a lack of study in classical femininity. Importantly, she notes that the accounts of women’s lives are often questioned, mentioning Gillian Clark (2013) who believes that Livy fabricated large parts of his Lex Oppia. Gendered fabrication is something to recognise when looking at ancient sources. She advises we should understand the context of the ‘tainted nature’ that they may have faced. She emphasises the traditional Roman identity through female relationships as daughter, wife, and mother, arguing this is the best way to assess female lives, separating our views and ideals from this.  Opinion This article looks beyond academic opinion, assessing other feminine representations in artwork for example; (Roman feminine depictions in contrast to typical observations originating in Prehistory). She highlights gender difference in medicinal practice, but rather than attributing this to the binary, suggests that it may be down lack of knowledge around fertility and pregnancy. She admits that this is an inherent dichotomy, arguably rarely covered amongst academics. An interesting point is the developing nature of the Roman marriage, becoming more focused on the gender, as opposed to a solely patriarchal outlook. Is this seen in other societies/civilisations?  It is a well-rounded insight into Roman feminine life, covering (albeit slightly unevenly) the effects of wealth, such as through marriage and education. One aspect of this article to take away our use of anachronisms. We should be careful not to make judgements based solely on our ‘modern day’ ideals but bear in mind the times and traditions. Although there is heavy reliance on the work of Clark throughout, Mosier-Dublinsky’s recognition of the danger of anachronism is critical, as is the often-forgotten consideration of ‘unknown’ dichotomies. These factors serve as a poignant reminder for ‘us’ in our studies of the past.  </dc:title>
  <dc:creator>Thomas Clarke (1900472)</dc:creator>
  <cp:lastModifiedBy>Thomas Clarke (1900472)</cp:lastModifiedBy>
  <cp:revision>1</cp:revision>
  <dcterms:created xsi:type="dcterms:W3CDTF">2020-10-22T21:39:08Z</dcterms:created>
  <dcterms:modified xsi:type="dcterms:W3CDTF">2020-10-22T22:08:51Z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