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57" r:id="rId4"/>
    <p:sldId id="262" r:id="rId5"/>
    <p:sldId id="261" r:id="rId6"/>
    <p:sldId id="265" r:id="rId7"/>
    <p:sldId id="266" r:id="rId8"/>
    <p:sldId id="264" r:id="rId9"/>
    <p:sldId id="267" r:id="rId10"/>
    <p:sldId id="271" r:id="rId11"/>
    <p:sldId id="273" r:id="rId12"/>
    <p:sldId id="268" r:id="rId13"/>
    <p:sldId id="263" r:id="rId14"/>
    <p:sldId id="272" r:id="rId15"/>
    <p:sldId id="269" r:id="rId16"/>
    <p:sldId id="259" r:id="rId17"/>
    <p:sldId id="25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962EFE-DA32-0E28-9DB6-427A5415506B}" v="64" dt="2026-03-06T16:21:16.604"/>
    <p1510:client id="{7B2D5F2A-0564-79DA-9F09-D0B5623E3FE3}" v="42" dt="2026-03-06T21:22:38.453"/>
    <p1510:client id="{97C701CC-C75C-7647-C21B-4D9CF43045A0}" v="932" dt="2026-03-07T20:40:40.693"/>
    <p1510:client id="{B7B0AD58-F992-B31F-EABB-7317F6499901}" v="117" dt="2026-03-06T22:03:26.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86/s12916-024-03842-w" TargetMode="External"/><Relationship Id="rId7" Type="http://schemas.openxmlformats.org/officeDocument/2006/relationships/hyperlink" Target="https://www.eastbasildonpcn.nhs.uk/" TargetMode="External"/><Relationship Id="rId2" Type="http://schemas.openxmlformats.org/officeDocument/2006/relationships/hyperlink" Target="https://doi.org/10.12968/bjhc.20210123" TargetMode="External"/><Relationship Id="rId1" Type="http://schemas.openxmlformats.org/officeDocument/2006/relationships/slideLayout" Target="../slideLayouts/slideLayout2.xml"/><Relationship Id="rId6" Type="http://schemas.openxmlformats.org/officeDocument/2006/relationships/hyperlink" Target="https://www.gov.uk/" TargetMode="External"/><Relationship Id="rId5" Type="http://schemas.openxmlformats.org/officeDocument/2006/relationships/hyperlink" Target="https://www.gov.uk/government/news/almost-every-gp-now-offers-online-access-for-patients" TargetMode="External"/><Relationship Id="rId4" Type="http://schemas.openxmlformats.org/officeDocument/2006/relationships/hyperlink" Target="https://www.nhs.uk/"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nhs.uk/services/nhs-app/nhs-app-features/contact-your-gp-surgery-in-the-nhs-app"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 Id="rId6" Type="http://schemas.openxmlformats.org/officeDocument/2006/relationships/hyperlink" Target="https://www.england.nhs.uk/" TargetMode="External"/><Relationship Id="rId5" Type="http://schemas.openxmlformats.org/officeDocument/2006/relationships/hyperlink" Target="https://www.kingsfund.org.uk/" TargetMode="External"/><Relationship Id="rId4" Type="http://schemas.openxmlformats.org/officeDocument/2006/relationships/hyperlink" Target="https://doi.org/10.1101/2022.03.16.22272200.&#82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p:cNvSpPr>
            <a:spLocks noGrp="1"/>
          </p:cNvSpPr>
          <p:nvPr>
            <p:ph type="ctrTitle"/>
          </p:nvPr>
        </p:nvSpPr>
        <p:spPr>
          <a:xfrm>
            <a:off x="838199" y="1065749"/>
            <a:ext cx="4953001" cy="4726502"/>
          </a:xfrm>
        </p:spPr>
        <p:txBody>
          <a:bodyPr vert="horz" lIns="91440" tIns="45720" rIns="91440" bIns="45720" rtlCol="0" anchor="ctr">
            <a:normAutofit/>
          </a:bodyPr>
          <a:lstStyle/>
          <a:p>
            <a:pPr algn="l"/>
            <a:endParaRPr lang="en-US" sz="4400" kern="1200">
              <a:solidFill>
                <a:schemeClr val="tx1"/>
              </a:solidFill>
              <a:highlight>
                <a:srgbClr val="FFFFFF"/>
              </a:highlight>
              <a:latin typeface="+mj-lt"/>
              <a:ea typeface="+mj-ea"/>
              <a:cs typeface="+mj-cs"/>
            </a:endParaRPr>
          </a:p>
          <a:p>
            <a:pPr algn="l"/>
            <a:r>
              <a:rPr lang="en-US" sz="4400" kern="1200">
                <a:highlight>
                  <a:srgbClr val="FFFFFF"/>
                </a:highlight>
                <a:latin typeface="Arial Nova"/>
              </a:rPr>
              <a:t>Module:  Digital transformation in the Health and Social care professions</a:t>
            </a:r>
          </a:p>
        </p:txBody>
      </p:sp>
      <p:sp>
        <p:nvSpPr>
          <p:cNvPr id="3" name="Subtitle 2"/>
          <p:cNvSpPr>
            <a:spLocks noGrp="1"/>
          </p:cNvSpPr>
          <p:nvPr>
            <p:ph type="subTitle" idx="1"/>
          </p:nvPr>
        </p:nvSpPr>
        <p:spPr>
          <a:xfrm>
            <a:off x="7538022" y="713313"/>
            <a:ext cx="3815778" cy="5431376"/>
          </a:xfrm>
        </p:spPr>
        <p:txBody>
          <a:bodyPr vert="horz" lIns="91440" tIns="45720" rIns="91440" bIns="45720" rtlCol="0" anchor="ctr">
            <a:normAutofit/>
          </a:bodyPr>
          <a:lstStyle/>
          <a:p>
            <a:pPr indent="-228600" algn="l">
              <a:buFont typeface="Arial" panose="020B0604020202020204" pitchFamily="34" charset="0"/>
              <a:buChar char="•"/>
            </a:pPr>
            <a:r>
              <a:rPr lang="en-US" sz="2000">
                <a:highlight>
                  <a:srgbClr val="FFFFFF"/>
                </a:highlight>
                <a:latin typeface="Arial Nova"/>
              </a:rPr>
              <a:t>Student Name:  Mariam Abubakar</a:t>
            </a:r>
          </a:p>
          <a:p>
            <a:pPr indent="-228600" algn="l">
              <a:buFont typeface="Arial" panose="020B0604020202020204" pitchFamily="34" charset="0"/>
              <a:buChar char="•"/>
            </a:pPr>
            <a:r>
              <a:rPr lang="en-US" sz="2000">
                <a:highlight>
                  <a:srgbClr val="FFFFFF"/>
                </a:highlight>
                <a:latin typeface="Arial Nova"/>
              </a:rPr>
              <a:t>Student Number:  2229649</a:t>
            </a:r>
          </a:p>
          <a:p>
            <a:pPr indent="-228600" algn="l">
              <a:buFont typeface="Arial" panose="020B0604020202020204" pitchFamily="34" charset="0"/>
              <a:buChar char="•"/>
            </a:pPr>
            <a:r>
              <a:rPr lang="en-US" sz="2000">
                <a:highlight>
                  <a:srgbClr val="FFFFFF"/>
                </a:highlight>
                <a:latin typeface="Arial Nova"/>
              </a:rPr>
              <a:t>Lecturer Name: Martin Svejda</a:t>
            </a:r>
          </a:p>
          <a:p>
            <a:pPr indent="-228600" algn="l">
              <a:buFont typeface="Arial" panose="020B0604020202020204" pitchFamily="34" charset="0"/>
              <a:buChar char="•"/>
            </a:pPr>
            <a:r>
              <a:rPr lang="en-US" sz="2000">
                <a:highlight>
                  <a:srgbClr val="FFFFFF"/>
                </a:highlight>
                <a:latin typeface="Arial Nova"/>
              </a:rPr>
              <a:t>Module Code:   BMHP6026</a:t>
            </a:r>
          </a:p>
          <a:p>
            <a:pPr indent="-228600" algn="l">
              <a:buFont typeface="Arial" panose="020B0604020202020204" pitchFamily="34" charset="0"/>
              <a:buChar char="•"/>
            </a:pPr>
            <a:r>
              <a:rPr lang="en-US" sz="2000">
                <a:highlight>
                  <a:srgbClr val="FFFFFF"/>
                </a:highlight>
                <a:latin typeface="Arial Nova"/>
              </a:rPr>
              <a:t>Assignment Title: Component 2 ({Presentation)</a:t>
            </a:r>
            <a:endParaRPr lang="en-US" sz="2000">
              <a:latin typeface="Arial Nova"/>
            </a:endParaRPr>
          </a:p>
          <a:p>
            <a:pPr indent="-228600" algn="l">
              <a:buFont typeface="Arial" panose="020B0604020202020204" pitchFamily="34" charset="0"/>
              <a:buChar char="•"/>
            </a:pPr>
            <a:endParaRPr lang="en-US" sz="2000">
              <a:highlight>
                <a:srgbClr val="FFFFFF"/>
              </a:highlight>
              <a:latin typeface="Arial Nova"/>
            </a:endParaRPr>
          </a:p>
          <a:p>
            <a:pPr indent="-228600" algn="l">
              <a:buFont typeface="Arial" panose="020B0604020202020204" pitchFamily="34" charset="0"/>
              <a:buChar char="•"/>
            </a:pPr>
            <a:endParaRPr lang="en-US" sz="2000">
              <a:latin typeface="Arial Nova"/>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F540EDA-BA81-AAE6-73AB-0F383177D0CA}"/>
              </a:ext>
            </a:extLst>
          </p:cNvPr>
          <p:cNvSpPr>
            <a:spLocks noGrp="1"/>
          </p:cNvSpPr>
          <p:nvPr>
            <p:ph type="title"/>
          </p:nvPr>
        </p:nvSpPr>
        <p:spPr>
          <a:xfrm>
            <a:off x="970459" y="373419"/>
            <a:ext cx="9833548" cy="1325563"/>
          </a:xfrm>
        </p:spPr>
        <p:txBody>
          <a:bodyPr anchor="b">
            <a:normAutofit/>
          </a:bodyPr>
          <a:lstStyle/>
          <a:p>
            <a:pPr algn="ctr"/>
            <a:r>
              <a:rPr lang="en-GB" sz="3600">
                <a:solidFill>
                  <a:schemeClr val="tx2"/>
                </a:solidFill>
                <a:latin typeface="Arial Nova"/>
              </a:rPr>
              <a:t>Introduction to the choosing innovation and why it matters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6BF6CAA-91D9-FEFD-3440-74387CA57937}"/>
              </a:ext>
            </a:extLst>
          </p:cNvPr>
          <p:cNvSpPr>
            <a:spLocks noGrp="1"/>
          </p:cNvSpPr>
          <p:nvPr>
            <p:ph idx="1"/>
          </p:nvPr>
        </p:nvSpPr>
        <p:spPr>
          <a:xfrm>
            <a:off x="772130" y="1972691"/>
            <a:ext cx="9833548" cy="2457269"/>
          </a:xfrm>
        </p:spPr>
        <p:txBody>
          <a:bodyPr vert="horz" lIns="91440" tIns="45720" rIns="91440" bIns="45720" rtlCol="0" anchor="t">
            <a:normAutofit/>
          </a:bodyPr>
          <a:lstStyle/>
          <a:p>
            <a:r>
              <a:rPr lang="en-GB" sz="2400" dirty="0">
                <a:solidFill>
                  <a:schemeClr val="tx2"/>
                </a:solidFill>
                <a:highlight>
                  <a:srgbClr val="FFFFFF"/>
                </a:highlight>
                <a:latin typeface="Arial"/>
                <a:ea typeface="+mn-lt"/>
                <a:cs typeface="Arial"/>
              </a:rPr>
              <a:t> </a:t>
            </a:r>
            <a:r>
              <a:rPr lang="en-GB" sz="2400">
                <a:solidFill>
                  <a:schemeClr val="tx2"/>
                </a:solidFill>
                <a:highlight>
                  <a:srgbClr val="FFFFFF"/>
                </a:highlight>
                <a:latin typeface="Arial"/>
                <a:ea typeface="+mn-lt"/>
                <a:cs typeface="Arial"/>
              </a:rPr>
              <a:t>The NHS App, launched in 2019 by the National Health Service, expanded during and after COVID-19 and allows GP-registered users aged 13+ in England to access health information, book appointments, and communicate digitally, saving time and costs </a:t>
            </a:r>
            <a:r>
              <a:rPr lang="en-GB" sz="2400">
                <a:solidFill>
                  <a:srgbClr val="000000"/>
                </a:solidFill>
                <a:highlight>
                  <a:srgbClr val="FFFFFF"/>
                </a:highlight>
                <a:latin typeface="Arial"/>
                <a:ea typeface="+mn-lt"/>
                <a:cs typeface="Arial"/>
              </a:rPr>
              <a:t>(NHS App benefits, 2024).</a:t>
            </a:r>
            <a:endParaRPr lang="en-GB" sz="2400">
              <a:solidFill>
                <a:schemeClr val="tx2"/>
              </a:solidFill>
              <a:latin typeface="Arial"/>
              <a:cs typeface="Aria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74386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369D-8651-1D21-19AD-DD91FA93933F}"/>
              </a:ext>
            </a:extLst>
          </p:cNvPr>
          <p:cNvSpPr>
            <a:spLocks noGrp="1"/>
          </p:cNvSpPr>
          <p:nvPr>
            <p:ph type="title"/>
          </p:nvPr>
        </p:nvSpPr>
        <p:spPr/>
        <p:txBody>
          <a:bodyPr>
            <a:normAutofit/>
          </a:bodyPr>
          <a:lstStyle/>
          <a:p>
            <a:r>
              <a:rPr lang="en-GB" sz="2400">
                <a:latin typeface="Arial Nova"/>
              </a:rPr>
              <a:t>Where and how the NHS App it has been implemented.</a:t>
            </a:r>
          </a:p>
        </p:txBody>
      </p:sp>
      <p:sp>
        <p:nvSpPr>
          <p:cNvPr id="5" name="Content Placeholder 4">
            <a:extLst>
              <a:ext uri="{FF2B5EF4-FFF2-40B4-BE49-F238E27FC236}">
                <a16:creationId xmlns:a16="http://schemas.microsoft.com/office/drawing/2014/main" id="{051BE574-3237-5D29-D689-ACE62C005C0F}"/>
              </a:ext>
            </a:extLst>
          </p:cNvPr>
          <p:cNvSpPr>
            <a:spLocks noGrp="1"/>
          </p:cNvSpPr>
          <p:nvPr>
            <p:ph idx="1"/>
          </p:nvPr>
        </p:nvSpPr>
        <p:spPr/>
        <p:txBody>
          <a:bodyPr vert="horz" lIns="91440" tIns="45720" rIns="91440" bIns="45720" rtlCol="0" anchor="t">
            <a:normAutofit/>
          </a:bodyPr>
          <a:lstStyle/>
          <a:p>
            <a:pPr marL="0" indent="0">
              <a:buNone/>
            </a:pPr>
            <a:r>
              <a:rPr lang="en-GB" sz="2400">
                <a:latin typeface="Arial"/>
                <a:ea typeface="+mn-lt"/>
                <a:cs typeface="Arial"/>
              </a:rPr>
              <a:t> Where it is applied:</a:t>
            </a:r>
            <a:endParaRPr lang="en-US" sz="2400">
              <a:latin typeface="Arial"/>
              <a:cs typeface="Arial"/>
            </a:endParaRPr>
          </a:p>
          <a:p>
            <a:pPr marL="0" indent="0">
              <a:buNone/>
            </a:pPr>
            <a:br>
              <a:rPr lang="en-GB" sz="2400" b="1" dirty="0">
                <a:latin typeface="Arial"/>
                <a:ea typeface="+mn-lt"/>
                <a:cs typeface="Arial"/>
              </a:rPr>
            </a:br>
            <a:r>
              <a:rPr lang="en-GB" sz="2400" b="1" dirty="0">
                <a:latin typeface="Arial"/>
                <a:ea typeface="+mn-lt"/>
                <a:cs typeface="Arial"/>
              </a:rPr>
              <a:t> </a:t>
            </a:r>
            <a:r>
              <a:rPr lang="en-GB" sz="2400" dirty="0">
                <a:latin typeface="Arial"/>
                <a:ea typeface="+mn-lt"/>
                <a:cs typeface="Arial"/>
              </a:rPr>
              <a:t>The NHS App is available to GP-registered users aged 13+ in England on iOS, Android, and web, with nearly all GP practices and many hospital trusts integrated by 2024 under the National Health Service</a:t>
            </a:r>
          </a:p>
          <a:p>
            <a:pPr marL="0" indent="0">
              <a:buNone/>
            </a:pPr>
            <a:r>
              <a:rPr lang="en-GB" sz="2400">
                <a:latin typeface="Arial"/>
                <a:ea typeface="+mn-lt"/>
                <a:cs typeface="Arial"/>
              </a:rPr>
              <a:t>(NHS App 2025).</a:t>
            </a:r>
            <a:endParaRPr lang="en-GB" sz="2400">
              <a:latin typeface="Arial"/>
              <a:cs typeface="Arial"/>
            </a:endParaRPr>
          </a:p>
          <a:p>
            <a:pPr marL="457200" lvl="1" indent="0">
              <a:buNone/>
            </a:pPr>
            <a:endParaRPr lang="en-GB">
              <a:latin typeface="Arial Nova"/>
            </a:endParaRPr>
          </a:p>
          <a:p>
            <a:pPr lvl="1">
              <a:buNone/>
            </a:pPr>
            <a:endParaRPr lang="en-GB" dirty="0">
              <a:latin typeface="Arial Nova"/>
              <a:ea typeface="+mn-lt"/>
              <a:cs typeface="+mn-lt"/>
            </a:endParaRPr>
          </a:p>
          <a:p>
            <a:pPr lvl="1">
              <a:buNone/>
            </a:pPr>
            <a:endParaRPr lang="en-GB">
              <a:latin typeface="Arial Nova"/>
            </a:endParaRPr>
          </a:p>
        </p:txBody>
      </p:sp>
    </p:spTree>
    <p:extLst>
      <p:ext uri="{BB962C8B-B14F-4D97-AF65-F5344CB8AC3E}">
        <p14:creationId xmlns:p14="http://schemas.microsoft.com/office/powerpoint/2010/main" val="177245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F976-EB08-01DF-AA10-D714D77D02F9}"/>
              </a:ext>
            </a:extLst>
          </p:cNvPr>
          <p:cNvSpPr>
            <a:spLocks noGrp="1"/>
          </p:cNvSpPr>
          <p:nvPr>
            <p:ph type="title"/>
          </p:nvPr>
        </p:nvSpPr>
        <p:spPr/>
        <p:txBody>
          <a:bodyPr>
            <a:normAutofit/>
          </a:bodyPr>
          <a:lstStyle/>
          <a:p>
            <a:r>
              <a:rPr lang="en-GB" sz="2800">
                <a:latin typeface="Arial Nova"/>
              </a:rPr>
              <a:t>IMPACT ON SERVICES</a:t>
            </a:r>
          </a:p>
        </p:txBody>
      </p:sp>
      <p:sp>
        <p:nvSpPr>
          <p:cNvPr id="3" name="Content Placeholder 2">
            <a:extLst>
              <a:ext uri="{FF2B5EF4-FFF2-40B4-BE49-F238E27FC236}">
                <a16:creationId xmlns:a16="http://schemas.microsoft.com/office/drawing/2014/main" id="{1E942027-9A2E-BFAD-A6AD-91235933CAE8}"/>
              </a:ext>
            </a:extLst>
          </p:cNvPr>
          <p:cNvSpPr>
            <a:spLocks noGrp="1"/>
          </p:cNvSpPr>
          <p:nvPr>
            <p:ph idx="1"/>
          </p:nvPr>
        </p:nvSpPr>
        <p:spPr>
          <a:xfrm>
            <a:off x="-236951" y="1251515"/>
            <a:ext cx="10515600" cy="4351338"/>
          </a:xfrm>
        </p:spPr>
        <p:txBody>
          <a:bodyPr vert="horz" lIns="91440" tIns="45720" rIns="91440" bIns="45720" rtlCol="0" anchor="t">
            <a:normAutofit/>
          </a:bodyPr>
          <a:lstStyle/>
          <a:p>
            <a:endParaRPr lang="en-GB" sz="1800">
              <a:highlight>
                <a:srgbClr val="FFFFFF"/>
              </a:highlight>
              <a:latin typeface="Aptos" panose="020B0004020202020204"/>
            </a:endParaRPr>
          </a:p>
          <a:p>
            <a:pPr lvl="1"/>
            <a:r>
              <a:rPr lang="en-GB">
                <a:latin typeface="Arial"/>
                <a:ea typeface="+mn-lt"/>
                <a:cs typeface="Arial"/>
              </a:rPr>
              <a:t>The NHS App helps people manage their health through digital communication, appointment booking, and access to records. It improves efficiency, supports virtual consultations, and integrates with GP systems like EMIS and TPP to provide real-time services (</a:t>
            </a:r>
            <a:r>
              <a:rPr lang="en-GB">
                <a:highlight>
                  <a:srgbClr val="FFFFFF"/>
                </a:highlight>
                <a:latin typeface="Arial"/>
                <a:ea typeface="+mn-lt"/>
                <a:cs typeface="Arial"/>
              </a:rPr>
              <a:t>Susie, D 2023).</a:t>
            </a:r>
            <a:endParaRPr lang="en-GB">
              <a:latin typeface="Arial"/>
              <a:ea typeface="+mn-lt"/>
              <a:cs typeface="Arial"/>
            </a:endParaRPr>
          </a:p>
          <a:p>
            <a:pPr lvl="1"/>
            <a:endParaRPr lang="en-GB"/>
          </a:p>
          <a:p>
            <a:pPr lvl="1"/>
            <a:endParaRPr lang="en-GB"/>
          </a:p>
        </p:txBody>
      </p:sp>
    </p:spTree>
    <p:extLst>
      <p:ext uri="{BB962C8B-B14F-4D97-AF65-F5344CB8AC3E}">
        <p14:creationId xmlns:p14="http://schemas.microsoft.com/office/powerpoint/2010/main" val="3590363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865B3-389E-ACC6-9AE2-991F8509CD02}"/>
              </a:ext>
            </a:extLst>
          </p:cNvPr>
          <p:cNvSpPr>
            <a:spLocks noGrp="1"/>
          </p:cNvSpPr>
          <p:nvPr>
            <p:ph type="title"/>
          </p:nvPr>
        </p:nvSpPr>
        <p:spPr/>
        <p:txBody>
          <a:bodyPr>
            <a:normAutofit/>
          </a:bodyPr>
          <a:lstStyle/>
          <a:p>
            <a:r>
              <a:rPr lang="en-GB" sz="2800"/>
              <a:t>SERVICE DELIVERY CHALLENGES</a:t>
            </a:r>
          </a:p>
        </p:txBody>
      </p:sp>
      <p:sp>
        <p:nvSpPr>
          <p:cNvPr id="3" name="Content Placeholder 2">
            <a:extLst>
              <a:ext uri="{FF2B5EF4-FFF2-40B4-BE49-F238E27FC236}">
                <a16:creationId xmlns:a16="http://schemas.microsoft.com/office/drawing/2014/main" id="{D2F39DC8-A2AC-DCCD-5305-0FE5B3AA8DDA}"/>
              </a:ext>
            </a:extLst>
          </p:cNvPr>
          <p:cNvSpPr>
            <a:spLocks noGrp="1"/>
          </p:cNvSpPr>
          <p:nvPr>
            <p:ph idx="1"/>
          </p:nvPr>
        </p:nvSpPr>
        <p:spPr>
          <a:xfrm>
            <a:off x="-111690" y="1032310"/>
            <a:ext cx="10515600" cy="4351338"/>
          </a:xfrm>
        </p:spPr>
        <p:txBody>
          <a:bodyPr vert="horz" lIns="91440" tIns="45720" rIns="91440" bIns="45720" rtlCol="0" anchor="t">
            <a:noAutofit/>
          </a:bodyPr>
          <a:lstStyle/>
          <a:p>
            <a:endParaRPr lang="en-GB" sz="2000">
              <a:latin typeface="Aptos"/>
            </a:endParaRPr>
          </a:p>
          <a:p>
            <a:pPr lvl="1"/>
            <a:r>
              <a:rPr lang="en-GB">
                <a:latin typeface="Arial"/>
                <a:ea typeface="+mn-lt"/>
                <a:cs typeface="Arial"/>
              </a:rPr>
              <a:t>The NHS App can reflect existing data silos in the National Health Service, where outdated IT systems and poor integration between primary, secondary, and social care limit seamless services.</a:t>
            </a:r>
            <a:endParaRPr lang="en-GB">
              <a:latin typeface="Arial"/>
              <a:cs typeface="Arial"/>
            </a:endParaRPr>
          </a:p>
          <a:p>
            <a:pPr lvl="1"/>
            <a:endParaRPr lang="en-GB" sz="2000">
              <a:latin typeface="Arial Nova"/>
            </a:endParaRPr>
          </a:p>
          <a:p>
            <a:pPr lvl="1"/>
            <a:endParaRPr lang="en-GB" sz="1300"/>
          </a:p>
          <a:p>
            <a:endParaRPr lang="en-GB"/>
          </a:p>
        </p:txBody>
      </p:sp>
    </p:spTree>
    <p:extLst>
      <p:ext uri="{BB962C8B-B14F-4D97-AF65-F5344CB8AC3E}">
        <p14:creationId xmlns:p14="http://schemas.microsoft.com/office/powerpoint/2010/main" val="2030551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1C42-6EDD-EFA5-C31F-7A3D1A4CFDEE}"/>
              </a:ext>
            </a:extLst>
          </p:cNvPr>
          <p:cNvSpPr>
            <a:spLocks noGrp="1"/>
          </p:cNvSpPr>
          <p:nvPr>
            <p:ph type="title"/>
          </p:nvPr>
        </p:nvSpPr>
        <p:spPr/>
        <p:txBody>
          <a:bodyPr>
            <a:normAutofit/>
          </a:bodyPr>
          <a:lstStyle/>
          <a:p>
            <a:r>
              <a:rPr lang="en-GB" sz="2400">
                <a:highlight>
                  <a:srgbClr val="FFFFFF"/>
                </a:highlight>
                <a:latin typeface="Arial Nova"/>
              </a:rPr>
              <a:t>PATIENT/SERVICE USER IN FUTURE</a:t>
            </a:r>
          </a:p>
        </p:txBody>
      </p:sp>
      <p:sp>
        <p:nvSpPr>
          <p:cNvPr id="3" name="Content Placeholder 2">
            <a:extLst>
              <a:ext uri="{FF2B5EF4-FFF2-40B4-BE49-F238E27FC236}">
                <a16:creationId xmlns:a16="http://schemas.microsoft.com/office/drawing/2014/main" id="{3B61B91E-8C5D-A3AA-B2E5-957EFCD03C53}"/>
              </a:ext>
            </a:extLst>
          </p:cNvPr>
          <p:cNvSpPr>
            <a:spLocks noGrp="1"/>
          </p:cNvSpPr>
          <p:nvPr>
            <p:ph idx="1"/>
          </p:nvPr>
        </p:nvSpPr>
        <p:spPr>
          <a:xfrm>
            <a:off x="462419" y="646091"/>
            <a:ext cx="10515600" cy="4351338"/>
          </a:xfrm>
        </p:spPr>
        <p:txBody>
          <a:bodyPr vert="horz" lIns="91440" tIns="45720" rIns="91440" bIns="45720" rtlCol="0" anchor="t">
            <a:normAutofit/>
          </a:bodyPr>
          <a:lstStyle/>
          <a:p>
            <a:endParaRPr lang="en-GB" sz="2000"/>
          </a:p>
          <a:p>
            <a:endParaRPr lang="en-GB" sz="2000">
              <a:ea typeface="+mn-lt"/>
              <a:cs typeface="+mn-lt"/>
            </a:endParaRPr>
          </a:p>
          <a:p>
            <a:r>
              <a:rPr lang="en-GB" sz="2400">
                <a:latin typeface="Arial"/>
                <a:ea typeface="+mn-lt"/>
                <a:cs typeface="Arial"/>
              </a:rPr>
              <a:t>The NHS App will support the NHS Online service launching in 2027, allowing direct specialist appointment booking and reducing travel and waiting times, with over 300,000 users accessing it in a single day (NHS App  digital 2025).</a:t>
            </a:r>
            <a:endParaRPr lang="en-GB" sz="2400">
              <a:latin typeface="Arial"/>
              <a:cs typeface="Arial"/>
            </a:endParaRPr>
          </a:p>
          <a:p>
            <a:endParaRPr lang="en-GB" sz="2000"/>
          </a:p>
        </p:txBody>
      </p:sp>
    </p:spTree>
    <p:extLst>
      <p:ext uri="{BB962C8B-B14F-4D97-AF65-F5344CB8AC3E}">
        <p14:creationId xmlns:p14="http://schemas.microsoft.com/office/powerpoint/2010/main" val="242564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6BCC7-B658-95FE-DCD9-EAC2A1F55637}"/>
              </a:ext>
            </a:extLst>
          </p:cNvPr>
          <p:cNvSpPr>
            <a:spLocks noGrp="1"/>
          </p:cNvSpPr>
          <p:nvPr>
            <p:ph type="title"/>
          </p:nvPr>
        </p:nvSpPr>
        <p:spPr/>
        <p:txBody>
          <a:bodyPr>
            <a:normAutofit/>
          </a:bodyPr>
          <a:lstStyle/>
          <a:p>
            <a:r>
              <a:rPr lang="en-GB" sz="2800">
                <a:latin typeface="Arial"/>
                <a:cs typeface="Arial"/>
              </a:rPr>
              <a:t>IMPACT ON PATIENT</a:t>
            </a:r>
          </a:p>
        </p:txBody>
      </p:sp>
      <p:sp>
        <p:nvSpPr>
          <p:cNvPr id="3" name="Content Placeholder 2">
            <a:extLst>
              <a:ext uri="{FF2B5EF4-FFF2-40B4-BE49-F238E27FC236}">
                <a16:creationId xmlns:a16="http://schemas.microsoft.com/office/drawing/2014/main" id="{AC41AE36-4C27-1EFB-3A82-BB2C48E16199}"/>
              </a:ext>
            </a:extLst>
          </p:cNvPr>
          <p:cNvSpPr>
            <a:spLocks noGrp="1"/>
          </p:cNvSpPr>
          <p:nvPr>
            <p:ph idx="1"/>
          </p:nvPr>
        </p:nvSpPr>
        <p:spPr>
          <a:xfrm>
            <a:off x="420666" y="1032310"/>
            <a:ext cx="10515600" cy="4351338"/>
          </a:xfrm>
        </p:spPr>
        <p:txBody>
          <a:bodyPr vert="horz" lIns="91440" tIns="45720" rIns="91440" bIns="45720" rtlCol="0" anchor="t">
            <a:normAutofit/>
          </a:bodyPr>
          <a:lstStyle/>
          <a:p>
            <a:endParaRPr lang="en-GB" sz="2400">
              <a:latin typeface="Arial"/>
              <a:ea typeface="+mn-lt"/>
              <a:cs typeface="Arial"/>
            </a:endParaRPr>
          </a:p>
          <a:p>
            <a:r>
              <a:rPr lang="en-GB" sz="2400">
                <a:ea typeface="+mn-lt"/>
                <a:cs typeface="+mn-lt"/>
              </a:rPr>
              <a:t>Patients can book GP appointments, order prescriptions, and view records online through the NHS App, while the National Health Service is shifting to digital communication instead of letters </a:t>
            </a:r>
            <a:r>
              <a:rPr lang="en-GB" sz="2400">
                <a:latin typeface="Arial"/>
                <a:ea typeface="+mn-lt"/>
                <a:cs typeface="Arial"/>
              </a:rPr>
              <a:t>(NHS England2025).</a:t>
            </a:r>
          </a:p>
          <a:p>
            <a:endParaRPr lang="en-GB" sz="2400">
              <a:latin typeface="Aptos"/>
              <a:cs typeface="Arial"/>
            </a:endParaRPr>
          </a:p>
          <a:p>
            <a:endParaRPr lang="en-GB" sz="2400">
              <a:latin typeface="Arial"/>
              <a:cs typeface="Arial"/>
            </a:endParaRPr>
          </a:p>
        </p:txBody>
      </p:sp>
    </p:spTree>
    <p:extLst>
      <p:ext uri="{BB962C8B-B14F-4D97-AF65-F5344CB8AC3E}">
        <p14:creationId xmlns:p14="http://schemas.microsoft.com/office/powerpoint/2010/main" val="2681064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D3DF6-9D9A-4167-8B03-D18E1F275192}"/>
              </a:ext>
            </a:extLst>
          </p:cNvPr>
          <p:cNvSpPr>
            <a:spLocks noGrp="1"/>
          </p:cNvSpPr>
          <p:nvPr>
            <p:ph type="title"/>
          </p:nvPr>
        </p:nvSpPr>
        <p:spPr/>
        <p:txBody>
          <a:bodyPr>
            <a:normAutofit/>
          </a:bodyPr>
          <a:lstStyle/>
          <a:p>
            <a:r>
              <a:rPr lang="en-GB" sz="2800">
                <a:latin typeface="Arial"/>
                <a:cs typeface="Arial"/>
              </a:rPr>
              <a:t>IMPACT ON SERVICE QUALITY TO PATIENT</a:t>
            </a:r>
          </a:p>
        </p:txBody>
      </p:sp>
      <p:sp>
        <p:nvSpPr>
          <p:cNvPr id="3" name="Content Placeholder 2">
            <a:extLst>
              <a:ext uri="{FF2B5EF4-FFF2-40B4-BE49-F238E27FC236}">
                <a16:creationId xmlns:a16="http://schemas.microsoft.com/office/drawing/2014/main" id="{22DA7CD7-2B2F-75A4-9F63-FB90B10C27BF}"/>
              </a:ext>
            </a:extLst>
          </p:cNvPr>
          <p:cNvSpPr>
            <a:spLocks noGrp="1"/>
          </p:cNvSpPr>
          <p:nvPr>
            <p:ph idx="1"/>
          </p:nvPr>
        </p:nvSpPr>
        <p:spPr>
          <a:xfrm>
            <a:off x="587679" y="1251515"/>
            <a:ext cx="10515600" cy="4351338"/>
          </a:xfrm>
        </p:spPr>
        <p:txBody>
          <a:bodyPr vert="horz" lIns="91440" tIns="45720" rIns="91440" bIns="45720" rtlCol="0" anchor="t">
            <a:normAutofit/>
          </a:bodyPr>
          <a:lstStyle/>
          <a:p>
            <a:endParaRPr lang="en-GB" sz="2000">
              <a:highlight>
                <a:srgbClr val="FFFFFF"/>
              </a:highlight>
              <a:latin typeface="Aptos"/>
            </a:endParaRPr>
          </a:p>
          <a:p>
            <a:r>
              <a:rPr lang="en-GB" sz="2400">
                <a:highlight>
                  <a:srgbClr val="FFFFFF"/>
                </a:highlight>
                <a:latin typeface="Arial"/>
                <a:ea typeface="+mn-lt"/>
                <a:cs typeface="Arial"/>
              </a:rPr>
              <a:t>The NHS App improves convenience by giving patients access to records, results, and appointments in one place, while reminders reduce missed appointments and support long-term care.</a:t>
            </a:r>
            <a:endParaRPr lang="en-GB" sz="2400">
              <a:highlight>
                <a:srgbClr val="FFFFFF"/>
              </a:highlight>
              <a:latin typeface="Arial"/>
              <a:cs typeface="Arial"/>
            </a:endParaRPr>
          </a:p>
          <a:p>
            <a:endParaRPr lang="en-GB" sz="2000">
              <a:highlight>
                <a:srgbClr val="FFFFFF"/>
              </a:highlight>
              <a:latin typeface="Aptos"/>
            </a:endParaRPr>
          </a:p>
        </p:txBody>
      </p:sp>
    </p:spTree>
    <p:extLst>
      <p:ext uri="{BB962C8B-B14F-4D97-AF65-F5344CB8AC3E}">
        <p14:creationId xmlns:p14="http://schemas.microsoft.com/office/powerpoint/2010/main" val="4245440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51C26-B88D-3807-0350-401D6F89EC57}"/>
              </a:ext>
            </a:extLst>
          </p:cNvPr>
          <p:cNvSpPr>
            <a:spLocks noGrp="1"/>
          </p:cNvSpPr>
          <p:nvPr>
            <p:ph type="title"/>
          </p:nvPr>
        </p:nvSpPr>
        <p:spPr/>
        <p:txBody>
          <a:bodyPr>
            <a:normAutofit/>
          </a:bodyPr>
          <a:lstStyle/>
          <a:p>
            <a:r>
              <a:rPr lang="en-GB" sz="2400">
                <a:latin typeface="Arial Nova"/>
              </a:rPr>
              <a:t>CHALENGES TO PATIENT</a:t>
            </a:r>
          </a:p>
        </p:txBody>
      </p:sp>
      <p:sp>
        <p:nvSpPr>
          <p:cNvPr id="3" name="Content Placeholder 2">
            <a:extLst>
              <a:ext uri="{FF2B5EF4-FFF2-40B4-BE49-F238E27FC236}">
                <a16:creationId xmlns:a16="http://schemas.microsoft.com/office/drawing/2014/main" id="{CBF1F4E3-7B0C-4A6B-119E-018F1809653E}"/>
              </a:ext>
            </a:extLst>
          </p:cNvPr>
          <p:cNvSpPr>
            <a:spLocks noGrp="1"/>
          </p:cNvSpPr>
          <p:nvPr>
            <p:ph idx="1"/>
          </p:nvPr>
        </p:nvSpPr>
        <p:spPr>
          <a:xfrm>
            <a:off x="431104" y="1251515"/>
            <a:ext cx="10515600" cy="4351338"/>
          </a:xfrm>
        </p:spPr>
        <p:txBody>
          <a:bodyPr vert="horz" lIns="91440" tIns="45720" rIns="91440" bIns="45720" rtlCol="0" anchor="t">
            <a:normAutofit/>
          </a:bodyPr>
          <a:lstStyle/>
          <a:p>
            <a:endParaRPr lang="en-GB" sz="2000"/>
          </a:p>
          <a:p>
            <a:r>
              <a:rPr lang="en-GB" sz="2400" dirty="0">
                <a:latin typeface="Arial"/>
                <a:ea typeface="+mn-lt"/>
                <a:cs typeface="Arial"/>
              </a:rPr>
              <a:t>The NHS App privacy policy explains how personal data is used on the app or website. Digital exclusion mainly affects adults over 75 and people from lower socioeconomic backgrounds (NHS App England, 2023).</a:t>
            </a:r>
            <a:endParaRPr lang="en-US" sz="2400">
              <a:latin typeface="Arial"/>
              <a:ea typeface="+mn-lt"/>
              <a:cs typeface="Arial"/>
            </a:endParaRPr>
          </a:p>
          <a:p>
            <a:endParaRPr lang="en-GB" sz="2000">
              <a:latin typeface="Aptos"/>
            </a:endParaRPr>
          </a:p>
          <a:p>
            <a:endParaRPr lang="en-GB" sz="2000">
              <a:latin typeface="Aptos"/>
            </a:endParaRPr>
          </a:p>
        </p:txBody>
      </p:sp>
    </p:spTree>
    <p:extLst>
      <p:ext uri="{BB962C8B-B14F-4D97-AF65-F5344CB8AC3E}">
        <p14:creationId xmlns:p14="http://schemas.microsoft.com/office/powerpoint/2010/main" val="1635225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29AA6-4D9F-3C83-C8AF-B842F355FFAB}"/>
              </a:ext>
            </a:extLst>
          </p:cNvPr>
          <p:cNvSpPr>
            <a:spLocks noGrp="1"/>
          </p:cNvSpPr>
          <p:nvPr>
            <p:ph type="title"/>
          </p:nvPr>
        </p:nvSpPr>
        <p:spPr/>
        <p:txBody>
          <a:bodyPr>
            <a:normAutofit/>
          </a:bodyPr>
          <a:lstStyle/>
          <a:p>
            <a:r>
              <a:rPr lang="en-GB" sz="2800">
                <a:latin typeface="Arial"/>
                <a:cs typeface="Arial"/>
              </a:rPr>
              <a:t>IMPACT ON WORKFORCE</a:t>
            </a:r>
          </a:p>
        </p:txBody>
      </p:sp>
      <p:sp>
        <p:nvSpPr>
          <p:cNvPr id="3" name="Content Placeholder 2">
            <a:extLst>
              <a:ext uri="{FF2B5EF4-FFF2-40B4-BE49-F238E27FC236}">
                <a16:creationId xmlns:a16="http://schemas.microsoft.com/office/drawing/2014/main" id="{ACC4740E-66BE-7553-85E4-3A210B82B53B}"/>
              </a:ext>
            </a:extLst>
          </p:cNvPr>
          <p:cNvSpPr>
            <a:spLocks noGrp="1"/>
          </p:cNvSpPr>
          <p:nvPr>
            <p:ph idx="1"/>
          </p:nvPr>
        </p:nvSpPr>
        <p:spPr/>
        <p:txBody>
          <a:bodyPr vert="horz" lIns="91440" tIns="45720" rIns="91440" bIns="45720" rtlCol="0" anchor="t">
            <a:normAutofit/>
          </a:bodyPr>
          <a:lstStyle/>
          <a:p>
            <a:r>
              <a:rPr lang="en-GB" sz="2400">
                <a:latin typeface="Arial"/>
                <a:ea typeface="+mn-lt"/>
                <a:cs typeface="Arial"/>
              </a:rPr>
              <a:t>The NHS App benefits the National Health Service workforce by reducing administrative work, improving efficiency, and increasing patient engagement, which frees up clinical time</a:t>
            </a:r>
            <a:r>
              <a:rPr lang="en-GB">
                <a:ea typeface="+mn-lt"/>
                <a:cs typeface="+mn-lt"/>
              </a:rPr>
              <a:t>.</a:t>
            </a:r>
            <a:endParaRPr lang="en-GB"/>
          </a:p>
        </p:txBody>
      </p:sp>
    </p:spTree>
    <p:extLst>
      <p:ext uri="{BB962C8B-B14F-4D97-AF65-F5344CB8AC3E}">
        <p14:creationId xmlns:p14="http://schemas.microsoft.com/office/powerpoint/2010/main" val="3852661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21FB1-643E-2240-7738-4371E699CC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2EE90-A835-9383-FB53-BA453E0D6109}"/>
              </a:ext>
            </a:extLst>
          </p:cNvPr>
          <p:cNvSpPr>
            <a:spLocks noGrp="1"/>
          </p:cNvSpPr>
          <p:nvPr>
            <p:ph type="title"/>
          </p:nvPr>
        </p:nvSpPr>
        <p:spPr>
          <a:xfrm>
            <a:off x="3437351" y="-217"/>
            <a:ext cx="4544861" cy="1346439"/>
          </a:xfrm>
        </p:spPr>
        <p:txBody>
          <a:bodyPr>
            <a:normAutofit/>
          </a:bodyPr>
          <a:lstStyle/>
          <a:p>
            <a:r>
              <a:rPr lang="en-GB" sz="2400"/>
              <a:t>CHALLENGES TO WORKFORCE</a:t>
            </a:r>
          </a:p>
        </p:txBody>
      </p:sp>
      <p:sp>
        <p:nvSpPr>
          <p:cNvPr id="3" name="Content Placeholder 2">
            <a:extLst>
              <a:ext uri="{FF2B5EF4-FFF2-40B4-BE49-F238E27FC236}">
                <a16:creationId xmlns:a16="http://schemas.microsoft.com/office/drawing/2014/main" id="{A96AB9B5-BA3A-7D33-C405-1C63A19A8260}"/>
              </a:ext>
            </a:extLst>
          </p:cNvPr>
          <p:cNvSpPr>
            <a:spLocks noGrp="1"/>
          </p:cNvSpPr>
          <p:nvPr>
            <p:ph idx="1"/>
          </p:nvPr>
        </p:nvSpPr>
        <p:spPr>
          <a:xfrm>
            <a:off x="2435268" y="1825625"/>
            <a:ext cx="10515600" cy="4518351"/>
          </a:xfrm>
        </p:spPr>
        <p:txBody>
          <a:bodyPr vert="horz" lIns="91440" tIns="45720" rIns="91440" bIns="45720" rtlCol="0" anchor="t">
            <a:normAutofit/>
          </a:bodyPr>
          <a:lstStyle/>
          <a:p>
            <a:pPr>
              <a:buNone/>
            </a:pPr>
            <a:endParaRPr lang="en-GB">
              <a:latin typeface="Arial Nova"/>
            </a:endParaRPr>
          </a:p>
          <a:p>
            <a:pPr>
              <a:buNone/>
            </a:pPr>
            <a:endParaRPr lang="en-GB"/>
          </a:p>
          <a:p>
            <a:pPr>
              <a:buNone/>
            </a:pPr>
            <a:endParaRPr lang="en-GB">
              <a:latin typeface="Arial Nova"/>
            </a:endParaRPr>
          </a:p>
          <a:p>
            <a:pPr marL="0" indent="0">
              <a:buNone/>
            </a:pPr>
            <a:endParaRPr lang="en-GB"/>
          </a:p>
        </p:txBody>
      </p:sp>
      <p:sp>
        <p:nvSpPr>
          <p:cNvPr id="4" name="TextBox 3">
            <a:extLst>
              <a:ext uri="{FF2B5EF4-FFF2-40B4-BE49-F238E27FC236}">
                <a16:creationId xmlns:a16="http://schemas.microsoft.com/office/drawing/2014/main" id="{2C05DAB0-F203-27FA-7ADE-56E76616C34E}"/>
              </a:ext>
            </a:extLst>
          </p:cNvPr>
          <p:cNvSpPr txBox="1"/>
          <p:nvPr/>
        </p:nvSpPr>
        <p:spPr>
          <a:xfrm>
            <a:off x="401103" y="1159855"/>
            <a:ext cx="696238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Workforce challenges include staff seeing new digital tools as extra workload and the National Health Service relying on third-party suppliers due to limited in-house digital expertise.</a:t>
            </a:r>
          </a:p>
          <a:p>
            <a:pPr algn="ctr"/>
            <a:endParaRPr lang="en-GB"/>
          </a:p>
        </p:txBody>
      </p:sp>
    </p:spTree>
    <p:extLst>
      <p:ext uri="{BB962C8B-B14F-4D97-AF65-F5344CB8AC3E}">
        <p14:creationId xmlns:p14="http://schemas.microsoft.com/office/powerpoint/2010/main" val="1165882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EC0CB-A3E2-4F16-C65C-C780A748248F}"/>
              </a:ext>
            </a:extLst>
          </p:cNvPr>
          <p:cNvSpPr>
            <a:spLocks noGrp="1"/>
          </p:cNvSpPr>
          <p:nvPr>
            <p:ph type="title"/>
          </p:nvPr>
        </p:nvSpPr>
        <p:spPr/>
        <p:txBody>
          <a:bodyPr>
            <a:normAutofit/>
          </a:bodyPr>
          <a:lstStyle/>
          <a:p>
            <a:r>
              <a:rPr lang="en-GB" sz="2800">
                <a:latin typeface="Arial"/>
                <a:cs typeface="Arial"/>
              </a:rPr>
              <a:t>IMPACT ON COMMUNITY</a:t>
            </a:r>
          </a:p>
        </p:txBody>
      </p:sp>
      <p:sp>
        <p:nvSpPr>
          <p:cNvPr id="3" name="Content Placeholder 2">
            <a:extLst>
              <a:ext uri="{FF2B5EF4-FFF2-40B4-BE49-F238E27FC236}">
                <a16:creationId xmlns:a16="http://schemas.microsoft.com/office/drawing/2014/main" id="{7CEDEFCC-4B80-655E-3062-D4DEDDEB1634}"/>
              </a:ext>
            </a:extLst>
          </p:cNvPr>
          <p:cNvSpPr>
            <a:spLocks noGrp="1"/>
          </p:cNvSpPr>
          <p:nvPr>
            <p:ph idx="1"/>
          </p:nvPr>
        </p:nvSpPr>
        <p:spPr>
          <a:xfrm>
            <a:off x="222337" y="740036"/>
            <a:ext cx="10515600" cy="4351338"/>
          </a:xfrm>
        </p:spPr>
        <p:txBody>
          <a:bodyPr vert="horz" lIns="91440" tIns="45720" rIns="91440" bIns="45720" rtlCol="0" anchor="t">
            <a:normAutofit/>
          </a:bodyPr>
          <a:lstStyle/>
          <a:p>
            <a:endParaRPr lang="en-GB" sz="2000">
              <a:latin typeface="Arial"/>
              <a:ea typeface="+mn-lt"/>
              <a:cs typeface="Arial"/>
            </a:endParaRPr>
          </a:p>
          <a:p>
            <a:endParaRPr lang="en-GB" sz="2000">
              <a:latin typeface="Arial"/>
              <a:ea typeface="+mn-lt"/>
              <a:cs typeface="Arial"/>
            </a:endParaRPr>
          </a:p>
          <a:p>
            <a:r>
              <a:rPr lang="en-GB" sz="2400">
                <a:latin typeface="Arial"/>
                <a:ea typeface="+mn-lt"/>
                <a:cs typeface="Arial"/>
              </a:rPr>
              <a:t>The NHS App improves access and efficiency by letting users check results, access services, and manage their health without needing to call their GP (NHS England digital2025).</a:t>
            </a:r>
            <a:endParaRPr lang="en-GB" sz="2400">
              <a:latin typeface="Arial"/>
              <a:cs typeface="Arial"/>
            </a:endParaRPr>
          </a:p>
        </p:txBody>
      </p:sp>
    </p:spTree>
    <p:extLst>
      <p:ext uri="{BB962C8B-B14F-4D97-AF65-F5344CB8AC3E}">
        <p14:creationId xmlns:p14="http://schemas.microsoft.com/office/powerpoint/2010/main" val="3426011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6F0D4-D4D1-5ADD-9538-118A35ABDDD1}"/>
              </a:ext>
            </a:extLst>
          </p:cNvPr>
          <p:cNvSpPr>
            <a:spLocks noGrp="1"/>
          </p:cNvSpPr>
          <p:nvPr>
            <p:ph type="title"/>
          </p:nvPr>
        </p:nvSpPr>
        <p:spPr/>
        <p:txBody>
          <a:bodyPr>
            <a:normAutofit/>
          </a:bodyPr>
          <a:lstStyle/>
          <a:p>
            <a:r>
              <a:rPr lang="en-GB" sz="2800">
                <a:latin typeface="Arial Nova"/>
              </a:rPr>
              <a:t>CHALLENGES TO THE COMMUNITY</a:t>
            </a:r>
          </a:p>
        </p:txBody>
      </p:sp>
      <p:sp>
        <p:nvSpPr>
          <p:cNvPr id="5" name="Content Placeholder 4">
            <a:extLst>
              <a:ext uri="{FF2B5EF4-FFF2-40B4-BE49-F238E27FC236}">
                <a16:creationId xmlns:a16="http://schemas.microsoft.com/office/drawing/2014/main" id="{B5C0A77E-400B-26F4-0ADB-C533B99A2273}"/>
              </a:ext>
            </a:extLst>
          </p:cNvPr>
          <p:cNvSpPr>
            <a:spLocks noGrp="1"/>
          </p:cNvSpPr>
          <p:nvPr>
            <p:ph idx="1"/>
          </p:nvPr>
        </p:nvSpPr>
        <p:spPr/>
        <p:txBody>
          <a:bodyPr vert="horz" lIns="91440" tIns="45720" rIns="91440" bIns="45720" rtlCol="0" anchor="t">
            <a:normAutofit/>
          </a:bodyPr>
          <a:lstStyle/>
          <a:p>
            <a:r>
              <a:rPr lang="en-GB" sz="2400">
                <a:latin typeface="Arial"/>
                <a:cs typeface="Arial"/>
              </a:rPr>
              <a:t>The NHS App raises concerns about data sharing with external contractors, though policy says data is not sold. A digital-first approach may also increase inequalities for people with limited technology access or skills (Nhs.uk)</a:t>
            </a:r>
            <a:endParaRPr lang="en-US" sz="2400">
              <a:latin typeface="Arial"/>
              <a:cs typeface="Arial"/>
            </a:endParaRPr>
          </a:p>
          <a:p>
            <a:endParaRPr lang="en-GB" sz="2400">
              <a:latin typeface="Arial"/>
              <a:cs typeface="Arial"/>
            </a:endParaRPr>
          </a:p>
        </p:txBody>
      </p:sp>
    </p:spTree>
    <p:extLst>
      <p:ext uri="{BB962C8B-B14F-4D97-AF65-F5344CB8AC3E}">
        <p14:creationId xmlns:p14="http://schemas.microsoft.com/office/powerpoint/2010/main" val="1775392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1CA0F-AD3B-3182-3FEC-833DC20365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67E0B6-8773-87AF-C8F1-00958CBAE519}"/>
              </a:ext>
            </a:extLst>
          </p:cNvPr>
          <p:cNvSpPr>
            <a:spLocks noGrp="1"/>
          </p:cNvSpPr>
          <p:nvPr>
            <p:ph type="title"/>
          </p:nvPr>
        </p:nvSpPr>
        <p:spPr>
          <a:xfrm>
            <a:off x="838200" y="365125"/>
            <a:ext cx="6966559" cy="1774412"/>
          </a:xfrm>
        </p:spPr>
        <p:txBody>
          <a:bodyPr>
            <a:normAutofit/>
          </a:bodyPr>
          <a:lstStyle/>
          <a:p>
            <a:r>
              <a:rPr lang="en-GB" sz="2400"/>
              <a:t>FUTURE OF THE NHS APP</a:t>
            </a:r>
            <a:br>
              <a:rPr lang="en-GB" sz="2400"/>
            </a:br>
            <a:endParaRPr lang="en-GB" sz="2800">
              <a:latin typeface="Arial"/>
              <a:cs typeface="Arial"/>
            </a:endParaRPr>
          </a:p>
        </p:txBody>
      </p:sp>
      <p:sp>
        <p:nvSpPr>
          <p:cNvPr id="3" name="TextBox 2">
            <a:extLst>
              <a:ext uri="{FF2B5EF4-FFF2-40B4-BE49-F238E27FC236}">
                <a16:creationId xmlns:a16="http://schemas.microsoft.com/office/drawing/2014/main" id="{603D3AD0-F9CE-29D0-9E94-BB2936AA77D9}"/>
              </a:ext>
            </a:extLst>
          </p:cNvPr>
          <p:cNvSpPr txBox="1"/>
          <p:nvPr/>
        </p:nvSpPr>
        <p:spPr>
          <a:xfrm>
            <a:off x="835068" y="1529220"/>
            <a:ext cx="60960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The NHS App aims to become a “doctor in your pocket” with future features like AI support and wearable integration. However, despite support from the National Health Service and community groups, infrastructure and connectivity issues may </a:t>
            </a:r>
            <a:r>
              <a:rPr lang="en-US" sz="2400">
                <a:ea typeface="+mn-lt"/>
                <a:cs typeface="+mn-lt"/>
              </a:rPr>
              <a:t>limit its effectiveness</a:t>
            </a:r>
            <a:endParaRPr lang="en-US">
              <a:ea typeface="+mn-lt"/>
              <a:cs typeface="+mn-lt"/>
            </a:endParaRPr>
          </a:p>
          <a:p>
            <a:r>
              <a:rPr lang="en-US" sz="2400">
                <a:ea typeface="+mn-lt"/>
                <a:cs typeface="+mn-lt"/>
              </a:rPr>
              <a:t>(The king's fund 2026).</a:t>
            </a:r>
            <a:endParaRPr lang="en-US"/>
          </a:p>
          <a:p>
            <a:endParaRPr lang="en-US" sz="2400" dirty="0">
              <a:latin typeface="Arial"/>
              <a:cs typeface="Arial"/>
            </a:endParaRPr>
          </a:p>
          <a:p>
            <a:pPr algn="ctr"/>
            <a:endParaRPr lang="en-GB"/>
          </a:p>
        </p:txBody>
      </p:sp>
    </p:spTree>
    <p:extLst>
      <p:ext uri="{BB962C8B-B14F-4D97-AF65-F5344CB8AC3E}">
        <p14:creationId xmlns:p14="http://schemas.microsoft.com/office/powerpoint/2010/main" val="490862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8D702-126C-9501-5412-140EDAF268F1}"/>
              </a:ext>
            </a:extLst>
          </p:cNvPr>
          <p:cNvSpPr>
            <a:spLocks noGrp="1"/>
          </p:cNvSpPr>
          <p:nvPr>
            <p:ph type="title"/>
          </p:nvPr>
        </p:nvSpPr>
        <p:spPr/>
        <p:txBody>
          <a:bodyPr>
            <a:normAutofit/>
          </a:bodyPr>
          <a:lstStyle/>
          <a:p>
            <a:r>
              <a:rPr lang="en-GB" sz="2400"/>
              <a:t>CONCLUSION AND RECOMMENDATIONS</a:t>
            </a:r>
          </a:p>
        </p:txBody>
      </p:sp>
      <p:sp>
        <p:nvSpPr>
          <p:cNvPr id="4" name="TextBox 3">
            <a:extLst>
              <a:ext uri="{FF2B5EF4-FFF2-40B4-BE49-F238E27FC236}">
                <a16:creationId xmlns:a16="http://schemas.microsoft.com/office/drawing/2014/main" id="{AD689056-1BA1-EF1B-33B8-41233BCBED30}"/>
              </a:ext>
            </a:extLst>
          </p:cNvPr>
          <p:cNvSpPr txBox="1"/>
          <p:nvPr/>
        </p:nvSpPr>
        <p:spPr>
          <a:xfrm>
            <a:off x="720247" y="631520"/>
            <a:ext cx="8778657"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highlight>
                <a:srgbClr val="FFFFFF"/>
              </a:highlight>
              <a:latin typeface="Arial Nova"/>
            </a:endParaRPr>
          </a:p>
          <a:p>
            <a:endParaRPr lang="en-GB" sz="2400">
              <a:highlight>
                <a:srgbClr val="FFFFFF"/>
              </a:highlight>
              <a:latin typeface="Aptos"/>
            </a:endParaRPr>
          </a:p>
          <a:p>
            <a:endParaRPr lang="en-GB" sz="2400">
              <a:highlight>
                <a:srgbClr val="FFFFFF"/>
              </a:highlight>
              <a:latin typeface="Aptos"/>
            </a:endParaRPr>
          </a:p>
          <a:p>
            <a:r>
              <a:rPr lang="en-GB" sz="2400">
                <a:highlight>
                  <a:srgbClr val="FFFFFF"/>
                </a:highlight>
                <a:ea typeface="+mn-lt"/>
                <a:cs typeface="+mn-lt"/>
              </a:rPr>
              <a:t>The NHS App, launched in 2019 by the National Health Service, provides digital health services for GP-registered users aged 13+. However, digital exclusion may increase inequalities, so GP practices are encouraged to promote the app and provide support to help patients access it (NHS England (2025).</a:t>
            </a:r>
          </a:p>
          <a:p>
            <a:endParaRPr lang="en-GB" sz="2400">
              <a:highlight>
                <a:srgbClr val="FFFFFF"/>
              </a:highlight>
            </a:endParaRPr>
          </a:p>
          <a:p>
            <a:endParaRPr lang="en-GB" sz="2400">
              <a:highlight>
                <a:srgbClr val="FFFFFF"/>
              </a:highlight>
              <a:latin typeface="Aptos"/>
            </a:endParaRPr>
          </a:p>
          <a:p>
            <a:endParaRPr lang="en-GB" sz="2400">
              <a:highlight>
                <a:srgbClr val="FFFFFF"/>
              </a:highlight>
              <a:latin typeface="Aptos"/>
            </a:endParaRPr>
          </a:p>
          <a:p>
            <a:endParaRPr lang="en-US" sz="2000">
              <a:latin typeface="Arial Nova"/>
            </a:endParaRPr>
          </a:p>
          <a:p>
            <a:endParaRPr lang="en-US" sz="2000">
              <a:latin typeface="Arial Nova"/>
            </a:endParaRPr>
          </a:p>
          <a:p>
            <a:endParaRPr lang="en-US"/>
          </a:p>
          <a:p>
            <a:endParaRPr lang="en-US"/>
          </a:p>
          <a:p>
            <a:endParaRPr lang="en-US"/>
          </a:p>
          <a:p>
            <a:endParaRPr lang="en-US"/>
          </a:p>
          <a:p>
            <a:endParaRPr lang="en-US"/>
          </a:p>
          <a:p>
            <a:endParaRPr lang="en-US"/>
          </a:p>
          <a:p>
            <a:pPr algn="ctr"/>
            <a:endParaRPr lang="en-GB"/>
          </a:p>
        </p:txBody>
      </p:sp>
    </p:spTree>
    <p:extLst>
      <p:ext uri="{BB962C8B-B14F-4D97-AF65-F5344CB8AC3E}">
        <p14:creationId xmlns:p14="http://schemas.microsoft.com/office/powerpoint/2010/main" val="2021913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AEE4-143F-75CD-FE06-C907649C7252}"/>
              </a:ext>
            </a:extLst>
          </p:cNvPr>
          <p:cNvSpPr>
            <a:spLocks noGrp="1"/>
          </p:cNvSpPr>
          <p:nvPr>
            <p:ph type="title"/>
          </p:nvPr>
        </p:nvSpPr>
        <p:spPr>
          <a:xfrm>
            <a:off x="389351" y="-217"/>
            <a:ext cx="10515600" cy="1325563"/>
          </a:xfrm>
        </p:spPr>
        <p:txBody>
          <a:bodyPr/>
          <a:lstStyle/>
          <a:p>
            <a:r>
              <a:rPr lang="en-GB"/>
              <a:t>REFERENCIES</a:t>
            </a:r>
          </a:p>
        </p:txBody>
      </p:sp>
      <p:sp>
        <p:nvSpPr>
          <p:cNvPr id="3" name="Content Placeholder 2">
            <a:extLst>
              <a:ext uri="{FF2B5EF4-FFF2-40B4-BE49-F238E27FC236}">
                <a16:creationId xmlns:a16="http://schemas.microsoft.com/office/drawing/2014/main" id="{67E81DEF-F76C-A6EE-93F3-8C4856215281}"/>
              </a:ext>
            </a:extLst>
          </p:cNvPr>
          <p:cNvSpPr>
            <a:spLocks noGrp="1"/>
          </p:cNvSpPr>
          <p:nvPr>
            <p:ph idx="1"/>
          </p:nvPr>
        </p:nvSpPr>
        <p:spPr>
          <a:xfrm>
            <a:off x="284967" y="499952"/>
            <a:ext cx="10515600" cy="5175968"/>
          </a:xfrm>
        </p:spPr>
        <p:txBody>
          <a:bodyPr vert="horz" lIns="91440" tIns="45720" rIns="91440" bIns="45720" rtlCol="0" anchor="t">
            <a:noAutofit/>
          </a:bodyPr>
          <a:lstStyle/>
          <a:p>
            <a:endParaRPr lang="en-GB" sz="4200"/>
          </a:p>
          <a:p>
            <a:r>
              <a:rPr lang="en-GB" sz="1200">
                <a:highlight>
                  <a:srgbClr val="FFFFFF"/>
                </a:highlight>
                <a:latin typeface="Arial"/>
                <a:cs typeface="Arial"/>
              </a:rPr>
              <a:t>Christopher, T.et al.(2022) Digital competency: a survey of the UK allied health professionals’, </a:t>
            </a:r>
            <a:r>
              <a:rPr lang="en-GB" sz="1200" i="1">
                <a:highlight>
                  <a:srgbClr val="FFFFFF"/>
                </a:highlight>
                <a:latin typeface="Arial"/>
                <a:cs typeface="Arial"/>
              </a:rPr>
              <a:t>British Journal of Healthcare Management, </a:t>
            </a:r>
            <a:r>
              <a:rPr lang="en-GB" sz="1200">
                <a:highlight>
                  <a:srgbClr val="FFFFFF"/>
                </a:highlight>
                <a:latin typeface="Arial"/>
                <a:cs typeface="Arial"/>
              </a:rPr>
              <a:t>vol 28 (8), Available at: </a:t>
            </a:r>
            <a:r>
              <a:rPr lang="en-GB" sz="1200" u="sng">
                <a:highlight>
                  <a:srgbClr val="FFFFFF"/>
                </a:highlight>
                <a:latin typeface="Arial"/>
                <a:cs typeface="Arial"/>
                <a:hlinkClick r:id="rId2"/>
              </a:rPr>
              <a:t>https://doi.org/10.12968/bjhc.20210123</a:t>
            </a:r>
            <a:r>
              <a:rPr lang="en-GB" sz="1200">
                <a:highlight>
                  <a:srgbClr val="FFFFFF"/>
                </a:highlight>
                <a:latin typeface="Arial"/>
                <a:cs typeface="Arial"/>
              </a:rPr>
              <a:t> </a:t>
            </a:r>
          </a:p>
          <a:p>
            <a:endParaRPr lang="en-GB" sz="1200">
              <a:highlight>
                <a:srgbClr val="FFFFFF"/>
              </a:highlight>
              <a:latin typeface="Arial"/>
              <a:cs typeface="Arial"/>
            </a:endParaRPr>
          </a:p>
          <a:p>
            <a:r>
              <a:rPr lang="en-GB" sz="1200">
                <a:highlight>
                  <a:srgbClr val="FFFFFF"/>
                </a:highlight>
                <a:latin typeface="Arial"/>
                <a:cs typeface="Arial"/>
              </a:rPr>
              <a:t>Claire R et al. (2025) Qualitative evaluation of the implementation of the national roll-out of the NHS App in England’, </a:t>
            </a:r>
            <a:r>
              <a:rPr lang="en-GB" sz="1200" i="1">
                <a:highlight>
                  <a:srgbClr val="FFFFFF"/>
                </a:highlight>
                <a:latin typeface="Arial"/>
                <a:cs typeface="Arial"/>
              </a:rPr>
              <a:t>BMC journal of medicine </a:t>
            </a:r>
            <a:r>
              <a:rPr lang="en-GB" sz="1200">
                <a:highlight>
                  <a:srgbClr val="FFFFFF"/>
                </a:highlight>
                <a:latin typeface="Arial"/>
                <a:cs typeface="Arial"/>
              </a:rPr>
              <a:t>Vol 23 (20), pp20 at: </a:t>
            </a:r>
            <a:r>
              <a:rPr lang="en-GB" sz="1200" u="sng">
                <a:highlight>
                  <a:srgbClr val="FFFFFF"/>
                </a:highlight>
                <a:latin typeface="Arial"/>
                <a:cs typeface="Arial"/>
                <a:hlinkClick r:id="rId3"/>
              </a:rPr>
              <a:t>https://doi.org/10.1186/s12916-024-03842-w</a:t>
            </a:r>
            <a:r>
              <a:rPr lang="en-GB" sz="1200">
                <a:solidFill>
                  <a:srgbClr val="222222"/>
                </a:solidFill>
                <a:highlight>
                  <a:srgbClr val="FFFFFF"/>
                </a:highlight>
                <a:latin typeface="Arial"/>
                <a:cs typeface="Arial"/>
              </a:rPr>
              <a:t> </a:t>
            </a:r>
          </a:p>
          <a:p>
            <a:endParaRPr lang="en-GB" sz="1200">
              <a:solidFill>
                <a:srgbClr val="222222"/>
              </a:solidFill>
              <a:highlight>
                <a:srgbClr val="FFFFFF"/>
              </a:highlight>
              <a:latin typeface="Arial"/>
              <a:cs typeface="Arial"/>
            </a:endParaRPr>
          </a:p>
          <a:p>
            <a:r>
              <a:rPr lang="en-GB" sz="1200">
                <a:highlight>
                  <a:srgbClr val="FFFFFF"/>
                </a:highlight>
                <a:latin typeface="Arial"/>
                <a:cs typeface="Arial"/>
              </a:rPr>
              <a:t>Data protection acts (2018) Information Governance in the NHS and Health care. Available at: this.nhs.uk/ (Accessed on 23 February 2026).</a:t>
            </a:r>
          </a:p>
          <a:p>
            <a:endParaRPr lang="en-GB" sz="1200">
              <a:highlight>
                <a:srgbClr val="FFFFFF"/>
              </a:highlight>
              <a:latin typeface="Arial"/>
              <a:cs typeface="Arial"/>
            </a:endParaRPr>
          </a:p>
          <a:p>
            <a:r>
              <a:rPr lang="en-GB" sz="1200">
                <a:highlight>
                  <a:srgbClr val="FFFFFF"/>
                </a:highlight>
                <a:latin typeface="Arial"/>
                <a:cs typeface="Arial"/>
              </a:rPr>
              <a:t>Department of Health and Social Care. NHS England (2025) Available at </a:t>
            </a:r>
            <a:r>
              <a:rPr lang="en-GB" sz="1200" u="sng">
                <a:highlight>
                  <a:srgbClr val="FFFFFF"/>
                </a:highlight>
                <a:latin typeface="Arial"/>
                <a:cs typeface="Arial"/>
                <a:hlinkClick r:id="rId4"/>
              </a:rPr>
              <a:t>www.nhs.uk/</a:t>
            </a:r>
            <a:r>
              <a:rPr lang="en-GB" sz="1200">
                <a:highlight>
                  <a:srgbClr val="FFFFFF"/>
                </a:highlight>
                <a:latin typeface="Arial"/>
                <a:cs typeface="Arial"/>
              </a:rPr>
              <a:t> (Accessed on 20 February 2026)</a:t>
            </a:r>
          </a:p>
          <a:p>
            <a:endParaRPr lang="en-GB" sz="1200">
              <a:highlight>
                <a:srgbClr val="FFFFFF"/>
              </a:highlight>
              <a:latin typeface="Arial"/>
              <a:cs typeface="Arial"/>
            </a:endParaRPr>
          </a:p>
          <a:p>
            <a:r>
              <a:rPr lang="en-GB" sz="1200">
                <a:solidFill>
                  <a:srgbClr val="0B0C0C"/>
                </a:solidFill>
                <a:highlight>
                  <a:srgbClr val="FFFFFF"/>
                </a:highlight>
                <a:latin typeface="Arial"/>
                <a:cs typeface="Arial"/>
              </a:rPr>
              <a:t>GOV.UK (2025) available at  </a:t>
            </a:r>
            <a:r>
              <a:rPr lang="en-GB" sz="1200" u="sng">
                <a:highlight>
                  <a:srgbClr val="FFFFFF"/>
                </a:highlight>
                <a:latin typeface="Arial"/>
                <a:cs typeface="Arial"/>
                <a:hlinkClick r:id="rId5"/>
              </a:rPr>
              <a:t>https://www.gov.uk/government/news/almost-every-gp-now-offers-online-access-for-patients</a:t>
            </a:r>
            <a:r>
              <a:rPr lang="en-GB" sz="1200">
                <a:solidFill>
                  <a:srgbClr val="0B0C0C"/>
                </a:solidFill>
                <a:highlight>
                  <a:srgbClr val="FFFFFF"/>
                </a:highlight>
                <a:latin typeface="Arial"/>
                <a:cs typeface="Arial"/>
              </a:rPr>
              <a:t> /(Accessed on 20 February 2026).</a:t>
            </a:r>
          </a:p>
          <a:p>
            <a:endParaRPr lang="en-GB" sz="1200">
              <a:solidFill>
                <a:srgbClr val="0B0C0C"/>
              </a:solidFill>
              <a:highlight>
                <a:srgbClr val="FFFFFF"/>
              </a:highlight>
              <a:latin typeface="Arial"/>
              <a:cs typeface="Arial"/>
            </a:endParaRPr>
          </a:p>
          <a:p>
            <a:r>
              <a:rPr lang="en-GB" sz="1200">
                <a:highlight>
                  <a:srgbClr val="FFFFFF"/>
                </a:highlight>
                <a:latin typeface="Arial"/>
                <a:cs typeface="Arial"/>
              </a:rPr>
              <a:t>Gov.uk (2025) </a:t>
            </a:r>
            <a:r>
              <a:rPr lang="en-GB" sz="1200" i="1">
                <a:highlight>
                  <a:srgbClr val="FFFFFF"/>
                </a:highlight>
                <a:latin typeface="Arial"/>
                <a:cs typeface="Arial"/>
              </a:rPr>
              <a:t>Major NHS App expansion cuts waiting times.</a:t>
            </a:r>
            <a:r>
              <a:rPr lang="en-GB" sz="1200">
                <a:highlight>
                  <a:srgbClr val="FFFFFF"/>
                </a:highlight>
                <a:latin typeface="Arial"/>
                <a:cs typeface="Arial"/>
              </a:rPr>
              <a:t> Available at: </a:t>
            </a:r>
            <a:r>
              <a:rPr lang="en-GB" sz="1200" u="sng">
                <a:highlight>
                  <a:srgbClr val="FFFFFF"/>
                </a:highlight>
                <a:latin typeface="Arial"/>
                <a:cs typeface="Arial"/>
                <a:hlinkClick r:id="rId6"/>
              </a:rPr>
              <a:t>www.gov.uk</a:t>
            </a:r>
            <a:r>
              <a:rPr lang="en-GB" sz="1200">
                <a:highlight>
                  <a:srgbClr val="FFFFFF"/>
                </a:highlight>
                <a:latin typeface="Arial"/>
                <a:cs typeface="Arial"/>
              </a:rPr>
              <a:t>. (Accessed on 17 February 2026).</a:t>
            </a:r>
          </a:p>
          <a:p>
            <a:endParaRPr lang="en-GB" sz="1200">
              <a:highlight>
                <a:srgbClr val="FFFFFF"/>
              </a:highlight>
              <a:latin typeface="Arial"/>
              <a:cs typeface="Arial"/>
            </a:endParaRPr>
          </a:p>
          <a:p>
            <a:r>
              <a:rPr lang="en-GB" sz="1200">
                <a:highlight>
                  <a:srgbClr val="FFFFFF"/>
                </a:highlight>
                <a:latin typeface="Arial"/>
                <a:cs typeface="Arial"/>
              </a:rPr>
              <a:t>Health innovation network (2025) </a:t>
            </a:r>
            <a:r>
              <a:rPr lang="en-GB" sz="1200" i="1">
                <a:highlight>
                  <a:srgbClr val="FFFFFF"/>
                </a:highlight>
                <a:latin typeface="Arial"/>
                <a:cs typeface="Arial"/>
              </a:rPr>
              <a:t>Fit for the future,10-year health plan.</a:t>
            </a:r>
            <a:r>
              <a:rPr lang="en-GB" sz="1200">
                <a:highlight>
                  <a:srgbClr val="FFFFFF"/>
                </a:highlight>
                <a:latin typeface="Arial"/>
                <a:cs typeface="Arial"/>
              </a:rPr>
              <a:t> Available at thehealthinnovationnetwork.co.uk. (Accessed on 2025 February 2026).</a:t>
            </a:r>
          </a:p>
          <a:p>
            <a:endParaRPr lang="en-GB" sz="1200">
              <a:highlight>
                <a:srgbClr val="FFFFFF"/>
              </a:highlight>
              <a:latin typeface="Arial"/>
              <a:cs typeface="Arial"/>
            </a:endParaRPr>
          </a:p>
          <a:p>
            <a:r>
              <a:rPr lang="en-GB" sz="1200">
                <a:highlight>
                  <a:srgbClr val="FFFFFF"/>
                </a:highlight>
                <a:latin typeface="Arial"/>
                <a:cs typeface="Arial"/>
              </a:rPr>
              <a:t>James, B et al. (2017)</a:t>
            </a:r>
            <a:r>
              <a:rPr lang="en-GB" sz="1200" i="1">
                <a:highlight>
                  <a:srgbClr val="FFFFFF"/>
                </a:highlight>
                <a:latin typeface="Arial"/>
                <a:cs typeface="Arial"/>
              </a:rPr>
              <a:t> Rising Pressure: the NHS workforce challenge</a:t>
            </a:r>
            <a:r>
              <a:rPr lang="en-GB" sz="1200">
                <a:highlight>
                  <a:srgbClr val="FFFFFF"/>
                </a:highlight>
                <a:latin typeface="Arial"/>
                <a:cs typeface="Arial"/>
              </a:rPr>
              <a:t>. Available at: swsenate.nhs.uk/ (Accessed on 16 February 2026).</a:t>
            </a:r>
          </a:p>
          <a:p>
            <a:r>
              <a:rPr lang="en-GB" sz="1200">
                <a:highlight>
                  <a:srgbClr val="FFFFFF"/>
                </a:highlight>
                <a:latin typeface="Arial"/>
                <a:cs typeface="Arial"/>
              </a:rPr>
              <a:t>NHS App benefits (2024) available at: </a:t>
            </a:r>
            <a:r>
              <a:rPr lang="en-GB" sz="1200" u="sng">
                <a:highlight>
                  <a:srgbClr val="FFFFFF"/>
                </a:highlight>
                <a:latin typeface="Arial"/>
                <a:cs typeface="Arial"/>
                <a:hlinkClick r:id="rId7"/>
              </a:rPr>
              <a:t>https://www.eastbasildonpcn.nhs.uk/</a:t>
            </a:r>
            <a:r>
              <a:rPr lang="en-GB" sz="1200">
                <a:highlight>
                  <a:srgbClr val="FFFFFF"/>
                </a:highlight>
                <a:latin typeface="Arial"/>
                <a:cs typeface="Arial"/>
              </a:rPr>
              <a:t> (Accessed on 13 February 2026).</a:t>
            </a:r>
          </a:p>
          <a:p>
            <a:endParaRPr lang="en-GB" sz="1100">
              <a:highlight>
                <a:srgbClr val="FFFFFF"/>
              </a:highlight>
              <a:latin typeface="Arial"/>
              <a:cs typeface="Arial"/>
            </a:endParaRPr>
          </a:p>
          <a:p>
            <a:endParaRPr lang="en-GB" sz="1400" baseline="30000">
              <a:highlight>
                <a:srgbClr val="FFFFFF"/>
              </a:highlight>
              <a:latin typeface="Aptos"/>
              <a:cs typeface="Arial"/>
            </a:endParaRPr>
          </a:p>
          <a:p>
            <a:endParaRPr lang="en-GB"/>
          </a:p>
        </p:txBody>
      </p:sp>
    </p:spTree>
    <p:extLst>
      <p:ext uri="{BB962C8B-B14F-4D97-AF65-F5344CB8AC3E}">
        <p14:creationId xmlns:p14="http://schemas.microsoft.com/office/powerpoint/2010/main" val="12684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F071EF-5BD6-24B6-6CFF-5E7C5C030729}"/>
              </a:ext>
            </a:extLst>
          </p:cNvPr>
          <p:cNvSpPr txBox="1"/>
          <p:nvPr/>
        </p:nvSpPr>
        <p:spPr>
          <a:xfrm>
            <a:off x="835069" y="2218151"/>
            <a:ext cx="9164876" cy="35855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225"/>
              </a:lnSpc>
              <a:buFont typeface=""/>
              <a:buChar char="•"/>
            </a:pPr>
            <a:r>
              <a:rPr lang="en-GB" baseline="30000">
                <a:latin typeface="Arial"/>
                <a:ea typeface="Arial"/>
                <a:cs typeface="Arial"/>
              </a:rPr>
              <a:t>NHS App (2025) Digital general practice. Available atengland.nhs.uk.( Accessed on 20 February 2026).</a:t>
            </a:r>
            <a:r>
              <a:rPr lang="en-GB">
                <a:latin typeface="Arial"/>
                <a:ea typeface="Arial"/>
                <a:cs typeface="Arial"/>
              </a:rPr>
              <a:t>​</a:t>
            </a:r>
          </a:p>
          <a:p>
            <a:pPr marL="228600" indent="-228600">
              <a:lnSpc>
                <a:spcPts val="225"/>
              </a:lnSpc>
              <a:buFont typeface=""/>
              <a:buChar char="•"/>
            </a:pPr>
            <a:endParaRPr lang="en-GB" sz="1200">
              <a:latin typeface="Arial"/>
              <a:ea typeface="Arial"/>
              <a:cs typeface="Arial"/>
            </a:endParaRPr>
          </a:p>
          <a:p>
            <a:pPr marL="228600" lvl="0" indent="-228600" rtl="0">
              <a:buFont typeface=""/>
              <a:buChar char="•"/>
            </a:pPr>
            <a:r>
              <a:rPr lang="en-GB" sz="1200" baseline="0" dirty="0">
                <a:highlight>
                  <a:srgbClr val="FFFFFF"/>
                </a:highlight>
                <a:latin typeface="Arial"/>
                <a:ea typeface="Arial"/>
                <a:cs typeface="Arial"/>
              </a:rPr>
              <a:t>NHS App England (2023) </a:t>
            </a:r>
            <a:r>
              <a:rPr lang="en-GB" sz="1200" i="1" baseline="0" dirty="0">
                <a:highlight>
                  <a:srgbClr val="FFFFFF"/>
                </a:highlight>
                <a:latin typeface="Arial"/>
                <a:ea typeface="Arial"/>
                <a:cs typeface="Arial"/>
              </a:rPr>
              <a:t>Inclusive digital healthcare: a framework of NHS action on digital inclusion. </a:t>
            </a:r>
            <a:r>
              <a:rPr lang="en-GB" sz="1200" baseline="0" dirty="0">
                <a:highlight>
                  <a:srgbClr val="FFFFFF"/>
                </a:highlight>
                <a:latin typeface="Arial"/>
                <a:ea typeface="Arial"/>
                <a:cs typeface="Arial"/>
              </a:rPr>
              <a:t>Available at: </a:t>
            </a:r>
            <a:r>
              <a:rPr lang="en-GB" sz="1200" baseline="0" dirty="0" err="1">
                <a:highlight>
                  <a:srgbClr val="FFFFFF"/>
                </a:highlight>
                <a:latin typeface="Arial"/>
                <a:ea typeface="Arial"/>
                <a:cs typeface="Arial"/>
              </a:rPr>
              <a:t>england</a:t>
            </a:r>
            <a:r>
              <a:rPr lang="en-GB" sz="1200" baseline="0" dirty="0">
                <a:highlight>
                  <a:srgbClr val="FFFFFF"/>
                </a:highlight>
                <a:latin typeface="Arial"/>
                <a:ea typeface="Arial"/>
                <a:cs typeface="Arial"/>
              </a:rPr>
              <a:t> .nhs.uk. (Accessed on 17 February 2026).</a:t>
            </a:r>
            <a:r>
              <a:rPr lang="en-US" sz="1200" dirty="0">
                <a:latin typeface="Arial"/>
                <a:ea typeface="Arial"/>
                <a:cs typeface="Arial"/>
              </a:rPr>
              <a:t>​</a:t>
            </a:r>
          </a:p>
          <a:p>
            <a:pPr marL="228600" lvl="0" indent="-228600">
              <a:buFont typeface=""/>
              <a:buChar char="•"/>
            </a:pPr>
            <a:endParaRPr lang="en-US" sz="1200">
              <a:latin typeface="Arial"/>
              <a:ea typeface="Arial"/>
              <a:cs typeface="Arial"/>
            </a:endParaRPr>
          </a:p>
          <a:p>
            <a:pPr marL="228600" lvl="0" indent="-228600" rtl="0">
              <a:buFont typeface=""/>
              <a:buChar char="•"/>
            </a:pPr>
            <a:r>
              <a:rPr lang="en-GB" sz="1200" baseline="0">
                <a:highlight>
                  <a:srgbClr val="FFFFFF"/>
                </a:highlight>
                <a:latin typeface="Arial"/>
                <a:ea typeface="Arial"/>
                <a:cs typeface="Arial"/>
              </a:rPr>
              <a:t>NHS App privacy policy (2023) </a:t>
            </a:r>
            <a:r>
              <a:rPr lang="en-GB" sz="1200" i="1" baseline="0">
                <a:highlight>
                  <a:srgbClr val="FFFFFF"/>
                </a:highlight>
                <a:latin typeface="Arial"/>
                <a:ea typeface="Arial"/>
                <a:cs typeface="Arial"/>
              </a:rPr>
              <a:t>Persona</a:t>
            </a:r>
            <a:r>
              <a:rPr lang="en-GB" sz="1200" baseline="0">
                <a:highlight>
                  <a:srgbClr val="FFFFFF"/>
                </a:highlight>
                <a:latin typeface="Arial"/>
                <a:ea typeface="Arial"/>
                <a:cs typeface="Arial"/>
              </a:rPr>
              <a:t>l</a:t>
            </a:r>
            <a:r>
              <a:rPr lang="en-GB" sz="1200" i="1" baseline="0">
                <a:highlight>
                  <a:srgbClr val="FFFFFF"/>
                </a:highlight>
                <a:latin typeface="Arial"/>
                <a:ea typeface="Arial"/>
                <a:cs typeface="Arial"/>
              </a:rPr>
              <a:t> health records services,</a:t>
            </a:r>
            <a:r>
              <a:rPr lang="en-GB" sz="1200" baseline="0">
                <a:highlight>
                  <a:srgbClr val="FFFFFF"/>
                </a:highlight>
                <a:latin typeface="Arial"/>
                <a:ea typeface="Arial"/>
                <a:cs typeface="Arial"/>
              </a:rPr>
              <a:t> Available at: </a:t>
            </a:r>
            <a:r>
              <a:rPr lang="en-GB" sz="1200" u="sng" strike="noStrike" baseline="0" dirty="0">
                <a:solidFill>
                  <a:srgbClr val="467886"/>
                </a:solidFill>
                <a:highlight>
                  <a:srgbClr val="FFFFFF"/>
                </a:highlight>
                <a:latin typeface="Arial"/>
                <a:ea typeface="Arial"/>
                <a:cs typeface="Arial"/>
                <a:hlinkClick r:id="rId2"/>
              </a:rPr>
              <a:t>www.nhs.uk/</a:t>
            </a:r>
            <a:r>
              <a:rPr lang="en-GB" sz="1200" baseline="0">
                <a:highlight>
                  <a:srgbClr val="FFFFFF"/>
                </a:highlight>
                <a:latin typeface="Arial"/>
                <a:ea typeface="Arial"/>
                <a:cs typeface="Arial"/>
              </a:rPr>
              <a:t> ( Accessed on 25 February 2026).</a:t>
            </a:r>
            <a:r>
              <a:rPr lang="en-US" sz="1200">
                <a:latin typeface="Arial"/>
                <a:ea typeface="Arial"/>
                <a:cs typeface="Arial"/>
              </a:rPr>
              <a:t>​</a:t>
            </a:r>
          </a:p>
          <a:p>
            <a:pPr marL="228600" indent="-228600">
              <a:buFont typeface=""/>
              <a:buChar char="•"/>
            </a:pPr>
            <a:endParaRPr lang="en-US" sz="1200">
              <a:solidFill>
                <a:srgbClr val="000000"/>
              </a:solidFill>
              <a:latin typeface="Arial"/>
              <a:ea typeface="Arial"/>
              <a:cs typeface="Arial"/>
            </a:endParaRPr>
          </a:p>
          <a:p>
            <a:pPr marL="228600" lvl="0" indent="-228600" rtl="0">
              <a:buFont typeface=""/>
              <a:buChar char="•"/>
            </a:pPr>
            <a:r>
              <a:rPr lang="en-GB" sz="1200" baseline="0">
                <a:solidFill>
                  <a:srgbClr val="0B0C0C"/>
                </a:solidFill>
                <a:highlight>
                  <a:srgbClr val="FFFFFF"/>
                </a:highlight>
                <a:latin typeface="Arial"/>
                <a:ea typeface="Arial"/>
                <a:cs typeface="Arial"/>
              </a:rPr>
              <a:t>NHS England Digital. (2025) Available at </a:t>
            </a:r>
            <a:r>
              <a:rPr lang="en-GB" sz="1200" u="sng" strike="noStrike" baseline="0" dirty="0">
                <a:solidFill>
                  <a:srgbClr val="467886"/>
                </a:solidFill>
                <a:highlight>
                  <a:srgbClr val="FFFFFF"/>
                </a:highlight>
                <a:latin typeface="Arial"/>
                <a:ea typeface="Arial"/>
                <a:cs typeface="Arial"/>
                <a:hlinkClick r:id="rId3"/>
              </a:rPr>
              <a:t>https://digital.nhs.uk/services/nhs-app/nhs-app-features/contact-your-gp-surgery-in-the-nhs-app/</a:t>
            </a:r>
            <a:r>
              <a:rPr lang="en-GB" sz="1200" baseline="0">
                <a:solidFill>
                  <a:srgbClr val="0B0C0C"/>
                </a:solidFill>
                <a:highlight>
                  <a:srgbClr val="FFFFFF"/>
                </a:highlight>
                <a:latin typeface="Arial"/>
                <a:ea typeface="Arial"/>
                <a:cs typeface="Arial"/>
              </a:rPr>
              <a:t> (Accessed on 20 February 2026)</a:t>
            </a:r>
            <a:r>
              <a:rPr lang="en-GB" sz="1200" baseline="0">
                <a:highlight>
                  <a:srgbClr val="FFFFFF"/>
                </a:highlight>
                <a:latin typeface="Arial"/>
                <a:ea typeface="Arial"/>
                <a:cs typeface="Arial"/>
              </a:rPr>
              <a:t>NHS England (2025) </a:t>
            </a:r>
            <a:r>
              <a:rPr lang="en-GB" sz="1200" i="1" baseline="0">
                <a:highlight>
                  <a:srgbClr val="FFFFFF"/>
                </a:highlight>
                <a:latin typeface="Arial"/>
                <a:ea typeface="Arial"/>
                <a:cs typeface="Arial"/>
              </a:rPr>
              <a:t>Record numbers using the NHS App to manage health.</a:t>
            </a:r>
            <a:r>
              <a:rPr lang="en-GB" sz="1200" baseline="0">
                <a:highlight>
                  <a:srgbClr val="FFFFFF"/>
                </a:highlight>
                <a:latin typeface="Arial"/>
                <a:ea typeface="Arial"/>
                <a:cs typeface="Arial"/>
              </a:rPr>
              <a:t> Available at: https// </a:t>
            </a:r>
            <a:r>
              <a:rPr lang="en-US" sz="1200">
                <a:latin typeface="Arial"/>
                <a:ea typeface="Arial"/>
                <a:cs typeface="Arial"/>
              </a:rPr>
              <a:t>​</a:t>
            </a:r>
          </a:p>
          <a:p>
            <a:pPr marL="228600" indent="-228600">
              <a:buFont typeface=""/>
              <a:buChar char="•"/>
            </a:pPr>
            <a:endParaRPr lang="en-US" sz="1200">
              <a:latin typeface="Arial"/>
              <a:ea typeface="Arial"/>
              <a:cs typeface="Arial"/>
            </a:endParaRPr>
          </a:p>
          <a:p>
            <a:pPr marL="228600" lvl="0" indent="-228600" rtl="0">
              <a:buFont typeface=""/>
              <a:buChar char="•"/>
            </a:pPr>
            <a:r>
              <a:rPr lang="en-GB" sz="1200" baseline="0" dirty="0">
                <a:highlight>
                  <a:srgbClr val="FFFFFF"/>
                </a:highlight>
                <a:latin typeface="Arial"/>
                <a:ea typeface="Arial"/>
                <a:cs typeface="Arial"/>
              </a:rPr>
              <a:t>Salina, T. et al. (2022) An observational study of uptake and </a:t>
            </a:r>
            <a:r>
              <a:rPr lang="en-GB" sz="1200" baseline="0" dirty="0" err="1">
                <a:highlight>
                  <a:srgbClr val="FFFFFF"/>
                </a:highlight>
                <a:latin typeface="Arial"/>
                <a:ea typeface="Arial"/>
                <a:cs typeface="Arial"/>
              </a:rPr>
              <a:t>adoptation</a:t>
            </a:r>
            <a:r>
              <a:rPr lang="en-GB" sz="1200" baseline="0" dirty="0">
                <a:highlight>
                  <a:srgbClr val="FFFFFF"/>
                </a:highlight>
                <a:latin typeface="Arial"/>
                <a:ea typeface="Arial"/>
                <a:cs typeface="Arial"/>
              </a:rPr>
              <a:t> of the NHS App in England. Available at Doi: </a:t>
            </a:r>
            <a:r>
              <a:rPr lang="en-GB" sz="1200" u="sng" strike="noStrike" baseline="0" dirty="0">
                <a:solidFill>
                  <a:srgbClr val="467886"/>
                </a:solidFill>
                <a:highlight>
                  <a:srgbClr val="FFFFFF"/>
                </a:highlight>
                <a:latin typeface="Arial"/>
                <a:ea typeface="Arial"/>
                <a:cs typeface="Arial"/>
                <a:hlinkClick r:id="rId4"/>
              </a:rPr>
              <a:t>https://doi.org/10.1101/2022.03.16.22272200</a:t>
            </a:r>
            <a:r>
              <a:rPr lang="en-GB" sz="1200" baseline="0" dirty="0">
                <a:highlight>
                  <a:srgbClr val="FFFFFF"/>
                </a:highlight>
                <a:latin typeface="Arial"/>
                <a:ea typeface="Arial"/>
                <a:cs typeface="Arial"/>
                <a:hlinkClick r:id="rId4"/>
              </a:rPr>
              <a:t>.</a:t>
            </a:r>
            <a:r>
              <a:rPr lang="en-US" sz="1200" dirty="0">
                <a:latin typeface="Arial"/>
                <a:ea typeface="Arial"/>
                <a:cs typeface="Arial"/>
                <a:hlinkClick r:id="rId4"/>
              </a:rPr>
              <a:t>​</a:t>
            </a:r>
            <a:endParaRPr lang="en-US" sz="1200" dirty="0">
              <a:latin typeface="Arial"/>
              <a:ea typeface="Arial"/>
              <a:cs typeface="Arial"/>
            </a:endParaRPr>
          </a:p>
          <a:p>
            <a:pPr marL="228600" indent="-228600">
              <a:buFont typeface=""/>
              <a:buChar char="•"/>
            </a:pPr>
            <a:endParaRPr lang="en-US" sz="1200">
              <a:latin typeface="Arial"/>
              <a:ea typeface="Arial"/>
              <a:cs typeface="Arial"/>
            </a:endParaRPr>
          </a:p>
          <a:p>
            <a:pPr marL="228600" lvl="0" indent="-228600" rtl="0">
              <a:buFont typeface=""/>
              <a:buChar char="•"/>
            </a:pPr>
            <a:r>
              <a:rPr lang="en-GB" sz="1200" baseline="30000" dirty="0">
                <a:latin typeface="Arial"/>
                <a:ea typeface="Arial"/>
                <a:cs typeface="Arial"/>
              </a:rPr>
              <a:t>Susie, Day(2023) The MHS App after the pandemic. Available </a:t>
            </a:r>
            <a:r>
              <a:rPr lang="en-GB" sz="1200" baseline="30000" dirty="0" err="1">
                <a:latin typeface="Arial"/>
                <a:ea typeface="Arial"/>
                <a:cs typeface="Arial"/>
              </a:rPr>
              <a:t>at:digital.nhs.uk</a:t>
            </a:r>
            <a:r>
              <a:rPr lang="en-GB" sz="1200" baseline="30000" dirty="0">
                <a:latin typeface="Arial"/>
                <a:ea typeface="Arial"/>
                <a:cs typeface="Arial"/>
              </a:rPr>
              <a:t>. (Accessed on 20 February 2026).</a:t>
            </a:r>
            <a:r>
              <a:rPr lang="en-US" sz="1200" dirty="0">
                <a:latin typeface="Arial"/>
                <a:ea typeface="Arial"/>
                <a:cs typeface="Arial"/>
              </a:rPr>
              <a:t>​</a:t>
            </a:r>
          </a:p>
          <a:p>
            <a:pPr marL="228600" indent="-228600">
              <a:buFont typeface=""/>
              <a:buChar char="•"/>
            </a:pPr>
            <a:r>
              <a:rPr lang="en-US" sz="1200">
                <a:solidFill>
                  <a:srgbClr val="000000"/>
                </a:solidFill>
                <a:latin typeface="Arial"/>
                <a:ea typeface="Arial"/>
                <a:cs typeface="Arial"/>
              </a:rPr>
              <a:t>The king's fund( 2026) Available at </a:t>
            </a:r>
            <a:r>
              <a:rPr lang="en-US" sz="1200" dirty="0">
                <a:solidFill>
                  <a:srgbClr val="000000"/>
                </a:solidFill>
                <a:ea typeface="+mn-lt"/>
                <a:cs typeface="+mn-lt"/>
                <a:hlinkClick r:id="rId5"/>
              </a:rPr>
              <a:t>https://www.kingsfund.org.uk/</a:t>
            </a:r>
            <a:r>
              <a:rPr lang="en-US" sz="1200">
                <a:solidFill>
                  <a:srgbClr val="000000"/>
                </a:solidFill>
                <a:ea typeface="+mn-lt"/>
                <a:cs typeface="+mn-lt"/>
              </a:rPr>
              <a:t> (Accessed on 7 March 2026).</a:t>
            </a:r>
            <a:endParaRPr lang="en-US" sz="1200" dirty="0">
              <a:solidFill>
                <a:srgbClr val="000000"/>
              </a:solidFill>
              <a:latin typeface="Arial"/>
              <a:ea typeface="Arial"/>
              <a:cs typeface="Arial"/>
            </a:endParaRPr>
          </a:p>
          <a:p>
            <a:pPr marL="228600" indent="-228600">
              <a:lnSpc>
                <a:spcPts val="225"/>
              </a:lnSpc>
              <a:buFont typeface=""/>
              <a:buChar char="•"/>
            </a:pPr>
            <a:endParaRPr lang="en-US" sz="1200">
              <a:solidFill>
                <a:srgbClr val="000000"/>
              </a:solidFill>
              <a:latin typeface="Arial"/>
              <a:ea typeface="Arial"/>
              <a:cs typeface="Arial"/>
            </a:endParaRPr>
          </a:p>
          <a:p>
            <a:pPr marL="228600" indent="-228600">
              <a:buFont typeface=""/>
              <a:buChar char="•"/>
            </a:pPr>
            <a:r>
              <a:rPr lang="en-GB" sz="1200" u="sng" strike="noStrike" baseline="0" dirty="0">
                <a:solidFill>
                  <a:srgbClr val="467886"/>
                </a:solidFill>
                <a:highlight>
                  <a:srgbClr val="FFFFFF"/>
                </a:highlight>
                <a:latin typeface="Arial"/>
                <a:ea typeface="Arial"/>
                <a:cs typeface="Arial"/>
                <a:hlinkClick r:id="rId6">
                  <a:extLst>
                    <a:ext uri="{A12FA001-AC4F-418D-AE19-62706E023703}">
                      <ahyp:hlinkClr xmlns:ahyp="http://schemas.microsoft.com/office/drawing/2018/hyperlinkcolor" val="tx"/>
                    </a:ext>
                  </a:extLst>
                </a:hlinkClick>
              </a:rPr>
              <a:t>www.england.nhs.uk</a:t>
            </a:r>
            <a:r>
              <a:rPr lang="en-GB" sz="1200" baseline="0">
                <a:highlight>
                  <a:srgbClr val="FFFFFF"/>
                </a:highlight>
                <a:latin typeface="Arial"/>
                <a:ea typeface="Arial"/>
                <a:cs typeface="Arial"/>
              </a:rPr>
              <a:t>.( Accessed on 17 February 2026).NHS .UK (2025) </a:t>
            </a:r>
            <a:r>
              <a:rPr lang="en-GB" sz="1200" i="1" baseline="0">
                <a:highlight>
                  <a:srgbClr val="FFFFFF"/>
                </a:highlight>
                <a:latin typeface="Arial"/>
                <a:ea typeface="Arial"/>
                <a:cs typeface="Arial"/>
              </a:rPr>
              <a:t>NHS App privacy policy:</a:t>
            </a:r>
            <a:r>
              <a:rPr lang="en-GB" sz="1200" baseline="0">
                <a:highlight>
                  <a:srgbClr val="FFFFFF"/>
                </a:highlight>
                <a:latin typeface="Arial"/>
                <a:ea typeface="Arial"/>
                <a:cs typeface="Arial"/>
              </a:rPr>
              <a:t> available at </a:t>
            </a:r>
            <a:r>
              <a:rPr lang="en-GB" sz="1200" u="sng" strike="noStrike" baseline="0" dirty="0">
                <a:solidFill>
                  <a:srgbClr val="467886"/>
                </a:solidFill>
                <a:highlight>
                  <a:srgbClr val="FFFFFF"/>
                </a:highlight>
                <a:latin typeface="Arial"/>
                <a:ea typeface="Arial"/>
                <a:cs typeface="Arial"/>
                <a:hlinkClick r:id="rId2"/>
              </a:rPr>
              <a:t>www.nhs.uk</a:t>
            </a:r>
            <a:r>
              <a:rPr lang="en-GB" sz="1200" baseline="0">
                <a:highlight>
                  <a:srgbClr val="FFFFFF"/>
                </a:highlight>
                <a:latin typeface="Arial"/>
                <a:ea typeface="Arial"/>
                <a:cs typeface="Arial"/>
              </a:rPr>
              <a:t>. (Accessed on 17</a:t>
            </a:r>
            <a:r>
              <a:rPr lang="en-US" sz="1200">
                <a:latin typeface="Arial"/>
                <a:ea typeface="Arial"/>
                <a:cs typeface="Arial"/>
              </a:rPr>
              <a:t>​ </a:t>
            </a:r>
            <a:r>
              <a:rPr lang="en-GB" sz="1200" baseline="0">
                <a:highlight>
                  <a:srgbClr val="FFFFFF"/>
                </a:highlight>
                <a:latin typeface="Arial"/>
                <a:ea typeface="Arial"/>
                <a:cs typeface="Arial"/>
              </a:rPr>
              <a:t>February 2026).</a:t>
            </a:r>
          </a:p>
          <a:p>
            <a:pPr marL="228600" indent="-228600">
              <a:buFont typeface=""/>
              <a:buChar char="•"/>
            </a:pPr>
            <a:endParaRPr lang="en-GB" sz="1200" dirty="0">
              <a:highlight>
                <a:srgbClr val="FFFFFF"/>
              </a:highlight>
              <a:latin typeface="Arial"/>
              <a:cs typeface="Arial"/>
            </a:endParaRPr>
          </a:p>
          <a:p>
            <a:pPr algn="ctr"/>
            <a:endParaRPr lang="en-GB"/>
          </a:p>
        </p:txBody>
      </p:sp>
      <p:sp>
        <p:nvSpPr>
          <p:cNvPr id="6" name="Title 1">
            <a:extLst>
              <a:ext uri="{FF2B5EF4-FFF2-40B4-BE49-F238E27FC236}">
                <a16:creationId xmlns:a16="http://schemas.microsoft.com/office/drawing/2014/main" id="{1CED2C30-7933-DE97-4C77-D1FA65E0FCFB}"/>
              </a:ext>
            </a:extLst>
          </p:cNvPr>
          <p:cNvSpPr>
            <a:spLocks noGrp="1"/>
          </p:cNvSpPr>
          <p:nvPr>
            <p:ph type="title"/>
          </p:nvPr>
        </p:nvSpPr>
        <p:spPr>
          <a:xfrm>
            <a:off x="838200" y="365125"/>
            <a:ext cx="10515600" cy="1325563"/>
          </a:xfrm>
        </p:spPr>
        <p:txBody>
          <a:bodyPr/>
          <a:lstStyle/>
          <a:p>
            <a:r>
              <a:rPr lang="en-GB"/>
              <a:t>REFERENCES</a:t>
            </a:r>
          </a:p>
        </p:txBody>
      </p:sp>
    </p:spTree>
    <p:extLst>
      <p:ext uri="{BB962C8B-B14F-4D97-AF65-F5344CB8AC3E}">
        <p14:creationId xmlns:p14="http://schemas.microsoft.com/office/powerpoint/2010/main" val="40630119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Module:  Digital transformation in the Health and Social care professions</vt:lpstr>
      <vt:lpstr>Introduction to the choosing innovation and why it matters</vt:lpstr>
      <vt:lpstr>Where and how the NHS App it has been implemented.</vt:lpstr>
      <vt:lpstr>IMPACT ON SERVICES</vt:lpstr>
      <vt:lpstr>SERVICE DELIVERY CHALLENGES</vt:lpstr>
      <vt:lpstr>PATIENT/SERVICE USER IN FUTURE</vt:lpstr>
      <vt:lpstr>IMPACT ON PATIENT</vt:lpstr>
      <vt:lpstr>IMPACT ON SERVICE QUALITY TO PATIENT</vt:lpstr>
      <vt:lpstr>CHALENGES TO PATIENT</vt:lpstr>
      <vt:lpstr>IMPACT ON WORKFORCE</vt:lpstr>
      <vt:lpstr>CHALLENGES TO WORKFORCE</vt:lpstr>
      <vt:lpstr>IMPACT ON COMMUNITY</vt:lpstr>
      <vt:lpstr>CHALLENGES TO THE COMMUNITY</vt:lpstr>
      <vt:lpstr>FUTURE OF THE NHS APP </vt:lpstr>
      <vt:lpstr>CONCLUSION AND RECOMMENDATIONS</vt:lpstr>
      <vt:lpstr>REFERENCIES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97</cp:revision>
  <dcterms:created xsi:type="dcterms:W3CDTF">2026-02-18T20:33:48Z</dcterms:created>
  <dcterms:modified xsi:type="dcterms:W3CDTF">2026-03-07T20:41:09Z</dcterms:modified>
</cp:coreProperties>
</file>