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84544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98684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912638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72385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81450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20650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4961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821543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166688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74875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10/1/2020</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90115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10/1/2020</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73501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1" r:id="rId6"/>
    <p:sldLayoutId id="2147483667" r:id="rId7"/>
    <p:sldLayoutId id="2147483668" r:id="rId8"/>
    <p:sldLayoutId id="2147483669" r:id="rId9"/>
    <p:sldLayoutId id="2147483670" r:id="rId10"/>
    <p:sldLayoutId id="2147483672"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hyperlink" Target="https://medical-dictionary.thefreedictionary.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KSbbDnbSEyM?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medicalmnemonics.co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qcCtPgzlGTs?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vark-learn.com/the-vark-questionnair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VJbKXmujI00?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
            <a:extLst>
              <a:ext uri="{FF2B5EF4-FFF2-40B4-BE49-F238E27FC236}">
                <a16:creationId xmlns:a16="http://schemas.microsoft.com/office/drawing/2014/main" id="{C88182B8-8D30-4576-B86D-1C7150602D20}"/>
              </a:ext>
            </a:extLst>
          </p:cNvPr>
          <p:cNvPicPr>
            <a:picLocks noChangeAspect="1"/>
          </p:cNvPicPr>
          <p:nvPr/>
        </p:nvPicPr>
        <p:blipFill rotWithShape="1">
          <a:blip r:embed="rId2"/>
          <a:srcRect t="15654" b="9346"/>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CDB157E-B38F-4976-9EAE-F1FC0DE4871B}"/>
              </a:ext>
            </a:extLst>
          </p:cNvPr>
          <p:cNvSpPr>
            <a:spLocks noGrp="1"/>
          </p:cNvSpPr>
          <p:nvPr>
            <p:ph type="title"/>
          </p:nvPr>
        </p:nvSpPr>
        <p:spPr>
          <a:xfrm>
            <a:off x="647700" y="871758"/>
            <a:ext cx="9906000" cy="3871143"/>
          </a:xfrm>
        </p:spPr>
        <p:txBody>
          <a:bodyPr vert="horz" lIns="91440" tIns="45720" rIns="91440" bIns="45720" rtlCol="0" anchor="t">
            <a:normAutofit/>
          </a:bodyPr>
          <a:lstStyle/>
          <a:p>
            <a:r>
              <a:rPr lang="en-US" sz="5400">
                <a:solidFill>
                  <a:srgbClr val="FFFFFF"/>
                </a:solidFill>
              </a:rPr>
              <a:t>Study tips for anatomy and physiology</a:t>
            </a:r>
            <a:br>
              <a:rPr lang="en-US" sz="5400">
                <a:solidFill>
                  <a:srgbClr val="FFFFFF"/>
                </a:solidFill>
              </a:rPr>
            </a:br>
            <a:endParaRPr lang="en-US" sz="5400">
              <a:solidFill>
                <a:srgbClr val="FFFFFF"/>
              </a:solidFill>
            </a:endParaRPr>
          </a:p>
        </p:txBody>
      </p:sp>
      <p:sp>
        <p:nvSpPr>
          <p:cNvPr id="29" name="Rectangle 28">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4739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9BE5B5C-444D-469D-A02E-F24FA99F089F}"/>
              </a:ext>
            </a:extLst>
          </p:cNvPr>
          <p:cNvSpPr>
            <a:spLocks noGrp="1"/>
          </p:cNvSpPr>
          <p:nvPr>
            <p:ph type="title"/>
          </p:nvPr>
        </p:nvSpPr>
        <p:spPr>
          <a:xfrm>
            <a:off x="700635" y="922096"/>
            <a:ext cx="10691265" cy="1371030"/>
          </a:xfrm>
        </p:spPr>
        <p:txBody>
          <a:bodyPr>
            <a:normAutofit/>
          </a:bodyPr>
          <a:lstStyle/>
          <a:p>
            <a:pPr>
              <a:lnSpc>
                <a:spcPct val="90000"/>
              </a:lnSpc>
            </a:pPr>
            <a:r>
              <a:rPr lang="en-US" sz="3100" b="0" i="0">
                <a:effectLst/>
                <a:latin typeface="open-sans"/>
              </a:rPr>
              <a:t>What’s the best way to tackle anatomy and physiology and come out successful on the other side?</a:t>
            </a:r>
            <a:endParaRPr lang="en-GB" sz="3100"/>
          </a:p>
        </p:txBody>
      </p:sp>
      <p:cxnSp>
        <p:nvCxnSpPr>
          <p:cNvPr id="30" name="Straight Connector 2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3CB0513E-AAF7-40BD-9511-BA1398591354}"/>
              </a:ext>
            </a:extLst>
          </p:cNvPr>
          <p:cNvSpPr>
            <a:spLocks noGrp="1"/>
          </p:cNvSpPr>
          <p:nvPr>
            <p:ph idx="1"/>
          </p:nvPr>
        </p:nvSpPr>
        <p:spPr>
          <a:xfrm>
            <a:off x="700635" y="2293126"/>
            <a:ext cx="10691265" cy="3636088"/>
          </a:xfrm>
        </p:spPr>
        <p:txBody>
          <a:bodyPr>
            <a:normAutofit/>
          </a:bodyPr>
          <a:lstStyle/>
          <a:p>
            <a:r>
              <a:rPr lang="en-US" b="0" i="0" dirty="0">
                <a:effectLst/>
                <a:latin typeface="open-sans"/>
              </a:rPr>
              <a:t>Of course, a good memory helps plenty, but with a little advance planning and tricks of the study trade, even students who complain that they can’t remember their own names on exam day can summon the right terminology and information from their scrambled synaptic pathways.</a:t>
            </a:r>
          </a:p>
          <a:p>
            <a:r>
              <a:rPr lang="en-US" dirty="0">
                <a:latin typeface="open-sans"/>
              </a:rPr>
              <a:t>Use a medical dictionary if you are unsure here is a link to a good online dictionary </a:t>
            </a:r>
            <a:r>
              <a:rPr lang="en-GB" dirty="0">
                <a:hlinkClick r:id="rId2"/>
              </a:rPr>
              <a:t>https://medical-dictionary.thefreedictionary.com/</a:t>
            </a:r>
            <a:endParaRPr lang="en-US" dirty="0">
              <a:latin typeface="open-sans"/>
            </a:endParaRPr>
          </a:p>
          <a:p>
            <a:endParaRPr lang="en-GB" dirty="0"/>
          </a:p>
        </p:txBody>
      </p:sp>
      <p:cxnSp>
        <p:nvCxnSpPr>
          <p:cNvPr id="32" name="Straight Connector 3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31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16B8BF-6FB9-4C59-9F44-5447363BD3CA}"/>
              </a:ext>
            </a:extLst>
          </p:cNvPr>
          <p:cNvSpPr>
            <a:spLocks noGrp="1"/>
          </p:cNvSpPr>
          <p:nvPr>
            <p:ph type="title"/>
          </p:nvPr>
        </p:nvSpPr>
        <p:spPr>
          <a:xfrm>
            <a:off x="695325" y="907037"/>
            <a:ext cx="3819821" cy="1955690"/>
          </a:xfrm>
        </p:spPr>
        <p:txBody>
          <a:bodyPr>
            <a:normAutofit/>
          </a:bodyPr>
          <a:lstStyle/>
          <a:p>
            <a:pPr>
              <a:lnSpc>
                <a:spcPct val="90000"/>
              </a:lnSpc>
            </a:pPr>
            <a:r>
              <a:rPr lang="en-US" sz="3100" b="1" i="0">
                <a:effectLst/>
                <a:latin typeface="open-sans"/>
              </a:rPr>
              <a:t>Write down important stuff in your own words</a:t>
            </a:r>
            <a:br>
              <a:rPr lang="en-US" sz="3100" b="1" i="0">
                <a:effectLst/>
                <a:latin typeface="open-sans"/>
              </a:rPr>
            </a:br>
            <a:endParaRPr lang="en-GB" sz="3100"/>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35287"/>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DFC43C-FC9C-42D1-AC96-9F8E13F64E90}"/>
              </a:ext>
            </a:extLst>
          </p:cNvPr>
          <p:cNvSpPr>
            <a:spLocks noGrp="1"/>
          </p:cNvSpPr>
          <p:nvPr>
            <p:ph idx="1"/>
          </p:nvPr>
        </p:nvSpPr>
        <p:spPr>
          <a:xfrm>
            <a:off x="695325" y="2862727"/>
            <a:ext cx="3706113" cy="3372250"/>
          </a:xfrm>
        </p:spPr>
        <p:txBody>
          <a:bodyPr>
            <a:normAutofit/>
          </a:bodyPr>
          <a:lstStyle/>
          <a:p>
            <a:pPr>
              <a:lnSpc>
                <a:spcPct val="110000"/>
              </a:lnSpc>
            </a:pPr>
            <a:r>
              <a:rPr lang="en-US" sz="1900" b="0" i="0">
                <a:effectLst/>
                <a:latin typeface="open-sans"/>
              </a:rPr>
              <a:t>This is a simple idea that far too few students practice regularly. Don’t stop at underlining and highlighting important material in your textbooks and study guides: Write it down. Or type it up. Whatever you do, </a:t>
            </a:r>
            <a:r>
              <a:rPr lang="en-US" sz="1900" b="1" i="0">
                <a:effectLst/>
                <a:latin typeface="open-sans"/>
              </a:rPr>
              <a:t>don’t</a:t>
            </a:r>
            <a:r>
              <a:rPr lang="en-US" sz="1900" b="0" i="0">
                <a:effectLst/>
                <a:latin typeface="open-sans"/>
              </a:rPr>
              <a:t> just regurgitate it exactly as presented in the material you’re studying.</a:t>
            </a:r>
          </a:p>
          <a:p>
            <a:pPr>
              <a:lnSpc>
                <a:spcPct val="110000"/>
              </a:lnSpc>
            </a:pPr>
            <a:endParaRPr lang="en-US" sz="1900">
              <a:latin typeface="open-sans"/>
            </a:endParaRPr>
          </a:p>
          <a:p>
            <a:pPr>
              <a:lnSpc>
                <a:spcPct val="110000"/>
              </a:lnSpc>
            </a:pPr>
            <a:endParaRPr lang="en-GB" sz="1900"/>
          </a:p>
        </p:txBody>
      </p:sp>
      <p:pic>
        <p:nvPicPr>
          <p:cNvPr id="5" name="Picture 4" descr="A picture containing person, sitting, table, person&#10;&#10;Description automatically generated">
            <a:extLst>
              <a:ext uri="{FF2B5EF4-FFF2-40B4-BE49-F238E27FC236}">
                <a16:creationId xmlns:a16="http://schemas.microsoft.com/office/drawing/2014/main" id="{68548EE3-9E10-4763-AA3F-66CC23711713}"/>
              </a:ext>
            </a:extLst>
          </p:cNvPr>
          <p:cNvPicPr>
            <a:picLocks noChangeAspect="1"/>
          </p:cNvPicPr>
          <p:nvPr/>
        </p:nvPicPr>
        <p:blipFill rotWithShape="1">
          <a:blip r:embed="rId2">
            <a:extLst>
              <a:ext uri="{28A0092B-C50C-407E-A947-70E740481C1C}">
                <a14:useLocalDpi xmlns:a14="http://schemas.microsoft.com/office/drawing/2010/main" val="0"/>
              </a:ext>
            </a:extLst>
          </a:blip>
          <a:srcRect l="12213" r="7234" b="-1"/>
          <a:stretch/>
        </p:blipFill>
        <p:spPr>
          <a:xfrm>
            <a:off x="4876800" y="735286"/>
            <a:ext cx="6515100" cy="5398813"/>
          </a:xfrm>
          <a:prstGeom prst="rect">
            <a:avLst/>
          </a:prstGeom>
        </p:spPr>
      </p:pic>
    </p:spTree>
    <p:extLst>
      <p:ext uri="{BB962C8B-B14F-4D97-AF65-F5344CB8AC3E}">
        <p14:creationId xmlns:p14="http://schemas.microsoft.com/office/powerpoint/2010/main" val="2925191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8763D-0B20-413F-A9FF-F32071B6C794}"/>
              </a:ext>
            </a:extLst>
          </p:cNvPr>
          <p:cNvSpPr>
            <a:spLocks noGrp="1"/>
          </p:cNvSpPr>
          <p:nvPr>
            <p:ph type="title"/>
          </p:nvPr>
        </p:nvSpPr>
        <p:spPr>
          <a:xfrm>
            <a:off x="6377111" y="909638"/>
            <a:ext cx="5014789" cy="1318062"/>
          </a:xfrm>
        </p:spPr>
        <p:txBody>
          <a:bodyPr>
            <a:normAutofit/>
          </a:bodyPr>
          <a:lstStyle/>
          <a:p>
            <a:r>
              <a:rPr lang="en-US" dirty="0"/>
              <a:t>Key Tip </a:t>
            </a:r>
            <a:endParaRPr lang="en-GB" dirty="0"/>
          </a:p>
        </p:txBody>
      </p:sp>
      <p:pic>
        <p:nvPicPr>
          <p:cNvPr id="4" name="Online Media 3" title="Circulatory System Rap (Pump it Up!)">
            <a:hlinkClick r:id="" action="ppaction://media"/>
            <a:extLst>
              <a:ext uri="{FF2B5EF4-FFF2-40B4-BE49-F238E27FC236}">
                <a16:creationId xmlns:a16="http://schemas.microsoft.com/office/drawing/2014/main" id="{F67CCF56-8E86-4EC2-A564-7D27881BBBB1}"/>
              </a:ext>
            </a:extLst>
          </p:cNvPr>
          <p:cNvPicPr>
            <a:picLocks noRot="1" noChangeAspect="1"/>
          </p:cNvPicPr>
          <p:nvPr>
            <a:videoFile r:link="rId1"/>
          </p:nvPr>
        </p:nvPicPr>
        <p:blipFill>
          <a:blip r:embed="rId3"/>
          <a:stretch>
            <a:fillRect/>
          </a:stretch>
        </p:blipFill>
        <p:spPr>
          <a:xfrm>
            <a:off x="800100" y="1562667"/>
            <a:ext cx="4976888" cy="3732666"/>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5100"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EF67D4-5F41-49D2-BB46-50BBCCA1715D}"/>
              </a:ext>
            </a:extLst>
          </p:cNvPr>
          <p:cNvSpPr>
            <a:spLocks noGrp="1"/>
          </p:cNvSpPr>
          <p:nvPr>
            <p:ph idx="1"/>
          </p:nvPr>
        </p:nvSpPr>
        <p:spPr>
          <a:xfrm>
            <a:off x="6415014" y="2276474"/>
            <a:ext cx="5014790" cy="3885027"/>
          </a:xfrm>
        </p:spPr>
        <p:txBody>
          <a:bodyPr>
            <a:normAutofit/>
          </a:bodyPr>
          <a:lstStyle/>
          <a:p>
            <a:r>
              <a:rPr lang="en-US" b="0" i="0">
                <a:effectLst/>
                <a:latin typeface="open-sans"/>
              </a:rPr>
              <a:t>Find your own words. Create your own analogies. Tell your own tale of what happens to the bolus as it ventures into the digestive tract. Detail the course followed by a molecule of oxygen as it enters through the nose. Draw pictures, </a:t>
            </a:r>
            <a:r>
              <a:rPr lang="en-US" b="0" i="0" err="1">
                <a:effectLst/>
                <a:latin typeface="open-sans"/>
              </a:rPr>
              <a:t>colour</a:t>
            </a:r>
            <a:r>
              <a:rPr lang="en-US" b="0" i="0">
                <a:effectLst/>
                <a:latin typeface="open-sans"/>
              </a:rPr>
              <a:t> the heart, make a song. </a:t>
            </a:r>
          </a:p>
          <a:p>
            <a:endParaRPr lang="en-US">
              <a:latin typeface="open-sans"/>
            </a:endParaRPr>
          </a:p>
          <a:p>
            <a:endParaRPr lang="en-GB" dirty="0"/>
          </a:p>
        </p:txBody>
      </p:sp>
    </p:spTree>
    <p:extLst>
      <p:ext uri="{BB962C8B-B14F-4D97-AF65-F5344CB8AC3E}">
        <p14:creationId xmlns:p14="http://schemas.microsoft.com/office/powerpoint/2010/main" val="3687067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3FB8CF-DCD5-4312-A3B1-30301673D202}"/>
              </a:ext>
            </a:extLst>
          </p:cNvPr>
          <p:cNvSpPr>
            <a:spLocks noGrp="1"/>
          </p:cNvSpPr>
          <p:nvPr>
            <p:ph type="title"/>
          </p:nvPr>
        </p:nvSpPr>
        <p:spPr>
          <a:xfrm>
            <a:off x="700088" y="909637"/>
            <a:ext cx="6852004" cy="1362073"/>
          </a:xfrm>
        </p:spPr>
        <p:txBody>
          <a:bodyPr>
            <a:normAutofit/>
          </a:bodyPr>
          <a:lstStyle/>
          <a:p>
            <a:r>
              <a:rPr lang="en-US" sz="3700"/>
              <a:t>You learn more from doing it wrong than Right !</a:t>
            </a:r>
            <a:endParaRPr lang="en-GB" sz="3700"/>
          </a:p>
        </p:txBody>
      </p:sp>
      <p:cxnSp>
        <p:nvCxnSpPr>
          <p:cNvPr id="12" name="Straight Connector 11">
            <a:extLst>
              <a:ext uri="{FF2B5EF4-FFF2-40B4-BE49-F238E27FC236}">
                <a16:creationId xmlns:a16="http://schemas.microsoft.com/office/drawing/2014/main" id="{7F1E95A2-E5F1-4C8A-92DC-CE369D1939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D1A273-E71D-4113-96A1-DBB40B6F9B01}"/>
              </a:ext>
            </a:extLst>
          </p:cNvPr>
          <p:cNvSpPr>
            <a:spLocks noGrp="1"/>
          </p:cNvSpPr>
          <p:nvPr>
            <p:ph idx="1"/>
          </p:nvPr>
        </p:nvSpPr>
        <p:spPr>
          <a:xfrm>
            <a:off x="700088" y="2276474"/>
            <a:ext cx="6804626" cy="3553109"/>
          </a:xfrm>
        </p:spPr>
        <p:txBody>
          <a:bodyPr>
            <a:normAutofit/>
          </a:bodyPr>
          <a:lstStyle/>
          <a:p>
            <a:r>
              <a:rPr lang="en-US" b="0" i="0">
                <a:effectLst/>
                <a:latin typeface="open-sans"/>
              </a:rPr>
              <a:t>When you’re answering practice questions, pay special attention to the ones you get wrong. Write reflections about why you answered incorrectly and what you need to remember about the right answer. </a:t>
            </a:r>
            <a:r>
              <a:rPr lang="en-US">
                <a:latin typeface="open-sans"/>
              </a:rPr>
              <a:t>Go on u tube, re read notes and teach the dog!</a:t>
            </a:r>
            <a:endParaRPr lang="en-GB" dirty="0"/>
          </a:p>
        </p:txBody>
      </p:sp>
      <p:pic>
        <p:nvPicPr>
          <p:cNvPr id="7" name="Graphic 6" descr="Pencil">
            <a:extLst>
              <a:ext uri="{FF2B5EF4-FFF2-40B4-BE49-F238E27FC236}">
                <a16:creationId xmlns:a16="http://schemas.microsoft.com/office/drawing/2014/main" id="{2A7630D3-4BC8-4158-AAD5-7CF7C76728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5300" y="1790698"/>
            <a:ext cx="3276600" cy="3276600"/>
          </a:xfrm>
          <a:prstGeom prst="rect">
            <a:avLst/>
          </a:prstGeom>
        </p:spPr>
      </p:pic>
      <p:cxnSp>
        <p:nvCxnSpPr>
          <p:cNvPr id="14" name="Straight Connector 13">
            <a:extLst>
              <a:ext uri="{FF2B5EF4-FFF2-40B4-BE49-F238E27FC236}">
                <a16:creationId xmlns:a16="http://schemas.microsoft.com/office/drawing/2014/main" id="{AFCF674C-D208-4497-A189-02E8503DA8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2876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370CC-A1B1-44C3-8FB6-16943884E1A3}"/>
              </a:ext>
            </a:extLst>
          </p:cNvPr>
          <p:cNvSpPr>
            <a:spLocks noGrp="1"/>
          </p:cNvSpPr>
          <p:nvPr>
            <p:ph type="title"/>
          </p:nvPr>
        </p:nvSpPr>
        <p:spPr>
          <a:xfrm>
            <a:off x="700635" y="922096"/>
            <a:ext cx="10691265" cy="1371030"/>
          </a:xfrm>
        </p:spPr>
        <p:txBody>
          <a:bodyPr>
            <a:normAutofit/>
          </a:bodyPr>
          <a:lstStyle/>
          <a:p>
            <a:r>
              <a:rPr lang="en-US" b="0" i="1">
                <a:effectLst/>
                <a:latin typeface="open-sans"/>
              </a:rPr>
              <a:t>mnemonics</a:t>
            </a:r>
            <a:endParaRPr lang="en-GB" dirty="0"/>
          </a:p>
        </p:txBody>
      </p:sp>
      <p:cxnSp>
        <p:nvCxnSpPr>
          <p:cNvPr id="10"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EFD4ABB7-BCFD-404B-91D3-971590FE632F}"/>
              </a:ext>
            </a:extLst>
          </p:cNvPr>
          <p:cNvSpPr>
            <a:spLocks noGrp="1"/>
          </p:cNvSpPr>
          <p:nvPr>
            <p:ph idx="1"/>
          </p:nvPr>
        </p:nvSpPr>
        <p:spPr>
          <a:xfrm>
            <a:off x="700635" y="2293126"/>
            <a:ext cx="10691265" cy="3636088"/>
          </a:xfrm>
        </p:spPr>
        <p:txBody>
          <a:bodyPr>
            <a:normAutofit/>
          </a:bodyPr>
          <a:lstStyle/>
          <a:p>
            <a:r>
              <a:rPr lang="en-US" b="0" i="0">
                <a:effectLst/>
                <a:latin typeface="open-sans"/>
              </a:rPr>
              <a:t>Studying anatomy and physiology involves remembering lists of terms, functions, and processes. You can take just the first letter or two of each word from a list to create an acronym. Occasionally, you can go one step beyond the acronym to a clever little thing called a </a:t>
            </a:r>
            <a:r>
              <a:rPr lang="en-US" b="0" i="1">
                <a:effectLst/>
                <a:latin typeface="open-sans"/>
              </a:rPr>
              <a:t>mnemonic device.</a:t>
            </a:r>
          </a:p>
          <a:p>
            <a:r>
              <a:rPr lang="en-US" b="0" i="0">
                <a:effectLst/>
                <a:latin typeface="open-sans"/>
              </a:rPr>
              <a:t>Simply put, the mnemonic is the thing you commit to memory as a means for remembering the more technical thing for which it stands.</a:t>
            </a:r>
            <a:endParaRPr lang="en-US" i="1">
              <a:latin typeface="open-sans"/>
            </a:endParaRPr>
          </a:p>
          <a:p>
            <a:r>
              <a:rPr lang="en-US" b="0" i="0">
                <a:effectLst/>
                <a:latin typeface="open-sans"/>
              </a:rPr>
              <a:t>Not feeling terribly clever at the moment you need a useful mnemonic? Surf on over to </a:t>
            </a:r>
            <a:r>
              <a:rPr lang="en-US" b="1" i="0" u="none" strike="noStrike" err="1">
                <a:effectLst/>
                <a:latin typeface="open-sans"/>
                <a:hlinkClick r:id="rId2"/>
              </a:rPr>
              <a:t>MedicalMnemonics</a:t>
            </a:r>
            <a:r>
              <a:rPr lang="en-US" b="0" i="0">
                <a:effectLst/>
                <a:latin typeface="open-sans"/>
              </a:rPr>
              <a:t>, which touts itself as the world’s database of these useful tools.</a:t>
            </a:r>
            <a:endParaRPr lang="en-GB"/>
          </a:p>
        </p:txBody>
      </p: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2781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D7CEF-F061-49AC-8AEE-4102FBB8368E}"/>
              </a:ext>
            </a:extLst>
          </p:cNvPr>
          <p:cNvSpPr>
            <a:spLocks noGrp="1"/>
          </p:cNvSpPr>
          <p:nvPr>
            <p:ph type="title"/>
          </p:nvPr>
        </p:nvSpPr>
        <p:spPr>
          <a:xfrm>
            <a:off x="695325" y="897753"/>
            <a:ext cx="3635046" cy="1575391"/>
          </a:xfrm>
        </p:spPr>
        <p:txBody>
          <a:bodyPr>
            <a:normAutofit/>
          </a:bodyPr>
          <a:lstStyle/>
          <a:p>
            <a:pPr>
              <a:lnSpc>
                <a:spcPct val="90000"/>
              </a:lnSpc>
            </a:pPr>
            <a:r>
              <a:rPr lang="en-US" sz="3400" b="1" i="0">
                <a:effectLst/>
                <a:latin typeface="open-sans"/>
              </a:rPr>
              <a:t>Discover your learning style</a:t>
            </a:r>
            <a:br>
              <a:rPr lang="en-US" sz="3400" b="1" i="0">
                <a:effectLst/>
                <a:latin typeface="open-sans"/>
              </a:rPr>
            </a:br>
            <a:endParaRPr lang="en-GB" sz="340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E71826-9107-4C43-86DD-98B4ADFB5A24}"/>
              </a:ext>
            </a:extLst>
          </p:cNvPr>
          <p:cNvSpPr>
            <a:spLocks noGrp="1"/>
          </p:cNvSpPr>
          <p:nvPr>
            <p:ph idx="1"/>
          </p:nvPr>
        </p:nvSpPr>
        <p:spPr>
          <a:xfrm>
            <a:off x="695325" y="2710035"/>
            <a:ext cx="3587668" cy="3500265"/>
          </a:xfrm>
        </p:spPr>
        <p:txBody>
          <a:bodyPr>
            <a:normAutofit/>
          </a:bodyPr>
          <a:lstStyle/>
          <a:p>
            <a:pPr>
              <a:lnSpc>
                <a:spcPct val="110000"/>
              </a:lnSpc>
            </a:pPr>
            <a:r>
              <a:rPr lang="en-US" sz="1900" b="0" i="0">
                <a:effectLst/>
                <a:latin typeface="open-sans"/>
              </a:rPr>
              <a:t>Every person has his or her own sense of style, and woe betide anyone who tries to shoehorn the masses into a single style. The same, of course, is true of students. To get the most out of your study time, you need to figure out what your learning style is and alter your study habits to accommodate it.</a:t>
            </a:r>
          </a:p>
          <a:p>
            <a:pPr>
              <a:lnSpc>
                <a:spcPct val="110000"/>
              </a:lnSpc>
            </a:pPr>
            <a:endParaRPr lang="en-US" sz="1900">
              <a:latin typeface="open-sans"/>
            </a:endParaRPr>
          </a:p>
          <a:p>
            <a:pPr>
              <a:lnSpc>
                <a:spcPct val="110000"/>
              </a:lnSpc>
            </a:pPr>
            <a:endParaRPr lang="en-GB" sz="1900"/>
          </a:p>
        </p:txBody>
      </p:sp>
      <p:pic>
        <p:nvPicPr>
          <p:cNvPr id="4" name="Online Media 3" title="What kind of learner are you? - The 4 different learning styles">
            <a:hlinkClick r:id="" action="ppaction://media"/>
            <a:extLst>
              <a:ext uri="{FF2B5EF4-FFF2-40B4-BE49-F238E27FC236}">
                <a16:creationId xmlns:a16="http://schemas.microsoft.com/office/drawing/2014/main" id="{6A24AC65-C3D3-4507-8C32-FDA6D424339C}"/>
              </a:ext>
            </a:extLst>
          </p:cNvPr>
          <p:cNvPicPr>
            <a:picLocks noRot="1" noChangeAspect="1"/>
          </p:cNvPicPr>
          <p:nvPr>
            <a:videoFile r:link="rId1"/>
          </p:nvPr>
        </p:nvPicPr>
        <p:blipFill>
          <a:blip r:embed="rId3"/>
          <a:stretch>
            <a:fillRect/>
          </a:stretch>
        </p:blipFill>
        <p:spPr>
          <a:xfrm>
            <a:off x="4876800" y="1596628"/>
            <a:ext cx="6515100" cy="3664743"/>
          </a:xfrm>
          <a:prstGeom prst="rect">
            <a:avLst/>
          </a:prstGeom>
        </p:spPr>
      </p:pic>
    </p:spTree>
    <p:extLst>
      <p:ext uri="{BB962C8B-B14F-4D97-AF65-F5344CB8AC3E}">
        <p14:creationId xmlns:p14="http://schemas.microsoft.com/office/powerpoint/2010/main" val="3154967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FA023-EC27-4CC7-90D6-305AE875F7D9}"/>
              </a:ext>
            </a:extLst>
          </p:cNvPr>
          <p:cNvSpPr>
            <a:spLocks noGrp="1"/>
          </p:cNvSpPr>
          <p:nvPr>
            <p:ph type="title"/>
          </p:nvPr>
        </p:nvSpPr>
        <p:spPr>
          <a:xfrm>
            <a:off x="717482" y="908957"/>
            <a:ext cx="3819375" cy="3352767"/>
          </a:xfrm>
        </p:spPr>
        <p:txBody>
          <a:bodyPr>
            <a:normAutofit/>
          </a:bodyPr>
          <a:lstStyle/>
          <a:p>
            <a:r>
              <a:rPr lang="en-US" dirty="0"/>
              <a:t>Want to work out how best you learn? </a:t>
            </a:r>
            <a:endParaRPr lang="en-GB" dirty="0"/>
          </a:p>
        </p:txBody>
      </p:sp>
      <p:cxnSp>
        <p:nvCxnSpPr>
          <p:cNvPr id="10" name="Straight Connector 9">
            <a:extLst>
              <a:ext uri="{FF2B5EF4-FFF2-40B4-BE49-F238E27FC236}">
                <a16:creationId xmlns:a16="http://schemas.microsoft.com/office/drawing/2014/main" id="{8230C0A8-3E5C-476B-A64B-4D4FDE8D5A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F1E6F8-16CE-4F4A-ABCB-3D987AED9AD2}"/>
              </a:ext>
            </a:extLst>
          </p:cNvPr>
          <p:cNvSpPr>
            <a:spLocks noGrp="1"/>
          </p:cNvSpPr>
          <p:nvPr>
            <p:ph idx="1"/>
          </p:nvPr>
        </p:nvSpPr>
        <p:spPr>
          <a:xfrm>
            <a:off x="4770990" y="908957"/>
            <a:ext cx="6620910" cy="5223325"/>
          </a:xfrm>
        </p:spPr>
        <p:txBody>
          <a:bodyPr>
            <a:normAutofit/>
          </a:bodyPr>
          <a:lstStyle/>
          <a:p>
            <a:r>
              <a:rPr lang="en-GB" dirty="0">
                <a:hlinkClick r:id="rId2"/>
              </a:rPr>
              <a:t>https://vark-learn.com/the-vark-questionnaire/</a:t>
            </a:r>
            <a:endParaRPr lang="en-GB" dirty="0"/>
          </a:p>
        </p:txBody>
      </p:sp>
    </p:spTree>
    <p:extLst>
      <p:ext uri="{BB962C8B-B14F-4D97-AF65-F5344CB8AC3E}">
        <p14:creationId xmlns:p14="http://schemas.microsoft.com/office/powerpoint/2010/main" val="1022020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30DA-F73C-4499-82F8-654C732B306B}"/>
              </a:ext>
            </a:extLst>
          </p:cNvPr>
          <p:cNvSpPr>
            <a:spLocks noGrp="1"/>
          </p:cNvSpPr>
          <p:nvPr>
            <p:ph type="title"/>
          </p:nvPr>
        </p:nvSpPr>
        <p:spPr/>
        <p:txBody>
          <a:bodyPr/>
          <a:lstStyle/>
          <a:p>
            <a:r>
              <a:rPr lang="en-US" dirty="0"/>
              <a:t>Ideas</a:t>
            </a:r>
            <a:endParaRPr lang="en-GB" dirty="0"/>
          </a:p>
        </p:txBody>
      </p:sp>
      <p:sp>
        <p:nvSpPr>
          <p:cNvPr id="3" name="Content Placeholder 2">
            <a:extLst>
              <a:ext uri="{FF2B5EF4-FFF2-40B4-BE49-F238E27FC236}">
                <a16:creationId xmlns:a16="http://schemas.microsoft.com/office/drawing/2014/main" id="{6093BF0F-5C4C-4F67-BCAF-19A85E79832D}"/>
              </a:ext>
            </a:extLst>
          </p:cNvPr>
          <p:cNvSpPr>
            <a:spLocks noGrp="1"/>
          </p:cNvSpPr>
          <p:nvPr>
            <p:ph idx="1"/>
          </p:nvPr>
        </p:nvSpPr>
        <p:spPr/>
        <p:txBody>
          <a:bodyPr/>
          <a:lstStyle/>
          <a:p>
            <a:r>
              <a:rPr lang="en-US" b="0" i="0" dirty="0">
                <a:solidFill>
                  <a:srgbClr val="000000"/>
                </a:solidFill>
                <a:effectLst/>
                <a:latin typeface="open-sans"/>
              </a:rPr>
              <a:t>f you’re a visual learner, you may get more out of anatomy and physiology by seeing the real thing in the flesh. If you’re an aural learner, you may learn best in the classroom as the teacher lectures. If you’re a reading and writing kind of learner, you’ll get the most out of our first tip to write stuff down. And if you’re a kinesthetic learner, there’s nothing like touching or holding to commit something to memory.</a:t>
            </a:r>
            <a:endParaRPr lang="en-GB" dirty="0"/>
          </a:p>
        </p:txBody>
      </p:sp>
    </p:spTree>
    <p:extLst>
      <p:ext uri="{BB962C8B-B14F-4D97-AF65-F5344CB8AC3E}">
        <p14:creationId xmlns:p14="http://schemas.microsoft.com/office/powerpoint/2010/main" val="3185817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EF2F8-73F6-45C5-8BA2-5DB83C74D49B}"/>
              </a:ext>
            </a:extLst>
          </p:cNvPr>
          <p:cNvSpPr>
            <a:spLocks noGrp="1"/>
          </p:cNvSpPr>
          <p:nvPr>
            <p:ph type="title"/>
          </p:nvPr>
        </p:nvSpPr>
        <p:spPr/>
        <p:txBody>
          <a:bodyPr/>
          <a:lstStyle/>
          <a:p>
            <a:r>
              <a:rPr lang="en-GB" b="1" i="0" dirty="0">
                <a:solidFill>
                  <a:srgbClr val="000000"/>
                </a:solidFill>
                <a:effectLst/>
                <a:latin typeface="open-sans"/>
              </a:rPr>
              <a:t>Connect with concepts</a:t>
            </a:r>
            <a:br>
              <a:rPr lang="en-GB" b="1" i="0" dirty="0">
                <a:solidFill>
                  <a:srgbClr val="000000"/>
                </a:solidFill>
                <a:effectLst/>
                <a:latin typeface="open-sans"/>
              </a:rPr>
            </a:br>
            <a:endParaRPr lang="en-GB" dirty="0"/>
          </a:p>
        </p:txBody>
      </p:sp>
      <p:sp>
        <p:nvSpPr>
          <p:cNvPr id="3" name="Content Placeholder 2">
            <a:extLst>
              <a:ext uri="{FF2B5EF4-FFF2-40B4-BE49-F238E27FC236}">
                <a16:creationId xmlns:a16="http://schemas.microsoft.com/office/drawing/2014/main" id="{30A1C023-D610-45D0-B329-A6ACB8861718}"/>
              </a:ext>
            </a:extLst>
          </p:cNvPr>
          <p:cNvSpPr>
            <a:spLocks noGrp="1"/>
          </p:cNvSpPr>
          <p:nvPr>
            <p:ph idx="1"/>
          </p:nvPr>
        </p:nvSpPr>
        <p:spPr/>
        <p:txBody>
          <a:bodyPr>
            <a:normAutofit lnSpcReduction="10000"/>
          </a:bodyPr>
          <a:lstStyle/>
          <a:p>
            <a:pPr algn="l"/>
            <a:r>
              <a:rPr lang="en-US" b="0" i="0" dirty="0">
                <a:solidFill>
                  <a:srgbClr val="000000"/>
                </a:solidFill>
                <a:effectLst/>
                <a:latin typeface="open-sans"/>
              </a:rPr>
              <a:t>It happens time and again in anatomy and physiology: One concept or connection mirrors another yet to be learned. But because you’re focusing so hard on this week’s lesson, you lose sight of the value in the previous weeks lessons.</a:t>
            </a:r>
          </a:p>
          <a:p>
            <a:pPr algn="l"/>
            <a:r>
              <a:rPr lang="en-US" b="0" i="0" dirty="0">
                <a:solidFill>
                  <a:srgbClr val="000000"/>
                </a:solidFill>
                <a:effectLst/>
                <a:latin typeface="open-sans"/>
              </a:rPr>
              <a:t>For example, a concept like  concept like metabolism comes up in a variety of ways throughout your study of anatomy and physiology. When you encounter a repeat concept like that, create a special page or two for it at the back of your notebook or link the concept to a separate computer file.</a:t>
            </a:r>
          </a:p>
          <a:p>
            <a:pPr algn="l"/>
            <a:r>
              <a:rPr lang="en-US" b="0" i="0" dirty="0">
                <a:solidFill>
                  <a:srgbClr val="000000"/>
                </a:solidFill>
                <a:effectLst/>
                <a:latin typeface="open-sans"/>
              </a:rPr>
              <a:t>Then, every time the term comes up in class or in your textbook, add to the running list of notes on that concept. You’ll have references to metabolism at each point it comes up </a:t>
            </a:r>
            <a:r>
              <a:rPr lang="en-US" b="0" i="1" dirty="0">
                <a:solidFill>
                  <a:srgbClr val="000000"/>
                </a:solidFill>
                <a:effectLst/>
                <a:latin typeface="open-sans"/>
              </a:rPr>
              <a:t>and</a:t>
            </a:r>
            <a:r>
              <a:rPr lang="en-US" b="0" i="0" dirty="0">
                <a:solidFill>
                  <a:srgbClr val="000000"/>
                </a:solidFill>
                <a:effectLst/>
                <a:latin typeface="open-sans"/>
              </a:rPr>
              <a:t> you’ll be able to analyze its influences across different body systems.</a:t>
            </a:r>
          </a:p>
          <a:p>
            <a:endParaRPr lang="en-GB" dirty="0"/>
          </a:p>
        </p:txBody>
      </p:sp>
    </p:spTree>
    <p:extLst>
      <p:ext uri="{BB962C8B-B14F-4D97-AF65-F5344CB8AC3E}">
        <p14:creationId xmlns:p14="http://schemas.microsoft.com/office/powerpoint/2010/main" val="2078758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E9A4-59EF-4578-A7FD-5A88C573434D}"/>
              </a:ext>
            </a:extLst>
          </p:cNvPr>
          <p:cNvSpPr>
            <a:spLocks noGrp="1"/>
          </p:cNvSpPr>
          <p:nvPr>
            <p:ph type="title"/>
          </p:nvPr>
        </p:nvSpPr>
        <p:spPr/>
        <p:txBody>
          <a:bodyPr/>
          <a:lstStyle/>
          <a:p>
            <a:r>
              <a:rPr lang="en-US" dirty="0"/>
              <a:t>Form a study group </a:t>
            </a:r>
            <a:endParaRPr lang="en-GB" dirty="0"/>
          </a:p>
        </p:txBody>
      </p:sp>
      <p:sp>
        <p:nvSpPr>
          <p:cNvPr id="3" name="Content Placeholder 2">
            <a:extLst>
              <a:ext uri="{FF2B5EF4-FFF2-40B4-BE49-F238E27FC236}">
                <a16:creationId xmlns:a16="http://schemas.microsoft.com/office/drawing/2014/main" id="{91C5F81E-67F2-4270-830F-AA1453FDEAC3}"/>
              </a:ext>
            </a:extLst>
          </p:cNvPr>
          <p:cNvSpPr>
            <a:spLocks noGrp="1"/>
          </p:cNvSpPr>
          <p:nvPr>
            <p:ph idx="1"/>
          </p:nvPr>
        </p:nvSpPr>
        <p:spPr/>
        <p:txBody>
          <a:bodyPr/>
          <a:lstStyle/>
          <a:p>
            <a:r>
              <a:rPr lang="en-US" b="0" i="0" dirty="0">
                <a:solidFill>
                  <a:srgbClr val="000000"/>
                </a:solidFill>
                <a:effectLst/>
                <a:latin typeface="open-sans"/>
              </a:rPr>
              <a:t>If you’re really lucky, someone in your class (or maybe it’s even you) has already suggested forming that time-honored tradition — a </a:t>
            </a:r>
            <a:r>
              <a:rPr lang="en-US" b="0" i="1" dirty="0">
                <a:solidFill>
                  <a:srgbClr val="000000"/>
                </a:solidFill>
                <a:effectLst/>
                <a:latin typeface="open-sans"/>
              </a:rPr>
              <a:t>study group.</a:t>
            </a:r>
            <a:r>
              <a:rPr lang="en-US" b="0" i="0" dirty="0">
                <a:solidFill>
                  <a:srgbClr val="000000"/>
                </a:solidFill>
                <a:effectLst/>
                <a:latin typeface="open-sans"/>
              </a:rPr>
              <a:t> The power of group members to fill gaps in your knowledge is priceless.</a:t>
            </a:r>
          </a:p>
          <a:p>
            <a:r>
              <a:rPr lang="en-US" dirty="0">
                <a:solidFill>
                  <a:srgbClr val="000000"/>
                </a:solidFill>
                <a:latin typeface="open-sans"/>
              </a:rPr>
              <a:t>Re play tutorials or taught sessions stuck on a concept book a one to one session. </a:t>
            </a:r>
          </a:p>
          <a:p>
            <a:r>
              <a:rPr lang="en-US" b="0" i="0" dirty="0">
                <a:solidFill>
                  <a:srgbClr val="000000"/>
                </a:solidFill>
                <a:effectLst/>
                <a:latin typeface="open-sans"/>
              </a:rPr>
              <a:t>BUT don’t restrict it to late-night cramming just before each test. Meet with your group at least once a week to go over lecture notes and textbook readings. If it’s true that people only retain about 10 percent of what they hear or read, then it makes sense that your fellow group members will recall things that slipped immediately from your mind.</a:t>
            </a:r>
            <a:endParaRPr lang="en-GB" dirty="0"/>
          </a:p>
        </p:txBody>
      </p:sp>
    </p:spTree>
    <p:extLst>
      <p:ext uri="{BB962C8B-B14F-4D97-AF65-F5344CB8AC3E}">
        <p14:creationId xmlns:p14="http://schemas.microsoft.com/office/powerpoint/2010/main" val="187006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5B849-D4BA-4D04-9EA7-7A50F4101D4D}"/>
              </a:ext>
            </a:extLst>
          </p:cNvPr>
          <p:cNvSpPr>
            <a:spLocks noGrp="1"/>
          </p:cNvSpPr>
          <p:nvPr>
            <p:ph type="title"/>
          </p:nvPr>
        </p:nvSpPr>
        <p:spPr/>
        <p:txBody>
          <a:bodyPr/>
          <a:lstStyle/>
          <a:p>
            <a:r>
              <a:rPr lang="en-US" dirty="0"/>
              <a:t>Preparation and repetition is key</a:t>
            </a:r>
            <a:endParaRPr lang="en-GB" dirty="0"/>
          </a:p>
        </p:txBody>
      </p:sp>
      <p:sp>
        <p:nvSpPr>
          <p:cNvPr id="3" name="Content Placeholder 2">
            <a:extLst>
              <a:ext uri="{FF2B5EF4-FFF2-40B4-BE49-F238E27FC236}">
                <a16:creationId xmlns:a16="http://schemas.microsoft.com/office/drawing/2014/main" id="{3CA6614C-C6AA-4537-A30F-6B27F9C95D81}"/>
              </a:ext>
            </a:extLst>
          </p:cNvPr>
          <p:cNvSpPr>
            <a:spLocks noGrp="1"/>
          </p:cNvSpPr>
          <p:nvPr>
            <p:ph idx="1"/>
          </p:nvPr>
        </p:nvSpPr>
        <p:spPr/>
        <p:txBody>
          <a:bodyPr/>
          <a:lstStyle/>
          <a:p>
            <a:r>
              <a:rPr lang="en-US" b="0" i="0" dirty="0">
                <a:solidFill>
                  <a:srgbClr val="000000"/>
                </a:solidFill>
                <a:effectLst/>
                <a:latin typeface="open-sans"/>
              </a:rPr>
              <a:t>As you read through a chapter of your textbook  or work put on </a:t>
            </a:r>
            <a:r>
              <a:rPr lang="en-US" b="0" i="0" dirty="0" err="1">
                <a:solidFill>
                  <a:srgbClr val="000000"/>
                </a:solidFill>
                <a:effectLst/>
                <a:latin typeface="open-sans"/>
              </a:rPr>
              <a:t>moodle</a:t>
            </a:r>
            <a:r>
              <a:rPr lang="en-US" b="0" i="0" dirty="0">
                <a:solidFill>
                  <a:srgbClr val="000000"/>
                </a:solidFill>
                <a:effectLst/>
                <a:latin typeface="open-sans"/>
              </a:rPr>
              <a:t> to prepare for the next lecture, prepare an outline of what you’re reading, leaving plenty of space between subheadings. Then, during the lecture, take your notes within the outline you’ve already created. Piecing together an incomplete puzzle shows you where the key gaps in your knowledge may be.</a:t>
            </a:r>
          </a:p>
          <a:p>
            <a:endParaRPr lang="en-GB" dirty="0"/>
          </a:p>
        </p:txBody>
      </p:sp>
    </p:spTree>
    <p:extLst>
      <p:ext uri="{BB962C8B-B14F-4D97-AF65-F5344CB8AC3E}">
        <p14:creationId xmlns:p14="http://schemas.microsoft.com/office/powerpoint/2010/main" val="1313462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F6DCA-087A-4E92-BA10-6C5FABE4893C}"/>
              </a:ext>
            </a:extLst>
          </p:cNvPr>
          <p:cNvSpPr>
            <a:spLocks noGrp="1"/>
          </p:cNvSpPr>
          <p:nvPr>
            <p:ph type="title"/>
          </p:nvPr>
        </p:nvSpPr>
        <p:spPr/>
        <p:txBody>
          <a:bodyPr/>
          <a:lstStyle/>
          <a:p>
            <a:r>
              <a:rPr lang="en-US" b="1" i="0" dirty="0">
                <a:solidFill>
                  <a:srgbClr val="000000"/>
                </a:solidFill>
                <a:effectLst/>
                <a:latin typeface="open-sans"/>
              </a:rPr>
              <a:t>Put in time to practice</a:t>
            </a:r>
            <a:br>
              <a:rPr lang="en-US" b="1" i="0" dirty="0">
                <a:solidFill>
                  <a:srgbClr val="000000"/>
                </a:solidFill>
                <a:effectLst/>
                <a:latin typeface="open-sans"/>
              </a:rPr>
            </a:br>
            <a:endParaRPr lang="en-GB" dirty="0"/>
          </a:p>
        </p:txBody>
      </p:sp>
      <p:sp>
        <p:nvSpPr>
          <p:cNvPr id="3" name="Content Placeholder 2">
            <a:extLst>
              <a:ext uri="{FF2B5EF4-FFF2-40B4-BE49-F238E27FC236}">
                <a16:creationId xmlns:a16="http://schemas.microsoft.com/office/drawing/2014/main" id="{D5B7F034-7AB0-406E-A821-58589E76B5D1}"/>
              </a:ext>
            </a:extLst>
          </p:cNvPr>
          <p:cNvSpPr>
            <a:spLocks noGrp="1"/>
          </p:cNvSpPr>
          <p:nvPr>
            <p:ph idx="1"/>
          </p:nvPr>
        </p:nvSpPr>
        <p:spPr/>
        <p:txBody>
          <a:bodyPr/>
          <a:lstStyle/>
          <a:p>
            <a:r>
              <a:rPr lang="en-US" b="0" i="0" dirty="0">
                <a:solidFill>
                  <a:srgbClr val="000000"/>
                </a:solidFill>
                <a:effectLst/>
                <a:latin typeface="open-sans"/>
              </a:rPr>
              <a:t>Flash cards, mnemonic drills, practice tests — be creative and practice, practice, practice! The more you know about the format of any upcoming exam, the better. Sometimes instructors share tidbits about what they plan to emphasize, but sometimes they don’t. In the end, if you’ve done the work and put in the time to study and practice with information outside of class, the exact structure and content of an exam shouldn’t make much difference.</a:t>
            </a:r>
          </a:p>
          <a:p>
            <a:endParaRPr lang="en-GB" dirty="0"/>
          </a:p>
        </p:txBody>
      </p:sp>
    </p:spTree>
    <p:extLst>
      <p:ext uri="{BB962C8B-B14F-4D97-AF65-F5344CB8AC3E}">
        <p14:creationId xmlns:p14="http://schemas.microsoft.com/office/powerpoint/2010/main" val="2234753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CC9F9-F79F-4B2B-9243-791A702A6FC9}"/>
              </a:ext>
            </a:extLst>
          </p:cNvPr>
          <p:cNvSpPr>
            <a:spLocks noGrp="1"/>
          </p:cNvSpPr>
          <p:nvPr>
            <p:ph type="title"/>
          </p:nvPr>
        </p:nvSpPr>
        <p:spPr/>
        <p:txBody>
          <a:bodyPr/>
          <a:lstStyle/>
          <a:p>
            <a:r>
              <a:rPr lang="en-US" dirty="0"/>
              <a:t>Improving memory </a:t>
            </a:r>
            <a:endParaRPr lang="en-GB" dirty="0"/>
          </a:p>
        </p:txBody>
      </p:sp>
      <p:pic>
        <p:nvPicPr>
          <p:cNvPr id="4" name="Online Media 3" title="Scientifically Proven Best Ways to Study">
            <a:hlinkClick r:id="" action="ppaction://media"/>
            <a:extLst>
              <a:ext uri="{FF2B5EF4-FFF2-40B4-BE49-F238E27FC236}">
                <a16:creationId xmlns:a16="http://schemas.microsoft.com/office/drawing/2014/main" id="{F182FAFF-7844-4D11-A731-23C9A32DDDBE}"/>
              </a:ext>
            </a:extLst>
          </p:cNvPr>
          <p:cNvPicPr>
            <a:picLocks noGrp="1" noRot="1" noChangeAspect="1"/>
          </p:cNvPicPr>
          <p:nvPr>
            <p:ph idx="1"/>
            <a:videoFile r:link="rId1"/>
          </p:nvPr>
        </p:nvPicPr>
        <p:blipFill>
          <a:blip r:embed="rId3"/>
          <a:stretch>
            <a:fillRect/>
          </a:stretch>
        </p:blipFill>
        <p:spPr>
          <a:xfrm>
            <a:off x="2813050" y="2292350"/>
            <a:ext cx="6465888" cy="3636963"/>
          </a:xfrm>
          <a:prstGeom prst="rect">
            <a:avLst/>
          </a:prstGeom>
        </p:spPr>
      </p:pic>
    </p:spTree>
    <p:extLst>
      <p:ext uri="{BB962C8B-B14F-4D97-AF65-F5344CB8AC3E}">
        <p14:creationId xmlns:p14="http://schemas.microsoft.com/office/powerpoint/2010/main" val="32821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ChronicleVTI">
  <a:themeElements>
    <a:clrScheme name="AnalogousFromDarkSeedLeftStep">
      <a:dk1>
        <a:srgbClr val="000000"/>
      </a:dk1>
      <a:lt1>
        <a:srgbClr val="FFFFFF"/>
      </a:lt1>
      <a:dk2>
        <a:srgbClr val="322441"/>
      </a:dk2>
      <a:lt2>
        <a:srgbClr val="E2E8E5"/>
      </a:lt2>
      <a:accent1>
        <a:srgbClr val="C34D8C"/>
      </a:accent1>
      <a:accent2>
        <a:srgbClr val="B13BAC"/>
      </a:accent2>
      <a:accent3>
        <a:srgbClr val="974DC3"/>
      </a:accent3>
      <a:accent4>
        <a:srgbClr val="5C44B5"/>
      </a:accent4>
      <a:accent5>
        <a:srgbClr val="4D65C3"/>
      </a:accent5>
      <a:accent6>
        <a:srgbClr val="3B84B1"/>
      </a:accent6>
      <a:hlink>
        <a:srgbClr val="6669CC"/>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1015</Words>
  <Application>Microsoft Office PowerPoint</Application>
  <PresentationFormat>Widescreen</PresentationFormat>
  <Paragraphs>33</Paragraphs>
  <Slides>14</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Calisto MT</vt:lpstr>
      <vt:lpstr>open-sans</vt:lpstr>
      <vt:lpstr>Univers Condensed</vt:lpstr>
      <vt:lpstr>ChronicleVTI</vt:lpstr>
      <vt:lpstr>Study tips for anatomy and physiology </vt:lpstr>
      <vt:lpstr>What’s the best way to tackle anatomy and physiology and come out successful on the other side?</vt:lpstr>
      <vt:lpstr>Write down important stuff in your own words </vt:lpstr>
      <vt:lpstr>Key Tip </vt:lpstr>
      <vt:lpstr>You learn more from doing it wrong than Right !</vt:lpstr>
      <vt:lpstr>mnemonics</vt:lpstr>
      <vt:lpstr>Discover your learning style </vt:lpstr>
      <vt:lpstr>Want to work out how best you learn? </vt:lpstr>
      <vt:lpstr>Ideas</vt:lpstr>
      <vt:lpstr>Connect with concepts </vt:lpstr>
      <vt:lpstr>Form a study group </vt:lpstr>
      <vt:lpstr>Preparation and repetition is key</vt:lpstr>
      <vt:lpstr>Put in time to practice </vt:lpstr>
      <vt:lpstr>Improving memory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tips for anatomy and physiology </dc:title>
  <dc:creator>Felicity Page</dc:creator>
  <cp:lastModifiedBy>Felicity Page</cp:lastModifiedBy>
  <cp:revision>1</cp:revision>
  <dcterms:created xsi:type="dcterms:W3CDTF">2020-10-01T13:50:44Z</dcterms:created>
  <dcterms:modified xsi:type="dcterms:W3CDTF">2020-10-01T13:51:25Z</dcterms:modified>
</cp:coreProperties>
</file>