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E919B770-9BE0-508E-6BAE-DB4427DD9DDB}">
          <p14:sldIdLst>
            <p14:sldId id="256"/>
            <p14:sldId id="257"/>
          </p14:sldIdLst>
        </p14:section>
        <p14:section name="Background" id="{C9506466-308C-88A4-5340-2EC31EDF7C54}">
          <p14:sldIdLst>
            <p14:sldId id="258"/>
            <p14:sldId id="259"/>
          </p14:sldIdLst>
        </p14:section>
        <p14:section name="Literature" id="{92A3981E-0CD6-3DDA-71B4-A8EA13CB78C2}">
          <p14:sldIdLst>
            <p14:sldId id="260"/>
            <p14:sldId id="261"/>
          </p14:sldIdLst>
        </p14:section>
        <p14:section name="Plan" id="{F242AB28-4314-B4D0-9D17-4CCBDD4CA734}">
          <p14:sldIdLst>
            <p14:sldId id="262"/>
          </p14:sldIdLst>
        </p14:section>
        <p14:section name="Build" id="{1BFE41C3-7F21-3D82-3EE5-CAB47B05D8C7}">
          <p14:sldIdLst>
            <p14:sldId id="263"/>
            <p14:sldId id="264"/>
            <p14:sldId id="265"/>
            <p14:sldId id="266"/>
            <p14:sldId id="267"/>
          </p14:sldIdLst>
        </p14:section>
        <p14:section name="Demo" id="{49EF90A5-6D5E-7F7E-9B13-A71203B683A2}">
          <p14:sldIdLst>
            <p14:sldId id="268"/>
          </p14:sldIdLst>
        </p14:section>
        <p14:section name="Close" id="{4317D551-2400-0F8C-DE4C-F0DA8AB95FDA}">
          <p14:sldIdLst>
            <p14:sldId id="269"/>
            <p14:sldId id="270"/>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1" d="100"/>
          <a:sy n="141" d="100"/>
        </p:scale>
        <p:origin x="666"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4575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and the project in one sentence. Outline the structure: background, plan, what has been built, then a live demo.</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overview of the running order. About 15 minutes of slides, then the live demo.</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Phishing is still the most disruptive attack for many UK businesses [1]. Official guidance recommends layered, multi-signal defences [2]. My project is a lightweight, explainable prototype built on those ideas. Scope is deliberately limited: one user, one machine, simulated emails only.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 aim, then go through the five objectives briefly. Objectives 1 to 3 are largely complete, 4 is in progress, 5 is planned. The wording builds on the ethics-approved version with attachment and spoofing checks and live Outlook integration added.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Surveys describe four families of phishing defence [3]. I focus on rule-based, where signals are explainable. Heuristic features such as sender mismatch, risky attachments and IP or shortened URLs are well established [4]. Deep learning leads recent work [5], which I note as future work. The whitelist reflects zero-trust thinking [6]; layered defence is recommended [2]; false positives are costly [7], hence a tuned threshold [8].</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common patterns for email security: gateways inline via MX records, and API-based tools that connect to the mailbox [9]. The API route fits this project. Microsoft Graph [10] gives mailbox access over REST, whereas COM automation only works with classic Outlook and COM or VSTO add-ins are not supported in new Outlook [11]. Note that [9] is a vendor article, so I treat it as industry evidence.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four rows are complete. The interim viva is next week. After that: scoring engine, live Graph integration and Outlook tagging, evaluation on fresh emails, then the report due 30 November, with the poster and final viva on 4 December. Dates after the interim viva are my plan.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simple pipeline. Emails come from a source, either the Graph API or saved .msg files, and are converted into one shared structure. Eight rules inspect it and each explains why it fired. Scoring and output are next. Waterfall suits a single developer with fixed deliverables [12].</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Python 3.13 in VS Code with a virtual environment so dependencies stay isolated. Git tracks every stage; the log at the bottom shows eight commits from the initial structure to the detection rules. extract-msg [13] reads saved emails; MSAL [14] handles Microsoft sign-in. Tokens, config and sample emails are excluded from Git through .gitignore. The tree shows the project layout.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COM does not work with new Outlook [11], I registered an app in Microsoft Entra and read the mailbox over Microsoft Graph [10]. Top: the registration is a public client for personal and any-tenant accounts, with no client secret. Bottom: delegated permissions only, to read and tag mail. Sign-in uses MSAL [14]; the token is cached locally and never committed. An Azure pay-as-you-go subscription was needed only to obtain a directory; no billable resources exist and a budget alert is set.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accounts give a realistic scenario: a target inbox, an attacker with a misleading display name, and a trusted sender on the whitelist. The screenshot shows the receiver inbox in new Outlook with the simulated phishing emails from 'IT Support Team' and the legitimate emails. The dataset is 11 labelled emails: 6 phishing, each aimed at one rule, and 5 legitimate. All content is simulated and harmless, within the legal boundary set by the Computer Misuse Act [15].</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Left: the shared EmailData structure and one rule, which follows the same pattern as the others: collect matches, then return a result with a reason. Right: the rule test output. Phishing emails fire the expected rules, legitimate emails fire none. Be upfront that the sample emails also guided rule design, so I will evaluate on fresh emails.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the three commands in order. 1: live inbox through Graph. 2: what the parser extracts, point out the paypal link mismatch. 3: rules firing with reasons, finishing on ALL TESTS PASSED. Backup if the network fails: skip step 1 and show the earlier screenshot.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environment, Graph access, labelled dataset, parser, whitelist and rules are done. Next is the scoring engine, then live tagging in Outlook, then evaluation on fresh emails, then the report and poster. Close on the key points and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IEEE style. All links were accessed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IEEE style. All links were accessed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Likely areas: why rule-based over ML, how false positives are handled, how Graph differs from COM, and how the evaluation will be run.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_P">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txBody>
          <a:bodyPr/>
          <a:lstStyle/>
          <a:p>
            <a:endParaRPr lang="en-GB"/>
          </a:p>
        </p:txBody>
      </p:sp>
      <p:sp>
        <p:nvSpPr>
          <p:cNvPr id="3" name="Text 1"/>
          <p:cNvSpPr>
            <a:spLocks noGrp="1"/>
          </p:cNvSpPr>
          <p:nvPr>
            <p:ph type="title" idx="101" hasCustomPrompt="1"/>
          </p:nvPr>
        </p:nvSpPr>
        <p:spPr>
          <a:xfrm>
            <a:off x="640080" y="1234440"/>
            <a:ext cx="7863840" cy="1371600"/>
          </a:xfrm>
          <a:prstGeom prst="rect">
            <a:avLst/>
          </a:prstGeom>
          <a:noFill/>
          <a:ln/>
        </p:spPr>
        <p:txBody>
          <a:bodyPr wrap="square" rtlCol="0"/>
          <a:lstStyle>
            <a:lvl1pPr marL="0" indent="0" algn="l">
              <a:buNone/>
              <a:defRPr lang="en-US" sz="4000" b="1" dirty="0">
                <a:solidFill>
                  <a:schemeClr val="bg1"/>
                </a:solidFill>
              </a:defRPr>
            </a:lvl1pPr>
          </a:lstStyle>
          <a:p>
            <a:pPr marL="0" indent="0" algn="l">
              <a:buNone/>
            </a:pPr>
            <a:endParaRPr lang="en-US" sz="4000" dirty="0"/>
          </a:p>
        </p:txBody>
      </p:sp>
      <p:sp>
        <p:nvSpPr>
          <p:cNvPr id="4" name="Text 1"/>
          <p:cNvSpPr>
            <a:spLocks noGrp="1"/>
          </p:cNvSpPr>
          <p:nvPr>
            <p:ph type="body" idx="102" hasCustomPrompt="1"/>
          </p:nvPr>
        </p:nvSpPr>
        <p:spPr>
          <a:xfrm>
            <a:off x="640080" y="2743200"/>
            <a:ext cx="7863840" cy="640080"/>
          </a:xfrm>
          <a:prstGeom prst="rect">
            <a:avLst/>
          </a:prstGeom>
          <a:noFill/>
          <a:ln/>
        </p:spPr>
        <p:txBody>
          <a:bodyPr wrap="square" rtlCol="0"/>
          <a:lstStyle>
            <a:lvl1pPr marL="0" indent="0" algn="l">
              <a:buNone/>
              <a:defRPr lang="en-US" sz="2000" dirty="0">
                <a:solidFill>
                  <a:schemeClr val="bg2"/>
                </a:solidFill>
              </a:defRPr>
            </a:lvl1pPr>
          </a:lstStyle>
          <a:p>
            <a:pPr marL="0" indent="0" algn="l">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rtlCol="0"/>
          <a:lstStyle>
            <a:lvl1pPr marL="0" indent="0" algn="l">
              <a:buNone/>
              <a:defRPr lang="en-US" sz="3000" b="1" dirty="0">
                <a:solidFill>
                  <a:schemeClr val="tx2"/>
                </a:solidFill>
              </a:defRPr>
            </a:lvl1pPr>
          </a:lstStyle>
          <a:p>
            <a:pPr marL="0" indent="0" algn="l">
              <a:buNone/>
            </a:pPr>
            <a:endParaRPr lang="en-US" sz="3000" dirty="0"/>
          </a:p>
        </p:txBody>
      </p:sp>
      <p:sp>
        <p:nvSpPr>
          <p:cNvPr id="3" name="Text 0"/>
          <p:cNvSpPr/>
          <p:nvPr/>
        </p:nvSpPr>
        <p:spPr>
          <a:xfrm>
            <a:off x="457200" y="4773168"/>
            <a:ext cx="5486400" cy="228600"/>
          </a:xfrm>
          <a:prstGeom prst="rect">
            <a:avLst/>
          </a:prstGeom>
          <a:noFill/>
          <a:ln/>
        </p:spPr>
        <p:txBody>
          <a:bodyPr wrap="square" lIns="0" tIns="0" rIns="0" bIns="0" rtlCol="0" anchor="ctr"/>
          <a:lstStyle/>
          <a:p>
            <a:pPr marL="0" indent="0">
              <a:buNone/>
            </a:pPr>
            <a:r>
              <a:rPr lang="en-US" sz="1000" dirty="0">
                <a:solidFill>
                  <a:schemeClr val="accent6"/>
                </a:solidFill>
              </a:rPr>
              <a:t>Phishing Detection Using Python  |  Interim Viva</a:t>
            </a:r>
            <a:endParaRPr lang="en-US" sz="10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ARK">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sp>
      <p:sp>
        <p:nvSpPr>
          <p:cNvPr id="3" name="Text 1"/>
          <p:cNvSpPr>
            <a:spLocks noGrp="1"/>
          </p:cNvSpPr>
          <p:nvPr>
            <p:ph type="title" idx="101" hasCustomPrompt="1"/>
          </p:nvPr>
        </p:nvSpPr>
        <p:spPr>
          <a:xfrm>
            <a:off x="457200" y="274320"/>
            <a:ext cx="8229600" cy="640080"/>
          </a:xfrm>
          <a:prstGeom prst="rect">
            <a:avLst/>
          </a:prstGeom>
          <a:noFill/>
          <a:ln/>
        </p:spPr>
        <p:txBody>
          <a:bodyPr wrap="square" rtlCol="0"/>
          <a:lstStyle>
            <a:lvl1pPr marL="0" indent="0" algn="l">
              <a:buNone/>
              <a:defRPr lang="en-US" sz="3000" b="1" dirty="0">
                <a:solidFill>
                  <a:schemeClr val="bg1"/>
                </a:solidFill>
              </a:defRPr>
            </a:lvl1pPr>
          </a:lstStyle>
          <a:p>
            <a:pPr marL="0" indent="0" algn="l">
              <a:buNone/>
            </a:pPr>
            <a:endParaRPr lang="en-US" sz="3000" dirty="0"/>
          </a:p>
        </p:txBody>
      </p:sp>
      <p:sp>
        <p:nvSpPr>
          <p:cNvPr id="4" name="Text 1"/>
          <p:cNvSpPr/>
          <p:nvPr/>
        </p:nvSpPr>
        <p:spPr>
          <a:xfrm>
            <a:off x="457200" y="4773168"/>
            <a:ext cx="5486400" cy="228600"/>
          </a:xfrm>
          <a:prstGeom prst="rect">
            <a:avLst/>
          </a:prstGeom>
          <a:noFill/>
          <a:ln/>
        </p:spPr>
        <p:txBody>
          <a:bodyPr wrap="square" lIns="0" tIns="0" rIns="0" bIns="0" rtlCol="0" anchor="ctr"/>
          <a:lstStyle/>
          <a:p>
            <a:pPr marL="0" indent="0">
              <a:buNone/>
            </a:pPr>
            <a:r>
              <a:rPr lang="en-US" sz="1000" dirty="0">
                <a:solidFill>
                  <a:schemeClr val="accent4"/>
                </a:solidFill>
              </a:rPr>
              <a:t>Phishing Detection Using Python  |  Interim Viva</a:t>
            </a:r>
            <a:endParaRPr lang="en-US" sz="10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st.gov/publications/zero-trust-architecture" TargetMode="External"/><Relationship Id="rId3" Type="http://schemas.openxmlformats.org/officeDocument/2006/relationships/hyperlink" Target="https://www.gov.uk/government/statistics/cyber-security-breaches-survey-2025/cyber-security-breaches-survey-2025" TargetMode="External"/><Relationship Id="rId7" Type="http://schemas.openxmlformats.org/officeDocument/2006/relationships/hyperlink" Target="https://www.mdpi.com/2079-9292/13/19/3823"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arxiv.org/pdf/2201.10752" TargetMode="External"/><Relationship Id="rId5" Type="http://schemas.openxmlformats.org/officeDocument/2006/relationships/hyperlink" Target="https://arxiv.org/pdf/2104.06989" TargetMode="External"/><Relationship Id="rId10" Type="http://schemas.openxmlformats.org/officeDocument/2006/relationships/hyperlink" Target="https://nvlpubs.nist.gov/nistpubs/TechnicalNotes/NIST.TN.2276.pdf" TargetMode="External"/><Relationship Id="rId4" Type="http://schemas.openxmlformats.org/officeDocument/2006/relationships/hyperlink" Target="https://www.ncsc.gov.uk/guidance/phishing" TargetMode="External"/><Relationship Id="rId9" Type="http://schemas.openxmlformats.org/officeDocument/2006/relationships/hyperlink" Target="https://learn.microsoft.com/en-us/defender-office-365/step-by-step-guides/how-to-handle-false-positives-in-microsoft-defender-for-office-365"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learn.microsoft.com/en-us/entra/msal/python/" TargetMode="External"/><Relationship Id="rId3" Type="http://schemas.openxmlformats.org/officeDocument/2006/relationships/hyperlink" Target="https://sublime.security/articles/api-based-email-security-vs-traditional-seg/" TargetMode="External"/><Relationship Id="rId7" Type="http://schemas.openxmlformats.org/officeDocument/2006/relationships/hyperlink" Target="https://github.com/TeamMsgExtractor/msg-extractor"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www.simplilearn.com/tutorials/agile-scrum-tutorial/agile-vs-waterfall" TargetMode="External"/><Relationship Id="rId5" Type="http://schemas.openxmlformats.org/officeDocument/2006/relationships/hyperlink" Target="https://learn.microsoft.com/en-us/office/dev/add-ins/outlook/one-outlook" TargetMode="External"/><Relationship Id="rId4" Type="http://schemas.openxmlformats.org/officeDocument/2006/relationships/hyperlink" Target="https://learn.microsoft.com/en-us/graph/overview" TargetMode="External"/><Relationship Id="rId9" Type="http://schemas.openxmlformats.org/officeDocument/2006/relationships/hyperlink" Target="https://www.legislation.gov.uk/ukpga/1990/18/content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640080" y="1234440"/>
            <a:ext cx="7863840" cy="1371600"/>
          </a:xfrm>
          <a:prstGeom prst="rect">
            <a:avLst/>
          </a:prstGeom>
          <a:noFill/>
          <a:ln/>
        </p:spPr>
        <p:txBody>
          <a:bodyPr wrap="square" lIns="0" tIns="0" rIns="0" bIns="0" rtlCol="0" anchor="b"/>
          <a:lstStyle/>
          <a:p>
            <a:pPr marL="0" indent="0" algn="l">
              <a:buNone/>
            </a:pPr>
            <a:r>
              <a:rPr lang="en-US" sz="4000" b="1" dirty="0">
                <a:solidFill>
                  <a:schemeClr val="bg1"/>
                </a:solidFill>
              </a:rPr>
              <a:t>Phishing Detection Using Python</a:t>
            </a:r>
            <a:endParaRPr lang="en-US" sz="4000" dirty="0"/>
          </a:p>
        </p:txBody>
      </p:sp>
      <p:sp>
        <p:nvSpPr>
          <p:cNvPr id="3" name="Text 1"/>
          <p:cNvSpPr>
            <a:spLocks noGrp="1"/>
          </p:cNvSpPr>
          <p:nvPr>
            <p:ph type="body" idx="102" hasCustomPrompt="1"/>
          </p:nvPr>
        </p:nvSpPr>
        <p:spPr>
          <a:xfrm>
            <a:off x="640080" y="2743200"/>
            <a:ext cx="7863840" cy="640080"/>
          </a:xfrm>
          <a:prstGeom prst="rect">
            <a:avLst/>
          </a:prstGeom>
          <a:noFill/>
          <a:ln/>
        </p:spPr>
        <p:txBody>
          <a:bodyPr wrap="square" lIns="0" tIns="0" rIns="0" bIns="0" rtlCol="0" anchor="t"/>
          <a:lstStyle/>
          <a:p>
            <a:pPr marL="0" indent="0" algn="l">
              <a:buNone/>
            </a:pPr>
            <a:r>
              <a:rPr lang="en-US" sz="2000" dirty="0">
                <a:solidFill>
                  <a:schemeClr val="bg2"/>
                </a:solidFill>
              </a:rPr>
              <a:t>A rule-based prototype for Outlook email</a:t>
            </a:r>
            <a:endParaRPr lang="en-US" sz="2000" dirty="0"/>
          </a:p>
        </p:txBody>
      </p:sp>
      <p:sp>
        <p:nvSpPr>
          <p:cNvPr id="4" name="date"/>
          <p:cNvSpPr txBox="1"/>
          <p:nvPr/>
        </p:nvSpPr>
        <p:spPr>
          <a:xfrm>
            <a:off x="640080" y="3840480"/>
            <a:ext cx="7863840" cy="274320"/>
          </a:xfrm>
          <a:prstGeom prst="rect">
            <a:avLst/>
          </a:prstGeom>
          <a:noFill/>
          <a:ln/>
        </p:spPr>
        <p:txBody>
          <a:bodyPr wrap="square" lIns="0" tIns="0" rIns="0" bIns="0" rtlCol="0" anchor="t"/>
          <a:lstStyle/>
          <a:p>
            <a:pPr marL="0" indent="0">
              <a:buNone/>
            </a:pPr>
            <a:r>
              <a:rPr lang="en-US" sz="1600" dirty="0">
                <a:solidFill>
                  <a:schemeClr val="accent2"/>
                </a:solidFill>
              </a:rPr>
              <a:t>Interim Viva  |  21 October 2026</a:t>
            </a:r>
            <a:endParaRPr lang="en-US" sz="1600" dirty="0"/>
          </a:p>
        </p:txBody>
      </p:sp>
      <p:sp>
        <p:nvSpPr>
          <p:cNvPr id="5" name="name"/>
          <p:cNvSpPr txBox="1"/>
          <p:nvPr/>
        </p:nvSpPr>
        <p:spPr>
          <a:xfrm>
            <a:off x="640080" y="4160520"/>
            <a:ext cx="7863840" cy="274320"/>
          </a:xfrm>
          <a:prstGeom prst="rect">
            <a:avLst/>
          </a:prstGeom>
          <a:noFill/>
          <a:ln/>
        </p:spPr>
        <p:txBody>
          <a:bodyPr wrap="square" lIns="0" tIns="0" rIns="0" bIns="0" rtlCol="0" anchor="t"/>
          <a:lstStyle/>
          <a:p>
            <a:pPr marL="0" indent="0">
              <a:buNone/>
            </a:pPr>
            <a:r>
              <a:rPr lang="en-US" sz="1600" dirty="0">
                <a:solidFill>
                  <a:schemeClr val="bg1"/>
                </a:solidFill>
              </a:rPr>
              <a:t>Andrey Atanasov</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Agenda</a:t>
            </a:r>
            <a:endParaRPr lang="en-US" sz="3000" dirty="0"/>
          </a:p>
        </p:txBody>
      </p:sp>
      <p:sp>
        <p:nvSpPr>
          <p:cNvPr id="4" name="num 1"/>
          <p:cNvSpPr/>
          <p:nvPr/>
        </p:nvSpPr>
        <p:spPr>
          <a:xfrm>
            <a:off x="457200" y="118872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5" name="Text 2"/>
          <p:cNvSpPr txBox="1"/>
          <p:nvPr/>
        </p:nvSpPr>
        <p:spPr>
          <a:xfrm>
            <a:off x="457200" y="118872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a:t>
            </a:r>
            <a:endParaRPr lang="en-US" sz="1300" dirty="0"/>
          </a:p>
        </p:txBody>
      </p:sp>
      <p:sp>
        <p:nvSpPr>
          <p:cNvPr id="6" name="agenda 1"/>
          <p:cNvSpPr txBox="1"/>
          <p:nvPr/>
        </p:nvSpPr>
        <p:spPr>
          <a:xfrm>
            <a:off x="1005840" y="1188720"/>
            <a:ext cx="3474720" cy="365760"/>
          </a:xfrm>
          <a:prstGeom prst="rect">
            <a:avLst/>
          </a:prstGeom>
          <a:noFill/>
          <a:ln/>
        </p:spPr>
        <p:txBody>
          <a:bodyPr wrap="square" lIns="0" tIns="0" rIns="0" bIns="0" rtlCol="0" anchor="ctr"/>
          <a:lstStyle/>
          <a:p>
            <a:pPr marL="0" indent="0">
              <a:buNone/>
            </a:pPr>
            <a:r>
              <a:rPr lang="en-US" sz="1800" dirty="0">
                <a:solidFill>
                  <a:schemeClr val="tx1"/>
                </a:solidFill>
              </a:rPr>
              <a:t>Introduction</a:t>
            </a:r>
            <a:endParaRPr lang="en-US" sz="1800" dirty="0"/>
          </a:p>
        </p:txBody>
      </p:sp>
      <p:sp>
        <p:nvSpPr>
          <p:cNvPr id="7" name="num 2"/>
          <p:cNvSpPr/>
          <p:nvPr/>
        </p:nvSpPr>
        <p:spPr>
          <a:xfrm>
            <a:off x="457200" y="1755648"/>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8" name="Text 5"/>
          <p:cNvSpPr txBox="1"/>
          <p:nvPr/>
        </p:nvSpPr>
        <p:spPr>
          <a:xfrm>
            <a:off x="457200" y="1755648"/>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2</a:t>
            </a:r>
            <a:endParaRPr lang="en-US" sz="1300" dirty="0"/>
          </a:p>
        </p:txBody>
      </p:sp>
      <p:sp>
        <p:nvSpPr>
          <p:cNvPr id="9" name="agenda 2"/>
          <p:cNvSpPr txBox="1"/>
          <p:nvPr/>
        </p:nvSpPr>
        <p:spPr>
          <a:xfrm>
            <a:off x="1005840" y="1755648"/>
            <a:ext cx="3474720" cy="365760"/>
          </a:xfrm>
          <a:prstGeom prst="rect">
            <a:avLst/>
          </a:prstGeom>
          <a:noFill/>
          <a:ln/>
        </p:spPr>
        <p:txBody>
          <a:bodyPr wrap="square" lIns="0" tIns="0" rIns="0" bIns="0" rtlCol="0" anchor="ctr"/>
          <a:lstStyle/>
          <a:p>
            <a:pPr marL="0" indent="0">
              <a:buNone/>
            </a:pPr>
            <a:r>
              <a:rPr lang="en-US" sz="1800" dirty="0">
                <a:solidFill>
                  <a:schemeClr val="tx1"/>
                </a:solidFill>
              </a:rPr>
              <a:t>Aim and objectives</a:t>
            </a:r>
            <a:endParaRPr lang="en-US" sz="1800" dirty="0"/>
          </a:p>
        </p:txBody>
      </p:sp>
      <p:sp>
        <p:nvSpPr>
          <p:cNvPr id="10" name="num 3"/>
          <p:cNvSpPr/>
          <p:nvPr/>
        </p:nvSpPr>
        <p:spPr>
          <a:xfrm>
            <a:off x="457200" y="2322576"/>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1" name="Text 8"/>
          <p:cNvSpPr txBox="1"/>
          <p:nvPr/>
        </p:nvSpPr>
        <p:spPr>
          <a:xfrm>
            <a:off x="457200" y="2322576"/>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3</a:t>
            </a:r>
            <a:endParaRPr lang="en-US" sz="1300" dirty="0"/>
          </a:p>
        </p:txBody>
      </p:sp>
      <p:sp>
        <p:nvSpPr>
          <p:cNvPr id="12" name="agenda 3"/>
          <p:cNvSpPr txBox="1"/>
          <p:nvPr/>
        </p:nvSpPr>
        <p:spPr>
          <a:xfrm>
            <a:off x="1005840" y="2322576"/>
            <a:ext cx="3474720" cy="365760"/>
          </a:xfrm>
          <a:prstGeom prst="rect">
            <a:avLst/>
          </a:prstGeom>
          <a:noFill/>
          <a:ln/>
        </p:spPr>
        <p:txBody>
          <a:bodyPr wrap="square" lIns="0" tIns="0" rIns="0" bIns="0" rtlCol="0" anchor="ctr"/>
          <a:lstStyle/>
          <a:p>
            <a:pPr marL="0" indent="0">
              <a:buNone/>
            </a:pPr>
            <a:r>
              <a:rPr lang="en-US" sz="1800" dirty="0">
                <a:solidFill>
                  <a:schemeClr val="tx1"/>
                </a:solidFill>
              </a:rPr>
              <a:t>Literature review</a:t>
            </a:r>
            <a:endParaRPr lang="en-US" sz="1800" dirty="0"/>
          </a:p>
        </p:txBody>
      </p:sp>
      <p:sp>
        <p:nvSpPr>
          <p:cNvPr id="13" name="num 4"/>
          <p:cNvSpPr/>
          <p:nvPr/>
        </p:nvSpPr>
        <p:spPr>
          <a:xfrm>
            <a:off x="457200" y="2889504"/>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4" name="Text 11"/>
          <p:cNvSpPr txBox="1"/>
          <p:nvPr/>
        </p:nvSpPr>
        <p:spPr>
          <a:xfrm>
            <a:off x="457200" y="2889504"/>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4</a:t>
            </a:r>
            <a:endParaRPr lang="en-US" sz="1300" dirty="0"/>
          </a:p>
        </p:txBody>
      </p:sp>
      <p:sp>
        <p:nvSpPr>
          <p:cNvPr id="15" name="agenda 4"/>
          <p:cNvSpPr txBox="1"/>
          <p:nvPr/>
        </p:nvSpPr>
        <p:spPr>
          <a:xfrm>
            <a:off x="1005840" y="2889504"/>
            <a:ext cx="3474720" cy="365760"/>
          </a:xfrm>
          <a:prstGeom prst="rect">
            <a:avLst/>
          </a:prstGeom>
          <a:noFill/>
          <a:ln/>
        </p:spPr>
        <p:txBody>
          <a:bodyPr wrap="square" lIns="0" tIns="0" rIns="0" bIns="0" rtlCol="0" anchor="ctr"/>
          <a:lstStyle/>
          <a:p>
            <a:pPr marL="0" indent="0">
              <a:buNone/>
            </a:pPr>
            <a:r>
              <a:rPr lang="en-US" sz="1800" dirty="0">
                <a:solidFill>
                  <a:schemeClr val="tx1"/>
                </a:solidFill>
              </a:rPr>
              <a:t>Project plan</a:t>
            </a:r>
            <a:endParaRPr lang="en-US" sz="1800" dirty="0"/>
          </a:p>
        </p:txBody>
      </p:sp>
      <p:sp>
        <p:nvSpPr>
          <p:cNvPr id="16" name="num 5"/>
          <p:cNvSpPr/>
          <p:nvPr/>
        </p:nvSpPr>
        <p:spPr>
          <a:xfrm>
            <a:off x="457200" y="3456432"/>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7" name="Text 14"/>
          <p:cNvSpPr txBox="1"/>
          <p:nvPr/>
        </p:nvSpPr>
        <p:spPr>
          <a:xfrm>
            <a:off x="457200" y="3456432"/>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5</a:t>
            </a:r>
            <a:endParaRPr lang="en-US" sz="1300" dirty="0"/>
          </a:p>
        </p:txBody>
      </p:sp>
      <p:sp>
        <p:nvSpPr>
          <p:cNvPr id="18" name="agenda 5"/>
          <p:cNvSpPr txBox="1"/>
          <p:nvPr/>
        </p:nvSpPr>
        <p:spPr>
          <a:xfrm>
            <a:off x="1005840" y="3456432"/>
            <a:ext cx="3474720" cy="365760"/>
          </a:xfrm>
          <a:prstGeom prst="rect">
            <a:avLst/>
          </a:prstGeom>
          <a:noFill/>
          <a:ln/>
        </p:spPr>
        <p:txBody>
          <a:bodyPr wrap="square" lIns="0" tIns="0" rIns="0" bIns="0" rtlCol="0" anchor="ctr"/>
          <a:lstStyle/>
          <a:p>
            <a:pPr marL="0" indent="0">
              <a:buNone/>
            </a:pPr>
            <a:r>
              <a:rPr lang="en-US" sz="1800" dirty="0">
                <a:solidFill>
                  <a:schemeClr val="tx1"/>
                </a:solidFill>
              </a:rPr>
              <a:t>Approach and architecture</a:t>
            </a:r>
            <a:endParaRPr lang="en-US" sz="1800" dirty="0"/>
          </a:p>
        </p:txBody>
      </p:sp>
      <p:sp>
        <p:nvSpPr>
          <p:cNvPr id="19" name="num 6"/>
          <p:cNvSpPr/>
          <p:nvPr/>
        </p:nvSpPr>
        <p:spPr>
          <a:xfrm>
            <a:off x="457200" y="402336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0" name="Text 17"/>
          <p:cNvSpPr txBox="1"/>
          <p:nvPr/>
        </p:nvSpPr>
        <p:spPr>
          <a:xfrm>
            <a:off x="457200" y="402336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6</a:t>
            </a:r>
            <a:endParaRPr lang="en-US" sz="1300" dirty="0"/>
          </a:p>
        </p:txBody>
      </p:sp>
      <p:sp>
        <p:nvSpPr>
          <p:cNvPr id="21" name="agenda 6"/>
          <p:cNvSpPr txBox="1"/>
          <p:nvPr/>
        </p:nvSpPr>
        <p:spPr>
          <a:xfrm>
            <a:off x="1005840" y="4023360"/>
            <a:ext cx="3474720" cy="365760"/>
          </a:xfrm>
          <a:prstGeom prst="rect">
            <a:avLst/>
          </a:prstGeom>
          <a:noFill/>
          <a:ln/>
        </p:spPr>
        <p:txBody>
          <a:bodyPr wrap="square" lIns="0" tIns="0" rIns="0" bIns="0" rtlCol="0" anchor="ctr"/>
          <a:lstStyle/>
          <a:p>
            <a:pPr marL="0" indent="0">
              <a:buNone/>
            </a:pPr>
            <a:r>
              <a:rPr lang="en-US" sz="1800" dirty="0">
                <a:solidFill>
                  <a:schemeClr val="tx1"/>
                </a:solidFill>
              </a:rPr>
              <a:t>Setup and tools</a:t>
            </a:r>
            <a:endParaRPr lang="en-US" sz="1800" dirty="0"/>
          </a:p>
        </p:txBody>
      </p:sp>
      <p:sp>
        <p:nvSpPr>
          <p:cNvPr id="22" name="num 7"/>
          <p:cNvSpPr/>
          <p:nvPr/>
        </p:nvSpPr>
        <p:spPr>
          <a:xfrm>
            <a:off x="4754880" y="118872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3" name="Text 20"/>
          <p:cNvSpPr txBox="1"/>
          <p:nvPr/>
        </p:nvSpPr>
        <p:spPr>
          <a:xfrm>
            <a:off x="4754880" y="118872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7</a:t>
            </a:r>
            <a:endParaRPr lang="en-US" sz="1300" dirty="0"/>
          </a:p>
        </p:txBody>
      </p:sp>
      <p:sp>
        <p:nvSpPr>
          <p:cNvPr id="24" name="agenda 7"/>
          <p:cNvSpPr txBox="1"/>
          <p:nvPr/>
        </p:nvSpPr>
        <p:spPr>
          <a:xfrm>
            <a:off x="5303520" y="1188720"/>
            <a:ext cx="3474720" cy="365760"/>
          </a:xfrm>
          <a:prstGeom prst="rect">
            <a:avLst/>
          </a:prstGeom>
          <a:noFill/>
          <a:ln/>
        </p:spPr>
        <p:txBody>
          <a:bodyPr wrap="square" lIns="0" tIns="0" rIns="0" bIns="0" rtlCol="0" anchor="ctr"/>
          <a:lstStyle/>
          <a:p>
            <a:pPr marL="0" indent="0">
              <a:buNone/>
            </a:pPr>
            <a:r>
              <a:rPr lang="en-US" sz="1800" dirty="0">
                <a:solidFill>
                  <a:schemeClr val="tx1"/>
                </a:solidFill>
              </a:rPr>
              <a:t>Microsoft integration</a:t>
            </a:r>
            <a:endParaRPr lang="en-US" sz="1800" dirty="0"/>
          </a:p>
        </p:txBody>
      </p:sp>
      <p:sp>
        <p:nvSpPr>
          <p:cNvPr id="25" name="num 8"/>
          <p:cNvSpPr/>
          <p:nvPr/>
        </p:nvSpPr>
        <p:spPr>
          <a:xfrm>
            <a:off x="4754880" y="1755648"/>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6" name="Text 23"/>
          <p:cNvSpPr txBox="1"/>
          <p:nvPr/>
        </p:nvSpPr>
        <p:spPr>
          <a:xfrm>
            <a:off x="4754880" y="1755648"/>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8</a:t>
            </a:r>
            <a:endParaRPr lang="en-US" sz="1300" dirty="0"/>
          </a:p>
        </p:txBody>
      </p:sp>
      <p:sp>
        <p:nvSpPr>
          <p:cNvPr id="27" name="agenda 8"/>
          <p:cNvSpPr txBox="1"/>
          <p:nvPr/>
        </p:nvSpPr>
        <p:spPr>
          <a:xfrm>
            <a:off x="5303520" y="1755648"/>
            <a:ext cx="3474720" cy="365760"/>
          </a:xfrm>
          <a:prstGeom prst="rect">
            <a:avLst/>
          </a:prstGeom>
          <a:noFill/>
          <a:ln/>
        </p:spPr>
        <p:txBody>
          <a:bodyPr wrap="square" lIns="0" tIns="0" rIns="0" bIns="0" rtlCol="0" anchor="ctr"/>
          <a:lstStyle/>
          <a:p>
            <a:pPr marL="0" indent="0">
              <a:buNone/>
            </a:pPr>
            <a:r>
              <a:rPr lang="en-US" sz="1800" dirty="0">
                <a:solidFill>
                  <a:schemeClr val="tx1"/>
                </a:solidFill>
              </a:rPr>
              <a:t>Test accounts and dataset</a:t>
            </a:r>
            <a:endParaRPr lang="en-US" sz="1800" dirty="0"/>
          </a:p>
        </p:txBody>
      </p:sp>
      <p:sp>
        <p:nvSpPr>
          <p:cNvPr id="28" name="num 9"/>
          <p:cNvSpPr/>
          <p:nvPr/>
        </p:nvSpPr>
        <p:spPr>
          <a:xfrm>
            <a:off x="4754880" y="2322576"/>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9" name="Text 26"/>
          <p:cNvSpPr txBox="1"/>
          <p:nvPr/>
        </p:nvSpPr>
        <p:spPr>
          <a:xfrm>
            <a:off x="4754880" y="2322576"/>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9</a:t>
            </a:r>
            <a:endParaRPr lang="en-US" sz="1300" dirty="0"/>
          </a:p>
        </p:txBody>
      </p:sp>
      <p:sp>
        <p:nvSpPr>
          <p:cNvPr id="30" name="agenda 9"/>
          <p:cNvSpPr txBox="1"/>
          <p:nvPr/>
        </p:nvSpPr>
        <p:spPr>
          <a:xfrm>
            <a:off x="5303520" y="2322576"/>
            <a:ext cx="3474720" cy="365760"/>
          </a:xfrm>
          <a:prstGeom prst="rect">
            <a:avLst/>
          </a:prstGeom>
          <a:noFill/>
          <a:ln/>
        </p:spPr>
        <p:txBody>
          <a:bodyPr wrap="square" lIns="0" tIns="0" rIns="0" bIns="0" rtlCol="0" anchor="ctr"/>
          <a:lstStyle/>
          <a:p>
            <a:pPr marL="0" indent="0">
              <a:buNone/>
            </a:pPr>
            <a:r>
              <a:rPr lang="en-US" sz="1800" dirty="0">
                <a:solidFill>
                  <a:schemeClr val="tx1"/>
                </a:solidFill>
              </a:rPr>
              <a:t>Code and results so far</a:t>
            </a:r>
            <a:endParaRPr lang="en-US" sz="1800" dirty="0"/>
          </a:p>
        </p:txBody>
      </p:sp>
      <p:sp>
        <p:nvSpPr>
          <p:cNvPr id="31" name="num 10"/>
          <p:cNvSpPr/>
          <p:nvPr/>
        </p:nvSpPr>
        <p:spPr>
          <a:xfrm>
            <a:off x="4754880" y="2889504"/>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32" name="Text 29"/>
          <p:cNvSpPr txBox="1"/>
          <p:nvPr/>
        </p:nvSpPr>
        <p:spPr>
          <a:xfrm>
            <a:off x="4754880" y="2889504"/>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10</a:t>
            </a:r>
            <a:endParaRPr lang="en-US" sz="1300" dirty="0"/>
          </a:p>
        </p:txBody>
      </p:sp>
      <p:sp>
        <p:nvSpPr>
          <p:cNvPr id="33" name="agenda 10"/>
          <p:cNvSpPr txBox="1"/>
          <p:nvPr/>
        </p:nvSpPr>
        <p:spPr>
          <a:xfrm>
            <a:off x="5303520" y="2889504"/>
            <a:ext cx="3474720" cy="365760"/>
          </a:xfrm>
          <a:prstGeom prst="rect">
            <a:avLst/>
          </a:prstGeom>
          <a:noFill/>
          <a:ln/>
        </p:spPr>
        <p:txBody>
          <a:bodyPr wrap="square" lIns="0" tIns="0" rIns="0" bIns="0" rtlCol="0" anchor="ctr"/>
          <a:lstStyle/>
          <a:p>
            <a:pPr marL="0" indent="0">
              <a:buNone/>
            </a:pPr>
            <a:r>
              <a:rPr lang="en-US" sz="1800" dirty="0">
                <a:solidFill>
                  <a:schemeClr val="tx1"/>
                </a:solidFill>
              </a:rPr>
              <a:t>Live demo</a:t>
            </a:r>
            <a:endParaRPr lang="en-US" sz="1800" dirty="0"/>
          </a:p>
        </p:txBody>
      </p:sp>
      <p:sp>
        <p:nvSpPr>
          <p:cNvPr id="34" name="num 11"/>
          <p:cNvSpPr/>
          <p:nvPr/>
        </p:nvSpPr>
        <p:spPr>
          <a:xfrm>
            <a:off x="4754880" y="3456432"/>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35" name="Text 32"/>
          <p:cNvSpPr txBox="1"/>
          <p:nvPr/>
        </p:nvSpPr>
        <p:spPr>
          <a:xfrm>
            <a:off x="4754880" y="3456432"/>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11</a:t>
            </a:r>
            <a:endParaRPr lang="en-US" sz="1300" dirty="0"/>
          </a:p>
        </p:txBody>
      </p:sp>
      <p:sp>
        <p:nvSpPr>
          <p:cNvPr id="36" name="agenda 11"/>
          <p:cNvSpPr txBox="1"/>
          <p:nvPr/>
        </p:nvSpPr>
        <p:spPr>
          <a:xfrm>
            <a:off x="5303520" y="3456432"/>
            <a:ext cx="3474720" cy="365760"/>
          </a:xfrm>
          <a:prstGeom prst="rect">
            <a:avLst/>
          </a:prstGeom>
          <a:noFill/>
          <a:ln/>
        </p:spPr>
        <p:txBody>
          <a:bodyPr wrap="square" lIns="0" tIns="0" rIns="0" bIns="0" rtlCol="0" anchor="ctr"/>
          <a:lstStyle/>
          <a:p>
            <a:pPr marL="0" indent="0">
              <a:buNone/>
            </a:pPr>
            <a:r>
              <a:rPr lang="en-US" sz="1800" dirty="0">
                <a:solidFill>
                  <a:schemeClr val="tx1"/>
                </a:solidFill>
              </a:rPr>
              <a:t>Next steps</a:t>
            </a:r>
            <a:endParaRPr lang="en-US" sz="18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Introduction</a:t>
            </a:r>
            <a:endParaRPr lang="en-US" sz="3000" dirty="0"/>
          </a:p>
        </p:txBody>
      </p:sp>
      <p:sp>
        <p:nvSpPr>
          <p:cNvPr id="4" name="intro bullets"/>
          <p:cNvSpPr txBox="1"/>
          <p:nvPr/>
        </p:nvSpPr>
        <p:spPr>
          <a:xfrm>
            <a:off x="457200" y="1188720"/>
            <a:ext cx="5212080" cy="3383280"/>
          </a:xfrm>
          <a:prstGeom prst="rect">
            <a:avLst/>
          </a:prstGeom>
          <a:noFill/>
          <a:ln/>
        </p:spPr>
        <p:txBody>
          <a:bodyPr wrap="square" lIns="0" tIns="0" rIns="0" bIns="0" rtlCol="0" anchor="t"/>
          <a:lstStyle/>
          <a:p>
            <a:pPr marL="177800" indent="-177800">
              <a:spcAft>
                <a:spcPts val="800"/>
              </a:spcAft>
              <a:buSzPct val="100000"/>
              <a:buChar char="•"/>
            </a:pPr>
            <a:r>
              <a:rPr lang="en-US" sz="1600" b="1" dirty="0">
                <a:solidFill>
                  <a:schemeClr val="tx1"/>
                </a:solidFill>
              </a:rPr>
              <a:t>Why it matters: </a:t>
            </a:r>
            <a:r>
              <a:rPr lang="en-US" sz="1600" dirty="0">
                <a:solidFill>
                  <a:schemeClr val="tx1"/>
                </a:solidFill>
              </a:rPr>
              <a:t>phishing is a leading threat to UK businesses [1], and official guidance recommends layered defences [2].</a:t>
            </a:r>
            <a:endParaRPr lang="en-US" sz="1600" dirty="0"/>
          </a:p>
          <a:p>
            <a:pPr marL="177800" indent="-177800">
              <a:spcAft>
                <a:spcPts val="800"/>
              </a:spcAft>
              <a:buSzPct val="100000"/>
              <a:buChar char="•"/>
            </a:pPr>
            <a:r>
              <a:rPr lang="en-US" sz="1600" b="1" dirty="0">
                <a:solidFill>
                  <a:schemeClr val="tx1"/>
                </a:solidFill>
              </a:rPr>
              <a:t>Project: </a:t>
            </a:r>
            <a:r>
              <a:rPr lang="en-US" sz="1600" dirty="0">
                <a:solidFill>
                  <a:schemeClr val="tx1"/>
                </a:solidFill>
              </a:rPr>
              <a:t>a lightweight Python prototype that flags suspicious Outlook email without blocking delivery.</a:t>
            </a:r>
            <a:endParaRPr lang="en-US" sz="1600" dirty="0"/>
          </a:p>
          <a:p>
            <a:pPr marL="177800" indent="-177800">
              <a:spcAft>
                <a:spcPts val="800"/>
              </a:spcAft>
              <a:buSzPct val="100000"/>
              <a:buChar char="•"/>
            </a:pPr>
            <a:r>
              <a:rPr lang="en-US" sz="1600" b="1" dirty="0">
                <a:solidFill>
                  <a:schemeClr val="tx1"/>
                </a:solidFill>
              </a:rPr>
              <a:t>Signals: </a:t>
            </a:r>
            <a:r>
              <a:rPr lang="en-US" sz="1600" dirty="0">
                <a:solidFill>
                  <a:schemeClr val="tx1"/>
                </a:solidFill>
              </a:rPr>
              <a:t>trusted-sender whitelist, keywords, URLs, attachments and sender spoofing, combined in a weighted score.</a:t>
            </a:r>
            <a:endParaRPr lang="en-US" sz="1600" dirty="0"/>
          </a:p>
          <a:p>
            <a:pPr marL="177800" indent="-177800">
              <a:spcAft>
                <a:spcPts val="800"/>
              </a:spcAft>
              <a:buSzPct val="100000"/>
              <a:buChar char="•"/>
            </a:pPr>
            <a:r>
              <a:rPr lang="en-US" sz="1600" b="1" dirty="0">
                <a:solidFill>
                  <a:schemeClr val="tx1"/>
                </a:solidFill>
              </a:rPr>
              <a:t>Scope: </a:t>
            </a:r>
            <a:r>
              <a:rPr lang="en-US" sz="1600" dirty="0">
                <a:solidFill>
                  <a:schemeClr val="tx1"/>
                </a:solidFill>
              </a:rPr>
              <a:t>single user, local machine, simulated emails only (ethics approved).</a:t>
            </a:r>
            <a:endParaRPr lang="en-US" sz="1600" dirty="0"/>
          </a:p>
        </p:txBody>
      </p:sp>
      <p:sp>
        <p:nvSpPr>
          <p:cNvPr id="5" name="stat card"/>
          <p:cNvSpPr/>
          <p:nvPr/>
        </p:nvSpPr>
        <p:spPr>
          <a:xfrm>
            <a:off x="6035040" y="1188720"/>
            <a:ext cx="2651760" cy="2148840"/>
          </a:xfrm>
          <a:prstGeom prst="rect">
            <a:avLst/>
          </a:prstGeom>
          <a:solidFill>
            <a:schemeClr val="bg2"/>
          </a:solidFill>
          <a:ln w="12700">
            <a:solidFill>
              <a:schemeClr val="bg2"/>
            </a:solidFill>
            <a:prstDash val="solid"/>
          </a:ln>
        </p:spPr>
        <p:txBody>
          <a:bodyPr/>
          <a:lstStyle/>
          <a:p>
            <a:endParaRPr lang="en-GB"/>
          </a:p>
        </p:txBody>
      </p:sp>
      <p:sp>
        <p:nvSpPr>
          <p:cNvPr id="6" name="stat number"/>
          <p:cNvSpPr txBox="1"/>
          <p:nvPr/>
        </p:nvSpPr>
        <p:spPr>
          <a:xfrm>
            <a:off x="6035040" y="1325880"/>
            <a:ext cx="2651760" cy="868680"/>
          </a:xfrm>
          <a:prstGeom prst="rect">
            <a:avLst/>
          </a:prstGeom>
          <a:noFill/>
          <a:ln/>
        </p:spPr>
        <p:txBody>
          <a:bodyPr wrap="square" lIns="0" tIns="0" rIns="0" bIns="0" rtlCol="0" anchor="ctr"/>
          <a:lstStyle/>
          <a:p>
            <a:pPr marL="0" indent="0" algn="ctr">
              <a:buNone/>
            </a:pPr>
            <a:r>
              <a:rPr lang="en-US" sz="6000" b="1" dirty="0">
                <a:solidFill>
                  <a:schemeClr val="accent1"/>
                </a:solidFill>
              </a:rPr>
              <a:t>85%</a:t>
            </a:r>
            <a:endParaRPr lang="en-US" sz="6000" dirty="0"/>
          </a:p>
        </p:txBody>
      </p:sp>
      <p:sp>
        <p:nvSpPr>
          <p:cNvPr id="7" name="stat caption"/>
          <p:cNvSpPr txBox="1"/>
          <p:nvPr/>
        </p:nvSpPr>
        <p:spPr>
          <a:xfrm>
            <a:off x="6217920" y="2286000"/>
            <a:ext cx="2286000" cy="914400"/>
          </a:xfrm>
          <a:prstGeom prst="rect">
            <a:avLst/>
          </a:prstGeom>
          <a:noFill/>
          <a:ln/>
        </p:spPr>
        <p:txBody>
          <a:bodyPr wrap="square" lIns="0" tIns="0" rIns="0" bIns="0" rtlCol="0" anchor="t"/>
          <a:lstStyle/>
          <a:p>
            <a:pPr marL="0" indent="0" algn="ctr">
              <a:buNone/>
            </a:pPr>
            <a:r>
              <a:rPr lang="en-US" sz="1400" dirty="0">
                <a:solidFill>
                  <a:schemeClr val="tx1"/>
                </a:solidFill>
              </a:rPr>
              <a:t>of breached UK businesses named phishing their most disruptive attack [1]</a:t>
            </a:r>
            <a:endParaRPr lang="en-US" sz="1400" dirty="0"/>
          </a:p>
        </p:txBody>
      </p:sp>
      <p:sp>
        <p:nvSpPr>
          <p:cNvPr id="8" name="scope card"/>
          <p:cNvSpPr/>
          <p:nvPr/>
        </p:nvSpPr>
        <p:spPr>
          <a:xfrm>
            <a:off x="6035040" y="3520440"/>
            <a:ext cx="2651760" cy="1051560"/>
          </a:xfrm>
          <a:prstGeom prst="rect">
            <a:avLst/>
          </a:prstGeom>
          <a:solidFill>
            <a:schemeClr val="accent2"/>
          </a:solidFill>
          <a:ln w="12700">
            <a:solidFill>
              <a:schemeClr val="accent2"/>
            </a:solidFill>
            <a:prstDash val="solid"/>
          </a:ln>
        </p:spPr>
        <p:txBody>
          <a:bodyPr/>
          <a:lstStyle/>
          <a:p>
            <a:endParaRPr lang="en-GB"/>
          </a:p>
        </p:txBody>
      </p:sp>
      <p:sp>
        <p:nvSpPr>
          <p:cNvPr id="9" name="scope text"/>
          <p:cNvSpPr txBox="1"/>
          <p:nvPr/>
        </p:nvSpPr>
        <p:spPr>
          <a:xfrm>
            <a:off x="6172200" y="3520440"/>
            <a:ext cx="2377440" cy="1051560"/>
          </a:xfrm>
          <a:prstGeom prst="rect">
            <a:avLst/>
          </a:prstGeom>
          <a:noFill/>
          <a:ln/>
        </p:spPr>
        <p:txBody>
          <a:bodyPr wrap="square" lIns="0" tIns="0" rIns="0" bIns="0" rtlCol="0" anchor="ctr"/>
          <a:lstStyle/>
          <a:p>
            <a:pPr marL="0" indent="0" algn="ctr">
              <a:buNone/>
            </a:pPr>
            <a:r>
              <a:rPr lang="en-US" sz="1500" b="1" dirty="0">
                <a:solidFill>
                  <a:schemeClr val="tx2"/>
                </a:solidFill>
              </a:rPr>
              <a:t>Local  |  single user  |  simulated emails</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Aim and objectives</a:t>
            </a:r>
            <a:endParaRPr lang="en-US" sz="3000" dirty="0"/>
          </a:p>
        </p:txBody>
      </p:sp>
      <p:sp>
        <p:nvSpPr>
          <p:cNvPr id="4" name="aim card"/>
          <p:cNvSpPr/>
          <p:nvPr/>
        </p:nvSpPr>
        <p:spPr>
          <a:xfrm>
            <a:off x="457200" y="1097280"/>
            <a:ext cx="8229600" cy="914400"/>
          </a:xfrm>
          <a:prstGeom prst="rect">
            <a:avLst/>
          </a:prstGeom>
          <a:solidFill>
            <a:schemeClr val="bg2"/>
          </a:solidFill>
          <a:ln w="12700">
            <a:solidFill>
              <a:schemeClr val="bg2"/>
            </a:solidFill>
            <a:prstDash val="solid"/>
          </a:ln>
        </p:spPr>
        <p:txBody>
          <a:bodyPr/>
          <a:lstStyle/>
          <a:p>
            <a:endParaRPr lang="en-GB"/>
          </a:p>
        </p:txBody>
      </p:sp>
      <p:sp>
        <p:nvSpPr>
          <p:cNvPr id="5" name="aim text"/>
          <p:cNvSpPr txBox="1"/>
          <p:nvPr/>
        </p:nvSpPr>
        <p:spPr>
          <a:xfrm>
            <a:off x="640080" y="1097280"/>
            <a:ext cx="7863840" cy="914400"/>
          </a:xfrm>
          <a:prstGeom prst="rect">
            <a:avLst/>
          </a:prstGeom>
          <a:noFill/>
          <a:ln/>
        </p:spPr>
        <p:txBody>
          <a:bodyPr wrap="square" lIns="0" tIns="0" rIns="0" bIns="0" rtlCol="0" anchor="ctr"/>
          <a:lstStyle/>
          <a:p>
            <a:pPr marL="0" indent="0">
              <a:buNone/>
            </a:pPr>
            <a:r>
              <a:rPr lang="en-US" sz="1500" b="1" dirty="0">
                <a:solidFill>
                  <a:schemeClr val="tx1"/>
                </a:solidFill>
              </a:rPr>
              <a:t>Aim: </a:t>
            </a:r>
            <a:r>
              <a:rPr lang="en-US" sz="1500" dirty="0">
                <a:solidFill>
                  <a:schemeClr val="tx1"/>
                </a:solidFill>
              </a:rPr>
              <a:t>to design, develop and evaluate a lightweight Python phishing detection prototype that flags suspicious emails in an Outlook mailbox for small organisations.</a:t>
            </a:r>
            <a:endParaRPr lang="en-US" sz="1500" dirty="0"/>
          </a:p>
        </p:txBody>
      </p:sp>
      <p:sp>
        <p:nvSpPr>
          <p:cNvPr id="6" name="num 1"/>
          <p:cNvSpPr/>
          <p:nvPr/>
        </p:nvSpPr>
        <p:spPr>
          <a:xfrm>
            <a:off x="457200" y="222199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7" name="Text 4"/>
          <p:cNvSpPr txBox="1"/>
          <p:nvPr/>
        </p:nvSpPr>
        <p:spPr>
          <a:xfrm>
            <a:off x="457200" y="222199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1</a:t>
            </a:r>
            <a:endParaRPr lang="en-US" sz="1300" dirty="0"/>
          </a:p>
        </p:txBody>
      </p:sp>
      <p:sp>
        <p:nvSpPr>
          <p:cNvPr id="8" name="objective 1"/>
          <p:cNvSpPr txBox="1"/>
          <p:nvPr/>
        </p:nvSpPr>
        <p:spPr>
          <a:xfrm>
            <a:off x="960120" y="2194560"/>
            <a:ext cx="7680960" cy="411480"/>
          </a:xfrm>
          <a:prstGeom prst="rect">
            <a:avLst/>
          </a:prstGeom>
          <a:noFill/>
          <a:ln/>
        </p:spPr>
        <p:txBody>
          <a:bodyPr wrap="square" lIns="0" tIns="0" rIns="0" bIns="0" rtlCol="0" anchor="ctr"/>
          <a:lstStyle/>
          <a:p>
            <a:pPr marL="0" indent="0">
              <a:buNone/>
            </a:pPr>
            <a:r>
              <a:rPr lang="en-US" sz="1400" dirty="0">
                <a:solidFill>
                  <a:schemeClr val="tx1"/>
                </a:solidFill>
              </a:rPr>
              <a:t>Investigate phishing techniques and rule-based detection through a literature review.</a:t>
            </a:r>
            <a:endParaRPr lang="en-US" sz="1400" dirty="0"/>
          </a:p>
        </p:txBody>
      </p:sp>
      <p:sp>
        <p:nvSpPr>
          <p:cNvPr id="9" name="num 2"/>
          <p:cNvSpPr/>
          <p:nvPr/>
        </p:nvSpPr>
        <p:spPr>
          <a:xfrm>
            <a:off x="457200" y="272491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0" name="Text 7"/>
          <p:cNvSpPr txBox="1"/>
          <p:nvPr/>
        </p:nvSpPr>
        <p:spPr>
          <a:xfrm>
            <a:off x="457200" y="272491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2</a:t>
            </a:r>
            <a:endParaRPr lang="en-US" sz="1300" dirty="0"/>
          </a:p>
        </p:txBody>
      </p:sp>
      <p:sp>
        <p:nvSpPr>
          <p:cNvPr id="11" name="objective 2"/>
          <p:cNvSpPr txBox="1"/>
          <p:nvPr/>
        </p:nvSpPr>
        <p:spPr>
          <a:xfrm>
            <a:off x="960120" y="2697480"/>
            <a:ext cx="7680960" cy="411480"/>
          </a:xfrm>
          <a:prstGeom prst="rect">
            <a:avLst/>
          </a:prstGeom>
          <a:noFill/>
          <a:ln/>
        </p:spPr>
        <p:txBody>
          <a:bodyPr wrap="square" lIns="0" tIns="0" rIns="0" bIns="0" rtlCol="0" anchor="ctr"/>
          <a:lstStyle/>
          <a:p>
            <a:pPr marL="0" indent="0">
              <a:buNone/>
            </a:pPr>
            <a:r>
              <a:rPr lang="en-US" sz="1400" dirty="0">
                <a:solidFill>
                  <a:schemeClr val="tx1"/>
                </a:solidFill>
              </a:rPr>
              <a:t>Develop a prototype using a whitelist, keyword, URL, attachment and spoofing checks.</a:t>
            </a:r>
            <a:endParaRPr lang="en-US" sz="1400" dirty="0"/>
          </a:p>
        </p:txBody>
      </p:sp>
      <p:sp>
        <p:nvSpPr>
          <p:cNvPr id="12" name="num 3"/>
          <p:cNvSpPr/>
          <p:nvPr/>
        </p:nvSpPr>
        <p:spPr>
          <a:xfrm>
            <a:off x="457200" y="322783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3" name="Text 10"/>
          <p:cNvSpPr txBox="1"/>
          <p:nvPr/>
        </p:nvSpPr>
        <p:spPr>
          <a:xfrm>
            <a:off x="457200" y="322783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3</a:t>
            </a:r>
            <a:endParaRPr lang="en-US" sz="1300" dirty="0"/>
          </a:p>
        </p:txBody>
      </p:sp>
      <p:sp>
        <p:nvSpPr>
          <p:cNvPr id="14" name="objective 3"/>
          <p:cNvSpPr txBox="1"/>
          <p:nvPr/>
        </p:nvSpPr>
        <p:spPr>
          <a:xfrm>
            <a:off x="960120" y="3200400"/>
            <a:ext cx="7680960" cy="411480"/>
          </a:xfrm>
          <a:prstGeom prst="rect">
            <a:avLst/>
          </a:prstGeom>
          <a:noFill/>
          <a:ln/>
        </p:spPr>
        <p:txBody>
          <a:bodyPr wrap="square" lIns="0" tIns="0" rIns="0" bIns="0" rtlCol="0" anchor="ctr"/>
          <a:lstStyle/>
          <a:p>
            <a:pPr marL="0" indent="0">
              <a:buNone/>
            </a:pPr>
            <a:r>
              <a:rPr lang="en-US" sz="1400" dirty="0">
                <a:solidFill>
                  <a:schemeClr val="tx1"/>
                </a:solidFill>
              </a:rPr>
              <a:t>Implement cumulative scoring with a threshold that flags emails without blocking delivery.</a:t>
            </a:r>
            <a:endParaRPr lang="en-US" sz="1400" dirty="0"/>
          </a:p>
        </p:txBody>
      </p:sp>
      <p:sp>
        <p:nvSpPr>
          <p:cNvPr id="15" name="num 4"/>
          <p:cNvSpPr/>
          <p:nvPr/>
        </p:nvSpPr>
        <p:spPr>
          <a:xfrm>
            <a:off x="457200" y="373075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6" name="Text 13"/>
          <p:cNvSpPr txBox="1"/>
          <p:nvPr/>
        </p:nvSpPr>
        <p:spPr>
          <a:xfrm>
            <a:off x="457200" y="373075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4</a:t>
            </a:r>
            <a:endParaRPr lang="en-US" sz="1300" dirty="0"/>
          </a:p>
        </p:txBody>
      </p:sp>
      <p:sp>
        <p:nvSpPr>
          <p:cNvPr id="17" name="objective 4"/>
          <p:cNvSpPr txBox="1"/>
          <p:nvPr/>
        </p:nvSpPr>
        <p:spPr>
          <a:xfrm>
            <a:off x="960120" y="3703320"/>
            <a:ext cx="7680960" cy="411480"/>
          </a:xfrm>
          <a:prstGeom prst="rect">
            <a:avLst/>
          </a:prstGeom>
          <a:noFill/>
          <a:ln/>
        </p:spPr>
        <p:txBody>
          <a:bodyPr wrap="square" lIns="0" tIns="0" rIns="0" bIns="0" rtlCol="0" anchor="ctr"/>
          <a:lstStyle/>
          <a:p>
            <a:pPr marL="0" indent="0">
              <a:buNone/>
            </a:pPr>
            <a:r>
              <a:rPr lang="en-US" sz="1400" dirty="0">
                <a:solidFill>
                  <a:schemeClr val="tx1"/>
                </a:solidFill>
              </a:rPr>
              <a:t>Integrate the prototype with a live Outlook mailbox through Microsoft Graph.</a:t>
            </a:r>
            <a:endParaRPr lang="en-US" sz="1400" dirty="0"/>
          </a:p>
        </p:txBody>
      </p:sp>
      <p:sp>
        <p:nvSpPr>
          <p:cNvPr id="18" name="num 5"/>
          <p:cNvSpPr/>
          <p:nvPr/>
        </p:nvSpPr>
        <p:spPr>
          <a:xfrm>
            <a:off x="457200" y="423367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9" name="Text 16"/>
          <p:cNvSpPr txBox="1"/>
          <p:nvPr/>
        </p:nvSpPr>
        <p:spPr>
          <a:xfrm>
            <a:off x="457200" y="423367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5</a:t>
            </a:r>
            <a:endParaRPr lang="en-US" sz="1300" dirty="0"/>
          </a:p>
        </p:txBody>
      </p:sp>
      <p:sp>
        <p:nvSpPr>
          <p:cNvPr id="20" name="objective 5"/>
          <p:cNvSpPr txBox="1"/>
          <p:nvPr/>
        </p:nvSpPr>
        <p:spPr>
          <a:xfrm>
            <a:off x="960120" y="4206240"/>
            <a:ext cx="7680960" cy="411480"/>
          </a:xfrm>
          <a:prstGeom prst="rect">
            <a:avLst/>
          </a:prstGeom>
          <a:noFill/>
          <a:ln/>
        </p:spPr>
        <p:txBody>
          <a:bodyPr wrap="square" lIns="0" tIns="0" rIns="0" bIns="0" rtlCol="0" anchor="ctr"/>
          <a:lstStyle/>
          <a:p>
            <a:pPr marL="0" indent="0">
              <a:buNone/>
            </a:pPr>
            <a:r>
              <a:rPr lang="en-US" sz="1400" dirty="0">
                <a:solidFill>
                  <a:schemeClr val="tx1"/>
                </a:solidFill>
              </a:rPr>
              <a:t>Evaluate detection on simulated phishing and legitimate emails; assess limitations.</a:t>
            </a:r>
            <a:endParaRPr lang="en-US" sz="14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Literature review: detection approaches</a:t>
            </a:r>
            <a:endParaRPr lang="en-US" sz="3000" dirty="0"/>
          </a:p>
        </p:txBody>
      </p:sp>
      <p:sp>
        <p:nvSpPr>
          <p:cNvPr id="4" name="families label"/>
          <p:cNvSpPr txBox="1"/>
          <p:nvPr/>
        </p:nvSpPr>
        <p:spPr>
          <a:xfrm>
            <a:off x="457200" y="1097280"/>
            <a:ext cx="3931920" cy="274320"/>
          </a:xfrm>
          <a:prstGeom prst="rect">
            <a:avLst/>
          </a:prstGeom>
          <a:noFill/>
          <a:ln/>
        </p:spPr>
        <p:txBody>
          <a:bodyPr wrap="square" lIns="0" tIns="0" rIns="0" bIns="0" rtlCol="0" anchor="t"/>
          <a:lstStyle/>
          <a:p>
            <a:pPr marL="0" indent="0">
              <a:buNone/>
            </a:pPr>
            <a:r>
              <a:rPr lang="en-US" sz="1400" b="1" dirty="0">
                <a:solidFill>
                  <a:schemeClr val="tx2"/>
                </a:solidFill>
              </a:rPr>
              <a:t>Four detection families [3]</a:t>
            </a:r>
            <a:endParaRPr lang="en-US" sz="1400" dirty="0"/>
          </a:p>
        </p:txBody>
      </p:sp>
      <p:sp>
        <p:nvSpPr>
          <p:cNvPr id="5" name="family card 1"/>
          <p:cNvSpPr/>
          <p:nvPr/>
        </p:nvSpPr>
        <p:spPr>
          <a:xfrm>
            <a:off x="457200" y="1463040"/>
            <a:ext cx="1920240" cy="1280160"/>
          </a:xfrm>
          <a:prstGeom prst="rect">
            <a:avLst/>
          </a:prstGeom>
          <a:solidFill>
            <a:schemeClr val="bg2"/>
          </a:solidFill>
          <a:ln w="12700">
            <a:solidFill>
              <a:schemeClr val="bg2"/>
            </a:solidFill>
            <a:prstDash val="solid"/>
          </a:ln>
        </p:spPr>
        <p:txBody>
          <a:bodyPr/>
          <a:lstStyle/>
          <a:p>
            <a:endParaRPr lang="en-GB"/>
          </a:p>
        </p:txBody>
      </p:sp>
      <p:sp>
        <p:nvSpPr>
          <p:cNvPr id="6" name="family name 1"/>
          <p:cNvSpPr txBox="1"/>
          <p:nvPr/>
        </p:nvSpPr>
        <p:spPr>
          <a:xfrm>
            <a:off x="566928" y="16002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Stylometric</a:t>
            </a:r>
            <a:endParaRPr lang="en-US" sz="1600" dirty="0"/>
          </a:p>
        </p:txBody>
      </p:sp>
      <p:sp>
        <p:nvSpPr>
          <p:cNvPr id="7" name="family desc 1"/>
          <p:cNvSpPr txBox="1"/>
          <p:nvPr/>
        </p:nvSpPr>
        <p:spPr>
          <a:xfrm>
            <a:off x="566928" y="2011680"/>
            <a:ext cx="1700784" cy="640080"/>
          </a:xfrm>
          <a:prstGeom prst="rect">
            <a:avLst/>
          </a:prstGeom>
          <a:noFill/>
          <a:ln/>
        </p:spPr>
        <p:txBody>
          <a:bodyPr wrap="square" lIns="0" tIns="0" rIns="0" bIns="0" rtlCol="0" anchor="t"/>
          <a:lstStyle/>
          <a:p>
            <a:pPr marL="0" indent="0">
              <a:buNone/>
            </a:pPr>
            <a:r>
              <a:rPr lang="en-US" sz="1400" dirty="0">
                <a:solidFill>
                  <a:schemeClr val="tx1"/>
                </a:solidFill>
              </a:rPr>
              <a:t>Writing-style analysis</a:t>
            </a:r>
            <a:endParaRPr lang="en-US" sz="1400" dirty="0"/>
          </a:p>
        </p:txBody>
      </p:sp>
      <p:sp>
        <p:nvSpPr>
          <p:cNvPr id="8" name="family card 2"/>
          <p:cNvSpPr/>
          <p:nvPr/>
        </p:nvSpPr>
        <p:spPr>
          <a:xfrm>
            <a:off x="2468880" y="1463040"/>
            <a:ext cx="1920240" cy="1280160"/>
          </a:xfrm>
          <a:prstGeom prst="rect">
            <a:avLst/>
          </a:prstGeom>
          <a:solidFill>
            <a:schemeClr val="accent2"/>
          </a:solidFill>
          <a:ln w="12700">
            <a:solidFill>
              <a:schemeClr val="accent2"/>
            </a:solidFill>
            <a:prstDash val="solid"/>
          </a:ln>
        </p:spPr>
        <p:txBody>
          <a:bodyPr/>
          <a:lstStyle/>
          <a:p>
            <a:endParaRPr lang="en-GB"/>
          </a:p>
        </p:txBody>
      </p:sp>
      <p:sp>
        <p:nvSpPr>
          <p:cNvPr id="9" name="family name 2"/>
          <p:cNvSpPr txBox="1"/>
          <p:nvPr/>
        </p:nvSpPr>
        <p:spPr>
          <a:xfrm>
            <a:off x="2578608" y="16002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Rule-based</a:t>
            </a:r>
            <a:endParaRPr lang="en-US" sz="1600" dirty="0"/>
          </a:p>
        </p:txBody>
      </p:sp>
      <p:sp>
        <p:nvSpPr>
          <p:cNvPr id="10" name="family desc 2"/>
          <p:cNvSpPr txBox="1"/>
          <p:nvPr/>
        </p:nvSpPr>
        <p:spPr>
          <a:xfrm>
            <a:off x="2578608" y="2011680"/>
            <a:ext cx="1700784" cy="640080"/>
          </a:xfrm>
          <a:prstGeom prst="rect">
            <a:avLst/>
          </a:prstGeom>
          <a:noFill/>
          <a:ln/>
        </p:spPr>
        <p:txBody>
          <a:bodyPr wrap="square" lIns="0" tIns="0" rIns="0" bIns="0" rtlCol="0" anchor="t"/>
          <a:lstStyle/>
          <a:p>
            <a:pPr marL="0" indent="0">
              <a:buNone/>
            </a:pPr>
            <a:r>
              <a:rPr lang="en-US" sz="1400" dirty="0">
                <a:solidFill>
                  <a:schemeClr val="tx1"/>
                </a:solidFill>
              </a:rPr>
              <a:t>Whitelists and heuristics</a:t>
            </a:r>
            <a:endParaRPr lang="en-US" sz="1400" dirty="0"/>
          </a:p>
        </p:txBody>
      </p:sp>
      <p:sp>
        <p:nvSpPr>
          <p:cNvPr id="11" name="family card 3"/>
          <p:cNvSpPr/>
          <p:nvPr/>
        </p:nvSpPr>
        <p:spPr>
          <a:xfrm>
            <a:off x="457200" y="2834640"/>
            <a:ext cx="1920240" cy="1280160"/>
          </a:xfrm>
          <a:prstGeom prst="rect">
            <a:avLst/>
          </a:prstGeom>
          <a:solidFill>
            <a:schemeClr val="bg2"/>
          </a:solidFill>
          <a:ln w="12700">
            <a:solidFill>
              <a:schemeClr val="bg2"/>
            </a:solidFill>
            <a:prstDash val="solid"/>
          </a:ln>
        </p:spPr>
        <p:txBody>
          <a:bodyPr/>
          <a:lstStyle/>
          <a:p>
            <a:endParaRPr lang="en-GB"/>
          </a:p>
        </p:txBody>
      </p:sp>
      <p:sp>
        <p:nvSpPr>
          <p:cNvPr id="12" name="family name 3"/>
          <p:cNvSpPr txBox="1"/>
          <p:nvPr/>
        </p:nvSpPr>
        <p:spPr>
          <a:xfrm>
            <a:off x="566928" y="29718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Classification</a:t>
            </a:r>
            <a:endParaRPr lang="en-US" sz="1600" dirty="0"/>
          </a:p>
        </p:txBody>
      </p:sp>
      <p:sp>
        <p:nvSpPr>
          <p:cNvPr id="13" name="family desc 3"/>
          <p:cNvSpPr txBox="1"/>
          <p:nvPr/>
        </p:nvSpPr>
        <p:spPr>
          <a:xfrm>
            <a:off x="566928" y="3383280"/>
            <a:ext cx="1700784" cy="640080"/>
          </a:xfrm>
          <a:prstGeom prst="rect">
            <a:avLst/>
          </a:prstGeom>
          <a:noFill/>
          <a:ln/>
        </p:spPr>
        <p:txBody>
          <a:bodyPr wrap="square" lIns="0" tIns="0" rIns="0" bIns="0" rtlCol="0" anchor="t"/>
          <a:lstStyle/>
          <a:p>
            <a:pPr marL="0" indent="0">
              <a:buNone/>
            </a:pPr>
            <a:r>
              <a:rPr lang="en-US" sz="1400" dirty="0">
                <a:solidFill>
                  <a:schemeClr val="tx1"/>
                </a:solidFill>
              </a:rPr>
              <a:t>Machine-learning models</a:t>
            </a:r>
            <a:endParaRPr lang="en-US" sz="1400" dirty="0"/>
          </a:p>
        </p:txBody>
      </p:sp>
      <p:sp>
        <p:nvSpPr>
          <p:cNvPr id="14" name="family card 4"/>
          <p:cNvSpPr/>
          <p:nvPr/>
        </p:nvSpPr>
        <p:spPr>
          <a:xfrm>
            <a:off x="2468880" y="2834640"/>
            <a:ext cx="1920240" cy="1280160"/>
          </a:xfrm>
          <a:prstGeom prst="rect">
            <a:avLst/>
          </a:prstGeom>
          <a:solidFill>
            <a:schemeClr val="bg2"/>
          </a:solidFill>
          <a:ln w="12700">
            <a:solidFill>
              <a:schemeClr val="bg2"/>
            </a:solidFill>
            <a:prstDash val="solid"/>
          </a:ln>
        </p:spPr>
        <p:txBody>
          <a:bodyPr/>
          <a:lstStyle/>
          <a:p>
            <a:endParaRPr lang="en-GB"/>
          </a:p>
        </p:txBody>
      </p:sp>
      <p:sp>
        <p:nvSpPr>
          <p:cNvPr id="15" name="family name 4"/>
          <p:cNvSpPr txBox="1"/>
          <p:nvPr/>
        </p:nvSpPr>
        <p:spPr>
          <a:xfrm>
            <a:off x="2578608" y="29718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User education</a:t>
            </a:r>
            <a:endParaRPr lang="en-US" sz="1600" dirty="0"/>
          </a:p>
        </p:txBody>
      </p:sp>
      <p:sp>
        <p:nvSpPr>
          <p:cNvPr id="16" name="family desc 4"/>
          <p:cNvSpPr txBox="1"/>
          <p:nvPr/>
        </p:nvSpPr>
        <p:spPr>
          <a:xfrm>
            <a:off x="2578608" y="3383280"/>
            <a:ext cx="1700784" cy="640080"/>
          </a:xfrm>
          <a:prstGeom prst="rect">
            <a:avLst/>
          </a:prstGeom>
          <a:noFill/>
          <a:ln/>
        </p:spPr>
        <p:txBody>
          <a:bodyPr wrap="square" lIns="0" tIns="0" rIns="0" bIns="0" rtlCol="0" anchor="t"/>
          <a:lstStyle/>
          <a:p>
            <a:pPr marL="0" indent="0">
              <a:buNone/>
            </a:pPr>
            <a:r>
              <a:rPr lang="en-US" sz="1400" dirty="0">
                <a:solidFill>
                  <a:schemeClr val="tx1"/>
                </a:solidFill>
              </a:rPr>
              <a:t>Training and awareness</a:t>
            </a:r>
            <a:endParaRPr lang="en-US" sz="1400" dirty="0"/>
          </a:p>
        </p:txBody>
      </p:sp>
      <p:sp>
        <p:nvSpPr>
          <p:cNvPr id="17" name="focus note"/>
          <p:cNvSpPr txBox="1"/>
          <p:nvPr/>
        </p:nvSpPr>
        <p:spPr>
          <a:xfrm>
            <a:off x="457200" y="4251960"/>
            <a:ext cx="3931920" cy="274320"/>
          </a:xfrm>
          <a:prstGeom prst="rect">
            <a:avLst/>
          </a:prstGeom>
          <a:noFill/>
          <a:ln/>
        </p:spPr>
        <p:txBody>
          <a:bodyPr wrap="square" lIns="0" tIns="0" rIns="0" bIns="0" rtlCol="0" anchor="t"/>
          <a:lstStyle/>
          <a:p>
            <a:pPr marL="0" indent="0">
              <a:buNone/>
            </a:pPr>
            <a:r>
              <a:rPr lang="en-US" sz="1200" i="1" dirty="0">
                <a:solidFill>
                  <a:schemeClr val="accent6"/>
                </a:solidFill>
              </a:rPr>
              <a:t>Highlighted: the focus of this project</a:t>
            </a:r>
            <a:endParaRPr lang="en-US" sz="1200" dirty="0"/>
          </a:p>
        </p:txBody>
      </p:sp>
      <p:sp>
        <p:nvSpPr>
          <p:cNvPr id="18" name="lit bullets"/>
          <p:cNvSpPr txBox="1"/>
          <p:nvPr/>
        </p:nvSpPr>
        <p:spPr>
          <a:xfrm>
            <a:off x="4663440" y="1143000"/>
            <a:ext cx="4023360" cy="3474720"/>
          </a:xfrm>
          <a:prstGeom prst="rect">
            <a:avLst/>
          </a:prstGeom>
          <a:noFill/>
          <a:ln/>
        </p:spPr>
        <p:txBody>
          <a:bodyPr wrap="square" lIns="0" tIns="0" rIns="0" bIns="0" rtlCol="0" anchor="t"/>
          <a:lstStyle/>
          <a:p>
            <a:pPr marL="177800" indent="-177800">
              <a:spcAft>
                <a:spcPts val="1400"/>
              </a:spcAft>
              <a:buSzPct val="100000"/>
              <a:buChar char="•"/>
            </a:pPr>
            <a:r>
              <a:rPr lang="en-US" sz="1500" dirty="0">
                <a:solidFill>
                  <a:schemeClr val="tx1"/>
                </a:solidFill>
              </a:rPr>
              <a:t>Heuristic signals such as sender mismatch, risky attachments, IP and shortened URLs are well established [4].</a:t>
            </a:r>
            <a:endParaRPr lang="en-US" sz="1500" dirty="0"/>
          </a:p>
          <a:p>
            <a:pPr marL="177800" indent="-177800">
              <a:spcAft>
                <a:spcPts val="1400"/>
              </a:spcAft>
              <a:buSzPct val="100000"/>
              <a:buChar char="•"/>
            </a:pPr>
            <a:r>
              <a:rPr lang="en-US" sz="1500" dirty="0">
                <a:solidFill>
                  <a:schemeClr val="tx1"/>
                </a:solidFill>
              </a:rPr>
              <a:t>Deep learning leads recent work [5]; this project keeps explainable rules, with ML as future work.</a:t>
            </a:r>
            <a:endParaRPr lang="en-US" sz="1500" dirty="0"/>
          </a:p>
          <a:p>
            <a:pPr marL="177800" indent="-177800">
              <a:spcAft>
                <a:spcPts val="1400"/>
              </a:spcAft>
              <a:buSzPct val="100000"/>
              <a:buChar char="•"/>
            </a:pPr>
            <a:r>
              <a:rPr lang="en-US" sz="1500" dirty="0">
                <a:solidFill>
                  <a:schemeClr val="tx1"/>
                </a:solidFill>
              </a:rPr>
              <a:t>A whitelist makes trust explicit, in line with zero trust [6]; layered defence is recommended [2].</a:t>
            </a:r>
            <a:endParaRPr lang="en-US" sz="1500" dirty="0"/>
          </a:p>
          <a:p>
            <a:pPr marL="177800" indent="-177800">
              <a:spcAft>
                <a:spcPts val="1400"/>
              </a:spcAft>
              <a:buSzPct val="100000"/>
              <a:buChar char="•"/>
            </a:pPr>
            <a:r>
              <a:rPr lang="en-US" sz="1500" dirty="0">
                <a:solidFill>
                  <a:schemeClr val="tx1"/>
                </a:solidFill>
              </a:rPr>
              <a:t>False positives are costly [7], so scoring needs a tuned threshold [8].</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Literature review: email integration</a:t>
            </a:r>
            <a:endParaRPr lang="en-US" sz="3000" dirty="0"/>
          </a:p>
        </p:txBody>
      </p:sp>
      <p:graphicFrame>
        <p:nvGraphicFramePr>
          <p:cNvPr id="7" name="integration table"/>
          <p:cNvGraphicFramePr>
            <a:graphicFrameLocks noGrp="1"/>
          </p:cNvGraphicFramePr>
          <p:nvPr>
            <p:extLst>
              <p:ext uri="{D42A27DB-BD31-4B8C-83A1-F6EECF244321}">
                <p14:modId xmlns:p14="http://schemas.microsoft.com/office/powerpoint/2010/main" val="1579011935"/>
              </p:ext>
            </p:extLst>
          </p:nvPr>
        </p:nvGraphicFramePr>
        <p:xfrm>
          <a:off x="457200" y="1143000"/>
          <a:ext cx="8229600" cy="2651760"/>
        </p:xfrm>
        <a:graphic>
          <a:graphicData uri="http://schemas.openxmlformats.org/drawingml/2006/table">
            <a:tbl>
              <a:tblPr/>
              <a:tblGrid>
                <a:gridCol w="22860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84048">
                <a:tc>
                  <a:txBody>
                    <a:bodyPr/>
                    <a:lstStyle/>
                    <a:p>
                      <a:pPr marL="0" indent="0">
                        <a:buNone/>
                      </a:pPr>
                      <a:r>
                        <a:rPr lang="en-US" sz="1300" b="1" dirty="0">
                          <a:solidFill>
                            <a:schemeClr val="bg1"/>
                          </a:solidFill>
                        </a:rPr>
                        <a:t>Approach</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How it works</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Fit for this project</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566928">
                <a:tc>
                  <a:txBody>
                    <a:bodyPr/>
                    <a:lstStyle/>
                    <a:p>
                      <a:pPr marL="0" indent="0">
                        <a:buNone/>
                      </a:pPr>
                      <a:r>
                        <a:rPr lang="en-US" sz="1300" b="1" dirty="0">
                          <a:solidFill>
                            <a:schemeClr val="tx1"/>
                          </a:solidFill>
                        </a:rPr>
                        <a:t>Secure email gateway [9]</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Sits inline via MX records and filters before delivery</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Needs DNS control; out of scope</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1"/>
                  </a:ext>
                </a:extLst>
              </a:tr>
              <a:tr h="566928">
                <a:tc>
                  <a:txBody>
                    <a:bodyPr/>
                    <a:lstStyle/>
                    <a:p>
                      <a:pPr marL="0" indent="0">
                        <a:buNone/>
                      </a:pPr>
                      <a:r>
                        <a:rPr lang="en-US" sz="1300" b="1" dirty="0">
                          <a:solidFill>
                            <a:schemeClr val="tx1"/>
                          </a:solidFill>
                        </a:rPr>
                        <a:t>API-based security [9]</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Connects to the mailbox; no mail-flow change</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b="1" dirty="0">
                          <a:solidFill>
                            <a:schemeClr val="accent3"/>
                          </a:solidFill>
                        </a:rPr>
                        <a:t>Chosen pattern</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566928">
                <a:tc>
                  <a:txBody>
                    <a:bodyPr/>
                    <a:lstStyle/>
                    <a:p>
                      <a:pPr marL="0" indent="0">
                        <a:buNone/>
                      </a:pPr>
                      <a:r>
                        <a:rPr lang="en-US" sz="1300" b="1" dirty="0">
                          <a:solidFill>
                            <a:schemeClr val="tx1"/>
                          </a:solidFill>
                        </a:rPr>
                        <a:t>Microsoft Graph [10]</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REST API for Microsoft 365 mailbox data</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b="1" dirty="0">
                          <a:solidFill>
                            <a:schemeClr val="accent3"/>
                          </a:solidFill>
                        </a:rPr>
                        <a:t>Chosen: works with new Outlook</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3"/>
                  </a:ext>
                </a:extLst>
              </a:tr>
              <a:tr h="566928">
                <a:tc>
                  <a:txBody>
                    <a:bodyPr/>
                    <a:lstStyle/>
                    <a:p>
                      <a:pPr marL="0" indent="0">
                        <a:buNone/>
                      </a:pPr>
                      <a:r>
                        <a:rPr lang="en-US" sz="1300" b="1" dirty="0">
                          <a:solidFill>
                            <a:schemeClr val="tx1"/>
                          </a:solidFill>
                        </a:rPr>
                        <a:t>COM automation [11]</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Drives the classic Outlook desktop app</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b="1" dirty="0">
                          <a:solidFill>
                            <a:schemeClr val="accent5"/>
                          </a:solidFill>
                        </a:rPr>
                        <a:t>Not supported in new Outlook</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bl>
          </a:graphicData>
        </a:graphic>
      </p:graphicFrame>
      <p:sp>
        <p:nvSpPr>
          <p:cNvPr id="5" name="decision card"/>
          <p:cNvSpPr/>
          <p:nvPr/>
        </p:nvSpPr>
        <p:spPr>
          <a:xfrm>
            <a:off x="457200" y="3931920"/>
            <a:ext cx="8229600" cy="640080"/>
          </a:xfrm>
          <a:prstGeom prst="rect">
            <a:avLst/>
          </a:prstGeom>
          <a:solidFill>
            <a:schemeClr val="tx2"/>
          </a:solidFill>
          <a:ln w="12700">
            <a:solidFill>
              <a:schemeClr val="tx2"/>
            </a:solidFill>
            <a:prstDash val="solid"/>
          </a:ln>
        </p:spPr>
        <p:txBody>
          <a:bodyPr/>
          <a:lstStyle/>
          <a:p>
            <a:endParaRPr lang="en-GB"/>
          </a:p>
        </p:txBody>
      </p:sp>
      <p:sp>
        <p:nvSpPr>
          <p:cNvPr id="6" name="decision text"/>
          <p:cNvSpPr txBox="1"/>
          <p:nvPr/>
        </p:nvSpPr>
        <p:spPr>
          <a:xfrm>
            <a:off x="640080" y="3931920"/>
            <a:ext cx="7863840" cy="640080"/>
          </a:xfrm>
          <a:prstGeom prst="rect">
            <a:avLst/>
          </a:prstGeom>
          <a:noFill/>
          <a:ln/>
        </p:spPr>
        <p:txBody>
          <a:bodyPr wrap="square" lIns="0" tIns="0" rIns="0" bIns="0" rtlCol="0" anchor="ctr"/>
          <a:lstStyle/>
          <a:p>
            <a:pPr marL="0" indent="0">
              <a:buNone/>
            </a:pPr>
            <a:r>
              <a:rPr lang="en-US" sz="1500" b="1" dirty="0">
                <a:solidFill>
                  <a:schemeClr val="bg1"/>
                </a:solidFill>
              </a:rPr>
              <a:t>Decision: an API-based design using Microsoft Graph, so the tool does not depend on the Outlook client version.</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Project plan</a:t>
            </a:r>
            <a:endParaRPr lang="en-US" sz="3000" dirty="0"/>
          </a:p>
        </p:txBody>
      </p:sp>
      <p:sp>
        <p:nvSpPr>
          <p:cNvPr id="4" name="month Jun"/>
          <p:cNvSpPr/>
          <p:nvPr/>
        </p:nvSpPr>
        <p:spPr>
          <a:xfrm>
            <a:off x="2926080" y="1024128"/>
            <a:ext cx="807578" cy="237744"/>
          </a:xfrm>
          <a:prstGeom prst="rect">
            <a:avLst/>
          </a:prstGeom>
          <a:solidFill>
            <a:schemeClr val="tx2"/>
          </a:solidFill>
          <a:ln w="6350">
            <a:solidFill>
              <a:schemeClr val="bg1"/>
            </a:solidFill>
            <a:prstDash val="solid"/>
          </a:ln>
        </p:spPr>
        <p:txBody>
          <a:bodyPr/>
          <a:lstStyle/>
          <a:p>
            <a:endParaRPr lang="en-GB"/>
          </a:p>
        </p:txBody>
      </p:sp>
      <p:sp>
        <p:nvSpPr>
          <p:cNvPr id="5" name="month label Jun"/>
          <p:cNvSpPr txBox="1"/>
          <p:nvPr/>
        </p:nvSpPr>
        <p:spPr>
          <a:xfrm>
            <a:off x="2926080"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Jun</a:t>
            </a:r>
            <a:endParaRPr lang="en-US" sz="1100" dirty="0"/>
          </a:p>
        </p:txBody>
      </p:sp>
      <p:sp>
        <p:nvSpPr>
          <p:cNvPr id="6" name="month Jul"/>
          <p:cNvSpPr/>
          <p:nvPr/>
        </p:nvSpPr>
        <p:spPr>
          <a:xfrm>
            <a:off x="3733658" y="1024128"/>
            <a:ext cx="834497" cy="237744"/>
          </a:xfrm>
          <a:prstGeom prst="rect">
            <a:avLst/>
          </a:prstGeom>
          <a:solidFill>
            <a:schemeClr val="accent6"/>
          </a:solidFill>
          <a:ln w="6350">
            <a:solidFill>
              <a:schemeClr val="bg1"/>
            </a:solidFill>
            <a:prstDash val="solid"/>
          </a:ln>
        </p:spPr>
        <p:txBody>
          <a:bodyPr/>
          <a:lstStyle/>
          <a:p>
            <a:endParaRPr lang="en-GB"/>
          </a:p>
        </p:txBody>
      </p:sp>
      <p:sp>
        <p:nvSpPr>
          <p:cNvPr id="7" name="month label Jul"/>
          <p:cNvSpPr txBox="1"/>
          <p:nvPr/>
        </p:nvSpPr>
        <p:spPr>
          <a:xfrm>
            <a:off x="3733658"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Jul</a:t>
            </a:r>
            <a:endParaRPr lang="en-US" sz="1100" dirty="0"/>
          </a:p>
        </p:txBody>
      </p:sp>
      <p:sp>
        <p:nvSpPr>
          <p:cNvPr id="8" name="month Aug"/>
          <p:cNvSpPr/>
          <p:nvPr/>
        </p:nvSpPr>
        <p:spPr>
          <a:xfrm>
            <a:off x="4568154"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9" name="month label Aug"/>
          <p:cNvSpPr txBox="1"/>
          <p:nvPr/>
        </p:nvSpPr>
        <p:spPr>
          <a:xfrm>
            <a:off x="4568154"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Aug</a:t>
            </a:r>
            <a:endParaRPr lang="en-US" sz="1100" dirty="0"/>
          </a:p>
        </p:txBody>
      </p:sp>
      <p:sp>
        <p:nvSpPr>
          <p:cNvPr id="10" name="month Sep"/>
          <p:cNvSpPr/>
          <p:nvPr/>
        </p:nvSpPr>
        <p:spPr>
          <a:xfrm>
            <a:off x="5402651" y="1024128"/>
            <a:ext cx="807578" cy="237744"/>
          </a:xfrm>
          <a:prstGeom prst="rect">
            <a:avLst/>
          </a:prstGeom>
          <a:solidFill>
            <a:schemeClr val="accent6"/>
          </a:solidFill>
          <a:ln w="6350">
            <a:solidFill>
              <a:schemeClr val="bg1"/>
            </a:solidFill>
            <a:prstDash val="solid"/>
          </a:ln>
        </p:spPr>
        <p:txBody>
          <a:bodyPr/>
          <a:lstStyle/>
          <a:p>
            <a:endParaRPr lang="en-GB"/>
          </a:p>
        </p:txBody>
      </p:sp>
      <p:sp>
        <p:nvSpPr>
          <p:cNvPr id="11" name="month label Sep"/>
          <p:cNvSpPr txBox="1"/>
          <p:nvPr/>
        </p:nvSpPr>
        <p:spPr>
          <a:xfrm>
            <a:off x="5402651"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Sep</a:t>
            </a:r>
            <a:endParaRPr lang="en-US" sz="1100" dirty="0"/>
          </a:p>
        </p:txBody>
      </p:sp>
      <p:sp>
        <p:nvSpPr>
          <p:cNvPr id="12" name="month Oct"/>
          <p:cNvSpPr/>
          <p:nvPr/>
        </p:nvSpPr>
        <p:spPr>
          <a:xfrm>
            <a:off x="6210229"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13" name="month label Oct"/>
          <p:cNvSpPr txBox="1"/>
          <p:nvPr/>
        </p:nvSpPr>
        <p:spPr>
          <a:xfrm>
            <a:off x="6210229"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Oct</a:t>
            </a:r>
            <a:endParaRPr lang="en-US" sz="1100" dirty="0"/>
          </a:p>
        </p:txBody>
      </p:sp>
      <p:sp>
        <p:nvSpPr>
          <p:cNvPr id="14" name="month Nov"/>
          <p:cNvSpPr/>
          <p:nvPr/>
        </p:nvSpPr>
        <p:spPr>
          <a:xfrm>
            <a:off x="7044726" y="1024128"/>
            <a:ext cx="807578" cy="237744"/>
          </a:xfrm>
          <a:prstGeom prst="rect">
            <a:avLst/>
          </a:prstGeom>
          <a:solidFill>
            <a:schemeClr val="accent6"/>
          </a:solidFill>
          <a:ln w="6350">
            <a:solidFill>
              <a:schemeClr val="bg1"/>
            </a:solidFill>
            <a:prstDash val="solid"/>
          </a:ln>
        </p:spPr>
        <p:txBody>
          <a:bodyPr/>
          <a:lstStyle/>
          <a:p>
            <a:endParaRPr lang="en-GB"/>
          </a:p>
        </p:txBody>
      </p:sp>
      <p:sp>
        <p:nvSpPr>
          <p:cNvPr id="15" name="month label Nov"/>
          <p:cNvSpPr txBox="1"/>
          <p:nvPr/>
        </p:nvSpPr>
        <p:spPr>
          <a:xfrm>
            <a:off x="7044726"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Nov</a:t>
            </a:r>
            <a:endParaRPr lang="en-US" sz="1100" dirty="0"/>
          </a:p>
        </p:txBody>
      </p:sp>
      <p:sp>
        <p:nvSpPr>
          <p:cNvPr id="16" name="month Dec"/>
          <p:cNvSpPr/>
          <p:nvPr/>
        </p:nvSpPr>
        <p:spPr>
          <a:xfrm>
            <a:off x="7852303"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17" name="month label Dec"/>
          <p:cNvSpPr txBox="1"/>
          <p:nvPr/>
        </p:nvSpPr>
        <p:spPr>
          <a:xfrm>
            <a:off x="7852303"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Dec</a:t>
            </a:r>
            <a:endParaRPr lang="en-US" sz="1100" dirty="0"/>
          </a:p>
        </p:txBody>
      </p:sp>
      <p:sp>
        <p:nvSpPr>
          <p:cNvPr id="18" name="row bg 0"/>
          <p:cNvSpPr/>
          <p:nvPr/>
        </p:nvSpPr>
        <p:spPr>
          <a:xfrm>
            <a:off x="457200" y="1371600"/>
            <a:ext cx="8229600" cy="274320"/>
          </a:xfrm>
          <a:prstGeom prst="rect">
            <a:avLst/>
          </a:prstGeom>
          <a:solidFill>
            <a:schemeClr val="bg2"/>
          </a:solidFill>
          <a:ln w="12700">
            <a:solidFill>
              <a:schemeClr val="bg2"/>
            </a:solidFill>
            <a:prstDash val="solid"/>
          </a:ln>
        </p:spPr>
        <p:txBody>
          <a:bodyPr/>
          <a:lstStyle/>
          <a:p>
            <a:endParaRPr lang="en-GB"/>
          </a:p>
        </p:txBody>
      </p:sp>
      <p:sp>
        <p:nvSpPr>
          <p:cNvPr id="19" name="row label 0"/>
          <p:cNvSpPr txBox="1"/>
          <p:nvPr/>
        </p:nvSpPr>
        <p:spPr>
          <a:xfrm>
            <a:off x="548640" y="1371600"/>
            <a:ext cx="2377440" cy="274320"/>
          </a:xfrm>
          <a:prstGeom prst="rect">
            <a:avLst/>
          </a:prstGeom>
          <a:noFill/>
          <a:ln/>
        </p:spPr>
        <p:txBody>
          <a:bodyPr wrap="square" lIns="0" tIns="0" rIns="0" bIns="0" rtlCol="0" anchor="ctr"/>
          <a:lstStyle/>
          <a:p>
            <a:pPr marL="0" indent="0">
              <a:buNone/>
            </a:pPr>
            <a:r>
              <a:rPr lang="en-US" sz="1200" dirty="0">
                <a:solidFill>
                  <a:schemeClr val="tx1"/>
                </a:solidFill>
              </a:rPr>
              <a:t>Proposal, research, ethics</a:t>
            </a:r>
            <a:endParaRPr lang="en-US" sz="1200" dirty="0"/>
          </a:p>
        </p:txBody>
      </p:sp>
      <p:sp>
        <p:nvSpPr>
          <p:cNvPr id="20" name="bar 0"/>
          <p:cNvSpPr/>
          <p:nvPr/>
        </p:nvSpPr>
        <p:spPr>
          <a:xfrm>
            <a:off x="3599061" y="1426464"/>
            <a:ext cx="2826521" cy="164592"/>
          </a:xfrm>
          <a:prstGeom prst="rect">
            <a:avLst/>
          </a:prstGeom>
          <a:solidFill>
            <a:schemeClr val="accent3"/>
          </a:solidFill>
          <a:ln w="12700">
            <a:solidFill>
              <a:schemeClr val="accent3"/>
            </a:solidFill>
            <a:prstDash val="solid"/>
          </a:ln>
        </p:spPr>
        <p:txBody>
          <a:bodyPr/>
          <a:lstStyle/>
          <a:p>
            <a:endParaRPr lang="en-GB"/>
          </a:p>
        </p:txBody>
      </p:sp>
      <p:sp>
        <p:nvSpPr>
          <p:cNvPr id="21" name="row label 1"/>
          <p:cNvSpPr txBox="1"/>
          <p:nvPr/>
        </p:nvSpPr>
        <p:spPr>
          <a:xfrm>
            <a:off x="548640" y="1645920"/>
            <a:ext cx="2377440" cy="274320"/>
          </a:xfrm>
          <a:prstGeom prst="rect">
            <a:avLst/>
          </a:prstGeom>
          <a:noFill/>
          <a:ln/>
        </p:spPr>
        <p:txBody>
          <a:bodyPr wrap="square" lIns="0" tIns="0" rIns="0" bIns="0" rtlCol="0" anchor="ctr"/>
          <a:lstStyle/>
          <a:p>
            <a:pPr marL="0" indent="0">
              <a:buNone/>
            </a:pPr>
            <a:r>
              <a:rPr lang="en-US" sz="1200" dirty="0">
                <a:solidFill>
                  <a:schemeClr val="tx1"/>
                </a:solidFill>
              </a:rPr>
              <a:t>Setup, accounts, Graph access</a:t>
            </a:r>
            <a:endParaRPr lang="en-US" sz="1200" dirty="0"/>
          </a:p>
        </p:txBody>
      </p:sp>
      <p:sp>
        <p:nvSpPr>
          <p:cNvPr id="22" name="bar 1"/>
          <p:cNvSpPr/>
          <p:nvPr/>
        </p:nvSpPr>
        <p:spPr>
          <a:xfrm>
            <a:off x="6183310" y="1700784"/>
            <a:ext cx="376870" cy="164592"/>
          </a:xfrm>
          <a:prstGeom prst="rect">
            <a:avLst/>
          </a:prstGeom>
          <a:solidFill>
            <a:schemeClr val="accent3"/>
          </a:solidFill>
          <a:ln w="12700">
            <a:solidFill>
              <a:schemeClr val="accent3"/>
            </a:solidFill>
            <a:prstDash val="solid"/>
          </a:ln>
        </p:spPr>
        <p:txBody>
          <a:bodyPr/>
          <a:lstStyle/>
          <a:p>
            <a:endParaRPr lang="en-GB"/>
          </a:p>
        </p:txBody>
      </p:sp>
      <p:sp>
        <p:nvSpPr>
          <p:cNvPr id="23" name="row bg 2"/>
          <p:cNvSpPr/>
          <p:nvPr/>
        </p:nvSpPr>
        <p:spPr>
          <a:xfrm>
            <a:off x="457200" y="1920240"/>
            <a:ext cx="8229600" cy="274320"/>
          </a:xfrm>
          <a:prstGeom prst="rect">
            <a:avLst/>
          </a:prstGeom>
          <a:solidFill>
            <a:schemeClr val="bg2"/>
          </a:solidFill>
          <a:ln w="12700">
            <a:solidFill>
              <a:schemeClr val="bg2"/>
            </a:solidFill>
            <a:prstDash val="solid"/>
          </a:ln>
        </p:spPr>
        <p:txBody>
          <a:bodyPr/>
          <a:lstStyle/>
          <a:p>
            <a:endParaRPr lang="en-GB"/>
          </a:p>
        </p:txBody>
      </p:sp>
      <p:sp>
        <p:nvSpPr>
          <p:cNvPr id="24" name="row label 2"/>
          <p:cNvSpPr txBox="1"/>
          <p:nvPr/>
        </p:nvSpPr>
        <p:spPr>
          <a:xfrm>
            <a:off x="548640" y="1920240"/>
            <a:ext cx="2377440" cy="274320"/>
          </a:xfrm>
          <a:prstGeom prst="rect">
            <a:avLst/>
          </a:prstGeom>
          <a:noFill/>
          <a:ln/>
        </p:spPr>
        <p:txBody>
          <a:bodyPr wrap="square" lIns="0" tIns="0" rIns="0" bIns="0" rtlCol="0" anchor="ctr"/>
          <a:lstStyle/>
          <a:p>
            <a:pPr marL="0" indent="0">
              <a:buNone/>
            </a:pPr>
            <a:r>
              <a:rPr lang="en-US" sz="1200" dirty="0">
                <a:solidFill>
                  <a:schemeClr val="tx1"/>
                </a:solidFill>
              </a:rPr>
              <a:t>Dataset, parser, whitelist, rules</a:t>
            </a:r>
            <a:endParaRPr lang="en-US" sz="1200" dirty="0"/>
          </a:p>
        </p:txBody>
      </p:sp>
      <p:sp>
        <p:nvSpPr>
          <p:cNvPr id="25" name="bar 2"/>
          <p:cNvSpPr/>
          <p:nvPr/>
        </p:nvSpPr>
        <p:spPr>
          <a:xfrm>
            <a:off x="6506341" y="1975104"/>
            <a:ext cx="91440" cy="164592"/>
          </a:xfrm>
          <a:prstGeom prst="rect">
            <a:avLst/>
          </a:prstGeom>
          <a:solidFill>
            <a:schemeClr val="accent3"/>
          </a:solidFill>
          <a:ln w="12700">
            <a:solidFill>
              <a:schemeClr val="accent3"/>
            </a:solidFill>
            <a:prstDash val="solid"/>
          </a:ln>
        </p:spPr>
        <p:txBody>
          <a:bodyPr/>
          <a:lstStyle/>
          <a:p>
            <a:endParaRPr lang="en-GB"/>
          </a:p>
        </p:txBody>
      </p:sp>
      <p:sp>
        <p:nvSpPr>
          <p:cNvPr id="26" name="row label 3"/>
          <p:cNvSpPr txBox="1"/>
          <p:nvPr/>
        </p:nvSpPr>
        <p:spPr>
          <a:xfrm>
            <a:off x="548640" y="2194560"/>
            <a:ext cx="2377440" cy="274320"/>
          </a:xfrm>
          <a:prstGeom prst="rect">
            <a:avLst/>
          </a:prstGeom>
          <a:noFill/>
          <a:ln/>
        </p:spPr>
        <p:txBody>
          <a:bodyPr wrap="square" lIns="0" tIns="0" rIns="0" bIns="0" rtlCol="0" anchor="ctr"/>
          <a:lstStyle/>
          <a:p>
            <a:pPr marL="0" indent="0">
              <a:buNone/>
            </a:pPr>
            <a:r>
              <a:rPr lang="en-US" sz="1200" dirty="0">
                <a:solidFill>
                  <a:schemeClr val="tx1"/>
                </a:solidFill>
              </a:rPr>
              <a:t>Interim viva (21 Oct)</a:t>
            </a:r>
            <a:endParaRPr lang="en-US" sz="1200" dirty="0"/>
          </a:p>
        </p:txBody>
      </p:sp>
      <p:sp>
        <p:nvSpPr>
          <p:cNvPr id="27" name="milestone 3"/>
          <p:cNvSpPr/>
          <p:nvPr/>
        </p:nvSpPr>
        <p:spPr>
          <a:xfrm>
            <a:off x="6648030" y="224028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28" name="row bg 4"/>
          <p:cNvSpPr/>
          <p:nvPr/>
        </p:nvSpPr>
        <p:spPr>
          <a:xfrm>
            <a:off x="457200" y="2468880"/>
            <a:ext cx="8229600" cy="274320"/>
          </a:xfrm>
          <a:prstGeom prst="rect">
            <a:avLst/>
          </a:prstGeom>
          <a:solidFill>
            <a:schemeClr val="bg2"/>
          </a:solidFill>
          <a:ln w="12700">
            <a:solidFill>
              <a:schemeClr val="bg2"/>
            </a:solidFill>
            <a:prstDash val="solid"/>
          </a:ln>
        </p:spPr>
        <p:txBody>
          <a:bodyPr/>
          <a:lstStyle/>
          <a:p>
            <a:endParaRPr lang="en-GB"/>
          </a:p>
        </p:txBody>
      </p:sp>
      <p:sp>
        <p:nvSpPr>
          <p:cNvPr id="29" name="row label 4"/>
          <p:cNvSpPr txBox="1"/>
          <p:nvPr/>
        </p:nvSpPr>
        <p:spPr>
          <a:xfrm>
            <a:off x="548640" y="2468880"/>
            <a:ext cx="2377440" cy="274320"/>
          </a:xfrm>
          <a:prstGeom prst="rect">
            <a:avLst/>
          </a:prstGeom>
          <a:noFill/>
          <a:ln/>
        </p:spPr>
        <p:txBody>
          <a:bodyPr wrap="square" lIns="0" tIns="0" rIns="0" bIns="0" rtlCol="0" anchor="ctr"/>
          <a:lstStyle/>
          <a:p>
            <a:pPr marL="0" indent="0">
              <a:buNone/>
            </a:pPr>
            <a:r>
              <a:rPr lang="en-US" sz="1200" dirty="0">
                <a:solidFill>
                  <a:schemeClr val="tx1"/>
                </a:solidFill>
              </a:rPr>
              <a:t>Scoring engine</a:t>
            </a:r>
            <a:endParaRPr lang="en-US" sz="1200" dirty="0"/>
          </a:p>
        </p:txBody>
      </p:sp>
      <p:sp>
        <p:nvSpPr>
          <p:cNvPr id="30" name="bar 4"/>
          <p:cNvSpPr/>
          <p:nvPr/>
        </p:nvSpPr>
        <p:spPr>
          <a:xfrm>
            <a:off x="6775533" y="2523744"/>
            <a:ext cx="161516" cy="164592"/>
          </a:xfrm>
          <a:prstGeom prst="rect">
            <a:avLst/>
          </a:prstGeom>
          <a:solidFill>
            <a:schemeClr val="accent2"/>
          </a:solidFill>
          <a:ln w="12700">
            <a:solidFill>
              <a:schemeClr val="accent2"/>
            </a:solidFill>
            <a:prstDash val="solid"/>
          </a:ln>
        </p:spPr>
        <p:txBody>
          <a:bodyPr/>
          <a:lstStyle/>
          <a:p>
            <a:endParaRPr lang="en-GB"/>
          </a:p>
        </p:txBody>
      </p:sp>
      <p:sp>
        <p:nvSpPr>
          <p:cNvPr id="31" name="row label 5"/>
          <p:cNvSpPr txBox="1"/>
          <p:nvPr/>
        </p:nvSpPr>
        <p:spPr>
          <a:xfrm>
            <a:off x="548640" y="2743200"/>
            <a:ext cx="2377440" cy="274320"/>
          </a:xfrm>
          <a:prstGeom prst="rect">
            <a:avLst/>
          </a:prstGeom>
          <a:noFill/>
          <a:ln/>
        </p:spPr>
        <p:txBody>
          <a:bodyPr wrap="square" lIns="0" tIns="0" rIns="0" bIns="0" rtlCol="0" anchor="ctr"/>
          <a:lstStyle/>
          <a:p>
            <a:pPr marL="0" indent="0">
              <a:buNone/>
            </a:pPr>
            <a:r>
              <a:rPr lang="en-US" sz="1200" dirty="0">
                <a:solidFill>
                  <a:schemeClr val="tx1"/>
                </a:solidFill>
              </a:rPr>
              <a:t>Live Graph and Outlook tagging</a:t>
            </a:r>
            <a:endParaRPr lang="en-US" sz="1200" dirty="0"/>
          </a:p>
        </p:txBody>
      </p:sp>
      <p:sp>
        <p:nvSpPr>
          <p:cNvPr id="32" name="bar 5"/>
          <p:cNvSpPr/>
          <p:nvPr/>
        </p:nvSpPr>
        <p:spPr>
          <a:xfrm>
            <a:off x="6963968" y="2798064"/>
            <a:ext cx="215354" cy="164592"/>
          </a:xfrm>
          <a:prstGeom prst="rect">
            <a:avLst/>
          </a:prstGeom>
          <a:solidFill>
            <a:schemeClr val="accent4"/>
          </a:solidFill>
          <a:ln w="12700">
            <a:solidFill>
              <a:schemeClr val="accent4"/>
            </a:solidFill>
            <a:prstDash val="solid"/>
          </a:ln>
        </p:spPr>
        <p:txBody>
          <a:bodyPr/>
          <a:lstStyle/>
          <a:p>
            <a:endParaRPr lang="en-GB"/>
          </a:p>
        </p:txBody>
      </p:sp>
      <p:sp>
        <p:nvSpPr>
          <p:cNvPr id="33" name="row bg 6"/>
          <p:cNvSpPr/>
          <p:nvPr/>
        </p:nvSpPr>
        <p:spPr>
          <a:xfrm>
            <a:off x="457200" y="3017520"/>
            <a:ext cx="8229600" cy="274320"/>
          </a:xfrm>
          <a:prstGeom prst="rect">
            <a:avLst/>
          </a:prstGeom>
          <a:solidFill>
            <a:schemeClr val="bg2"/>
          </a:solidFill>
          <a:ln w="12700">
            <a:solidFill>
              <a:schemeClr val="bg2"/>
            </a:solidFill>
            <a:prstDash val="solid"/>
          </a:ln>
        </p:spPr>
        <p:txBody>
          <a:bodyPr/>
          <a:lstStyle/>
          <a:p>
            <a:endParaRPr lang="en-GB"/>
          </a:p>
        </p:txBody>
      </p:sp>
      <p:sp>
        <p:nvSpPr>
          <p:cNvPr id="34" name="row label 6"/>
          <p:cNvSpPr txBox="1"/>
          <p:nvPr/>
        </p:nvSpPr>
        <p:spPr>
          <a:xfrm>
            <a:off x="548640" y="3017520"/>
            <a:ext cx="2377440" cy="274320"/>
          </a:xfrm>
          <a:prstGeom prst="rect">
            <a:avLst/>
          </a:prstGeom>
          <a:noFill/>
          <a:ln/>
        </p:spPr>
        <p:txBody>
          <a:bodyPr wrap="square" lIns="0" tIns="0" rIns="0" bIns="0" rtlCol="0" anchor="ctr"/>
          <a:lstStyle/>
          <a:p>
            <a:pPr marL="0" indent="0">
              <a:buNone/>
            </a:pPr>
            <a:r>
              <a:rPr lang="en-US" sz="1200" dirty="0">
                <a:solidFill>
                  <a:schemeClr val="tx1"/>
                </a:solidFill>
              </a:rPr>
              <a:t>Evaluation and tuning</a:t>
            </a:r>
            <a:endParaRPr lang="en-US" sz="1200" dirty="0"/>
          </a:p>
        </p:txBody>
      </p:sp>
      <p:sp>
        <p:nvSpPr>
          <p:cNvPr id="35" name="bar 6"/>
          <p:cNvSpPr/>
          <p:nvPr/>
        </p:nvSpPr>
        <p:spPr>
          <a:xfrm>
            <a:off x="7206241" y="3072384"/>
            <a:ext cx="215354" cy="164592"/>
          </a:xfrm>
          <a:prstGeom prst="rect">
            <a:avLst/>
          </a:prstGeom>
          <a:solidFill>
            <a:schemeClr val="accent4"/>
          </a:solidFill>
          <a:ln w="12700">
            <a:solidFill>
              <a:schemeClr val="accent4"/>
            </a:solidFill>
            <a:prstDash val="solid"/>
          </a:ln>
        </p:spPr>
        <p:txBody>
          <a:bodyPr/>
          <a:lstStyle/>
          <a:p>
            <a:endParaRPr lang="en-GB"/>
          </a:p>
        </p:txBody>
      </p:sp>
      <p:sp>
        <p:nvSpPr>
          <p:cNvPr id="36" name="row label 7"/>
          <p:cNvSpPr txBox="1"/>
          <p:nvPr/>
        </p:nvSpPr>
        <p:spPr>
          <a:xfrm>
            <a:off x="548640" y="3291840"/>
            <a:ext cx="2377440" cy="274320"/>
          </a:xfrm>
          <a:prstGeom prst="rect">
            <a:avLst/>
          </a:prstGeom>
          <a:noFill/>
          <a:ln/>
        </p:spPr>
        <p:txBody>
          <a:bodyPr wrap="square" lIns="0" tIns="0" rIns="0" bIns="0" rtlCol="0" anchor="ctr"/>
          <a:lstStyle/>
          <a:p>
            <a:pPr marL="0" indent="0">
              <a:buNone/>
            </a:pPr>
            <a:r>
              <a:rPr lang="en-US" sz="1200" dirty="0">
                <a:solidFill>
                  <a:schemeClr val="tx1"/>
                </a:solidFill>
              </a:rPr>
              <a:t>Final report writing</a:t>
            </a:r>
            <a:endParaRPr lang="en-US" sz="1200" dirty="0"/>
          </a:p>
        </p:txBody>
      </p:sp>
      <p:sp>
        <p:nvSpPr>
          <p:cNvPr id="37" name="bar 7"/>
          <p:cNvSpPr/>
          <p:nvPr/>
        </p:nvSpPr>
        <p:spPr>
          <a:xfrm>
            <a:off x="7044726" y="3346704"/>
            <a:ext cx="780658" cy="164592"/>
          </a:xfrm>
          <a:prstGeom prst="rect">
            <a:avLst/>
          </a:prstGeom>
          <a:solidFill>
            <a:schemeClr val="accent4"/>
          </a:solidFill>
          <a:ln w="12700">
            <a:solidFill>
              <a:schemeClr val="accent4"/>
            </a:solidFill>
            <a:prstDash val="solid"/>
          </a:ln>
        </p:spPr>
        <p:txBody>
          <a:bodyPr/>
          <a:lstStyle/>
          <a:p>
            <a:endParaRPr lang="en-GB"/>
          </a:p>
        </p:txBody>
      </p:sp>
      <p:sp>
        <p:nvSpPr>
          <p:cNvPr id="38" name="row bg 8"/>
          <p:cNvSpPr/>
          <p:nvPr/>
        </p:nvSpPr>
        <p:spPr>
          <a:xfrm>
            <a:off x="457200" y="3566160"/>
            <a:ext cx="8229600" cy="274320"/>
          </a:xfrm>
          <a:prstGeom prst="rect">
            <a:avLst/>
          </a:prstGeom>
          <a:solidFill>
            <a:schemeClr val="bg2"/>
          </a:solidFill>
          <a:ln w="12700">
            <a:solidFill>
              <a:schemeClr val="bg2"/>
            </a:solidFill>
            <a:prstDash val="solid"/>
          </a:ln>
        </p:spPr>
        <p:txBody>
          <a:bodyPr/>
          <a:lstStyle/>
          <a:p>
            <a:endParaRPr lang="en-GB"/>
          </a:p>
        </p:txBody>
      </p:sp>
      <p:sp>
        <p:nvSpPr>
          <p:cNvPr id="39" name="row label 8"/>
          <p:cNvSpPr txBox="1"/>
          <p:nvPr/>
        </p:nvSpPr>
        <p:spPr>
          <a:xfrm>
            <a:off x="548640" y="3566160"/>
            <a:ext cx="2377440" cy="274320"/>
          </a:xfrm>
          <a:prstGeom prst="rect">
            <a:avLst/>
          </a:prstGeom>
          <a:noFill/>
          <a:ln/>
        </p:spPr>
        <p:txBody>
          <a:bodyPr wrap="square" lIns="0" tIns="0" rIns="0" bIns="0" rtlCol="0" anchor="ctr"/>
          <a:lstStyle/>
          <a:p>
            <a:pPr marL="0" indent="0">
              <a:buNone/>
            </a:pPr>
            <a:r>
              <a:rPr lang="en-US" sz="1200" dirty="0">
                <a:solidFill>
                  <a:schemeClr val="tx1"/>
                </a:solidFill>
              </a:rPr>
              <a:t>Poster and viva preparation</a:t>
            </a:r>
            <a:endParaRPr lang="en-US" sz="1200" dirty="0"/>
          </a:p>
        </p:txBody>
      </p:sp>
      <p:sp>
        <p:nvSpPr>
          <p:cNvPr id="40" name="bar 8"/>
          <p:cNvSpPr/>
          <p:nvPr/>
        </p:nvSpPr>
        <p:spPr>
          <a:xfrm>
            <a:off x="7636949" y="3621024"/>
            <a:ext cx="296112" cy="164592"/>
          </a:xfrm>
          <a:prstGeom prst="rect">
            <a:avLst/>
          </a:prstGeom>
          <a:solidFill>
            <a:schemeClr val="accent4"/>
          </a:solidFill>
          <a:ln w="12700">
            <a:solidFill>
              <a:schemeClr val="accent4"/>
            </a:solidFill>
            <a:prstDash val="solid"/>
          </a:ln>
        </p:spPr>
        <p:txBody>
          <a:bodyPr/>
          <a:lstStyle/>
          <a:p>
            <a:endParaRPr lang="en-GB"/>
          </a:p>
        </p:txBody>
      </p:sp>
      <p:sp>
        <p:nvSpPr>
          <p:cNvPr id="41" name="row label 9"/>
          <p:cNvSpPr txBox="1"/>
          <p:nvPr/>
        </p:nvSpPr>
        <p:spPr>
          <a:xfrm>
            <a:off x="548640" y="3840480"/>
            <a:ext cx="2377440" cy="274320"/>
          </a:xfrm>
          <a:prstGeom prst="rect">
            <a:avLst/>
          </a:prstGeom>
          <a:noFill/>
          <a:ln/>
        </p:spPr>
        <p:txBody>
          <a:bodyPr wrap="square" lIns="0" tIns="0" rIns="0" bIns="0" rtlCol="0" anchor="ctr"/>
          <a:lstStyle/>
          <a:p>
            <a:pPr marL="0" indent="0">
              <a:buNone/>
            </a:pPr>
            <a:r>
              <a:rPr lang="en-US" sz="1200" dirty="0">
                <a:solidFill>
                  <a:schemeClr val="tx1"/>
                </a:solidFill>
              </a:rPr>
              <a:t>Final report due (30 Nov)</a:t>
            </a:r>
            <a:endParaRPr lang="en-US" sz="1200" dirty="0"/>
          </a:p>
        </p:txBody>
      </p:sp>
      <p:sp>
        <p:nvSpPr>
          <p:cNvPr id="42" name="milestone 9"/>
          <p:cNvSpPr/>
          <p:nvPr/>
        </p:nvSpPr>
        <p:spPr>
          <a:xfrm>
            <a:off x="7724800" y="388620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43" name="row bg 10"/>
          <p:cNvSpPr/>
          <p:nvPr/>
        </p:nvSpPr>
        <p:spPr>
          <a:xfrm>
            <a:off x="457200" y="4114800"/>
            <a:ext cx="8229600" cy="274320"/>
          </a:xfrm>
          <a:prstGeom prst="rect">
            <a:avLst/>
          </a:prstGeom>
          <a:solidFill>
            <a:schemeClr val="bg2"/>
          </a:solidFill>
          <a:ln w="12700">
            <a:solidFill>
              <a:schemeClr val="bg2"/>
            </a:solidFill>
            <a:prstDash val="solid"/>
          </a:ln>
        </p:spPr>
        <p:txBody>
          <a:bodyPr/>
          <a:lstStyle/>
          <a:p>
            <a:endParaRPr lang="en-GB"/>
          </a:p>
        </p:txBody>
      </p:sp>
      <p:sp>
        <p:nvSpPr>
          <p:cNvPr id="44" name="row label 10"/>
          <p:cNvSpPr txBox="1"/>
          <p:nvPr/>
        </p:nvSpPr>
        <p:spPr>
          <a:xfrm>
            <a:off x="548640" y="4114800"/>
            <a:ext cx="2377440" cy="274320"/>
          </a:xfrm>
          <a:prstGeom prst="rect">
            <a:avLst/>
          </a:prstGeom>
          <a:noFill/>
          <a:ln/>
        </p:spPr>
        <p:txBody>
          <a:bodyPr wrap="square" lIns="0" tIns="0" rIns="0" bIns="0" rtlCol="0" anchor="ctr"/>
          <a:lstStyle/>
          <a:p>
            <a:pPr marL="0" indent="0">
              <a:buNone/>
            </a:pPr>
            <a:r>
              <a:rPr lang="en-US" sz="1200" dirty="0">
                <a:solidFill>
                  <a:schemeClr val="tx1"/>
                </a:solidFill>
              </a:rPr>
              <a:t>Poster and final viva (4 Dec)</a:t>
            </a:r>
            <a:endParaRPr lang="en-US" sz="1200" dirty="0"/>
          </a:p>
        </p:txBody>
      </p:sp>
      <p:sp>
        <p:nvSpPr>
          <p:cNvPr id="45" name="milestone 10"/>
          <p:cNvSpPr/>
          <p:nvPr/>
        </p:nvSpPr>
        <p:spPr>
          <a:xfrm>
            <a:off x="7832477" y="416052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46" name="today line"/>
          <p:cNvSpPr/>
          <p:nvPr/>
        </p:nvSpPr>
        <p:spPr>
          <a:xfrm>
            <a:off x="6587098" y="1261872"/>
            <a:ext cx="0" cy="3236976"/>
          </a:xfrm>
          <a:prstGeom prst="line">
            <a:avLst/>
          </a:prstGeom>
          <a:noFill/>
          <a:ln w="19050">
            <a:solidFill>
              <a:schemeClr val="accent5"/>
            </a:solidFill>
            <a:prstDash val="dash"/>
          </a:ln>
        </p:spPr>
        <p:txBody>
          <a:bodyPr/>
          <a:lstStyle/>
          <a:p>
            <a:endParaRPr lang="en-GB"/>
          </a:p>
        </p:txBody>
      </p:sp>
      <p:sp>
        <p:nvSpPr>
          <p:cNvPr id="47" name="today label"/>
          <p:cNvSpPr txBox="1"/>
          <p:nvPr/>
        </p:nvSpPr>
        <p:spPr>
          <a:xfrm>
            <a:off x="5261218" y="3291840"/>
            <a:ext cx="1280160" cy="274320"/>
          </a:xfrm>
          <a:prstGeom prst="rect">
            <a:avLst/>
          </a:prstGeom>
          <a:noFill/>
          <a:ln/>
        </p:spPr>
        <p:txBody>
          <a:bodyPr wrap="square" lIns="0" tIns="0" rIns="0" bIns="0" rtlCol="0" anchor="ctr"/>
          <a:lstStyle/>
          <a:p>
            <a:pPr marL="0" indent="0" algn="r">
              <a:buNone/>
            </a:pPr>
            <a:r>
              <a:rPr lang="en-US" sz="1100" b="1" dirty="0">
                <a:solidFill>
                  <a:schemeClr val="accent5"/>
                </a:solidFill>
              </a:rPr>
              <a:t>Today (21 Oct)</a:t>
            </a:r>
            <a:endParaRPr lang="en-US" sz="1100" dirty="0"/>
          </a:p>
        </p:txBody>
      </p:sp>
      <p:sp>
        <p:nvSpPr>
          <p:cNvPr id="48" name="legend Done"/>
          <p:cNvSpPr/>
          <p:nvPr/>
        </p:nvSpPr>
        <p:spPr>
          <a:xfrm>
            <a:off x="548640" y="4572000"/>
            <a:ext cx="201168" cy="128016"/>
          </a:xfrm>
          <a:prstGeom prst="rect">
            <a:avLst/>
          </a:prstGeom>
          <a:solidFill>
            <a:schemeClr val="accent3"/>
          </a:solidFill>
          <a:ln w="12700">
            <a:solidFill>
              <a:schemeClr val="accent3"/>
            </a:solidFill>
            <a:prstDash val="solid"/>
          </a:ln>
        </p:spPr>
        <p:txBody>
          <a:bodyPr/>
          <a:lstStyle/>
          <a:p>
            <a:endParaRPr lang="en-GB"/>
          </a:p>
        </p:txBody>
      </p:sp>
      <p:sp>
        <p:nvSpPr>
          <p:cNvPr id="49" name="legend text Done"/>
          <p:cNvSpPr txBox="1"/>
          <p:nvPr/>
        </p:nvSpPr>
        <p:spPr>
          <a:xfrm>
            <a:off x="82296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Done</a:t>
            </a:r>
            <a:endParaRPr lang="en-US" sz="1100" dirty="0"/>
          </a:p>
        </p:txBody>
      </p:sp>
      <p:sp>
        <p:nvSpPr>
          <p:cNvPr id="50" name="legend Next"/>
          <p:cNvSpPr/>
          <p:nvPr/>
        </p:nvSpPr>
        <p:spPr>
          <a:xfrm>
            <a:off x="1737360" y="4572000"/>
            <a:ext cx="201168" cy="128016"/>
          </a:xfrm>
          <a:prstGeom prst="rect">
            <a:avLst/>
          </a:prstGeom>
          <a:solidFill>
            <a:schemeClr val="accent2"/>
          </a:solidFill>
          <a:ln w="12700">
            <a:solidFill>
              <a:schemeClr val="accent2"/>
            </a:solidFill>
            <a:prstDash val="solid"/>
          </a:ln>
        </p:spPr>
        <p:txBody>
          <a:bodyPr/>
          <a:lstStyle/>
          <a:p>
            <a:endParaRPr lang="en-GB"/>
          </a:p>
        </p:txBody>
      </p:sp>
      <p:sp>
        <p:nvSpPr>
          <p:cNvPr id="51" name="legend text Next"/>
          <p:cNvSpPr txBox="1"/>
          <p:nvPr/>
        </p:nvSpPr>
        <p:spPr>
          <a:xfrm>
            <a:off x="201168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Next</a:t>
            </a:r>
            <a:endParaRPr lang="en-US" sz="1100" dirty="0"/>
          </a:p>
        </p:txBody>
      </p:sp>
      <p:sp>
        <p:nvSpPr>
          <p:cNvPr id="52" name="legend Planned"/>
          <p:cNvSpPr/>
          <p:nvPr/>
        </p:nvSpPr>
        <p:spPr>
          <a:xfrm>
            <a:off x="2926080" y="4572000"/>
            <a:ext cx="201168" cy="128016"/>
          </a:xfrm>
          <a:prstGeom prst="rect">
            <a:avLst/>
          </a:prstGeom>
          <a:solidFill>
            <a:schemeClr val="accent4"/>
          </a:solidFill>
          <a:ln w="12700">
            <a:solidFill>
              <a:schemeClr val="accent4"/>
            </a:solidFill>
            <a:prstDash val="solid"/>
          </a:ln>
        </p:spPr>
        <p:txBody>
          <a:bodyPr/>
          <a:lstStyle/>
          <a:p>
            <a:endParaRPr lang="en-GB"/>
          </a:p>
        </p:txBody>
      </p:sp>
      <p:sp>
        <p:nvSpPr>
          <p:cNvPr id="53" name="legend text Planned"/>
          <p:cNvSpPr txBox="1"/>
          <p:nvPr/>
        </p:nvSpPr>
        <p:spPr>
          <a:xfrm>
            <a:off x="320040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Planned</a:t>
            </a:r>
            <a:endParaRPr lang="en-US" sz="1100" dirty="0"/>
          </a:p>
        </p:txBody>
      </p:sp>
      <p:sp>
        <p:nvSpPr>
          <p:cNvPr id="54" name="legend milestone"/>
          <p:cNvSpPr/>
          <p:nvPr/>
        </p:nvSpPr>
        <p:spPr>
          <a:xfrm>
            <a:off x="4114800" y="4553712"/>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55" name="legend text milestone"/>
          <p:cNvSpPr txBox="1"/>
          <p:nvPr/>
        </p:nvSpPr>
        <p:spPr>
          <a:xfrm>
            <a:off x="4389120" y="4535424"/>
            <a:ext cx="1828800" cy="201168"/>
          </a:xfrm>
          <a:prstGeom prst="rect">
            <a:avLst/>
          </a:prstGeom>
          <a:noFill/>
          <a:ln/>
        </p:spPr>
        <p:txBody>
          <a:bodyPr wrap="square" lIns="0" tIns="0" rIns="0" bIns="0" rtlCol="0" anchor="ctr"/>
          <a:lstStyle/>
          <a:p>
            <a:pPr marL="0" indent="0">
              <a:buNone/>
            </a:pPr>
            <a:r>
              <a:rPr lang="en-US" sz="1100" dirty="0">
                <a:solidFill>
                  <a:schemeClr val="tx1"/>
                </a:solidFill>
              </a:rPr>
              <a:t>Milestone / deadline</a:t>
            </a:r>
            <a:endParaRPr lang="en-US" sz="11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Approach and architecture</a:t>
            </a:r>
            <a:endParaRPr lang="en-US" sz="3000" dirty="0"/>
          </a:p>
        </p:txBody>
      </p:sp>
      <p:sp>
        <p:nvSpPr>
          <p:cNvPr id="4" name="step 1"/>
          <p:cNvSpPr/>
          <p:nvPr/>
        </p:nvSpPr>
        <p:spPr>
          <a:xfrm>
            <a:off x="45720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5" name="step name 1"/>
          <p:cNvSpPr txBox="1"/>
          <p:nvPr/>
        </p:nvSpPr>
        <p:spPr>
          <a:xfrm>
            <a:off x="53035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Email source</a:t>
            </a:r>
            <a:endParaRPr lang="en-US" sz="1500" dirty="0"/>
          </a:p>
        </p:txBody>
      </p:sp>
      <p:sp>
        <p:nvSpPr>
          <p:cNvPr id="6" name="step desc 1"/>
          <p:cNvSpPr txBox="1"/>
          <p:nvPr/>
        </p:nvSpPr>
        <p:spPr>
          <a:xfrm>
            <a:off x="53035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Graph API or .msg files</a:t>
            </a:r>
            <a:endParaRPr lang="en-US" sz="1200" dirty="0"/>
          </a:p>
        </p:txBody>
      </p:sp>
      <p:sp>
        <p:nvSpPr>
          <p:cNvPr id="7" name="arrow 1"/>
          <p:cNvSpPr/>
          <p:nvPr/>
        </p:nvSpPr>
        <p:spPr>
          <a:xfrm>
            <a:off x="190195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8" name="step 2"/>
          <p:cNvSpPr/>
          <p:nvPr/>
        </p:nvSpPr>
        <p:spPr>
          <a:xfrm>
            <a:off x="214884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9" name="step name 2"/>
          <p:cNvSpPr txBox="1"/>
          <p:nvPr/>
        </p:nvSpPr>
        <p:spPr>
          <a:xfrm>
            <a:off x="222199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EmailData</a:t>
            </a:r>
            <a:endParaRPr lang="en-US" sz="1500" dirty="0"/>
          </a:p>
        </p:txBody>
      </p:sp>
      <p:sp>
        <p:nvSpPr>
          <p:cNvPr id="10" name="step desc 2"/>
          <p:cNvSpPr txBox="1"/>
          <p:nvPr/>
        </p:nvSpPr>
        <p:spPr>
          <a:xfrm>
            <a:off x="222199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one shared structure</a:t>
            </a:r>
            <a:endParaRPr lang="en-US" sz="1200" dirty="0"/>
          </a:p>
        </p:txBody>
      </p:sp>
      <p:sp>
        <p:nvSpPr>
          <p:cNvPr id="11" name="arrow 2"/>
          <p:cNvSpPr/>
          <p:nvPr/>
        </p:nvSpPr>
        <p:spPr>
          <a:xfrm>
            <a:off x="359359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12" name="step 3"/>
          <p:cNvSpPr/>
          <p:nvPr/>
        </p:nvSpPr>
        <p:spPr>
          <a:xfrm>
            <a:off x="384048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13" name="step name 3"/>
          <p:cNvSpPr txBox="1"/>
          <p:nvPr/>
        </p:nvSpPr>
        <p:spPr>
          <a:xfrm>
            <a:off x="391363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Eight rules</a:t>
            </a:r>
            <a:endParaRPr lang="en-US" sz="1500" dirty="0"/>
          </a:p>
        </p:txBody>
      </p:sp>
      <p:sp>
        <p:nvSpPr>
          <p:cNvPr id="14" name="step desc 3"/>
          <p:cNvSpPr txBox="1"/>
          <p:nvPr/>
        </p:nvSpPr>
        <p:spPr>
          <a:xfrm>
            <a:off x="391363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each explains itself</a:t>
            </a:r>
            <a:endParaRPr lang="en-US" sz="1200" dirty="0"/>
          </a:p>
        </p:txBody>
      </p:sp>
      <p:sp>
        <p:nvSpPr>
          <p:cNvPr id="15" name="arrow 3"/>
          <p:cNvSpPr/>
          <p:nvPr/>
        </p:nvSpPr>
        <p:spPr>
          <a:xfrm>
            <a:off x="528523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16" name="step 4"/>
          <p:cNvSpPr/>
          <p:nvPr/>
        </p:nvSpPr>
        <p:spPr>
          <a:xfrm>
            <a:off x="5532120" y="1234440"/>
            <a:ext cx="1417320" cy="1097280"/>
          </a:xfrm>
          <a:prstGeom prst="rect">
            <a:avLst/>
          </a:prstGeom>
          <a:solidFill>
            <a:schemeClr val="bg2"/>
          </a:solidFill>
          <a:ln w="15875">
            <a:solidFill>
              <a:schemeClr val="accent4"/>
            </a:solidFill>
            <a:prstDash val="dash"/>
          </a:ln>
        </p:spPr>
        <p:txBody>
          <a:bodyPr/>
          <a:lstStyle/>
          <a:p>
            <a:endParaRPr lang="en-GB"/>
          </a:p>
        </p:txBody>
      </p:sp>
      <p:sp>
        <p:nvSpPr>
          <p:cNvPr id="17" name="step name 4"/>
          <p:cNvSpPr txBox="1"/>
          <p:nvPr/>
        </p:nvSpPr>
        <p:spPr>
          <a:xfrm>
            <a:off x="5605272" y="1371600"/>
            <a:ext cx="1271016" cy="365760"/>
          </a:xfrm>
          <a:prstGeom prst="rect">
            <a:avLst/>
          </a:prstGeom>
          <a:noFill/>
          <a:ln/>
        </p:spPr>
        <p:txBody>
          <a:bodyPr wrap="square" lIns="0" tIns="0" rIns="0" bIns="0" rtlCol="0" anchor="t"/>
          <a:lstStyle/>
          <a:p>
            <a:pPr marL="0" indent="0" algn="ctr">
              <a:buNone/>
            </a:pPr>
            <a:r>
              <a:rPr lang="en-US" sz="1500" b="1" dirty="0">
                <a:solidFill>
                  <a:schemeClr val="tx2"/>
                </a:solidFill>
              </a:rPr>
              <a:t>Scoring</a:t>
            </a:r>
            <a:endParaRPr lang="en-US" sz="1500" dirty="0"/>
          </a:p>
        </p:txBody>
      </p:sp>
      <p:sp>
        <p:nvSpPr>
          <p:cNvPr id="18" name="step desc 4"/>
          <p:cNvSpPr txBox="1"/>
          <p:nvPr/>
        </p:nvSpPr>
        <p:spPr>
          <a:xfrm>
            <a:off x="5605272" y="1783080"/>
            <a:ext cx="1271016" cy="457200"/>
          </a:xfrm>
          <a:prstGeom prst="rect">
            <a:avLst/>
          </a:prstGeom>
          <a:noFill/>
          <a:ln/>
        </p:spPr>
        <p:txBody>
          <a:bodyPr wrap="square" lIns="0" tIns="0" rIns="0" bIns="0" rtlCol="0" anchor="t"/>
          <a:lstStyle/>
          <a:p>
            <a:pPr marL="0" indent="0" algn="ctr">
              <a:buNone/>
            </a:pPr>
            <a:r>
              <a:rPr lang="en-US" sz="1200" dirty="0">
                <a:solidFill>
                  <a:schemeClr val="tx1"/>
                </a:solidFill>
              </a:rPr>
              <a:t>weights + threshold</a:t>
            </a:r>
            <a:endParaRPr lang="en-US" sz="1200" dirty="0"/>
          </a:p>
        </p:txBody>
      </p:sp>
      <p:sp>
        <p:nvSpPr>
          <p:cNvPr id="19" name="arrow 4"/>
          <p:cNvSpPr/>
          <p:nvPr/>
        </p:nvSpPr>
        <p:spPr>
          <a:xfrm>
            <a:off x="697687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20" name="step 5"/>
          <p:cNvSpPr/>
          <p:nvPr/>
        </p:nvSpPr>
        <p:spPr>
          <a:xfrm>
            <a:off x="7223760" y="1234440"/>
            <a:ext cx="1417320" cy="1097280"/>
          </a:xfrm>
          <a:prstGeom prst="rect">
            <a:avLst/>
          </a:prstGeom>
          <a:solidFill>
            <a:schemeClr val="bg2"/>
          </a:solidFill>
          <a:ln w="15875">
            <a:solidFill>
              <a:schemeClr val="accent4"/>
            </a:solidFill>
            <a:prstDash val="dash"/>
          </a:ln>
        </p:spPr>
        <p:txBody>
          <a:bodyPr/>
          <a:lstStyle/>
          <a:p>
            <a:endParaRPr lang="en-GB"/>
          </a:p>
        </p:txBody>
      </p:sp>
      <p:sp>
        <p:nvSpPr>
          <p:cNvPr id="21" name="step name 5"/>
          <p:cNvSpPr txBox="1"/>
          <p:nvPr/>
        </p:nvSpPr>
        <p:spPr>
          <a:xfrm>
            <a:off x="7296912" y="1371600"/>
            <a:ext cx="1271016" cy="365760"/>
          </a:xfrm>
          <a:prstGeom prst="rect">
            <a:avLst/>
          </a:prstGeom>
          <a:noFill/>
          <a:ln/>
        </p:spPr>
        <p:txBody>
          <a:bodyPr wrap="square" lIns="0" tIns="0" rIns="0" bIns="0" rtlCol="0" anchor="t"/>
          <a:lstStyle/>
          <a:p>
            <a:pPr marL="0" indent="0" algn="ctr">
              <a:buNone/>
            </a:pPr>
            <a:r>
              <a:rPr lang="en-US" sz="1500" b="1" dirty="0">
                <a:solidFill>
                  <a:schemeClr val="tx2"/>
                </a:solidFill>
              </a:rPr>
              <a:t>Output</a:t>
            </a:r>
            <a:endParaRPr lang="en-US" sz="1500" dirty="0"/>
          </a:p>
        </p:txBody>
      </p:sp>
      <p:sp>
        <p:nvSpPr>
          <p:cNvPr id="22" name="step desc 5"/>
          <p:cNvSpPr txBox="1"/>
          <p:nvPr/>
        </p:nvSpPr>
        <p:spPr>
          <a:xfrm>
            <a:off x="7296912" y="1783080"/>
            <a:ext cx="1271016" cy="457200"/>
          </a:xfrm>
          <a:prstGeom prst="rect">
            <a:avLst/>
          </a:prstGeom>
          <a:noFill/>
          <a:ln/>
        </p:spPr>
        <p:txBody>
          <a:bodyPr wrap="square" lIns="0" tIns="0" rIns="0" bIns="0" rtlCol="0" anchor="t"/>
          <a:lstStyle/>
          <a:p>
            <a:pPr marL="0" indent="0" algn="ctr">
              <a:buNone/>
            </a:pPr>
            <a:r>
              <a:rPr lang="en-US" sz="1200" dirty="0">
                <a:solidFill>
                  <a:schemeClr val="tx1"/>
                </a:solidFill>
              </a:rPr>
              <a:t>Outlook tag + CSV log</a:t>
            </a:r>
            <a:endParaRPr lang="en-US" sz="1200" dirty="0"/>
          </a:p>
        </p:txBody>
      </p:sp>
      <p:sp>
        <p:nvSpPr>
          <p:cNvPr id="23" name="legend built"/>
          <p:cNvSpPr/>
          <p:nvPr/>
        </p:nvSpPr>
        <p:spPr>
          <a:xfrm>
            <a:off x="457200" y="2542032"/>
            <a:ext cx="201168" cy="128016"/>
          </a:xfrm>
          <a:prstGeom prst="rect">
            <a:avLst/>
          </a:prstGeom>
          <a:solidFill>
            <a:schemeClr val="accent3"/>
          </a:solidFill>
          <a:ln w="12700">
            <a:solidFill>
              <a:schemeClr val="accent3"/>
            </a:solidFill>
            <a:prstDash val="solid"/>
          </a:ln>
        </p:spPr>
        <p:txBody>
          <a:bodyPr/>
          <a:lstStyle/>
          <a:p>
            <a:endParaRPr lang="en-GB"/>
          </a:p>
        </p:txBody>
      </p:sp>
      <p:sp>
        <p:nvSpPr>
          <p:cNvPr id="24" name="legend built text"/>
          <p:cNvSpPr txBox="1"/>
          <p:nvPr/>
        </p:nvSpPr>
        <p:spPr>
          <a:xfrm>
            <a:off x="731520" y="2505456"/>
            <a:ext cx="731520" cy="201168"/>
          </a:xfrm>
          <a:prstGeom prst="rect">
            <a:avLst/>
          </a:prstGeom>
          <a:noFill/>
          <a:ln/>
        </p:spPr>
        <p:txBody>
          <a:bodyPr wrap="square" lIns="0" tIns="0" rIns="0" bIns="0" rtlCol="0" anchor="ctr"/>
          <a:lstStyle/>
          <a:p>
            <a:pPr marL="0" indent="0">
              <a:buNone/>
            </a:pPr>
            <a:r>
              <a:rPr lang="en-US" sz="1100" dirty="0">
                <a:solidFill>
                  <a:schemeClr val="tx1"/>
                </a:solidFill>
              </a:rPr>
              <a:t>Built</a:t>
            </a:r>
            <a:endParaRPr lang="en-US" sz="1100" dirty="0"/>
          </a:p>
        </p:txBody>
      </p:sp>
      <p:sp>
        <p:nvSpPr>
          <p:cNvPr id="25" name="legend next"/>
          <p:cNvSpPr/>
          <p:nvPr/>
        </p:nvSpPr>
        <p:spPr>
          <a:xfrm>
            <a:off x="1554480" y="2542032"/>
            <a:ext cx="201168" cy="128016"/>
          </a:xfrm>
          <a:prstGeom prst="rect">
            <a:avLst/>
          </a:prstGeom>
          <a:solidFill>
            <a:schemeClr val="bg2"/>
          </a:solidFill>
          <a:ln w="12700">
            <a:solidFill>
              <a:schemeClr val="accent4"/>
            </a:solidFill>
            <a:prstDash val="dash"/>
          </a:ln>
        </p:spPr>
        <p:txBody>
          <a:bodyPr/>
          <a:lstStyle/>
          <a:p>
            <a:endParaRPr lang="en-GB"/>
          </a:p>
        </p:txBody>
      </p:sp>
      <p:sp>
        <p:nvSpPr>
          <p:cNvPr id="26" name="legend next text"/>
          <p:cNvSpPr txBox="1"/>
          <p:nvPr/>
        </p:nvSpPr>
        <p:spPr>
          <a:xfrm>
            <a:off x="1828800" y="2505456"/>
            <a:ext cx="731520" cy="201168"/>
          </a:xfrm>
          <a:prstGeom prst="rect">
            <a:avLst/>
          </a:prstGeom>
          <a:noFill/>
          <a:ln/>
        </p:spPr>
        <p:txBody>
          <a:bodyPr wrap="square" lIns="0" tIns="0" rIns="0" bIns="0" rtlCol="0" anchor="ctr"/>
          <a:lstStyle/>
          <a:p>
            <a:pPr marL="0" indent="0">
              <a:buNone/>
            </a:pPr>
            <a:r>
              <a:rPr lang="en-US" sz="1100" dirty="0">
                <a:solidFill>
                  <a:schemeClr val="tx1"/>
                </a:solidFill>
              </a:rPr>
              <a:t>Next</a:t>
            </a:r>
            <a:endParaRPr lang="en-US" sz="1100" dirty="0"/>
          </a:p>
        </p:txBody>
      </p:sp>
      <p:sp>
        <p:nvSpPr>
          <p:cNvPr id="27" name="design card 1"/>
          <p:cNvSpPr/>
          <p:nvPr/>
        </p:nvSpPr>
        <p:spPr>
          <a:xfrm>
            <a:off x="45720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28" name="design title 1"/>
          <p:cNvSpPr txBox="1"/>
          <p:nvPr/>
        </p:nvSpPr>
        <p:spPr>
          <a:xfrm>
            <a:off x="59436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Swappable source</a:t>
            </a:r>
            <a:endParaRPr lang="en-US" sz="1500" dirty="0"/>
          </a:p>
        </p:txBody>
      </p:sp>
      <p:sp>
        <p:nvSpPr>
          <p:cNvPr id="29" name="design text 1"/>
          <p:cNvSpPr txBox="1"/>
          <p:nvPr/>
        </p:nvSpPr>
        <p:spPr>
          <a:xfrm>
            <a:off x="59436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Graph and .msg files feed the same EmailData, so the rules never depend on the email client.</a:t>
            </a:r>
            <a:endParaRPr lang="en-US" sz="1400" dirty="0"/>
          </a:p>
        </p:txBody>
      </p:sp>
      <p:sp>
        <p:nvSpPr>
          <p:cNvPr id="30" name="design card 2"/>
          <p:cNvSpPr/>
          <p:nvPr/>
        </p:nvSpPr>
        <p:spPr>
          <a:xfrm>
            <a:off x="324612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31" name="design title 2"/>
          <p:cNvSpPr txBox="1"/>
          <p:nvPr/>
        </p:nvSpPr>
        <p:spPr>
          <a:xfrm>
            <a:off x="338328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Explainable rules</a:t>
            </a:r>
            <a:endParaRPr lang="en-US" sz="1500" dirty="0"/>
          </a:p>
        </p:txBody>
      </p:sp>
      <p:sp>
        <p:nvSpPr>
          <p:cNvPr id="32" name="design text 2"/>
          <p:cNvSpPr txBox="1"/>
          <p:nvPr/>
        </p:nvSpPr>
        <p:spPr>
          <a:xfrm>
            <a:off x="338328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Every rule returns a plain-English reason, so any flag can be justified.</a:t>
            </a:r>
            <a:endParaRPr lang="en-US" sz="1400" dirty="0"/>
          </a:p>
        </p:txBody>
      </p:sp>
      <p:sp>
        <p:nvSpPr>
          <p:cNvPr id="33" name="design card 3"/>
          <p:cNvSpPr/>
          <p:nvPr/>
        </p:nvSpPr>
        <p:spPr>
          <a:xfrm>
            <a:off x="603504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34" name="design title 3"/>
          <p:cNvSpPr txBox="1"/>
          <p:nvPr/>
        </p:nvSpPr>
        <p:spPr>
          <a:xfrm>
            <a:off x="617220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Waterfall method</a:t>
            </a:r>
            <a:endParaRPr lang="en-US" sz="1500" dirty="0"/>
          </a:p>
        </p:txBody>
      </p:sp>
      <p:sp>
        <p:nvSpPr>
          <p:cNvPr id="35" name="design text 3"/>
          <p:cNvSpPr txBox="1"/>
          <p:nvPr/>
        </p:nvSpPr>
        <p:spPr>
          <a:xfrm>
            <a:off x="617220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Fixed deliverables and a single developer suit a plan-driven approach [12].</a:t>
            </a:r>
            <a:endParaRPr lang="en-US" sz="14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Setup and tools</a:t>
            </a:r>
            <a:endParaRPr lang="en-US" sz="3000" dirty="0"/>
          </a:p>
        </p:txBody>
      </p:sp>
      <p:sp>
        <p:nvSpPr>
          <p:cNvPr id="4" name="tools bullets"/>
          <p:cNvSpPr txBox="1"/>
          <p:nvPr/>
        </p:nvSpPr>
        <p:spPr>
          <a:xfrm>
            <a:off x="457200" y="1097280"/>
            <a:ext cx="3931920" cy="1828800"/>
          </a:xfrm>
          <a:prstGeom prst="rect">
            <a:avLst/>
          </a:prstGeom>
          <a:noFill/>
          <a:ln/>
        </p:spPr>
        <p:txBody>
          <a:bodyPr wrap="square" lIns="0" tIns="0" rIns="0" bIns="0" rtlCol="0" anchor="t"/>
          <a:lstStyle/>
          <a:p>
            <a:pPr marL="177800" indent="-177800">
              <a:spcAft>
                <a:spcPts val="600"/>
              </a:spcAft>
              <a:buSzPct val="100000"/>
              <a:buChar char="•"/>
            </a:pPr>
            <a:r>
              <a:rPr lang="en-US" sz="1400" b="1" dirty="0">
                <a:solidFill>
                  <a:schemeClr val="tx1"/>
                </a:solidFill>
              </a:rPr>
              <a:t>Python 3.13 + VS Code </a:t>
            </a:r>
            <a:r>
              <a:rPr lang="en-US" sz="1400" dirty="0">
                <a:solidFill>
                  <a:schemeClr val="tx1"/>
                </a:solidFill>
              </a:rPr>
              <a:t>with a virtual environment</a:t>
            </a:r>
            <a:endParaRPr lang="en-US" sz="1400" dirty="0"/>
          </a:p>
          <a:p>
            <a:pPr marL="177800" indent="-177800">
              <a:spcAft>
                <a:spcPts val="600"/>
              </a:spcAft>
              <a:buSzPct val="100000"/>
              <a:buChar char="•"/>
            </a:pPr>
            <a:r>
              <a:rPr lang="en-US" sz="1400" b="1" dirty="0">
                <a:solidFill>
                  <a:schemeClr val="tx1"/>
                </a:solidFill>
              </a:rPr>
              <a:t>Git: </a:t>
            </a:r>
            <a:r>
              <a:rPr lang="en-US" sz="1400" dirty="0">
                <a:solidFill>
                  <a:schemeClr val="tx1"/>
                </a:solidFill>
              </a:rPr>
              <a:t>commits at each stage</a:t>
            </a:r>
            <a:endParaRPr lang="en-US" sz="1400" dirty="0"/>
          </a:p>
          <a:p>
            <a:pPr marL="177800" indent="-177800">
              <a:spcAft>
                <a:spcPts val="600"/>
              </a:spcAft>
              <a:buSzPct val="100000"/>
              <a:buChar char="•"/>
            </a:pPr>
            <a:r>
              <a:rPr lang="en-US" sz="1400" b="1" dirty="0">
                <a:solidFill>
                  <a:schemeClr val="tx1"/>
                </a:solidFill>
              </a:rPr>
              <a:t>extract-msg [13]: </a:t>
            </a:r>
            <a:r>
              <a:rPr lang="en-US" sz="1400" dirty="0">
                <a:solidFill>
                  <a:schemeClr val="tx1"/>
                </a:solidFill>
              </a:rPr>
              <a:t>reads saved .msg emails</a:t>
            </a:r>
            <a:endParaRPr lang="en-US" sz="1400" dirty="0"/>
          </a:p>
          <a:p>
            <a:pPr marL="177800" indent="-177800">
              <a:spcAft>
                <a:spcPts val="600"/>
              </a:spcAft>
              <a:buSzPct val="100000"/>
              <a:buChar char="•"/>
            </a:pPr>
            <a:r>
              <a:rPr lang="en-US" sz="1400" b="1" dirty="0">
                <a:solidFill>
                  <a:schemeClr val="tx1"/>
                </a:solidFill>
              </a:rPr>
              <a:t>MSAL [14]: </a:t>
            </a:r>
            <a:r>
              <a:rPr lang="en-US" sz="1400" dirty="0">
                <a:solidFill>
                  <a:schemeClr val="tx1"/>
                </a:solidFill>
              </a:rPr>
              <a:t>Microsoft sign-in for Graph</a:t>
            </a:r>
            <a:endParaRPr lang="en-US" sz="1400" dirty="0"/>
          </a:p>
          <a:p>
            <a:pPr marL="177800" indent="-177800">
              <a:spcAft>
                <a:spcPts val="600"/>
              </a:spcAft>
              <a:buSzPct val="100000"/>
              <a:buChar char="•"/>
            </a:pPr>
            <a:r>
              <a:rPr lang="en-US" sz="1400" b="1" dirty="0">
                <a:solidFill>
                  <a:schemeClr val="tx1"/>
                </a:solidFill>
              </a:rPr>
              <a:t>Safety: </a:t>
            </a:r>
            <a:r>
              <a:rPr lang="en-US" sz="1400" dirty="0">
                <a:solidFill>
                  <a:schemeClr val="tx1"/>
                </a:solidFill>
              </a:rPr>
              <a:t>tokens, config and samples excluded from Git</a:t>
            </a:r>
            <a:endParaRPr lang="en-US" sz="1400" dirty="0"/>
          </a:p>
        </p:txBody>
      </p:sp>
      <p:sp>
        <p:nvSpPr>
          <p:cNvPr id="5" name="tree panel"/>
          <p:cNvSpPr/>
          <p:nvPr/>
        </p:nvSpPr>
        <p:spPr>
          <a:xfrm>
            <a:off x="4572000" y="1097280"/>
            <a:ext cx="4114800" cy="1828800"/>
          </a:xfrm>
          <a:prstGeom prst="rect">
            <a:avLst/>
          </a:prstGeom>
          <a:solidFill>
            <a:schemeClr val="tx2"/>
          </a:solidFill>
          <a:ln w="12700">
            <a:solidFill>
              <a:schemeClr val="tx2"/>
            </a:solidFill>
            <a:prstDash val="solid"/>
          </a:ln>
        </p:spPr>
        <p:txBody>
          <a:bodyPr/>
          <a:lstStyle/>
          <a:p>
            <a:endParaRPr lang="en-GB"/>
          </a:p>
        </p:txBody>
      </p:sp>
      <p:sp>
        <p:nvSpPr>
          <p:cNvPr id="6" name="tree text"/>
          <p:cNvSpPr txBox="1"/>
          <p:nvPr/>
        </p:nvSpPr>
        <p:spPr>
          <a:xfrm>
            <a:off x="4709160" y="1188720"/>
            <a:ext cx="3840480" cy="1645920"/>
          </a:xfrm>
          <a:prstGeom prst="rect">
            <a:avLst/>
          </a:prstGeom>
          <a:noFill/>
          <a:ln/>
        </p:spPr>
        <p:txBody>
          <a:bodyPr wrap="square" lIns="0" tIns="0" rIns="0" bIns="0" rtlCol="0" anchor="t"/>
          <a:lstStyle/>
          <a:p>
            <a:pPr marL="0" indent="0">
              <a:buNone/>
            </a:pPr>
            <a:r>
              <a:rPr lang="en-US" sz="1100" dirty="0">
                <a:solidFill>
                  <a:schemeClr val="bg2"/>
                </a:solidFill>
                <a:latin typeface="Courier New" pitchFamily="34" charset="0"/>
                <a:ea typeface="Courier New" pitchFamily="34" charset="-122"/>
                <a:cs typeface="Courier New" pitchFamily="34" charset="-120"/>
              </a:rPr>
              <a:t>Independent project/</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src/        parser, whitelist, rules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tests/      rule tests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data/       labels, whitelist, samples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reports/    flagged-email log (planned)</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plan.md</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requirements.txt</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test_graph_access.py</a:t>
            </a:r>
            <a:endParaRPr lang="en-US" sz="1100" dirty="0"/>
          </a:p>
        </p:txBody>
      </p:sp>
      <p:sp>
        <p:nvSpPr>
          <p:cNvPr id="7" name="git log screenshot frame"/>
          <p:cNvSpPr/>
          <p:nvPr/>
        </p:nvSpPr>
        <p:spPr>
          <a:xfrm>
            <a:off x="429768" y="3081528"/>
            <a:ext cx="6364224" cy="1709928"/>
          </a:xfrm>
          <a:prstGeom prst="rect">
            <a:avLst/>
          </a:prstGeom>
          <a:solidFill>
            <a:schemeClr val="accent4"/>
          </a:solidFill>
          <a:ln w="12700">
            <a:solidFill>
              <a:schemeClr val="accent4"/>
            </a:solidFill>
            <a:prstDash val="solid"/>
          </a:ln>
        </p:spPr>
        <p:txBody>
          <a:bodyPr/>
          <a:lstStyle/>
          <a:p>
            <a:endParaRPr lang="en-GB"/>
          </a:p>
        </p:txBody>
      </p:sp>
      <p:pic>
        <p:nvPicPr>
          <p:cNvPr id="8" name="git log screenshot" descr="git log screenshot"/>
          <p:cNvPicPr>
            <a:picLocks noChangeAspect="1"/>
          </p:cNvPicPr>
          <p:nvPr/>
        </p:nvPicPr>
        <p:blipFill>
          <a:blip r:embed="rId3"/>
          <a:stretch>
            <a:fillRect/>
          </a:stretch>
        </p:blipFill>
        <p:spPr>
          <a:xfrm>
            <a:off x="457200" y="3108960"/>
            <a:ext cx="6309360" cy="1655064"/>
          </a:xfrm>
          <a:prstGeom prst="rect">
            <a:avLst/>
          </a:prstGeom>
        </p:spPr>
      </p:pic>
      <p:sp>
        <p:nvSpPr>
          <p:cNvPr id="9" name="git caption card"/>
          <p:cNvSpPr/>
          <p:nvPr/>
        </p:nvSpPr>
        <p:spPr>
          <a:xfrm>
            <a:off x="7040880" y="3108960"/>
            <a:ext cx="1645920" cy="1655064"/>
          </a:xfrm>
          <a:prstGeom prst="rect">
            <a:avLst/>
          </a:prstGeom>
          <a:solidFill>
            <a:schemeClr val="bg2"/>
          </a:solidFill>
          <a:ln w="12700">
            <a:solidFill>
              <a:schemeClr val="bg2"/>
            </a:solidFill>
            <a:prstDash val="solid"/>
          </a:ln>
        </p:spPr>
        <p:txBody>
          <a:bodyPr/>
          <a:lstStyle/>
          <a:p>
            <a:endParaRPr lang="en-GB"/>
          </a:p>
        </p:txBody>
      </p:sp>
      <p:sp>
        <p:nvSpPr>
          <p:cNvPr id="10" name="git caption"/>
          <p:cNvSpPr txBox="1"/>
          <p:nvPr/>
        </p:nvSpPr>
        <p:spPr>
          <a:xfrm>
            <a:off x="7132320" y="3108960"/>
            <a:ext cx="1463040" cy="1655064"/>
          </a:xfrm>
          <a:prstGeom prst="rect">
            <a:avLst/>
          </a:prstGeom>
          <a:noFill/>
          <a:ln/>
        </p:spPr>
        <p:txBody>
          <a:bodyPr wrap="square" lIns="0" tIns="0" rIns="0" bIns="0" rtlCol="0" anchor="ctr"/>
          <a:lstStyle/>
          <a:p>
            <a:pPr marL="0" indent="0">
              <a:buNone/>
            </a:pPr>
            <a:r>
              <a:rPr lang="en-US" sz="1200" b="1" dirty="0">
                <a:solidFill>
                  <a:schemeClr val="tx2"/>
                </a:solidFill>
              </a:rPr>
              <a:t>Eight commits, from initial structure to detection rules</a:t>
            </a:r>
            <a:endParaRPr lang="en-US" sz="12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Microsoft integration: Graph API</a:t>
            </a:r>
            <a:endParaRPr lang="en-US" sz="3000" dirty="0"/>
          </a:p>
        </p:txBody>
      </p:sp>
      <p:sp>
        <p:nvSpPr>
          <p:cNvPr id="4" name="label overview"/>
          <p:cNvSpPr txBox="1"/>
          <p:nvPr/>
        </p:nvSpPr>
        <p:spPr>
          <a:xfrm>
            <a:off x="457200" y="1005840"/>
            <a:ext cx="8229600" cy="256032"/>
          </a:xfrm>
          <a:prstGeom prst="rect">
            <a:avLst/>
          </a:prstGeom>
          <a:noFill/>
          <a:ln/>
        </p:spPr>
        <p:txBody>
          <a:bodyPr wrap="square" lIns="0" tIns="0" rIns="0" bIns="0" rtlCol="0" anchor="t"/>
          <a:lstStyle/>
          <a:p>
            <a:pPr marL="0" indent="0">
              <a:buNone/>
            </a:pPr>
            <a:r>
              <a:rPr lang="en-US" sz="1300" b="1" dirty="0">
                <a:solidFill>
                  <a:schemeClr val="accent1"/>
                </a:solidFill>
              </a:rPr>
              <a:t>1  </a:t>
            </a:r>
            <a:r>
              <a:rPr lang="en-US" sz="1300" dirty="0">
                <a:solidFill>
                  <a:schemeClr val="tx1"/>
                </a:solidFill>
              </a:rPr>
              <a:t>Register an app in Microsoft Entra: public client, personal and any-tenant accounts, no client secret</a:t>
            </a:r>
            <a:endParaRPr lang="en-US" sz="1300" dirty="0"/>
          </a:p>
        </p:txBody>
      </p:sp>
      <p:sp>
        <p:nvSpPr>
          <p:cNvPr id="5" name="entra overview screenshot frame"/>
          <p:cNvSpPr/>
          <p:nvPr/>
        </p:nvSpPr>
        <p:spPr>
          <a:xfrm>
            <a:off x="429768" y="1298448"/>
            <a:ext cx="8284464" cy="1544422"/>
          </a:xfrm>
          <a:prstGeom prst="rect">
            <a:avLst/>
          </a:prstGeom>
          <a:solidFill>
            <a:schemeClr val="accent4"/>
          </a:solidFill>
          <a:ln w="12700">
            <a:solidFill>
              <a:schemeClr val="accent4"/>
            </a:solidFill>
            <a:prstDash val="solid"/>
          </a:ln>
        </p:spPr>
        <p:txBody>
          <a:bodyPr/>
          <a:lstStyle/>
          <a:p>
            <a:endParaRPr lang="en-GB"/>
          </a:p>
        </p:txBody>
      </p:sp>
      <p:pic>
        <p:nvPicPr>
          <p:cNvPr id="6" name="entra overview screenshot" descr="entra overview screenshot"/>
          <p:cNvPicPr>
            <a:picLocks noChangeAspect="1"/>
          </p:cNvPicPr>
          <p:nvPr/>
        </p:nvPicPr>
        <p:blipFill>
          <a:blip r:embed="rId3"/>
          <a:stretch>
            <a:fillRect/>
          </a:stretch>
        </p:blipFill>
        <p:spPr>
          <a:xfrm>
            <a:off x="457200" y="1325880"/>
            <a:ext cx="8229600" cy="1489558"/>
          </a:xfrm>
          <a:prstGeom prst="rect">
            <a:avLst/>
          </a:prstGeom>
        </p:spPr>
      </p:pic>
      <p:sp>
        <p:nvSpPr>
          <p:cNvPr id="7" name="label permissions"/>
          <p:cNvSpPr txBox="1"/>
          <p:nvPr/>
        </p:nvSpPr>
        <p:spPr>
          <a:xfrm>
            <a:off x="457200" y="2926080"/>
            <a:ext cx="8229600" cy="256032"/>
          </a:xfrm>
          <a:prstGeom prst="rect">
            <a:avLst/>
          </a:prstGeom>
          <a:noFill/>
          <a:ln/>
        </p:spPr>
        <p:txBody>
          <a:bodyPr wrap="square" lIns="0" tIns="0" rIns="0" bIns="0" rtlCol="0" anchor="t"/>
          <a:lstStyle/>
          <a:p>
            <a:pPr marL="0" indent="0">
              <a:buNone/>
            </a:pPr>
            <a:r>
              <a:rPr lang="en-US" sz="1300" b="1" dirty="0">
                <a:solidFill>
                  <a:schemeClr val="accent1"/>
                </a:solidFill>
              </a:rPr>
              <a:t>2  </a:t>
            </a:r>
            <a:r>
              <a:rPr lang="en-US" sz="1300" dirty="0">
                <a:solidFill>
                  <a:schemeClr val="tx1"/>
                </a:solidFill>
              </a:rPr>
              <a:t>Grant delegated permissions: Mail.ReadWrite to read mail and apply tags</a:t>
            </a:r>
            <a:endParaRPr lang="en-US" sz="1300" dirty="0"/>
          </a:p>
        </p:txBody>
      </p:sp>
      <p:sp>
        <p:nvSpPr>
          <p:cNvPr id="8" name="api permissions screenshot frame"/>
          <p:cNvSpPr/>
          <p:nvPr/>
        </p:nvSpPr>
        <p:spPr>
          <a:xfrm>
            <a:off x="429768" y="3218688"/>
            <a:ext cx="8284464" cy="1212494"/>
          </a:xfrm>
          <a:prstGeom prst="rect">
            <a:avLst/>
          </a:prstGeom>
          <a:solidFill>
            <a:schemeClr val="accent4"/>
          </a:solidFill>
          <a:ln w="12700">
            <a:solidFill>
              <a:schemeClr val="accent4"/>
            </a:solidFill>
            <a:prstDash val="solid"/>
          </a:ln>
        </p:spPr>
        <p:txBody>
          <a:bodyPr/>
          <a:lstStyle/>
          <a:p>
            <a:endParaRPr lang="en-GB"/>
          </a:p>
        </p:txBody>
      </p:sp>
      <p:pic>
        <p:nvPicPr>
          <p:cNvPr id="9" name="api permissions screenshot" descr="api permissions screenshot"/>
          <p:cNvPicPr>
            <a:picLocks noChangeAspect="1"/>
          </p:cNvPicPr>
          <p:nvPr/>
        </p:nvPicPr>
        <p:blipFill>
          <a:blip r:embed="rId4"/>
          <a:stretch>
            <a:fillRect/>
          </a:stretch>
        </p:blipFill>
        <p:spPr>
          <a:xfrm>
            <a:off x="457200" y="3246120"/>
            <a:ext cx="8229600" cy="1157630"/>
          </a:xfrm>
          <a:prstGeom prst="rect">
            <a:avLst/>
          </a:prstGeom>
        </p:spPr>
      </p:pic>
      <p:sp>
        <p:nvSpPr>
          <p:cNvPr id="10" name="steps footer"/>
          <p:cNvSpPr txBox="1"/>
          <p:nvPr/>
        </p:nvSpPr>
        <p:spPr>
          <a:xfrm>
            <a:off x="457200" y="4453128"/>
            <a:ext cx="8229600" cy="228600"/>
          </a:xfrm>
          <a:prstGeom prst="rect">
            <a:avLst/>
          </a:prstGeom>
          <a:noFill/>
          <a:ln/>
        </p:spPr>
        <p:txBody>
          <a:bodyPr wrap="square" lIns="0" tIns="0" rIns="0" bIns="0" rtlCol="0" anchor="t"/>
          <a:lstStyle/>
          <a:p>
            <a:pPr marL="0" indent="0">
              <a:buNone/>
            </a:pPr>
            <a:r>
              <a:rPr lang="en-US" sz="1100" dirty="0">
                <a:solidFill>
                  <a:schemeClr val="accent6"/>
                </a:solidFill>
              </a:rPr>
              <a:t>3  MSAL sign-in [14], token cached locally   4  Inbox read over HTTPS via Graph [10]   COM unsupported in new Outlook [11]</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Test accounts and dataset</a:t>
            </a:r>
            <a:endParaRPr lang="en-US" sz="3000" dirty="0"/>
          </a:p>
        </p:txBody>
      </p:sp>
      <p:sp>
        <p:nvSpPr>
          <p:cNvPr id="4" name="receiver inbox screenshot frame"/>
          <p:cNvSpPr/>
          <p:nvPr/>
        </p:nvSpPr>
        <p:spPr>
          <a:xfrm>
            <a:off x="429768" y="1069848"/>
            <a:ext cx="3072384" cy="2788920"/>
          </a:xfrm>
          <a:prstGeom prst="rect">
            <a:avLst/>
          </a:prstGeom>
          <a:solidFill>
            <a:schemeClr val="accent4"/>
          </a:solidFill>
          <a:ln w="12700">
            <a:solidFill>
              <a:schemeClr val="accent4"/>
            </a:solidFill>
            <a:prstDash val="solid"/>
          </a:ln>
        </p:spPr>
        <p:txBody>
          <a:bodyPr/>
          <a:lstStyle/>
          <a:p>
            <a:endParaRPr lang="en-GB"/>
          </a:p>
        </p:txBody>
      </p:sp>
      <p:pic>
        <p:nvPicPr>
          <p:cNvPr id="5" name="receiver inbox screenshot" descr="receiver inbox screenshot"/>
          <p:cNvPicPr>
            <a:picLocks noChangeAspect="1"/>
          </p:cNvPicPr>
          <p:nvPr/>
        </p:nvPicPr>
        <p:blipFill>
          <a:blip r:embed="rId3"/>
          <a:stretch>
            <a:fillRect/>
          </a:stretch>
        </p:blipFill>
        <p:spPr>
          <a:xfrm>
            <a:off x="457200" y="1097280"/>
            <a:ext cx="3017520" cy="2734056"/>
          </a:xfrm>
          <a:prstGeom prst="rect">
            <a:avLst/>
          </a:prstGeom>
        </p:spPr>
      </p:pic>
      <p:sp>
        <p:nvSpPr>
          <p:cNvPr id="6" name="inbox caption"/>
          <p:cNvSpPr txBox="1"/>
          <p:nvPr/>
        </p:nvSpPr>
        <p:spPr>
          <a:xfrm>
            <a:off x="457200" y="3886200"/>
            <a:ext cx="3017520" cy="274320"/>
          </a:xfrm>
          <a:prstGeom prst="rect">
            <a:avLst/>
          </a:prstGeom>
          <a:noFill/>
          <a:ln/>
        </p:spPr>
        <p:txBody>
          <a:bodyPr wrap="square" lIns="0" tIns="0" rIns="0" bIns="0" rtlCol="0" anchor="t"/>
          <a:lstStyle/>
          <a:p>
            <a:pPr marL="0" indent="0">
              <a:buNone/>
            </a:pPr>
            <a:r>
              <a:rPr lang="en-US" sz="1000" i="1" dirty="0">
                <a:solidFill>
                  <a:schemeClr val="accent6"/>
                </a:solidFill>
              </a:rPr>
              <a:t>Receiver inbox in new Outlook (7 of the 11 test emails shown)</a:t>
            </a:r>
            <a:endParaRPr lang="en-US" sz="1000" dirty="0"/>
          </a:p>
        </p:txBody>
      </p:sp>
      <p:graphicFrame>
        <p:nvGraphicFramePr>
          <p:cNvPr id="12" name="accounts table"/>
          <p:cNvGraphicFramePr>
            <a:graphicFrameLocks noGrp="1"/>
          </p:cNvGraphicFramePr>
          <p:nvPr>
            <p:extLst>
              <p:ext uri="{D42A27DB-BD31-4B8C-83A1-F6EECF244321}">
                <p14:modId xmlns:p14="http://schemas.microsoft.com/office/powerpoint/2010/main" val="1579011935"/>
              </p:ext>
            </p:extLst>
          </p:nvPr>
        </p:nvGraphicFramePr>
        <p:xfrm>
          <a:off x="3657600" y="1097280"/>
          <a:ext cx="5029200" cy="1271016"/>
        </p:xfrm>
        <a:graphic>
          <a:graphicData uri="http://schemas.openxmlformats.org/drawingml/2006/table">
            <a:tbl>
              <a:tblPr/>
              <a:tblGrid>
                <a:gridCol w="237744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tblGrid>
              <a:tr h="274320">
                <a:tc>
                  <a:txBody>
                    <a:bodyPr/>
                    <a:lstStyle/>
                    <a:p>
                      <a:pPr marL="0" indent="0">
                        <a:buNone/>
                      </a:pPr>
                      <a:r>
                        <a:rPr lang="en-US" sz="1200" b="1" dirty="0">
                          <a:solidFill>
                            <a:schemeClr val="bg1"/>
                          </a:solidFill>
                        </a:rPr>
                        <a:t>Role</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200" b="1" dirty="0">
                          <a:solidFill>
                            <a:schemeClr val="bg1"/>
                          </a:solidFill>
                        </a:rPr>
                        <a:t>Account</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292608">
                <a:tc>
                  <a:txBody>
                    <a:bodyPr/>
                    <a:lstStyle/>
                    <a:p>
                      <a:pPr marL="0" indent="0">
                        <a:buNone/>
                      </a:pPr>
                      <a:r>
                        <a:rPr lang="en-US" sz="1200" b="1" dirty="0">
                          <a:solidFill>
                            <a:schemeClr val="tx1"/>
                          </a:solidFill>
                        </a:rPr>
                        <a:t>Target (monitored inbox)</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200" dirty="0">
                          <a:solidFill>
                            <a:schemeClr val="tx1"/>
                          </a:solidFill>
                        </a:rPr>
                        <a:t>andery940508@outlook.com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1200" b="1" dirty="0">
                          <a:solidFill>
                            <a:schemeClr val="tx1"/>
                          </a:solidFill>
                        </a:rPr>
                        <a:t>Attacker, shown as "IT Support Team"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a.projecttest2026@outlook.com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292608">
                <a:tc>
                  <a:txBody>
                    <a:bodyPr/>
                    <a:lstStyle/>
                    <a:p>
                      <a:pPr marL="0" indent="0">
                        <a:buNone/>
                      </a:pPr>
                      <a:r>
                        <a:rPr lang="en-US" sz="1200" b="1" dirty="0">
                          <a:solidFill>
                            <a:schemeClr val="tx1"/>
                          </a:solidFill>
                        </a:rPr>
                        <a:t>Trusted sender (whitelisted)</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200" dirty="0">
                          <a:solidFill>
                            <a:schemeClr val="tx1"/>
                          </a:solidFill>
                        </a:rPr>
                        <a:t>a.atanasov23@gmail.com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phishing card"/>
          <p:cNvSpPr/>
          <p:nvPr/>
        </p:nvSpPr>
        <p:spPr>
          <a:xfrm>
            <a:off x="3657600" y="2560320"/>
            <a:ext cx="2651760" cy="1554480"/>
          </a:xfrm>
          <a:prstGeom prst="rect">
            <a:avLst/>
          </a:prstGeom>
          <a:solidFill>
            <a:schemeClr val="bg2"/>
          </a:solidFill>
          <a:ln w="12700">
            <a:solidFill>
              <a:schemeClr val="bg2"/>
            </a:solidFill>
            <a:prstDash val="solid"/>
          </a:ln>
        </p:spPr>
        <p:txBody>
          <a:bodyPr/>
          <a:lstStyle/>
          <a:p>
            <a:endParaRPr lang="en-GB"/>
          </a:p>
        </p:txBody>
      </p:sp>
      <p:sp>
        <p:nvSpPr>
          <p:cNvPr id="9" name="phishing title"/>
          <p:cNvSpPr txBox="1"/>
          <p:nvPr/>
        </p:nvSpPr>
        <p:spPr>
          <a:xfrm>
            <a:off x="3767328" y="2615184"/>
            <a:ext cx="2468880" cy="274320"/>
          </a:xfrm>
          <a:prstGeom prst="rect">
            <a:avLst/>
          </a:prstGeom>
          <a:noFill/>
          <a:ln/>
        </p:spPr>
        <p:txBody>
          <a:bodyPr wrap="square" lIns="0" tIns="0" rIns="0" bIns="0" rtlCol="0" anchor="t"/>
          <a:lstStyle/>
          <a:p>
            <a:pPr marL="0" indent="0">
              <a:buNone/>
            </a:pPr>
            <a:r>
              <a:rPr lang="en-US" sz="1400" b="1" dirty="0">
                <a:solidFill>
                  <a:schemeClr val="tx2"/>
                </a:solidFill>
              </a:rPr>
              <a:t>6 phishing emails</a:t>
            </a:r>
            <a:endParaRPr lang="en-US" sz="1400" dirty="0"/>
          </a:p>
        </p:txBody>
      </p:sp>
      <p:sp>
        <p:nvSpPr>
          <p:cNvPr id="10" name="phishing list"/>
          <p:cNvSpPr txBox="1"/>
          <p:nvPr/>
        </p:nvSpPr>
        <p:spPr>
          <a:xfrm>
            <a:off x="3767328" y="2907792"/>
            <a:ext cx="2468880" cy="1188720"/>
          </a:xfrm>
          <a:prstGeom prst="rect">
            <a:avLst/>
          </a:prstGeom>
          <a:noFill/>
          <a:ln/>
        </p:spPr>
        <p:txBody>
          <a:bodyPr wrap="square" lIns="0" tIns="0" rIns="0" bIns="0" rtlCol="0" anchor="t"/>
          <a:lstStyle/>
          <a:p>
            <a:pPr marL="177800" indent="-177800">
              <a:spcAft>
                <a:spcPts val="100"/>
              </a:spcAft>
              <a:buSzPct val="100000"/>
              <a:buChar char="•"/>
            </a:pPr>
            <a:r>
              <a:rPr lang="en-US" sz="1100" dirty="0">
                <a:solidFill>
                  <a:schemeClr val="tx1"/>
                </a:solidFill>
              </a:rPr>
              <a:t>Urgent wording</a:t>
            </a:r>
            <a:endParaRPr lang="en-US" sz="1100" dirty="0"/>
          </a:p>
          <a:p>
            <a:pPr marL="177800" indent="-177800">
              <a:spcAft>
                <a:spcPts val="100"/>
              </a:spcAft>
              <a:buSzPct val="100000"/>
              <a:buChar char="•"/>
            </a:pPr>
            <a:r>
              <a:rPr lang="en-US" sz="1100" dirty="0">
                <a:solidFill>
                  <a:schemeClr val="tx1"/>
                </a:solidFill>
              </a:rPr>
              <a:t>Shortened link</a:t>
            </a:r>
            <a:endParaRPr lang="en-US" sz="1100" dirty="0"/>
          </a:p>
          <a:p>
            <a:pPr marL="177800" indent="-177800">
              <a:spcAft>
                <a:spcPts val="100"/>
              </a:spcAft>
              <a:buSzPct val="100000"/>
              <a:buChar char="•"/>
            </a:pPr>
            <a:r>
              <a:rPr lang="en-US" sz="1100" dirty="0">
                <a:solidFill>
                  <a:schemeClr val="tx1"/>
                </a:solidFill>
              </a:rPr>
              <a:t>Link text differs from destination</a:t>
            </a:r>
            <a:endParaRPr lang="en-US" sz="1100" dirty="0"/>
          </a:p>
          <a:p>
            <a:pPr marL="177800" indent="-177800">
              <a:spcAft>
                <a:spcPts val="100"/>
              </a:spcAft>
              <a:buSzPct val="100000"/>
              <a:buChar char="•"/>
            </a:pPr>
            <a:r>
              <a:rPr lang="en-US" sz="1100" dirty="0">
                <a:solidFill>
                  <a:schemeClr val="tx1"/>
                </a:solidFill>
              </a:rPr>
              <a:t>Risky attachment (.docm)</a:t>
            </a:r>
            <a:endParaRPr lang="en-US" sz="1100" dirty="0"/>
          </a:p>
          <a:p>
            <a:pPr marL="177800" indent="-177800">
              <a:spcAft>
                <a:spcPts val="100"/>
              </a:spcAft>
              <a:buSzPct val="100000"/>
              <a:buChar char="•"/>
            </a:pPr>
            <a:r>
              <a:rPr lang="en-US" sz="1100" dirty="0">
                <a:solidFill>
                  <a:schemeClr val="tx1"/>
                </a:solidFill>
              </a:rPr>
              <a:t>Raw-IP link</a:t>
            </a:r>
            <a:endParaRPr lang="en-US" sz="1100" dirty="0"/>
          </a:p>
          <a:p>
            <a:pPr marL="177800" indent="-177800">
              <a:spcAft>
                <a:spcPts val="100"/>
              </a:spcAft>
              <a:buSzPct val="100000"/>
              <a:buChar char="•"/>
            </a:pPr>
            <a:r>
              <a:rPr lang="en-US" sz="1100" dirty="0">
                <a:solidFill>
                  <a:schemeClr val="tx1"/>
                </a:solidFill>
              </a:rPr>
              <a:t>Combined signals</a:t>
            </a:r>
            <a:endParaRPr lang="en-US" sz="1100" dirty="0"/>
          </a:p>
        </p:txBody>
      </p:sp>
      <p:sp>
        <p:nvSpPr>
          <p:cNvPr id="11" name="legit card"/>
          <p:cNvSpPr/>
          <p:nvPr/>
        </p:nvSpPr>
        <p:spPr>
          <a:xfrm>
            <a:off x="6446520" y="2560320"/>
            <a:ext cx="2240280" cy="1554480"/>
          </a:xfrm>
          <a:prstGeom prst="rect">
            <a:avLst/>
          </a:prstGeom>
          <a:solidFill>
            <a:schemeClr val="bg2"/>
          </a:solidFill>
          <a:ln w="12700">
            <a:solidFill>
              <a:schemeClr val="bg2"/>
            </a:solidFill>
            <a:prstDash val="solid"/>
          </a:ln>
        </p:spPr>
        <p:txBody>
          <a:bodyPr/>
          <a:lstStyle/>
          <a:p>
            <a:endParaRPr lang="en-GB"/>
          </a:p>
        </p:txBody>
      </p:sp>
      <p:sp>
        <p:nvSpPr>
          <p:cNvPr id="3" name="legit text"/>
          <p:cNvSpPr txBox="1"/>
          <p:nvPr/>
        </p:nvSpPr>
        <p:spPr>
          <a:xfrm>
            <a:off x="6556248" y="2560320"/>
            <a:ext cx="2057400" cy="1554480"/>
          </a:xfrm>
          <a:prstGeom prst="rect">
            <a:avLst/>
          </a:prstGeom>
          <a:noFill/>
          <a:ln/>
        </p:spPr>
        <p:txBody>
          <a:bodyPr wrap="square" lIns="0" tIns="0" rIns="0" bIns="0" rtlCol="0" anchor="ctr"/>
          <a:lstStyle/>
          <a:p>
            <a:pPr marL="0" indent="0">
              <a:buNone/>
            </a:pPr>
            <a:r>
              <a:rPr lang="en-US" sz="1200" b="1" dirty="0">
                <a:solidFill>
                  <a:schemeClr val="tx1"/>
                </a:solidFill>
              </a:rPr>
              <a:t>5 legitimate emails: </a:t>
            </a:r>
            <a:r>
              <a:rPr lang="en-US" sz="1200" dirty="0">
                <a:solidFill>
                  <a:schemeClr val="tx1"/>
                </a:solidFill>
              </a:rPr>
              <a:t>meeting notes, lecture query, reading list with a normal link, draft report with a PDF, lunch plans</a:t>
            </a:r>
            <a:endParaRPr lang="en-US" sz="1200" dirty="0"/>
          </a:p>
        </p:txBody>
      </p:sp>
      <p:sp>
        <p:nvSpPr>
          <p:cNvPr id="13" name="ethics card"/>
          <p:cNvSpPr/>
          <p:nvPr/>
        </p:nvSpPr>
        <p:spPr>
          <a:xfrm>
            <a:off x="457200" y="4251960"/>
            <a:ext cx="8229600" cy="457200"/>
          </a:xfrm>
          <a:prstGeom prst="rect">
            <a:avLst/>
          </a:prstGeom>
          <a:solidFill>
            <a:schemeClr val="tx2"/>
          </a:solidFill>
          <a:ln w="12700">
            <a:solidFill>
              <a:schemeClr val="tx2"/>
            </a:solidFill>
            <a:prstDash val="solid"/>
          </a:ln>
        </p:spPr>
        <p:txBody>
          <a:bodyPr/>
          <a:lstStyle/>
          <a:p>
            <a:endParaRPr lang="en-GB"/>
          </a:p>
        </p:txBody>
      </p:sp>
      <p:sp>
        <p:nvSpPr>
          <p:cNvPr id="14" name="ethics text"/>
          <p:cNvSpPr txBox="1"/>
          <p:nvPr/>
        </p:nvSpPr>
        <p:spPr>
          <a:xfrm>
            <a:off x="640080" y="4251960"/>
            <a:ext cx="7863840" cy="457200"/>
          </a:xfrm>
          <a:prstGeom prst="rect">
            <a:avLst/>
          </a:prstGeom>
          <a:noFill/>
          <a:ln/>
        </p:spPr>
        <p:txBody>
          <a:bodyPr wrap="square" lIns="0" tIns="0" rIns="0" bIns="0" rtlCol="0" anchor="ctr"/>
          <a:lstStyle/>
          <a:p>
            <a:pPr marL="0" indent="0">
              <a:buNone/>
            </a:pPr>
            <a:r>
              <a:rPr lang="en-US" sz="1300" b="1" dirty="0">
                <a:solidFill>
                  <a:schemeClr val="bg1"/>
                </a:solidFill>
              </a:rPr>
              <a:t>Ethics: simulated, harmless content only; no real malware or personal data [15].</a:t>
            </a:r>
            <a:endParaRPr lang="en-US" sz="13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Code and results so far</a:t>
            </a:r>
            <a:endParaRPr lang="en-US" sz="3000" dirty="0"/>
          </a:p>
        </p:txBody>
      </p:sp>
      <p:sp>
        <p:nvSpPr>
          <p:cNvPr id="4" name="code EmailData"/>
          <p:cNvSpPr/>
          <p:nvPr/>
        </p:nvSpPr>
        <p:spPr>
          <a:xfrm>
            <a:off x="457200" y="1097280"/>
            <a:ext cx="4297680" cy="1783080"/>
          </a:xfrm>
          <a:prstGeom prst="rect">
            <a:avLst/>
          </a:prstGeom>
          <a:solidFill>
            <a:schemeClr val="tx2"/>
          </a:solidFill>
          <a:ln w="12700">
            <a:solidFill>
              <a:schemeClr val="tx2"/>
            </a:solidFill>
            <a:prstDash val="solid"/>
          </a:ln>
        </p:spPr>
        <p:txBody>
          <a:bodyPr/>
          <a:lstStyle/>
          <a:p>
            <a:endParaRPr lang="en-GB"/>
          </a:p>
        </p:txBody>
      </p:sp>
      <p:sp>
        <p:nvSpPr>
          <p:cNvPr id="5" name="code EmailData text"/>
          <p:cNvSpPr txBox="1"/>
          <p:nvPr/>
        </p:nvSpPr>
        <p:spPr>
          <a:xfrm>
            <a:off x="594360" y="1188720"/>
            <a:ext cx="4023360" cy="160020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@dataclass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class EmailData:</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source: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sender_address: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sender_name: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subject: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body_text: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urls: list[str]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links: list[tuple[str,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attachments: list[str]</a:t>
            </a:r>
            <a:endParaRPr lang="en-US" sz="1000" dirty="0"/>
          </a:p>
        </p:txBody>
      </p:sp>
      <p:sp>
        <p:nvSpPr>
          <p:cNvPr id="6" name="code rule"/>
          <p:cNvSpPr/>
          <p:nvPr/>
        </p:nvSpPr>
        <p:spPr>
          <a:xfrm>
            <a:off x="457200" y="2971800"/>
            <a:ext cx="4297680" cy="1691640"/>
          </a:xfrm>
          <a:prstGeom prst="rect">
            <a:avLst/>
          </a:prstGeom>
          <a:solidFill>
            <a:schemeClr val="tx2"/>
          </a:solidFill>
          <a:ln w="12700">
            <a:solidFill>
              <a:schemeClr val="tx2"/>
            </a:solidFill>
            <a:prstDash val="solid"/>
          </a:ln>
        </p:spPr>
        <p:txBody>
          <a:bodyPr/>
          <a:lstStyle/>
          <a:p>
            <a:endParaRPr lang="en-GB"/>
          </a:p>
        </p:txBody>
      </p:sp>
      <p:sp>
        <p:nvSpPr>
          <p:cNvPr id="7" name="code rule text"/>
          <p:cNvSpPr txBox="1"/>
          <p:nvPr/>
        </p:nvSpPr>
        <p:spPr>
          <a:xfrm>
            <a:off x="594360" y="3063240"/>
            <a:ext cx="4023360" cy="150876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def check_shortened_urls(email):</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hits = [u for u in email.urls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if _host(u) in URL_SHORTENERS]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if hits: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return RuleResult(</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"shortened_url", True,</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"URL shortener used: "</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 ".join(hits))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return RuleResult("shortened_url", False)</a:t>
            </a:r>
            <a:endParaRPr lang="en-US" sz="1000" dirty="0"/>
          </a:p>
        </p:txBody>
      </p:sp>
      <p:sp>
        <p:nvSpPr>
          <p:cNvPr id="8" name="terminal output"/>
          <p:cNvSpPr/>
          <p:nvPr/>
        </p:nvSpPr>
        <p:spPr>
          <a:xfrm>
            <a:off x="4937760" y="1097280"/>
            <a:ext cx="3749040" cy="2697480"/>
          </a:xfrm>
          <a:prstGeom prst="rect">
            <a:avLst/>
          </a:prstGeom>
          <a:solidFill>
            <a:schemeClr val="tx2"/>
          </a:solidFill>
          <a:ln w="12700">
            <a:solidFill>
              <a:schemeClr val="tx2"/>
            </a:solidFill>
            <a:prstDash val="solid"/>
          </a:ln>
        </p:spPr>
        <p:txBody>
          <a:bodyPr/>
          <a:lstStyle/>
          <a:p>
            <a:endParaRPr lang="en-GB"/>
          </a:p>
        </p:txBody>
      </p:sp>
      <p:sp>
        <p:nvSpPr>
          <p:cNvPr id="9" name="terminal output text"/>
          <p:cNvSpPr txBox="1"/>
          <p:nvPr/>
        </p:nvSpPr>
        <p:spPr>
          <a:xfrm>
            <a:off x="5074920" y="1188720"/>
            <a:ext cx="3474720" cy="251460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phishing_03_link_mismatch.msg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PASS  fired:</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untrusted_sender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link_mismatch</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spoofing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'www.paypal.com' -&gt;</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http://example.com/login</a:t>
            </a:r>
            <a:endParaRPr lang="en-US" sz="1000" dirty="0"/>
          </a:p>
          <a:p>
            <a:pPr marL="0" indent="0">
              <a:buNone/>
            </a:pP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legit_01_meeting.msg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PASS  fired: none</a:t>
            </a:r>
            <a:endParaRPr lang="en-US" sz="1000" dirty="0"/>
          </a:p>
          <a:p>
            <a:pPr marL="0" indent="0">
              <a:buNone/>
            </a:pP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ALL TESTS PASSED</a:t>
            </a:r>
            <a:endParaRPr lang="en-US" sz="1000" dirty="0"/>
          </a:p>
        </p:txBody>
      </p:sp>
      <p:sp>
        <p:nvSpPr>
          <p:cNvPr id="10" name="terminal caption"/>
          <p:cNvSpPr txBox="1"/>
          <p:nvPr/>
        </p:nvSpPr>
        <p:spPr>
          <a:xfrm>
            <a:off x="4937760" y="3840480"/>
            <a:ext cx="3749040" cy="228600"/>
          </a:xfrm>
          <a:prstGeom prst="rect">
            <a:avLst/>
          </a:prstGeom>
          <a:noFill/>
          <a:ln/>
        </p:spPr>
        <p:txBody>
          <a:bodyPr wrap="square" lIns="0" tIns="0" rIns="0" bIns="0" rtlCol="0" anchor="t"/>
          <a:lstStyle/>
          <a:p>
            <a:pPr marL="0" indent="0">
              <a:buNone/>
            </a:pPr>
            <a:r>
              <a:rPr lang="en-US" sz="1100" i="1" dirty="0">
                <a:solidFill>
                  <a:schemeClr val="accent6"/>
                </a:solidFill>
              </a:rPr>
              <a:t>Rule test output (abridged)</a:t>
            </a:r>
            <a:endParaRPr lang="en-US" sz="1100" dirty="0"/>
          </a:p>
        </p:txBody>
      </p:sp>
      <p:sp>
        <p:nvSpPr>
          <p:cNvPr id="11" name="caveat card"/>
          <p:cNvSpPr/>
          <p:nvPr/>
        </p:nvSpPr>
        <p:spPr>
          <a:xfrm>
            <a:off x="4937760" y="4114800"/>
            <a:ext cx="3749040" cy="548640"/>
          </a:xfrm>
          <a:prstGeom prst="rect">
            <a:avLst/>
          </a:prstGeom>
          <a:solidFill>
            <a:schemeClr val="accent2"/>
          </a:solidFill>
          <a:ln w="12700">
            <a:solidFill>
              <a:schemeClr val="accent2"/>
            </a:solidFill>
            <a:prstDash val="solid"/>
          </a:ln>
        </p:spPr>
        <p:txBody>
          <a:bodyPr/>
          <a:lstStyle/>
          <a:p>
            <a:endParaRPr lang="en-GB"/>
          </a:p>
        </p:txBody>
      </p:sp>
      <p:sp>
        <p:nvSpPr>
          <p:cNvPr id="12" name="caveat text"/>
          <p:cNvSpPr txBox="1"/>
          <p:nvPr/>
        </p:nvSpPr>
        <p:spPr>
          <a:xfrm>
            <a:off x="5074920" y="4114800"/>
            <a:ext cx="3474720" cy="548640"/>
          </a:xfrm>
          <a:prstGeom prst="rect">
            <a:avLst/>
          </a:prstGeom>
          <a:noFill/>
          <a:ln/>
        </p:spPr>
        <p:txBody>
          <a:bodyPr wrap="square" lIns="0" tIns="0" rIns="0" bIns="0" rtlCol="0" anchor="ctr"/>
          <a:lstStyle/>
          <a:p>
            <a:pPr marL="0" indent="0">
              <a:buNone/>
            </a:pPr>
            <a:r>
              <a:rPr lang="en-US" sz="1200" b="1" dirty="0">
                <a:solidFill>
                  <a:schemeClr val="tx2"/>
                </a:solidFill>
              </a:rPr>
              <a:t>Samples also guided rule design, so evaluation will use fresh emails.</a:t>
            </a:r>
            <a:endParaRPr lang="en-US" sz="12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bg1"/>
                </a:solidFill>
              </a:rPr>
              <a:t>Live demo</a:t>
            </a:r>
            <a:endParaRPr lang="en-US" sz="3000" dirty="0"/>
          </a:p>
        </p:txBody>
      </p:sp>
      <p:sp>
        <p:nvSpPr>
          <p:cNvPr id="4" name="demo num 1"/>
          <p:cNvSpPr/>
          <p:nvPr/>
        </p:nvSpPr>
        <p:spPr>
          <a:xfrm>
            <a:off x="457200" y="132588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5" name="demo num text 1"/>
          <p:cNvSpPr txBox="1"/>
          <p:nvPr/>
        </p:nvSpPr>
        <p:spPr>
          <a:xfrm>
            <a:off x="457200" y="132588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1</a:t>
            </a:r>
            <a:endParaRPr lang="en-US" sz="1800" dirty="0"/>
          </a:p>
        </p:txBody>
      </p:sp>
      <p:sp>
        <p:nvSpPr>
          <p:cNvPr id="6" name="demo cmd 1"/>
          <p:cNvSpPr txBox="1"/>
          <p:nvPr/>
        </p:nvSpPr>
        <p:spPr>
          <a:xfrm>
            <a:off x="1143000" y="128016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test_graph_access.py</a:t>
            </a:r>
            <a:endParaRPr lang="en-US" sz="1800" dirty="0"/>
          </a:p>
        </p:txBody>
      </p:sp>
      <p:sp>
        <p:nvSpPr>
          <p:cNvPr id="7" name="demo desc 1"/>
          <p:cNvSpPr txBox="1"/>
          <p:nvPr/>
        </p:nvSpPr>
        <p:spPr>
          <a:xfrm>
            <a:off x="1143000" y="1691640"/>
            <a:ext cx="7315200" cy="365760"/>
          </a:xfrm>
          <a:prstGeom prst="rect">
            <a:avLst/>
          </a:prstGeom>
          <a:noFill/>
          <a:ln/>
        </p:spPr>
        <p:txBody>
          <a:bodyPr wrap="square" lIns="0" tIns="0" rIns="0" bIns="0" rtlCol="0" anchor="t"/>
          <a:lstStyle/>
          <a:p>
            <a:pPr marL="0" indent="0">
              <a:buNone/>
            </a:pPr>
            <a:r>
              <a:rPr lang="en-US" sz="1500" dirty="0">
                <a:solidFill>
                  <a:schemeClr val="bg1"/>
                </a:solidFill>
              </a:rPr>
              <a:t>Reads the live inbox through Microsoft Graph; no Outlook app needed</a:t>
            </a:r>
            <a:endParaRPr lang="en-US" sz="1500" dirty="0"/>
          </a:p>
        </p:txBody>
      </p:sp>
      <p:sp>
        <p:nvSpPr>
          <p:cNvPr id="8" name="demo num 2"/>
          <p:cNvSpPr/>
          <p:nvPr/>
        </p:nvSpPr>
        <p:spPr>
          <a:xfrm>
            <a:off x="457200" y="242316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9" name="demo num text 2"/>
          <p:cNvSpPr txBox="1"/>
          <p:nvPr/>
        </p:nvSpPr>
        <p:spPr>
          <a:xfrm>
            <a:off x="457200" y="242316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2</a:t>
            </a:r>
            <a:endParaRPr lang="en-US" sz="1800" dirty="0"/>
          </a:p>
        </p:txBody>
      </p:sp>
      <p:sp>
        <p:nvSpPr>
          <p:cNvPr id="10" name="demo cmd 2"/>
          <p:cNvSpPr txBox="1"/>
          <p:nvPr/>
        </p:nvSpPr>
        <p:spPr>
          <a:xfrm>
            <a:off x="1143000" y="237744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tests/sanity_check.py</a:t>
            </a:r>
            <a:endParaRPr lang="en-US" sz="1800" dirty="0"/>
          </a:p>
        </p:txBody>
      </p:sp>
      <p:sp>
        <p:nvSpPr>
          <p:cNvPr id="11" name="demo desc 2"/>
          <p:cNvSpPr txBox="1"/>
          <p:nvPr/>
        </p:nvSpPr>
        <p:spPr>
          <a:xfrm>
            <a:off x="1143000" y="2788920"/>
            <a:ext cx="7315200" cy="365760"/>
          </a:xfrm>
          <a:prstGeom prst="rect">
            <a:avLst/>
          </a:prstGeom>
          <a:noFill/>
          <a:ln/>
        </p:spPr>
        <p:txBody>
          <a:bodyPr wrap="square" lIns="0" tIns="0" rIns="0" bIns="0" rtlCol="0" anchor="t"/>
          <a:lstStyle/>
          <a:p>
            <a:pPr marL="0" indent="0">
              <a:buNone/>
            </a:pPr>
            <a:r>
              <a:rPr lang="en-US" sz="1500" dirty="0">
                <a:solidFill>
                  <a:schemeClr val="bg1"/>
                </a:solidFill>
              </a:rPr>
              <a:t>Shows what the parser extracts: sender, links, attachments</a:t>
            </a:r>
            <a:endParaRPr lang="en-US" sz="1500" dirty="0"/>
          </a:p>
        </p:txBody>
      </p:sp>
      <p:sp>
        <p:nvSpPr>
          <p:cNvPr id="12" name="demo num 3"/>
          <p:cNvSpPr/>
          <p:nvPr/>
        </p:nvSpPr>
        <p:spPr>
          <a:xfrm>
            <a:off x="457200" y="352044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13" name="demo num text 3"/>
          <p:cNvSpPr txBox="1"/>
          <p:nvPr/>
        </p:nvSpPr>
        <p:spPr>
          <a:xfrm>
            <a:off x="457200" y="352044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3</a:t>
            </a:r>
            <a:endParaRPr lang="en-US" sz="1800" dirty="0"/>
          </a:p>
        </p:txBody>
      </p:sp>
      <p:sp>
        <p:nvSpPr>
          <p:cNvPr id="14" name="demo cmd 3"/>
          <p:cNvSpPr txBox="1"/>
          <p:nvPr/>
        </p:nvSpPr>
        <p:spPr>
          <a:xfrm>
            <a:off x="1143000" y="347472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tests/test_rules.py</a:t>
            </a:r>
            <a:endParaRPr lang="en-US" sz="1800" dirty="0"/>
          </a:p>
        </p:txBody>
      </p:sp>
      <p:sp>
        <p:nvSpPr>
          <p:cNvPr id="15" name="demo desc 3"/>
          <p:cNvSpPr txBox="1"/>
          <p:nvPr/>
        </p:nvSpPr>
        <p:spPr>
          <a:xfrm>
            <a:off x="1143000" y="3886200"/>
            <a:ext cx="7315200" cy="365760"/>
          </a:xfrm>
          <a:prstGeom prst="rect">
            <a:avLst/>
          </a:prstGeom>
          <a:noFill/>
          <a:ln/>
        </p:spPr>
        <p:txBody>
          <a:bodyPr wrap="square" lIns="0" tIns="0" rIns="0" bIns="0" rtlCol="0" anchor="t"/>
          <a:lstStyle/>
          <a:p>
            <a:pPr marL="0" indent="0">
              <a:buNone/>
            </a:pPr>
            <a:r>
              <a:rPr lang="en-US" sz="1500" dirty="0">
                <a:solidFill>
                  <a:schemeClr val="bg1"/>
                </a:solidFill>
              </a:rPr>
              <a:t>Runs all eight rules and explains why each email was flagged</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Next steps and conclusion</a:t>
            </a:r>
            <a:endParaRPr lang="en-US" sz="3000" dirty="0"/>
          </a:p>
        </p:txBody>
      </p:sp>
      <p:sp>
        <p:nvSpPr>
          <p:cNvPr id="4" name="done card"/>
          <p:cNvSpPr/>
          <p:nvPr/>
        </p:nvSpPr>
        <p:spPr>
          <a:xfrm>
            <a:off x="457200" y="1143000"/>
            <a:ext cx="4023360" cy="2651760"/>
          </a:xfrm>
          <a:prstGeom prst="rect">
            <a:avLst/>
          </a:prstGeom>
          <a:solidFill>
            <a:schemeClr val="bg2"/>
          </a:solidFill>
          <a:ln w="12700">
            <a:solidFill>
              <a:schemeClr val="bg2"/>
            </a:solidFill>
            <a:prstDash val="solid"/>
          </a:ln>
        </p:spPr>
        <p:txBody>
          <a:bodyPr/>
          <a:lstStyle/>
          <a:p>
            <a:endParaRPr lang="en-GB"/>
          </a:p>
        </p:txBody>
      </p:sp>
      <p:sp>
        <p:nvSpPr>
          <p:cNvPr id="5" name="done header"/>
          <p:cNvSpPr/>
          <p:nvPr/>
        </p:nvSpPr>
        <p:spPr>
          <a:xfrm>
            <a:off x="457200" y="1143000"/>
            <a:ext cx="4023360" cy="411480"/>
          </a:xfrm>
          <a:prstGeom prst="rect">
            <a:avLst/>
          </a:prstGeom>
          <a:solidFill>
            <a:schemeClr val="accent3"/>
          </a:solidFill>
          <a:ln w="12700">
            <a:solidFill>
              <a:schemeClr val="accent3"/>
            </a:solidFill>
            <a:prstDash val="solid"/>
          </a:ln>
        </p:spPr>
        <p:txBody>
          <a:bodyPr/>
          <a:lstStyle/>
          <a:p>
            <a:endParaRPr lang="en-GB"/>
          </a:p>
        </p:txBody>
      </p:sp>
      <p:sp>
        <p:nvSpPr>
          <p:cNvPr id="6" name="done title"/>
          <p:cNvSpPr txBox="1"/>
          <p:nvPr/>
        </p:nvSpPr>
        <p:spPr>
          <a:xfrm>
            <a:off x="640080" y="1143000"/>
            <a:ext cx="3657600" cy="411480"/>
          </a:xfrm>
          <a:prstGeom prst="rect">
            <a:avLst/>
          </a:prstGeom>
          <a:noFill/>
          <a:ln/>
        </p:spPr>
        <p:txBody>
          <a:bodyPr wrap="square" lIns="0" tIns="0" rIns="0" bIns="0" rtlCol="0" anchor="ctr"/>
          <a:lstStyle/>
          <a:p>
            <a:pPr marL="0" indent="0">
              <a:buNone/>
            </a:pPr>
            <a:r>
              <a:rPr lang="en-US" sz="1600" b="1" dirty="0">
                <a:solidFill>
                  <a:schemeClr val="bg1"/>
                </a:solidFill>
              </a:rPr>
              <a:t>Done so far</a:t>
            </a:r>
            <a:endParaRPr lang="en-US" sz="1600" dirty="0"/>
          </a:p>
        </p:txBody>
      </p:sp>
      <p:sp>
        <p:nvSpPr>
          <p:cNvPr id="7" name="done list"/>
          <p:cNvSpPr txBox="1"/>
          <p:nvPr/>
        </p:nvSpPr>
        <p:spPr>
          <a:xfrm>
            <a:off x="640080" y="1737360"/>
            <a:ext cx="3657600" cy="2011680"/>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Environment, Git and Graph access</a:t>
            </a:r>
            <a:endParaRPr lang="en-US" sz="1600" dirty="0"/>
          </a:p>
          <a:p>
            <a:pPr marL="177800" indent="-177800">
              <a:spcAft>
                <a:spcPts val="1200"/>
              </a:spcAft>
              <a:buSzPct val="100000"/>
              <a:buChar char="•"/>
            </a:pPr>
            <a:r>
              <a:rPr lang="en-US" sz="1600" dirty="0">
                <a:solidFill>
                  <a:schemeClr val="tx1"/>
                </a:solidFill>
              </a:rPr>
              <a:t>11-email labelled dataset</a:t>
            </a:r>
            <a:endParaRPr lang="en-US" sz="1600" dirty="0"/>
          </a:p>
          <a:p>
            <a:pPr marL="177800" indent="-177800">
              <a:spcAft>
                <a:spcPts val="1200"/>
              </a:spcAft>
              <a:buSzPct val="100000"/>
              <a:buChar char="•"/>
            </a:pPr>
            <a:r>
              <a:rPr lang="en-US" sz="1600" dirty="0">
                <a:solidFill>
                  <a:schemeClr val="tx1"/>
                </a:solidFill>
              </a:rPr>
              <a:t>Parser, whitelist and eight rules with tests</a:t>
            </a:r>
            <a:endParaRPr lang="en-US" sz="1600" dirty="0"/>
          </a:p>
        </p:txBody>
      </p:sp>
      <p:sp>
        <p:nvSpPr>
          <p:cNvPr id="8" name="next card"/>
          <p:cNvSpPr/>
          <p:nvPr/>
        </p:nvSpPr>
        <p:spPr>
          <a:xfrm>
            <a:off x="4663440" y="1143000"/>
            <a:ext cx="4023360" cy="2651760"/>
          </a:xfrm>
          <a:prstGeom prst="rect">
            <a:avLst/>
          </a:prstGeom>
          <a:solidFill>
            <a:schemeClr val="bg2"/>
          </a:solidFill>
          <a:ln w="12700">
            <a:solidFill>
              <a:schemeClr val="bg2"/>
            </a:solidFill>
            <a:prstDash val="solid"/>
          </a:ln>
        </p:spPr>
        <p:txBody>
          <a:bodyPr/>
          <a:lstStyle/>
          <a:p>
            <a:endParaRPr lang="en-GB"/>
          </a:p>
        </p:txBody>
      </p:sp>
      <p:sp>
        <p:nvSpPr>
          <p:cNvPr id="9" name="next header"/>
          <p:cNvSpPr/>
          <p:nvPr/>
        </p:nvSpPr>
        <p:spPr>
          <a:xfrm>
            <a:off x="4663440" y="1143000"/>
            <a:ext cx="4023360" cy="411480"/>
          </a:xfrm>
          <a:prstGeom prst="rect">
            <a:avLst/>
          </a:prstGeom>
          <a:solidFill>
            <a:schemeClr val="accent2"/>
          </a:solidFill>
          <a:ln w="12700">
            <a:solidFill>
              <a:schemeClr val="accent2"/>
            </a:solidFill>
            <a:prstDash val="solid"/>
          </a:ln>
        </p:spPr>
        <p:txBody>
          <a:bodyPr/>
          <a:lstStyle/>
          <a:p>
            <a:endParaRPr lang="en-GB"/>
          </a:p>
        </p:txBody>
      </p:sp>
      <p:sp>
        <p:nvSpPr>
          <p:cNvPr id="10" name="next title"/>
          <p:cNvSpPr txBox="1"/>
          <p:nvPr/>
        </p:nvSpPr>
        <p:spPr>
          <a:xfrm>
            <a:off x="4846320" y="1143000"/>
            <a:ext cx="3657600" cy="411480"/>
          </a:xfrm>
          <a:prstGeom prst="rect">
            <a:avLst/>
          </a:prstGeom>
          <a:noFill/>
          <a:ln/>
        </p:spPr>
        <p:txBody>
          <a:bodyPr wrap="square" lIns="0" tIns="0" rIns="0" bIns="0" rtlCol="0" anchor="ctr"/>
          <a:lstStyle/>
          <a:p>
            <a:pPr marL="0" indent="0">
              <a:buNone/>
            </a:pPr>
            <a:r>
              <a:rPr lang="en-US" sz="1600" b="1" dirty="0">
                <a:solidFill>
                  <a:schemeClr val="tx2"/>
                </a:solidFill>
              </a:rPr>
              <a:t>Next</a:t>
            </a:r>
            <a:endParaRPr lang="en-US" sz="1600" dirty="0"/>
          </a:p>
        </p:txBody>
      </p:sp>
      <p:sp>
        <p:nvSpPr>
          <p:cNvPr id="11" name="next list"/>
          <p:cNvSpPr txBox="1"/>
          <p:nvPr/>
        </p:nvSpPr>
        <p:spPr>
          <a:xfrm>
            <a:off x="4846320" y="1737360"/>
            <a:ext cx="3657600" cy="2011680"/>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Scoring engine and threshold (28 Oct)</a:t>
            </a:r>
            <a:endParaRPr lang="en-US" sz="1600" dirty="0"/>
          </a:p>
          <a:p>
            <a:pPr marL="177800" indent="-177800">
              <a:spcAft>
                <a:spcPts val="1200"/>
              </a:spcAft>
              <a:buSzPct val="100000"/>
              <a:buChar char="•"/>
            </a:pPr>
            <a:r>
              <a:rPr lang="en-US" sz="1600" dirty="0">
                <a:solidFill>
                  <a:schemeClr val="tx1"/>
                </a:solidFill>
              </a:rPr>
              <a:t>Live Outlook tagging (6 Nov)</a:t>
            </a:r>
            <a:endParaRPr lang="en-US" sz="1600" dirty="0"/>
          </a:p>
          <a:p>
            <a:pPr marL="177800" indent="-177800">
              <a:spcAft>
                <a:spcPts val="1200"/>
              </a:spcAft>
              <a:buSzPct val="100000"/>
              <a:buChar char="•"/>
            </a:pPr>
            <a:r>
              <a:rPr lang="en-US" sz="1600" dirty="0">
                <a:solidFill>
                  <a:schemeClr val="tx1"/>
                </a:solidFill>
              </a:rPr>
              <a:t>Evaluation on fresh emails (15 Nov)</a:t>
            </a:r>
            <a:endParaRPr lang="en-US" sz="1600" dirty="0"/>
          </a:p>
          <a:p>
            <a:pPr marL="177800" indent="-177800">
              <a:spcAft>
                <a:spcPts val="1200"/>
              </a:spcAft>
              <a:buSzPct val="100000"/>
              <a:buChar char="•"/>
            </a:pPr>
            <a:r>
              <a:rPr lang="en-US" sz="1600" dirty="0">
                <a:solidFill>
                  <a:schemeClr val="tx1"/>
                </a:solidFill>
              </a:rPr>
              <a:t>Report (30 Nov), poster and viva (4 Dec)</a:t>
            </a:r>
            <a:endParaRPr lang="en-US" sz="1600" dirty="0"/>
          </a:p>
        </p:txBody>
      </p:sp>
      <p:sp>
        <p:nvSpPr>
          <p:cNvPr id="12" name="key points card"/>
          <p:cNvSpPr/>
          <p:nvPr/>
        </p:nvSpPr>
        <p:spPr>
          <a:xfrm>
            <a:off x="457200" y="3931920"/>
            <a:ext cx="8229600" cy="685800"/>
          </a:xfrm>
          <a:prstGeom prst="rect">
            <a:avLst/>
          </a:prstGeom>
          <a:solidFill>
            <a:schemeClr val="tx2"/>
          </a:solidFill>
          <a:ln w="12700">
            <a:solidFill>
              <a:schemeClr val="tx2"/>
            </a:solidFill>
            <a:prstDash val="solid"/>
          </a:ln>
        </p:spPr>
        <p:txBody>
          <a:bodyPr/>
          <a:lstStyle/>
          <a:p>
            <a:endParaRPr lang="en-GB"/>
          </a:p>
        </p:txBody>
      </p:sp>
      <p:sp>
        <p:nvSpPr>
          <p:cNvPr id="13" name="key points text"/>
          <p:cNvSpPr txBox="1"/>
          <p:nvPr/>
        </p:nvSpPr>
        <p:spPr>
          <a:xfrm>
            <a:off x="640080" y="3931920"/>
            <a:ext cx="7863840" cy="685800"/>
          </a:xfrm>
          <a:prstGeom prst="rect">
            <a:avLst/>
          </a:prstGeom>
          <a:noFill/>
          <a:ln/>
        </p:spPr>
        <p:txBody>
          <a:bodyPr wrap="square" lIns="0" tIns="0" rIns="0" bIns="0" rtlCol="0" anchor="ctr"/>
          <a:lstStyle/>
          <a:p>
            <a:pPr marL="0" indent="0">
              <a:buNone/>
            </a:pPr>
            <a:r>
              <a:rPr lang="en-US" sz="1400" b="1" dirty="0">
                <a:solidFill>
                  <a:schemeClr val="bg1"/>
                </a:solidFill>
              </a:rPr>
              <a:t>Key points: explainable rules  |  works with new Outlook via Graph  |  evaluation planned on fresh emails</a:t>
            </a:r>
            <a:endParaRPr lang="en-US" sz="14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References (1 of 2)</a:t>
            </a:r>
            <a:endParaRPr lang="en-US" sz="3000" dirty="0"/>
          </a:p>
        </p:txBody>
      </p:sp>
      <p:sp>
        <p:nvSpPr>
          <p:cNvPr id="4" name="reference list"/>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[1] Department for Science, Innovation and Technology, "Cyber security breaches survey 2025," GOV.UK, 2025. [Online]. Available: </a:t>
            </a:r>
            <a:r>
              <a:rPr lang="en-US" sz="1100" dirty="0">
                <a:solidFill>
                  <a:schemeClr val="tx1"/>
                </a:solidFill>
                <a:hlinkClick r:id="rId3"/>
              </a:rPr>
              <a:t>https://www.gov.uk/government/statistics/cyber-security-breaches-survey-2025/cyber-security-breaches-survey-2025</a:t>
            </a:r>
            <a:r>
              <a:rPr lang="en-US" sz="1100" dirty="0">
                <a:solidFill>
                  <a:schemeClr val="tx1"/>
                </a:solidFill>
              </a:rPr>
              <a:t> </a:t>
            </a:r>
            <a:endParaRPr lang="en-US" sz="1100" dirty="0"/>
          </a:p>
          <a:p>
            <a:pPr marL="0" indent="0">
              <a:spcAft>
                <a:spcPts val="500"/>
              </a:spcAft>
              <a:buNone/>
            </a:pPr>
            <a:r>
              <a:rPr lang="en-US" sz="1100" dirty="0">
                <a:solidFill>
                  <a:schemeClr val="tx1"/>
                </a:solidFill>
              </a:rPr>
              <a:t>[2] National Cyber Security Centre, "Phishing attacks: defending your organisation," NCSC. [Online]. Available: </a:t>
            </a:r>
            <a:r>
              <a:rPr lang="en-US" sz="1100" dirty="0">
                <a:solidFill>
                  <a:schemeClr val="tx1"/>
                </a:solidFill>
                <a:hlinkClick r:id="rId4"/>
              </a:rPr>
              <a:t>https://www.ncsc.gov.uk/guidance/phishing</a:t>
            </a:r>
            <a:r>
              <a:rPr lang="en-US" sz="1100" dirty="0">
                <a:solidFill>
                  <a:schemeClr val="tx1"/>
                </a:solidFill>
              </a:rPr>
              <a:t> </a:t>
            </a:r>
            <a:endParaRPr lang="en-US" sz="1100" dirty="0"/>
          </a:p>
          <a:p>
            <a:pPr marL="0" indent="0">
              <a:spcAft>
                <a:spcPts val="500"/>
              </a:spcAft>
              <a:buNone/>
            </a:pPr>
            <a:r>
              <a:rPr lang="en-US" sz="1100" dirty="0">
                <a:solidFill>
                  <a:schemeClr val="tx1"/>
                </a:solidFill>
              </a:rPr>
              <a:t>[3] W. P. Nmachi and T. Win, "Phishing mitigation techniques: A literature survey," Int. J. Netw. Secur. Appl., vol. 13, no. 2, 2021. [Online]. Available: </a:t>
            </a:r>
            <a:r>
              <a:rPr lang="en-US" sz="1100" dirty="0">
                <a:solidFill>
                  <a:schemeClr val="tx1"/>
                </a:solidFill>
                <a:hlinkClick r:id="rId5"/>
              </a:rPr>
              <a:t>https://arxiv.org/pdf/2104.06989</a:t>
            </a:r>
            <a:r>
              <a:rPr lang="en-US" sz="1100" dirty="0">
                <a:solidFill>
                  <a:schemeClr val="tx1"/>
                </a:solidFill>
              </a:rPr>
              <a:t> </a:t>
            </a:r>
            <a:endParaRPr lang="en-US" sz="1100" dirty="0"/>
          </a:p>
          <a:p>
            <a:pPr marL="0" indent="0">
              <a:spcAft>
                <a:spcPts val="500"/>
              </a:spcAft>
              <a:buNone/>
            </a:pPr>
            <a:r>
              <a:rPr lang="en-US" sz="1100" dirty="0">
                <a:solidFill>
                  <a:schemeClr val="tx1"/>
                </a:solidFill>
              </a:rPr>
              <a:t>[4] F. Salahdine, Z. El Mrabet, and N. Kaabouch, "Phishing attacks detection: A machine learning-based approach," arXiv:2201.10752. [Online]. Available: </a:t>
            </a:r>
            <a:r>
              <a:rPr lang="en-US" sz="1100" dirty="0">
                <a:solidFill>
                  <a:schemeClr val="tx1"/>
                </a:solidFill>
                <a:hlinkClick r:id="rId6"/>
              </a:rPr>
              <a:t>https://arxiv.org/pdf/2201.10752</a:t>
            </a:r>
            <a:r>
              <a:rPr lang="en-US" sz="1100" dirty="0">
                <a:solidFill>
                  <a:schemeClr val="tx1"/>
                </a:solidFill>
              </a:rPr>
              <a:t> </a:t>
            </a:r>
            <a:endParaRPr lang="en-US" sz="1100" dirty="0"/>
          </a:p>
          <a:p>
            <a:pPr>
              <a:spcAft>
                <a:spcPts val="500"/>
              </a:spcAft>
            </a:pPr>
            <a:r>
              <a:rPr lang="en-GB" sz="1100" dirty="0"/>
              <a:t>[5] P. H. Kyaw, J. Gutierrez, and A. </a:t>
            </a:r>
            <a:r>
              <a:rPr lang="en-GB" sz="1100" dirty="0" err="1"/>
              <a:t>Ghobakhlou</a:t>
            </a:r>
            <a:r>
              <a:rPr lang="en-GB" sz="1100" dirty="0"/>
              <a:t>, “A systematic review of deep learning techniques for phishing email detection,” </a:t>
            </a:r>
            <a:r>
              <a:rPr lang="en-GB" sz="1100" i="1" dirty="0"/>
              <a:t>Electronics</a:t>
            </a:r>
            <a:r>
              <a:rPr lang="en-GB" sz="1100" dirty="0"/>
              <a:t>, vol. 13, no. 19, Art. no. 3823, 2024. [Online]. Available: </a:t>
            </a:r>
            <a:r>
              <a:rPr lang="en-GB" sz="1100" dirty="0">
                <a:hlinkClick r:id="rId7"/>
              </a:rPr>
              <a:t>https://www.mdpi.com/2079-9292/13/19/3823</a:t>
            </a:r>
            <a:endParaRPr lang="en-US" sz="1100" dirty="0"/>
          </a:p>
          <a:p>
            <a:pPr marL="0" indent="0">
              <a:spcAft>
                <a:spcPts val="500"/>
              </a:spcAft>
              <a:buNone/>
            </a:pPr>
            <a:r>
              <a:rPr lang="en-US" sz="1100" dirty="0">
                <a:solidFill>
                  <a:schemeClr val="tx1"/>
                </a:solidFill>
              </a:rPr>
              <a:t>[6] S. Rose, O. Borchert, S. Mitchell, and S. Connelly, "Zero trust architecture," NIST, Gaithersburg, MD, USA, SP 800-207, 2020. [Online]. Available: </a:t>
            </a:r>
            <a:r>
              <a:rPr lang="en-US" sz="1100" dirty="0">
                <a:solidFill>
                  <a:schemeClr val="tx1"/>
                </a:solidFill>
                <a:hlinkClick r:id="rId8"/>
              </a:rPr>
              <a:t>https://www.nist.gov/publications/zero-trust-architecture</a:t>
            </a:r>
            <a:r>
              <a:rPr lang="en-US" sz="1100" dirty="0">
                <a:solidFill>
                  <a:schemeClr val="tx1"/>
                </a:solidFill>
              </a:rPr>
              <a:t> </a:t>
            </a:r>
            <a:endParaRPr lang="en-US" sz="1100" dirty="0"/>
          </a:p>
          <a:p>
            <a:pPr marL="0" indent="0">
              <a:spcAft>
                <a:spcPts val="500"/>
              </a:spcAft>
              <a:buNone/>
            </a:pPr>
            <a:r>
              <a:rPr lang="en-US" sz="1100" dirty="0">
                <a:solidFill>
                  <a:schemeClr val="tx1"/>
                </a:solidFill>
              </a:rPr>
              <a:t>[7] Microsoft, "How to handle false positives in Microsoft Defender for Office 365," Microsoft Learn. [Online]. Available: </a:t>
            </a:r>
            <a:r>
              <a:rPr lang="en-US" sz="1100" dirty="0">
                <a:solidFill>
                  <a:schemeClr val="tx1"/>
                </a:solidFill>
                <a:hlinkClick r:id="rId9"/>
              </a:rPr>
              <a:t>https://learn.microsoft.com/en-us/defender-office-365/step-by-step-guides/how-to-handle-false-positives-in-microsoft-defender-for-office-365</a:t>
            </a:r>
            <a:r>
              <a:rPr lang="en-US" sz="1100" dirty="0">
                <a:solidFill>
                  <a:schemeClr val="tx1"/>
                </a:solidFill>
              </a:rPr>
              <a:t> </a:t>
            </a:r>
            <a:endParaRPr lang="en-US" sz="1100" dirty="0"/>
          </a:p>
          <a:p>
            <a:pPr marL="0" indent="0">
              <a:spcAft>
                <a:spcPts val="500"/>
              </a:spcAft>
              <a:buNone/>
            </a:pPr>
            <a:r>
              <a:rPr lang="en-US" sz="1100" dirty="0">
                <a:solidFill>
                  <a:schemeClr val="tx1"/>
                </a:solidFill>
              </a:rPr>
              <a:t>[8] S. Dawkins and J. Jacobs, "NIST Phish Scale user guide," NIST, Gaithersburg, MD, USA, Tech. Note 2276, 2023. [Online]. Available: </a:t>
            </a:r>
            <a:r>
              <a:rPr lang="en-US" sz="1100" dirty="0">
                <a:solidFill>
                  <a:schemeClr val="tx1"/>
                </a:solidFill>
                <a:hlinkClick r:id="rId10"/>
              </a:rPr>
              <a:t>https://nvlpubs.nist.gov/nistpubs/TechnicalNotes/NIST.TN.2276.pdf</a:t>
            </a:r>
            <a:r>
              <a:rPr lang="en-US" sz="1100" dirty="0">
                <a:solidFill>
                  <a:schemeClr val="tx1"/>
                </a:solidFill>
              </a:rPr>
              <a:t> </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References (2 of 2)</a:t>
            </a:r>
            <a:endParaRPr lang="en-US" sz="3000" dirty="0"/>
          </a:p>
        </p:txBody>
      </p:sp>
      <p:sp>
        <p:nvSpPr>
          <p:cNvPr id="4" name="reference list"/>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[9] Sublime Security, "API-based email security vs traditional SEG," Jun. 2026. [Online]. Available: </a:t>
            </a:r>
            <a:r>
              <a:rPr lang="en-US" sz="1100" dirty="0">
                <a:solidFill>
                  <a:schemeClr val="tx1"/>
                </a:solidFill>
                <a:hlinkClick r:id="rId3"/>
              </a:rPr>
              <a:t>https://sublime.security/articles/api-based-email-security-vs-traditional-seg/</a:t>
            </a:r>
            <a:r>
              <a:rPr lang="en-US" sz="1100" dirty="0">
                <a:solidFill>
                  <a:schemeClr val="tx1"/>
                </a:solidFill>
              </a:rPr>
              <a:t> </a:t>
            </a:r>
            <a:endParaRPr lang="en-US" sz="1100" dirty="0"/>
          </a:p>
          <a:p>
            <a:pPr marL="0" indent="0">
              <a:spcAft>
                <a:spcPts val="500"/>
              </a:spcAft>
              <a:buNone/>
            </a:pPr>
            <a:r>
              <a:rPr lang="en-US" sz="1100" dirty="0">
                <a:solidFill>
                  <a:schemeClr val="tx1"/>
                </a:solidFill>
              </a:rPr>
              <a:t>[10] Microsoft, "Overview of Microsoft Graph," Microsoft Learn. [Online]. Available: </a:t>
            </a:r>
            <a:r>
              <a:rPr lang="en-US" sz="1100" dirty="0">
                <a:solidFill>
                  <a:schemeClr val="tx1"/>
                </a:solidFill>
                <a:hlinkClick r:id="rId4"/>
              </a:rPr>
              <a:t>https://learn.microsoft.com/en-us/graph/overview</a:t>
            </a:r>
            <a:r>
              <a:rPr lang="en-US" sz="1100" dirty="0">
                <a:solidFill>
                  <a:schemeClr val="tx1"/>
                </a:solidFill>
              </a:rPr>
              <a:t> </a:t>
            </a:r>
            <a:endParaRPr lang="en-US" sz="1100" dirty="0"/>
          </a:p>
          <a:p>
            <a:pPr marL="0" indent="0">
              <a:spcAft>
                <a:spcPts val="500"/>
              </a:spcAft>
              <a:buNone/>
            </a:pPr>
            <a:r>
              <a:rPr lang="en-US" sz="1100" dirty="0">
                <a:solidFill>
                  <a:schemeClr val="tx1"/>
                </a:solidFill>
              </a:rPr>
              <a:t>[11] Microsoft, "Develop Outlook add-ins for the new Outlook on Windows," Microsoft Learn. [Online]. Available: </a:t>
            </a:r>
            <a:r>
              <a:rPr lang="en-US" sz="1100" dirty="0">
                <a:solidFill>
                  <a:schemeClr val="tx1"/>
                </a:solidFill>
                <a:hlinkClick r:id="rId5"/>
              </a:rPr>
              <a:t>https://learn.microsoft.com/en-us/office/dev/add-ins/outlook/one-outlook</a:t>
            </a:r>
            <a:r>
              <a:rPr lang="en-US" sz="1100" dirty="0">
                <a:solidFill>
                  <a:schemeClr val="tx1"/>
                </a:solidFill>
              </a:rPr>
              <a:t> </a:t>
            </a:r>
            <a:endParaRPr lang="en-US" sz="1100" dirty="0"/>
          </a:p>
          <a:p>
            <a:pPr marL="0" indent="0">
              <a:spcAft>
                <a:spcPts val="500"/>
              </a:spcAft>
              <a:buNone/>
            </a:pPr>
            <a:r>
              <a:rPr lang="en-US" sz="1100" dirty="0">
                <a:solidFill>
                  <a:schemeClr val="tx1"/>
                </a:solidFill>
              </a:rPr>
              <a:t>[12] Simplilearn, "Agile vs Waterfall: Which will lead your projects to victory?" [Online]. Available: </a:t>
            </a:r>
            <a:r>
              <a:rPr lang="en-US" sz="1100" dirty="0">
                <a:solidFill>
                  <a:schemeClr val="tx1"/>
                </a:solidFill>
                <a:hlinkClick r:id="rId6"/>
              </a:rPr>
              <a:t>https://www.simplilearn.com/tutorials/agile-scrum-tutorial/agile-vs-waterfall</a:t>
            </a:r>
            <a:r>
              <a:rPr lang="en-US" sz="1100" dirty="0">
                <a:solidFill>
                  <a:schemeClr val="tx1"/>
                </a:solidFill>
              </a:rPr>
              <a:t> </a:t>
            </a:r>
            <a:endParaRPr lang="en-US" sz="1100" dirty="0"/>
          </a:p>
          <a:p>
            <a:pPr marL="0" indent="0">
              <a:spcAft>
                <a:spcPts val="500"/>
              </a:spcAft>
              <a:buNone/>
            </a:pPr>
            <a:r>
              <a:rPr lang="en-US" sz="1100" dirty="0">
                <a:solidFill>
                  <a:schemeClr val="tx1"/>
                </a:solidFill>
              </a:rPr>
              <a:t>[13] TeamMsgExtractor, "extract-msg," GitHub. [Online]. Available: </a:t>
            </a:r>
            <a:r>
              <a:rPr lang="en-US" sz="1100" dirty="0">
                <a:solidFill>
                  <a:schemeClr val="tx1"/>
                </a:solidFill>
                <a:hlinkClick r:id="rId7"/>
              </a:rPr>
              <a:t>https://github.com/TeamMsgExtractor/msg-extractor</a:t>
            </a:r>
            <a:r>
              <a:rPr lang="en-US" sz="1100" dirty="0">
                <a:solidFill>
                  <a:schemeClr val="tx1"/>
                </a:solidFill>
              </a:rPr>
              <a:t> </a:t>
            </a:r>
            <a:endParaRPr lang="en-US" sz="1100" dirty="0"/>
          </a:p>
          <a:p>
            <a:pPr marL="0" indent="0">
              <a:spcAft>
                <a:spcPts val="500"/>
              </a:spcAft>
              <a:buNone/>
            </a:pPr>
            <a:r>
              <a:rPr lang="en-US" sz="1100" dirty="0">
                <a:solidFill>
                  <a:schemeClr val="tx1"/>
                </a:solidFill>
              </a:rPr>
              <a:t>[14] Microsoft, "Microsoft Authentication Library (MSAL) for Python," Microsoft Learn. [Online]. Available: </a:t>
            </a:r>
            <a:r>
              <a:rPr lang="en-US" sz="1100" dirty="0">
                <a:solidFill>
                  <a:schemeClr val="tx1"/>
                </a:solidFill>
                <a:hlinkClick r:id="rId8"/>
              </a:rPr>
              <a:t>https://learn.microsoft.com/en-us/entra/msal/python/</a:t>
            </a:r>
            <a:r>
              <a:rPr lang="en-US" sz="1100" dirty="0">
                <a:solidFill>
                  <a:schemeClr val="tx1"/>
                </a:solidFill>
              </a:rPr>
              <a:t> </a:t>
            </a:r>
            <a:endParaRPr lang="en-US" sz="1100" dirty="0"/>
          </a:p>
          <a:p>
            <a:pPr marL="0" indent="0">
              <a:spcAft>
                <a:spcPts val="500"/>
              </a:spcAft>
              <a:buNone/>
            </a:pPr>
            <a:r>
              <a:rPr lang="en-US" sz="1100" dirty="0">
                <a:solidFill>
                  <a:schemeClr val="tx1"/>
                </a:solidFill>
              </a:rPr>
              <a:t>[15] UK Parliament, "Computer Misuse Act 1990," legislation.gov.uk. [Online]. Available: </a:t>
            </a:r>
            <a:r>
              <a:rPr lang="en-US" sz="1100" dirty="0">
                <a:solidFill>
                  <a:schemeClr val="tx1"/>
                </a:solidFill>
                <a:hlinkClick r:id="rId9"/>
              </a:rPr>
              <a:t>https://www.legislation.gov.uk/ukpga/1990/18/contents</a:t>
            </a:r>
            <a:r>
              <a:rPr lang="en-US" sz="1100" dirty="0">
                <a:solidFill>
                  <a:schemeClr val="tx1"/>
                </a:solidFill>
              </a:rPr>
              <a:t> </a:t>
            </a:r>
            <a:endParaRPr lang="en-US" sz="1100" dirty="0"/>
          </a:p>
        </p:txBody>
      </p:sp>
      <p:sp>
        <p:nvSpPr>
          <p:cNvPr id="5" name="accessed note"/>
          <p:cNvSpPr txBox="1"/>
          <p:nvPr/>
        </p:nvSpPr>
        <p:spPr>
          <a:xfrm>
            <a:off x="457200" y="4343400"/>
            <a:ext cx="8229600" cy="274320"/>
          </a:xfrm>
          <a:prstGeom prst="rect">
            <a:avLst/>
          </a:prstGeom>
          <a:noFill/>
          <a:ln/>
        </p:spPr>
        <p:txBody>
          <a:bodyPr wrap="square" lIns="0" tIns="0" rIns="0" bIns="0" rtlCol="0" anchor="t"/>
          <a:lstStyle/>
          <a:p>
            <a:pPr marL="0" indent="0">
              <a:buNone/>
            </a:pPr>
            <a:r>
              <a:rPr lang="en-US" sz="1100" i="1" dirty="0">
                <a:solidFill>
                  <a:schemeClr val="accent6"/>
                </a:solidFill>
              </a:rPr>
              <a:t>All sources accessed 15 October 2026.</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6"/>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bg1"/>
                </a:solidFill>
              </a:rPr>
              <a:t>Questions</a:t>
            </a:r>
            <a:endParaRPr lang="en-US" sz="3000" dirty="0"/>
          </a:p>
        </p:txBody>
      </p:sp>
      <p:sp>
        <p:nvSpPr>
          <p:cNvPr id="4" name="thanks"/>
          <p:cNvSpPr txBox="1"/>
          <p:nvPr/>
        </p:nvSpPr>
        <p:spPr>
          <a:xfrm>
            <a:off x="457200" y="1828800"/>
            <a:ext cx="8229600" cy="1097280"/>
          </a:xfrm>
          <a:prstGeom prst="rect">
            <a:avLst/>
          </a:prstGeom>
          <a:noFill/>
          <a:ln/>
        </p:spPr>
        <p:txBody>
          <a:bodyPr wrap="square" lIns="0" tIns="0" rIns="0" bIns="0" rtlCol="0" anchor="t"/>
          <a:lstStyle/>
          <a:p>
            <a:pPr marL="0" indent="0">
              <a:buNone/>
            </a:pPr>
            <a:r>
              <a:rPr lang="en-US" sz="4800" b="1" dirty="0">
                <a:solidFill>
                  <a:schemeClr val="bg1"/>
                </a:solidFill>
              </a:rPr>
              <a:t>Thank you</a:t>
            </a:r>
            <a:endParaRPr lang="en-US" sz="4800" dirty="0"/>
          </a:p>
        </p:txBody>
      </p:sp>
      <p:sp>
        <p:nvSpPr>
          <p:cNvPr id="5" name="thanks sub"/>
          <p:cNvSpPr txBox="1"/>
          <p:nvPr/>
        </p:nvSpPr>
        <p:spPr>
          <a:xfrm>
            <a:off x="457200" y="2926080"/>
            <a:ext cx="8229600" cy="365760"/>
          </a:xfrm>
          <a:prstGeom prst="rect">
            <a:avLst/>
          </a:prstGeom>
          <a:noFill/>
          <a:ln/>
        </p:spPr>
        <p:txBody>
          <a:bodyPr wrap="square" lIns="0" tIns="0" rIns="0" bIns="0" rtlCol="0" anchor="t"/>
          <a:lstStyle/>
          <a:p>
            <a:pPr marL="0" indent="0">
              <a:buNone/>
            </a:pPr>
            <a:r>
              <a:rPr lang="en-US" sz="1800" dirty="0">
                <a:solidFill>
                  <a:schemeClr val="accent2"/>
                </a:solidFill>
              </a:rPr>
              <a:t>Phishing Detection Using Python  |  Andrey Atanasov</a:t>
            </a:r>
            <a:endParaRPr lang="en-US" sz="18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17</a:t>
            </a:fld>
            <a:endParaRPr lang="en-US"/>
          </a:p>
        </p:txBody>
      </p:sp>
    </p:spTree>
  </p:cSld>
  <p:clrMapOvr>
    <a:masterClrMapping/>
  </p:clrMapOvr>
</p:sld>
</file>

<file path=ppt/theme/theme1.xml><?xml version="1.0" encoding="utf-8"?>
<a:theme xmlns:a="http://schemas.openxmlformats.org/drawingml/2006/main" name="Phishing Detection Interim">
  <a:themeElements>
    <a:clrScheme name="Phishing Detection Interim">
      <a:dk1>
        <a:srgbClr val="1F2937"/>
      </a:dk1>
      <a:lt1>
        <a:srgbClr val="FFFFFF"/>
      </a:lt1>
      <a:dk2>
        <a:srgbClr val="14213D"/>
      </a:dk2>
      <a:lt2>
        <a:srgbClr val="EEF1F6"/>
      </a:lt2>
      <a:accent1>
        <a:srgbClr val="2F5D8A"/>
      </a:accent1>
      <a:accent2>
        <a:srgbClr val="FCA311"/>
      </a:accent2>
      <a:accent3>
        <a:srgbClr val="2A9D8F"/>
      </a:accent3>
      <a:accent4>
        <a:srgbClr val="8D99AE"/>
      </a:accent4>
      <a:accent5>
        <a:srgbClr val="D1495B"/>
      </a:accent5>
      <a:accent6>
        <a:srgbClr val="5C6B7A"/>
      </a:accent6>
      <a:hlink>
        <a:srgbClr val="2F5D8A"/>
      </a:hlink>
      <a:folHlink>
        <a:srgbClr val="5C6B7A"/>
      </a:folHlink>
    </a:clrScheme>
    <a:fontScheme name="Phishing Detection Interim">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2893</Words>
  <Application>Microsoft Office PowerPoint</Application>
  <PresentationFormat>On-screen Show (16:9)</PresentationFormat>
  <Paragraphs>286</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Courier New</vt:lpstr>
      <vt:lpstr>Phishing Detection Interim</vt:lpstr>
      <vt:lpstr>Phishing Detection Using Python</vt:lpstr>
      <vt:lpstr>Agenda</vt:lpstr>
      <vt:lpstr>Introduction</vt:lpstr>
      <vt:lpstr>Aim and objectives</vt:lpstr>
      <vt:lpstr>Literature review: detection approaches</vt:lpstr>
      <vt:lpstr>Literature review: email integration</vt:lpstr>
      <vt:lpstr>Project plan</vt:lpstr>
      <vt:lpstr>Approach and architecture</vt:lpstr>
      <vt:lpstr>Setup and tools</vt:lpstr>
      <vt:lpstr>Microsoft integration: Graph API</vt:lpstr>
      <vt:lpstr>Test accounts and dataset</vt:lpstr>
      <vt:lpstr>Code and results so far</vt:lpstr>
      <vt:lpstr>Live demo</vt:lpstr>
      <vt:lpstr>Next steps and conclusion</vt:lpstr>
      <vt:lpstr>References (1 of 2)</vt:lpstr>
      <vt:lpstr>References (2 of 2)</vt:lpstr>
      <vt:lpstr>Questions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Phishing Detection Using Python - Interim Viva</dc:title>
  <dc:subject>PptxGenJS Presentation</dc:subject>
  <dc:creator>Andrey Atanasov</dc:creator>
  <cp:lastModifiedBy>Andrey Atanasov</cp:lastModifiedBy>
  <cp:revision>4</cp:revision>
  <dcterms:created xsi:type="dcterms:W3CDTF">2026-10-20T10:31:04Z</dcterms:created>
  <dcterms:modified xsi:type="dcterms:W3CDTF">2026-10-20T11:20:02Z</dcterms:modified>
</cp:coreProperties>
</file>