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8288000" cy="10287000"/>
  <p:notesSz cx="6858000" cy="9144000"/>
  <p:embeddedFontLst>
    <p:embeddedFont>
      <p:font typeface="Raleway" pitchFamily="2" charset="77"/>
      <p:regular r:id="rId15"/>
    </p:embeddedFont>
    <p:embeddedFont>
      <p:font typeface="Raleway Bold" pitchFamily="2" charset="77"/>
      <p:regular r:id="rId16"/>
      <p:bold r:id="rId1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autoAdjust="0"/>
    <p:restoredTop sz="94589" autoAdjust="0"/>
  </p:normalViewPr>
  <p:slideViewPr>
    <p:cSldViewPr>
      <p:cViewPr varScale="1">
        <p:scale>
          <a:sx n="80" d="100"/>
          <a:sy n="80" d="100"/>
        </p:scale>
        <p:origin x="824" y="20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1.fntdata"/><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1/29/26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1/29/26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1/29/26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1/29/26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1/29/26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1/29/26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information-services.ed.ac.uk/learning-technology/learning-and-teaching-technologies/academic-blogging-service/introduction-to-5" TargetMode="External"/><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5.sv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jpeg"/><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4.xml.rels><?xml version="1.0" encoding="UTF-8" standalone="yes"?>
<Relationships xmlns="http://schemas.openxmlformats.org/package/2006/relationships"><Relationship Id="rId3" Type="http://schemas.openxmlformats.org/officeDocument/2006/relationships/hyperlink" Target="https://problogger.com/using-titles-effectively-on-blogs/" TargetMode="External"/><Relationship Id="rId2" Type="http://schemas.openxmlformats.org/officeDocument/2006/relationships/image" Target="../media/image7.jpeg"/><Relationship Id="rId1" Type="http://schemas.openxmlformats.org/officeDocument/2006/relationships/slideLayout" Target="../slideLayouts/slideLayout7.xml"/><Relationship Id="rId5" Type="http://schemas.openxmlformats.org/officeDocument/2006/relationships/image" Target="../media/image3.sv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9.sv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9.sv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hyperlink" Target="https://problogger.com/writing-blog-content-make-it-scannable/" TargetMode="External"/><Relationship Id="rId5" Type="http://schemas.openxmlformats.org/officeDocument/2006/relationships/image" Target="../media/image9.svg"/><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9.svg"/><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9.svg"/><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0.jpeg"/><Relationship Id="rId1" Type="http://schemas.openxmlformats.org/officeDocument/2006/relationships/slideLayout" Target="../slideLayouts/slideLayout7.xml"/><Relationship Id="rId5" Type="http://schemas.openxmlformats.org/officeDocument/2006/relationships/hyperlink" Target="https://www.lynda.com/Photography-Cameras-Gear-tutorials/Images-blogging/123482/128997-4.html" TargetMode="External"/><Relationship Id="rId4" Type="http://schemas.openxmlformats.org/officeDocument/2006/relationships/image" Target="../media/image3.svg"/></Relationships>
</file>

<file path=ppt/slides/_rels/slide1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9.svg"/><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9.svg"/><Relationship Id="rId4" Type="http://schemas.openxmlformats.org/officeDocument/2006/relationships/image" Target="../media/image8.png"/></Relationships>
</file>

<file path=ppt/slides/_rels/slide13.xml.rels><?xml version="1.0" encoding="UTF-8" standalone="yes"?>
<Relationships xmlns="http://schemas.openxmlformats.org/package/2006/relationships"><Relationship Id="rId2" Type="http://schemas.openxmlformats.org/officeDocument/2006/relationships/hyperlink" Target="https://www.lynda.com/Writing-tutorials/Writing-Compelling-Blog-Post/642461-2.html?srchtrk=index%3A4%0Alinktypeid%3A2%0Aq%3Ablog%0Apage%3A1%0As%3Arelevance%0Asa%3Atrue%0Aproducttypeid%3A2"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2C3E50"/>
        </a:solidFill>
        <a:effectLst/>
      </p:bgPr>
    </p:bg>
    <p:spTree>
      <p:nvGrpSpPr>
        <p:cNvPr id="1" name=""/>
        <p:cNvGrpSpPr/>
        <p:nvPr/>
      </p:nvGrpSpPr>
      <p:grpSpPr>
        <a:xfrm>
          <a:off x="0" y="0"/>
          <a:ext cx="0" cy="0"/>
          <a:chOff x="0" y="0"/>
          <a:chExt cx="0" cy="0"/>
        </a:xfrm>
      </p:grpSpPr>
      <p:grpSp>
        <p:nvGrpSpPr>
          <p:cNvPr id="2" name="Group 2"/>
          <p:cNvGrpSpPr/>
          <p:nvPr/>
        </p:nvGrpSpPr>
        <p:grpSpPr>
          <a:xfrm>
            <a:off x="9296400" y="1562100"/>
            <a:ext cx="8324850" cy="3562391"/>
            <a:chOff x="0" y="0"/>
            <a:chExt cx="11099800" cy="4749854"/>
          </a:xfrm>
        </p:grpSpPr>
        <p:sp>
          <p:nvSpPr>
            <p:cNvPr id="3" name="TextBox 3"/>
            <p:cNvSpPr txBox="1"/>
            <p:nvPr/>
          </p:nvSpPr>
          <p:spPr>
            <a:xfrm>
              <a:off x="0" y="190500"/>
              <a:ext cx="11099800" cy="3832863"/>
            </a:xfrm>
            <a:prstGeom prst="rect">
              <a:avLst/>
            </a:prstGeom>
          </p:spPr>
          <p:txBody>
            <a:bodyPr lIns="0" tIns="0" rIns="0" bIns="0" rtlCol="0" anchor="t">
              <a:spAutoFit/>
            </a:bodyPr>
            <a:lstStyle/>
            <a:p>
              <a:pPr marL="0" lvl="0" indent="0" algn="l">
                <a:lnSpc>
                  <a:spcPts val="10800"/>
                </a:lnSpc>
              </a:pPr>
              <a:r>
                <a:rPr lang="en-US" sz="10800">
                  <a:solidFill>
                    <a:srgbClr val="ECF0F1"/>
                  </a:solidFill>
                  <a:latin typeface="Raleway"/>
                  <a:ea typeface="Raleway"/>
                  <a:cs typeface="Raleway"/>
                  <a:sym typeface="Raleway"/>
                </a:rPr>
                <a:t>General Best Practices</a:t>
              </a:r>
            </a:p>
          </p:txBody>
        </p:sp>
        <p:sp>
          <p:nvSpPr>
            <p:cNvPr id="4" name="TextBox 4"/>
            <p:cNvSpPr txBox="1"/>
            <p:nvPr/>
          </p:nvSpPr>
          <p:spPr>
            <a:xfrm>
              <a:off x="0" y="4073579"/>
              <a:ext cx="11099800" cy="676275"/>
            </a:xfrm>
            <a:prstGeom prst="rect">
              <a:avLst/>
            </a:prstGeom>
          </p:spPr>
          <p:txBody>
            <a:bodyPr lIns="0" tIns="0" rIns="0" bIns="0" rtlCol="0" anchor="t">
              <a:spAutoFit/>
            </a:bodyPr>
            <a:lstStyle/>
            <a:p>
              <a:pPr marL="0" lvl="0" indent="0" algn="l">
                <a:lnSpc>
                  <a:spcPts val="4200"/>
                </a:lnSpc>
              </a:pPr>
              <a:r>
                <a:rPr lang="en-US" sz="3000">
                  <a:solidFill>
                    <a:srgbClr val="ECF0F1"/>
                  </a:solidFill>
                  <a:latin typeface="Raleway"/>
                  <a:ea typeface="Raleway"/>
                  <a:cs typeface="Raleway"/>
                  <a:sym typeface="Raleway"/>
                </a:rPr>
                <a:t>Guide on Effective Blogging Techniques</a:t>
              </a:r>
            </a:p>
          </p:txBody>
        </p:sp>
      </p:grpSp>
      <p:grpSp>
        <p:nvGrpSpPr>
          <p:cNvPr id="5" name="Group 5"/>
          <p:cNvGrpSpPr/>
          <p:nvPr/>
        </p:nvGrpSpPr>
        <p:grpSpPr>
          <a:xfrm>
            <a:off x="666750" y="666750"/>
            <a:ext cx="7191375" cy="8953500"/>
            <a:chOff x="0" y="0"/>
            <a:chExt cx="1036915" cy="1290994"/>
          </a:xfrm>
        </p:grpSpPr>
        <p:sp>
          <p:nvSpPr>
            <p:cNvPr id="6" name="Freeform 6"/>
            <p:cNvSpPr/>
            <p:nvPr/>
          </p:nvSpPr>
          <p:spPr>
            <a:xfrm>
              <a:off x="0" y="0"/>
              <a:ext cx="1036915" cy="1290994"/>
            </a:xfrm>
            <a:custGeom>
              <a:avLst/>
              <a:gdLst/>
              <a:ahLst/>
              <a:cxnLst/>
              <a:rect l="l" t="t" r="r" b="b"/>
              <a:pathLst>
                <a:path w="1036915" h="1290994">
                  <a:moveTo>
                    <a:pt x="0" y="0"/>
                  </a:moveTo>
                  <a:lnTo>
                    <a:pt x="1036915" y="0"/>
                  </a:lnTo>
                  <a:lnTo>
                    <a:pt x="1036915" y="1290994"/>
                  </a:lnTo>
                  <a:lnTo>
                    <a:pt x="0" y="1290994"/>
                  </a:lnTo>
                  <a:close/>
                </a:path>
              </a:pathLst>
            </a:custGeom>
            <a:blipFill>
              <a:blip r:embed="rId2"/>
              <a:stretch>
                <a:fillRect t="-199" b="-199"/>
              </a:stretch>
            </a:blipFill>
            <a:ln w="19050" cap="sq">
              <a:solidFill>
                <a:srgbClr val="FFFFFF"/>
              </a:solidFill>
              <a:prstDash val="solid"/>
              <a:miter/>
            </a:ln>
          </p:spPr>
          <p:txBody>
            <a:bodyPr/>
            <a:lstStyle/>
            <a:p>
              <a:endParaRPr lang="en-US"/>
            </a:p>
          </p:txBody>
        </p:sp>
      </p:grpSp>
      <p:sp>
        <p:nvSpPr>
          <p:cNvPr id="7" name="TextBox 7"/>
          <p:cNvSpPr txBox="1"/>
          <p:nvPr/>
        </p:nvSpPr>
        <p:spPr>
          <a:xfrm>
            <a:off x="9296400" y="8954434"/>
            <a:ext cx="9344378" cy="560107"/>
          </a:xfrm>
          <a:prstGeom prst="rect">
            <a:avLst/>
          </a:prstGeom>
        </p:spPr>
        <p:txBody>
          <a:bodyPr lIns="0" tIns="0" rIns="0" bIns="0" rtlCol="0" anchor="t">
            <a:spAutoFit/>
          </a:bodyPr>
          <a:lstStyle/>
          <a:p>
            <a:pPr algn="l">
              <a:lnSpc>
                <a:spcPts val="2202"/>
              </a:lnSpc>
              <a:spcBef>
                <a:spcPct val="0"/>
              </a:spcBef>
            </a:pPr>
            <a:r>
              <a:rPr lang="en-US" sz="1573" u="sng">
                <a:solidFill>
                  <a:srgbClr val="ECF0F1"/>
                </a:solidFill>
                <a:latin typeface="Raleway"/>
                <a:ea typeface="Raleway"/>
                <a:cs typeface="Raleway"/>
                <a:sym typeface="Raleway"/>
                <a:hlinkClick r:id="rId3" tooltip="https://information-services.ed.ac.uk/learning-technology/learning-and-teaching-technologies/academic-blogging-service/introduction-to-5"/>
              </a:rPr>
              <a:t>https://information-services.ed.ac.uk/learning-technology/learning-and-teaching-technologies/academic-blogging-service/introduction-to-5</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34495E"/>
        </a:solidFill>
        <a:effectLst/>
      </p:bgPr>
    </p:bg>
    <p:spTree>
      <p:nvGrpSpPr>
        <p:cNvPr id="1" name=""/>
        <p:cNvGrpSpPr/>
        <p:nvPr/>
      </p:nvGrpSpPr>
      <p:grpSpPr>
        <a:xfrm>
          <a:off x="0" y="0"/>
          <a:ext cx="0" cy="0"/>
          <a:chOff x="0" y="0"/>
          <a:chExt cx="0" cy="0"/>
        </a:xfrm>
      </p:grpSpPr>
      <p:grpSp>
        <p:nvGrpSpPr>
          <p:cNvPr id="2" name="Group 2"/>
          <p:cNvGrpSpPr/>
          <p:nvPr/>
        </p:nvGrpSpPr>
        <p:grpSpPr>
          <a:xfrm>
            <a:off x="664785" y="666750"/>
            <a:ext cx="11203365" cy="2001470"/>
            <a:chOff x="0" y="0"/>
            <a:chExt cx="14937820" cy="2668626"/>
          </a:xfrm>
        </p:grpSpPr>
        <p:sp>
          <p:nvSpPr>
            <p:cNvPr id="3" name="TextBox 3"/>
            <p:cNvSpPr txBox="1"/>
            <p:nvPr/>
          </p:nvSpPr>
          <p:spPr>
            <a:xfrm>
              <a:off x="0" y="76200"/>
              <a:ext cx="14937820" cy="1752600"/>
            </a:xfrm>
            <a:prstGeom prst="rect">
              <a:avLst/>
            </a:prstGeom>
          </p:spPr>
          <p:txBody>
            <a:bodyPr lIns="0" tIns="0" rIns="0" bIns="0" rtlCol="0" anchor="t">
              <a:spAutoFit/>
            </a:bodyPr>
            <a:lstStyle/>
            <a:p>
              <a:pPr marL="0" lvl="0" indent="0" algn="l">
                <a:lnSpc>
                  <a:spcPts val="9900"/>
                </a:lnSpc>
              </a:pPr>
              <a:r>
                <a:rPr lang="en-US" sz="9000">
                  <a:solidFill>
                    <a:srgbClr val="ECF0F1"/>
                  </a:solidFill>
                  <a:latin typeface="Raleway"/>
                  <a:ea typeface="Raleway"/>
                  <a:cs typeface="Raleway"/>
                  <a:sym typeface="Raleway"/>
                </a:rPr>
                <a:t>Contents</a:t>
              </a:r>
            </a:p>
          </p:txBody>
        </p:sp>
        <p:sp>
          <p:nvSpPr>
            <p:cNvPr id="4" name="TextBox 4"/>
            <p:cNvSpPr txBox="1"/>
            <p:nvPr/>
          </p:nvSpPr>
          <p:spPr>
            <a:xfrm>
              <a:off x="0" y="1992351"/>
              <a:ext cx="14937820" cy="676275"/>
            </a:xfrm>
            <a:prstGeom prst="rect">
              <a:avLst/>
            </a:prstGeom>
          </p:spPr>
          <p:txBody>
            <a:bodyPr lIns="0" tIns="0" rIns="0" bIns="0" rtlCol="0" anchor="t">
              <a:spAutoFit/>
            </a:bodyPr>
            <a:lstStyle/>
            <a:p>
              <a:pPr marL="0" lvl="0" indent="0" algn="l">
                <a:lnSpc>
                  <a:spcPts val="4200"/>
                </a:lnSpc>
              </a:pPr>
              <a:r>
                <a:rPr lang="en-US" sz="3000">
                  <a:solidFill>
                    <a:srgbClr val="FFFFFF"/>
                  </a:solidFill>
                  <a:latin typeface="Raleway"/>
                  <a:ea typeface="Raleway"/>
                  <a:cs typeface="Raleway"/>
                  <a:sym typeface="Raleway"/>
                </a:rPr>
                <a:t>Here’s what we’ll cover today in our session</a:t>
              </a:r>
            </a:p>
          </p:txBody>
        </p:sp>
      </p:grpSp>
      <p:sp>
        <p:nvSpPr>
          <p:cNvPr id="5" name="TextBox 5"/>
          <p:cNvSpPr txBox="1"/>
          <p:nvPr/>
        </p:nvSpPr>
        <p:spPr>
          <a:xfrm>
            <a:off x="671512" y="6886575"/>
            <a:ext cx="2590269" cy="772795"/>
          </a:xfrm>
          <a:prstGeom prst="rect">
            <a:avLst/>
          </a:prstGeom>
        </p:spPr>
        <p:txBody>
          <a:bodyPr lIns="0" tIns="0" rIns="0" bIns="0" rtlCol="0" anchor="t">
            <a:spAutoFit/>
          </a:bodyPr>
          <a:lstStyle/>
          <a:p>
            <a:pPr marL="0" lvl="0" indent="0" algn="l">
              <a:lnSpc>
                <a:spcPts val="3079"/>
              </a:lnSpc>
            </a:pPr>
            <a:r>
              <a:rPr lang="en-US" sz="2199">
                <a:solidFill>
                  <a:srgbClr val="ECF0F1"/>
                </a:solidFill>
                <a:latin typeface="Raleway"/>
                <a:ea typeface="Raleway"/>
                <a:cs typeface="Raleway"/>
                <a:sym typeface="Raleway"/>
              </a:rPr>
              <a:t>Why Good Blogging Matters</a:t>
            </a:r>
          </a:p>
        </p:txBody>
      </p:sp>
      <p:sp>
        <p:nvSpPr>
          <p:cNvPr id="6" name="TextBox 6"/>
          <p:cNvSpPr txBox="1"/>
          <p:nvPr/>
        </p:nvSpPr>
        <p:spPr>
          <a:xfrm>
            <a:off x="4994990" y="6886575"/>
            <a:ext cx="2617503" cy="772795"/>
          </a:xfrm>
          <a:prstGeom prst="rect">
            <a:avLst/>
          </a:prstGeom>
        </p:spPr>
        <p:txBody>
          <a:bodyPr lIns="0" tIns="0" rIns="0" bIns="0" rtlCol="0" anchor="t">
            <a:spAutoFit/>
          </a:bodyPr>
          <a:lstStyle/>
          <a:p>
            <a:pPr marL="0" lvl="0" indent="0" algn="l">
              <a:lnSpc>
                <a:spcPts val="3079"/>
              </a:lnSpc>
            </a:pPr>
            <a:r>
              <a:rPr lang="en-US" sz="2199">
                <a:solidFill>
                  <a:srgbClr val="ECF0F1"/>
                </a:solidFill>
                <a:latin typeface="Raleway"/>
                <a:ea typeface="Raleway"/>
                <a:cs typeface="Raleway"/>
                <a:sym typeface="Raleway"/>
              </a:rPr>
              <a:t>The Power of a Strong Title</a:t>
            </a:r>
          </a:p>
        </p:txBody>
      </p:sp>
      <p:sp>
        <p:nvSpPr>
          <p:cNvPr id="7" name="TextBox 7"/>
          <p:cNvSpPr txBox="1"/>
          <p:nvPr/>
        </p:nvSpPr>
        <p:spPr>
          <a:xfrm>
            <a:off x="9296400" y="6886575"/>
            <a:ext cx="2571750" cy="772795"/>
          </a:xfrm>
          <a:prstGeom prst="rect">
            <a:avLst/>
          </a:prstGeom>
        </p:spPr>
        <p:txBody>
          <a:bodyPr lIns="0" tIns="0" rIns="0" bIns="0" rtlCol="0" anchor="t">
            <a:spAutoFit/>
          </a:bodyPr>
          <a:lstStyle/>
          <a:p>
            <a:pPr marL="0" lvl="0" indent="0" algn="l">
              <a:lnSpc>
                <a:spcPts val="3079"/>
              </a:lnSpc>
            </a:pPr>
            <a:r>
              <a:rPr lang="en-US" sz="2199">
                <a:solidFill>
                  <a:srgbClr val="ECF0F1"/>
                </a:solidFill>
                <a:latin typeface="Raleway"/>
                <a:ea typeface="Raleway"/>
                <a:cs typeface="Raleway"/>
                <a:sym typeface="Raleway"/>
              </a:rPr>
              <a:t>Spoilers Can Be Good!</a:t>
            </a:r>
          </a:p>
        </p:txBody>
      </p:sp>
      <p:sp>
        <p:nvSpPr>
          <p:cNvPr id="8" name="TextBox 8"/>
          <p:cNvSpPr txBox="1"/>
          <p:nvPr/>
        </p:nvSpPr>
        <p:spPr>
          <a:xfrm>
            <a:off x="13611225" y="6886575"/>
            <a:ext cx="2571750" cy="772795"/>
          </a:xfrm>
          <a:prstGeom prst="rect">
            <a:avLst/>
          </a:prstGeom>
        </p:spPr>
        <p:txBody>
          <a:bodyPr lIns="0" tIns="0" rIns="0" bIns="0" rtlCol="0" anchor="t">
            <a:spAutoFit/>
          </a:bodyPr>
          <a:lstStyle/>
          <a:p>
            <a:pPr marL="0" lvl="0" indent="0" algn="l">
              <a:lnSpc>
                <a:spcPts val="3079"/>
              </a:lnSpc>
            </a:pPr>
            <a:r>
              <a:rPr lang="en-US" sz="2199">
                <a:solidFill>
                  <a:srgbClr val="ECF0F1"/>
                </a:solidFill>
                <a:latin typeface="Raleway"/>
                <a:ea typeface="Raleway"/>
                <a:cs typeface="Raleway"/>
                <a:sym typeface="Raleway"/>
              </a:rPr>
              <a:t>Choosing the Right Tone</a:t>
            </a:r>
          </a:p>
        </p:txBody>
      </p:sp>
      <p:sp>
        <p:nvSpPr>
          <p:cNvPr id="9" name="TextBox 9"/>
          <p:cNvSpPr txBox="1"/>
          <p:nvPr/>
        </p:nvSpPr>
        <p:spPr>
          <a:xfrm>
            <a:off x="17488928" y="9402749"/>
            <a:ext cx="152400" cy="209550"/>
          </a:xfrm>
          <a:prstGeom prst="rect">
            <a:avLst/>
          </a:prstGeom>
        </p:spPr>
        <p:txBody>
          <a:bodyPr wrap="none" lIns="0" tIns="0" rIns="0" bIns="0" rtlCol="0" anchor="t">
            <a:spAutoFit/>
          </a:bodyPr>
          <a:lstStyle/>
          <a:p>
            <a:pPr algn="r">
              <a:lnSpc>
                <a:spcPts val="2800"/>
              </a:lnSpc>
              <a:spcBef>
                <a:spcPct val="0"/>
              </a:spcBef>
            </a:pPr>
            <a:r>
              <a:rPr lang="en-US" sz="2000">
                <a:solidFill>
                  <a:srgbClr val="ECF0F1"/>
                </a:solidFill>
                <a:latin typeface="Raleway"/>
                <a:ea typeface="Raleway"/>
                <a:cs typeface="Raleway"/>
                <a:sym typeface="Raleway"/>
              </a:rPr>
              <a:t>2</a:t>
            </a:r>
          </a:p>
        </p:txBody>
      </p:sp>
      <p:sp>
        <p:nvSpPr>
          <p:cNvPr id="10" name="AutoShape 10"/>
          <p:cNvSpPr/>
          <p:nvPr/>
        </p:nvSpPr>
        <p:spPr>
          <a:xfrm>
            <a:off x="1431704" y="9610725"/>
            <a:ext cx="15624461" cy="0"/>
          </a:xfrm>
          <a:prstGeom prst="line">
            <a:avLst/>
          </a:prstGeom>
          <a:ln w="19050" cap="flat">
            <a:solidFill>
              <a:srgbClr val="ECF0F1"/>
            </a:solidFill>
            <a:prstDash val="solid"/>
            <a:headEnd type="none" w="sm" len="sm"/>
            <a:tailEnd type="none" w="sm" len="sm"/>
          </a:ln>
        </p:spPr>
        <p:txBody>
          <a:bodyPr/>
          <a:lstStyle/>
          <a:p>
            <a:endParaRPr lang="en-US"/>
          </a:p>
        </p:txBody>
      </p:sp>
      <p:sp>
        <p:nvSpPr>
          <p:cNvPr id="11" name="Freeform 11"/>
          <p:cNvSpPr/>
          <p:nvPr/>
        </p:nvSpPr>
        <p:spPr>
          <a:xfrm>
            <a:off x="671512" y="9387884"/>
            <a:ext cx="445682" cy="445682"/>
          </a:xfrm>
          <a:custGeom>
            <a:avLst/>
            <a:gdLst/>
            <a:ahLst/>
            <a:cxnLst/>
            <a:rect l="l" t="t" r="r" b="b"/>
            <a:pathLst>
              <a:path w="445682" h="445682">
                <a:moveTo>
                  <a:pt x="0" y="0"/>
                </a:moveTo>
                <a:lnTo>
                  <a:pt x="445683" y="0"/>
                </a:lnTo>
                <a:lnTo>
                  <a:pt x="445683" y="445682"/>
                </a:lnTo>
                <a:lnTo>
                  <a:pt x="0" y="44568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12" name="Freeform 12"/>
          <p:cNvSpPr/>
          <p:nvPr/>
        </p:nvSpPr>
        <p:spPr>
          <a:xfrm>
            <a:off x="662404" y="5469939"/>
            <a:ext cx="1137821" cy="568911"/>
          </a:xfrm>
          <a:custGeom>
            <a:avLst/>
            <a:gdLst/>
            <a:ahLst/>
            <a:cxnLst/>
            <a:rect l="l" t="t" r="r" b="b"/>
            <a:pathLst>
              <a:path w="1137821" h="568911">
                <a:moveTo>
                  <a:pt x="0" y="0"/>
                </a:moveTo>
                <a:lnTo>
                  <a:pt x="1137821" y="0"/>
                </a:lnTo>
                <a:lnTo>
                  <a:pt x="1137821" y="568911"/>
                </a:lnTo>
                <a:lnTo>
                  <a:pt x="0" y="56891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13" name="Freeform 13"/>
          <p:cNvSpPr/>
          <p:nvPr/>
        </p:nvSpPr>
        <p:spPr>
          <a:xfrm rot="-10800000">
            <a:off x="4994990" y="5478820"/>
            <a:ext cx="1120060" cy="560030"/>
          </a:xfrm>
          <a:custGeom>
            <a:avLst/>
            <a:gdLst/>
            <a:ahLst/>
            <a:cxnLst/>
            <a:rect l="l" t="t" r="r" b="b"/>
            <a:pathLst>
              <a:path w="1120060" h="560030">
                <a:moveTo>
                  <a:pt x="0" y="0"/>
                </a:moveTo>
                <a:lnTo>
                  <a:pt x="1120060" y="0"/>
                </a:lnTo>
                <a:lnTo>
                  <a:pt x="1120060" y="560030"/>
                </a:lnTo>
                <a:lnTo>
                  <a:pt x="0" y="56003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14" name="Freeform 14"/>
          <p:cNvSpPr/>
          <p:nvPr/>
        </p:nvSpPr>
        <p:spPr>
          <a:xfrm rot="-10800000">
            <a:off x="13611225" y="5478820"/>
            <a:ext cx="1120060" cy="560030"/>
          </a:xfrm>
          <a:custGeom>
            <a:avLst/>
            <a:gdLst/>
            <a:ahLst/>
            <a:cxnLst/>
            <a:rect l="l" t="t" r="r" b="b"/>
            <a:pathLst>
              <a:path w="1120060" h="560030">
                <a:moveTo>
                  <a:pt x="0" y="0"/>
                </a:moveTo>
                <a:lnTo>
                  <a:pt x="1120060" y="0"/>
                </a:lnTo>
                <a:lnTo>
                  <a:pt x="1120060" y="560030"/>
                </a:lnTo>
                <a:lnTo>
                  <a:pt x="0" y="56003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15" name="Freeform 15"/>
          <p:cNvSpPr/>
          <p:nvPr/>
        </p:nvSpPr>
        <p:spPr>
          <a:xfrm>
            <a:off x="9296400" y="5478820"/>
            <a:ext cx="1120060" cy="560030"/>
          </a:xfrm>
          <a:custGeom>
            <a:avLst/>
            <a:gdLst/>
            <a:ahLst/>
            <a:cxnLst/>
            <a:rect l="l" t="t" r="r" b="b"/>
            <a:pathLst>
              <a:path w="1120060" h="560030">
                <a:moveTo>
                  <a:pt x="0" y="0"/>
                </a:moveTo>
                <a:lnTo>
                  <a:pt x="1120060" y="0"/>
                </a:lnTo>
                <a:lnTo>
                  <a:pt x="1120060" y="560030"/>
                </a:lnTo>
                <a:lnTo>
                  <a:pt x="0" y="56003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34495E"/>
        </a:solidFill>
        <a:effectLst/>
      </p:bgPr>
    </p:bg>
    <p:spTree>
      <p:nvGrpSpPr>
        <p:cNvPr id="1" name=""/>
        <p:cNvGrpSpPr/>
        <p:nvPr/>
      </p:nvGrpSpPr>
      <p:grpSpPr>
        <a:xfrm>
          <a:off x="0" y="0"/>
          <a:ext cx="0" cy="0"/>
          <a:chOff x="0" y="0"/>
          <a:chExt cx="0" cy="0"/>
        </a:xfrm>
      </p:grpSpPr>
      <p:grpSp>
        <p:nvGrpSpPr>
          <p:cNvPr id="2" name="Group 2"/>
          <p:cNvGrpSpPr/>
          <p:nvPr/>
        </p:nvGrpSpPr>
        <p:grpSpPr>
          <a:xfrm>
            <a:off x="666750" y="666750"/>
            <a:ext cx="5753100" cy="8080381"/>
            <a:chOff x="0" y="0"/>
            <a:chExt cx="891306" cy="1251862"/>
          </a:xfrm>
        </p:grpSpPr>
        <p:sp>
          <p:nvSpPr>
            <p:cNvPr id="3" name="Freeform 3"/>
            <p:cNvSpPr/>
            <p:nvPr/>
          </p:nvSpPr>
          <p:spPr>
            <a:xfrm>
              <a:off x="0" y="0"/>
              <a:ext cx="891306" cy="1251862"/>
            </a:xfrm>
            <a:custGeom>
              <a:avLst/>
              <a:gdLst/>
              <a:ahLst/>
              <a:cxnLst/>
              <a:rect l="l" t="t" r="r" b="b"/>
              <a:pathLst>
                <a:path w="891306" h="1251862">
                  <a:moveTo>
                    <a:pt x="0" y="0"/>
                  </a:moveTo>
                  <a:lnTo>
                    <a:pt x="891306" y="0"/>
                  </a:lnTo>
                  <a:lnTo>
                    <a:pt x="891306" y="1251862"/>
                  </a:lnTo>
                  <a:lnTo>
                    <a:pt x="0" y="1251862"/>
                  </a:lnTo>
                  <a:close/>
                </a:path>
              </a:pathLst>
            </a:custGeom>
            <a:blipFill>
              <a:blip r:embed="rId2"/>
              <a:stretch>
                <a:fillRect t="-316" b="-316"/>
              </a:stretch>
            </a:blipFill>
            <a:ln w="19050" cap="sq">
              <a:solidFill>
                <a:srgbClr val="FFFFFF"/>
              </a:solidFill>
              <a:prstDash val="solid"/>
              <a:miter/>
            </a:ln>
          </p:spPr>
          <p:txBody>
            <a:bodyPr/>
            <a:lstStyle/>
            <a:p>
              <a:endParaRPr lang="en-US"/>
            </a:p>
          </p:txBody>
        </p:sp>
      </p:grpSp>
      <p:grpSp>
        <p:nvGrpSpPr>
          <p:cNvPr id="4" name="Group 4"/>
          <p:cNvGrpSpPr/>
          <p:nvPr/>
        </p:nvGrpSpPr>
        <p:grpSpPr>
          <a:xfrm>
            <a:off x="7858125" y="666750"/>
            <a:ext cx="9763125" cy="5592418"/>
            <a:chOff x="0" y="0"/>
            <a:chExt cx="13017500" cy="7456557"/>
          </a:xfrm>
        </p:grpSpPr>
        <p:sp>
          <p:nvSpPr>
            <p:cNvPr id="5" name="TextBox 5"/>
            <p:cNvSpPr txBox="1"/>
            <p:nvPr/>
          </p:nvSpPr>
          <p:spPr>
            <a:xfrm>
              <a:off x="0" y="76200"/>
              <a:ext cx="13017500" cy="3429000"/>
            </a:xfrm>
            <a:prstGeom prst="rect">
              <a:avLst/>
            </a:prstGeom>
          </p:spPr>
          <p:txBody>
            <a:bodyPr lIns="0" tIns="0" rIns="0" bIns="0" rtlCol="0" anchor="t">
              <a:spAutoFit/>
            </a:bodyPr>
            <a:lstStyle/>
            <a:p>
              <a:pPr marL="0" lvl="0" indent="0" algn="l">
                <a:lnSpc>
                  <a:spcPts val="9900"/>
                </a:lnSpc>
              </a:pPr>
              <a:r>
                <a:rPr lang="en-US" sz="9000">
                  <a:solidFill>
                    <a:srgbClr val="ECF0F1"/>
                  </a:solidFill>
                  <a:latin typeface="Raleway"/>
                  <a:ea typeface="Raleway"/>
                  <a:cs typeface="Raleway"/>
                  <a:sym typeface="Raleway"/>
                </a:rPr>
                <a:t>Importance of Blogging</a:t>
              </a:r>
            </a:p>
          </p:txBody>
        </p:sp>
        <p:sp>
          <p:nvSpPr>
            <p:cNvPr id="6" name="TextBox 6"/>
            <p:cNvSpPr txBox="1"/>
            <p:nvPr/>
          </p:nvSpPr>
          <p:spPr>
            <a:xfrm>
              <a:off x="0" y="3625814"/>
              <a:ext cx="13017500" cy="1149350"/>
            </a:xfrm>
            <a:prstGeom prst="rect">
              <a:avLst/>
            </a:prstGeom>
          </p:spPr>
          <p:txBody>
            <a:bodyPr lIns="0" tIns="0" rIns="0" bIns="0" rtlCol="0" anchor="t">
              <a:spAutoFit/>
            </a:bodyPr>
            <a:lstStyle/>
            <a:p>
              <a:pPr marL="0" lvl="0" indent="0" algn="l">
                <a:lnSpc>
                  <a:spcPts val="3300"/>
                </a:lnSpc>
              </a:pPr>
              <a:r>
                <a:rPr lang="en-US" sz="3000">
                  <a:solidFill>
                    <a:srgbClr val="ECF0F1"/>
                  </a:solidFill>
                  <a:latin typeface="Raleway"/>
                  <a:ea typeface="Raleway"/>
                  <a:cs typeface="Raleway"/>
                  <a:sym typeface="Raleway"/>
                </a:rPr>
                <a:t>Discover how effective blogging can engage and connect your audience.</a:t>
              </a:r>
            </a:p>
          </p:txBody>
        </p:sp>
        <p:sp>
          <p:nvSpPr>
            <p:cNvPr id="7" name="TextBox 7"/>
            <p:cNvSpPr txBox="1"/>
            <p:nvPr/>
          </p:nvSpPr>
          <p:spPr>
            <a:xfrm>
              <a:off x="0" y="5921339"/>
              <a:ext cx="13017500" cy="1535218"/>
            </a:xfrm>
            <a:prstGeom prst="rect">
              <a:avLst/>
            </a:prstGeom>
          </p:spPr>
          <p:txBody>
            <a:bodyPr lIns="0" tIns="0" rIns="0" bIns="0" rtlCol="0" anchor="t">
              <a:spAutoFit/>
            </a:bodyPr>
            <a:lstStyle/>
            <a:p>
              <a:pPr marL="0" lvl="0" indent="0" algn="l">
                <a:lnSpc>
                  <a:spcPts val="3080"/>
                </a:lnSpc>
              </a:pPr>
              <a:r>
                <a:rPr lang="en-US" sz="2200">
                  <a:solidFill>
                    <a:srgbClr val="ECF0F1"/>
                  </a:solidFill>
                  <a:latin typeface="Raleway"/>
                  <a:ea typeface="Raleway"/>
                  <a:cs typeface="Raleway"/>
                  <a:sym typeface="Raleway"/>
                </a:rPr>
                <a:t>Good blogging practices enhance reader engagement, ensuring clarity and fostering audience growth, which ultimately boosts communication and educational impact.</a:t>
              </a:r>
            </a:p>
          </p:txBody>
        </p:sp>
      </p:grpSp>
      <p:sp>
        <p:nvSpPr>
          <p:cNvPr id="8" name="TextBox 8"/>
          <p:cNvSpPr txBox="1"/>
          <p:nvPr/>
        </p:nvSpPr>
        <p:spPr>
          <a:xfrm>
            <a:off x="17485343" y="9412274"/>
            <a:ext cx="152400" cy="209550"/>
          </a:xfrm>
          <a:prstGeom prst="rect">
            <a:avLst/>
          </a:prstGeom>
        </p:spPr>
        <p:txBody>
          <a:bodyPr wrap="none" lIns="0" tIns="0" rIns="0" bIns="0" rtlCol="0" anchor="t">
            <a:spAutoFit/>
          </a:bodyPr>
          <a:lstStyle/>
          <a:p>
            <a:pPr algn="r">
              <a:lnSpc>
                <a:spcPts val="2800"/>
              </a:lnSpc>
              <a:spcBef>
                <a:spcPct val="0"/>
              </a:spcBef>
            </a:pPr>
            <a:r>
              <a:rPr lang="en-US" sz="2000">
                <a:solidFill>
                  <a:srgbClr val="ECF0F1"/>
                </a:solidFill>
                <a:latin typeface="Raleway"/>
                <a:ea typeface="Raleway"/>
                <a:cs typeface="Raleway"/>
                <a:sym typeface="Raleway"/>
              </a:rPr>
              <a:t>3</a:t>
            </a:r>
          </a:p>
        </p:txBody>
      </p:sp>
      <p:sp>
        <p:nvSpPr>
          <p:cNvPr id="9" name="AutoShape 9"/>
          <p:cNvSpPr/>
          <p:nvPr/>
        </p:nvSpPr>
        <p:spPr>
          <a:xfrm>
            <a:off x="1431704" y="9610725"/>
            <a:ext cx="15624461" cy="0"/>
          </a:xfrm>
          <a:prstGeom prst="line">
            <a:avLst/>
          </a:prstGeom>
          <a:ln w="19050" cap="flat">
            <a:solidFill>
              <a:srgbClr val="ECF0F1"/>
            </a:solidFill>
            <a:prstDash val="solid"/>
            <a:headEnd type="none" w="sm" len="sm"/>
            <a:tailEnd type="none" w="sm" len="sm"/>
          </a:ln>
        </p:spPr>
        <p:txBody>
          <a:bodyPr/>
          <a:lstStyle/>
          <a:p>
            <a:endParaRPr lang="en-US"/>
          </a:p>
        </p:txBody>
      </p:sp>
      <p:sp>
        <p:nvSpPr>
          <p:cNvPr id="10" name="Freeform 10"/>
          <p:cNvSpPr/>
          <p:nvPr/>
        </p:nvSpPr>
        <p:spPr>
          <a:xfrm>
            <a:off x="671512" y="9387884"/>
            <a:ext cx="445682" cy="445682"/>
          </a:xfrm>
          <a:custGeom>
            <a:avLst/>
            <a:gdLst/>
            <a:ahLst/>
            <a:cxnLst/>
            <a:rect l="l" t="t" r="r" b="b"/>
            <a:pathLst>
              <a:path w="445682" h="445682">
                <a:moveTo>
                  <a:pt x="0" y="0"/>
                </a:moveTo>
                <a:lnTo>
                  <a:pt x="445683" y="0"/>
                </a:lnTo>
                <a:lnTo>
                  <a:pt x="445683" y="445682"/>
                </a:lnTo>
                <a:lnTo>
                  <a:pt x="0" y="44568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2C3E50"/>
        </a:solidFill>
        <a:effectLst/>
      </p:bgPr>
    </p:bg>
    <p:spTree>
      <p:nvGrpSpPr>
        <p:cNvPr id="1" name=""/>
        <p:cNvGrpSpPr/>
        <p:nvPr/>
      </p:nvGrpSpPr>
      <p:grpSpPr>
        <a:xfrm>
          <a:off x="0" y="0"/>
          <a:ext cx="0" cy="0"/>
          <a:chOff x="0" y="0"/>
          <a:chExt cx="0" cy="0"/>
        </a:xfrm>
      </p:grpSpPr>
      <p:grpSp>
        <p:nvGrpSpPr>
          <p:cNvPr id="2" name="Group 2"/>
          <p:cNvGrpSpPr/>
          <p:nvPr/>
        </p:nvGrpSpPr>
        <p:grpSpPr>
          <a:xfrm>
            <a:off x="10429875" y="666750"/>
            <a:ext cx="7191375" cy="8058150"/>
            <a:chOff x="0" y="0"/>
            <a:chExt cx="1114132" cy="1248418"/>
          </a:xfrm>
        </p:grpSpPr>
        <p:sp>
          <p:nvSpPr>
            <p:cNvPr id="3" name="Freeform 3"/>
            <p:cNvSpPr/>
            <p:nvPr/>
          </p:nvSpPr>
          <p:spPr>
            <a:xfrm>
              <a:off x="0" y="0"/>
              <a:ext cx="1114132" cy="1248418"/>
            </a:xfrm>
            <a:custGeom>
              <a:avLst/>
              <a:gdLst/>
              <a:ahLst/>
              <a:cxnLst/>
              <a:rect l="l" t="t" r="r" b="b"/>
              <a:pathLst>
                <a:path w="1114132" h="1248418">
                  <a:moveTo>
                    <a:pt x="0" y="0"/>
                  </a:moveTo>
                  <a:lnTo>
                    <a:pt x="1114132" y="0"/>
                  </a:lnTo>
                  <a:lnTo>
                    <a:pt x="1114132" y="1248418"/>
                  </a:lnTo>
                  <a:lnTo>
                    <a:pt x="0" y="1248418"/>
                  </a:lnTo>
                  <a:close/>
                </a:path>
              </a:pathLst>
            </a:custGeom>
            <a:blipFill>
              <a:blip r:embed="rId2"/>
              <a:stretch>
                <a:fillRect t="-66" b="-66"/>
              </a:stretch>
            </a:blipFill>
            <a:ln w="19050" cap="sq">
              <a:solidFill>
                <a:srgbClr val="99885D"/>
              </a:solidFill>
              <a:prstDash val="solid"/>
              <a:miter/>
            </a:ln>
          </p:spPr>
          <p:txBody>
            <a:bodyPr/>
            <a:lstStyle/>
            <a:p>
              <a:endParaRPr lang="en-US"/>
            </a:p>
          </p:txBody>
        </p:sp>
      </p:grpSp>
      <p:grpSp>
        <p:nvGrpSpPr>
          <p:cNvPr id="4" name="Group 4"/>
          <p:cNvGrpSpPr/>
          <p:nvPr/>
        </p:nvGrpSpPr>
        <p:grpSpPr>
          <a:xfrm>
            <a:off x="666750" y="616744"/>
            <a:ext cx="8329612" cy="8164796"/>
            <a:chOff x="0" y="-66675"/>
            <a:chExt cx="11106150" cy="10886394"/>
          </a:xfrm>
        </p:grpSpPr>
        <p:sp>
          <p:nvSpPr>
            <p:cNvPr id="5" name="TextBox 5"/>
            <p:cNvSpPr txBox="1"/>
            <p:nvPr/>
          </p:nvSpPr>
          <p:spPr>
            <a:xfrm>
              <a:off x="0" y="-66675"/>
              <a:ext cx="11099800" cy="1387475"/>
            </a:xfrm>
            <a:prstGeom prst="rect">
              <a:avLst/>
            </a:prstGeom>
          </p:spPr>
          <p:txBody>
            <a:bodyPr lIns="0" tIns="0" rIns="0" bIns="0" rtlCol="0" anchor="t">
              <a:spAutoFit/>
            </a:bodyPr>
            <a:lstStyle/>
            <a:p>
              <a:pPr marL="0" lvl="0" indent="0" algn="l">
                <a:lnSpc>
                  <a:spcPts val="4200"/>
                </a:lnSpc>
              </a:pPr>
              <a:r>
                <a:rPr lang="en-US" sz="3000">
                  <a:solidFill>
                    <a:srgbClr val="ECF0F1"/>
                  </a:solidFill>
                  <a:latin typeface="Raleway"/>
                  <a:ea typeface="Raleway"/>
                  <a:cs typeface="Raleway"/>
                  <a:sym typeface="Raleway"/>
                </a:rPr>
                <a:t>A captivating title </a:t>
              </a:r>
              <a:r>
                <a:rPr lang="en-US" sz="3000" b="1">
                  <a:solidFill>
                    <a:srgbClr val="ECF0F1"/>
                  </a:solidFill>
                  <a:latin typeface="Raleway Bold"/>
                  <a:ea typeface="Raleway Bold"/>
                  <a:cs typeface="Raleway Bold"/>
                  <a:sym typeface="Raleway Bold"/>
                </a:rPr>
                <a:t>increases engagement</a:t>
              </a:r>
              <a:r>
                <a:rPr lang="en-US" sz="3000">
                  <a:solidFill>
                    <a:srgbClr val="ECF0F1"/>
                  </a:solidFill>
                  <a:latin typeface="Raleway"/>
                  <a:ea typeface="Raleway"/>
                  <a:cs typeface="Raleway"/>
                  <a:sym typeface="Raleway"/>
                </a:rPr>
                <a:t> significantly</a:t>
              </a:r>
            </a:p>
          </p:txBody>
        </p:sp>
        <p:sp>
          <p:nvSpPr>
            <p:cNvPr id="6" name="TextBox 6"/>
            <p:cNvSpPr txBox="1"/>
            <p:nvPr/>
          </p:nvSpPr>
          <p:spPr>
            <a:xfrm>
              <a:off x="6350" y="2463764"/>
              <a:ext cx="11099800" cy="1752600"/>
            </a:xfrm>
            <a:prstGeom prst="rect">
              <a:avLst/>
            </a:prstGeom>
          </p:spPr>
          <p:txBody>
            <a:bodyPr lIns="0" tIns="0" rIns="0" bIns="0" rtlCol="0" anchor="t">
              <a:spAutoFit/>
            </a:bodyPr>
            <a:lstStyle/>
            <a:p>
              <a:pPr marL="0" lvl="0" indent="0" algn="l">
                <a:lnSpc>
                  <a:spcPts val="9900"/>
                </a:lnSpc>
              </a:pPr>
              <a:r>
                <a:rPr lang="en-US" sz="9000">
                  <a:solidFill>
                    <a:srgbClr val="ECF0F1"/>
                  </a:solidFill>
                  <a:latin typeface="Raleway"/>
                  <a:ea typeface="Raleway"/>
                  <a:cs typeface="Raleway"/>
                  <a:sym typeface="Raleway"/>
                </a:rPr>
                <a:t>80% of readers</a:t>
              </a:r>
            </a:p>
          </p:txBody>
        </p:sp>
        <p:sp>
          <p:nvSpPr>
            <p:cNvPr id="7" name="TextBox 7"/>
            <p:cNvSpPr txBox="1"/>
            <p:nvPr/>
          </p:nvSpPr>
          <p:spPr>
            <a:xfrm>
              <a:off x="6350" y="4225889"/>
              <a:ext cx="11099800" cy="676275"/>
            </a:xfrm>
            <a:prstGeom prst="rect">
              <a:avLst/>
            </a:prstGeom>
          </p:spPr>
          <p:txBody>
            <a:bodyPr lIns="0" tIns="0" rIns="0" bIns="0" rtlCol="0" anchor="t">
              <a:spAutoFit/>
            </a:bodyPr>
            <a:lstStyle/>
            <a:p>
              <a:pPr marL="0" lvl="0" indent="0" algn="l">
                <a:lnSpc>
                  <a:spcPts val="4200"/>
                </a:lnSpc>
              </a:pPr>
              <a:r>
                <a:rPr lang="en-US" sz="3000">
                  <a:solidFill>
                    <a:srgbClr val="ECF0F1"/>
                  </a:solidFill>
                  <a:latin typeface="Raleway"/>
                  <a:ea typeface="Raleway"/>
                  <a:cs typeface="Raleway"/>
                  <a:sym typeface="Raleway"/>
                </a:rPr>
                <a:t>decide whether to read based on the title</a:t>
              </a:r>
            </a:p>
          </p:txBody>
        </p:sp>
        <p:sp>
          <p:nvSpPr>
            <p:cNvPr id="8" name="TextBox 8"/>
            <p:cNvSpPr txBox="1"/>
            <p:nvPr/>
          </p:nvSpPr>
          <p:spPr>
            <a:xfrm>
              <a:off x="0" y="5519797"/>
              <a:ext cx="11099801" cy="5299922"/>
            </a:xfrm>
            <a:prstGeom prst="rect">
              <a:avLst/>
            </a:prstGeom>
          </p:spPr>
          <p:txBody>
            <a:bodyPr lIns="0" tIns="0" rIns="0" bIns="0" rtlCol="0" anchor="t">
              <a:spAutoFit/>
            </a:bodyPr>
            <a:lstStyle/>
            <a:p>
              <a:pPr marL="0" lvl="0" indent="0" algn="l">
                <a:lnSpc>
                  <a:spcPts val="2860"/>
                </a:lnSpc>
              </a:pPr>
              <a:r>
                <a:rPr lang="en-US" sz="2200" dirty="0">
                  <a:solidFill>
                    <a:srgbClr val="ECF0F1"/>
                  </a:solidFill>
                  <a:latin typeface="Raleway"/>
                  <a:ea typeface="Raleway"/>
                  <a:cs typeface="Raleway"/>
                  <a:sym typeface="Raleway"/>
                </a:rPr>
                <a:t>Crafting an effective title can be the difference between a post that captivates and one that gets overlooked. Aim for clarity and intrigue!</a:t>
              </a:r>
            </a:p>
            <a:p>
              <a:pPr marL="0" lvl="0" indent="0" algn="l">
                <a:lnSpc>
                  <a:spcPts val="2860"/>
                </a:lnSpc>
              </a:pPr>
              <a:endParaRPr lang="en-US" sz="2200" dirty="0">
                <a:solidFill>
                  <a:srgbClr val="ECF0F1"/>
                </a:solidFill>
                <a:latin typeface="Raleway"/>
                <a:ea typeface="Raleway"/>
                <a:cs typeface="Raleway"/>
                <a:sym typeface="Raleway"/>
              </a:endParaRPr>
            </a:p>
            <a:p>
              <a:pPr marL="0" lvl="0" indent="0" algn="l">
                <a:lnSpc>
                  <a:spcPts val="2860"/>
                </a:lnSpc>
              </a:pPr>
              <a:r>
                <a:rPr lang="en-US" sz="2200" u="sng" dirty="0">
                  <a:solidFill>
                    <a:srgbClr val="ECF0F1"/>
                  </a:solidFill>
                  <a:latin typeface="Raleway"/>
                  <a:ea typeface="Raleway"/>
                  <a:cs typeface="Raleway"/>
                  <a:sym typeface="Raleway"/>
                  <a:hlinkClick r:id="rId3" tooltip="https://problogger.com/using-titles-effectively-on-blogs/"/>
                </a:rPr>
                <a:t>Writing a catchy title</a:t>
              </a:r>
              <a:r>
                <a:rPr lang="en-US" sz="2200" dirty="0">
                  <a:solidFill>
                    <a:srgbClr val="ECF0F1"/>
                  </a:solidFill>
                  <a:latin typeface="Raleway"/>
                  <a:ea typeface="Raleway"/>
                  <a:cs typeface="Raleway"/>
                  <a:sym typeface="Raleway"/>
                </a:rPr>
                <a:t> can help people get interested in your post. In an academic context especially, it might be good to show your audience that your content can be just as entertaining as a good book or social media. Make sure you reveal the theme of your content in those first words. Be wary: being catchy does not mean turning to clickbait. It is </a:t>
              </a:r>
              <a:r>
                <a:rPr lang="en-US" sz="2200" dirty="0" err="1">
                  <a:solidFill>
                    <a:srgbClr val="ECF0F1"/>
                  </a:solidFill>
                  <a:latin typeface="Raleway"/>
                  <a:ea typeface="Raleway"/>
                  <a:cs typeface="Raleway"/>
                  <a:sym typeface="Raleway"/>
                </a:rPr>
                <a:t>favourable</a:t>
              </a:r>
              <a:r>
                <a:rPr lang="en-US" sz="2200" dirty="0">
                  <a:solidFill>
                    <a:srgbClr val="ECF0F1"/>
                  </a:solidFill>
                  <a:latin typeface="Raleway"/>
                  <a:ea typeface="Raleway"/>
                  <a:cs typeface="Raleway"/>
                  <a:sym typeface="Raleway"/>
                </a:rPr>
                <a:t> if your reader knows exactly what they will be reading about in this context.  </a:t>
              </a:r>
            </a:p>
          </p:txBody>
        </p:sp>
      </p:grpSp>
      <p:sp>
        <p:nvSpPr>
          <p:cNvPr id="9" name="TextBox 9"/>
          <p:cNvSpPr txBox="1"/>
          <p:nvPr/>
        </p:nvSpPr>
        <p:spPr>
          <a:xfrm>
            <a:off x="17485343" y="9412274"/>
            <a:ext cx="152400" cy="209550"/>
          </a:xfrm>
          <a:prstGeom prst="rect">
            <a:avLst/>
          </a:prstGeom>
        </p:spPr>
        <p:txBody>
          <a:bodyPr wrap="none" lIns="0" tIns="0" rIns="0" bIns="0" rtlCol="0" anchor="t">
            <a:spAutoFit/>
          </a:bodyPr>
          <a:lstStyle/>
          <a:p>
            <a:pPr algn="r">
              <a:lnSpc>
                <a:spcPts val="2800"/>
              </a:lnSpc>
              <a:spcBef>
                <a:spcPct val="0"/>
              </a:spcBef>
            </a:pPr>
            <a:r>
              <a:rPr lang="en-US" sz="2000">
                <a:solidFill>
                  <a:srgbClr val="ECF0F1"/>
                </a:solidFill>
                <a:latin typeface="Raleway"/>
                <a:ea typeface="Raleway"/>
                <a:cs typeface="Raleway"/>
                <a:sym typeface="Raleway"/>
              </a:rPr>
              <a:t>4</a:t>
            </a:r>
          </a:p>
        </p:txBody>
      </p:sp>
      <p:sp>
        <p:nvSpPr>
          <p:cNvPr id="10" name="AutoShape 10"/>
          <p:cNvSpPr/>
          <p:nvPr/>
        </p:nvSpPr>
        <p:spPr>
          <a:xfrm>
            <a:off x="1431704" y="9610725"/>
            <a:ext cx="15624461" cy="0"/>
          </a:xfrm>
          <a:prstGeom prst="line">
            <a:avLst/>
          </a:prstGeom>
          <a:ln w="19050" cap="flat">
            <a:solidFill>
              <a:srgbClr val="ECF0F1"/>
            </a:solidFill>
            <a:prstDash val="solid"/>
            <a:headEnd type="none" w="sm" len="sm"/>
            <a:tailEnd type="none" w="sm" len="sm"/>
          </a:ln>
        </p:spPr>
        <p:txBody>
          <a:bodyPr/>
          <a:lstStyle/>
          <a:p>
            <a:endParaRPr lang="en-US"/>
          </a:p>
        </p:txBody>
      </p:sp>
      <p:sp>
        <p:nvSpPr>
          <p:cNvPr id="11" name="Freeform 11"/>
          <p:cNvSpPr/>
          <p:nvPr/>
        </p:nvSpPr>
        <p:spPr>
          <a:xfrm>
            <a:off x="671512" y="9387884"/>
            <a:ext cx="445682" cy="445682"/>
          </a:xfrm>
          <a:custGeom>
            <a:avLst/>
            <a:gdLst/>
            <a:ahLst/>
            <a:cxnLst/>
            <a:rect l="l" t="t" r="r" b="b"/>
            <a:pathLst>
              <a:path w="445682" h="445682">
                <a:moveTo>
                  <a:pt x="0" y="0"/>
                </a:moveTo>
                <a:lnTo>
                  <a:pt x="445683" y="0"/>
                </a:lnTo>
                <a:lnTo>
                  <a:pt x="445683" y="445682"/>
                </a:lnTo>
                <a:lnTo>
                  <a:pt x="0" y="44568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34495E"/>
        </a:solidFill>
        <a:effectLst/>
      </p:bgPr>
    </p:bg>
    <p:spTree>
      <p:nvGrpSpPr>
        <p:cNvPr id="1" name=""/>
        <p:cNvGrpSpPr/>
        <p:nvPr/>
      </p:nvGrpSpPr>
      <p:grpSpPr>
        <a:xfrm>
          <a:off x="0" y="0"/>
          <a:ext cx="0" cy="0"/>
          <a:chOff x="0" y="0"/>
          <a:chExt cx="0" cy="0"/>
        </a:xfrm>
      </p:grpSpPr>
      <p:sp>
        <p:nvSpPr>
          <p:cNvPr id="2" name="TextBox 2"/>
          <p:cNvSpPr txBox="1"/>
          <p:nvPr/>
        </p:nvSpPr>
        <p:spPr>
          <a:xfrm>
            <a:off x="666750" y="742950"/>
            <a:ext cx="11201400" cy="2552700"/>
          </a:xfrm>
          <a:prstGeom prst="rect">
            <a:avLst/>
          </a:prstGeom>
        </p:spPr>
        <p:txBody>
          <a:bodyPr lIns="0" tIns="0" rIns="0" bIns="0" rtlCol="0" anchor="t">
            <a:spAutoFit/>
          </a:bodyPr>
          <a:lstStyle/>
          <a:p>
            <a:pPr marL="0" lvl="0" indent="0" algn="l">
              <a:lnSpc>
                <a:spcPts val="9900"/>
              </a:lnSpc>
            </a:pPr>
            <a:r>
              <a:rPr lang="en-US" sz="9000">
                <a:solidFill>
                  <a:srgbClr val="ECF0F1"/>
                </a:solidFill>
                <a:latin typeface="Raleway"/>
                <a:ea typeface="Raleway"/>
                <a:cs typeface="Raleway"/>
                <a:sym typeface="Raleway"/>
              </a:rPr>
              <a:t>Spoilers Can Be Good!</a:t>
            </a:r>
          </a:p>
        </p:txBody>
      </p:sp>
      <p:grpSp>
        <p:nvGrpSpPr>
          <p:cNvPr id="3" name="Group 3"/>
          <p:cNvGrpSpPr/>
          <p:nvPr/>
        </p:nvGrpSpPr>
        <p:grpSpPr>
          <a:xfrm>
            <a:off x="666750" y="6341454"/>
            <a:ext cx="5448300" cy="2096811"/>
            <a:chOff x="0" y="0"/>
            <a:chExt cx="7264400" cy="2795747"/>
          </a:xfrm>
        </p:grpSpPr>
        <p:sp>
          <p:nvSpPr>
            <p:cNvPr id="4" name="TextBox 4"/>
            <p:cNvSpPr txBox="1"/>
            <p:nvPr/>
          </p:nvSpPr>
          <p:spPr>
            <a:xfrm>
              <a:off x="0" y="19050"/>
              <a:ext cx="7264400" cy="1149350"/>
            </a:xfrm>
            <a:prstGeom prst="rect">
              <a:avLst/>
            </a:prstGeom>
          </p:spPr>
          <p:txBody>
            <a:bodyPr lIns="0" tIns="0" rIns="0" bIns="0" rtlCol="0" anchor="t">
              <a:spAutoFit/>
            </a:bodyPr>
            <a:lstStyle/>
            <a:p>
              <a:pPr marL="0" lvl="0" indent="0" algn="l">
                <a:lnSpc>
                  <a:spcPts val="3300"/>
                </a:lnSpc>
              </a:pPr>
              <a:r>
                <a:rPr lang="en-US" sz="3000" b="1">
                  <a:solidFill>
                    <a:srgbClr val="ECF0F1"/>
                  </a:solidFill>
                  <a:latin typeface="Raleway Bold"/>
                  <a:ea typeface="Raleway Bold"/>
                  <a:cs typeface="Raleway Bold"/>
                  <a:sym typeface="Raleway Bold"/>
                </a:rPr>
                <a:t>State Theme Early in Your Blog</a:t>
              </a:r>
            </a:p>
          </p:txBody>
        </p:sp>
        <p:sp>
          <p:nvSpPr>
            <p:cNvPr id="5" name="TextBox 5"/>
            <p:cNvSpPr txBox="1"/>
            <p:nvPr/>
          </p:nvSpPr>
          <p:spPr>
            <a:xfrm>
              <a:off x="0" y="1781229"/>
              <a:ext cx="7264400" cy="1014518"/>
            </a:xfrm>
            <a:prstGeom prst="rect">
              <a:avLst/>
            </a:prstGeom>
          </p:spPr>
          <p:txBody>
            <a:bodyPr lIns="0" tIns="0" rIns="0" bIns="0" rtlCol="0" anchor="t">
              <a:spAutoFit/>
            </a:bodyPr>
            <a:lstStyle/>
            <a:p>
              <a:pPr marL="0" lvl="0" indent="0" algn="l">
                <a:lnSpc>
                  <a:spcPts val="3080"/>
                </a:lnSpc>
              </a:pPr>
              <a:r>
                <a:rPr lang="en-US" sz="2200">
                  <a:solidFill>
                    <a:srgbClr val="ECF0F1"/>
                  </a:solidFill>
                  <a:latin typeface="Raleway"/>
                  <a:ea typeface="Raleway"/>
                  <a:cs typeface="Raleway"/>
                  <a:sym typeface="Raleway"/>
                </a:rPr>
                <a:t>Clearly presenting your theme engages readers quickly.</a:t>
              </a:r>
            </a:p>
          </p:txBody>
        </p:sp>
      </p:grpSp>
      <p:grpSp>
        <p:nvGrpSpPr>
          <p:cNvPr id="6" name="Group 6"/>
          <p:cNvGrpSpPr/>
          <p:nvPr/>
        </p:nvGrpSpPr>
        <p:grpSpPr>
          <a:xfrm>
            <a:off x="6419850" y="6341404"/>
            <a:ext cx="5448300" cy="2075588"/>
            <a:chOff x="0" y="0"/>
            <a:chExt cx="7264400" cy="2767450"/>
          </a:xfrm>
        </p:grpSpPr>
        <p:sp>
          <p:nvSpPr>
            <p:cNvPr id="7" name="TextBox 7"/>
            <p:cNvSpPr txBox="1"/>
            <p:nvPr/>
          </p:nvSpPr>
          <p:spPr>
            <a:xfrm>
              <a:off x="0" y="19050"/>
              <a:ext cx="7264400" cy="1149350"/>
            </a:xfrm>
            <a:prstGeom prst="rect">
              <a:avLst/>
            </a:prstGeom>
          </p:spPr>
          <p:txBody>
            <a:bodyPr lIns="0" tIns="0" rIns="0" bIns="0" rtlCol="0" anchor="t">
              <a:spAutoFit/>
            </a:bodyPr>
            <a:lstStyle/>
            <a:p>
              <a:pPr marL="0" lvl="0" indent="0" algn="l">
                <a:lnSpc>
                  <a:spcPts val="3300"/>
                </a:lnSpc>
              </a:pPr>
              <a:r>
                <a:rPr lang="en-US" sz="3000" b="1">
                  <a:solidFill>
                    <a:srgbClr val="ECF0F1"/>
                  </a:solidFill>
                  <a:latin typeface="Raleway Bold"/>
                  <a:ea typeface="Raleway Bold"/>
                  <a:cs typeface="Raleway Bold"/>
                  <a:sym typeface="Raleway Bold"/>
                </a:rPr>
                <a:t>Use Headlines and Summaries for Navigation</a:t>
              </a:r>
            </a:p>
          </p:txBody>
        </p:sp>
        <p:sp>
          <p:nvSpPr>
            <p:cNvPr id="8" name="TextBox 8"/>
            <p:cNvSpPr txBox="1"/>
            <p:nvPr/>
          </p:nvSpPr>
          <p:spPr>
            <a:xfrm>
              <a:off x="0" y="1752932"/>
              <a:ext cx="7264400" cy="1014518"/>
            </a:xfrm>
            <a:prstGeom prst="rect">
              <a:avLst/>
            </a:prstGeom>
          </p:spPr>
          <p:txBody>
            <a:bodyPr lIns="0" tIns="0" rIns="0" bIns="0" rtlCol="0" anchor="t">
              <a:spAutoFit/>
            </a:bodyPr>
            <a:lstStyle/>
            <a:p>
              <a:pPr marL="0" lvl="0" indent="0" algn="l">
                <a:lnSpc>
                  <a:spcPts val="3080"/>
                </a:lnSpc>
              </a:pPr>
              <a:r>
                <a:rPr lang="en-US" sz="2200" u="none" strike="noStrike">
                  <a:solidFill>
                    <a:srgbClr val="ECF0F1"/>
                  </a:solidFill>
                  <a:latin typeface="Raleway"/>
                  <a:ea typeface="Raleway"/>
                  <a:cs typeface="Raleway"/>
                  <a:sym typeface="Raleway"/>
                </a:rPr>
                <a:t>Structured headlines help readers find their interests.</a:t>
              </a:r>
            </a:p>
          </p:txBody>
        </p:sp>
      </p:grpSp>
      <p:grpSp>
        <p:nvGrpSpPr>
          <p:cNvPr id="9" name="Group 9"/>
          <p:cNvGrpSpPr/>
          <p:nvPr/>
        </p:nvGrpSpPr>
        <p:grpSpPr>
          <a:xfrm>
            <a:off x="12172903" y="6341404"/>
            <a:ext cx="5448347" cy="2096860"/>
            <a:chOff x="0" y="0"/>
            <a:chExt cx="7264463" cy="2795814"/>
          </a:xfrm>
        </p:grpSpPr>
        <p:sp>
          <p:nvSpPr>
            <p:cNvPr id="10" name="TextBox 10"/>
            <p:cNvSpPr txBox="1"/>
            <p:nvPr/>
          </p:nvSpPr>
          <p:spPr>
            <a:xfrm>
              <a:off x="63" y="19050"/>
              <a:ext cx="7264400" cy="1149350"/>
            </a:xfrm>
            <a:prstGeom prst="rect">
              <a:avLst/>
            </a:prstGeom>
          </p:spPr>
          <p:txBody>
            <a:bodyPr lIns="0" tIns="0" rIns="0" bIns="0" rtlCol="0" anchor="t">
              <a:spAutoFit/>
            </a:bodyPr>
            <a:lstStyle/>
            <a:p>
              <a:pPr marL="0" lvl="0" indent="0" algn="l">
                <a:lnSpc>
                  <a:spcPts val="3300"/>
                </a:lnSpc>
              </a:pPr>
              <a:r>
                <a:rPr lang="en-US" sz="3000" b="1">
                  <a:solidFill>
                    <a:srgbClr val="ECF0F1"/>
                  </a:solidFill>
                  <a:latin typeface="Raleway Bold"/>
                  <a:ea typeface="Raleway Bold"/>
                  <a:cs typeface="Raleway Bold"/>
                  <a:sym typeface="Raleway Bold"/>
                </a:rPr>
                <a:t>Set Reader Expectations and Maintain Interest</a:t>
              </a:r>
            </a:p>
          </p:txBody>
        </p:sp>
        <p:sp>
          <p:nvSpPr>
            <p:cNvPr id="11" name="TextBox 11"/>
            <p:cNvSpPr txBox="1"/>
            <p:nvPr/>
          </p:nvSpPr>
          <p:spPr>
            <a:xfrm>
              <a:off x="0" y="1781295"/>
              <a:ext cx="7264400" cy="1014518"/>
            </a:xfrm>
            <a:prstGeom prst="rect">
              <a:avLst/>
            </a:prstGeom>
          </p:spPr>
          <p:txBody>
            <a:bodyPr lIns="0" tIns="0" rIns="0" bIns="0" rtlCol="0" anchor="t">
              <a:spAutoFit/>
            </a:bodyPr>
            <a:lstStyle/>
            <a:p>
              <a:pPr marL="0" lvl="0" indent="0" algn="l">
                <a:lnSpc>
                  <a:spcPts val="3080"/>
                </a:lnSpc>
              </a:pPr>
              <a:r>
                <a:rPr lang="en-US" sz="2200" u="none" strike="noStrike">
                  <a:solidFill>
                    <a:srgbClr val="ECF0F1"/>
                  </a:solidFill>
                  <a:latin typeface="Raleway"/>
                  <a:ea typeface="Raleway"/>
                  <a:cs typeface="Raleway"/>
                  <a:sym typeface="Raleway"/>
                </a:rPr>
                <a:t>Clear summaries keep readers focused on your content.</a:t>
              </a:r>
            </a:p>
          </p:txBody>
        </p:sp>
      </p:grpSp>
      <p:sp>
        <p:nvSpPr>
          <p:cNvPr id="12" name="TextBox 12"/>
          <p:cNvSpPr txBox="1"/>
          <p:nvPr/>
        </p:nvSpPr>
        <p:spPr>
          <a:xfrm>
            <a:off x="17403826" y="9412274"/>
            <a:ext cx="152400" cy="209550"/>
          </a:xfrm>
          <a:prstGeom prst="rect">
            <a:avLst/>
          </a:prstGeom>
        </p:spPr>
        <p:txBody>
          <a:bodyPr wrap="none" lIns="0" tIns="0" rIns="0" bIns="0" rtlCol="0" anchor="t">
            <a:spAutoFit/>
          </a:bodyPr>
          <a:lstStyle/>
          <a:p>
            <a:pPr algn="r">
              <a:lnSpc>
                <a:spcPts val="2800"/>
              </a:lnSpc>
              <a:spcBef>
                <a:spcPct val="0"/>
              </a:spcBef>
            </a:pPr>
            <a:r>
              <a:rPr lang="en-US" sz="2000">
                <a:solidFill>
                  <a:srgbClr val="ECF0F1"/>
                </a:solidFill>
                <a:latin typeface="Raleway"/>
                <a:ea typeface="Raleway"/>
                <a:cs typeface="Raleway"/>
                <a:sym typeface="Raleway"/>
              </a:rPr>
              <a:t>5</a:t>
            </a:r>
          </a:p>
        </p:txBody>
      </p:sp>
      <p:sp>
        <p:nvSpPr>
          <p:cNvPr id="13" name="AutoShape 13"/>
          <p:cNvSpPr/>
          <p:nvPr/>
        </p:nvSpPr>
        <p:spPr>
          <a:xfrm>
            <a:off x="1431704" y="9610725"/>
            <a:ext cx="15624461" cy="0"/>
          </a:xfrm>
          <a:prstGeom prst="line">
            <a:avLst/>
          </a:prstGeom>
          <a:ln w="19050" cap="flat">
            <a:solidFill>
              <a:srgbClr val="ECF0F1"/>
            </a:solidFill>
            <a:prstDash val="solid"/>
            <a:headEnd type="none" w="sm" len="sm"/>
            <a:tailEnd type="none" w="sm" len="sm"/>
          </a:ln>
        </p:spPr>
        <p:txBody>
          <a:bodyPr/>
          <a:lstStyle/>
          <a:p>
            <a:endParaRPr lang="en-US"/>
          </a:p>
        </p:txBody>
      </p:sp>
      <p:sp>
        <p:nvSpPr>
          <p:cNvPr id="14" name="Freeform 14"/>
          <p:cNvSpPr/>
          <p:nvPr/>
        </p:nvSpPr>
        <p:spPr>
          <a:xfrm>
            <a:off x="671512" y="9387884"/>
            <a:ext cx="445682" cy="445682"/>
          </a:xfrm>
          <a:custGeom>
            <a:avLst/>
            <a:gdLst/>
            <a:ahLst/>
            <a:cxnLst/>
            <a:rect l="l" t="t" r="r" b="b"/>
            <a:pathLst>
              <a:path w="445682" h="445682">
                <a:moveTo>
                  <a:pt x="0" y="0"/>
                </a:moveTo>
                <a:lnTo>
                  <a:pt x="445683" y="0"/>
                </a:lnTo>
                <a:lnTo>
                  <a:pt x="445683" y="445682"/>
                </a:lnTo>
                <a:lnTo>
                  <a:pt x="0" y="44568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15" name="Freeform 15"/>
          <p:cNvSpPr/>
          <p:nvPr/>
        </p:nvSpPr>
        <p:spPr>
          <a:xfrm rot="8410794">
            <a:off x="14883321" y="-3075217"/>
            <a:ext cx="7440338" cy="5072958"/>
          </a:xfrm>
          <a:custGeom>
            <a:avLst/>
            <a:gdLst/>
            <a:ahLst/>
            <a:cxnLst/>
            <a:rect l="l" t="t" r="r" b="b"/>
            <a:pathLst>
              <a:path w="7440338" h="5072958">
                <a:moveTo>
                  <a:pt x="0" y="0"/>
                </a:moveTo>
                <a:lnTo>
                  <a:pt x="7440338" y="0"/>
                </a:lnTo>
                <a:lnTo>
                  <a:pt x="7440338" y="5072958"/>
                </a:lnTo>
                <a:lnTo>
                  <a:pt x="0" y="507295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16" name="TextBox 16"/>
          <p:cNvSpPr txBox="1"/>
          <p:nvPr/>
        </p:nvSpPr>
        <p:spPr>
          <a:xfrm>
            <a:off x="6587840" y="4017792"/>
            <a:ext cx="10954456" cy="1553845"/>
          </a:xfrm>
          <a:prstGeom prst="rect">
            <a:avLst/>
          </a:prstGeom>
        </p:spPr>
        <p:txBody>
          <a:bodyPr lIns="0" tIns="0" rIns="0" bIns="0" rtlCol="0" anchor="t">
            <a:spAutoFit/>
          </a:bodyPr>
          <a:lstStyle/>
          <a:p>
            <a:pPr algn="l">
              <a:lnSpc>
                <a:spcPts val="3080"/>
              </a:lnSpc>
              <a:spcBef>
                <a:spcPct val="0"/>
              </a:spcBef>
            </a:pPr>
            <a:r>
              <a:rPr lang="en-US" sz="2200">
                <a:solidFill>
                  <a:srgbClr val="ECF0F1"/>
                </a:solidFill>
                <a:latin typeface="Raleway"/>
                <a:ea typeface="Raleway"/>
                <a:cs typeface="Raleway"/>
                <a:sym typeface="Raleway"/>
              </a:rPr>
              <a:t>This counts for more than your title. Don't tease your audience and wait to tell them exactly what they'll be reading about: state your theory, argument or theme from the very beginning. You might want to use headlines and summaries to give readers a little snapshot of what your writing will consist of.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2C3E50"/>
        </a:solidFill>
        <a:effectLst/>
      </p:bgPr>
    </p:bg>
    <p:spTree>
      <p:nvGrpSpPr>
        <p:cNvPr id="1" name=""/>
        <p:cNvGrpSpPr/>
        <p:nvPr/>
      </p:nvGrpSpPr>
      <p:grpSpPr>
        <a:xfrm>
          <a:off x="0" y="0"/>
          <a:ext cx="0" cy="0"/>
          <a:chOff x="0" y="0"/>
          <a:chExt cx="0" cy="0"/>
        </a:xfrm>
      </p:grpSpPr>
      <p:sp>
        <p:nvSpPr>
          <p:cNvPr id="2" name="TextBox 2"/>
          <p:cNvSpPr txBox="1"/>
          <p:nvPr/>
        </p:nvSpPr>
        <p:spPr>
          <a:xfrm>
            <a:off x="666750" y="742950"/>
            <a:ext cx="11201400" cy="2552700"/>
          </a:xfrm>
          <a:prstGeom prst="rect">
            <a:avLst/>
          </a:prstGeom>
        </p:spPr>
        <p:txBody>
          <a:bodyPr lIns="0" tIns="0" rIns="0" bIns="0" rtlCol="0" anchor="t">
            <a:spAutoFit/>
          </a:bodyPr>
          <a:lstStyle/>
          <a:p>
            <a:pPr marL="0" lvl="0" indent="0" algn="l">
              <a:lnSpc>
                <a:spcPts val="9900"/>
              </a:lnSpc>
            </a:pPr>
            <a:r>
              <a:rPr lang="en-US" sz="9000">
                <a:solidFill>
                  <a:srgbClr val="ECF0F1"/>
                </a:solidFill>
                <a:latin typeface="Raleway"/>
                <a:ea typeface="Raleway"/>
                <a:cs typeface="Raleway"/>
                <a:sym typeface="Raleway"/>
              </a:rPr>
              <a:t>Choosing the Right Tone</a:t>
            </a:r>
          </a:p>
        </p:txBody>
      </p:sp>
      <p:sp>
        <p:nvSpPr>
          <p:cNvPr id="3" name="TextBox 3"/>
          <p:cNvSpPr txBox="1"/>
          <p:nvPr/>
        </p:nvSpPr>
        <p:spPr>
          <a:xfrm>
            <a:off x="17370489" y="9412274"/>
            <a:ext cx="152400" cy="209550"/>
          </a:xfrm>
          <a:prstGeom prst="rect">
            <a:avLst/>
          </a:prstGeom>
        </p:spPr>
        <p:txBody>
          <a:bodyPr wrap="none" lIns="0" tIns="0" rIns="0" bIns="0" rtlCol="0" anchor="t">
            <a:spAutoFit/>
          </a:bodyPr>
          <a:lstStyle/>
          <a:p>
            <a:pPr algn="r">
              <a:lnSpc>
                <a:spcPts val="2800"/>
              </a:lnSpc>
              <a:spcBef>
                <a:spcPct val="0"/>
              </a:spcBef>
            </a:pPr>
            <a:r>
              <a:rPr lang="en-US" sz="2000">
                <a:solidFill>
                  <a:srgbClr val="ECF0F1"/>
                </a:solidFill>
                <a:latin typeface="Raleway"/>
                <a:ea typeface="Raleway"/>
                <a:cs typeface="Raleway"/>
                <a:sym typeface="Raleway"/>
              </a:rPr>
              <a:t>6</a:t>
            </a:r>
          </a:p>
        </p:txBody>
      </p:sp>
      <p:sp>
        <p:nvSpPr>
          <p:cNvPr id="4" name="AutoShape 4"/>
          <p:cNvSpPr/>
          <p:nvPr/>
        </p:nvSpPr>
        <p:spPr>
          <a:xfrm>
            <a:off x="1431704" y="9610725"/>
            <a:ext cx="15624461" cy="0"/>
          </a:xfrm>
          <a:prstGeom prst="line">
            <a:avLst/>
          </a:prstGeom>
          <a:ln w="19050" cap="flat">
            <a:solidFill>
              <a:srgbClr val="ECF0F1"/>
            </a:solidFill>
            <a:prstDash val="solid"/>
            <a:headEnd type="none" w="sm" len="sm"/>
            <a:tailEnd type="none" w="sm" len="sm"/>
          </a:ln>
        </p:spPr>
        <p:txBody>
          <a:bodyPr/>
          <a:lstStyle/>
          <a:p>
            <a:endParaRPr lang="en-US"/>
          </a:p>
        </p:txBody>
      </p:sp>
      <p:sp>
        <p:nvSpPr>
          <p:cNvPr id="5" name="Freeform 5"/>
          <p:cNvSpPr/>
          <p:nvPr/>
        </p:nvSpPr>
        <p:spPr>
          <a:xfrm>
            <a:off x="671512" y="9387884"/>
            <a:ext cx="445682" cy="445682"/>
          </a:xfrm>
          <a:custGeom>
            <a:avLst/>
            <a:gdLst/>
            <a:ahLst/>
            <a:cxnLst/>
            <a:rect l="l" t="t" r="r" b="b"/>
            <a:pathLst>
              <a:path w="445682" h="445682">
                <a:moveTo>
                  <a:pt x="0" y="0"/>
                </a:moveTo>
                <a:lnTo>
                  <a:pt x="445683" y="0"/>
                </a:lnTo>
                <a:lnTo>
                  <a:pt x="445683" y="445682"/>
                </a:lnTo>
                <a:lnTo>
                  <a:pt x="0" y="44568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6" name="Group 6"/>
          <p:cNvGrpSpPr/>
          <p:nvPr/>
        </p:nvGrpSpPr>
        <p:grpSpPr>
          <a:xfrm>
            <a:off x="666750" y="3909378"/>
            <a:ext cx="5448300" cy="1896745"/>
            <a:chOff x="0" y="0"/>
            <a:chExt cx="7264400" cy="2528993"/>
          </a:xfrm>
        </p:grpSpPr>
        <p:sp>
          <p:nvSpPr>
            <p:cNvPr id="7" name="TextBox 7"/>
            <p:cNvSpPr txBox="1"/>
            <p:nvPr/>
          </p:nvSpPr>
          <p:spPr>
            <a:xfrm>
              <a:off x="0" y="19050"/>
              <a:ext cx="7264400" cy="1149350"/>
            </a:xfrm>
            <a:prstGeom prst="rect">
              <a:avLst/>
            </a:prstGeom>
          </p:spPr>
          <p:txBody>
            <a:bodyPr lIns="0" tIns="0" rIns="0" bIns="0" rtlCol="0" anchor="t">
              <a:spAutoFit/>
            </a:bodyPr>
            <a:lstStyle/>
            <a:p>
              <a:pPr marL="0" lvl="0" indent="0" algn="l">
                <a:lnSpc>
                  <a:spcPts val="3300"/>
                </a:lnSpc>
              </a:pPr>
              <a:r>
                <a:rPr lang="en-US" sz="3000" b="1">
                  <a:solidFill>
                    <a:srgbClr val="ECF0F1"/>
                  </a:solidFill>
                  <a:latin typeface="Raleway Bold"/>
                  <a:ea typeface="Raleway Bold"/>
                  <a:cs typeface="Raleway Bold"/>
                  <a:sym typeface="Raleway Bold"/>
                </a:rPr>
                <a:t>Professional vs Conversational</a:t>
              </a:r>
            </a:p>
          </p:txBody>
        </p:sp>
        <p:sp>
          <p:nvSpPr>
            <p:cNvPr id="8" name="TextBox 8"/>
            <p:cNvSpPr txBox="1"/>
            <p:nvPr/>
          </p:nvSpPr>
          <p:spPr>
            <a:xfrm>
              <a:off x="0" y="1514475"/>
              <a:ext cx="7264400" cy="1014518"/>
            </a:xfrm>
            <a:prstGeom prst="rect">
              <a:avLst/>
            </a:prstGeom>
          </p:spPr>
          <p:txBody>
            <a:bodyPr lIns="0" tIns="0" rIns="0" bIns="0" rtlCol="0" anchor="t">
              <a:spAutoFit/>
            </a:bodyPr>
            <a:lstStyle/>
            <a:p>
              <a:pPr marL="0" lvl="0" indent="0" algn="l">
                <a:lnSpc>
                  <a:spcPts val="3080"/>
                </a:lnSpc>
              </a:pPr>
              <a:r>
                <a:rPr lang="en-US" sz="2200">
                  <a:solidFill>
                    <a:srgbClr val="ECF0F1"/>
                  </a:solidFill>
                  <a:latin typeface="Raleway"/>
                  <a:ea typeface="Raleway"/>
                  <a:cs typeface="Raleway"/>
                  <a:sym typeface="Raleway"/>
                </a:rPr>
                <a:t>Balance your language style to suit your audience's preferences.</a:t>
              </a:r>
            </a:p>
          </p:txBody>
        </p:sp>
      </p:grpSp>
      <p:grpSp>
        <p:nvGrpSpPr>
          <p:cNvPr id="9" name="Group 9"/>
          <p:cNvGrpSpPr/>
          <p:nvPr/>
        </p:nvGrpSpPr>
        <p:grpSpPr>
          <a:xfrm>
            <a:off x="7858125" y="3909378"/>
            <a:ext cx="5448300" cy="1488687"/>
            <a:chOff x="0" y="0"/>
            <a:chExt cx="7264400" cy="1984916"/>
          </a:xfrm>
        </p:grpSpPr>
        <p:sp>
          <p:nvSpPr>
            <p:cNvPr id="10" name="TextBox 10"/>
            <p:cNvSpPr txBox="1"/>
            <p:nvPr/>
          </p:nvSpPr>
          <p:spPr>
            <a:xfrm>
              <a:off x="0" y="19050"/>
              <a:ext cx="7264400" cy="590550"/>
            </a:xfrm>
            <a:prstGeom prst="rect">
              <a:avLst/>
            </a:prstGeom>
          </p:spPr>
          <p:txBody>
            <a:bodyPr lIns="0" tIns="0" rIns="0" bIns="0" rtlCol="0" anchor="t">
              <a:spAutoFit/>
            </a:bodyPr>
            <a:lstStyle/>
            <a:p>
              <a:pPr marL="0" lvl="0" indent="0" algn="l">
                <a:lnSpc>
                  <a:spcPts val="3300"/>
                </a:lnSpc>
              </a:pPr>
              <a:r>
                <a:rPr lang="en-US" sz="3000" b="1">
                  <a:solidFill>
                    <a:srgbClr val="ECF0F1"/>
                  </a:solidFill>
                  <a:latin typeface="Raleway Bold"/>
                  <a:ea typeface="Raleway Bold"/>
                  <a:cs typeface="Raleway Bold"/>
                  <a:sym typeface="Raleway Bold"/>
                </a:rPr>
                <a:t>Authenticity</a:t>
              </a:r>
            </a:p>
          </p:txBody>
        </p:sp>
        <p:sp>
          <p:nvSpPr>
            <p:cNvPr id="11" name="TextBox 11"/>
            <p:cNvSpPr txBox="1"/>
            <p:nvPr/>
          </p:nvSpPr>
          <p:spPr>
            <a:xfrm>
              <a:off x="0" y="970398"/>
              <a:ext cx="7264400" cy="1014518"/>
            </a:xfrm>
            <a:prstGeom prst="rect">
              <a:avLst/>
            </a:prstGeom>
          </p:spPr>
          <p:txBody>
            <a:bodyPr lIns="0" tIns="0" rIns="0" bIns="0" rtlCol="0" anchor="t">
              <a:spAutoFit/>
            </a:bodyPr>
            <a:lstStyle/>
            <a:p>
              <a:pPr marL="0" lvl="0" indent="0" algn="l">
                <a:lnSpc>
                  <a:spcPts val="3080"/>
                </a:lnSpc>
              </a:pPr>
              <a:r>
                <a:rPr lang="en-US" sz="2200">
                  <a:solidFill>
                    <a:srgbClr val="ECF0F1"/>
                  </a:solidFill>
                  <a:latin typeface="Raleway"/>
                  <a:ea typeface="Raleway"/>
                  <a:cs typeface="Raleway"/>
                  <a:sym typeface="Raleway"/>
                </a:rPr>
                <a:t>Genuine voice fosters stronger connections with your readers.</a:t>
              </a:r>
            </a:p>
          </p:txBody>
        </p:sp>
      </p:grpSp>
      <p:sp>
        <p:nvSpPr>
          <p:cNvPr id="12" name="Freeform 12"/>
          <p:cNvSpPr/>
          <p:nvPr/>
        </p:nvSpPr>
        <p:spPr>
          <a:xfrm rot="8410794">
            <a:off x="14883321" y="-3075217"/>
            <a:ext cx="7440338" cy="5072958"/>
          </a:xfrm>
          <a:custGeom>
            <a:avLst/>
            <a:gdLst/>
            <a:ahLst/>
            <a:cxnLst/>
            <a:rect l="l" t="t" r="r" b="b"/>
            <a:pathLst>
              <a:path w="7440338" h="5072958">
                <a:moveTo>
                  <a:pt x="0" y="0"/>
                </a:moveTo>
                <a:lnTo>
                  <a:pt x="7440338" y="0"/>
                </a:lnTo>
                <a:lnTo>
                  <a:pt x="7440338" y="5072958"/>
                </a:lnTo>
                <a:lnTo>
                  <a:pt x="0" y="507295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13" name="TextBox 13"/>
          <p:cNvSpPr txBox="1"/>
          <p:nvPr/>
        </p:nvSpPr>
        <p:spPr>
          <a:xfrm>
            <a:off x="1114778" y="6904108"/>
            <a:ext cx="16058444" cy="1944370"/>
          </a:xfrm>
          <a:prstGeom prst="rect">
            <a:avLst/>
          </a:prstGeom>
        </p:spPr>
        <p:txBody>
          <a:bodyPr lIns="0" tIns="0" rIns="0" bIns="0" rtlCol="0" anchor="t">
            <a:spAutoFit/>
          </a:bodyPr>
          <a:lstStyle/>
          <a:p>
            <a:pPr algn="l">
              <a:lnSpc>
                <a:spcPts val="3080"/>
              </a:lnSpc>
              <a:spcBef>
                <a:spcPct val="0"/>
              </a:spcBef>
            </a:pPr>
            <a:r>
              <a:rPr lang="en-US" sz="2200">
                <a:solidFill>
                  <a:srgbClr val="ECF0F1"/>
                </a:solidFill>
                <a:latin typeface="Raleway"/>
                <a:ea typeface="Raleway"/>
                <a:cs typeface="Raleway"/>
                <a:sym typeface="Raleway"/>
              </a:rPr>
              <a:t>You talkin to me?' - Decide on a tone for your blog. It is true that writing for an academic blog is not like writing a dissertation. However, this does not mean it is the same as writing a caption for an Instagram picture of your holidays. It is crucial that you reflect on who your audience is going to be and adapt your tone to match that. Make sure your blog posts are honest and relatable – if people are reading a blog about your theme and not an article, it is to get a sense of the author as well: don't forget to be you.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34495E"/>
        </a:solidFill>
        <a:effectLst/>
      </p:bgPr>
    </p:bg>
    <p:spTree>
      <p:nvGrpSpPr>
        <p:cNvPr id="1" name=""/>
        <p:cNvGrpSpPr/>
        <p:nvPr/>
      </p:nvGrpSpPr>
      <p:grpSpPr>
        <a:xfrm>
          <a:off x="0" y="0"/>
          <a:ext cx="0" cy="0"/>
          <a:chOff x="0" y="0"/>
          <a:chExt cx="0" cy="0"/>
        </a:xfrm>
      </p:grpSpPr>
      <p:sp>
        <p:nvSpPr>
          <p:cNvPr id="2" name="TextBox 2"/>
          <p:cNvSpPr txBox="1"/>
          <p:nvPr/>
        </p:nvSpPr>
        <p:spPr>
          <a:xfrm>
            <a:off x="666750" y="742950"/>
            <a:ext cx="11201400" cy="2552700"/>
          </a:xfrm>
          <a:prstGeom prst="rect">
            <a:avLst/>
          </a:prstGeom>
        </p:spPr>
        <p:txBody>
          <a:bodyPr lIns="0" tIns="0" rIns="0" bIns="0" rtlCol="0" anchor="t">
            <a:spAutoFit/>
          </a:bodyPr>
          <a:lstStyle/>
          <a:p>
            <a:pPr marL="0" lvl="0" indent="0" algn="l">
              <a:lnSpc>
                <a:spcPts val="9900"/>
              </a:lnSpc>
            </a:pPr>
            <a:r>
              <a:rPr lang="en-US" sz="9000">
                <a:solidFill>
                  <a:srgbClr val="ECF0F1"/>
                </a:solidFill>
                <a:latin typeface="Raleway"/>
                <a:ea typeface="Raleway"/>
                <a:cs typeface="Raleway"/>
                <a:sym typeface="Raleway"/>
              </a:rPr>
              <a:t>Making Your Content Scannable</a:t>
            </a:r>
          </a:p>
        </p:txBody>
      </p:sp>
      <p:grpSp>
        <p:nvGrpSpPr>
          <p:cNvPr id="3" name="Group 3"/>
          <p:cNvGrpSpPr/>
          <p:nvPr/>
        </p:nvGrpSpPr>
        <p:grpSpPr>
          <a:xfrm>
            <a:off x="666750" y="4268188"/>
            <a:ext cx="5448300" cy="1477645"/>
            <a:chOff x="0" y="0"/>
            <a:chExt cx="7264400" cy="1970193"/>
          </a:xfrm>
        </p:grpSpPr>
        <p:sp>
          <p:nvSpPr>
            <p:cNvPr id="4" name="TextBox 4"/>
            <p:cNvSpPr txBox="1"/>
            <p:nvPr/>
          </p:nvSpPr>
          <p:spPr>
            <a:xfrm>
              <a:off x="0" y="19050"/>
              <a:ext cx="7264400" cy="590550"/>
            </a:xfrm>
            <a:prstGeom prst="rect">
              <a:avLst/>
            </a:prstGeom>
          </p:spPr>
          <p:txBody>
            <a:bodyPr lIns="0" tIns="0" rIns="0" bIns="0" rtlCol="0" anchor="t">
              <a:spAutoFit/>
            </a:bodyPr>
            <a:lstStyle/>
            <a:p>
              <a:pPr marL="0" lvl="0" indent="0" algn="l">
                <a:lnSpc>
                  <a:spcPts val="3300"/>
                </a:lnSpc>
              </a:pPr>
              <a:r>
                <a:rPr lang="en-US" sz="3000" b="1">
                  <a:solidFill>
                    <a:srgbClr val="ECF0F1"/>
                  </a:solidFill>
                  <a:latin typeface="Raleway Bold"/>
                  <a:ea typeface="Raleway Bold"/>
                  <a:cs typeface="Raleway Bold"/>
                  <a:sym typeface="Raleway Bold"/>
                </a:rPr>
                <a:t>Headings</a:t>
              </a:r>
            </a:p>
          </p:txBody>
        </p:sp>
        <p:sp>
          <p:nvSpPr>
            <p:cNvPr id="5" name="TextBox 5"/>
            <p:cNvSpPr txBox="1"/>
            <p:nvPr/>
          </p:nvSpPr>
          <p:spPr>
            <a:xfrm>
              <a:off x="0" y="955675"/>
              <a:ext cx="7264400" cy="1014518"/>
            </a:xfrm>
            <a:prstGeom prst="rect">
              <a:avLst/>
            </a:prstGeom>
          </p:spPr>
          <p:txBody>
            <a:bodyPr lIns="0" tIns="0" rIns="0" bIns="0" rtlCol="0" anchor="t">
              <a:spAutoFit/>
            </a:bodyPr>
            <a:lstStyle/>
            <a:p>
              <a:pPr marL="0" lvl="0" indent="0" algn="l">
                <a:lnSpc>
                  <a:spcPts val="3080"/>
                </a:lnSpc>
              </a:pPr>
              <a:r>
                <a:rPr lang="en-US" sz="2200">
                  <a:solidFill>
                    <a:srgbClr val="ECF0F1"/>
                  </a:solidFill>
                  <a:latin typeface="Raleway"/>
                  <a:ea typeface="Raleway"/>
                  <a:cs typeface="Raleway"/>
                  <a:sym typeface="Raleway"/>
                </a:rPr>
                <a:t>Use clear headings to guide readers through your content.</a:t>
              </a:r>
            </a:p>
          </p:txBody>
        </p:sp>
      </p:grpSp>
      <p:grpSp>
        <p:nvGrpSpPr>
          <p:cNvPr id="6" name="Group 6"/>
          <p:cNvGrpSpPr/>
          <p:nvPr/>
        </p:nvGrpSpPr>
        <p:grpSpPr>
          <a:xfrm>
            <a:off x="6115050" y="4268188"/>
            <a:ext cx="5448300" cy="1488687"/>
            <a:chOff x="0" y="0"/>
            <a:chExt cx="7264400" cy="1984916"/>
          </a:xfrm>
        </p:grpSpPr>
        <p:sp>
          <p:nvSpPr>
            <p:cNvPr id="7" name="TextBox 7"/>
            <p:cNvSpPr txBox="1"/>
            <p:nvPr/>
          </p:nvSpPr>
          <p:spPr>
            <a:xfrm>
              <a:off x="0" y="19050"/>
              <a:ext cx="7264400" cy="590550"/>
            </a:xfrm>
            <a:prstGeom prst="rect">
              <a:avLst/>
            </a:prstGeom>
          </p:spPr>
          <p:txBody>
            <a:bodyPr lIns="0" tIns="0" rIns="0" bIns="0" rtlCol="0" anchor="t">
              <a:spAutoFit/>
            </a:bodyPr>
            <a:lstStyle/>
            <a:p>
              <a:pPr marL="0" lvl="0" indent="0" algn="l">
                <a:lnSpc>
                  <a:spcPts val="3300"/>
                </a:lnSpc>
              </a:pPr>
              <a:r>
                <a:rPr lang="en-US" sz="3000" b="1">
                  <a:solidFill>
                    <a:srgbClr val="ECF0F1"/>
                  </a:solidFill>
                  <a:latin typeface="Raleway Bold"/>
                  <a:ea typeface="Raleway Bold"/>
                  <a:cs typeface="Raleway Bold"/>
                  <a:sym typeface="Raleway Bold"/>
                </a:rPr>
                <a:t>Bullet Points</a:t>
              </a:r>
            </a:p>
          </p:txBody>
        </p:sp>
        <p:sp>
          <p:nvSpPr>
            <p:cNvPr id="8" name="TextBox 8"/>
            <p:cNvSpPr txBox="1"/>
            <p:nvPr/>
          </p:nvSpPr>
          <p:spPr>
            <a:xfrm>
              <a:off x="0" y="970398"/>
              <a:ext cx="7264400" cy="1014518"/>
            </a:xfrm>
            <a:prstGeom prst="rect">
              <a:avLst/>
            </a:prstGeom>
          </p:spPr>
          <p:txBody>
            <a:bodyPr lIns="0" tIns="0" rIns="0" bIns="0" rtlCol="0" anchor="t">
              <a:spAutoFit/>
            </a:bodyPr>
            <a:lstStyle/>
            <a:p>
              <a:pPr marL="0" lvl="0" indent="0" algn="l">
                <a:lnSpc>
                  <a:spcPts val="3080"/>
                </a:lnSpc>
              </a:pPr>
              <a:r>
                <a:rPr lang="en-US" sz="2200">
                  <a:solidFill>
                    <a:srgbClr val="ECF0F1"/>
                  </a:solidFill>
                  <a:latin typeface="Raleway"/>
                  <a:ea typeface="Raleway"/>
                  <a:cs typeface="Raleway"/>
                  <a:sym typeface="Raleway"/>
                </a:rPr>
                <a:t>Bullet points break down information into digestible pieces.</a:t>
              </a:r>
            </a:p>
          </p:txBody>
        </p:sp>
      </p:grpSp>
      <p:sp>
        <p:nvSpPr>
          <p:cNvPr id="9" name="TextBox 9"/>
          <p:cNvSpPr txBox="1"/>
          <p:nvPr/>
        </p:nvSpPr>
        <p:spPr>
          <a:xfrm>
            <a:off x="17376901" y="9412274"/>
            <a:ext cx="152400" cy="209550"/>
          </a:xfrm>
          <a:prstGeom prst="rect">
            <a:avLst/>
          </a:prstGeom>
        </p:spPr>
        <p:txBody>
          <a:bodyPr wrap="none" lIns="0" tIns="0" rIns="0" bIns="0" rtlCol="0" anchor="t">
            <a:spAutoFit/>
          </a:bodyPr>
          <a:lstStyle/>
          <a:p>
            <a:pPr algn="r">
              <a:lnSpc>
                <a:spcPts val="2800"/>
              </a:lnSpc>
              <a:spcBef>
                <a:spcPct val="0"/>
              </a:spcBef>
            </a:pPr>
            <a:r>
              <a:rPr lang="en-US" sz="2000">
                <a:solidFill>
                  <a:srgbClr val="ECF0F1"/>
                </a:solidFill>
                <a:latin typeface="Raleway"/>
                <a:ea typeface="Raleway"/>
                <a:cs typeface="Raleway"/>
                <a:sym typeface="Raleway"/>
              </a:rPr>
              <a:t>7</a:t>
            </a:r>
          </a:p>
        </p:txBody>
      </p:sp>
      <p:sp>
        <p:nvSpPr>
          <p:cNvPr id="10" name="AutoShape 10"/>
          <p:cNvSpPr/>
          <p:nvPr/>
        </p:nvSpPr>
        <p:spPr>
          <a:xfrm>
            <a:off x="1431704" y="9610725"/>
            <a:ext cx="15624461" cy="0"/>
          </a:xfrm>
          <a:prstGeom prst="line">
            <a:avLst/>
          </a:prstGeom>
          <a:ln w="19050" cap="flat">
            <a:solidFill>
              <a:srgbClr val="ECF0F1"/>
            </a:solidFill>
            <a:prstDash val="solid"/>
            <a:headEnd type="none" w="sm" len="sm"/>
            <a:tailEnd type="none" w="sm" len="sm"/>
          </a:ln>
        </p:spPr>
        <p:txBody>
          <a:bodyPr/>
          <a:lstStyle/>
          <a:p>
            <a:endParaRPr lang="en-US"/>
          </a:p>
        </p:txBody>
      </p:sp>
      <p:sp>
        <p:nvSpPr>
          <p:cNvPr id="11" name="Freeform 11"/>
          <p:cNvSpPr/>
          <p:nvPr/>
        </p:nvSpPr>
        <p:spPr>
          <a:xfrm>
            <a:off x="671512" y="9387884"/>
            <a:ext cx="445682" cy="445682"/>
          </a:xfrm>
          <a:custGeom>
            <a:avLst/>
            <a:gdLst/>
            <a:ahLst/>
            <a:cxnLst/>
            <a:rect l="l" t="t" r="r" b="b"/>
            <a:pathLst>
              <a:path w="445682" h="445682">
                <a:moveTo>
                  <a:pt x="0" y="0"/>
                </a:moveTo>
                <a:lnTo>
                  <a:pt x="445683" y="0"/>
                </a:lnTo>
                <a:lnTo>
                  <a:pt x="445683" y="445682"/>
                </a:lnTo>
                <a:lnTo>
                  <a:pt x="0" y="44568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12" name="Group 12"/>
          <p:cNvGrpSpPr/>
          <p:nvPr/>
        </p:nvGrpSpPr>
        <p:grpSpPr>
          <a:xfrm>
            <a:off x="666750" y="6945736"/>
            <a:ext cx="5448300" cy="1477645"/>
            <a:chOff x="0" y="0"/>
            <a:chExt cx="7264400" cy="1970193"/>
          </a:xfrm>
        </p:grpSpPr>
        <p:sp>
          <p:nvSpPr>
            <p:cNvPr id="13" name="TextBox 13"/>
            <p:cNvSpPr txBox="1"/>
            <p:nvPr/>
          </p:nvSpPr>
          <p:spPr>
            <a:xfrm>
              <a:off x="0" y="19050"/>
              <a:ext cx="7264400" cy="590550"/>
            </a:xfrm>
            <a:prstGeom prst="rect">
              <a:avLst/>
            </a:prstGeom>
          </p:spPr>
          <p:txBody>
            <a:bodyPr lIns="0" tIns="0" rIns="0" bIns="0" rtlCol="0" anchor="t">
              <a:spAutoFit/>
            </a:bodyPr>
            <a:lstStyle/>
            <a:p>
              <a:pPr marL="0" lvl="0" indent="0" algn="l">
                <a:lnSpc>
                  <a:spcPts val="3300"/>
                </a:lnSpc>
              </a:pPr>
              <a:r>
                <a:rPr lang="en-US" sz="3000" b="1">
                  <a:solidFill>
                    <a:srgbClr val="ECF0F1"/>
                  </a:solidFill>
                  <a:latin typeface="Raleway Bold"/>
                  <a:ea typeface="Raleway Bold"/>
                  <a:cs typeface="Raleway Bold"/>
                  <a:sym typeface="Raleway Bold"/>
                </a:rPr>
                <a:t>Short Paragraphs</a:t>
              </a:r>
            </a:p>
          </p:txBody>
        </p:sp>
        <p:sp>
          <p:nvSpPr>
            <p:cNvPr id="14" name="TextBox 14"/>
            <p:cNvSpPr txBox="1"/>
            <p:nvPr/>
          </p:nvSpPr>
          <p:spPr>
            <a:xfrm>
              <a:off x="0" y="955675"/>
              <a:ext cx="7264400" cy="1014518"/>
            </a:xfrm>
            <a:prstGeom prst="rect">
              <a:avLst/>
            </a:prstGeom>
          </p:spPr>
          <p:txBody>
            <a:bodyPr lIns="0" tIns="0" rIns="0" bIns="0" rtlCol="0" anchor="t">
              <a:spAutoFit/>
            </a:bodyPr>
            <a:lstStyle/>
            <a:p>
              <a:pPr marL="0" lvl="0" indent="0" algn="l">
                <a:lnSpc>
                  <a:spcPts val="3080"/>
                </a:lnSpc>
              </a:pPr>
              <a:r>
                <a:rPr lang="en-US" sz="2200">
                  <a:solidFill>
                    <a:srgbClr val="ECF0F1"/>
                  </a:solidFill>
                  <a:latin typeface="Raleway"/>
                  <a:ea typeface="Raleway"/>
                  <a:cs typeface="Raleway"/>
                  <a:sym typeface="Raleway"/>
                </a:rPr>
                <a:t>Keep paragraphs brief to enhance readability and engagement.</a:t>
              </a:r>
            </a:p>
          </p:txBody>
        </p:sp>
      </p:grpSp>
      <p:grpSp>
        <p:nvGrpSpPr>
          <p:cNvPr id="15" name="Group 15"/>
          <p:cNvGrpSpPr/>
          <p:nvPr/>
        </p:nvGrpSpPr>
        <p:grpSpPr>
          <a:xfrm>
            <a:off x="6115050" y="6934694"/>
            <a:ext cx="5448300" cy="1488687"/>
            <a:chOff x="0" y="0"/>
            <a:chExt cx="7264400" cy="1984916"/>
          </a:xfrm>
        </p:grpSpPr>
        <p:sp>
          <p:nvSpPr>
            <p:cNvPr id="16" name="TextBox 16"/>
            <p:cNvSpPr txBox="1"/>
            <p:nvPr/>
          </p:nvSpPr>
          <p:spPr>
            <a:xfrm>
              <a:off x="0" y="19050"/>
              <a:ext cx="7264400" cy="590550"/>
            </a:xfrm>
            <a:prstGeom prst="rect">
              <a:avLst/>
            </a:prstGeom>
          </p:spPr>
          <p:txBody>
            <a:bodyPr lIns="0" tIns="0" rIns="0" bIns="0" rtlCol="0" anchor="t">
              <a:spAutoFit/>
            </a:bodyPr>
            <a:lstStyle/>
            <a:p>
              <a:pPr marL="0" lvl="0" indent="0" algn="l">
                <a:lnSpc>
                  <a:spcPts val="3300"/>
                </a:lnSpc>
              </a:pPr>
              <a:r>
                <a:rPr lang="en-US" sz="3000" b="1">
                  <a:solidFill>
                    <a:srgbClr val="ECF0F1"/>
                  </a:solidFill>
                  <a:latin typeface="Raleway Bold"/>
                  <a:ea typeface="Raleway Bold"/>
                  <a:cs typeface="Raleway Bold"/>
                  <a:sym typeface="Raleway Bold"/>
                </a:rPr>
                <a:t>Visual Layout</a:t>
              </a:r>
            </a:p>
          </p:txBody>
        </p:sp>
        <p:sp>
          <p:nvSpPr>
            <p:cNvPr id="17" name="TextBox 17"/>
            <p:cNvSpPr txBox="1"/>
            <p:nvPr/>
          </p:nvSpPr>
          <p:spPr>
            <a:xfrm>
              <a:off x="0" y="970398"/>
              <a:ext cx="7264400" cy="1014518"/>
            </a:xfrm>
            <a:prstGeom prst="rect">
              <a:avLst/>
            </a:prstGeom>
          </p:spPr>
          <p:txBody>
            <a:bodyPr lIns="0" tIns="0" rIns="0" bIns="0" rtlCol="0" anchor="t">
              <a:spAutoFit/>
            </a:bodyPr>
            <a:lstStyle/>
            <a:p>
              <a:pPr marL="0" lvl="0" indent="0" algn="l">
                <a:lnSpc>
                  <a:spcPts val="3080"/>
                </a:lnSpc>
              </a:pPr>
              <a:r>
                <a:rPr lang="en-US" sz="2200">
                  <a:solidFill>
                    <a:srgbClr val="ECF0F1"/>
                  </a:solidFill>
                  <a:latin typeface="Raleway"/>
                  <a:ea typeface="Raleway"/>
                  <a:cs typeface="Raleway"/>
                  <a:sym typeface="Raleway"/>
                </a:rPr>
                <a:t>A well-structured layout improves the overall reading experience.</a:t>
              </a:r>
            </a:p>
          </p:txBody>
        </p:sp>
      </p:grpSp>
      <p:sp>
        <p:nvSpPr>
          <p:cNvPr id="18" name="Freeform 18"/>
          <p:cNvSpPr/>
          <p:nvPr/>
        </p:nvSpPr>
        <p:spPr>
          <a:xfrm rot="8410794">
            <a:off x="14883321" y="-3075217"/>
            <a:ext cx="7440338" cy="5072958"/>
          </a:xfrm>
          <a:custGeom>
            <a:avLst/>
            <a:gdLst/>
            <a:ahLst/>
            <a:cxnLst/>
            <a:rect l="l" t="t" r="r" b="b"/>
            <a:pathLst>
              <a:path w="7440338" h="5072958">
                <a:moveTo>
                  <a:pt x="0" y="0"/>
                </a:moveTo>
                <a:lnTo>
                  <a:pt x="7440338" y="0"/>
                </a:lnTo>
                <a:lnTo>
                  <a:pt x="7440338" y="5072958"/>
                </a:lnTo>
                <a:lnTo>
                  <a:pt x="0" y="507295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19" name="TextBox 19"/>
          <p:cNvSpPr txBox="1"/>
          <p:nvPr/>
        </p:nvSpPr>
        <p:spPr>
          <a:xfrm>
            <a:off x="12913078" y="3248025"/>
            <a:ext cx="4346222" cy="5849620"/>
          </a:xfrm>
          <a:prstGeom prst="rect">
            <a:avLst/>
          </a:prstGeom>
        </p:spPr>
        <p:txBody>
          <a:bodyPr lIns="0" tIns="0" rIns="0" bIns="0" rtlCol="0" anchor="t">
            <a:spAutoFit/>
          </a:bodyPr>
          <a:lstStyle/>
          <a:p>
            <a:pPr algn="l">
              <a:lnSpc>
                <a:spcPts val="3080"/>
              </a:lnSpc>
              <a:spcBef>
                <a:spcPct val="0"/>
              </a:spcBef>
            </a:pPr>
            <a:r>
              <a:rPr lang="en-US" sz="2200">
                <a:solidFill>
                  <a:srgbClr val="ECF0F1"/>
                </a:solidFill>
                <a:latin typeface="Raleway"/>
                <a:ea typeface="Raleway"/>
                <a:cs typeface="Raleway"/>
                <a:sym typeface="Raleway"/>
              </a:rPr>
              <a:t>How are you going to organise your thoughts? There are different ways to blog. Some might prefer to directly address the audience and mimic direct speech whilst others might want to narrate in a reflective manner. This is a decision you can make based on the type of blog you will decide to use. A key point to structuring and formatting your blog is to </a:t>
            </a:r>
            <a:r>
              <a:rPr lang="en-US" sz="2200" u="sng">
                <a:solidFill>
                  <a:srgbClr val="ECF0F1"/>
                </a:solidFill>
                <a:latin typeface="Raleway"/>
                <a:ea typeface="Raleway"/>
                <a:cs typeface="Raleway"/>
                <a:sym typeface="Raleway"/>
                <a:hlinkClick r:id="rId6" tooltip="https://problogger.com/writing-blog-content-make-it-scannable/"/>
              </a:rPr>
              <a:t>make it scannable</a:t>
            </a:r>
            <a:r>
              <a:rPr lang="en-US" sz="2200">
                <a:solidFill>
                  <a:srgbClr val="ECF0F1"/>
                </a:solidFill>
                <a:latin typeface="Raleway"/>
                <a:ea typeface="Raleway"/>
                <a:cs typeface="Raleway"/>
                <a:sym typeface="Raleway"/>
              </a:rPr>
              <a:t>: people will get a visual idea of your blog before they even get to reading it.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2C3E50"/>
        </a:solidFill>
        <a:effectLst/>
      </p:bgPr>
    </p:bg>
    <p:spTree>
      <p:nvGrpSpPr>
        <p:cNvPr id="1" name=""/>
        <p:cNvGrpSpPr/>
        <p:nvPr/>
      </p:nvGrpSpPr>
      <p:grpSpPr>
        <a:xfrm>
          <a:off x="0" y="0"/>
          <a:ext cx="0" cy="0"/>
          <a:chOff x="0" y="0"/>
          <a:chExt cx="0" cy="0"/>
        </a:xfrm>
      </p:grpSpPr>
      <p:sp>
        <p:nvSpPr>
          <p:cNvPr id="2" name="TextBox 2"/>
          <p:cNvSpPr txBox="1"/>
          <p:nvPr/>
        </p:nvSpPr>
        <p:spPr>
          <a:xfrm>
            <a:off x="666750" y="742950"/>
            <a:ext cx="11201400" cy="2552700"/>
          </a:xfrm>
          <a:prstGeom prst="rect">
            <a:avLst/>
          </a:prstGeom>
        </p:spPr>
        <p:txBody>
          <a:bodyPr lIns="0" tIns="0" rIns="0" bIns="0" rtlCol="0" anchor="t">
            <a:spAutoFit/>
          </a:bodyPr>
          <a:lstStyle/>
          <a:p>
            <a:pPr marL="0" lvl="0" indent="0" algn="l">
              <a:lnSpc>
                <a:spcPts val="9900"/>
              </a:lnSpc>
            </a:pPr>
            <a:r>
              <a:rPr lang="en-US" sz="9000">
                <a:solidFill>
                  <a:srgbClr val="ECF0F1"/>
                </a:solidFill>
                <a:latin typeface="Raleway"/>
                <a:ea typeface="Raleway"/>
                <a:cs typeface="Raleway"/>
                <a:sym typeface="Raleway"/>
              </a:rPr>
              <a:t>Keep It Concise and Clear</a:t>
            </a:r>
          </a:p>
        </p:txBody>
      </p:sp>
      <p:sp>
        <p:nvSpPr>
          <p:cNvPr id="3" name="TextBox 3"/>
          <p:cNvSpPr txBox="1"/>
          <p:nvPr/>
        </p:nvSpPr>
        <p:spPr>
          <a:xfrm>
            <a:off x="17370489" y="9412274"/>
            <a:ext cx="152400" cy="209550"/>
          </a:xfrm>
          <a:prstGeom prst="rect">
            <a:avLst/>
          </a:prstGeom>
        </p:spPr>
        <p:txBody>
          <a:bodyPr wrap="none" lIns="0" tIns="0" rIns="0" bIns="0" rtlCol="0" anchor="t">
            <a:spAutoFit/>
          </a:bodyPr>
          <a:lstStyle/>
          <a:p>
            <a:pPr algn="r">
              <a:lnSpc>
                <a:spcPts val="2800"/>
              </a:lnSpc>
              <a:spcBef>
                <a:spcPct val="0"/>
              </a:spcBef>
            </a:pPr>
            <a:r>
              <a:rPr lang="en-US" sz="2000">
                <a:solidFill>
                  <a:srgbClr val="ECF0F1"/>
                </a:solidFill>
                <a:latin typeface="Raleway"/>
                <a:ea typeface="Raleway"/>
                <a:cs typeface="Raleway"/>
                <a:sym typeface="Raleway"/>
              </a:rPr>
              <a:t>8</a:t>
            </a:r>
          </a:p>
        </p:txBody>
      </p:sp>
      <p:sp>
        <p:nvSpPr>
          <p:cNvPr id="4" name="AutoShape 4"/>
          <p:cNvSpPr/>
          <p:nvPr/>
        </p:nvSpPr>
        <p:spPr>
          <a:xfrm>
            <a:off x="1431704" y="9610725"/>
            <a:ext cx="15624461" cy="0"/>
          </a:xfrm>
          <a:prstGeom prst="line">
            <a:avLst/>
          </a:prstGeom>
          <a:ln w="19050" cap="flat">
            <a:solidFill>
              <a:srgbClr val="ECF0F1"/>
            </a:solidFill>
            <a:prstDash val="solid"/>
            <a:headEnd type="none" w="sm" len="sm"/>
            <a:tailEnd type="none" w="sm" len="sm"/>
          </a:ln>
        </p:spPr>
        <p:txBody>
          <a:bodyPr/>
          <a:lstStyle/>
          <a:p>
            <a:endParaRPr lang="en-US"/>
          </a:p>
        </p:txBody>
      </p:sp>
      <p:sp>
        <p:nvSpPr>
          <p:cNvPr id="5" name="Freeform 5"/>
          <p:cNvSpPr/>
          <p:nvPr/>
        </p:nvSpPr>
        <p:spPr>
          <a:xfrm>
            <a:off x="671512" y="9387884"/>
            <a:ext cx="445682" cy="445682"/>
          </a:xfrm>
          <a:custGeom>
            <a:avLst/>
            <a:gdLst/>
            <a:ahLst/>
            <a:cxnLst/>
            <a:rect l="l" t="t" r="r" b="b"/>
            <a:pathLst>
              <a:path w="445682" h="445682">
                <a:moveTo>
                  <a:pt x="0" y="0"/>
                </a:moveTo>
                <a:lnTo>
                  <a:pt x="445683" y="0"/>
                </a:lnTo>
                <a:lnTo>
                  <a:pt x="445683" y="445682"/>
                </a:lnTo>
                <a:lnTo>
                  <a:pt x="0" y="44568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6" name="Group 6"/>
          <p:cNvGrpSpPr/>
          <p:nvPr/>
        </p:nvGrpSpPr>
        <p:grpSpPr>
          <a:xfrm>
            <a:off x="666750" y="5143500"/>
            <a:ext cx="5448300" cy="1477645"/>
            <a:chOff x="0" y="0"/>
            <a:chExt cx="7264400" cy="1970193"/>
          </a:xfrm>
        </p:grpSpPr>
        <p:sp>
          <p:nvSpPr>
            <p:cNvPr id="7" name="TextBox 7"/>
            <p:cNvSpPr txBox="1"/>
            <p:nvPr/>
          </p:nvSpPr>
          <p:spPr>
            <a:xfrm>
              <a:off x="0" y="19050"/>
              <a:ext cx="7264400" cy="590550"/>
            </a:xfrm>
            <a:prstGeom prst="rect">
              <a:avLst/>
            </a:prstGeom>
          </p:spPr>
          <p:txBody>
            <a:bodyPr lIns="0" tIns="0" rIns="0" bIns="0" rtlCol="0" anchor="t">
              <a:spAutoFit/>
            </a:bodyPr>
            <a:lstStyle/>
            <a:p>
              <a:pPr marL="0" lvl="0" indent="0" algn="l">
                <a:lnSpc>
                  <a:spcPts val="3300"/>
                </a:lnSpc>
              </a:pPr>
              <a:r>
                <a:rPr lang="en-US" sz="3000" b="1">
                  <a:solidFill>
                    <a:srgbClr val="ECF0F1"/>
                  </a:solidFill>
                  <a:latin typeface="Raleway Bold"/>
                  <a:ea typeface="Raleway Bold"/>
                  <a:cs typeface="Raleway Bold"/>
                  <a:sym typeface="Raleway Bold"/>
                </a:rPr>
                <a:t>Readers Skim</a:t>
              </a:r>
            </a:p>
          </p:txBody>
        </p:sp>
        <p:sp>
          <p:nvSpPr>
            <p:cNvPr id="8" name="TextBox 8"/>
            <p:cNvSpPr txBox="1"/>
            <p:nvPr/>
          </p:nvSpPr>
          <p:spPr>
            <a:xfrm>
              <a:off x="0" y="955675"/>
              <a:ext cx="7264400" cy="1014518"/>
            </a:xfrm>
            <a:prstGeom prst="rect">
              <a:avLst/>
            </a:prstGeom>
          </p:spPr>
          <p:txBody>
            <a:bodyPr lIns="0" tIns="0" rIns="0" bIns="0" rtlCol="0" anchor="t">
              <a:spAutoFit/>
            </a:bodyPr>
            <a:lstStyle/>
            <a:p>
              <a:pPr marL="0" lvl="0" indent="0" algn="l">
                <a:lnSpc>
                  <a:spcPts val="3080"/>
                </a:lnSpc>
              </a:pPr>
              <a:r>
                <a:rPr lang="en-US" sz="2200">
                  <a:solidFill>
                    <a:srgbClr val="ECF0F1"/>
                  </a:solidFill>
                  <a:latin typeface="Raleway"/>
                  <a:ea typeface="Raleway"/>
                  <a:cs typeface="Raleway"/>
                  <a:sym typeface="Raleway"/>
                </a:rPr>
                <a:t>Readers tend to skim about </a:t>
              </a:r>
              <a:r>
                <a:rPr lang="en-US" sz="2200" b="1">
                  <a:solidFill>
                    <a:srgbClr val="ECF0F1"/>
                  </a:solidFill>
                  <a:latin typeface="Raleway Bold"/>
                  <a:ea typeface="Raleway Bold"/>
                  <a:cs typeface="Raleway Bold"/>
                  <a:sym typeface="Raleway Bold"/>
                </a:rPr>
                <a:t>20% of the text</a:t>
              </a:r>
              <a:r>
                <a:rPr lang="en-US" sz="2200">
                  <a:solidFill>
                    <a:srgbClr val="ECF0F1"/>
                  </a:solidFill>
                  <a:latin typeface="Raleway"/>
                  <a:ea typeface="Raleway"/>
                  <a:cs typeface="Raleway"/>
                  <a:sym typeface="Raleway"/>
                </a:rPr>
                <a:t> on average.</a:t>
              </a:r>
            </a:p>
          </p:txBody>
        </p:sp>
      </p:grpSp>
      <p:grpSp>
        <p:nvGrpSpPr>
          <p:cNvPr id="9" name="Group 9"/>
          <p:cNvGrpSpPr/>
          <p:nvPr/>
        </p:nvGrpSpPr>
        <p:grpSpPr>
          <a:xfrm>
            <a:off x="7858125" y="5143500"/>
            <a:ext cx="5448300" cy="1488687"/>
            <a:chOff x="0" y="0"/>
            <a:chExt cx="7264400" cy="1984916"/>
          </a:xfrm>
        </p:grpSpPr>
        <p:sp>
          <p:nvSpPr>
            <p:cNvPr id="10" name="TextBox 10"/>
            <p:cNvSpPr txBox="1"/>
            <p:nvPr/>
          </p:nvSpPr>
          <p:spPr>
            <a:xfrm>
              <a:off x="0" y="19050"/>
              <a:ext cx="7264400" cy="590550"/>
            </a:xfrm>
            <a:prstGeom prst="rect">
              <a:avLst/>
            </a:prstGeom>
          </p:spPr>
          <p:txBody>
            <a:bodyPr lIns="0" tIns="0" rIns="0" bIns="0" rtlCol="0" anchor="t">
              <a:spAutoFit/>
            </a:bodyPr>
            <a:lstStyle/>
            <a:p>
              <a:pPr marL="0" lvl="0" indent="0" algn="l">
                <a:lnSpc>
                  <a:spcPts val="3300"/>
                </a:lnSpc>
              </a:pPr>
              <a:r>
                <a:rPr lang="en-US" sz="3000" b="1">
                  <a:solidFill>
                    <a:srgbClr val="ECF0F1"/>
                  </a:solidFill>
                  <a:latin typeface="Raleway Bold"/>
                  <a:ea typeface="Raleway Bold"/>
                  <a:cs typeface="Raleway Bold"/>
                  <a:sym typeface="Raleway Bold"/>
                </a:rPr>
                <a:t>Simple Language</a:t>
              </a:r>
            </a:p>
          </p:txBody>
        </p:sp>
        <p:sp>
          <p:nvSpPr>
            <p:cNvPr id="11" name="TextBox 11"/>
            <p:cNvSpPr txBox="1"/>
            <p:nvPr/>
          </p:nvSpPr>
          <p:spPr>
            <a:xfrm>
              <a:off x="0" y="970398"/>
              <a:ext cx="7264400" cy="1014518"/>
            </a:xfrm>
            <a:prstGeom prst="rect">
              <a:avLst/>
            </a:prstGeom>
          </p:spPr>
          <p:txBody>
            <a:bodyPr lIns="0" tIns="0" rIns="0" bIns="0" rtlCol="0" anchor="t">
              <a:spAutoFit/>
            </a:bodyPr>
            <a:lstStyle/>
            <a:p>
              <a:pPr marL="0" lvl="0" indent="0" algn="l">
                <a:lnSpc>
                  <a:spcPts val="3080"/>
                </a:lnSpc>
              </a:pPr>
              <a:r>
                <a:rPr lang="en-US" sz="2200">
                  <a:solidFill>
                    <a:srgbClr val="ECF0F1"/>
                  </a:solidFill>
                  <a:latin typeface="Raleway"/>
                  <a:ea typeface="Raleway"/>
                  <a:cs typeface="Raleway"/>
                  <a:sym typeface="Raleway"/>
                </a:rPr>
                <a:t>Using simple language enhances </a:t>
              </a:r>
              <a:r>
                <a:rPr lang="en-US" sz="2200" b="1">
                  <a:solidFill>
                    <a:srgbClr val="ECF0F1"/>
                  </a:solidFill>
                  <a:latin typeface="Raleway Bold"/>
                  <a:ea typeface="Raleway Bold"/>
                  <a:cs typeface="Raleway Bold"/>
                  <a:sym typeface="Raleway Bold"/>
                </a:rPr>
                <a:t>accessibility for all readers</a:t>
              </a:r>
              <a:r>
                <a:rPr lang="en-US" sz="2200">
                  <a:solidFill>
                    <a:srgbClr val="ECF0F1"/>
                  </a:solidFill>
                  <a:latin typeface="Raleway"/>
                  <a:ea typeface="Raleway"/>
                  <a:cs typeface="Raleway"/>
                  <a:sym typeface="Raleway"/>
                </a:rPr>
                <a:t>.</a:t>
              </a:r>
            </a:p>
          </p:txBody>
        </p:sp>
      </p:grpSp>
      <p:sp>
        <p:nvSpPr>
          <p:cNvPr id="12" name="Freeform 12"/>
          <p:cNvSpPr/>
          <p:nvPr/>
        </p:nvSpPr>
        <p:spPr>
          <a:xfrm rot="8410794">
            <a:off x="14883321" y="-3075217"/>
            <a:ext cx="7440338" cy="5072958"/>
          </a:xfrm>
          <a:custGeom>
            <a:avLst/>
            <a:gdLst/>
            <a:ahLst/>
            <a:cxnLst/>
            <a:rect l="l" t="t" r="r" b="b"/>
            <a:pathLst>
              <a:path w="7440338" h="5072958">
                <a:moveTo>
                  <a:pt x="0" y="0"/>
                </a:moveTo>
                <a:lnTo>
                  <a:pt x="7440338" y="0"/>
                </a:lnTo>
                <a:lnTo>
                  <a:pt x="7440338" y="5072958"/>
                </a:lnTo>
                <a:lnTo>
                  <a:pt x="0" y="507295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13" name="TextBox 13"/>
          <p:cNvSpPr txBox="1"/>
          <p:nvPr/>
        </p:nvSpPr>
        <p:spPr>
          <a:xfrm>
            <a:off x="1431704" y="7937112"/>
            <a:ext cx="14991644" cy="1163320"/>
          </a:xfrm>
          <a:prstGeom prst="rect">
            <a:avLst/>
          </a:prstGeom>
        </p:spPr>
        <p:txBody>
          <a:bodyPr lIns="0" tIns="0" rIns="0" bIns="0" rtlCol="0" anchor="t">
            <a:spAutoFit/>
          </a:bodyPr>
          <a:lstStyle/>
          <a:p>
            <a:pPr algn="l">
              <a:lnSpc>
                <a:spcPts val="3080"/>
              </a:lnSpc>
              <a:spcBef>
                <a:spcPct val="0"/>
              </a:spcBef>
            </a:pPr>
            <a:r>
              <a:rPr lang="en-US" sz="2200">
                <a:solidFill>
                  <a:srgbClr val="ECF0F1"/>
                </a:solidFill>
                <a:latin typeface="Raleway"/>
                <a:ea typeface="Raleway"/>
                <a:cs typeface="Raleway"/>
                <a:sym typeface="Raleway"/>
              </a:rPr>
              <a:t>Keep your paragraphs and sentences short: most people only read 20% of a page. Having fun with language can be fantastic but simpler writing will help people relate to what you are telling them whether they know about the subject at hand or not. Use headings to break your page up so it is easier to scan.</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34495E"/>
        </a:solidFill>
        <a:effectLst/>
      </p:bgPr>
    </p:bg>
    <p:spTree>
      <p:nvGrpSpPr>
        <p:cNvPr id="1" name=""/>
        <p:cNvGrpSpPr/>
        <p:nvPr/>
      </p:nvGrpSpPr>
      <p:grpSpPr>
        <a:xfrm>
          <a:off x="0" y="0"/>
          <a:ext cx="0" cy="0"/>
          <a:chOff x="0" y="0"/>
          <a:chExt cx="0" cy="0"/>
        </a:xfrm>
      </p:grpSpPr>
      <p:sp>
        <p:nvSpPr>
          <p:cNvPr id="2" name="TextBox 2"/>
          <p:cNvSpPr txBox="1"/>
          <p:nvPr/>
        </p:nvSpPr>
        <p:spPr>
          <a:xfrm>
            <a:off x="666750" y="742950"/>
            <a:ext cx="11201400" cy="2552700"/>
          </a:xfrm>
          <a:prstGeom prst="rect">
            <a:avLst/>
          </a:prstGeom>
        </p:spPr>
        <p:txBody>
          <a:bodyPr lIns="0" tIns="0" rIns="0" bIns="0" rtlCol="0" anchor="t">
            <a:spAutoFit/>
          </a:bodyPr>
          <a:lstStyle/>
          <a:p>
            <a:pPr marL="0" lvl="0" indent="0" algn="l">
              <a:lnSpc>
                <a:spcPts val="9900"/>
              </a:lnSpc>
            </a:pPr>
            <a:r>
              <a:rPr lang="en-US" sz="9000">
                <a:solidFill>
                  <a:srgbClr val="ECF0F1"/>
                </a:solidFill>
                <a:latin typeface="Raleway"/>
                <a:ea typeface="Raleway"/>
                <a:cs typeface="Raleway"/>
                <a:sym typeface="Raleway"/>
              </a:rPr>
              <a:t>Engaging Your Readers</a:t>
            </a:r>
          </a:p>
        </p:txBody>
      </p:sp>
      <p:grpSp>
        <p:nvGrpSpPr>
          <p:cNvPr id="3" name="Group 3"/>
          <p:cNvGrpSpPr/>
          <p:nvPr/>
        </p:nvGrpSpPr>
        <p:grpSpPr>
          <a:xfrm>
            <a:off x="666750" y="4259161"/>
            <a:ext cx="5448300" cy="1477645"/>
            <a:chOff x="0" y="0"/>
            <a:chExt cx="7264400" cy="1970193"/>
          </a:xfrm>
        </p:grpSpPr>
        <p:sp>
          <p:nvSpPr>
            <p:cNvPr id="4" name="TextBox 4"/>
            <p:cNvSpPr txBox="1"/>
            <p:nvPr/>
          </p:nvSpPr>
          <p:spPr>
            <a:xfrm>
              <a:off x="0" y="19050"/>
              <a:ext cx="7264400" cy="590550"/>
            </a:xfrm>
            <a:prstGeom prst="rect">
              <a:avLst/>
            </a:prstGeom>
          </p:spPr>
          <p:txBody>
            <a:bodyPr lIns="0" tIns="0" rIns="0" bIns="0" rtlCol="0" anchor="t">
              <a:spAutoFit/>
            </a:bodyPr>
            <a:lstStyle/>
            <a:p>
              <a:pPr marL="0" lvl="0" indent="0" algn="l">
                <a:lnSpc>
                  <a:spcPts val="3300"/>
                </a:lnSpc>
              </a:pPr>
              <a:r>
                <a:rPr lang="en-US" sz="3000" b="1">
                  <a:solidFill>
                    <a:srgbClr val="ECF0F1"/>
                  </a:solidFill>
                  <a:latin typeface="Raleway Bold"/>
                  <a:ea typeface="Raleway Bold"/>
                  <a:cs typeface="Raleway Bold"/>
                  <a:sym typeface="Raleway Bold"/>
                </a:rPr>
                <a:t>Ask Questions</a:t>
              </a:r>
            </a:p>
          </p:txBody>
        </p:sp>
        <p:sp>
          <p:nvSpPr>
            <p:cNvPr id="5" name="TextBox 5"/>
            <p:cNvSpPr txBox="1"/>
            <p:nvPr/>
          </p:nvSpPr>
          <p:spPr>
            <a:xfrm>
              <a:off x="0" y="955675"/>
              <a:ext cx="7264400" cy="1014518"/>
            </a:xfrm>
            <a:prstGeom prst="rect">
              <a:avLst/>
            </a:prstGeom>
          </p:spPr>
          <p:txBody>
            <a:bodyPr lIns="0" tIns="0" rIns="0" bIns="0" rtlCol="0" anchor="t">
              <a:spAutoFit/>
            </a:bodyPr>
            <a:lstStyle/>
            <a:p>
              <a:pPr marL="0" lvl="0" indent="0" algn="l">
                <a:lnSpc>
                  <a:spcPts val="3080"/>
                </a:lnSpc>
              </a:pPr>
              <a:r>
                <a:rPr lang="en-US" sz="2200">
                  <a:solidFill>
                    <a:srgbClr val="ECF0F1"/>
                  </a:solidFill>
                  <a:latin typeface="Raleway"/>
                  <a:ea typeface="Raleway"/>
                  <a:cs typeface="Raleway"/>
                  <a:sym typeface="Raleway"/>
                </a:rPr>
                <a:t>Encourage reader reflection by posing thought-provoking inquiries.</a:t>
              </a:r>
            </a:p>
          </p:txBody>
        </p:sp>
      </p:grpSp>
      <p:grpSp>
        <p:nvGrpSpPr>
          <p:cNvPr id="6" name="Group 6"/>
          <p:cNvGrpSpPr/>
          <p:nvPr/>
        </p:nvGrpSpPr>
        <p:grpSpPr>
          <a:xfrm>
            <a:off x="6419850" y="4259161"/>
            <a:ext cx="5448300" cy="1488687"/>
            <a:chOff x="0" y="0"/>
            <a:chExt cx="7264400" cy="1984916"/>
          </a:xfrm>
        </p:grpSpPr>
        <p:sp>
          <p:nvSpPr>
            <p:cNvPr id="7" name="TextBox 7"/>
            <p:cNvSpPr txBox="1"/>
            <p:nvPr/>
          </p:nvSpPr>
          <p:spPr>
            <a:xfrm>
              <a:off x="0" y="19050"/>
              <a:ext cx="7264400" cy="590550"/>
            </a:xfrm>
            <a:prstGeom prst="rect">
              <a:avLst/>
            </a:prstGeom>
          </p:spPr>
          <p:txBody>
            <a:bodyPr lIns="0" tIns="0" rIns="0" bIns="0" rtlCol="0" anchor="t">
              <a:spAutoFit/>
            </a:bodyPr>
            <a:lstStyle/>
            <a:p>
              <a:pPr marL="0" lvl="0" indent="0" algn="l">
                <a:lnSpc>
                  <a:spcPts val="3300"/>
                </a:lnSpc>
              </a:pPr>
              <a:r>
                <a:rPr lang="en-US" sz="3000" b="1">
                  <a:solidFill>
                    <a:srgbClr val="ECF0F1"/>
                  </a:solidFill>
                  <a:latin typeface="Raleway Bold"/>
                  <a:ea typeface="Raleway Bold"/>
                  <a:cs typeface="Raleway Bold"/>
                  <a:sym typeface="Raleway Bold"/>
                </a:rPr>
                <a:t>Why Should Readers Care?</a:t>
              </a:r>
            </a:p>
          </p:txBody>
        </p:sp>
        <p:sp>
          <p:nvSpPr>
            <p:cNvPr id="8" name="TextBox 8"/>
            <p:cNvSpPr txBox="1"/>
            <p:nvPr/>
          </p:nvSpPr>
          <p:spPr>
            <a:xfrm>
              <a:off x="0" y="970398"/>
              <a:ext cx="7264400" cy="1014518"/>
            </a:xfrm>
            <a:prstGeom prst="rect">
              <a:avLst/>
            </a:prstGeom>
          </p:spPr>
          <p:txBody>
            <a:bodyPr lIns="0" tIns="0" rIns="0" bIns="0" rtlCol="0" anchor="t">
              <a:spAutoFit/>
            </a:bodyPr>
            <a:lstStyle/>
            <a:p>
              <a:pPr marL="0" lvl="0" indent="0" algn="l">
                <a:lnSpc>
                  <a:spcPts val="3080"/>
                </a:lnSpc>
              </a:pPr>
              <a:r>
                <a:rPr lang="en-US" sz="2200">
                  <a:solidFill>
                    <a:srgbClr val="ECF0F1"/>
                  </a:solidFill>
                  <a:latin typeface="Raleway"/>
                  <a:ea typeface="Raleway"/>
                  <a:cs typeface="Raleway"/>
                  <a:sym typeface="Raleway"/>
                </a:rPr>
                <a:t>Connect with your audience by addressing their interests and needs.</a:t>
              </a:r>
            </a:p>
          </p:txBody>
        </p:sp>
      </p:grpSp>
      <p:sp>
        <p:nvSpPr>
          <p:cNvPr id="9" name="TextBox 9"/>
          <p:cNvSpPr txBox="1"/>
          <p:nvPr/>
        </p:nvSpPr>
        <p:spPr>
          <a:xfrm>
            <a:off x="17373857" y="9412274"/>
            <a:ext cx="152400" cy="209550"/>
          </a:xfrm>
          <a:prstGeom prst="rect">
            <a:avLst/>
          </a:prstGeom>
        </p:spPr>
        <p:txBody>
          <a:bodyPr wrap="none" lIns="0" tIns="0" rIns="0" bIns="0" rtlCol="0" anchor="t">
            <a:spAutoFit/>
          </a:bodyPr>
          <a:lstStyle/>
          <a:p>
            <a:pPr algn="r">
              <a:lnSpc>
                <a:spcPts val="2800"/>
              </a:lnSpc>
              <a:spcBef>
                <a:spcPct val="0"/>
              </a:spcBef>
            </a:pPr>
            <a:r>
              <a:rPr lang="en-US" sz="2000">
                <a:solidFill>
                  <a:srgbClr val="ECF0F1"/>
                </a:solidFill>
                <a:latin typeface="Raleway"/>
                <a:ea typeface="Raleway"/>
                <a:cs typeface="Raleway"/>
                <a:sym typeface="Raleway"/>
              </a:rPr>
              <a:t>9</a:t>
            </a:r>
          </a:p>
        </p:txBody>
      </p:sp>
      <p:sp>
        <p:nvSpPr>
          <p:cNvPr id="10" name="AutoShape 10"/>
          <p:cNvSpPr/>
          <p:nvPr/>
        </p:nvSpPr>
        <p:spPr>
          <a:xfrm>
            <a:off x="1431704" y="9610725"/>
            <a:ext cx="15624461" cy="0"/>
          </a:xfrm>
          <a:prstGeom prst="line">
            <a:avLst/>
          </a:prstGeom>
          <a:ln w="19050" cap="flat">
            <a:solidFill>
              <a:srgbClr val="ECF0F1"/>
            </a:solidFill>
            <a:prstDash val="solid"/>
            <a:headEnd type="none" w="sm" len="sm"/>
            <a:tailEnd type="none" w="sm" len="sm"/>
          </a:ln>
        </p:spPr>
        <p:txBody>
          <a:bodyPr/>
          <a:lstStyle/>
          <a:p>
            <a:endParaRPr lang="en-US"/>
          </a:p>
        </p:txBody>
      </p:sp>
      <p:sp>
        <p:nvSpPr>
          <p:cNvPr id="11" name="Freeform 11"/>
          <p:cNvSpPr/>
          <p:nvPr/>
        </p:nvSpPr>
        <p:spPr>
          <a:xfrm>
            <a:off x="671512" y="9387884"/>
            <a:ext cx="445682" cy="445682"/>
          </a:xfrm>
          <a:custGeom>
            <a:avLst/>
            <a:gdLst/>
            <a:ahLst/>
            <a:cxnLst/>
            <a:rect l="l" t="t" r="r" b="b"/>
            <a:pathLst>
              <a:path w="445682" h="445682">
                <a:moveTo>
                  <a:pt x="0" y="0"/>
                </a:moveTo>
                <a:lnTo>
                  <a:pt x="445683" y="0"/>
                </a:lnTo>
                <a:lnTo>
                  <a:pt x="445683" y="445682"/>
                </a:lnTo>
                <a:lnTo>
                  <a:pt x="0" y="44568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12" name="Group 12"/>
          <p:cNvGrpSpPr/>
          <p:nvPr/>
        </p:nvGrpSpPr>
        <p:grpSpPr>
          <a:xfrm>
            <a:off x="666750" y="6946728"/>
            <a:ext cx="5448300" cy="1477645"/>
            <a:chOff x="0" y="0"/>
            <a:chExt cx="7264400" cy="1970193"/>
          </a:xfrm>
        </p:grpSpPr>
        <p:sp>
          <p:nvSpPr>
            <p:cNvPr id="13" name="TextBox 13"/>
            <p:cNvSpPr txBox="1"/>
            <p:nvPr/>
          </p:nvSpPr>
          <p:spPr>
            <a:xfrm>
              <a:off x="0" y="19050"/>
              <a:ext cx="7264400" cy="590550"/>
            </a:xfrm>
            <a:prstGeom prst="rect">
              <a:avLst/>
            </a:prstGeom>
          </p:spPr>
          <p:txBody>
            <a:bodyPr lIns="0" tIns="0" rIns="0" bIns="0" rtlCol="0" anchor="t">
              <a:spAutoFit/>
            </a:bodyPr>
            <a:lstStyle/>
            <a:p>
              <a:pPr marL="0" lvl="0" indent="0" algn="l">
                <a:lnSpc>
                  <a:spcPts val="3300"/>
                </a:lnSpc>
              </a:pPr>
              <a:r>
                <a:rPr lang="en-US" sz="3000" b="1">
                  <a:solidFill>
                    <a:srgbClr val="ECF0F1"/>
                  </a:solidFill>
                  <a:latin typeface="Raleway Bold"/>
                  <a:ea typeface="Raleway Bold"/>
                  <a:cs typeface="Raleway Bold"/>
                  <a:sym typeface="Raleway Bold"/>
                </a:rPr>
                <a:t>Build Community</a:t>
              </a:r>
            </a:p>
          </p:txBody>
        </p:sp>
        <p:sp>
          <p:nvSpPr>
            <p:cNvPr id="14" name="TextBox 14"/>
            <p:cNvSpPr txBox="1"/>
            <p:nvPr/>
          </p:nvSpPr>
          <p:spPr>
            <a:xfrm>
              <a:off x="0" y="955675"/>
              <a:ext cx="7264400" cy="1014518"/>
            </a:xfrm>
            <a:prstGeom prst="rect">
              <a:avLst/>
            </a:prstGeom>
          </p:spPr>
          <p:txBody>
            <a:bodyPr lIns="0" tIns="0" rIns="0" bIns="0" rtlCol="0" anchor="t">
              <a:spAutoFit/>
            </a:bodyPr>
            <a:lstStyle/>
            <a:p>
              <a:pPr marL="0" lvl="0" indent="0" algn="l">
                <a:lnSpc>
                  <a:spcPts val="3080"/>
                </a:lnSpc>
              </a:pPr>
              <a:r>
                <a:rPr lang="en-US" sz="2200">
                  <a:solidFill>
                    <a:srgbClr val="ECF0F1"/>
                  </a:solidFill>
                  <a:latin typeface="Raleway"/>
                  <a:ea typeface="Raleway"/>
                  <a:cs typeface="Raleway"/>
                  <a:sym typeface="Raleway"/>
                </a:rPr>
                <a:t>Create a sense of belonging through shared experiences and ideas.</a:t>
              </a:r>
            </a:p>
          </p:txBody>
        </p:sp>
      </p:grpSp>
      <p:grpSp>
        <p:nvGrpSpPr>
          <p:cNvPr id="15" name="Group 15"/>
          <p:cNvGrpSpPr/>
          <p:nvPr/>
        </p:nvGrpSpPr>
        <p:grpSpPr>
          <a:xfrm>
            <a:off x="6419850" y="6935686"/>
            <a:ext cx="5448300" cy="1488687"/>
            <a:chOff x="0" y="0"/>
            <a:chExt cx="7264400" cy="1984916"/>
          </a:xfrm>
        </p:grpSpPr>
        <p:sp>
          <p:nvSpPr>
            <p:cNvPr id="16" name="TextBox 16"/>
            <p:cNvSpPr txBox="1"/>
            <p:nvPr/>
          </p:nvSpPr>
          <p:spPr>
            <a:xfrm>
              <a:off x="0" y="19050"/>
              <a:ext cx="7264400" cy="590550"/>
            </a:xfrm>
            <a:prstGeom prst="rect">
              <a:avLst/>
            </a:prstGeom>
          </p:spPr>
          <p:txBody>
            <a:bodyPr lIns="0" tIns="0" rIns="0" bIns="0" rtlCol="0" anchor="t">
              <a:spAutoFit/>
            </a:bodyPr>
            <a:lstStyle/>
            <a:p>
              <a:pPr marL="0" lvl="0" indent="0" algn="l">
                <a:lnSpc>
                  <a:spcPts val="3300"/>
                </a:lnSpc>
              </a:pPr>
              <a:r>
                <a:rPr lang="en-US" sz="3000" b="1">
                  <a:solidFill>
                    <a:srgbClr val="ECF0F1"/>
                  </a:solidFill>
                  <a:latin typeface="Raleway Bold"/>
                  <a:ea typeface="Raleway Bold"/>
                  <a:cs typeface="Raleway Bold"/>
                  <a:sym typeface="Raleway Bold"/>
                </a:rPr>
                <a:t>Encourage Feedback</a:t>
              </a:r>
            </a:p>
          </p:txBody>
        </p:sp>
        <p:sp>
          <p:nvSpPr>
            <p:cNvPr id="17" name="TextBox 17"/>
            <p:cNvSpPr txBox="1"/>
            <p:nvPr/>
          </p:nvSpPr>
          <p:spPr>
            <a:xfrm>
              <a:off x="0" y="970398"/>
              <a:ext cx="7264400" cy="1014518"/>
            </a:xfrm>
            <a:prstGeom prst="rect">
              <a:avLst/>
            </a:prstGeom>
          </p:spPr>
          <p:txBody>
            <a:bodyPr lIns="0" tIns="0" rIns="0" bIns="0" rtlCol="0" anchor="t">
              <a:spAutoFit/>
            </a:bodyPr>
            <a:lstStyle/>
            <a:p>
              <a:pPr marL="0" lvl="0" indent="0" algn="l">
                <a:lnSpc>
                  <a:spcPts val="3080"/>
                </a:lnSpc>
              </a:pPr>
              <a:r>
                <a:rPr lang="en-US" sz="2200">
                  <a:solidFill>
                    <a:srgbClr val="ECF0F1"/>
                  </a:solidFill>
                  <a:latin typeface="Raleway"/>
                  <a:ea typeface="Raleway"/>
                  <a:cs typeface="Raleway"/>
                  <a:sym typeface="Raleway"/>
                </a:rPr>
                <a:t>Invite comments to improve content and engage your audience further.</a:t>
              </a:r>
            </a:p>
          </p:txBody>
        </p:sp>
      </p:grpSp>
      <p:grpSp>
        <p:nvGrpSpPr>
          <p:cNvPr id="18" name="Group 18"/>
          <p:cNvGrpSpPr/>
          <p:nvPr/>
        </p:nvGrpSpPr>
        <p:grpSpPr>
          <a:xfrm>
            <a:off x="12173280" y="4259161"/>
            <a:ext cx="5447970" cy="1488687"/>
            <a:chOff x="0" y="0"/>
            <a:chExt cx="7263960" cy="1984916"/>
          </a:xfrm>
        </p:grpSpPr>
        <p:sp>
          <p:nvSpPr>
            <p:cNvPr id="19" name="TextBox 19"/>
            <p:cNvSpPr txBox="1"/>
            <p:nvPr/>
          </p:nvSpPr>
          <p:spPr>
            <a:xfrm>
              <a:off x="0" y="19050"/>
              <a:ext cx="7263960" cy="590550"/>
            </a:xfrm>
            <a:prstGeom prst="rect">
              <a:avLst/>
            </a:prstGeom>
          </p:spPr>
          <p:txBody>
            <a:bodyPr lIns="0" tIns="0" rIns="0" bIns="0" rtlCol="0" anchor="t">
              <a:spAutoFit/>
            </a:bodyPr>
            <a:lstStyle/>
            <a:p>
              <a:pPr marL="0" lvl="0" indent="0" algn="l">
                <a:lnSpc>
                  <a:spcPts val="3300"/>
                </a:lnSpc>
              </a:pPr>
              <a:r>
                <a:rPr lang="en-US" sz="3000" b="1">
                  <a:solidFill>
                    <a:srgbClr val="ECF0F1"/>
                  </a:solidFill>
                  <a:latin typeface="Raleway Bold"/>
                  <a:ea typeface="Raleway Bold"/>
                  <a:cs typeface="Raleway Bold"/>
                  <a:sym typeface="Raleway Bold"/>
                </a:rPr>
                <a:t>Make Interactive</a:t>
              </a:r>
            </a:p>
          </p:txBody>
        </p:sp>
        <p:sp>
          <p:nvSpPr>
            <p:cNvPr id="20" name="TextBox 20"/>
            <p:cNvSpPr txBox="1"/>
            <p:nvPr/>
          </p:nvSpPr>
          <p:spPr>
            <a:xfrm>
              <a:off x="0" y="970398"/>
              <a:ext cx="7263960" cy="1014518"/>
            </a:xfrm>
            <a:prstGeom prst="rect">
              <a:avLst/>
            </a:prstGeom>
          </p:spPr>
          <p:txBody>
            <a:bodyPr lIns="0" tIns="0" rIns="0" bIns="0" rtlCol="0" anchor="t">
              <a:spAutoFit/>
            </a:bodyPr>
            <a:lstStyle/>
            <a:p>
              <a:pPr marL="0" lvl="0" indent="0" algn="l">
                <a:lnSpc>
                  <a:spcPts val="3080"/>
                </a:lnSpc>
              </a:pPr>
              <a:r>
                <a:rPr lang="en-US" sz="2200">
                  <a:solidFill>
                    <a:srgbClr val="ECF0F1"/>
                  </a:solidFill>
                  <a:latin typeface="Raleway"/>
                  <a:ea typeface="Raleway"/>
                  <a:cs typeface="Raleway"/>
                  <a:sym typeface="Raleway"/>
                </a:rPr>
                <a:t>Foster participation by inviting readers to share their thoughts.</a:t>
              </a:r>
            </a:p>
          </p:txBody>
        </p:sp>
      </p:grpSp>
      <p:sp>
        <p:nvSpPr>
          <p:cNvPr id="21" name="Freeform 21"/>
          <p:cNvSpPr/>
          <p:nvPr/>
        </p:nvSpPr>
        <p:spPr>
          <a:xfrm rot="8410794">
            <a:off x="14883321" y="-3075217"/>
            <a:ext cx="7440338" cy="5072958"/>
          </a:xfrm>
          <a:custGeom>
            <a:avLst/>
            <a:gdLst/>
            <a:ahLst/>
            <a:cxnLst/>
            <a:rect l="l" t="t" r="r" b="b"/>
            <a:pathLst>
              <a:path w="7440338" h="5072958">
                <a:moveTo>
                  <a:pt x="0" y="0"/>
                </a:moveTo>
                <a:lnTo>
                  <a:pt x="7440338" y="0"/>
                </a:lnTo>
                <a:lnTo>
                  <a:pt x="7440338" y="5072958"/>
                </a:lnTo>
                <a:lnTo>
                  <a:pt x="0" y="507295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2C3E50"/>
        </a:solidFill>
        <a:effectLst/>
      </p:bgPr>
    </p:bg>
    <p:spTree>
      <p:nvGrpSpPr>
        <p:cNvPr id="1" name=""/>
        <p:cNvGrpSpPr/>
        <p:nvPr/>
      </p:nvGrpSpPr>
      <p:grpSpPr>
        <a:xfrm>
          <a:off x="0" y="0"/>
          <a:ext cx="0" cy="0"/>
          <a:chOff x="0" y="0"/>
          <a:chExt cx="0" cy="0"/>
        </a:xfrm>
      </p:grpSpPr>
      <p:grpSp>
        <p:nvGrpSpPr>
          <p:cNvPr id="2" name="Group 2"/>
          <p:cNvGrpSpPr/>
          <p:nvPr/>
        </p:nvGrpSpPr>
        <p:grpSpPr>
          <a:xfrm>
            <a:off x="666750" y="666750"/>
            <a:ext cx="5753100" cy="8058150"/>
            <a:chOff x="0" y="0"/>
            <a:chExt cx="876367" cy="1227494"/>
          </a:xfrm>
        </p:grpSpPr>
        <p:sp>
          <p:nvSpPr>
            <p:cNvPr id="3" name="Freeform 3"/>
            <p:cNvSpPr/>
            <p:nvPr/>
          </p:nvSpPr>
          <p:spPr>
            <a:xfrm>
              <a:off x="0" y="0"/>
              <a:ext cx="876367" cy="1227494"/>
            </a:xfrm>
            <a:custGeom>
              <a:avLst/>
              <a:gdLst/>
              <a:ahLst/>
              <a:cxnLst/>
              <a:rect l="l" t="t" r="r" b="b"/>
              <a:pathLst>
                <a:path w="876367" h="1227494">
                  <a:moveTo>
                    <a:pt x="0" y="0"/>
                  </a:moveTo>
                  <a:lnTo>
                    <a:pt x="876367" y="0"/>
                  </a:lnTo>
                  <a:lnTo>
                    <a:pt x="876367" y="1227494"/>
                  </a:lnTo>
                  <a:lnTo>
                    <a:pt x="0" y="1227494"/>
                  </a:lnTo>
                  <a:close/>
                </a:path>
              </a:pathLst>
            </a:custGeom>
            <a:blipFill>
              <a:blip r:embed="rId2"/>
              <a:stretch>
                <a:fillRect t="-455" b="-455"/>
              </a:stretch>
            </a:blipFill>
            <a:ln w="19050" cap="sq">
              <a:solidFill>
                <a:srgbClr val="FFFFFF"/>
              </a:solidFill>
              <a:prstDash val="solid"/>
              <a:miter/>
            </a:ln>
          </p:spPr>
          <p:txBody>
            <a:bodyPr/>
            <a:lstStyle/>
            <a:p>
              <a:endParaRPr lang="en-US"/>
            </a:p>
          </p:txBody>
        </p:sp>
      </p:grpSp>
      <p:grpSp>
        <p:nvGrpSpPr>
          <p:cNvPr id="4" name="Group 4"/>
          <p:cNvGrpSpPr/>
          <p:nvPr/>
        </p:nvGrpSpPr>
        <p:grpSpPr>
          <a:xfrm>
            <a:off x="7858125" y="666750"/>
            <a:ext cx="9725330" cy="4725589"/>
            <a:chOff x="0" y="0"/>
            <a:chExt cx="12967107" cy="6300785"/>
          </a:xfrm>
        </p:grpSpPr>
        <p:sp>
          <p:nvSpPr>
            <p:cNvPr id="5" name="TextBox 5"/>
            <p:cNvSpPr txBox="1"/>
            <p:nvPr/>
          </p:nvSpPr>
          <p:spPr>
            <a:xfrm>
              <a:off x="0" y="76200"/>
              <a:ext cx="12926423" cy="1752600"/>
            </a:xfrm>
            <a:prstGeom prst="rect">
              <a:avLst/>
            </a:prstGeom>
          </p:spPr>
          <p:txBody>
            <a:bodyPr lIns="0" tIns="0" rIns="0" bIns="0" rtlCol="0" anchor="t">
              <a:spAutoFit/>
            </a:bodyPr>
            <a:lstStyle/>
            <a:p>
              <a:pPr marL="0" lvl="0" indent="0" algn="l">
                <a:lnSpc>
                  <a:spcPts val="9900"/>
                </a:lnSpc>
              </a:pPr>
              <a:r>
                <a:rPr lang="en-US" sz="9000" u="none" strike="noStrike">
                  <a:solidFill>
                    <a:srgbClr val="ECF0F1"/>
                  </a:solidFill>
                  <a:latin typeface="Raleway"/>
                  <a:ea typeface="Raleway"/>
                  <a:cs typeface="Raleway"/>
                  <a:sym typeface="Raleway"/>
                </a:rPr>
                <a:t>Make It Visual!</a:t>
              </a:r>
            </a:p>
          </p:txBody>
        </p:sp>
        <p:sp>
          <p:nvSpPr>
            <p:cNvPr id="6" name="TextBox 6"/>
            <p:cNvSpPr txBox="1"/>
            <p:nvPr/>
          </p:nvSpPr>
          <p:spPr>
            <a:xfrm>
              <a:off x="0" y="2450992"/>
              <a:ext cx="12967107" cy="647700"/>
            </a:xfrm>
            <a:prstGeom prst="rect">
              <a:avLst/>
            </a:prstGeom>
          </p:spPr>
          <p:txBody>
            <a:bodyPr lIns="0" tIns="0" rIns="0" bIns="0" rtlCol="0" anchor="t">
              <a:spAutoFit/>
            </a:bodyPr>
            <a:lstStyle/>
            <a:p>
              <a:pPr marL="0" lvl="0" indent="0" algn="l">
                <a:lnSpc>
                  <a:spcPts val="3900"/>
                </a:lnSpc>
                <a:spcBef>
                  <a:spcPct val="0"/>
                </a:spcBef>
              </a:pPr>
              <a:r>
                <a:rPr lang="en-US" sz="3000" b="1" u="none" strike="noStrike">
                  <a:solidFill>
                    <a:srgbClr val="2980B9"/>
                  </a:solidFill>
                  <a:latin typeface="Raleway Bold"/>
                  <a:ea typeface="Raleway Bold"/>
                  <a:cs typeface="Raleway Bold"/>
                  <a:sym typeface="Raleway Bold"/>
                </a:rPr>
                <a:t>Enhance Your Blog Posts</a:t>
              </a:r>
            </a:p>
          </p:txBody>
        </p:sp>
        <p:sp>
          <p:nvSpPr>
            <p:cNvPr id="7" name="TextBox 7"/>
            <p:cNvSpPr txBox="1"/>
            <p:nvPr/>
          </p:nvSpPr>
          <p:spPr>
            <a:xfrm>
              <a:off x="0" y="4244867"/>
              <a:ext cx="12967107" cy="2055918"/>
            </a:xfrm>
            <a:prstGeom prst="rect">
              <a:avLst/>
            </a:prstGeom>
          </p:spPr>
          <p:txBody>
            <a:bodyPr lIns="0" tIns="0" rIns="0" bIns="0" rtlCol="0" anchor="t">
              <a:spAutoFit/>
            </a:bodyPr>
            <a:lstStyle/>
            <a:p>
              <a:pPr marL="474979" lvl="1" indent="-237490" algn="l">
                <a:lnSpc>
                  <a:spcPts val="3079"/>
                </a:lnSpc>
                <a:buFont typeface="Arial"/>
                <a:buChar char="•"/>
              </a:pPr>
              <a:r>
                <a:rPr lang="en-US" sz="2199" u="none" strike="noStrike">
                  <a:solidFill>
                    <a:srgbClr val="ECF0F1"/>
                  </a:solidFill>
                  <a:latin typeface="Raleway"/>
                  <a:ea typeface="Raleway"/>
                  <a:cs typeface="Raleway"/>
                  <a:sym typeface="Raleway"/>
                </a:rPr>
                <a:t>Use engaging images</a:t>
              </a:r>
            </a:p>
            <a:p>
              <a:pPr marL="474979" lvl="1" indent="-237490" algn="l">
                <a:lnSpc>
                  <a:spcPts val="3079"/>
                </a:lnSpc>
                <a:buFont typeface="Arial"/>
                <a:buChar char="•"/>
              </a:pPr>
              <a:r>
                <a:rPr lang="en-US" sz="2199" u="none" strike="noStrike">
                  <a:solidFill>
                    <a:srgbClr val="ECF0F1"/>
                  </a:solidFill>
                  <a:latin typeface="Raleway"/>
                  <a:ea typeface="Raleway"/>
                  <a:cs typeface="Raleway"/>
                  <a:sym typeface="Raleway"/>
                </a:rPr>
                <a:t>Incorporate infographics</a:t>
              </a:r>
            </a:p>
            <a:p>
              <a:pPr marL="474979" lvl="1" indent="-237490" algn="l">
                <a:lnSpc>
                  <a:spcPts val="3079"/>
                </a:lnSpc>
                <a:buFont typeface="Arial"/>
                <a:buChar char="•"/>
              </a:pPr>
              <a:r>
                <a:rPr lang="en-US" sz="2199" u="none" strike="noStrike">
                  <a:solidFill>
                    <a:srgbClr val="ECF0F1"/>
                  </a:solidFill>
                  <a:latin typeface="Raleway"/>
                  <a:ea typeface="Raleway"/>
                  <a:cs typeface="Raleway"/>
                  <a:sym typeface="Raleway"/>
                </a:rPr>
                <a:t>Break up text visually</a:t>
              </a:r>
            </a:p>
            <a:p>
              <a:pPr marL="474979" lvl="1" indent="-237490" algn="l">
                <a:lnSpc>
                  <a:spcPts val="3079"/>
                </a:lnSpc>
                <a:buFont typeface="Arial"/>
                <a:buChar char="•"/>
              </a:pPr>
              <a:r>
                <a:rPr lang="en-US" sz="2199" u="none" strike="noStrike">
                  <a:solidFill>
                    <a:srgbClr val="ECF0F1"/>
                  </a:solidFill>
                  <a:latin typeface="Raleway"/>
                  <a:ea typeface="Raleway"/>
                  <a:cs typeface="Raleway"/>
                  <a:sym typeface="Raleway"/>
                </a:rPr>
                <a:t>Utilize vibrant colors</a:t>
              </a:r>
            </a:p>
          </p:txBody>
        </p:sp>
      </p:grpSp>
      <p:sp>
        <p:nvSpPr>
          <p:cNvPr id="8" name="AutoShape 8"/>
          <p:cNvSpPr/>
          <p:nvPr/>
        </p:nvSpPr>
        <p:spPr>
          <a:xfrm>
            <a:off x="1431704" y="9610725"/>
            <a:ext cx="15624461" cy="0"/>
          </a:xfrm>
          <a:prstGeom prst="line">
            <a:avLst/>
          </a:prstGeom>
          <a:ln w="19050" cap="flat">
            <a:solidFill>
              <a:srgbClr val="ECF0F1"/>
            </a:solidFill>
            <a:prstDash val="solid"/>
            <a:headEnd type="none" w="sm" len="sm"/>
            <a:tailEnd type="none" w="sm" len="sm"/>
          </a:ln>
        </p:spPr>
        <p:txBody>
          <a:bodyPr/>
          <a:lstStyle/>
          <a:p>
            <a:endParaRPr lang="en-US"/>
          </a:p>
        </p:txBody>
      </p:sp>
      <p:sp>
        <p:nvSpPr>
          <p:cNvPr id="9" name="Freeform 9"/>
          <p:cNvSpPr/>
          <p:nvPr/>
        </p:nvSpPr>
        <p:spPr>
          <a:xfrm>
            <a:off x="671512" y="9387884"/>
            <a:ext cx="445682" cy="445682"/>
          </a:xfrm>
          <a:custGeom>
            <a:avLst/>
            <a:gdLst/>
            <a:ahLst/>
            <a:cxnLst/>
            <a:rect l="l" t="t" r="r" b="b"/>
            <a:pathLst>
              <a:path w="445682" h="445682">
                <a:moveTo>
                  <a:pt x="0" y="0"/>
                </a:moveTo>
                <a:lnTo>
                  <a:pt x="445683" y="0"/>
                </a:lnTo>
                <a:lnTo>
                  <a:pt x="445683" y="445682"/>
                </a:lnTo>
                <a:lnTo>
                  <a:pt x="0" y="44568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10" name="TextBox 10"/>
          <p:cNvSpPr txBox="1"/>
          <p:nvPr/>
        </p:nvSpPr>
        <p:spPr>
          <a:xfrm>
            <a:off x="17359380" y="9412274"/>
            <a:ext cx="152400" cy="209550"/>
          </a:xfrm>
          <a:prstGeom prst="rect">
            <a:avLst/>
          </a:prstGeom>
        </p:spPr>
        <p:txBody>
          <a:bodyPr wrap="none" lIns="0" tIns="0" rIns="0" bIns="0" rtlCol="0" anchor="t">
            <a:spAutoFit/>
          </a:bodyPr>
          <a:lstStyle/>
          <a:p>
            <a:pPr algn="r">
              <a:lnSpc>
                <a:spcPts val="2800"/>
              </a:lnSpc>
              <a:spcBef>
                <a:spcPct val="0"/>
              </a:spcBef>
            </a:pPr>
            <a:r>
              <a:rPr lang="en-US" sz="2000">
                <a:solidFill>
                  <a:srgbClr val="ECF0F1"/>
                </a:solidFill>
                <a:latin typeface="Raleway"/>
                <a:ea typeface="Raleway"/>
                <a:cs typeface="Raleway"/>
                <a:sym typeface="Raleway"/>
              </a:rPr>
              <a:t>10</a:t>
            </a:r>
          </a:p>
        </p:txBody>
      </p:sp>
      <p:sp>
        <p:nvSpPr>
          <p:cNvPr id="11" name="TextBox 11"/>
          <p:cNvSpPr txBox="1"/>
          <p:nvPr/>
        </p:nvSpPr>
        <p:spPr>
          <a:xfrm>
            <a:off x="7790344" y="6390005"/>
            <a:ext cx="9265821" cy="2334895"/>
          </a:xfrm>
          <a:prstGeom prst="rect">
            <a:avLst/>
          </a:prstGeom>
        </p:spPr>
        <p:txBody>
          <a:bodyPr lIns="0" tIns="0" rIns="0" bIns="0" rtlCol="0" anchor="t">
            <a:spAutoFit/>
          </a:bodyPr>
          <a:lstStyle/>
          <a:p>
            <a:pPr algn="l">
              <a:lnSpc>
                <a:spcPts val="3080"/>
              </a:lnSpc>
              <a:spcBef>
                <a:spcPct val="0"/>
              </a:spcBef>
            </a:pPr>
            <a:r>
              <a:rPr lang="en-US" sz="2200">
                <a:solidFill>
                  <a:srgbClr val="FFFFFF"/>
                </a:solidFill>
                <a:latin typeface="Raleway"/>
                <a:ea typeface="Raleway"/>
                <a:cs typeface="Raleway"/>
                <a:sym typeface="Raleway"/>
              </a:rPr>
              <a:t> </a:t>
            </a:r>
            <a:r>
              <a:rPr lang="en-US" sz="2200" u="sng">
                <a:solidFill>
                  <a:srgbClr val="FFFFFF"/>
                </a:solidFill>
                <a:latin typeface="Raleway"/>
                <a:ea typeface="Raleway"/>
                <a:cs typeface="Raleway"/>
                <a:sym typeface="Raleway"/>
                <a:hlinkClick r:id="rId5" tooltip="https://www.lynda.com/Photography-Cameras-Gear-tutorials/Images-blogging/123482/128997-4.html"/>
              </a:rPr>
              <a:t>Adding media</a:t>
            </a:r>
            <a:r>
              <a:rPr lang="en-US" sz="2200">
                <a:solidFill>
                  <a:srgbClr val="FFFFFF"/>
                </a:solidFill>
                <a:latin typeface="Raleway"/>
                <a:ea typeface="Raleway"/>
                <a:cs typeface="Raleway"/>
                <a:sym typeface="Raleway"/>
              </a:rPr>
              <a:t> to your blog can be another great way of making readers relate and feel part of your experience. Visual tools can help your reader see what you are describing, but they can also give them the opportunity to relax from the reading effort. This is especially the case if your writing is a quite dense academic text. Images add an interesting opportunity for formatting, structure and narration.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34495E"/>
        </a:solidFill>
        <a:effectLst/>
      </p:bgPr>
    </p:bg>
    <p:spTree>
      <p:nvGrpSpPr>
        <p:cNvPr id="1" name=""/>
        <p:cNvGrpSpPr/>
        <p:nvPr/>
      </p:nvGrpSpPr>
      <p:grpSpPr>
        <a:xfrm>
          <a:off x="0" y="0"/>
          <a:ext cx="0" cy="0"/>
          <a:chOff x="0" y="0"/>
          <a:chExt cx="0" cy="0"/>
        </a:xfrm>
      </p:grpSpPr>
      <p:sp>
        <p:nvSpPr>
          <p:cNvPr id="2" name="TextBox 2"/>
          <p:cNvSpPr txBox="1"/>
          <p:nvPr/>
        </p:nvSpPr>
        <p:spPr>
          <a:xfrm>
            <a:off x="666750" y="742950"/>
            <a:ext cx="11201400" cy="2552700"/>
          </a:xfrm>
          <a:prstGeom prst="rect">
            <a:avLst/>
          </a:prstGeom>
        </p:spPr>
        <p:txBody>
          <a:bodyPr lIns="0" tIns="0" rIns="0" bIns="0" rtlCol="0" anchor="t">
            <a:spAutoFit/>
          </a:bodyPr>
          <a:lstStyle/>
          <a:p>
            <a:pPr marL="0" lvl="0" indent="0" algn="l">
              <a:lnSpc>
                <a:spcPts val="9900"/>
              </a:lnSpc>
            </a:pPr>
            <a:r>
              <a:rPr lang="en-US" sz="9000">
                <a:solidFill>
                  <a:srgbClr val="ECF0F1"/>
                </a:solidFill>
                <a:latin typeface="Raleway"/>
                <a:ea typeface="Raleway"/>
                <a:cs typeface="Raleway"/>
                <a:sym typeface="Raleway"/>
              </a:rPr>
              <a:t>Proofreading and Feedback</a:t>
            </a:r>
          </a:p>
        </p:txBody>
      </p:sp>
      <p:grpSp>
        <p:nvGrpSpPr>
          <p:cNvPr id="3" name="Group 3"/>
          <p:cNvGrpSpPr/>
          <p:nvPr/>
        </p:nvGrpSpPr>
        <p:grpSpPr>
          <a:xfrm>
            <a:off x="666750" y="4268188"/>
            <a:ext cx="5448300" cy="1477645"/>
            <a:chOff x="0" y="0"/>
            <a:chExt cx="7264400" cy="1970193"/>
          </a:xfrm>
        </p:grpSpPr>
        <p:sp>
          <p:nvSpPr>
            <p:cNvPr id="4" name="TextBox 4"/>
            <p:cNvSpPr txBox="1"/>
            <p:nvPr/>
          </p:nvSpPr>
          <p:spPr>
            <a:xfrm>
              <a:off x="0" y="19050"/>
              <a:ext cx="7264400" cy="590550"/>
            </a:xfrm>
            <a:prstGeom prst="rect">
              <a:avLst/>
            </a:prstGeom>
          </p:spPr>
          <p:txBody>
            <a:bodyPr lIns="0" tIns="0" rIns="0" bIns="0" rtlCol="0" anchor="t">
              <a:spAutoFit/>
            </a:bodyPr>
            <a:lstStyle/>
            <a:p>
              <a:pPr marL="0" lvl="0" indent="0" algn="l">
                <a:lnSpc>
                  <a:spcPts val="3300"/>
                </a:lnSpc>
              </a:pPr>
              <a:r>
                <a:rPr lang="en-US" sz="3000" b="1">
                  <a:solidFill>
                    <a:srgbClr val="ECF0F1"/>
                  </a:solidFill>
                  <a:latin typeface="Raleway Bold"/>
                  <a:ea typeface="Raleway Bold"/>
                  <a:cs typeface="Raleway Bold"/>
                  <a:sym typeface="Raleway Bold"/>
                </a:rPr>
                <a:t>Clarity</a:t>
              </a:r>
            </a:p>
          </p:txBody>
        </p:sp>
        <p:sp>
          <p:nvSpPr>
            <p:cNvPr id="5" name="TextBox 5"/>
            <p:cNvSpPr txBox="1"/>
            <p:nvPr/>
          </p:nvSpPr>
          <p:spPr>
            <a:xfrm>
              <a:off x="0" y="955675"/>
              <a:ext cx="7264400" cy="1014518"/>
            </a:xfrm>
            <a:prstGeom prst="rect">
              <a:avLst/>
            </a:prstGeom>
          </p:spPr>
          <p:txBody>
            <a:bodyPr lIns="0" tIns="0" rIns="0" bIns="0" rtlCol="0" anchor="t">
              <a:spAutoFit/>
            </a:bodyPr>
            <a:lstStyle/>
            <a:p>
              <a:pPr marL="0" lvl="0" indent="0" algn="l">
                <a:lnSpc>
                  <a:spcPts val="3080"/>
                </a:lnSpc>
              </a:pPr>
              <a:r>
                <a:rPr lang="en-US" sz="2200">
                  <a:solidFill>
                    <a:srgbClr val="ECF0F1"/>
                  </a:solidFill>
                  <a:latin typeface="Raleway"/>
                  <a:ea typeface="Raleway"/>
                  <a:cs typeface="Raleway"/>
                  <a:sym typeface="Raleway"/>
                </a:rPr>
                <a:t>Ensure your writing conveys ideas clearly and effectively.</a:t>
              </a:r>
            </a:p>
          </p:txBody>
        </p:sp>
      </p:grpSp>
      <p:grpSp>
        <p:nvGrpSpPr>
          <p:cNvPr id="6" name="Group 6"/>
          <p:cNvGrpSpPr/>
          <p:nvPr/>
        </p:nvGrpSpPr>
        <p:grpSpPr>
          <a:xfrm>
            <a:off x="9309787" y="4268188"/>
            <a:ext cx="5448300" cy="1879212"/>
            <a:chOff x="0" y="0"/>
            <a:chExt cx="7264400" cy="2505616"/>
          </a:xfrm>
        </p:grpSpPr>
        <p:sp>
          <p:nvSpPr>
            <p:cNvPr id="7" name="TextBox 7"/>
            <p:cNvSpPr txBox="1"/>
            <p:nvPr/>
          </p:nvSpPr>
          <p:spPr>
            <a:xfrm>
              <a:off x="0" y="19050"/>
              <a:ext cx="7264400" cy="590550"/>
            </a:xfrm>
            <a:prstGeom prst="rect">
              <a:avLst/>
            </a:prstGeom>
          </p:spPr>
          <p:txBody>
            <a:bodyPr lIns="0" tIns="0" rIns="0" bIns="0" rtlCol="0" anchor="t">
              <a:spAutoFit/>
            </a:bodyPr>
            <a:lstStyle/>
            <a:p>
              <a:pPr marL="0" lvl="0" indent="0" algn="l">
                <a:lnSpc>
                  <a:spcPts val="3300"/>
                </a:lnSpc>
              </a:pPr>
              <a:r>
                <a:rPr lang="en-US" sz="3000" b="1">
                  <a:solidFill>
                    <a:srgbClr val="ECF0F1"/>
                  </a:solidFill>
                  <a:latin typeface="Raleway Bold"/>
                  <a:ea typeface="Raleway Bold"/>
                  <a:cs typeface="Raleway Bold"/>
                  <a:sym typeface="Raleway Bold"/>
                </a:rPr>
                <a:t>Grammar</a:t>
              </a:r>
            </a:p>
          </p:txBody>
        </p:sp>
        <p:sp>
          <p:nvSpPr>
            <p:cNvPr id="8" name="TextBox 8"/>
            <p:cNvSpPr txBox="1"/>
            <p:nvPr/>
          </p:nvSpPr>
          <p:spPr>
            <a:xfrm>
              <a:off x="0" y="970398"/>
              <a:ext cx="7264400" cy="1535218"/>
            </a:xfrm>
            <a:prstGeom prst="rect">
              <a:avLst/>
            </a:prstGeom>
          </p:spPr>
          <p:txBody>
            <a:bodyPr lIns="0" tIns="0" rIns="0" bIns="0" rtlCol="0" anchor="t">
              <a:spAutoFit/>
            </a:bodyPr>
            <a:lstStyle/>
            <a:p>
              <a:pPr marL="0" lvl="0" indent="0" algn="l">
                <a:lnSpc>
                  <a:spcPts val="3080"/>
                </a:lnSpc>
              </a:pPr>
              <a:r>
                <a:rPr lang="en-US" sz="2200">
                  <a:solidFill>
                    <a:srgbClr val="ECF0F1"/>
                  </a:solidFill>
                  <a:latin typeface="Raleway"/>
                  <a:ea typeface="Raleway"/>
                  <a:cs typeface="Raleway"/>
                  <a:sym typeface="Raleway"/>
                </a:rPr>
                <a:t>Proper grammar enhances professionalism and reader understanding.</a:t>
              </a:r>
            </a:p>
          </p:txBody>
        </p:sp>
      </p:grpSp>
      <p:sp>
        <p:nvSpPr>
          <p:cNvPr id="9" name="TextBox 9"/>
          <p:cNvSpPr txBox="1"/>
          <p:nvPr/>
        </p:nvSpPr>
        <p:spPr>
          <a:xfrm>
            <a:off x="17376901" y="9412274"/>
            <a:ext cx="152400" cy="209550"/>
          </a:xfrm>
          <a:prstGeom prst="rect">
            <a:avLst/>
          </a:prstGeom>
        </p:spPr>
        <p:txBody>
          <a:bodyPr wrap="none" lIns="0" tIns="0" rIns="0" bIns="0" rtlCol="0" anchor="t">
            <a:spAutoFit/>
          </a:bodyPr>
          <a:lstStyle/>
          <a:p>
            <a:pPr algn="r">
              <a:lnSpc>
                <a:spcPts val="2800"/>
              </a:lnSpc>
              <a:spcBef>
                <a:spcPct val="0"/>
              </a:spcBef>
            </a:pPr>
            <a:r>
              <a:rPr lang="en-US" sz="2000">
                <a:solidFill>
                  <a:srgbClr val="ECF0F1"/>
                </a:solidFill>
                <a:latin typeface="Raleway"/>
                <a:ea typeface="Raleway"/>
                <a:cs typeface="Raleway"/>
                <a:sym typeface="Raleway"/>
              </a:rPr>
              <a:t>11</a:t>
            </a:r>
          </a:p>
        </p:txBody>
      </p:sp>
      <p:sp>
        <p:nvSpPr>
          <p:cNvPr id="10" name="AutoShape 10"/>
          <p:cNvSpPr/>
          <p:nvPr/>
        </p:nvSpPr>
        <p:spPr>
          <a:xfrm>
            <a:off x="1431704" y="9610725"/>
            <a:ext cx="15624461" cy="0"/>
          </a:xfrm>
          <a:prstGeom prst="line">
            <a:avLst/>
          </a:prstGeom>
          <a:ln w="19050" cap="flat">
            <a:solidFill>
              <a:srgbClr val="ECF0F1"/>
            </a:solidFill>
            <a:prstDash val="solid"/>
            <a:headEnd type="none" w="sm" len="sm"/>
            <a:tailEnd type="none" w="sm" len="sm"/>
          </a:ln>
        </p:spPr>
        <p:txBody>
          <a:bodyPr/>
          <a:lstStyle/>
          <a:p>
            <a:endParaRPr lang="en-US"/>
          </a:p>
        </p:txBody>
      </p:sp>
      <p:sp>
        <p:nvSpPr>
          <p:cNvPr id="11" name="Freeform 11"/>
          <p:cNvSpPr/>
          <p:nvPr/>
        </p:nvSpPr>
        <p:spPr>
          <a:xfrm>
            <a:off x="671512" y="9387884"/>
            <a:ext cx="445682" cy="445682"/>
          </a:xfrm>
          <a:custGeom>
            <a:avLst/>
            <a:gdLst/>
            <a:ahLst/>
            <a:cxnLst/>
            <a:rect l="l" t="t" r="r" b="b"/>
            <a:pathLst>
              <a:path w="445682" h="445682">
                <a:moveTo>
                  <a:pt x="0" y="0"/>
                </a:moveTo>
                <a:lnTo>
                  <a:pt x="445683" y="0"/>
                </a:lnTo>
                <a:lnTo>
                  <a:pt x="445683" y="445682"/>
                </a:lnTo>
                <a:lnTo>
                  <a:pt x="0" y="44568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12" name="Group 12"/>
          <p:cNvGrpSpPr/>
          <p:nvPr/>
        </p:nvGrpSpPr>
        <p:grpSpPr>
          <a:xfrm>
            <a:off x="666750" y="6945736"/>
            <a:ext cx="5448300" cy="1477645"/>
            <a:chOff x="0" y="0"/>
            <a:chExt cx="7264400" cy="1970193"/>
          </a:xfrm>
        </p:grpSpPr>
        <p:sp>
          <p:nvSpPr>
            <p:cNvPr id="13" name="TextBox 13"/>
            <p:cNvSpPr txBox="1"/>
            <p:nvPr/>
          </p:nvSpPr>
          <p:spPr>
            <a:xfrm>
              <a:off x="0" y="19050"/>
              <a:ext cx="7264400" cy="590550"/>
            </a:xfrm>
            <a:prstGeom prst="rect">
              <a:avLst/>
            </a:prstGeom>
          </p:spPr>
          <p:txBody>
            <a:bodyPr lIns="0" tIns="0" rIns="0" bIns="0" rtlCol="0" anchor="t">
              <a:spAutoFit/>
            </a:bodyPr>
            <a:lstStyle/>
            <a:p>
              <a:pPr marL="0" lvl="0" indent="0" algn="l">
                <a:lnSpc>
                  <a:spcPts val="3300"/>
                </a:lnSpc>
              </a:pPr>
              <a:r>
                <a:rPr lang="en-US" sz="3000" b="1">
                  <a:solidFill>
                    <a:srgbClr val="ECF0F1"/>
                  </a:solidFill>
                  <a:latin typeface="Raleway Bold"/>
                  <a:ea typeface="Raleway Bold"/>
                  <a:cs typeface="Raleway Bold"/>
                  <a:sym typeface="Raleway Bold"/>
                </a:rPr>
                <a:t>Flow</a:t>
              </a:r>
            </a:p>
          </p:txBody>
        </p:sp>
        <p:sp>
          <p:nvSpPr>
            <p:cNvPr id="14" name="TextBox 14"/>
            <p:cNvSpPr txBox="1"/>
            <p:nvPr/>
          </p:nvSpPr>
          <p:spPr>
            <a:xfrm>
              <a:off x="0" y="955675"/>
              <a:ext cx="7264400" cy="1014518"/>
            </a:xfrm>
            <a:prstGeom prst="rect">
              <a:avLst/>
            </a:prstGeom>
          </p:spPr>
          <p:txBody>
            <a:bodyPr lIns="0" tIns="0" rIns="0" bIns="0" rtlCol="0" anchor="t">
              <a:spAutoFit/>
            </a:bodyPr>
            <a:lstStyle/>
            <a:p>
              <a:pPr marL="0" lvl="0" indent="0" algn="l">
                <a:lnSpc>
                  <a:spcPts val="3080"/>
                </a:lnSpc>
              </a:pPr>
              <a:r>
                <a:rPr lang="en-US" sz="2200">
                  <a:solidFill>
                    <a:srgbClr val="ECF0F1"/>
                  </a:solidFill>
                  <a:latin typeface="Raleway"/>
                  <a:ea typeface="Raleway"/>
                  <a:cs typeface="Raleway"/>
                  <a:sym typeface="Raleway"/>
                </a:rPr>
                <a:t>Smooth transitions keep readers engaged and maintain interest.</a:t>
              </a:r>
            </a:p>
          </p:txBody>
        </p:sp>
      </p:grpSp>
      <p:grpSp>
        <p:nvGrpSpPr>
          <p:cNvPr id="15" name="Group 15"/>
          <p:cNvGrpSpPr/>
          <p:nvPr/>
        </p:nvGrpSpPr>
        <p:grpSpPr>
          <a:xfrm>
            <a:off x="9309787" y="6934694"/>
            <a:ext cx="5448300" cy="1488687"/>
            <a:chOff x="0" y="0"/>
            <a:chExt cx="7264400" cy="1984916"/>
          </a:xfrm>
        </p:grpSpPr>
        <p:sp>
          <p:nvSpPr>
            <p:cNvPr id="16" name="TextBox 16"/>
            <p:cNvSpPr txBox="1"/>
            <p:nvPr/>
          </p:nvSpPr>
          <p:spPr>
            <a:xfrm>
              <a:off x="0" y="19050"/>
              <a:ext cx="7264400" cy="590550"/>
            </a:xfrm>
            <a:prstGeom prst="rect">
              <a:avLst/>
            </a:prstGeom>
          </p:spPr>
          <p:txBody>
            <a:bodyPr lIns="0" tIns="0" rIns="0" bIns="0" rtlCol="0" anchor="t">
              <a:spAutoFit/>
            </a:bodyPr>
            <a:lstStyle/>
            <a:p>
              <a:pPr marL="0" lvl="0" indent="0" algn="l">
                <a:lnSpc>
                  <a:spcPts val="3300"/>
                </a:lnSpc>
              </a:pPr>
              <a:r>
                <a:rPr lang="en-US" sz="3000" b="1">
                  <a:solidFill>
                    <a:srgbClr val="ECF0F1"/>
                  </a:solidFill>
                  <a:latin typeface="Raleway Bold"/>
                  <a:ea typeface="Raleway Bold"/>
                  <a:cs typeface="Raleway Bold"/>
                  <a:sym typeface="Raleway Bold"/>
                </a:rPr>
                <a:t>Peer Feedback</a:t>
              </a:r>
            </a:p>
          </p:txBody>
        </p:sp>
        <p:sp>
          <p:nvSpPr>
            <p:cNvPr id="17" name="TextBox 17"/>
            <p:cNvSpPr txBox="1"/>
            <p:nvPr/>
          </p:nvSpPr>
          <p:spPr>
            <a:xfrm>
              <a:off x="0" y="970398"/>
              <a:ext cx="7264400" cy="1014518"/>
            </a:xfrm>
            <a:prstGeom prst="rect">
              <a:avLst/>
            </a:prstGeom>
          </p:spPr>
          <p:txBody>
            <a:bodyPr lIns="0" tIns="0" rIns="0" bIns="0" rtlCol="0" anchor="t">
              <a:spAutoFit/>
            </a:bodyPr>
            <a:lstStyle/>
            <a:p>
              <a:pPr marL="0" lvl="0" indent="0" algn="l">
                <a:lnSpc>
                  <a:spcPts val="3080"/>
                </a:lnSpc>
              </a:pPr>
              <a:r>
                <a:rPr lang="en-US" sz="2200">
                  <a:solidFill>
                    <a:srgbClr val="ECF0F1"/>
                  </a:solidFill>
                  <a:latin typeface="Raleway"/>
                  <a:ea typeface="Raleway"/>
                  <a:cs typeface="Raleway"/>
                  <a:sym typeface="Raleway"/>
                </a:rPr>
                <a:t>Input from others helps refine your writing and focus.</a:t>
              </a:r>
            </a:p>
          </p:txBody>
        </p:sp>
      </p:grpSp>
      <p:sp>
        <p:nvSpPr>
          <p:cNvPr id="18" name="Freeform 18"/>
          <p:cNvSpPr/>
          <p:nvPr/>
        </p:nvSpPr>
        <p:spPr>
          <a:xfrm rot="8410794">
            <a:off x="14883321" y="-3075217"/>
            <a:ext cx="7440338" cy="5072958"/>
          </a:xfrm>
          <a:custGeom>
            <a:avLst/>
            <a:gdLst/>
            <a:ahLst/>
            <a:cxnLst/>
            <a:rect l="l" t="t" r="r" b="b"/>
            <a:pathLst>
              <a:path w="7440338" h="5072958">
                <a:moveTo>
                  <a:pt x="0" y="0"/>
                </a:moveTo>
                <a:lnTo>
                  <a:pt x="7440338" y="0"/>
                </a:lnTo>
                <a:lnTo>
                  <a:pt x="7440338" y="5072958"/>
                </a:lnTo>
                <a:lnTo>
                  <a:pt x="0" y="507295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2C3E50"/>
        </a:solidFill>
        <a:effectLst/>
      </p:bgPr>
    </p:bg>
    <p:spTree>
      <p:nvGrpSpPr>
        <p:cNvPr id="1" name=""/>
        <p:cNvGrpSpPr/>
        <p:nvPr/>
      </p:nvGrpSpPr>
      <p:grpSpPr>
        <a:xfrm>
          <a:off x="0" y="0"/>
          <a:ext cx="0" cy="0"/>
          <a:chOff x="0" y="0"/>
          <a:chExt cx="0" cy="0"/>
        </a:xfrm>
      </p:grpSpPr>
      <p:sp>
        <p:nvSpPr>
          <p:cNvPr id="2" name="TextBox 2"/>
          <p:cNvSpPr txBox="1"/>
          <p:nvPr/>
        </p:nvSpPr>
        <p:spPr>
          <a:xfrm>
            <a:off x="666750" y="742950"/>
            <a:ext cx="11201400" cy="2552700"/>
          </a:xfrm>
          <a:prstGeom prst="rect">
            <a:avLst/>
          </a:prstGeom>
        </p:spPr>
        <p:txBody>
          <a:bodyPr lIns="0" tIns="0" rIns="0" bIns="0" rtlCol="0" anchor="t">
            <a:spAutoFit/>
          </a:bodyPr>
          <a:lstStyle/>
          <a:p>
            <a:pPr marL="0" lvl="0" indent="0" algn="l">
              <a:lnSpc>
                <a:spcPts val="9900"/>
              </a:lnSpc>
            </a:pPr>
            <a:r>
              <a:rPr lang="en-US" sz="9000">
                <a:solidFill>
                  <a:srgbClr val="ECF0F1"/>
                </a:solidFill>
                <a:latin typeface="Raleway"/>
                <a:ea typeface="Raleway"/>
                <a:cs typeface="Raleway"/>
                <a:sym typeface="Raleway"/>
              </a:rPr>
              <a:t>Organising Your Blog Content</a:t>
            </a:r>
          </a:p>
        </p:txBody>
      </p:sp>
      <p:grpSp>
        <p:nvGrpSpPr>
          <p:cNvPr id="3" name="Group 3"/>
          <p:cNvGrpSpPr/>
          <p:nvPr/>
        </p:nvGrpSpPr>
        <p:grpSpPr>
          <a:xfrm>
            <a:off x="666750" y="4268188"/>
            <a:ext cx="5448300" cy="1477645"/>
            <a:chOff x="0" y="0"/>
            <a:chExt cx="7264400" cy="1970193"/>
          </a:xfrm>
        </p:grpSpPr>
        <p:sp>
          <p:nvSpPr>
            <p:cNvPr id="4" name="TextBox 4"/>
            <p:cNvSpPr txBox="1"/>
            <p:nvPr/>
          </p:nvSpPr>
          <p:spPr>
            <a:xfrm>
              <a:off x="0" y="19050"/>
              <a:ext cx="7264400" cy="590550"/>
            </a:xfrm>
            <a:prstGeom prst="rect">
              <a:avLst/>
            </a:prstGeom>
          </p:spPr>
          <p:txBody>
            <a:bodyPr lIns="0" tIns="0" rIns="0" bIns="0" rtlCol="0" anchor="t">
              <a:spAutoFit/>
            </a:bodyPr>
            <a:lstStyle/>
            <a:p>
              <a:pPr marL="0" lvl="0" indent="0" algn="l">
                <a:lnSpc>
                  <a:spcPts val="3300"/>
                </a:lnSpc>
              </a:pPr>
              <a:r>
                <a:rPr lang="en-US" sz="3000" b="1">
                  <a:solidFill>
                    <a:srgbClr val="ECF0F1"/>
                  </a:solidFill>
                  <a:latin typeface="Raleway Bold"/>
                  <a:ea typeface="Raleway Bold"/>
                  <a:cs typeface="Raleway Bold"/>
                  <a:sym typeface="Raleway Bold"/>
                </a:rPr>
                <a:t>Categories</a:t>
              </a:r>
            </a:p>
          </p:txBody>
        </p:sp>
        <p:sp>
          <p:nvSpPr>
            <p:cNvPr id="5" name="TextBox 5"/>
            <p:cNvSpPr txBox="1"/>
            <p:nvPr/>
          </p:nvSpPr>
          <p:spPr>
            <a:xfrm>
              <a:off x="0" y="955675"/>
              <a:ext cx="7264400" cy="1014518"/>
            </a:xfrm>
            <a:prstGeom prst="rect">
              <a:avLst/>
            </a:prstGeom>
          </p:spPr>
          <p:txBody>
            <a:bodyPr lIns="0" tIns="0" rIns="0" bIns="0" rtlCol="0" anchor="t">
              <a:spAutoFit/>
            </a:bodyPr>
            <a:lstStyle/>
            <a:p>
              <a:pPr marL="0" lvl="0" indent="0" algn="l">
                <a:lnSpc>
                  <a:spcPts val="3080"/>
                </a:lnSpc>
              </a:pPr>
              <a:r>
                <a:rPr lang="en-US" sz="2200">
                  <a:solidFill>
                    <a:srgbClr val="ECF0F1"/>
                  </a:solidFill>
                  <a:latin typeface="Raleway"/>
                  <a:ea typeface="Raleway"/>
                  <a:cs typeface="Raleway"/>
                  <a:sym typeface="Raleway"/>
                </a:rPr>
                <a:t>Use categories to group similar posts for easy navigation.</a:t>
              </a:r>
            </a:p>
          </p:txBody>
        </p:sp>
      </p:grpSp>
      <p:grpSp>
        <p:nvGrpSpPr>
          <p:cNvPr id="6" name="Group 6"/>
          <p:cNvGrpSpPr/>
          <p:nvPr/>
        </p:nvGrpSpPr>
        <p:grpSpPr>
          <a:xfrm>
            <a:off x="9309787" y="4268188"/>
            <a:ext cx="5448300" cy="1488687"/>
            <a:chOff x="0" y="0"/>
            <a:chExt cx="7264400" cy="1984916"/>
          </a:xfrm>
        </p:grpSpPr>
        <p:sp>
          <p:nvSpPr>
            <p:cNvPr id="7" name="TextBox 7"/>
            <p:cNvSpPr txBox="1"/>
            <p:nvPr/>
          </p:nvSpPr>
          <p:spPr>
            <a:xfrm>
              <a:off x="0" y="19050"/>
              <a:ext cx="7264400" cy="590550"/>
            </a:xfrm>
            <a:prstGeom prst="rect">
              <a:avLst/>
            </a:prstGeom>
          </p:spPr>
          <p:txBody>
            <a:bodyPr lIns="0" tIns="0" rIns="0" bIns="0" rtlCol="0" anchor="t">
              <a:spAutoFit/>
            </a:bodyPr>
            <a:lstStyle/>
            <a:p>
              <a:pPr marL="0" lvl="0" indent="0" algn="l">
                <a:lnSpc>
                  <a:spcPts val="3300"/>
                </a:lnSpc>
              </a:pPr>
              <a:r>
                <a:rPr lang="en-US" sz="3000" b="1">
                  <a:solidFill>
                    <a:srgbClr val="ECF0F1"/>
                  </a:solidFill>
                  <a:latin typeface="Raleway Bold"/>
                  <a:ea typeface="Raleway Bold"/>
                  <a:cs typeface="Raleway Bold"/>
                  <a:sym typeface="Raleway Bold"/>
                </a:rPr>
                <a:t>Tags</a:t>
              </a:r>
            </a:p>
          </p:txBody>
        </p:sp>
        <p:sp>
          <p:nvSpPr>
            <p:cNvPr id="8" name="TextBox 8"/>
            <p:cNvSpPr txBox="1"/>
            <p:nvPr/>
          </p:nvSpPr>
          <p:spPr>
            <a:xfrm>
              <a:off x="0" y="970398"/>
              <a:ext cx="7264400" cy="1014518"/>
            </a:xfrm>
            <a:prstGeom prst="rect">
              <a:avLst/>
            </a:prstGeom>
          </p:spPr>
          <p:txBody>
            <a:bodyPr lIns="0" tIns="0" rIns="0" bIns="0" rtlCol="0" anchor="t">
              <a:spAutoFit/>
            </a:bodyPr>
            <a:lstStyle/>
            <a:p>
              <a:pPr marL="0" lvl="0" indent="0" algn="l">
                <a:lnSpc>
                  <a:spcPts val="3080"/>
                </a:lnSpc>
              </a:pPr>
              <a:r>
                <a:rPr lang="en-US" sz="2200">
                  <a:solidFill>
                    <a:srgbClr val="ECF0F1"/>
                  </a:solidFill>
                  <a:latin typeface="Raleway"/>
                  <a:ea typeface="Raleway"/>
                  <a:cs typeface="Raleway"/>
                  <a:sym typeface="Raleway"/>
                </a:rPr>
                <a:t>Implement tags to highlight specific topics within your articles.</a:t>
              </a:r>
            </a:p>
          </p:txBody>
        </p:sp>
      </p:grpSp>
      <p:sp>
        <p:nvSpPr>
          <p:cNvPr id="9" name="TextBox 9"/>
          <p:cNvSpPr txBox="1"/>
          <p:nvPr/>
        </p:nvSpPr>
        <p:spPr>
          <a:xfrm>
            <a:off x="17376901" y="9412274"/>
            <a:ext cx="152400" cy="209550"/>
          </a:xfrm>
          <a:prstGeom prst="rect">
            <a:avLst/>
          </a:prstGeom>
        </p:spPr>
        <p:txBody>
          <a:bodyPr wrap="none" lIns="0" tIns="0" rIns="0" bIns="0" rtlCol="0" anchor="t">
            <a:spAutoFit/>
          </a:bodyPr>
          <a:lstStyle/>
          <a:p>
            <a:pPr algn="r">
              <a:lnSpc>
                <a:spcPts val="2800"/>
              </a:lnSpc>
              <a:spcBef>
                <a:spcPct val="0"/>
              </a:spcBef>
            </a:pPr>
            <a:r>
              <a:rPr lang="en-US" sz="2000">
                <a:solidFill>
                  <a:srgbClr val="ECF0F1"/>
                </a:solidFill>
                <a:latin typeface="Raleway"/>
                <a:ea typeface="Raleway"/>
                <a:cs typeface="Raleway"/>
                <a:sym typeface="Raleway"/>
              </a:rPr>
              <a:t>12</a:t>
            </a:r>
          </a:p>
        </p:txBody>
      </p:sp>
      <p:sp>
        <p:nvSpPr>
          <p:cNvPr id="10" name="AutoShape 10"/>
          <p:cNvSpPr/>
          <p:nvPr/>
        </p:nvSpPr>
        <p:spPr>
          <a:xfrm>
            <a:off x="1431704" y="9610725"/>
            <a:ext cx="15624461" cy="0"/>
          </a:xfrm>
          <a:prstGeom prst="line">
            <a:avLst/>
          </a:prstGeom>
          <a:ln w="19050" cap="flat">
            <a:solidFill>
              <a:srgbClr val="ECF0F1"/>
            </a:solidFill>
            <a:prstDash val="solid"/>
            <a:headEnd type="none" w="sm" len="sm"/>
            <a:tailEnd type="none" w="sm" len="sm"/>
          </a:ln>
        </p:spPr>
        <p:txBody>
          <a:bodyPr/>
          <a:lstStyle/>
          <a:p>
            <a:endParaRPr lang="en-US"/>
          </a:p>
        </p:txBody>
      </p:sp>
      <p:sp>
        <p:nvSpPr>
          <p:cNvPr id="11" name="Freeform 11"/>
          <p:cNvSpPr/>
          <p:nvPr/>
        </p:nvSpPr>
        <p:spPr>
          <a:xfrm>
            <a:off x="671512" y="9387884"/>
            <a:ext cx="445682" cy="445682"/>
          </a:xfrm>
          <a:custGeom>
            <a:avLst/>
            <a:gdLst/>
            <a:ahLst/>
            <a:cxnLst/>
            <a:rect l="l" t="t" r="r" b="b"/>
            <a:pathLst>
              <a:path w="445682" h="445682">
                <a:moveTo>
                  <a:pt x="0" y="0"/>
                </a:moveTo>
                <a:lnTo>
                  <a:pt x="445683" y="0"/>
                </a:lnTo>
                <a:lnTo>
                  <a:pt x="445683" y="445682"/>
                </a:lnTo>
                <a:lnTo>
                  <a:pt x="0" y="44568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12" name="Group 12"/>
          <p:cNvGrpSpPr/>
          <p:nvPr/>
        </p:nvGrpSpPr>
        <p:grpSpPr>
          <a:xfrm>
            <a:off x="666750" y="6945736"/>
            <a:ext cx="5448300" cy="1477645"/>
            <a:chOff x="0" y="0"/>
            <a:chExt cx="7264400" cy="1970193"/>
          </a:xfrm>
        </p:grpSpPr>
        <p:sp>
          <p:nvSpPr>
            <p:cNvPr id="13" name="TextBox 13"/>
            <p:cNvSpPr txBox="1"/>
            <p:nvPr/>
          </p:nvSpPr>
          <p:spPr>
            <a:xfrm>
              <a:off x="0" y="19050"/>
              <a:ext cx="7264400" cy="590550"/>
            </a:xfrm>
            <a:prstGeom prst="rect">
              <a:avLst/>
            </a:prstGeom>
          </p:spPr>
          <p:txBody>
            <a:bodyPr lIns="0" tIns="0" rIns="0" bIns="0" rtlCol="0" anchor="t">
              <a:spAutoFit/>
            </a:bodyPr>
            <a:lstStyle/>
            <a:p>
              <a:pPr marL="0" lvl="0" indent="0" algn="l">
                <a:lnSpc>
                  <a:spcPts val="3300"/>
                </a:lnSpc>
              </a:pPr>
              <a:r>
                <a:rPr lang="en-US" sz="3000" b="1">
                  <a:solidFill>
                    <a:srgbClr val="ECF0F1"/>
                  </a:solidFill>
                  <a:latin typeface="Raleway Bold"/>
                  <a:ea typeface="Raleway Bold"/>
                  <a:cs typeface="Raleway Bold"/>
                  <a:sym typeface="Raleway Bold"/>
                </a:rPr>
                <a:t>Search Functionality</a:t>
              </a:r>
            </a:p>
          </p:txBody>
        </p:sp>
        <p:sp>
          <p:nvSpPr>
            <p:cNvPr id="14" name="TextBox 14"/>
            <p:cNvSpPr txBox="1"/>
            <p:nvPr/>
          </p:nvSpPr>
          <p:spPr>
            <a:xfrm>
              <a:off x="0" y="955675"/>
              <a:ext cx="7264400" cy="1014518"/>
            </a:xfrm>
            <a:prstGeom prst="rect">
              <a:avLst/>
            </a:prstGeom>
          </p:spPr>
          <p:txBody>
            <a:bodyPr lIns="0" tIns="0" rIns="0" bIns="0" rtlCol="0" anchor="t">
              <a:spAutoFit/>
            </a:bodyPr>
            <a:lstStyle/>
            <a:p>
              <a:pPr marL="0" lvl="0" indent="0" algn="l">
                <a:lnSpc>
                  <a:spcPts val="3080"/>
                </a:lnSpc>
              </a:pPr>
              <a:r>
                <a:rPr lang="en-US" sz="2200">
                  <a:solidFill>
                    <a:srgbClr val="ECF0F1"/>
                  </a:solidFill>
                  <a:latin typeface="Raleway"/>
                  <a:ea typeface="Raleway"/>
                  <a:cs typeface="Raleway"/>
                  <a:sym typeface="Raleway"/>
                </a:rPr>
                <a:t>Enable search tools to help readers find content quickly.</a:t>
              </a:r>
            </a:p>
          </p:txBody>
        </p:sp>
      </p:grpSp>
      <p:grpSp>
        <p:nvGrpSpPr>
          <p:cNvPr id="15" name="Group 15"/>
          <p:cNvGrpSpPr/>
          <p:nvPr/>
        </p:nvGrpSpPr>
        <p:grpSpPr>
          <a:xfrm>
            <a:off x="9309787" y="6934694"/>
            <a:ext cx="5448300" cy="1488687"/>
            <a:chOff x="0" y="0"/>
            <a:chExt cx="7264400" cy="1984916"/>
          </a:xfrm>
        </p:grpSpPr>
        <p:sp>
          <p:nvSpPr>
            <p:cNvPr id="16" name="TextBox 16"/>
            <p:cNvSpPr txBox="1"/>
            <p:nvPr/>
          </p:nvSpPr>
          <p:spPr>
            <a:xfrm>
              <a:off x="0" y="19050"/>
              <a:ext cx="7264400" cy="590550"/>
            </a:xfrm>
            <a:prstGeom prst="rect">
              <a:avLst/>
            </a:prstGeom>
          </p:spPr>
          <p:txBody>
            <a:bodyPr lIns="0" tIns="0" rIns="0" bIns="0" rtlCol="0" anchor="t">
              <a:spAutoFit/>
            </a:bodyPr>
            <a:lstStyle/>
            <a:p>
              <a:pPr marL="0" lvl="0" indent="0" algn="l">
                <a:lnSpc>
                  <a:spcPts val="3300"/>
                </a:lnSpc>
              </a:pPr>
              <a:r>
                <a:rPr lang="en-US" sz="3000" b="1">
                  <a:solidFill>
                    <a:srgbClr val="ECF0F1"/>
                  </a:solidFill>
                  <a:latin typeface="Raleway Bold"/>
                  <a:ea typeface="Raleway Bold"/>
                  <a:cs typeface="Raleway Bold"/>
                  <a:sym typeface="Raleway Bold"/>
                </a:rPr>
                <a:t>Reduce Confusion</a:t>
              </a:r>
            </a:p>
          </p:txBody>
        </p:sp>
        <p:sp>
          <p:nvSpPr>
            <p:cNvPr id="17" name="TextBox 17"/>
            <p:cNvSpPr txBox="1"/>
            <p:nvPr/>
          </p:nvSpPr>
          <p:spPr>
            <a:xfrm>
              <a:off x="0" y="970398"/>
              <a:ext cx="7264400" cy="1014518"/>
            </a:xfrm>
            <a:prstGeom prst="rect">
              <a:avLst/>
            </a:prstGeom>
          </p:spPr>
          <p:txBody>
            <a:bodyPr lIns="0" tIns="0" rIns="0" bIns="0" rtlCol="0" anchor="t">
              <a:spAutoFit/>
            </a:bodyPr>
            <a:lstStyle/>
            <a:p>
              <a:pPr marL="0" lvl="0" indent="0" algn="l">
                <a:lnSpc>
                  <a:spcPts val="3080"/>
                </a:lnSpc>
              </a:pPr>
              <a:r>
                <a:rPr lang="en-US" sz="2200">
                  <a:solidFill>
                    <a:srgbClr val="ECF0F1"/>
                  </a:solidFill>
                  <a:latin typeface="Raleway"/>
                  <a:ea typeface="Raleway"/>
                  <a:cs typeface="Raleway"/>
                  <a:sym typeface="Raleway"/>
                </a:rPr>
                <a:t>Simplify navigation to enhance user experience and engagement.</a:t>
              </a:r>
            </a:p>
          </p:txBody>
        </p:sp>
      </p:grpSp>
      <p:sp>
        <p:nvSpPr>
          <p:cNvPr id="18" name="Freeform 18"/>
          <p:cNvSpPr/>
          <p:nvPr/>
        </p:nvSpPr>
        <p:spPr>
          <a:xfrm rot="8410794">
            <a:off x="14883321" y="-3075217"/>
            <a:ext cx="7440338" cy="5072958"/>
          </a:xfrm>
          <a:custGeom>
            <a:avLst/>
            <a:gdLst/>
            <a:ahLst/>
            <a:cxnLst/>
            <a:rect l="l" t="t" r="r" b="b"/>
            <a:pathLst>
              <a:path w="7440338" h="5072958">
                <a:moveTo>
                  <a:pt x="0" y="0"/>
                </a:moveTo>
                <a:lnTo>
                  <a:pt x="7440338" y="0"/>
                </a:lnTo>
                <a:lnTo>
                  <a:pt x="7440338" y="5072958"/>
                </a:lnTo>
                <a:lnTo>
                  <a:pt x="0" y="507295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34495E"/>
        </a:solidFill>
        <a:effectLst/>
      </p:bgPr>
    </p:bg>
    <p:spTree>
      <p:nvGrpSpPr>
        <p:cNvPr id="1" name=""/>
        <p:cNvGrpSpPr/>
        <p:nvPr/>
      </p:nvGrpSpPr>
      <p:grpSpPr>
        <a:xfrm>
          <a:off x="0" y="0"/>
          <a:ext cx="0" cy="0"/>
          <a:chOff x="0" y="0"/>
          <a:chExt cx="0" cy="0"/>
        </a:xfrm>
      </p:grpSpPr>
      <p:sp>
        <p:nvSpPr>
          <p:cNvPr id="2" name="TextBox 2"/>
          <p:cNvSpPr txBox="1"/>
          <p:nvPr/>
        </p:nvSpPr>
        <p:spPr>
          <a:xfrm>
            <a:off x="4219760" y="9372600"/>
            <a:ext cx="9171147" cy="382270"/>
          </a:xfrm>
          <a:prstGeom prst="rect">
            <a:avLst/>
          </a:prstGeom>
        </p:spPr>
        <p:txBody>
          <a:bodyPr lIns="0" tIns="0" rIns="0" bIns="0" rtlCol="0" anchor="t">
            <a:spAutoFit/>
          </a:bodyPr>
          <a:lstStyle/>
          <a:p>
            <a:pPr algn="ctr">
              <a:lnSpc>
                <a:spcPts val="3080"/>
              </a:lnSpc>
              <a:spcBef>
                <a:spcPct val="0"/>
              </a:spcBef>
            </a:pPr>
            <a:r>
              <a:rPr lang="en-US" sz="2200" u="sng">
                <a:solidFill>
                  <a:srgbClr val="FFFFFF"/>
                </a:solidFill>
                <a:latin typeface="Raleway"/>
                <a:ea typeface="Raleway"/>
                <a:cs typeface="Raleway"/>
                <a:sym typeface="Raleway"/>
                <a:hlinkClick r:id="rId2" tooltip="https://www.lynda.com/Writing-tutorials/Writing-Compelling-Blog-Post/642461-2.html?srchtrk=index%3A4%0Alinktypeid%3A2%0Aq%3Ablog%0Apage%3A1%0As%3Arelevance%0Asa%3Atrue%0Aproducttypeid%3A2"/>
              </a:rPr>
              <a:t>Try this LinkedIn Learning c</a:t>
            </a:r>
            <a:r>
              <a:rPr lang="en-US" sz="2200" u="sng">
                <a:solidFill>
                  <a:srgbClr val="FFFFFF"/>
                </a:solidFill>
                <a:latin typeface="Raleway"/>
                <a:ea typeface="Raleway"/>
                <a:cs typeface="Raleway"/>
                <a:sym typeface="Raleway"/>
                <a:hlinkClick r:id="rId2" tooltip="https://www.lynda.com/Writing-tutorials/Writing-Compelling-Blog-Post/642461-2.html?srchtrk=index%3A4%0Alinktypeid%3A2%0Aq%3Ablog%0Apage%3A1%0As%3Arelevance%0Asa%3Atrue%0Aproducttypeid%3A2"/>
              </a:rPr>
              <a:t>ourse about writing a compelling blog post</a:t>
            </a:r>
            <a:r>
              <a:rPr lang="en-US" sz="2200">
                <a:solidFill>
                  <a:srgbClr val="FFFFFF"/>
                </a:solidFill>
                <a:latin typeface="Raleway"/>
                <a:ea typeface="Raleway"/>
                <a:cs typeface="Raleway"/>
                <a:sym typeface="Raleway"/>
              </a:rPr>
              <a:t>. </a:t>
            </a:r>
          </a:p>
        </p:txBody>
      </p:sp>
      <p:sp>
        <p:nvSpPr>
          <p:cNvPr id="3" name="TextBox 3"/>
          <p:cNvSpPr txBox="1"/>
          <p:nvPr/>
        </p:nvSpPr>
        <p:spPr>
          <a:xfrm>
            <a:off x="310444" y="3408680"/>
            <a:ext cx="17667111" cy="5849620"/>
          </a:xfrm>
          <a:prstGeom prst="rect">
            <a:avLst/>
          </a:prstGeom>
        </p:spPr>
        <p:txBody>
          <a:bodyPr lIns="0" tIns="0" rIns="0" bIns="0" rtlCol="0" anchor="t">
            <a:spAutoFit/>
          </a:bodyPr>
          <a:lstStyle/>
          <a:p>
            <a:pPr marL="474981" lvl="1" indent="-237491" algn="l">
              <a:lnSpc>
                <a:spcPts val="3080"/>
              </a:lnSpc>
              <a:buFont typeface="Arial"/>
              <a:buChar char="•"/>
            </a:pPr>
            <a:r>
              <a:rPr lang="en-US" sz="2200">
                <a:solidFill>
                  <a:srgbClr val="FFFFFF"/>
                </a:solidFill>
                <a:latin typeface="Raleway"/>
                <a:ea typeface="Raleway"/>
                <a:cs typeface="Raleway"/>
                <a:sym typeface="Raleway"/>
              </a:rPr>
              <a:t>Decide how you want to hook readers - Making the description of your research clear while still being compelling is important: many readers will know very little about your research topic, so you should keep that in mind when writing for your blog. A good title will help draw readers in.</a:t>
            </a:r>
          </a:p>
          <a:p>
            <a:pPr marL="474981" lvl="1" indent="-237491" algn="l">
              <a:lnSpc>
                <a:spcPts val="3080"/>
              </a:lnSpc>
              <a:buFont typeface="Arial"/>
              <a:buChar char="•"/>
            </a:pPr>
            <a:r>
              <a:rPr lang="en-US" sz="2200">
                <a:solidFill>
                  <a:srgbClr val="FFFFFF"/>
                </a:solidFill>
                <a:latin typeface="Raleway"/>
                <a:ea typeface="Raleway"/>
                <a:cs typeface="Raleway"/>
                <a:sym typeface="Raleway"/>
              </a:rPr>
              <a:t>Presenting your topics and projects clearly - This part goes hand in hand with a compelling title. It is important for your introduction or headline to be very clear: stray from complicated vocabulary and make your posts clear for anybody to understand. </a:t>
            </a:r>
          </a:p>
          <a:p>
            <a:pPr marL="474981" lvl="1" indent="-237491" algn="l">
              <a:lnSpc>
                <a:spcPts val="3080"/>
              </a:lnSpc>
              <a:spcBef>
                <a:spcPct val="0"/>
              </a:spcBef>
              <a:buFont typeface="Arial"/>
              <a:buChar char="•"/>
            </a:pPr>
            <a:r>
              <a:rPr lang="en-US" sz="2200">
                <a:solidFill>
                  <a:srgbClr val="FFFFFF"/>
                </a:solidFill>
                <a:latin typeface="Raleway"/>
                <a:ea typeface="Raleway"/>
                <a:cs typeface="Raleway"/>
                <a:sym typeface="Raleway"/>
              </a:rPr>
              <a:t>Accessibility - Define complicated terminology or arguments that might not be self-explanatory. You might additionally want to embed images or videos to make your case more compelling and posts easier to read and digest...</a:t>
            </a:r>
          </a:p>
          <a:p>
            <a:pPr marL="474981" lvl="1" indent="-237491" algn="l">
              <a:lnSpc>
                <a:spcPts val="3080"/>
              </a:lnSpc>
              <a:spcBef>
                <a:spcPct val="0"/>
              </a:spcBef>
              <a:buFont typeface="Arial"/>
              <a:buChar char="•"/>
            </a:pPr>
            <a:r>
              <a:rPr lang="en-US" sz="2200">
                <a:solidFill>
                  <a:srgbClr val="FFFFFF"/>
                </a:solidFill>
                <a:latin typeface="Raleway"/>
                <a:ea typeface="Raleway"/>
                <a:cs typeface="Raleway"/>
                <a:sym typeface="Raleway"/>
              </a:rPr>
              <a:t>Referencing - This is an essential part of all research blogs: fellow academics or potential employers will be expecting well-referenced sources to consult. Make sure you make the most of footnotes and bibliographies.</a:t>
            </a:r>
          </a:p>
          <a:p>
            <a:pPr marL="474981" lvl="1" indent="-237491" algn="l">
              <a:lnSpc>
                <a:spcPts val="3080"/>
              </a:lnSpc>
              <a:spcBef>
                <a:spcPct val="0"/>
              </a:spcBef>
              <a:buFont typeface="Arial"/>
              <a:buChar char="•"/>
            </a:pPr>
            <a:r>
              <a:rPr lang="en-US" sz="2200">
                <a:solidFill>
                  <a:srgbClr val="FFFFFF"/>
                </a:solidFill>
                <a:latin typeface="Raleway"/>
                <a:ea typeface="Raleway"/>
                <a:cs typeface="Raleway"/>
                <a:sym typeface="Raleway"/>
              </a:rPr>
              <a:t>Link additional material - Where did you get your inspiration? Are there any articles or videos people could consult to expand their knowledge on the subject you have raised? Adding a 'More Information' page is an optional possibility to expand your readers' experience. </a:t>
            </a:r>
          </a:p>
          <a:p>
            <a:pPr marL="474981" lvl="1" indent="-237491" algn="l">
              <a:lnSpc>
                <a:spcPts val="3080"/>
              </a:lnSpc>
              <a:spcBef>
                <a:spcPct val="0"/>
              </a:spcBef>
              <a:buFont typeface="Arial"/>
              <a:buChar char="•"/>
            </a:pPr>
            <a:r>
              <a:rPr lang="en-US" sz="2200">
                <a:solidFill>
                  <a:srgbClr val="FFFFFF"/>
                </a:solidFill>
                <a:latin typeface="Raleway"/>
                <a:ea typeface="Raleway"/>
                <a:cs typeface="Raleway"/>
                <a:sym typeface="Raleway"/>
              </a:rPr>
              <a:t>Consider building a profile section - If you are in charge of the whole blog, consider building yourself a profile section. This could be a space for your readers to explore your academic profile or consult external professional platforms such as LinkedIn.  </a:t>
            </a:r>
          </a:p>
          <a:p>
            <a:pPr algn="l">
              <a:lnSpc>
                <a:spcPts val="3080"/>
              </a:lnSpc>
              <a:spcBef>
                <a:spcPct val="0"/>
              </a:spcBef>
            </a:pPr>
            <a:endParaRPr lang="en-US" sz="2200">
              <a:solidFill>
                <a:srgbClr val="FFFFFF"/>
              </a:solidFill>
              <a:latin typeface="Raleway"/>
              <a:ea typeface="Raleway"/>
              <a:cs typeface="Raleway"/>
              <a:sym typeface="Raleway"/>
            </a:endParaRPr>
          </a:p>
        </p:txBody>
      </p:sp>
      <p:sp>
        <p:nvSpPr>
          <p:cNvPr id="4" name="TextBox 4"/>
          <p:cNvSpPr txBox="1"/>
          <p:nvPr/>
        </p:nvSpPr>
        <p:spPr>
          <a:xfrm>
            <a:off x="666750" y="742950"/>
            <a:ext cx="11201400" cy="2552700"/>
          </a:xfrm>
          <a:prstGeom prst="rect">
            <a:avLst/>
          </a:prstGeom>
        </p:spPr>
        <p:txBody>
          <a:bodyPr lIns="0" tIns="0" rIns="0" bIns="0" rtlCol="0" anchor="t">
            <a:spAutoFit/>
          </a:bodyPr>
          <a:lstStyle/>
          <a:p>
            <a:pPr marL="0" lvl="0" indent="0" algn="l">
              <a:lnSpc>
                <a:spcPts val="9900"/>
              </a:lnSpc>
            </a:pPr>
            <a:r>
              <a:rPr lang="en-US" sz="9000">
                <a:solidFill>
                  <a:srgbClr val="ECF0F1"/>
                </a:solidFill>
                <a:latin typeface="Raleway"/>
                <a:ea typeface="Raleway"/>
                <a:cs typeface="Raleway"/>
                <a:sym typeface="Raleway"/>
              </a:rPr>
              <a:t>Blogging For Research</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28</TotalTime>
  <Words>1246</Words>
  <Application>Microsoft Macintosh PowerPoint</Application>
  <PresentationFormat>Custom</PresentationFormat>
  <Paragraphs>103</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Raleway Bold</vt:lpstr>
      <vt:lpstr>Arial</vt:lpstr>
      <vt:lpstr>Raleway</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 General Best Practices</dc:title>
  <dc:description>Presentation - General Best Practices</dc:description>
  <cp:lastModifiedBy>Hedd Williams (2416177)</cp:lastModifiedBy>
  <cp:revision>2</cp:revision>
  <dcterms:created xsi:type="dcterms:W3CDTF">2006-08-16T00:00:00Z</dcterms:created>
  <dcterms:modified xsi:type="dcterms:W3CDTF">2026-01-29T13:45:53Z</dcterms:modified>
  <dc:identifier>DAG_vYTZjYM</dc:identifier>
</cp:coreProperties>
</file>