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32"/>
  </p:handoutMasterIdLst>
  <p:sldIdLst>
    <p:sldId id="256" r:id="rId2"/>
    <p:sldId id="257" r:id="rId3"/>
    <p:sldId id="260" r:id="rId4"/>
    <p:sldId id="258" r:id="rId5"/>
    <p:sldId id="259" r:id="rId6"/>
    <p:sldId id="262" r:id="rId7"/>
    <p:sldId id="264" r:id="rId8"/>
    <p:sldId id="266" r:id="rId9"/>
    <p:sldId id="273" r:id="rId10"/>
    <p:sldId id="263" r:id="rId11"/>
    <p:sldId id="265" r:id="rId12"/>
    <p:sldId id="267" r:id="rId13"/>
    <p:sldId id="268" r:id="rId14"/>
    <p:sldId id="269" r:id="rId15"/>
    <p:sldId id="271" r:id="rId16"/>
    <p:sldId id="272" r:id="rId17"/>
    <p:sldId id="277" r:id="rId18"/>
    <p:sldId id="278" r:id="rId19"/>
    <p:sldId id="279" r:id="rId20"/>
    <p:sldId id="280" r:id="rId21"/>
    <p:sldId id="281" r:id="rId22"/>
    <p:sldId id="282" r:id="rId23"/>
    <p:sldId id="283" r:id="rId24"/>
    <p:sldId id="284" r:id="rId25"/>
    <p:sldId id="289" r:id="rId26"/>
    <p:sldId id="290" r:id="rId27"/>
    <p:sldId id="286" r:id="rId28"/>
    <p:sldId id="287" r:id="rId29"/>
    <p:sldId id="288" r:id="rId30"/>
    <p:sldId id="276"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107" d="100"/>
          <a:sy n="107" d="100"/>
        </p:scale>
        <p:origin x="560" y="6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1982663-8E26-4678-B6AC-02790465D830}" type="datetimeFigureOut">
              <a:rPr lang="en-GB" smtClean="0"/>
              <a:t>28/06/2019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E38ADB9-694C-45B0-A296-3CC94A28B934}" type="slidenum">
              <a:rPr lang="en-GB" smtClean="0"/>
              <a:t>‹#›</a:t>
            </a:fld>
            <a:endParaRPr lang="en-GB"/>
          </a:p>
        </p:txBody>
      </p:sp>
    </p:spTree>
    <p:extLst>
      <p:ext uri="{BB962C8B-B14F-4D97-AF65-F5344CB8AC3E}">
        <p14:creationId xmlns:p14="http://schemas.microsoft.com/office/powerpoint/2010/main" val="4657213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12136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88565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5590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D2FE86-852A-403A-9985-768F9D469594}" type="datetimeFigureOut">
              <a:rPr lang="en-GB" smtClean="0"/>
              <a:t>28/06/2019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201189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D2FE86-852A-403A-9985-768F9D469594}" type="datetimeFigureOut">
              <a:rPr lang="en-GB" smtClean="0"/>
              <a:t>28/06/2019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0714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D2FE86-852A-403A-9985-768F9D469594}" type="datetimeFigureOut">
              <a:rPr lang="en-GB" smtClean="0"/>
              <a:t>28/06/2019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741336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2FE86-852A-403A-9985-768F9D469594}" type="datetimeFigureOut">
              <a:rPr lang="en-GB" smtClean="0"/>
              <a:t>28/06/2019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50493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28/06/2019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2217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D2FE86-852A-403A-9985-768F9D469594}" type="datetimeFigureOut">
              <a:rPr lang="en-GB" smtClean="0"/>
              <a:t>28/06/2019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468361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32752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8839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2287577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370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424090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3699030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D2FE86-852A-403A-9985-768F9D469594}" type="datetimeFigureOut">
              <a:rPr lang="en-GB" smtClean="0"/>
              <a:t>28/06/2019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FEB47B-5396-4E78-BB72-8534A9E86A92}" type="slidenum">
              <a:rPr lang="en-GB" smtClean="0"/>
              <a:t>‹#›</a:t>
            </a:fld>
            <a:endParaRPr lang="en-GB"/>
          </a:p>
        </p:txBody>
      </p:sp>
    </p:spTree>
    <p:extLst>
      <p:ext uri="{BB962C8B-B14F-4D97-AF65-F5344CB8AC3E}">
        <p14:creationId xmlns:p14="http://schemas.microsoft.com/office/powerpoint/2010/main" val="139648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D2FE86-852A-403A-9985-768F9D469594}" type="datetimeFigureOut">
              <a:rPr lang="en-GB" smtClean="0"/>
              <a:t>28/06/2019</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B3FEB47B-5396-4E78-BB72-8534A9E86A92}" type="slidenum">
              <a:rPr lang="en-GB" smtClean="0"/>
              <a:t>‹#›</a:t>
            </a:fld>
            <a:endParaRPr lang="en-GB"/>
          </a:p>
        </p:txBody>
      </p:sp>
    </p:spTree>
    <p:extLst>
      <p:ext uri="{BB962C8B-B14F-4D97-AF65-F5344CB8AC3E}">
        <p14:creationId xmlns:p14="http://schemas.microsoft.com/office/powerpoint/2010/main" val="32897112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e-lawresources.co.uk/" TargetMode="External"/><Relationship Id="rId2" Type="http://schemas.openxmlformats.org/officeDocument/2006/relationships/hyperlink" Target="http://www.findlaw.co.uk/" TargetMode="External"/><Relationship Id="rId1" Type="http://schemas.openxmlformats.org/officeDocument/2006/relationships/slideLayout" Target="../slideLayouts/slideLayout2.xml"/><Relationship Id="rId5" Type="http://schemas.openxmlformats.org/officeDocument/2006/relationships/hyperlink" Target="http://www.bitsoflaw.org/" TargetMode="External"/><Relationship Id="rId4" Type="http://schemas.openxmlformats.org/officeDocument/2006/relationships/hyperlink" Target="http://www.lawteacher.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Contract &amp; legal responsibilities</a:t>
            </a:r>
            <a:endParaRPr lang="en-GB" dirty="0"/>
          </a:p>
        </p:txBody>
      </p:sp>
      <p:sp>
        <p:nvSpPr>
          <p:cNvPr id="3" name="Subtitle 2"/>
          <p:cNvSpPr>
            <a:spLocks noGrp="1"/>
          </p:cNvSpPr>
          <p:nvPr>
            <p:ph type="subTitle" idx="1"/>
          </p:nvPr>
        </p:nvSpPr>
        <p:spPr/>
        <p:txBody>
          <a:bodyPr>
            <a:normAutofit lnSpcReduction="10000"/>
          </a:bodyPr>
          <a:lstStyle/>
          <a:p>
            <a:r>
              <a:rPr lang="en-GB" dirty="0" smtClean="0"/>
              <a:t>Lara Hopkinson</a:t>
            </a:r>
          </a:p>
          <a:p>
            <a:r>
              <a:rPr lang="en-GB" dirty="0" smtClean="0"/>
              <a:t>Senior Lecturer</a:t>
            </a:r>
          </a:p>
          <a:p>
            <a:r>
              <a:rPr lang="en-GB" dirty="0" smtClean="0"/>
              <a:t>Architecture, Built and Natural Environment</a:t>
            </a:r>
            <a:endParaRPr lang="en-GB" dirty="0"/>
          </a:p>
        </p:txBody>
      </p:sp>
    </p:spTree>
    <p:extLst>
      <p:ext uri="{BB962C8B-B14F-4D97-AF65-F5344CB8AC3E}">
        <p14:creationId xmlns:p14="http://schemas.microsoft.com/office/powerpoint/2010/main" val="398133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from last week</a:t>
            </a:r>
            <a:endParaRPr lang="en-GB" dirty="0"/>
          </a:p>
        </p:txBody>
      </p:sp>
      <p:sp>
        <p:nvSpPr>
          <p:cNvPr id="3" name="Content Placeholder 2"/>
          <p:cNvSpPr>
            <a:spLocks noGrp="1"/>
          </p:cNvSpPr>
          <p:nvPr>
            <p:ph idx="1"/>
          </p:nvPr>
        </p:nvSpPr>
        <p:spPr/>
        <p:txBody>
          <a:bodyPr/>
          <a:lstStyle/>
          <a:p>
            <a:r>
              <a:rPr lang="en-GB" dirty="0"/>
              <a:t>Court system in detail</a:t>
            </a:r>
          </a:p>
          <a:p>
            <a:r>
              <a:rPr lang="en-GB" dirty="0"/>
              <a:t>Common law &amp; its history</a:t>
            </a:r>
          </a:p>
          <a:p>
            <a:r>
              <a:rPr lang="en-GB" dirty="0"/>
              <a:t>Judicial precedent</a:t>
            </a:r>
          </a:p>
        </p:txBody>
      </p:sp>
    </p:spTree>
    <p:extLst>
      <p:ext uri="{BB962C8B-B14F-4D97-AF65-F5344CB8AC3E}">
        <p14:creationId xmlns:p14="http://schemas.microsoft.com/office/powerpoint/2010/main" val="3379682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for today	</a:t>
            </a:r>
            <a:endParaRPr lang="en-GB" dirty="0"/>
          </a:p>
        </p:txBody>
      </p:sp>
      <p:sp>
        <p:nvSpPr>
          <p:cNvPr id="3" name="Content Placeholder 2"/>
          <p:cNvSpPr>
            <a:spLocks noGrp="1"/>
          </p:cNvSpPr>
          <p:nvPr>
            <p:ph idx="1"/>
          </p:nvPr>
        </p:nvSpPr>
        <p:spPr/>
        <p:txBody>
          <a:bodyPr>
            <a:normAutofit/>
          </a:bodyPr>
          <a:lstStyle/>
          <a:p>
            <a:r>
              <a:rPr lang="en-GB" dirty="0" smtClean="0"/>
              <a:t>Contract</a:t>
            </a:r>
          </a:p>
          <a:p>
            <a:pPr lvl="1"/>
            <a:r>
              <a:rPr lang="en-GB" dirty="0" smtClean="0"/>
              <a:t>Definition</a:t>
            </a:r>
          </a:p>
          <a:p>
            <a:pPr lvl="1"/>
            <a:r>
              <a:rPr lang="en-GB" dirty="0" smtClean="0"/>
              <a:t>Outline of the essential of a valid contract</a:t>
            </a:r>
          </a:p>
          <a:p>
            <a:pPr lvl="1"/>
            <a:r>
              <a:rPr lang="en-GB" dirty="0" smtClean="0"/>
              <a:t>Validity of contracts</a:t>
            </a:r>
          </a:p>
          <a:p>
            <a:pPr lvl="1"/>
            <a:r>
              <a:rPr lang="en-GB" dirty="0" smtClean="0"/>
              <a:t>Detail of agreement (offer &amp; acceptance)</a:t>
            </a:r>
          </a:p>
        </p:txBody>
      </p:sp>
    </p:spTree>
    <p:extLst>
      <p:ext uri="{BB962C8B-B14F-4D97-AF65-F5344CB8AC3E}">
        <p14:creationId xmlns:p14="http://schemas.microsoft.com/office/powerpoint/2010/main" val="9179666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contract?</a:t>
            </a:r>
            <a:endParaRPr lang="en-GB" dirty="0"/>
          </a:p>
        </p:txBody>
      </p:sp>
      <p:sp>
        <p:nvSpPr>
          <p:cNvPr id="3" name="Content Placeholder 2"/>
          <p:cNvSpPr>
            <a:spLocks noGrp="1"/>
          </p:cNvSpPr>
          <p:nvPr>
            <p:ph idx="1"/>
          </p:nvPr>
        </p:nvSpPr>
        <p:spPr>
          <a:xfrm>
            <a:off x="609599" y="1930400"/>
            <a:ext cx="6347714" cy="4110963"/>
          </a:xfrm>
        </p:spPr>
        <p:txBody>
          <a:bodyPr>
            <a:normAutofit/>
          </a:bodyPr>
          <a:lstStyle/>
          <a:p>
            <a:r>
              <a:rPr lang="en-GB" dirty="0" smtClean="0"/>
              <a:t>“A written or spoken agreement, especially one concerning employment, sales, or tenancy, that is intended to be enforceable by law”</a:t>
            </a:r>
          </a:p>
          <a:p>
            <a:r>
              <a:rPr lang="en-GB" dirty="0" smtClean="0"/>
              <a:t>“An agreement, enforceable by law, between two or more persons to do or abstain from doing some act or acts, their intention being to create legal relations and not merely to exchange mutual promises, both having given something or having promised to give something of value as consideration for any benefit derived from the agreement”</a:t>
            </a:r>
            <a:endParaRPr lang="en-GB" dirty="0"/>
          </a:p>
          <a:p>
            <a:pPr lvl="1"/>
            <a:endParaRPr lang="en-GB" dirty="0"/>
          </a:p>
        </p:txBody>
      </p:sp>
    </p:spTree>
    <p:extLst>
      <p:ext uri="{BB962C8B-B14F-4D97-AF65-F5344CB8AC3E}">
        <p14:creationId xmlns:p14="http://schemas.microsoft.com/office/powerpoint/2010/main" val="4262787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you think a contract would apply?</a:t>
            </a:r>
            <a:endParaRPr lang="en-GB" dirty="0"/>
          </a:p>
        </p:txBody>
      </p:sp>
      <p:sp>
        <p:nvSpPr>
          <p:cNvPr id="3" name="Content Placeholder 2"/>
          <p:cNvSpPr>
            <a:spLocks noGrp="1"/>
          </p:cNvSpPr>
          <p:nvPr>
            <p:ph idx="1"/>
          </p:nvPr>
        </p:nvSpPr>
        <p:spPr>
          <a:xfrm>
            <a:off x="609599" y="2045110"/>
            <a:ext cx="6347714" cy="3996254"/>
          </a:xfrm>
        </p:spPr>
        <p:txBody>
          <a:bodyPr/>
          <a:lstStyle/>
          <a:p>
            <a:r>
              <a:rPr lang="en-GB" dirty="0" smtClean="0"/>
              <a:t>Employment</a:t>
            </a:r>
          </a:p>
          <a:p>
            <a:pPr lvl="1"/>
            <a:r>
              <a:rPr lang="en-GB" dirty="0" smtClean="0"/>
              <a:t>Including sub-contractors</a:t>
            </a:r>
          </a:p>
          <a:p>
            <a:r>
              <a:rPr lang="en-GB" dirty="0" smtClean="0"/>
              <a:t>Sale</a:t>
            </a:r>
          </a:p>
          <a:p>
            <a:pPr lvl="1"/>
            <a:r>
              <a:rPr lang="en-GB" dirty="0" smtClean="0"/>
              <a:t>Goods / materials / hardware / etc.</a:t>
            </a:r>
          </a:p>
          <a:p>
            <a:r>
              <a:rPr lang="en-GB" dirty="0" smtClean="0"/>
              <a:t>Lease</a:t>
            </a:r>
          </a:p>
          <a:p>
            <a:pPr lvl="1"/>
            <a:r>
              <a:rPr lang="en-GB" dirty="0" smtClean="0"/>
              <a:t>Hardware / vehicles / etc.</a:t>
            </a:r>
          </a:p>
          <a:p>
            <a:r>
              <a:rPr lang="en-GB" dirty="0" smtClean="0"/>
              <a:t>Tenancy</a:t>
            </a:r>
          </a:p>
          <a:p>
            <a:pPr lvl="1"/>
            <a:r>
              <a:rPr lang="en-GB" dirty="0" smtClean="0"/>
              <a:t>Premises to run business</a:t>
            </a:r>
          </a:p>
          <a:p>
            <a:r>
              <a:rPr lang="en-GB" dirty="0" smtClean="0"/>
              <a:t>Projects </a:t>
            </a:r>
          </a:p>
          <a:p>
            <a:pPr lvl="1"/>
            <a:r>
              <a:rPr lang="en-GB" dirty="0" smtClean="0"/>
              <a:t>Use of certain materials / methods / etc.</a:t>
            </a:r>
            <a:endParaRPr lang="en-GB" dirty="0"/>
          </a:p>
          <a:p>
            <a:endParaRPr lang="en-GB" dirty="0"/>
          </a:p>
        </p:txBody>
      </p:sp>
    </p:spTree>
    <p:extLst>
      <p:ext uri="{BB962C8B-B14F-4D97-AF65-F5344CB8AC3E}">
        <p14:creationId xmlns:p14="http://schemas.microsoft.com/office/powerpoint/2010/main" val="78940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of a valid contract</a:t>
            </a:r>
            <a:endParaRPr lang="en-GB" dirty="0"/>
          </a:p>
        </p:txBody>
      </p:sp>
      <p:sp>
        <p:nvSpPr>
          <p:cNvPr id="3" name="Content Placeholder 2"/>
          <p:cNvSpPr>
            <a:spLocks noGrp="1"/>
          </p:cNvSpPr>
          <p:nvPr>
            <p:ph idx="1"/>
          </p:nvPr>
        </p:nvSpPr>
        <p:spPr/>
        <p:txBody>
          <a:bodyPr/>
          <a:lstStyle/>
          <a:p>
            <a:r>
              <a:rPr lang="en-GB" dirty="0" smtClean="0"/>
              <a:t>Three main elements:</a:t>
            </a:r>
          </a:p>
          <a:p>
            <a:pPr lvl="1"/>
            <a:r>
              <a:rPr lang="en-GB" dirty="0" smtClean="0"/>
              <a:t>Agreement</a:t>
            </a:r>
          </a:p>
          <a:p>
            <a:pPr lvl="1"/>
            <a:r>
              <a:rPr lang="en-GB" dirty="0" smtClean="0"/>
              <a:t>Consideration</a:t>
            </a:r>
          </a:p>
          <a:p>
            <a:pPr lvl="1"/>
            <a:r>
              <a:rPr lang="en-GB" dirty="0" smtClean="0"/>
              <a:t>Legal intent</a:t>
            </a:r>
          </a:p>
          <a:p>
            <a:endParaRPr lang="en-GB" dirty="0" smtClean="0"/>
          </a:p>
          <a:p>
            <a:r>
              <a:rPr lang="en-GB" dirty="0" smtClean="0"/>
              <a:t>Also a number of other elements that are important</a:t>
            </a:r>
          </a:p>
        </p:txBody>
      </p:sp>
    </p:spTree>
    <p:extLst>
      <p:ext uri="{BB962C8B-B14F-4D97-AF65-F5344CB8AC3E}">
        <p14:creationId xmlns:p14="http://schemas.microsoft.com/office/powerpoint/2010/main" val="1167234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803" y="195362"/>
            <a:ext cx="7099574" cy="758825"/>
          </a:xfrm>
        </p:spPr>
        <p:txBody>
          <a:bodyPr/>
          <a:lstStyle/>
          <a:p>
            <a:r>
              <a:rPr lang="en-GB" dirty="0" smtClean="0"/>
              <a:t>Requirements of a valid contract</a:t>
            </a:r>
            <a:endParaRPr lang="en-GB" dirty="0"/>
          </a:p>
        </p:txBody>
      </p:sp>
      <p:grpSp>
        <p:nvGrpSpPr>
          <p:cNvPr id="5" name="Group 4"/>
          <p:cNvGrpSpPr/>
          <p:nvPr/>
        </p:nvGrpSpPr>
        <p:grpSpPr>
          <a:xfrm>
            <a:off x="1337494" y="1024550"/>
            <a:ext cx="5334000" cy="5304811"/>
            <a:chOff x="0" y="0"/>
            <a:chExt cx="5334000" cy="5304811"/>
          </a:xfrm>
        </p:grpSpPr>
        <p:sp>
          <p:nvSpPr>
            <p:cNvPr id="6" name="Text Box 2"/>
            <p:cNvSpPr txBox="1">
              <a:spLocks noChangeArrowheads="1"/>
            </p:cNvSpPr>
            <p:nvPr/>
          </p:nvSpPr>
          <p:spPr bwMode="auto">
            <a:xfrm>
              <a:off x="1343025" y="2857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1) Consideration</a:t>
              </a:r>
            </a:p>
          </p:txBody>
        </p:sp>
        <p:sp>
          <p:nvSpPr>
            <p:cNvPr id="7" name="Text Box 2"/>
            <p:cNvSpPr txBox="1">
              <a:spLocks noChangeArrowheads="1"/>
            </p:cNvSpPr>
            <p:nvPr/>
          </p:nvSpPr>
          <p:spPr bwMode="auto">
            <a:xfrm>
              <a:off x="1323975" y="84772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2) Agreement</a:t>
              </a:r>
            </a:p>
          </p:txBody>
        </p:sp>
        <p:sp>
          <p:nvSpPr>
            <p:cNvPr id="8" name="Text Box 2"/>
            <p:cNvSpPr txBox="1">
              <a:spLocks noChangeArrowheads="1"/>
            </p:cNvSpPr>
            <p:nvPr/>
          </p:nvSpPr>
          <p:spPr bwMode="auto">
            <a:xfrm>
              <a:off x="1323975" y="1428750"/>
              <a:ext cx="1133475" cy="42862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3) Intention to be bound</a:t>
              </a:r>
            </a:p>
          </p:txBody>
        </p:sp>
        <p:sp>
          <p:nvSpPr>
            <p:cNvPr id="9" name="Text Box 2"/>
            <p:cNvSpPr txBox="1">
              <a:spLocks noChangeArrowheads="1"/>
            </p:cNvSpPr>
            <p:nvPr/>
          </p:nvSpPr>
          <p:spPr bwMode="auto">
            <a:xfrm>
              <a:off x="1314450" y="2133600"/>
              <a:ext cx="1133475" cy="6381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4) No fundamental mistake</a:t>
              </a:r>
            </a:p>
          </p:txBody>
        </p:sp>
        <p:sp>
          <p:nvSpPr>
            <p:cNvPr id="10" name="Text Box 2"/>
            <p:cNvSpPr txBox="1">
              <a:spLocks noChangeArrowheads="1"/>
            </p:cNvSpPr>
            <p:nvPr/>
          </p:nvSpPr>
          <p:spPr bwMode="auto">
            <a:xfrm>
              <a:off x="1285875" y="30384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5) Capacity </a:t>
              </a:r>
            </a:p>
          </p:txBody>
        </p:sp>
        <p:sp>
          <p:nvSpPr>
            <p:cNvPr id="11" name="Text Box 2"/>
            <p:cNvSpPr txBox="1">
              <a:spLocks noChangeArrowheads="1"/>
            </p:cNvSpPr>
            <p:nvPr/>
          </p:nvSpPr>
          <p:spPr bwMode="auto">
            <a:xfrm>
              <a:off x="1285875" y="3638550"/>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6) Legal object</a:t>
              </a:r>
            </a:p>
          </p:txBody>
        </p:sp>
        <p:sp>
          <p:nvSpPr>
            <p:cNvPr id="12" name="Text Box 2"/>
            <p:cNvSpPr txBox="1">
              <a:spLocks noChangeArrowheads="1"/>
            </p:cNvSpPr>
            <p:nvPr/>
          </p:nvSpPr>
          <p:spPr bwMode="auto">
            <a:xfrm>
              <a:off x="1285875" y="42576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7) Proper form</a:t>
              </a:r>
            </a:p>
          </p:txBody>
        </p:sp>
        <p:sp>
          <p:nvSpPr>
            <p:cNvPr id="13" name="Text Box 2"/>
            <p:cNvSpPr txBox="1">
              <a:spLocks noChangeArrowheads="1"/>
            </p:cNvSpPr>
            <p:nvPr/>
          </p:nvSpPr>
          <p:spPr bwMode="auto">
            <a:xfrm>
              <a:off x="1276350" y="4867275"/>
              <a:ext cx="1133475" cy="33337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8) True consent</a:t>
              </a:r>
            </a:p>
          </p:txBody>
        </p:sp>
        <p:sp>
          <p:nvSpPr>
            <p:cNvPr id="14" name="Text Box 2"/>
            <p:cNvSpPr txBox="1">
              <a:spLocks noChangeArrowheads="1"/>
            </p:cNvSpPr>
            <p:nvPr/>
          </p:nvSpPr>
          <p:spPr bwMode="auto">
            <a:xfrm>
              <a:off x="1752600" y="6286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5" name="Text Box 2"/>
            <p:cNvSpPr txBox="1">
              <a:spLocks noChangeArrowheads="1"/>
            </p:cNvSpPr>
            <p:nvPr/>
          </p:nvSpPr>
          <p:spPr bwMode="auto">
            <a:xfrm>
              <a:off x="1752600" y="120015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6" name="Text Box 2"/>
            <p:cNvSpPr txBox="1">
              <a:spLocks noChangeArrowheads="1"/>
            </p:cNvSpPr>
            <p:nvPr/>
          </p:nvSpPr>
          <p:spPr bwMode="auto">
            <a:xfrm>
              <a:off x="1752600" y="18764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7" name="Text Box 2"/>
            <p:cNvSpPr txBox="1">
              <a:spLocks noChangeArrowheads="1"/>
            </p:cNvSpPr>
            <p:nvPr/>
          </p:nvSpPr>
          <p:spPr bwMode="auto">
            <a:xfrm>
              <a:off x="1733550" y="27908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8" name="Text Box 2"/>
            <p:cNvSpPr txBox="1">
              <a:spLocks noChangeArrowheads="1"/>
            </p:cNvSpPr>
            <p:nvPr/>
          </p:nvSpPr>
          <p:spPr bwMode="auto">
            <a:xfrm>
              <a:off x="1733550" y="3390900"/>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19" name="Text Box 2"/>
            <p:cNvSpPr txBox="1">
              <a:spLocks noChangeArrowheads="1"/>
            </p:cNvSpPr>
            <p:nvPr/>
          </p:nvSpPr>
          <p:spPr bwMode="auto">
            <a:xfrm>
              <a:off x="1714500" y="401002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0" name="Text Box 2"/>
            <p:cNvSpPr txBox="1">
              <a:spLocks noChangeArrowheads="1"/>
            </p:cNvSpPr>
            <p:nvPr/>
          </p:nvSpPr>
          <p:spPr bwMode="auto">
            <a:xfrm>
              <a:off x="1724025" y="4638675"/>
              <a:ext cx="247650" cy="2190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21" name="Text Box 2"/>
            <p:cNvSpPr txBox="1">
              <a:spLocks noChangeArrowheads="1"/>
            </p:cNvSpPr>
            <p:nvPr/>
          </p:nvSpPr>
          <p:spPr bwMode="auto">
            <a:xfrm>
              <a:off x="333375" y="8572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2" name="Text Box 2"/>
            <p:cNvSpPr txBox="1">
              <a:spLocks noChangeArrowheads="1"/>
            </p:cNvSpPr>
            <p:nvPr/>
          </p:nvSpPr>
          <p:spPr bwMode="auto">
            <a:xfrm>
              <a:off x="257175" y="0"/>
              <a:ext cx="723900"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If absent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3" name="Text Box 2"/>
            <p:cNvSpPr txBox="1">
              <a:spLocks noChangeArrowheads="1"/>
            </p:cNvSpPr>
            <p:nvPr/>
          </p:nvSpPr>
          <p:spPr bwMode="auto">
            <a:xfrm>
              <a:off x="342900" y="1438275"/>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4" name="Text Box 2"/>
            <p:cNvSpPr txBox="1">
              <a:spLocks noChangeArrowheads="1"/>
            </p:cNvSpPr>
            <p:nvPr/>
          </p:nvSpPr>
          <p:spPr bwMode="auto">
            <a:xfrm>
              <a:off x="342900" y="23050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5" name="Text Box 2"/>
            <p:cNvSpPr txBox="1">
              <a:spLocks noChangeArrowheads="1"/>
            </p:cNvSpPr>
            <p:nvPr/>
          </p:nvSpPr>
          <p:spPr bwMode="auto">
            <a:xfrm>
              <a:off x="361950" y="3676650"/>
              <a:ext cx="504825" cy="29527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t>
              </a:r>
            </a:p>
          </p:txBody>
        </p:sp>
        <p:sp>
          <p:nvSpPr>
            <p:cNvPr id="26" name="Text Box 2"/>
            <p:cNvSpPr txBox="1">
              <a:spLocks noChangeArrowheads="1"/>
            </p:cNvSpPr>
            <p:nvPr/>
          </p:nvSpPr>
          <p:spPr bwMode="auto">
            <a:xfrm>
              <a:off x="66675" y="238125"/>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 unless a speciality contract</a:t>
              </a:r>
            </a:p>
          </p:txBody>
        </p:sp>
        <p:sp>
          <p:nvSpPr>
            <p:cNvPr id="27" name="Text Box 2"/>
            <p:cNvSpPr txBox="1">
              <a:spLocks noChangeArrowheads="1"/>
            </p:cNvSpPr>
            <p:nvPr/>
          </p:nvSpPr>
          <p:spPr bwMode="auto">
            <a:xfrm>
              <a:off x="0" y="3009900"/>
              <a:ext cx="1238250"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 voidable or unenforceable</a:t>
              </a:r>
            </a:p>
          </p:txBody>
        </p:sp>
        <p:sp>
          <p:nvSpPr>
            <p:cNvPr id="28" name="Text Box 2"/>
            <p:cNvSpPr txBox="1">
              <a:spLocks noChangeArrowheads="1"/>
            </p:cNvSpPr>
            <p:nvPr/>
          </p:nvSpPr>
          <p:spPr bwMode="auto">
            <a:xfrm>
              <a:off x="9525" y="4152900"/>
              <a:ext cx="1238250" cy="6096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Some void: others valid but unenforceable</a:t>
              </a:r>
            </a:p>
          </p:txBody>
        </p:sp>
        <p:sp>
          <p:nvSpPr>
            <p:cNvPr id="29" name="Text Box 2"/>
            <p:cNvSpPr txBox="1">
              <a:spLocks noChangeArrowheads="1"/>
            </p:cNvSpPr>
            <p:nvPr/>
          </p:nvSpPr>
          <p:spPr bwMode="auto">
            <a:xfrm>
              <a:off x="257175" y="4924425"/>
              <a:ext cx="762000" cy="247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Voidable</a:t>
              </a:r>
            </a:p>
          </p:txBody>
        </p:sp>
        <p:sp>
          <p:nvSpPr>
            <p:cNvPr id="30" name="Text Box 2"/>
            <p:cNvSpPr txBox="1">
              <a:spLocks noChangeArrowheads="1"/>
            </p:cNvSpPr>
            <p:nvPr/>
          </p:nvSpPr>
          <p:spPr bwMode="auto">
            <a:xfrm>
              <a:off x="2533650" y="304800"/>
              <a:ext cx="1800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price of the promise”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2"/>
            <p:cNvSpPr txBox="1">
              <a:spLocks noChangeArrowheads="1"/>
            </p:cNvSpPr>
            <p:nvPr/>
          </p:nvSpPr>
          <p:spPr bwMode="auto">
            <a:xfrm>
              <a:off x="2514600" y="885825"/>
              <a:ext cx="265747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Offer &amp; acceptance and certainty of terms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Box 2"/>
            <p:cNvSpPr txBox="1">
              <a:spLocks noChangeArrowheads="1"/>
            </p:cNvSpPr>
            <p:nvPr/>
          </p:nvSpPr>
          <p:spPr bwMode="auto">
            <a:xfrm>
              <a:off x="2514600" y="1438275"/>
              <a:ext cx="2543175" cy="4286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Parties must not have agreed NOT to be bound by their promise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p:cNvSpPr txBox="1">
              <a:spLocks noChangeArrowheads="1"/>
            </p:cNvSpPr>
            <p:nvPr/>
          </p:nvSpPr>
          <p:spPr bwMode="auto">
            <a:xfrm>
              <a:off x="2495550" y="2152650"/>
              <a:ext cx="2762250" cy="6286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Subject-matter must have been in existence and no mistake as to the terms of the offer or identify of subject-matter or parties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p:cNvSpPr txBox="1">
              <a:spLocks noChangeArrowheads="1"/>
            </p:cNvSpPr>
            <p:nvPr/>
          </p:nvSpPr>
          <p:spPr bwMode="auto">
            <a:xfrm>
              <a:off x="2476500" y="3038475"/>
              <a:ext cx="2181225" cy="238125"/>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Not a minor, mentally ill or drunk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2"/>
            <p:cNvSpPr txBox="1">
              <a:spLocks noChangeArrowheads="1"/>
            </p:cNvSpPr>
            <p:nvPr/>
          </p:nvSpPr>
          <p:spPr bwMode="auto">
            <a:xfrm>
              <a:off x="2476500" y="3609361"/>
              <a:ext cx="2638425" cy="4191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purpose of the contract must be permitted by law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p:cNvSpPr txBox="1">
              <a:spLocks noChangeArrowheads="1"/>
            </p:cNvSpPr>
            <p:nvPr/>
          </p:nvSpPr>
          <p:spPr bwMode="auto">
            <a:xfrm>
              <a:off x="2466975" y="4238011"/>
              <a:ext cx="2628900" cy="43815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The contract must not be one which would be in a particular form e.g. in a deed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 Box 2"/>
            <p:cNvSpPr txBox="1">
              <a:spLocks noChangeArrowheads="1"/>
            </p:cNvSpPr>
            <p:nvPr/>
          </p:nvSpPr>
          <p:spPr bwMode="auto">
            <a:xfrm>
              <a:off x="2466975" y="4847611"/>
              <a:ext cx="2867025" cy="45720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100" dirty="0">
                  <a:solidFill>
                    <a:srgbClr val="548235"/>
                  </a:solidFill>
                  <a:effectLst/>
                  <a:latin typeface="Calibri" panose="020F0502020204030204" pitchFamily="34" charset="0"/>
                  <a:ea typeface="Calibri" panose="020F0502020204030204" pitchFamily="34" charset="0"/>
                  <a:cs typeface="Times New Roman" panose="02020603050405020304" pitchFamily="18" charset="0"/>
                </a:rPr>
                <a:t>No duress, undue influence, misrepresentation or fraud to obtain agreement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8" name="TextBox 37"/>
          <p:cNvSpPr txBox="1"/>
          <p:nvPr/>
        </p:nvSpPr>
        <p:spPr>
          <a:xfrm>
            <a:off x="481783" y="6508958"/>
            <a:ext cx="3375924" cy="338554"/>
          </a:xfrm>
          <a:prstGeom prst="rect">
            <a:avLst/>
          </a:prstGeom>
          <a:noFill/>
        </p:spPr>
        <p:txBody>
          <a:bodyPr wrap="none" rtlCol="0">
            <a:spAutoFit/>
          </a:bodyPr>
          <a:lstStyle/>
          <a:p>
            <a:r>
              <a:rPr lang="en-GB" sz="1600" dirty="0" smtClean="0"/>
              <a:t>Reproduced from Owen, 1998, p49</a:t>
            </a:r>
            <a:endParaRPr lang="en-GB" sz="1600" dirty="0"/>
          </a:p>
        </p:txBody>
      </p:sp>
    </p:spTree>
    <p:extLst>
      <p:ext uri="{BB962C8B-B14F-4D97-AF65-F5344CB8AC3E}">
        <p14:creationId xmlns:p14="http://schemas.microsoft.com/office/powerpoint/2010/main" val="3252393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contracts</a:t>
            </a:r>
            <a:endParaRPr lang="en-GB" dirty="0"/>
          </a:p>
        </p:txBody>
      </p:sp>
      <p:sp>
        <p:nvSpPr>
          <p:cNvPr id="3" name="Content Placeholder 2"/>
          <p:cNvSpPr>
            <a:spLocks noGrp="1"/>
          </p:cNvSpPr>
          <p:nvPr>
            <p:ph idx="1"/>
          </p:nvPr>
        </p:nvSpPr>
        <p:spPr/>
        <p:txBody>
          <a:bodyPr>
            <a:normAutofit/>
          </a:bodyPr>
          <a:lstStyle/>
          <a:p>
            <a:r>
              <a:rPr lang="en-GB" dirty="0" smtClean="0"/>
              <a:t>Void, voidable and unenforceable</a:t>
            </a:r>
          </a:p>
          <a:p>
            <a:pPr lvl="1"/>
            <a:r>
              <a:rPr lang="en-GB" dirty="0" smtClean="0"/>
              <a:t>Void – no binding effect at all</a:t>
            </a:r>
          </a:p>
          <a:p>
            <a:pPr lvl="1"/>
            <a:r>
              <a:rPr lang="en-GB" dirty="0" smtClean="0"/>
              <a:t>Voidable – binding, but one party has the right to set aside</a:t>
            </a:r>
          </a:p>
          <a:p>
            <a:pPr lvl="1"/>
            <a:r>
              <a:rPr lang="en-GB" dirty="0" smtClean="0"/>
              <a:t>Unenforceable – valid but cannot be enforced in a court of law</a:t>
            </a:r>
          </a:p>
          <a:p>
            <a:r>
              <a:rPr lang="en-GB" dirty="0" smtClean="0"/>
              <a:t>Executed and executory contracts</a:t>
            </a:r>
          </a:p>
          <a:p>
            <a:pPr lvl="1"/>
            <a:r>
              <a:rPr lang="en-GB" dirty="0" smtClean="0"/>
              <a:t>Executed – everything carried out as required</a:t>
            </a:r>
          </a:p>
          <a:p>
            <a:pPr lvl="1"/>
            <a:r>
              <a:rPr lang="en-GB" dirty="0" smtClean="0"/>
              <a:t>Executory – obligations remain to be carried out</a:t>
            </a:r>
          </a:p>
          <a:p>
            <a:r>
              <a:rPr lang="en-GB" dirty="0" smtClean="0"/>
              <a:t>Speciality contracts</a:t>
            </a:r>
          </a:p>
          <a:p>
            <a:pPr lvl="1"/>
            <a:r>
              <a:rPr lang="en-GB" dirty="0" smtClean="0"/>
              <a:t>Deeds</a:t>
            </a:r>
          </a:p>
          <a:p>
            <a:endParaRPr lang="en-GB" dirty="0"/>
          </a:p>
        </p:txBody>
      </p:sp>
    </p:spTree>
    <p:extLst>
      <p:ext uri="{BB962C8B-B14F-4D97-AF65-F5344CB8AC3E}">
        <p14:creationId xmlns:p14="http://schemas.microsoft.com/office/powerpoint/2010/main" val="25873450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a:t>
            </a:r>
            <a:endParaRPr lang="en-GB" dirty="0"/>
          </a:p>
        </p:txBody>
      </p:sp>
      <p:sp>
        <p:nvSpPr>
          <p:cNvPr id="4" name="Content Placeholder 2"/>
          <p:cNvSpPr>
            <a:spLocks noGrp="1"/>
          </p:cNvSpPr>
          <p:nvPr>
            <p:ph idx="1"/>
          </p:nvPr>
        </p:nvSpPr>
        <p:spPr>
          <a:xfrm>
            <a:off x="609599" y="2160590"/>
            <a:ext cx="6347714" cy="4250042"/>
          </a:xfrm>
        </p:spPr>
        <p:txBody>
          <a:bodyPr>
            <a:normAutofit/>
          </a:bodyPr>
          <a:lstStyle/>
          <a:p>
            <a:r>
              <a:rPr lang="en-GB" dirty="0" smtClean="0"/>
              <a:t>A contract comes into effect when one party makes an offer and another accepts</a:t>
            </a:r>
          </a:p>
          <a:p>
            <a:pPr lvl="1"/>
            <a:r>
              <a:rPr lang="en-GB" dirty="0" smtClean="0"/>
              <a:t>Person making the offer - OFFEROR</a:t>
            </a:r>
          </a:p>
          <a:p>
            <a:pPr lvl="1"/>
            <a:r>
              <a:rPr lang="en-GB" dirty="0" smtClean="0"/>
              <a:t>Person to whom the offer is made - OFFEREE</a:t>
            </a:r>
          </a:p>
          <a:p>
            <a:r>
              <a:rPr lang="en-GB" dirty="0" smtClean="0"/>
              <a:t>An OFFER…</a:t>
            </a:r>
          </a:p>
          <a:p>
            <a:pPr lvl="1"/>
            <a:r>
              <a:rPr lang="en-GB" dirty="0" smtClean="0"/>
              <a:t>An undertaking by the </a:t>
            </a:r>
            <a:r>
              <a:rPr lang="en-GB" dirty="0" err="1" smtClean="0"/>
              <a:t>offeror</a:t>
            </a:r>
            <a:r>
              <a:rPr lang="en-GB" dirty="0" smtClean="0"/>
              <a:t>, will be bound by the offer if there is proper acceptance of such.</a:t>
            </a:r>
          </a:p>
          <a:p>
            <a:pPr lvl="1"/>
            <a:r>
              <a:rPr lang="en-GB" dirty="0" smtClean="0"/>
              <a:t>Legally, it is important to test whether parties have accepted obligations to one another.</a:t>
            </a:r>
          </a:p>
          <a:p>
            <a:pPr lvl="1"/>
            <a:r>
              <a:rPr lang="en-GB" dirty="0" smtClean="0"/>
              <a:t>Offer and acceptance of such must be based on the offer made with NO alterations</a:t>
            </a:r>
          </a:p>
          <a:p>
            <a:r>
              <a:rPr lang="en-GB" dirty="0" smtClean="0"/>
              <a:t>G Percy Trentham v </a:t>
            </a:r>
            <a:r>
              <a:rPr lang="en-GB" dirty="0" err="1" smtClean="0"/>
              <a:t>Archital</a:t>
            </a:r>
            <a:r>
              <a:rPr lang="en-GB" dirty="0" smtClean="0"/>
              <a:t> </a:t>
            </a:r>
            <a:r>
              <a:rPr lang="en-GB" dirty="0" err="1" smtClean="0"/>
              <a:t>Luxfer</a:t>
            </a:r>
            <a:r>
              <a:rPr lang="en-GB" dirty="0" smtClean="0"/>
              <a:t> Ltd [1992]</a:t>
            </a:r>
          </a:p>
          <a:p>
            <a:endParaRPr lang="en-GB" dirty="0"/>
          </a:p>
        </p:txBody>
      </p:sp>
    </p:spTree>
    <p:extLst>
      <p:ext uri="{BB962C8B-B14F-4D97-AF65-F5344CB8AC3E}">
        <p14:creationId xmlns:p14="http://schemas.microsoft.com/office/powerpoint/2010/main" val="25409439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Offer and invitation to treat</a:t>
            </a:r>
            <a:endParaRPr lang="en-GB" dirty="0"/>
          </a:p>
        </p:txBody>
      </p:sp>
      <p:sp>
        <p:nvSpPr>
          <p:cNvPr id="3" name="Content Placeholder 2"/>
          <p:cNvSpPr>
            <a:spLocks noGrp="1"/>
          </p:cNvSpPr>
          <p:nvPr>
            <p:ph idx="1"/>
          </p:nvPr>
        </p:nvSpPr>
        <p:spPr>
          <a:xfrm>
            <a:off x="609599" y="2160590"/>
            <a:ext cx="6347714" cy="3880773"/>
          </a:xfrm>
        </p:spPr>
        <p:txBody>
          <a:bodyPr>
            <a:normAutofit lnSpcReduction="10000"/>
          </a:bodyPr>
          <a:lstStyle/>
          <a:p>
            <a:r>
              <a:rPr lang="en-GB" dirty="0" smtClean="0"/>
              <a:t>Invitation to treat:</a:t>
            </a:r>
          </a:p>
          <a:p>
            <a:pPr lvl="1"/>
            <a:r>
              <a:rPr lang="en-GB" dirty="0" smtClean="0"/>
              <a:t>Invitations to others to make an offer</a:t>
            </a:r>
          </a:p>
          <a:p>
            <a:pPr lvl="1"/>
            <a:r>
              <a:rPr lang="en-GB" dirty="0" smtClean="0"/>
              <a:t>An expression of willingness to negotiate</a:t>
            </a:r>
          </a:p>
          <a:p>
            <a:r>
              <a:rPr lang="en-GB" dirty="0" smtClean="0"/>
              <a:t>What are invitations to treat?</a:t>
            </a:r>
          </a:p>
          <a:p>
            <a:pPr lvl="1"/>
            <a:r>
              <a:rPr lang="en-GB" dirty="0" smtClean="0"/>
              <a:t>Marked prices on articles for sale</a:t>
            </a:r>
          </a:p>
          <a:p>
            <a:pPr lvl="2"/>
            <a:r>
              <a:rPr lang="en-GB" dirty="0" smtClean="0"/>
              <a:t>Pharmaceutical Society of Great Britain v Boots [1953]</a:t>
            </a:r>
          </a:p>
          <a:p>
            <a:pPr lvl="1"/>
            <a:r>
              <a:rPr lang="en-GB" dirty="0" smtClean="0"/>
              <a:t>Prices set out in price lists, catalogues, circulars, newspapers and magazines</a:t>
            </a:r>
          </a:p>
          <a:p>
            <a:pPr lvl="2"/>
            <a:r>
              <a:rPr lang="en-GB" dirty="0" smtClean="0"/>
              <a:t>Partridge v Crittenden [1968]</a:t>
            </a:r>
          </a:p>
          <a:p>
            <a:pPr lvl="1"/>
            <a:r>
              <a:rPr lang="en-GB" dirty="0" smtClean="0"/>
              <a:t>Auctioneer’s request for bids</a:t>
            </a:r>
          </a:p>
          <a:p>
            <a:pPr lvl="2"/>
            <a:r>
              <a:rPr lang="en-GB" dirty="0" smtClean="0"/>
              <a:t>Harris v Nickerson [1873]</a:t>
            </a:r>
            <a:endParaRPr lang="en-GB" dirty="0"/>
          </a:p>
        </p:txBody>
      </p:sp>
    </p:spTree>
    <p:extLst>
      <p:ext uri="{BB962C8B-B14F-4D97-AF65-F5344CB8AC3E}">
        <p14:creationId xmlns:p14="http://schemas.microsoft.com/office/powerpoint/2010/main" val="423079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599"/>
            <a:ext cx="1907459" cy="1622323"/>
          </a:xfrm>
        </p:spPr>
        <p:txBody>
          <a:bodyPr>
            <a:normAutofit fontScale="90000"/>
          </a:bodyPr>
          <a:lstStyle/>
          <a:p>
            <a:r>
              <a:rPr lang="en-GB" dirty="0" err="1" smtClean="0"/>
              <a:t>Carlill</a:t>
            </a:r>
            <a:r>
              <a:rPr lang="en-GB" dirty="0" smtClean="0"/>
              <a:t> v Carbolic Smoke Co. [1893]</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7058" y="442452"/>
            <a:ext cx="4202588" cy="6079744"/>
          </a:xfrm>
          <a:prstGeom prst="rect">
            <a:avLst/>
          </a:prstGeom>
        </p:spPr>
      </p:pic>
    </p:spTree>
    <p:extLst>
      <p:ext uri="{BB962C8B-B14F-4D97-AF65-F5344CB8AC3E}">
        <p14:creationId xmlns:p14="http://schemas.microsoft.com/office/powerpoint/2010/main" val="2696236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as to offers</a:t>
            </a:r>
            <a:endParaRPr lang="en-GB" dirty="0"/>
          </a:p>
        </p:txBody>
      </p:sp>
      <p:sp>
        <p:nvSpPr>
          <p:cNvPr id="3" name="Content Placeholder 2"/>
          <p:cNvSpPr>
            <a:spLocks noGrp="1"/>
          </p:cNvSpPr>
          <p:nvPr>
            <p:ph idx="1"/>
          </p:nvPr>
        </p:nvSpPr>
        <p:spPr/>
        <p:txBody>
          <a:bodyPr>
            <a:normAutofit/>
          </a:bodyPr>
          <a:lstStyle/>
          <a:p>
            <a:r>
              <a:rPr lang="en-GB" dirty="0" smtClean="0"/>
              <a:t>An offer MUST be distinguished from an invitation to treat</a:t>
            </a:r>
          </a:p>
          <a:p>
            <a:pPr lvl="1"/>
            <a:r>
              <a:rPr lang="en-GB" dirty="0" smtClean="0"/>
              <a:t>Invitation to tender (Spencer v Harding [1870])</a:t>
            </a:r>
          </a:p>
          <a:p>
            <a:r>
              <a:rPr lang="en-GB" dirty="0" smtClean="0"/>
              <a:t>Enquiries and replies to enquiries are not offers</a:t>
            </a:r>
          </a:p>
          <a:p>
            <a:pPr lvl="1"/>
            <a:r>
              <a:rPr lang="en-GB" dirty="0" smtClean="0"/>
              <a:t>Gibson v Manchester City Council [1979]</a:t>
            </a:r>
          </a:p>
          <a:p>
            <a:r>
              <a:rPr lang="en-GB" dirty="0" smtClean="0"/>
              <a:t>Communication of the offer</a:t>
            </a:r>
          </a:p>
          <a:p>
            <a:pPr lvl="1"/>
            <a:r>
              <a:rPr lang="en-GB" dirty="0" err="1" smtClean="0"/>
              <a:t>Boulton</a:t>
            </a:r>
            <a:r>
              <a:rPr lang="en-GB" dirty="0" smtClean="0"/>
              <a:t> v Jones [1857]</a:t>
            </a:r>
          </a:p>
          <a:p>
            <a:r>
              <a:rPr lang="en-GB" dirty="0" smtClean="0"/>
              <a:t>An offer be revoked any time before acceptance</a:t>
            </a:r>
          </a:p>
          <a:p>
            <a:r>
              <a:rPr lang="en-GB" dirty="0" smtClean="0"/>
              <a:t>An offer remains open until it is accepted, revoked, rejected or lapses</a:t>
            </a:r>
            <a:endParaRPr lang="en-GB" dirty="0"/>
          </a:p>
        </p:txBody>
      </p:sp>
    </p:spTree>
    <p:extLst>
      <p:ext uri="{BB962C8B-B14F-4D97-AF65-F5344CB8AC3E}">
        <p14:creationId xmlns:p14="http://schemas.microsoft.com/office/powerpoint/2010/main" val="39757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Rules as to acceptances</a:t>
            </a:r>
            <a:endParaRPr lang="en-GB" dirty="0"/>
          </a:p>
        </p:txBody>
      </p:sp>
      <p:sp>
        <p:nvSpPr>
          <p:cNvPr id="3" name="Content Placeholder 2"/>
          <p:cNvSpPr>
            <a:spLocks noGrp="1"/>
          </p:cNvSpPr>
          <p:nvPr>
            <p:ph idx="1"/>
          </p:nvPr>
        </p:nvSpPr>
        <p:spPr>
          <a:xfrm>
            <a:off x="609599" y="1930400"/>
            <a:ext cx="6449962" cy="4224594"/>
          </a:xfrm>
        </p:spPr>
        <p:txBody>
          <a:bodyPr>
            <a:normAutofit fontScale="92500" lnSpcReduction="10000"/>
          </a:bodyPr>
          <a:lstStyle/>
          <a:p>
            <a:r>
              <a:rPr lang="en-GB" dirty="0" smtClean="0"/>
              <a:t>Acceptance MUST be in response to an offer</a:t>
            </a:r>
          </a:p>
          <a:p>
            <a:pPr lvl="1"/>
            <a:r>
              <a:rPr lang="en-GB" dirty="0" smtClean="0"/>
              <a:t>Must correspond precisely with terms (Peter Lind v Mersey Docks and Harbour Board [1972])</a:t>
            </a:r>
          </a:p>
          <a:p>
            <a:pPr lvl="1"/>
            <a:r>
              <a:rPr lang="en-GB" dirty="0" smtClean="0"/>
              <a:t>‘Subject to contract’ (Pitt v PHH Asset Management [1993])</a:t>
            </a:r>
          </a:p>
          <a:p>
            <a:r>
              <a:rPr lang="en-GB" dirty="0" smtClean="0"/>
              <a:t>Counter offers</a:t>
            </a:r>
          </a:p>
          <a:p>
            <a:pPr lvl="1"/>
            <a:r>
              <a:rPr lang="en-GB" dirty="0" smtClean="0"/>
              <a:t>Hyde v Wrench [1870]</a:t>
            </a:r>
          </a:p>
          <a:p>
            <a:r>
              <a:rPr lang="en-GB" dirty="0" smtClean="0"/>
              <a:t>Nature and time of acceptance</a:t>
            </a:r>
          </a:p>
          <a:p>
            <a:pPr lvl="1"/>
            <a:r>
              <a:rPr lang="en-GB" dirty="0" err="1" smtClean="0"/>
              <a:t>Felthouse</a:t>
            </a:r>
            <a:r>
              <a:rPr lang="en-GB" dirty="0" smtClean="0"/>
              <a:t> v Bindley [1863]</a:t>
            </a:r>
          </a:p>
          <a:p>
            <a:r>
              <a:rPr lang="en-GB" dirty="0" smtClean="0"/>
              <a:t>Acceptance in cases of tenders</a:t>
            </a:r>
          </a:p>
          <a:p>
            <a:pPr lvl="1"/>
            <a:r>
              <a:rPr lang="en-GB" dirty="0" smtClean="0"/>
              <a:t>Great Northern Railway v Witham [1873]</a:t>
            </a:r>
          </a:p>
          <a:p>
            <a:r>
              <a:rPr lang="en-GB" dirty="0" smtClean="0"/>
              <a:t>Incomplete (inchoate) agreements</a:t>
            </a:r>
          </a:p>
          <a:p>
            <a:pPr lvl="1"/>
            <a:r>
              <a:rPr lang="en-GB" dirty="0" smtClean="0"/>
              <a:t>Foley v </a:t>
            </a:r>
            <a:r>
              <a:rPr lang="en-GB" dirty="0" err="1" smtClean="0"/>
              <a:t>Classique</a:t>
            </a:r>
            <a:r>
              <a:rPr lang="en-GB" dirty="0" smtClean="0"/>
              <a:t> Coaches Ltd [1934]</a:t>
            </a:r>
          </a:p>
          <a:p>
            <a:endParaRPr lang="en-GB" dirty="0"/>
          </a:p>
        </p:txBody>
      </p:sp>
    </p:spTree>
    <p:extLst>
      <p:ext uri="{BB962C8B-B14F-4D97-AF65-F5344CB8AC3E}">
        <p14:creationId xmlns:p14="http://schemas.microsoft.com/office/powerpoint/2010/main" val="18358557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of acceptance</a:t>
            </a:r>
            <a:endParaRPr lang="en-GB" dirty="0"/>
          </a:p>
        </p:txBody>
      </p:sp>
      <p:sp>
        <p:nvSpPr>
          <p:cNvPr id="3" name="Content Placeholder 2"/>
          <p:cNvSpPr>
            <a:spLocks noGrp="1"/>
          </p:cNvSpPr>
          <p:nvPr>
            <p:ph idx="1"/>
          </p:nvPr>
        </p:nvSpPr>
        <p:spPr>
          <a:xfrm>
            <a:off x="609599" y="2133600"/>
            <a:ext cx="6347714" cy="3907763"/>
          </a:xfrm>
        </p:spPr>
        <p:txBody>
          <a:bodyPr>
            <a:normAutofit/>
          </a:bodyPr>
          <a:lstStyle/>
          <a:p>
            <a:r>
              <a:rPr lang="en-GB" dirty="0" smtClean="0"/>
              <a:t>Can be made in various ways</a:t>
            </a:r>
          </a:p>
          <a:p>
            <a:pPr lvl="1"/>
            <a:r>
              <a:rPr lang="en-GB" dirty="0" smtClean="0"/>
              <a:t>MUST be communicated and MUST be by authorised person</a:t>
            </a:r>
          </a:p>
          <a:p>
            <a:r>
              <a:rPr lang="en-GB" dirty="0" smtClean="0"/>
              <a:t>Waiver of communication</a:t>
            </a:r>
          </a:p>
          <a:p>
            <a:r>
              <a:rPr lang="en-GB" dirty="0" smtClean="0"/>
              <a:t>Methods specified by </a:t>
            </a:r>
            <a:r>
              <a:rPr lang="en-GB" dirty="0" err="1" smtClean="0"/>
              <a:t>offeror</a:t>
            </a:r>
            <a:r>
              <a:rPr lang="en-GB" dirty="0" smtClean="0"/>
              <a:t> </a:t>
            </a:r>
          </a:p>
          <a:p>
            <a:pPr lvl="2"/>
            <a:r>
              <a:rPr lang="en-GB" dirty="0" smtClean="0"/>
              <a:t>Yates Building Co v RJ </a:t>
            </a:r>
            <a:r>
              <a:rPr lang="en-GB" dirty="0" err="1" smtClean="0"/>
              <a:t>Pulleyn</a:t>
            </a:r>
            <a:r>
              <a:rPr lang="en-GB" dirty="0" smtClean="0"/>
              <a:t> &amp; Sons (York) [1975]</a:t>
            </a:r>
          </a:p>
          <a:p>
            <a:pPr lvl="1"/>
            <a:r>
              <a:rPr lang="en-GB" dirty="0" smtClean="0"/>
              <a:t>Verbal acceptances </a:t>
            </a:r>
          </a:p>
          <a:p>
            <a:pPr lvl="2"/>
            <a:r>
              <a:rPr lang="en-GB" dirty="0" err="1" smtClean="0"/>
              <a:t>Entores</a:t>
            </a:r>
            <a:r>
              <a:rPr lang="en-GB" dirty="0" smtClean="0"/>
              <a:t> Ltd v Miles Far Eastern Corporation [1955]</a:t>
            </a:r>
          </a:p>
          <a:p>
            <a:pPr lvl="1"/>
            <a:r>
              <a:rPr lang="en-GB" dirty="0" smtClean="0"/>
              <a:t>Post and </a:t>
            </a:r>
            <a:r>
              <a:rPr lang="en-GB" dirty="0" err="1" smtClean="0"/>
              <a:t>telemessages</a:t>
            </a:r>
            <a:r>
              <a:rPr lang="en-GB" dirty="0" smtClean="0"/>
              <a:t> in offer and acceptance </a:t>
            </a:r>
          </a:p>
          <a:p>
            <a:pPr lvl="2"/>
            <a:r>
              <a:rPr lang="en-GB" dirty="0" smtClean="0"/>
              <a:t>Adams v </a:t>
            </a:r>
            <a:r>
              <a:rPr lang="en-GB" dirty="0" err="1" smtClean="0"/>
              <a:t>Lindsell</a:t>
            </a:r>
            <a:r>
              <a:rPr lang="en-GB" dirty="0" smtClean="0"/>
              <a:t> [1818]</a:t>
            </a:r>
          </a:p>
          <a:p>
            <a:pPr lvl="1"/>
            <a:r>
              <a:rPr lang="en-GB" dirty="0" smtClean="0"/>
              <a:t>The Post Rule and email</a:t>
            </a:r>
          </a:p>
          <a:p>
            <a:pPr lvl="2"/>
            <a:endParaRPr lang="en-GB" dirty="0"/>
          </a:p>
        </p:txBody>
      </p:sp>
    </p:spTree>
    <p:extLst>
      <p:ext uri="{BB962C8B-B14F-4D97-AF65-F5344CB8AC3E}">
        <p14:creationId xmlns:p14="http://schemas.microsoft.com/office/powerpoint/2010/main" val="1967193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Termination of an offer</a:t>
            </a:r>
            <a:endParaRPr lang="en-GB" dirty="0"/>
          </a:p>
        </p:txBody>
      </p:sp>
      <p:sp>
        <p:nvSpPr>
          <p:cNvPr id="3" name="Content Placeholder 2"/>
          <p:cNvSpPr>
            <a:spLocks noGrp="1"/>
          </p:cNvSpPr>
          <p:nvPr>
            <p:ph idx="1"/>
          </p:nvPr>
        </p:nvSpPr>
        <p:spPr/>
        <p:txBody>
          <a:bodyPr/>
          <a:lstStyle/>
          <a:p>
            <a:r>
              <a:rPr lang="en-GB" dirty="0" smtClean="0"/>
              <a:t>Revocation (general)</a:t>
            </a:r>
          </a:p>
          <a:p>
            <a:pPr lvl="1"/>
            <a:r>
              <a:rPr lang="en-GB" dirty="0" smtClean="0"/>
              <a:t>Payne v Cave [1789]</a:t>
            </a:r>
          </a:p>
          <a:p>
            <a:pPr lvl="1"/>
            <a:r>
              <a:rPr lang="en-GB" dirty="0" err="1" smtClean="0"/>
              <a:t>Centrovincial</a:t>
            </a:r>
            <a:r>
              <a:rPr lang="en-GB" dirty="0" smtClean="0"/>
              <a:t> Estates v Merchant Investors Assurance [1983]</a:t>
            </a:r>
          </a:p>
          <a:p>
            <a:pPr lvl="1"/>
            <a:r>
              <a:rPr lang="en-GB" dirty="0" err="1" smtClean="0"/>
              <a:t>Bryne</a:t>
            </a:r>
            <a:r>
              <a:rPr lang="en-GB" dirty="0" smtClean="0"/>
              <a:t> v Van </a:t>
            </a:r>
            <a:r>
              <a:rPr lang="en-GB" dirty="0" err="1" smtClean="0"/>
              <a:t>Tienhoven</a:t>
            </a:r>
            <a:r>
              <a:rPr lang="en-GB" dirty="0" smtClean="0"/>
              <a:t> [1880]</a:t>
            </a:r>
          </a:p>
          <a:p>
            <a:r>
              <a:rPr lang="en-GB" dirty="0" smtClean="0"/>
              <a:t>Revocation (unilateral)</a:t>
            </a:r>
          </a:p>
          <a:p>
            <a:r>
              <a:rPr lang="en-GB" dirty="0" smtClean="0"/>
              <a:t>Lapse of time</a:t>
            </a:r>
          </a:p>
          <a:p>
            <a:pPr lvl="1"/>
            <a:r>
              <a:rPr lang="en-GB" dirty="0" smtClean="0"/>
              <a:t>Ramsgate Victoria Hotel Co v Montefiore [1866]</a:t>
            </a:r>
          </a:p>
          <a:p>
            <a:r>
              <a:rPr lang="en-GB" dirty="0" smtClean="0"/>
              <a:t>Conditional offers</a:t>
            </a:r>
          </a:p>
          <a:p>
            <a:endParaRPr lang="en-GB" dirty="0"/>
          </a:p>
        </p:txBody>
      </p:sp>
    </p:spTree>
    <p:extLst>
      <p:ext uri="{BB962C8B-B14F-4D97-AF65-F5344CB8AC3E}">
        <p14:creationId xmlns:p14="http://schemas.microsoft.com/office/powerpoint/2010/main" val="18922160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Offeror</a:t>
            </a:r>
            <a:r>
              <a:rPr lang="en-GB" dirty="0" smtClean="0"/>
              <a:t> (Bradbury v Morgan [1862])</a:t>
            </a:r>
          </a:p>
          <a:p>
            <a:r>
              <a:rPr lang="en-GB" dirty="0" smtClean="0"/>
              <a:t>Offeree</a:t>
            </a:r>
          </a:p>
          <a:p>
            <a:r>
              <a:rPr lang="en-GB" dirty="0" smtClean="0"/>
              <a:t>After agreement</a:t>
            </a:r>
          </a:p>
          <a:p>
            <a:endParaRPr lang="en-GB" dirty="0"/>
          </a:p>
        </p:txBody>
      </p:sp>
      <p:sp>
        <p:nvSpPr>
          <p:cNvPr id="5" name="Title 1"/>
          <p:cNvSpPr>
            <a:spLocks noGrp="1"/>
          </p:cNvSpPr>
          <p:nvPr>
            <p:ph type="title"/>
          </p:nvPr>
        </p:nvSpPr>
        <p:spPr>
          <a:xfrm>
            <a:off x="609599" y="609600"/>
            <a:ext cx="6347713" cy="1320800"/>
          </a:xfrm>
        </p:spPr>
        <p:txBody>
          <a:bodyPr/>
          <a:lstStyle/>
          <a:p>
            <a:r>
              <a:rPr lang="en-GB" dirty="0" smtClean="0"/>
              <a:t>Effect of death of a party</a:t>
            </a:r>
            <a:endParaRPr lang="en-GB" dirty="0"/>
          </a:p>
        </p:txBody>
      </p:sp>
    </p:spTree>
    <p:extLst>
      <p:ext uri="{BB962C8B-B14F-4D97-AF65-F5344CB8AC3E}">
        <p14:creationId xmlns:p14="http://schemas.microsoft.com/office/powerpoint/2010/main" val="23583756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consideration</a:t>
            </a:r>
            <a:endParaRPr lang="en-GB" dirty="0"/>
          </a:p>
        </p:txBody>
      </p:sp>
      <p:sp>
        <p:nvSpPr>
          <p:cNvPr id="3" name="Content Placeholder 2"/>
          <p:cNvSpPr>
            <a:spLocks noGrp="1"/>
          </p:cNvSpPr>
          <p:nvPr>
            <p:ph idx="1"/>
          </p:nvPr>
        </p:nvSpPr>
        <p:spPr>
          <a:xfrm>
            <a:off x="609599" y="1930400"/>
            <a:ext cx="6347714" cy="4110963"/>
          </a:xfrm>
        </p:spPr>
        <p:txBody>
          <a:bodyPr>
            <a:normAutofit/>
          </a:bodyPr>
          <a:lstStyle/>
          <a:p>
            <a:r>
              <a:rPr lang="en-GB" dirty="0" smtClean="0"/>
              <a:t>The answer to the question:</a:t>
            </a:r>
          </a:p>
          <a:p>
            <a:pPr lvl="1"/>
            <a:r>
              <a:rPr lang="en-GB" dirty="0" smtClean="0"/>
              <a:t>“Why are you entering this contract?” OR</a:t>
            </a:r>
          </a:p>
          <a:p>
            <a:pPr lvl="1"/>
            <a:r>
              <a:rPr lang="en-GB" dirty="0" smtClean="0"/>
              <a:t>“What are you receiving for being party to this contract?”</a:t>
            </a:r>
          </a:p>
          <a:p>
            <a:r>
              <a:rPr lang="en-GB" dirty="0" smtClean="0"/>
              <a:t>The benefit that each party gets (or expects to get) from the contractual deal</a:t>
            </a:r>
          </a:p>
          <a:p>
            <a:pPr lvl="1"/>
            <a:r>
              <a:rPr lang="en-GB" dirty="0" smtClean="0"/>
              <a:t>Either receive a benefit OR suffer </a:t>
            </a:r>
            <a:r>
              <a:rPr lang="en-GB" smtClean="0"/>
              <a:t>a detriment</a:t>
            </a:r>
            <a:endParaRPr lang="en-GB" dirty="0" smtClean="0"/>
          </a:p>
          <a:p>
            <a:r>
              <a:rPr lang="en-GB" dirty="0" smtClean="0"/>
              <a:t>Sometimes known as ‘value’</a:t>
            </a:r>
          </a:p>
          <a:p>
            <a:r>
              <a:rPr lang="en-GB" dirty="0" smtClean="0"/>
              <a:t>Executed consideration</a:t>
            </a:r>
          </a:p>
          <a:p>
            <a:r>
              <a:rPr lang="en-GB" dirty="0" smtClean="0"/>
              <a:t>Executory consideration</a:t>
            </a:r>
          </a:p>
          <a:p>
            <a:pPr lvl="1"/>
            <a:r>
              <a:rPr lang="en-GB" dirty="0" smtClean="0"/>
              <a:t>Dunlop v Selfridge [1915]</a:t>
            </a:r>
            <a:endParaRPr lang="en-GB" dirty="0"/>
          </a:p>
          <a:p>
            <a:pPr lvl="1"/>
            <a:endParaRPr lang="en-GB" dirty="0"/>
          </a:p>
        </p:txBody>
      </p:sp>
    </p:spTree>
    <p:extLst>
      <p:ext uri="{BB962C8B-B14F-4D97-AF65-F5344CB8AC3E}">
        <p14:creationId xmlns:p14="http://schemas.microsoft.com/office/powerpoint/2010/main" val="297892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Executed consideration</a:t>
            </a:r>
            <a:endParaRPr lang="en-GB" dirty="0"/>
          </a:p>
        </p:txBody>
      </p:sp>
      <p:sp>
        <p:nvSpPr>
          <p:cNvPr id="4" name="TextBox 3"/>
          <p:cNvSpPr txBox="1"/>
          <p:nvPr/>
        </p:nvSpPr>
        <p:spPr>
          <a:xfrm>
            <a:off x="2930013" y="1759974"/>
            <a:ext cx="2601994" cy="369332"/>
          </a:xfrm>
          <a:prstGeom prst="rect">
            <a:avLst/>
          </a:prstGeom>
          <a:noFill/>
        </p:spPr>
        <p:txBody>
          <a:bodyPr wrap="none" rtlCol="0">
            <a:spAutoFit/>
          </a:bodyPr>
          <a:lstStyle/>
          <a:p>
            <a:r>
              <a:rPr lang="en-GB" dirty="0" smtClean="0"/>
              <a:t>Executed consideration</a:t>
            </a:r>
            <a:endParaRPr lang="en-GB" dirty="0"/>
          </a:p>
        </p:txBody>
      </p:sp>
      <p:sp>
        <p:nvSpPr>
          <p:cNvPr id="5" name="TextBox 4"/>
          <p:cNvSpPr txBox="1"/>
          <p:nvPr/>
        </p:nvSpPr>
        <p:spPr>
          <a:xfrm>
            <a:off x="1288026" y="2340080"/>
            <a:ext cx="992964" cy="369332"/>
          </a:xfrm>
          <a:prstGeom prst="rect">
            <a:avLst/>
          </a:prstGeom>
          <a:noFill/>
        </p:spPr>
        <p:txBody>
          <a:bodyPr wrap="none" rtlCol="0">
            <a:spAutoFit/>
          </a:bodyPr>
          <a:lstStyle/>
          <a:p>
            <a:r>
              <a:rPr lang="en-GB" dirty="0" smtClean="0"/>
              <a:t>Promise</a:t>
            </a:r>
            <a:endParaRPr lang="en-GB" dirty="0"/>
          </a:p>
        </p:txBody>
      </p:sp>
      <p:sp>
        <p:nvSpPr>
          <p:cNvPr id="6" name="TextBox 5"/>
          <p:cNvSpPr txBox="1"/>
          <p:nvPr/>
        </p:nvSpPr>
        <p:spPr>
          <a:xfrm>
            <a:off x="5664791" y="2340080"/>
            <a:ext cx="526106" cy="369332"/>
          </a:xfrm>
          <a:prstGeom prst="rect">
            <a:avLst/>
          </a:prstGeom>
          <a:noFill/>
        </p:spPr>
        <p:txBody>
          <a:bodyPr wrap="none" rtlCol="0">
            <a:spAutoFit/>
          </a:bodyPr>
          <a:lstStyle/>
          <a:p>
            <a:r>
              <a:rPr lang="en-GB" dirty="0" smtClean="0"/>
              <a:t>Act</a:t>
            </a:r>
            <a:endParaRPr lang="en-GB" dirty="0"/>
          </a:p>
        </p:txBody>
      </p:sp>
      <p:sp>
        <p:nvSpPr>
          <p:cNvPr id="7" name="TextBox 6"/>
          <p:cNvSpPr txBox="1"/>
          <p:nvPr/>
        </p:nvSpPr>
        <p:spPr>
          <a:xfrm>
            <a:off x="943897" y="2809386"/>
            <a:ext cx="1740309" cy="1600438"/>
          </a:xfrm>
          <a:prstGeom prst="rect">
            <a:avLst/>
          </a:prstGeom>
          <a:noFill/>
        </p:spPr>
        <p:txBody>
          <a:bodyPr wrap="square" rtlCol="0">
            <a:spAutoFit/>
          </a:bodyPr>
          <a:lstStyle/>
          <a:p>
            <a:r>
              <a:rPr lang="en-GB" sz="1400" dirty="0" smtClean="0"/>
              <a:t>Advertisement in a paper: A £50 reward will be paid for the return of my dog. Please call Fred on 01234 567890</a:t>
            </a:r>
            <a:endParaRPr lang="en-GB" sz="1400" dirty="0"/>
          </a:p>
        </p:txBody>
      </p:sp>
      <p:sp>
        <p:nvSpPr>
          <p:cNvPr id="8" name="TextBox 7"/>
          <p:cNvSpPr txBox="1"/>
          <p:nvPr/>
        </p:nvSpPr>
        <p:spPr>
          <a:xfrm>
            <a:off x="5057689" y="2796068"/>
            <a:ext cx="1740309" cy="1169551"/>
          </a:xfrm>
          <a:prstGeom prst="rect">
            <a:avLst/>
          </a:prstGeom>
          <a:noFill/>
        </p:spPr>
        <p:txBody>
          <a:bodyPr wrap="square" rtlCol="0">
            <a:spAutoFit/>
          </a:bodyPr>
          <a:lstStyle/>
          <a:p>
            <a:r>
              <a:rPr lang="en-GB" sz="1400" dirty="0" smtClean="0"/>
              <a:t>Jenny finds the dog and returns to Fred.  Jenny successfully claims the reward</a:t>
            </a:r>
            <a:endParaRPr lang="en-GB" sz="1400" dirty="0"/>
          </a:p>
        </p:txBody>
      </p:sp>
      <p:cxnSp>
        <p:nvCxnSpPr>
          <p:cNvPr id="11" name="Straight Connector 10"/>
          <p:cNvCxnSpPr/>
          <p:nvPr/>
        </p:nvCxnSpPr>
        <p:spPr>
          <a:xfrm>
            <a:off x="1809140" y="2241755"/>
            <a:ext cx="41295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809140" y="2241755"/>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943614" y="2236843"/>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4085312" y="2138514"/>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809140" y="2709412"/>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938684" y="2704567"/>
            <a:ext cx="0" cy="98325"/>
          </a:xfrm>
          <a:prstGeom prst="line">
            <a:avLst/>
          </a:prstGeom>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609599" y="6296297"/>
            <a:ext cx="3963714" cy="369332"/>
          </a:xfrm>
          <a:prstGeom prst="rect">
            <a:avLst/>
          </a:prstGeom>
          <a:noFill/>
        </p:spPr>
        <p:txBody>
          <a:bodyPr wrap="none" rtlCol="0">
            <a:spAutoFit/>
          </a:bodyPr>
          <a:lstStyle/>
          <a:p>
            <a:r>
              <a:rPr lang="en-GB" dirty="0" smtClean="0"/>
              <a:t>Adapted from Smith &amp; Keenan, p269</a:t>
            </a:r>
            <a:endParaRPr lang="en-GB" dirty="0"/>
          </a:p>
        </p:txBody>
      </p:sp>
    </p:spTree>
    <p:extLst>
      <p:ext uri="{BB962C8B-B14F-4D97-AF65-F5344CB8AC3E}">
        <p14:creationId xmlns:p14="http://schemas.microsoft.com/office/powerpoint/2010/main" val="37940240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Executory consideration</a:t>
            </a:r>
            <a:endParaRPr lang="en-GB" dirty="0"/>
          </a:p>
        </p:txBody>
      </p:sp>
      <p:sp>
        <p:nvSpPr>
          <p:cNvPr id="5" name="TextBox 4"/>
          <p:cNvSpPr txBox="1"/>
          <p:nvPr/>
        </p:nvSpPr>
        <p:spPr>
          <a:xfrm>
            <a:off x="2930013" y="1759974"/>
            <a:ext cx="2674130" cy="369332"/>
          </a:xfrm>
          <a:prstGeom prst="rect">
            <a:avLst/>
          </a:prstGeom>
          <a:noFill/>
        </p:spPr>
        <p:txBody>
          <a:bodyPr wrap="none" rtlCol="0">
            <a:spAutoFit/>
          </a:bodyPr>
          <a:lstStyle/>
          <a:p>
            <a:r>
              <a:rPr lang="en-GB" dirty="0" smtClean="0"/>
              <a:t>Executory consideration</a:t>
            </a:r>
            <a:endParaRPr lang="en-GB" dirty="0"/>
          </a:p>
        </p:txBody>
      </p:sp>
      <p:sp>
        <p:nvSpPr>
          <p:cNvPr id="6" name="TextBox 5"/>
          <p:cNvSpPr txBox="1"/>
          <p:nvPr/>
        </p:nvSpPr>
        <p:spPr>
          <a:xfrm>
            <a:off x="1288026" y="2340080"/>
            <a:ext cx="992964" cy="369332"/>
          </a:xfrm>
          <a:prstGeom prst="rect">
            <a:avLst/>
          </a:prstGeom>
          <a:noFill/>
        </p:spPr>
        <p:txBody>
          <a:bodyPr wrap="none" rtlCol="0">
            <a:spAutoFit/>
          </a:bodyPr>
          <a:lstStyle/>
          <a:p>
            <a:r>
              <a:rPr lang="en-GB" dirty="0" smtClean="0"/>
              <a:t>Promise</a:t>
            </a:r>
            <a:endParaRPr lang="en-GB" dirty="0"/>
          </a:p>
        </p:txBody>
      </p:sp>
      <p:sp>
        <p:nvSpPr>
          <p:cNvPr id="7" name="TextBox 6"/>
          <p:cNvSpPr txBox="1"/>
          <p:nvPr/>
        </p:nvSpPr>
        <p:spPr>
          <a:xfrm>
            <a:off x="5429658" y="2340080"/>
            <a:ext cx="992964" cy="369332"/>
          </a:xfrm>
          <a:prstGeom prst="rect">
            <a:avLst/>
          </a:prstGeom>
          <a:noFill/>
        </p:spPr>
        <p:txBody>
          <a:bodyPr wrap="none" rtlCol="0">
            <a:spAutoFit/>
          </a:bodyPr>
          <a:lstStyle/>
          <a:p>
            <a:r>
              <a:rPr lang="en-GB" dirty="0" smtClean="0"/>
              <a:t>Promise</a:t>
            </a:r>
            <a:endParaRPr lang="en-GB" dirty="0"/>
          </a:p>
        </p:txBody>
      </p:sp>
      <p:sp>
        <p:nvSpPr>
          <p:cNvPr id="8" name="TextBox 7"/>
          <p:cNvSpPr txBox="1"/>
          <p:nvPr/>
        </p:nvSpPr>
        <p:spPr>
          <a:xfrm>
            <a:off x="943897" y="2809386"/>
            <a:ext cx="1740309" cy="954107"/>
          </a:xfrm>
          <a:prstGeom prst="rect">
            <a:avLst/>
          </a:prstGeom>
          <a:noFill/>
        </p:spPr>
        <p:txBody>
          <a:bodyPr wrap="square" rtlCol="0">
            <a:spAutoFit/>
          </a:bodyPr>
          <a:lstStyle/>
          <a:p>
            <a:r>
              <a:rPr lang="en-GB" sz="1400" dirty="0" smtClean="0"/>
              <a:t>Jones PLC promises to pay £1000 when a new computer is delivered</a:t>
            </a:r>
            <a:endParaRPr lang="en-GB" sz="1400" dirty="0"/>
          </a:p>
        </p:txBody>
      </p:sp>
      <p:sp>
        <p:nvSpPr>
          <p:cNvPr id="9" name="TextBox 8"/>
          <p:cNvSpPr txBox="1"/>
          <p:nvPr/>
        </p:nvSpPr>
        <p:spPr>
          <a:xfrm>
            <a:off x="5057689" y="2796068"/>
            <a:ext cx="1740309" cy="954107"/>
          </a:xfrm>
          <a:prstGeom prst="rect">
            <a:avLst/>
          </a:prstGeom>
          <a:noFill/>
        </p:spPr>
        <p:txBody>
          <a:bodyPr wrap="square" rtlCol="0">
            <a:spAutoFit/>
          </a:bodyPr>
          <a:lstStyle/>
          <a:p>
            <a:r>
              <a:rPr lang="en-GB" sz="1400" dirty="0" smtClean="0"/>
              <a:t>Office Supplies Ltd promises to deliver the computer within a month</a:t>
            </a:r>
            <a:endParaRPr lang="en-GB" sz="1400" dirty="0"/>
          </a:p>
        </p:txBody>
      </p:sp>
      <p:cxnSp>
        <p:nvCxnSpPr>
          <p:cNvPr id="10" name="Straight Connector 9"/>
          <p:cNvCxnSpPr/>
          <p:nvPr/>
        </p:nvCxnSpPr>
        <p:spPr>
          <a:xfrm>
            <a:off x="1809140" y="2241755"/>
            <a:ext cx="41295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5943614" y="2236843"/>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085312" y="2138514"/>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809140" y="2709412"/>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938684" y="2704567"/>
            <a:ext cx="0" cy="98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822198" y="2226088"/>
            <a:ext cx="0" cy="98325"/>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609599" y="6296297"/>
            <a:ext cx="3963714" cy="369332"/>
          </a:xfrm>
          <a:prstGeom prst="rect">
            <a:avLst/>
          </a:prstGeom>
          <a:noFill/>
        </p:spPr>
        <p:txBody>
          <a:bodyPr wrap="none" rtlCol="0">
            <a:spAutoFit/>
          </a:bodyPr>
          <a:lstStyle/>
          <a:p>
            <a:r>
              <a:rPr lang="en-GB" dirty="0" smtClean="0"/>
              <a:t>Adapted from Smith &amp; Keenan, p269</a:t>
            </a:r>
            <a:endParaRPr lang="en-GB" dirty="0"/>
          </a:p>
        </p:txBody>
      </p:sp>
    </p:spTree>
    <p:extLst>
      <p:ext uri="{BB962C8B-B14F-4D97-AF65-F5344CB8AC3E}">
        <p14:creationId xmlns:p14="http://schemas.microsoft.com/office/powerpoint/2010/main" val="29213816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Rules to consideration</a:t>
            </a:r>
            <a:endParaRPr lang="en-GB" dirty="0"/>
          </a:p>
        </p:txBody>
      </p:sp>
      <p:sp>
        <p:nvSpPr>
          <p:cNvPr id="39" name="Content Placeholder 2"/>
          <p:cNvSpPr>
            <a:spLocks noGrp="1"/>
          </p:cNvSpPr>
          <p:nvPr>
            <p:ph idx="1"/>
          </p:nvPr>
        </p:nvSpPr>
        <p:spPr>
          <a:xfrm>
            <a:off x="609599" y="2025650"/>
            <a:ext cx="6347714" cy="4089400"/>
          </a:xfrm>
        </p:spPr>
        <p:txBody>
          <a:bodyPr>
            <a:normAutofit/>
          </a:bodyPr>
          <a:lstStyle/>
          <a:p>
            <a:r>
              <a:rPr lang="en-GB" dirty="0" smtClean="0"/>
              <a:t>It must have value, but need not be adequate</a:t>
            </a:r>
          </a:p>
          <a:p>
            <a:pPr lvl="1"/>
            <a:r>
              <a:rPr lang="en-GB" dirty="0" smtClean="0"/>
              <a:t>Thomas v Thomas [1842] 2 QB 851</a:t>
            </a:r>
          </a:p>
          <a:p>
            <a:pPr lvl="1"/>
            <a:r>
              <a:rPr lang="en-GB" dirty="0" smtClean="0"/>
              <a:t>Chappell Co Ltd v Nestl</a:t>
            </a:r>
            <a:r>
              <a:rPr lang="en-GB" dirty="0" smtClean="0">
                <a:latin typeface="Trebuchet MS" panose="020B0603020202020204" pitchFamily="34" charset="0"/>
              </a:rPr>
              <a:t>é Co Ltd [1959] AC 87</a:t>
            </a:r>
            <a:endParaRPr lang="en-GB" dirty="0" smtClean="0"/>
          </a:p>
          <a:p>
            <a:r>
              <a:rPr lang="en-GB" dirty="0" smtClean="0"/>
              <a:t>Performance of an existing contractual duty is not good consideration</a:t>
            </a:r>
          </a:p>
          <a:p>
            <a:pPr lvl="1"/>
            <a:r>
              <a:rPr lang="en-GB" dirty="0" err="1" smtClean="0"/>
              <a:t>Stilk</a:t>
            </a:r>
            <a:r>
              <a:rPr lang="en-GB" dirty="0" smtClean="0"/>
              <a:t> v Myrick [1809] EWHC KB J58</a:t>
            </a:r>
          </a:p>
          <a:p>
            <a:pPr lvl="1"/>
            <a:r>
              <a:rPr lang="en-GB" dirty="0" smtClean="0"/>
              <a:t>Shadwell v Shadwell [1860] EWHC CP J88</a:t>
            </a:r>
          </a:p>
          <a:p>
            <a:r>
              <a:rPr lang="en-GB" dirty="0" smtClean="0"/>
              <a:t>It must not be past</a:t>
            </a:r>
          </a:p>
          <a:p>
            <a:pPr lvl="1"/>
            <a:r>
              <a:rPr lang="en-GB" dirty="0" smtClean="0"/>
              <a:t>Re Casey’s patents, Stewart v Casey [1892] 1 </a:t>
            </a:r>
            <a:r>
              <a:rPr lang="en-GB" dirty="0" err="1" smtClean="0"/>
              <a:t>Ch</a:t>
            </a:r>
            <a:r>
              <a:rPr lang="en-GB" dirty="0" smtClean="0"/>
              <a:t> 104</a:t>
            </a:r>
          </a:p>
          <a:p>
            <a:pPr lvl="1"/>
            <a:r>
              <a:rPr lang="en-GB" dirty="0" smtClean="0"/>
              <a:t>Re </a:t>
            </a:r>
            <a:r>
              <a:rPr lang="en-GB" dirty="0" err="1" smtClean="0"/>
              <a:t>McArdle</a:t>
            </a:r>
            <a:r>
              <a:rPr lang="en-GB" dirty="0" smtClean="0"/>
              <a:t> [1951] </a:t>
            </a:r>
            <a:r>
              <a:rPr lang="en-GB" dirty="0" err="1" smtClean="0"/>
              <a:t>Ch</a:t>
            </a:r>
            <a:r>
              <a:rPr lang="en-GB" dirty="0" smtClean="0"/>
              <a:t> 669</a:t>
            </a:r>
          </a:p>
          <a:p>
            <a:pPr lvl="1"/>
            <a:endParaRPr lang="en-GB" dirty="0" smtClean="0"/>
          </a:p>
          <a:p>
            <a:endParaRPr lang="en-GB" dirty="0"/>
          </a:p>
          <a:p>
            <a:pPr lvl="1"/>
            <a:endParaRPr lang="en-GB" dirty="0"/>
          </a:p>
        </p:txBody>
      </p:sp>
    </p:spTree>
    <p:extLst>
      <p:ext uri="{BB962C8B-B14F-4D97-AF65-F5344CB8AC3E}">
        <p14:creationId xmlns:p14="http://schemas.microsoft.com/office/powerpoint/2010/main" val="254269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500"/>
                                        <p:tgtEl>
                                          <p:spTgt spid="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
                                            <p:txEl>
                                              <p:pRg st="1" end="1"/>
                                            </p:txEl>
                                          </p:spTgt>
                                        </p:tgtEl>
                                        <p:attrNameLst>
                                          <p:attrName>style.visibility</p:attrName>
                                        </p:attrNameLst>
                                      </p:cBhvr>
                                      <p:to>
                                        <p:strVal val="visible"/>
                                      </p:to>
                                    </p:set>
                                    <p:animEffect transition="in" filter="fade">
                                      <p:cBhvr>
                                        <p:cTn id="12" dur="500"/>
                                        <p:tgtEl>
                                          <p:spTgt spid="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9">
                                            <p:txEl>
                                              <p:pRg st="2" end="2"/>
                                            </p:txEl>
                                          </p:spTgt>
                                        </p:tgtEl>
                                        <p:attrNameLst>
                                          <p:attrName>style.visibility</p:attrName>
                                        </p:attrNameLst>
                                      </p:cBhvr>
                                      <p:to>
                                        <p:strVal val="visible"/>
                                      </p:to>
                                    </p:set>
                                    <p:animEffect transition="in" filter="fade">
                                      <p:cBhvr>
                                        <p:cTn id="17" dur="500"/>
                                        <p:tgtEl>
                                          <p:spTgt spid="39">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9">
                                            <p:txEl>
                                              <p:pRg st="3" end="3"/>
                                            </p:txEl>
                                          </p:spTgt>
                                        </p:tgtEl>
                                        <p:attrNameLst>
                                          <p:attrName>style.visibility</p:attrName>
                                        </p:attrNameLst>
                                      </p:cBhvr>
                                      <p:to>
                                        <p:strVal val="visible"/>
                                      </p:to>
                                    </p:set>
                                    <p:animEffect transition="in" filter="fade">
                                      <p:cBhvr>
                                        <p:cTn id="20" dur="500"/>
                                        <p:tgtEl>
                                          <p:spTgt spid="39">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9">
                                            <p:txEl>
                                              <p:pRg st="4" end="4"/>
                                            </p:txEl>
                                          </p:spTgt>
                                        </p:tgtEl>
                                        <p:attrNameLst>
                                          <p:attrName>style.visibility</p:attrName>
                                        </p:attrNameLst>
                                      </p:cBhvr>
                                      <p:to>
                                        <p:strVal val="visible"/>
                                      </p:to>
                                    </p:set>
                                    <p:animEffect transition="in" filter="fade">
                                      <p:cBhvr>
                                        <p:cTn id="23" dur="500"/>
                                        <p:tgtEl>
                                          <p:spTgt spid="39">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9">
                                            <p:txEl>
                                              <p:pRg st="5" end="5"/>
                                            </p:txEl>
                                          </p:spTgt>
                                        </p:tgtEl>
                                        <p:attrNameLst>
                                          <p:attrName>style.visibility</p:attrName>
                                        </p:attrNameLst>
                                      </p:cBhvr>
                                      <p:to>
                                        <p:strVal val="visible"/>
                                      </p:to>
                                    </p:set>
                                    <p:animEffect transition="in" filter="fade">
                                      <p:cBhvr>
                                        <p:cTn id="26" dur="500"/>
                                        <p:tgtEl>
                                          <p:spTgt spid="39">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39">
                                            <p:txEl>
                                              <p:pRg st="6" end="6"/>
                                            </p:txEl>
                                          </p:spTgt>
                                        </p:tgtEl>
                                        <p:attrNameLst>
                                          <p:attrName>style.visibility</p:attrName>
                                        </p:attrNameLst>
                                      </p:cBhvr>
                                      <p:to>
                                        <p:strVal val="visible"/>
                                      </p:to>
                                    </p:set>
                                    <p:animEffect transition="in" filter="fade">
                                      <p:cBhvr>
                                        <p:cTn id="29" dur="500"/>
                                        <p:tgtEl>
                                          <p:spTgt spid="39">
                                            <p:txEl>
                                              <p:pRg st="6" end="6"/>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39">
                                            <p:txEl>
                                              <p:pRg st="7" end="7"/>
                                            </p:txEl>
                                          </p:spTgt>
                                        </p:tgtEl>
                                        <p:attrNameLst>
                                          <p:attrName>style.visibility</p:attrName>
                                        </p:attrNameLst>
                                      </p:cBhvr>
                                      <p:to>
                                        <p:strVal val="visible"/>
                                      </p:to>
                                    </p:set>
                                    <p:animEffect transition="in" filter="fade">
                                      <p:cBhvr>
                                        <p:cTn id="32" dur="500"/>
                                        <p:tgtEl>
                                          <p:spTgt spid="39">
                                            <p:txEl>
                                              <p:pRg st="7" end="7"/>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9">
                                            <p:txEl>
                                              <p:pRg st="8" end="8"/>
                                            </p:txEl>
                                          </p:spTgt>
                                        </p:tgtEl>
                                        <p:attrNameLst>
                                          <p:attrName>style.visibility</p:attrName>
                                        </p:attrNameLst>
                                      </p:cBhvr>
                                      <p:to>
                                        <p:strVal val="visible"/>
                                      </p:to>
                                    </p:set>
                                    <p:animEffect transition="in" filter="fade">
                                      <p:cBhvr>
                                        <p:cTn id="35" dur="500"/>
                                        <p:tgtEl>
                                          <p:spTgt spid="3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Exceptions</a:t>
            </a:r>
            <a:endParaRPr lang="en-GB" dirty="0"/>
          </a:p>
        </p:txBody>
      </p:sp>
      <p:sp>
        <p:nvSpPr>
          <p:cNvPr id="3" name="Content Placeholder 2"/>
          <p:cNvSpPr>
            <a:spLocks noGrp="1"/>
          </p:cNvSpPr>
          <p:nvPr>
            <p:ph idx="1"/>
          </p:nvPr>
        </p:nvSpPr>
        <p:spPr>
          <a:xfrm>
            <a:off x="485774" y="1874840"/>
            <a:ext cx="6886575" cy="4421185"/>
          </a:xfrm>
        </p:spPr>
        <p:txBody>
          <a:bodyPr>
            <a:normAutofit/>
          </a:bodyPr>
          <a:lstStyle/>
          <a:p>
            <a:r>
              <a:rPr lang="en-GB" dirty="0"/>
              <a:t>Payment of a lesser sum than the amount due will not discharge the debt for a greater </a:t>
            </a:r>
            <a:r>
              <a:rPr lang="en-GB" dirty="0" smtClean="0"/>
              <a:t>sum</a:t>
            </a:r>
          </a:p>
          <a:p>
            <a:pPr lvl="1"/>
            <a:r>
              <a:rPr lang="en-GB" dirty="0" err="1" smtClean="0"/>
              <a:t>Pinnel’s</a:t>
            </a:r>
            <a:r>
              <a:rPr lang="en-GB" dirty="0" smtClean="0"/>
              <a:t> Case [1602] 5 Rep, 117</a:t>
            </a:r>
          </a:p>
          <a:p>
            <a:pPr lvl="1"/>
            <a:r>
              <a:rPr lang="en-GB" dirty="0" err="1" smtClean="0"/>
              <a:t>Foakes</a:t>
            </a:r>
            <a:r>
              <a:rPr lang="en-GB" dirty="0" smtClean="0"/>
              <a:t> v Beer [1883-4] LR 9 App </a:t>
            </a:r>
            <a:r>
              <a:rPr lang="en-GB" dirty="0" err="1" smtClean="0"/>
              <a:t>Cas</a:t>
            </a:r>
            <a:r>
              <a:rPr lang="en-GB" dirty="0" smtClean="0"/>
              <a:t> 605</a:t>
            </a:r>
          </a:p>
          <a:p>
            <a:pPr lvl="1"/>
            <a:r>
              <a:rPr lang="en-GB" dirty="0" err="1" smtClean="0"/>
              <a:t>Welby</a:t>
            </a:r>
            <a:r>
              <a:rPr lang="en-GB" dirty="0" smtClean="0"/>
              <a:t> v Drake [1825] 1 C&amp;P 557</a:t>
            </a:r>
          </a:p>
          <a:p>
            <a:r>
              <a:rPr lang="en-GB" dirty="0" smtClean="0"/>
              <a:t>It </a:t>
            </a:r>
            <a:r>
              <a:rPr lang="en-GB" dirty="0"/>
              <a:t>must move from the </a:t>
            </a:r>
            <a:r>
              <a:rPr lang="en-GB" dirty="0" smtClean="0"/>
              <a:t>promise</a:t>
            </a:r>
          </a:p>
          <a:p>
            <a:pPr lvl="1"/>
            <a:r>
              <a:rPr lang="en-GB" dirty="0" err="1"/>
              <a:t>Tweddle</a:t>
            </a:r>
            <a:r>
              <a:rPr lang="en-GB" dirty="0"/>
              <a:t> v Atkinson [1861] EWHC QB </a:t>
            </a:r>
            <a:r>
              <a:rPr lang="en-GB" dirty="0" smtClean="0"/>
              <a:t>J57</a:t>
            </a:r>
            <a:endParaRPr lang="en-GB" dirty="0"/>
          </a:p>
          <a:p>
            <a:r>
              <a:rPr lang="en-GB" dirty="0"/>
              <a:t>Promissory </a:t>
            </a:r>
            <a:r>
              <a:rPr lang="en-GB" dirty="0" smtClean="0"/>
              <a:t>estoppel</a:t>
            </a:r>
          </a:p>
          <a:p>
            <a:pPr lvl="1"/>
            <a:r>
              <a:rPr lang="en-GB" dirty="0" smtClean="0"/>
              <a:t>Central London Property Trust Ltd v High Trees House Ltd [1947]</a:t>
            </a:r>
          </a:p>
          <a:p>
            <a:pPr lvl="1"/>
            <a:r>
              <a:rPr lang="en-GB" dirty="0" smtClean="0"/>
              <a:t>Coombe v Coombe [1951] 2 KB 215</a:t>
            </a:r>
          </a:p>
          <a:p>
            <a:pPr lvl="1"/>
            <a:r>
              <a:rPr lang="en-GB" dirty="0" smtClean="0"/>
              <a:t>WJ Alan &amp; Co v El Nasr Export &amp; Import Co [1972] 2 All ER 127</a:t>
            </a:r>
          </a:p>
          <a:p>
            <a:pPr lvl="1"/>
            <a:r>
              <a:rPr lang="en-GB" dirty="0" smtClean="0"/>
              <a:t>D&amp;C Builders v Rees [1966] 2 WLR 28</a:t>
            </a:r>
          </a:p>
          <a:p>
            <a:pPr lvl="1"/>
            <a:endParaRPr lang="en-GB" dirty="0"/>
          </a:p>
          <a:p>
            <a:endParaRPr lang="en-GB" dirty="0"/>
          </a:p>
        </p:txBody>
      </p:sp>
    </p:spTree>
    <p:extLst>
      <p:ext uri="{BB962C8B-B14F-4D97-AF65-F5344CB8AC3E}">
        <p14:creationId xmlns:p14="http://schemas.microsoft.com/office/powerpoint/2010/main" val="18256447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Privity</a:t>
            </a:r>
            <a:r>
              <a:rPr lang="en-GB" dirty="0" smtClean="0"/>
              <a:t> of contract</a:t>
            </a:r>
            <a:endParaRPr lang="en-GB" dirty="0"/>
          </a:p>
        </p:txBody>
      </p:sp>
      <p:sp>
        <p:nvSpPr>
          <p:cNvPr id="4" name="Content Placeholder 2"/>
          <p:cNvSpPr>
            <a:spLocks noGrp="1"/>
          </p:cNvSpPr>
          <p:nvPr>
            <p:ph idx="1"/>
          </p:nvPr>
        </p:nvSpPr>
        <p:spPr>
          <a:xfrm>
            <a:off x="609599" y="2160590"/>
            <a:ext cx="6347714" cy="4250042"/>
          </a:xfrm>
        </p:spPr>
        <p:txBody>
          <a:bodyPr>
            <a:normAutofit/>
          </a:bodyPr>
          <a:lstStyle/>
          <a:p>
            <a:r>
              <a:rPr lang="en-GB" dirty="0" smtClean="0"/>
              <a:t>“The relation between in a contract which entitles them to sue each other but prevents a third party from doing so”</a:t>
            </a:r>
          </a:p>
          <a:p>
            <a:r>
              <a:rPr lang="en-GB" dirty="0" smtClean="0"/>
              <a:t>No </a:t>
            </a:r>
            <a:r>
              <a:rPr lang="en-GB" dirty="0" err="1" smtClean="0"/>
              <a:t>privity</a:t>
            </a:r>
            <a:r>
              <a:rPr lang="en-GB" dirty="0" smtClean="0"/>
              <a:t> of contract, no right to sue / cannot be sued</a:t>
            </a:r>
          </a:p>
          <a:p>
            <a:r>
              <a:rPr lang="en-GB" dirty="0" smtClean="0"/>
              <a:t>“A contract cannot impose obligations or confer rights arising under it to any person who is not a party”</a:t>
            </a:r>
          </a:p>
          <a:p>
            <a:pPr lvl="1"/>
            <a:r>
              <a:rPr lang="en-GB" dirty="0" smtClean="0"/>
              <a:t>Dunlop v Selfridge [1915]</a:t>
            </a:r>
          </a:p>
          <a:p>
            <a:pPr lvl="1"/>
            <a:r>
              <a:rPr lang="en-GB" dirty="0" err="1" smtClean="0"/>
              <a:t>Tweddle</a:t>
            </a:r>
            <a:r>
              <a:rPr lang="en-GB" dirty="0" smtClean="0"/>
              <a:t> v Atkinson [1861]</a:t>
            </a:r>
          </a:p>
          <a:p>
            <a:r>
              <a:rPr lang="en-GB" dirty="0" smtClean="0"/>
              <a:t>Exceptions:</a:t>
            </a:r>
          </a:p>
          <a:p>
            <a:pPr lvl="1"/>
            <a:r>
              <a:rPr lang="en-GB" dirty="0" smtClean="0"/>
              <a:t>The Contracts (Rights of Third Parties) Act 1999</a:t>
            </a:r>
          </a:p>
          <a:p>
            <a:pPr lvl="1"/>
            <a:r>
              <a:rPr lang="en-GB" dirty="0" smtClean="0"/>
              <a:t>Land law – leases </a:t>
            </a:r>
          </a:p>
          <a:p>
            <a:endParaRPr lang="en-GB" dirty="0" smtClean="0"/>
          </a:p>
          <a:p>
            <a:endParaRPr lang="en-GB" dirty="0" smtClean="0"/>
          </a:p>
          <a:p>
            <a:endParaRPr lang="en-GB" dirty="0"/>
          </a:p>
        </p:txBody>
      </p:sp>
    </p:spTree>
    <p:extLst>
      <p:ext uri="{BB962C8B-B14F-4D97-AF65-F5344CB8AC3E}">
        <p14:creationId xmlns:p14="http://schemas.microsoft.com/office/powerpoint/2010/main" val="39045129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Intention to create legal relations</a:t>
            </a:r>
            <a:endParaRPr lang="en-GB" dirty="0"/>
          </a:p>
        </p:txBody>
      </p:sp>
      <p:sp>
        <p:nvSpPr>
          <p:cNvPr id="3" name="Content Placeholder 2"/>
          <p:cNvSpPr>
            <a:spLocks noGrp="1"/>
          </p:cNvSpPr>
          <p:nvPr>
            <p:ph idx="1"/>
          </p:nvPr>
        </p:nvSpPr>
        <p:spPr>
          <a:xfrm>
            <a:off x="609599" y="2160590"/>
            <a:ext cx="6347714" cy="4161552"/>
          </a:xfrm>
        </p:spPr>
        <p:txBody>
          <a:bodyPr>
            <a:normAutofit/>
          </a:bodyPr>
          <a:lstStyle/>
          <a:p>
            <a:r>
              <a:rPr lang="en-GB" dirty="0" smtClean="0"/>
              <a:t>Many agreements are not intended to be legally binding</a:t>
            </a:r>
          </a:p>
          <a:p>
            <a:r>
              <a:rPr lang="en-GB" dirty="0" smtClean="0"/>
              <a:t>In law, there is a distinction between:</a:t>
            </a:r>
          </a:p>
          <a:p>
            <a:r>
              <a:rPr lang="en-GB" dirty="0" smtClean="0"/>
              <a:t>Social and domestic agreements</a:t>
            </a:r>
          </a:p>
          <a:p>
            <a:pPr lvl="1"/>
            <a:r>
              <a:rPr lang="en-GB" dirty="0" smtClean="0"/>
              <a:t>Not assumed to create legal relations e.g. Balfour v Balfour [1919] and Jones v </a:t>
            </a:r>
            <a:r>
              <a:rPr lang="en-GB" dirty="0" err="1" smtClean="0"/>
              <a:t>Padavatton</a:t>
            </a:r>
            <a:r>
              <a:rPr lang="en-GB" dirty="0" smtClean="0"/>
              <a:t> [1969] 1 WLR 328</a:t>
            </a:r>
          </a:p>
          <a:p>
            <a:pPr lvl="1"/>
            <a:r>
              <a:rPr lang="en-GB" dirty="0" smtClean="0"/>
              <a:t>Depends on the formality of the agreement e.g. Spelling v John Spelling [1973] QB 87 and Parker v Clark [1960] 1 All ER 93</a:t>
            </a:r>
          </a:p>
          <a:p>
            <a:r>
              <a:rPr lang="en-GB" dirty="0" smtClean="0"/>
              <a:t>Agreements made in a commercial context</a:t>
            </a:r>
          </a:p>
          <a:p>
            <a:pPr lvl="1"/>
            <a:r>
              <a:rPr lang="en-GB" dirty="0" smtClean="0"/>
              <a:t>DOES assume intent to create legal relations</a:t>
            </a:r>
          </a:p>
          <a:p>
            <a:pPr lvl="1"/>
            <a:r>
              <a:rPr lang="en-GB" dirty="0" smtClean="0"/>
              <a:t>Edwards v Skyways [1964] 1 WLR 249</a:t>
            </a:r>
          </a:p>
          <a:p>
            <a:pPr lvl="1"/>
            <a:r>
              <a:rPr lang="en-GB" dirty="0" smtClean="0"/>
              <a:t>Jones v Vernon Pools [1938] 2 All ER 626</a:t>
            </a:r>
          </a:p>
          <a:p>
            <a:pPr lvl="1"/>
            <a:endParaRPr lang="en-GB" dirty="0"/>
          </a:p>
          <a:p>
            <a:pPr lvl="1"/>
            <a:endParaRPr lang="en-GB" dirty="0"/>
          </a:p>
        </p:txBody>
      </p:sp>
    </p:spTree>
    <p:extLst>
      <p:ext uri="{BB962C8B-B14F-4D97-AF65-F5344CB8AC3E}">
        <p14:creationId xmlns:p14="http://schemas.microsoft.com/office/powerpoint/2010/main" val="36766165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Terms of a contract</a:t>
            </a:r>
            <a:endParaRPr lang="en-GB" dirty="0"/>
          </a:p>
        </p:txBody>
      </p:sp>
      <p:sp>
        <p:nvSpPr>
          <p:cNvPr id="3" name="Content Placeholder 2"/>
          <p:cNvSpPr>
            <a:spLocks noGrp="1"/>
          </p:cNvSpPr>
          <p:nvPr>
            <p:ph idx="1"/>
          </p:nvPr>
        </p:nvSpPr>
        <p:spPr/>
        <p:txBody>
          <a:bodyPr>
            <a:normAutofit/>
          </a:bodyPr>
          <a:lstStyle/>
          <a:p>
            <a:r>
              <a:rPr lang="en-GB" dirty="0" smtClean="0"/>
              <a:t>Express</a:t>
            </a:r>
          </a:p>
          <a:p>
            <a:pPr lvl="1"/>
            <a:r>
              <a:rPr lang="en-GB" dirty="0" smtClean="0"/>
              <a:t>Stated, could bring about breach of contract if not fulfilled</a:t>
            </a:r>
            <a:endParaRPr lang="en-GB" dirty="0"/>
          </a:p>
          <a:p>
            <a:r>
              <a:rPr lang="en-GB" dirty="0" smtClean="0"/>
              <a:t>Terms and representations </a:t>
            </a:r>
          </a:p>
          <a:p>
            <a:pPr lvl="1"/>
            <a:r>
              <a:rPr lang="en-GB" dirty="0" smtClean="0"/>
              <a:t>Important to distinguish</a:t>
            </a:r>
          </a:p>
          <a:p>
            <a:pPr lvl="1"/>
            <a:r>
              <a:rPr lang="en-GB" dirty="0" smtClean="0"/>
              <a:t>Representation – not a contractual term</a:t>
            </a:r>
          </a:p>
          <a:p>
            <a:r>
              <a:rPr lang="en-GB" dirty="0" smtClean="0"/>
              <a:t>Implied </a:t>
            </a:r>
          </a:p>
          <a:p>
            <a:pPr lvl="1"/>
            <a:r>
              <a:rPr lang="en-GB" dirty="0" smtClean="0"/>
              <a:t>Not express, implied by custom, the courts or statute</a:t>
            </a:r>
          </a:p>
        </p:txBody>
      </p:sp>
    </p:spTree>
    <p:extLst>
      <p:ext uri="{BB962C8B-B14F-4D97-AF65-F5344CB8AC3E}">
        <p14:creationId xmlns:p14="http://schemas.microsoft.com/office/powerpoint/2010/main" val="623968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Non-binding contracts</a:t>
            </a:r>
            <a:br>
              <a:rPr lang="en-GB" dirty="0" smtClean="0"/>
            </a:br>
            <a:r>
              <a:rPr lang="en-GB" dirty="0" smtClean="0"/>
              <a:t>Vitiating factors</a:t>
            </a:r>
            <a:endParaRPr lang="en-GB" dirty="0"/>
          </a:p>
        </p:txBody>
      </p:sp>
      <p:sp>
        <p:nvSpPr>
          <p:cNvPr id="3" name="Content Placeholder 2"/>
          <p:cNvSpPr>
            <a:spLocks noGrp="1"/>
          </p:cNvSpPr>
          <p:nvPr>
            <p:ph idx="1"/>
          </p:nvPr>
        </p:nvSpPr>
        <p:spPr/>
        <p:txBody>
          <a:bodyPr/>
          <a:lstStyle/>
          <a:p>
            <a:r>
              <a:rPr lang="en-GB" dirty="0" smtClean="0"/>
              <a:t>Situations where one or both parties cannot enforce the agreement</a:t>
            </a:r>
          </a:p>
          <a:p>
            <a:pPr lvl="1"/>
            <a:r>
              <a:rPr lang="en-GB" dirty="0" smtClean="0"/>
              <a:t>Common mistake</a:t>
            </a:r>
          </a:p>
          <a:p>
            <a:pPr lvl="2"/>
            <a:r>
              <a:rPr lang="en-GB" dirty="0" smtClean="0"/>
              <a:t>Res </a:t>
            </a:r>
            <a:r>
              <a:rPr lang="en-GB" dirty="0" err="1" smtClean="0"/>
              <a:t>extincta</a:t>
            </a:r>
            <a:endParaRPr lang="en-GB" dirty="0" smtClean="0"/>
          </a:p>
          <a:p>
            <a:pPr lvl="2"/>
            <a:r>
              <a:rPr lang="en-GB" dirty="0" smtClean="0"/>
              <a:t>Res </a:t>
            </a:r>
            <a:r>
              <a:rPr lang="en-GB" dirty="0" err="1" smtClean="0"/>
              <a:t>sua</a:t>
            </a:r>
            <a:endParaRPr lang="en-GB" dirty="0" smtClean="0"/>
          </a:p>
          <a:p>
            <a:pPr lvl="2"/>
            <a:r>
              <a:rPr lang="en-GB" dirty="0" smtClean="0"/>
              <a:t>Mistake as to quality</a:t>
            </a:r>
          </a:p>
          <a:p>
            <a:pPr lvl="1"/>
            <a:r>
              <a:rPr lang="en-GB" dirty="0" smtClean="0"/>
              <a:t>Mutual mistake</a:t>
            </a:r>
          </a:p>
          <a:p>
            <a:pPr lvl="1"/>
            <a:r>
              <a:rPr lang="en-GB" dirty="0" smtClean="0"/>
              <a:t>Unilateral mistake</a:t>
            </a:r>
          </a:p>
          <a:p>
            <a:pPr lvl="2"/>
            <a:r>
              <a:rPr lang="en-GB" dirty="0" smtClean="0"/>
              <a:t>Mistake as to a term</a:t>
            </a:r>
          </a:p>
          <a:p>
            <a:pPr lvl="2"/>
            <a:r>
              <a:rPr lang="en-GB" dirty="0" smtClean="0"/>
              <a:t>Mistake as to identity</a:t>
            </a:r>
            <a:endParaRPr lang="en-GB" dirty="0"/>
          </a:p>
        </p:txBody>
      </p:sp>
    </p:spTree>
    <p:extLst>
      <p:ext uri="{BB962C8B-B14F-4D97-AF65-F5344CB8AC3E}">
        <p14:creationId xmlns:p14="http://schemas.microsoft.com/office/powerpoint/2010/main" val="3102622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Non-binding contracts (</a:t>
            </a:r>
            <a:r>
              <a:rPr lang="en-GB" dirty="0" err="1" smtClean="0"/>
              <a:t>cont</a:t>
            </a:r>
            <a:r>
              <a:rPr lang="en-GB" dirty="0" smtClean="0"/>
              <a:t>)</a:t>
            </a:r>
            <a:br>
              <a:rPr lang="en-GB" dirty="0" smtClean="0"/>
            </a:br>
            <a:r>
              <a:rPr lang="en-GB" dirty="0" smtClean="0"/>
              <a:t>Vitiating factors</a:t>
            </a:r>
            <a:endParaRPr lang="en-GB" dirty="0"/>
          </a:p>
        </p:txBody>
      </p:sp>
      <p:sp>
        <p:nvSpPr>
          <p:cNvPr id="3" name="Content Placeholder 2"/>
          <p:cNvSpPr>
            <a:spLocks noGrp="1"/>
          </p:cNvSpPr>
          <p:nvPr>
            <p:ph idx="1"/>
          </p:nvPr>
        </p:nvSpPr>
        <p:spPr>
          <a:xfrm>
            <a:off x="609599" y="2160590"/>
            <a:ext cx="6347714" cy="4590532"/>
          </a:xfrm>
        </p:spPr>
        <p:txBody>
          <a:bodyPr/>
          <a:lstStyle/>
          <a:p>
            <a:r>
              <a:rPr lang="en-GB" dirty="0" smtClean="0"/>
              <a:t>Misrepresentation</a:t>
            </a:r>
          </a:p>
          <a:p>
            <a:pPr lvl="1"/>
            <a:r>
              <a:rPr lang="en-GB" dirty="0" smtClean="0"/>
              <a:t>False statement</a:t>
            </a:r>
          </a:p>
          <a:p>
            <a:pPr lvl="1"/>
            <a:r>
              <a:rPr lang="en-GB" dirty="0" smtClean="0"/>
              <a:t>Silence does not amount to misrepresentation</a:t>
            </a:r>
          </a:p>
          <a:p>
            <a:pPr lvl="1"/>
            <a:r>
              <a:rPr lang="en-GB" dirty="0" smtClean="0"/>
              <a:t>Inducement / reliance</a:t>
            </a:r>
          </a:p>
          <a:p>
            <a:r>
              <a:rPr lang="en-GB" dirty="0" smtClean="0"/>
              <a:t>Types of misrepresentation </a:t>
            </a:r>
          </a:p>
          <a:p>
            <a:pPr lvl="1"/>
            <a:r>
              <a:rPr lang="en-GB" dirty="0" smtClean="0"/>
              <a:t>Fraudulent</a:t>
            </a:r>
          </a:p>
          <a:p>
            <a:pPr lvl="1"/>
            <a:r>
              <a:rPr lang="en-GB" dirty="0" smtClean="0"/>
              <a:t>Negligent</a:t>
            </a:r>
          </a:p>
          <a:p>
            <a:pPr lvl="1"/>
            <a:r>
              <a:rPr lang="en-GB" dirty="0" smtClean="0"/>
              <a:t>Wholly innocent</a:t>
            </a:r>
          </a:p>
          <a:p>
            <a:r>
              <a:rPr lang="en-GB" dirty="0" smtClean="0"/>
              <a:t>Economic duress</a:t>
            </a:r>
          </a:p>
          <a:p>
            <a:r>
              <a:rPr lang="en-GB" dirty="0" smtClean="0"/>
              <a:t>Illegality </a:t>
            </a:r>
          </a:p>
          <a:p>
            <a:r>
              <a:rPr lang="en-GB" dirty="0" smtClean="0"/>
              <a:t>Capacity</a:t>
            </a:r>
          </a:p>
          <a:p>
            <a:pPr lvl="1"/>
            <a:endParaRPr lang="en-GB" dirty="0"/>
          </a:p>
        </p:txBody>
      </p:sp>
    </p:spTree>
    <p:extLst>
      <p:ext uri="{BB962C8B-B14F-4D97-AF65-F5344CB8AC3E}">
        <p14:creationId xmlns:p14="http://schemas.microsoft.com/office/powerpoint/2010/main" val="7121480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Discharge of a contract</a:t>
            </a:r>
            <a:endParaRPr lang="en-GB" dirty="0"/>
          </a:p>
        </p:txBody>
      </p:sp>
      <p:sp>
        <p:nvSpPr>
          <p:cNvPr id="3" name="Content Placeholder 2"/>
          <p:cNvSpPr>
            <a:spLocks noGrp="1"/>
          </p:cNvSpPr>
          <p:nvPr>
            <p:ph idx="1"/>
          </p:nvPr>
        </p:nvSpPr>
        <p:spPr>
          <a:xfrm>
            <a:off x="609599" y="2133600"/>
            <a:ext cx="6347714" cy="3907763"/>
          </a:xfrm>
        </p:spPr>
        <p:txBody>
          <a:bodyPr>
            <a:normAutofit/>
          </a:bodyPr>
          <a:lstStyle/>
          <a:p>
            <a:r>
              <a:rPr lang="en-GB" dirty="0" smtClean="0"/>
              <a:t>Where a contract is at its end</a:t>
            </a:r>
          </a:p>
          <a:p>
            <a:r>
              <a:rPr lang="en-GB" dirty="0" smtClean="0"/>
              <a:t>Differing methods:</a:t>
            </a:r>
          </a:p>
          <a:p>
            <a:pPr lvl="1"/>
            <a:r>
              <a:rPr lang="en-GB" dirty="0" smtClean="0"/>
              <a:t>Performance</a:t>
            </a:r>
          </a:p>
          <a:p>
            <a:pPr lvl="1"/>
            <a:r>
              <a:rPr lang="en-GB" dirty="0" smtClean="0"/>
              <a:t>Agreement</a:t>
            </a:r>
          </a:p>
          <a:p>
            <a:pPr lvl="1"/>
            <a:r>
              <a:rPr lang="en-GB" dirty="0" smtClean="0"/>
              <a:t>Frustration</a:t>
            </a:r>
          </a:p>
          <a:p>
            <a:pPr lvl="2"/>
            <a:r>
              <a:rPr lang="en-GB" dirty="0" smtClean="0"/>
              <a:t>Walton Harvey Ltd v Walker &amp; </a:t>
            </a:r>
            <a:r>
              <a:rPr lang="en-GB" dirty="0" err="1" smtClean="0"/>
              <a:t>Homfrays</a:t>
            </a:r>
            <a:r>
              <a:rPr lang="en-GB" dirty="0" smtClean="0"/>
              <a:t> Ltd [1931]</a:t>
            </a:r>
          </a:p>
          <a:p>
            <a:pPr lvl="1"/>
            <a:r>
              <a:rPr lang="en-GB" dirty="0" smtClean="0"/>
              <a:t>Breach of an appropriate term of the contract</a:t>
            </a:r>
          </a:p>
          <a:p>
            <a:pPr lvl="2"/>
            <a:endParaRPr lang="en-GB" dirty="0"/>
          </a:p>
        </p:txBody>
      </p:sp>
    </p:spTree>
    <p:extLst>
      <p:ext uri="{BB962C8B-B14F-4D97-AF65-F5344CB8AC3E}">
        <p14:creationId xmlns:p14="http://schemas.microsoft.com/office/powerpoint/2010/main" val="6149600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the Forms’</a:t>
            </a:r>
            <a:endParaRPr lang="en-GB" dirty="0"/>
          </a:p>
        </p:txBody>
      </p:sp>
      <p:sp>
        <p:nvSpPr>
          <p:cNvPr id="3" name="Content Placeholder 2"/>
          <p:cNvSpPr>
            <a:spLocks noGrp="1"/>
          </p:cNvSpPr>
          <p:nvPr>
            <p:ph idx="1"/>
          </p:nvPr>
        </p:nvSpPr>
        <p:spPr/>
        <p:txBody>
          <a:bodyPr/>
          <a:lstStyle/>
          <a:p>
            <a:r>
              <a:rPr lang="en-GB" dirty="0" smtClean="0"/>
              <a:t>Both parties imposing standard T&amp;Cs</a:t>
            </a:r>
          </a:p>
          <a:p>
            <a:pPr lvl="1"/>
            <a:r>
              <a:rPr lang="en-GB" dirty="0" smtClean="0"/>
              <a:t>i.e. A offers to buy goods from B using their standard T&amp;Cs</a:t>
            </a:r>
          </a:p>
          <a:p>
            <a:pPr lvl="1"/>
            <a:r>
              <a:rPr lang="en-GB" dirty="0" smtClean="0"/>
              <a:t>B accepts the offer on basis of its own standard T&amp;Cs</a:t>
            </a:r>
          </a:p>
          <a:p>
            <a:r>
              <a:rPr lang="en-GB" dirty="0" smtClean="0"/>
              <a:t>Which terms prevail?</a:t>
            </a:r>
          </a:p>
          <a:p>
            <a:r>
              <a:rPr lang="en-GB" dirty="0" smtClean="0"/>
              <a:t>“Last-shot” principle</a:t>
            </a:r>
          </a:p>
          <a:p>
            <a:r>
              <a:rPr lang="en-GB" dirty="0" smtClean="0"/>
              <a:t>Is there a counter-offer rather than acceptance?</a:t>
            </a:r>
          </a:p>
          <a:p>
            <a:r>
              <a:rPr lang="en-GB" dirty="0" smtClean="0"/>
              <a:t>Cases highlight issues to this:</a:t>
            </a:r>
          </a:p>
          <a:p>
            <a:pPr lvl="1"/>
            <a:r>
              <a:rPr lang="en-GB" dirty="0" smtClean="0"/>
              <a:t>Butler Machine Tool Co Ltd v Ex-Cell-O Corporation (England) Ltd [1979]</a:t>
            </a:r>
          </a:p>
          <a:p>
            <a:pPr lvl="1"/>
            <a:r>
              <a:rPr lang="en-GB" dirty="0" smtClean="0"/>
              <a:t>B.R.S v Arthur </a:t>
            </a:r>
            <a:r>
              <a:rPr lang="en-GB" dirty="0" err="1" smtClean="0"/>
              <a:t>Crutchley</a:t>
            </a:r>
            <a:r>
              <a:rPr lang="en-GB" dirty="0" smtClean="0"/>
              <a:t> Ltd [1968]</a:t>
            </a:r>
          </a:p>
          <a:p>
            <a:endParaRPr lang="en-GB" dirty="0"/>
          </a:p>
        </p:txBody>
      </p:sp>
    </p:spTree>
    <p:extLst>
      <p:ext uri="{BB962C8B-B14F-4D97-AF65-F5344CB8AC3E}">
        <p14:creationId xmlns:p14="http://schemas.microsoft.com/office/powerpoint/2010/main" val="41708444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the Forms’</a:t>
            </a:r>
            <a:endParaRPr lang="en-GB" dirty="0"/>
          </a:p>
        </p:txBody>
      </p:sp>
      <p:sp>
        <p:nvSpPr>
          <p:cNvPr id="3" name="Content Placeholder 2"/>
          <p:cNvSpPr>
            <a:spLocks noGrp="1"/>
          </p:cNvSpPr>
          <p:nvPr>
            <p:ph idx="1"/>
          </p:nvPr>
        </p:nvSpPr>
        <p:spPr/>
        <p:txBody>
          <a:bodyPr/>
          <a:lstStyle/>
          <a:p>
            <a:r>
              <a:rPr lang="en-GB" dirty="0" smtClean="0"/>
              <a:t>There are exceptions…</a:t>
            </a:r>
          </a:p>
          <a:p>
            <a:pPr lvl="1"/>
            <a:r>
              <a:rPr lang="en-GB" dirty="0" smtClean="0"/>
              <a:t>Specialist Insulation Ltd v Pro-Duct (Fife) Ltd [2012]</a:t>
            </a:r>
          </a:p>
          <a:p>
            <a:r>
              <a:rPr lang="en-GB" dirty="0" smtClean="0"/>
              <a:t>Resolution:</a:t>
            </a:r>
          </a:p>
          <a:p>
            <a:pPr lvl="1"/>
            <a:r>
              <a:rPr lang="en-GB" dirty="0" smtClean="0"/>
              <a:t>Prevail clauses</a:t>
            </a:r>
          </a:p>
          <a:p>
            <a:pPr lvl="1"/>
            <a:r>
              <a:rPr lang="en-GB" dirty="0" smtClean="0"/>
              <a:t>Written records / agreement</a:t>
            </a:r>
          </a:p>
          <a:p>
            <a:pPr lvl="1"/>
            <a:r>
              <a:rPr lang="en-GB" dirty="0" smtClean="0"/>
              <a:t>Negotiation</a:t>
            </a:r>
          </a:p>
          <a:p>
            <a:pPr lvl="1"/>
            <a:r>
              <a:rPr lang="en-GB" dirty="0" smtClean="0"/>
              <a:t>Performance </a:t>
            </a:r>
          </a:p>
          <a:p>
            <a:pPr lvl="1"/>
            <a:r>
              <a:rPr lang="en-GB" dirty="0" smtClean="0"/>
              <a:t>Include T&amp;Cs with correspondence</a:t>
            </a:r>
          </a:p>
        </p:txBody>
      </p:sp>
    </p:spTree>
    <p:extLst>
      <p:ext uri="{BB962C8B-B14F-4D97-AF65-F5344CB8AC3E}">
        <p14:creationId xmlns:p14="http://schemas.microsoft.com/office/powerpoint/2010/main" val="672219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sources of information</a:t>
            </a:r>
            <a:endParaRPr lang="en-GB" dirty="0"/>
          </a:p>
        </p:txBody>
      </p:sp>
      <p:sp>
        <p:nvSpPr>
          <p:cNvPr id="3" name="Content Placeholder 2"/>
          <p:cNvSpPr>
            <a:spLocks noGrp="1"/>
          </p:cNvSpPr>
          <p:nvPr>
            <p:ph idx="1"/>
          </p:nvPr>
        </p:nvSpPr>
        <p:spPr/>
        <p:txBody>
          <a:bodyPr/>
          <a:lstStyle/>
          <a:p>
            <a:r>
              <a:rPr lang="en-GB" dirty="0" smtClean="0">
                <a:hlinkClick r:id="rId2"/>
              </a:rPr>
              <a:t>www.findlaw.co.uk</a:t>
            </a:r>
            <a:endParaRPr lang="en-GB" dirty="0" smtClean="0"/>
          </a:p>
          <a:p>
            <a:r>
              <a:rPr lang="en-GB" dirty="0" smtClean="0">
                <a:hlinkClick r:id="rId3"/>
              </a:rPr>
              <a:t>www.e-lawresources.co.uk</a:t>
            </a:r>
            <a:endParaRPr lang="en-GB" dirty="0" smtClean="0"/>
          </a:p>
          <a:p>
            <a:r>
              <a:rPr lang="en-GB" dirty="0" smtClean="0">
                <a:hlinkClick r:id="rId4"/>
              </a:rPr>
              <a:t>www.lawteacher.net</a:t>
            </a:r>
            <a:endParaRPr lang="en-GB" dirty="0" smtClean="0"/>
          </a:p>
          <a:p>
            <a:r>
              <a:rPr lang="en-GB" dirty="0" smtClean="0"/>
              <a:t>Smith and Keenan’s English Law – Dennis Keenan, </a:t>
            </a:r>
            <a:r>
              <a:rPr lang="en-GB" dirty="0" smtClean="0"/>
              <a:t>2004</a:t>
            </a:r>
          </a:p>
          <a:p>
            <a:r>
              <a:rPr lang="en-GB" dirty="0">
                <a:solidFill>
                  <a:schemeClr val="tx1"/>
                </a:solidFill>
              </a:rPr>
              <a:t>Westlaw – as accessed through UWTSD library resources (databases A-Z)</a:t>
            </a:r>
          </a:p>
          <a:p>
            <a:r>
              <a:rPr lang="en-GB" dirty="0">
                <a:solidFill>
                  <a:schemeClr val="tx1"/>
                </a:solidFill>
                <a:hlinkClick r:id="rId2"/>
              </a:rPr>
              <a:t>Casebrief.me</a:t>
            </a:r>
          </a:p>
          <a:p>
            <a:r>
              <a:rPr lang="en-GB" dirty="0" smtClean="0">
                <a:hlinkClick r:id="rId5"/>
              </a:rPr>
              <a:t>www.bitsoflaw.org</a:t>
            </a:r>
            <a:r>
              <a:rPr lang="en-GB" dirty="0" smtClean="0"/>
              <a:t> </a:t>
            </a:r>
            <a:endParaRPr lang="en-GB" dirty="0"/>
          </a:p>
          <a:p>
            <a:endParaRPr lang="en-GB" dirty="0"/>
          </a:p>
        </p:txBody>
      </p:sp>
    </p:spTree>
    <p:extLst>
      <p:ext uri="{BB962C8B-B14F-4D97-AF65-F5344CB8AC3E}">
        <p14:creationId xmlns:p14="http://schemas.microsoft.com/office/powerpoint/2010/main" val="178488072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2390</TotalTime>
  <Words>1763</Words>
  <Application>Microsoft Office PowerPoint</Application>
  <PresentationFormat>On-screen Show (4:3)</PresentationFormat>
  <Paragraphs>277</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Times New Roman</vt:lpstr>
      <vt:lpstr>Trebuchet MS</vt:lpstr>
      <vt:lpstr>Wingdings 3</vt:lpstr>
      <vt:lpstr>Facet</vt:lpstr>
      <vt:lpstr>Contract &amp; legal responsibilities</vt:lpstr>
      <vt:lpstr>Recap from last week</vt:lpstr>
      <vt:lpstr>Topics for today </vt:lpstr>
      <vt:lpstr>What is a contract?</vt:lpstr>
      <vt:lpstr>Where do you think a contract would apply?</vt:lpstr>
      <vt:lpstr>Essential of a valid contract</vt:lpstr>
      <vt:lpstr>Requirements of a valid contract</vt:lpstr>
      <vt:lpstr>Classification of contracts</vt:lpstr>
      <vt:lpstr>Agreement</vt:lpstr>
      <vt:lpstr>Offer and invitation to treat</vt:lpstr>
      <vt:lpstr>Carlill v Carbolic Smoke Co. [1893]</vt:lpstr>
      <vt:lpstr>Rules as to offers</vt:lpstr>
      <vt:lpstr>Rules as to acceptances</vt:lpstr>
      <vt:lpstr>Communication of acceptance</vt:lpstr>
      <vt:lpstr>Termination of an offer</vt:lpstr>
      <vt:lpstr>Effect of death of a party</vt:lpstr>
      <vt:lpstr>What is consideration</vt:lpstr>
      <vt:lpstr>Executed consideration</vt:lpstr>
      <vt:lpstr>Executory consideration</vt:lpstr>
      <vt:lpstr>Rules to consideration</vt:lpstr>
      <vt:lpstr>Exceptions</vt:lpstr>
      <vt:lpstr>Privity of contract</vt:lpstr>
      <vt:lpstr>Intention to create legal relations</vt:lpstr>
      <vt:lpstr>Terms of a contract</vt:lpstr>
      <vt:lpstr>Non-binding contracts Vitiating factors</vt:lpstr>
      <vt:lpstr>Non-binding contracts (cont) Vitiating factors</vt:lpstr>
      <vt:lpstr>Discharge of a contract</vt:lpstr>
      <vt:lpstr>‘Battle of the Forms’</vt:lpstr>
      <vt:lpstr>‘Battle of the Forms’</vt:lpstr>
      <vt:lpstr>Useful sources of information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Law and the Built Environment</dc:title>
  <dc:creator>Lara Hopkinson</dc:creator>
  <cp:lastModifiedBy>Lara Hopkinson</cp:lastModifiedBy>
  <cp:revision>63</cp:revision>
  <cp:lastPrinted>2015-10-19T11:34:30Z</cp:lastPrinted>
  <dcterms:created xsi:type="dcterms:W3CDTF">2015-09-28T07:46:28Z</dcterms:created>
  <dcterms:modified xsi:type="dcterms:W3CDTF">2019-06-28T13:52:15Z</dcterms:modified>
</cp:coreProperties>
</file>