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71" r:id="rId2"/>
    <p:sldId id="256" r:id="rId3"/>
    <p:sldId id="257" r:id="rId4"/>
    <p:sldId id="261" r:id="rId5"/>
    <p:sldId id="267" r:id="rId6"/>
    <p:sldId id="263" r:id="rId7"/>
    <p:sldId id="259" r:id="rId8"/>
    <p:sldId id="260" r:id="rId9"/>
    <p:sldId id="262" r:id="rId10"/>
    <p:sldId id="264" r:id="rId11"/>
    <p:sldId id="265" r:id="rId12"/>
    <p:sldId id="266" r:id="rId13"/>
    <p:sldId id="268" r:id="rId14"/>
    <p:sldId id="269" r:id="rId15"/>
    <p:sldId id="270" r:id="rId16"/>
    <p:sldId id="25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310"/>
    <p:restoredTop sz="94666"/>
  </p:normalViewPr>
  <p:slideViewPr>
    <p:cSldViewPr snapToGrid="0">
      <p:cViewPr varScale="1">
        <p:scale>
          <a:sx n="102" d="100"/>
          <a:sy n="102" d="100"/>
        </p:scale>
        <p:origin x="61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2315ED-2464-4CD1-9EE6-D8E718B0FED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B0BC5BC7-EECD-47B1-824F-2A9DEB788730}">
      <dgm:prSet/>
      <dgm:spPr/>
      <dgm:t>
        <a:bodyPr/>
        <a:lstStyle/>
        <a:p>
          <a:r>
            <a:rPr lang="en-US"/>
            <a:t>Outdoor activity is proven to give a sense of freedom while performing the activity and as mentioned previously can reduce stress. </a:t>
          </a:r>
        </a:p>
      </dgm:t>
    </dgm:pt>
    <dgm:pt modelId="{C4FA47CB-A122-4A9B-8782-B00192095BD6}" type="parTrans" cxnId="{0A38CF47-86E4-410C-B2ED-20601CB579BB}">
      <dgm:prSet/>
      <dgm:spPr/>
      <dgm:t>
        <a:bodyPr/>
        <a:lstStyle/>
        <a:p>
          <a:endParaRPr lang="en-US"/>
        </a:p>
      </dgm:t>
    </dgm:pt>
    <dgm:pt modelId="{04DEE17F-907B-43C9-B351-0B62F91783CF}" type="sibTrans" cxnId="{0A38CF47-86E4-410C-B2ED-20601CB579BB}">
      <dgm:prSet/>
      <dgm:spPr/>
      <dgm:t>
        <a:bodyPr/>
        <a:lstStyle/>
        <a:p>
          <a:endParaRPr lang="en-US"/>
        </a:p>
      </dgm:t>
    </dgm:pt>
    <dgm:pt modelId="{7B5D5B31-586A-47A7-A2C1-B3F74BE45CFF}">
      <dgm:prSet/>
      <dgm:spPr/>
      <dgm:t>
        <a:bodyPr/>
        <a:lstStyle/>
        <a:p>
          <a:r>
            <a:rPr lang="en-US" dirty="0"/>
            <a:t>On top of this students will gain better mood state, less likelihood of depression, reduced anxiety and improve resilience.</a:t>
          </a:r>
        </a:p>
      </dgm:t>
    </dgm:pt>
    <dgm:pt modelId="{0EECD714-9A0E-4E54-B5C0-673BC1D4E80C}" type="parTrans" cxnId="{1BA3AA9D-CCE2-487B-B45A-ADC2331396AC}">
      <dgm:prSet/>
      <dgm:spPr/>
      <dgm:t>
        <a:bodyPr/>
        <a:lstStyle/>
        <a:p>
          <a:endParaRPr lang="en-US"/>
        </a:p>
      </dgm:t>
    </dgm:pt>
    <dgm:pt modelId="{D2FA11ED-CCFB-4C50-B5CC-C02623EA0B97}" type="sibTrans" cxnId="{1BA3AA9D-CCE2-487B-B45A-ADC2331396AC}">
      <dgm:prSet/>
      <dgm:spPr/>
      <dgm:t>
        <a:bodyPr/>
        <a:lstStyle/>
        <a:p>
          <a:endParaRPr lang="en-US"/>
        </a:p>
      </dgm:t>
    </dgm:pt>
    <dgm:pt modelId="{3A58FF4F-94C4-4D4D-99C8-98813669939F}">
      <dgm:prSet/>
      <dgm:spPr/>
      <dgm:t>
        <a:bodyPr/>
        <a:lstStyle/>
        <a:p>
          <a:r>
            <a:rPr lang="en-US" dirty="0"/>
            <a:t>As outdoor activities are often very different to typical physical education it can also feel like a noncurricular lesson and something that students can enjoy and wish to participate in. </a:t>
          </a:r>
        </a:p>
      </dgm:t>
    </dgm:pt>
    <dgm:pt modelId="{C0278C8D-ABCA-45D1-AE64-7259E47D713D}" type="parTrans" cxnId="{22E8B061-096C-4B5F-9B5E-5E32F0575758}">
      <dgm:prSet/>
      <dgm:spPr/>
      <dgm:t>
        <a:bodyPr/>
        <a:lstStyle/>
        <a:p>
          <a:endParaRPr lang="en-US"/>
        </a:p>
      </dgm:t>
    </dgm:pt>
    <dgm:pt modelId="{7AEFD98C-AEE3-4402-9440-0873BC95AB7B}" type="sibTrans" cxnId="{22E8B061-096C-4B5F-9B5E-5E32F0575758}">
      <dgm:prSet/>
      <dgm:spPr/>
      <dgm:t>
        <a:bodyPr/>
        <a:lstStyle/>
        <a:p>
          <a:endParaRPr lang="en-US"/>
        </a:p>
      </dgm:t>
    </dgm:pt>
    <dgm:pt modelId="{D3F8190B-6188-B14A-8BF5-4D68E1887E38}" type="pres">
      <dgm:prSet presAssocID="{712315ED-2464-4CD1-9EE6-D8E718B0FEDA}" presName="vert0" presStyleCnt="0">
        <dgm:presLayoutVars>
          <dgm:dir/>
          <dgm:animOne val="branch"/>
          <dgm:animLvl val="lvl"/>
        </dgm:presLayoutVars>
      </dgm:prSet>
      <dgm:spPr/>
    </dgm:pt>
    <dgm:pt modelId="{F9B40712-1972-2145-8CC5-C82E10B29AC0}" type="pres">
      <dgm:prSet presAssocID="{B0BC5BC7-EECD-47B1-824F-2A9DEB788730}" presName="thickLine" presStyleLbl="alignNode1" presStyleIdx="0" presStyleCnt="3"/>
      <dgm:spPr/>
    </dgm:pt>
    <dgm:pt modelId="{87E8BD0A-6FD2-2A4B-9C88-4A980CF2D5E5}" type="pres">
      <dgm:prSet presAssocID="{B0BC5BC7-EECD-47B1-824F-2A9DEB788730}" presName="horz1" presStyleCnt="0"/>
      <dgm:spPr/>
    </dgm:pt>
    <dgm:pt modelId="{2EF8BA00-8349-D54B-8A43-5DB6A8FCC454}" type="pres">
      <dgm:prSet presAssocID="{B0BC5BC7-EECD-47B1-824F-2A9DEB788730}" presName="tx1" presStyleLbl="revTx" presStyleIdx="0" presStyleCnt="3"/>
      <dgm:spPr/>
    </dgm:pt>
    <dgm:pt modelId="{7E306620-4E5F-5843-A29E-2B6E57DA6384}" type="pres">
      <dgm:prSet presAssocID="{B0BC5BC7-EECD-47B1-824F-2A9DEB788730}" presName="vert1" presStyleCnt="0"/>
      <dgm:spPr/>
    </dgm:pt>
    <dgm:pt modelId="{ACCEBFF7-9C19-464F-BE8C-6AB158979402}" type="pres">
      <dgm:prSet presAssocID="{7B5D5B31-586A-47A7-A2C1-B3F74BE45CFF}" presName="thickLine" presStyleLbl="alignNode1" presStyleIdx="1" presStyleCnt="3"/>
      <dgm:spPr/>
    </dgm:pt>
    <dgm:pt modelId="{29C4BE95-E7FF-F948-A4CD-243FC869E1D2}" type="pres">
      <dgm:prSet presAssocID="{7B5D5B31-586A-47A7-A2C1-B3F74BE45CFF}" presName="horz1" presStyleCnt="0"/>
      <dgm:spPr/>
    </dgm:pt>
    <dgm:pt modelId="{76AEE7CB-6CDC-094E-A9F4-DBDEAE5A983C}" type="pres">
      <dgm:prSet presAssocID="{7B5D5B31-586A-47A7-A2C1-B3F74BE45CFF}" presName="tx1" presStyleLbl="revTx" presStyleIdx="1" presStyleCnt="3"/>
      <dgm:spPr/>
    </dgm:pt>
    <dgm:pt modelId="{587C3723-288B-3748-927F-98EA5157530B}" type="pres">
      <dgm:prSet presAssocID="{7B5D5B31-586A-47A7-A2C1-B3F74BE45CFF}" presName="vert1" presStyleCnt="0"/>
      <dgm:spPr/>
    </dgm:pt>
    <dgm:pt modelId="{1A3704B1-9F4A-2140-B442-AEFA351748EB}" type="pres">
      <dgm:prSet presAssocID="{3A58FF4F-94C4-4D4D-99C8-98813669939F}" presName="thickLine" presStyleLbl="alignNode1" presStyleIdx="2" presStyleCnt="3"/>
      <dgm:spPr/>
    </dgm:pt>
    <dgm:pt modelId="{6D85D7E3-7179-924A-967E-1BDD533FCEDE}" type="pres">
      <dgm:prSet presAssocID="{3A58FF4F-94C4-4D4D-99C8-98813669939F}" presName="horz1" presStyleCnt="0"/>
      <dgm:spPr/>
    </dgm:pt>
    <dgm:pt modelId="{B88B20D2-6EC9-6C41-9961-FB2F98E99CF6}" type="pres">
      <dgm:prSet presAssocID="{3A58FF4F-94C4-4D4D-99C8-98813669939F}" presName="tx1" presStyleLbl="revTx" presStyleIdx="2" presStyleCnt="3"/>
      <dgm:spPr/>
    </dgm:pt>
    <dgm:pt modelId="{8A6F5DF5-4DBC-4E4E-8006-60BB8D2D4820}" type="pres">
      <dgm:prSet presAssocID="{3A58FF4F-94C4-4D4D-99C8-98813669939F}" presName="vert1" presStyleCnt="0"/>
      <dgm:spPr/>
    </dgm:pt>
  </dgm:ptLst>
  <dgm:cxnLst>
    <dgm:cxn modelId="{7ED94F13-5415-584E-8BAB-7FEC397561B8}" type="presOf" srcId="{712315ED-2464-4CD1-9EE6-D8E718B0FEDA}" destId="{D3F8190B-6188-B14A-8BF5-4D68E1887E38}" srcOrd="0" destOrd="0" presId="urn:microsoft.com/office/officeart/2008/layout/LinedList"/>
    <dgm:cxn modelId="{EDAFA136-36DC-AB4C-8AEA-C74501F8B86F}" type="presOf" srcId="{7B5D5B31-586A-47A7-A2C1-B3F74BE45CFF}" destId="{76AEE7CB-6CDC-094E-A9F4-DBDEAE5A983C}" srcOrd="0" destOrd="0" presId="urn:microsoft.com/office/officeart/2008/layout/LinedList"/>
    <dgm:cxn modelId="{0A38CF47-86E4-410C-B2ED-20601CB579BB}" srcId="{712315ED-2464-4CD1-9EE6-D8E718B0FEDA}" destId="{B0BC5BC7-EECD-47B1-824F-2A9DEB788730}" srcOrd="0" destOrd="0" parTransId="{C4FA47CB-A122-4A9B-8782-B00192095BD6}" sibTransId="{04DEE17F-907B-43C9-B351-0B62F91783CF}"/>
    <dgm:cxn modelId="{22E8B061-096C-4B5F-9B5E-5E32F0575758}" srcId="{712315ED-2464-4CD1-9EE6-D8E718B0FEDA}" destId="{3A58FF4F-94C4-4D4D-99C8-98813669939F}" srcOrd="2" destOrd="0" parTransId="{C0278C8D-ABCA-45D1-AE64-7259E47D713D}" sibTransId="{7AEFD98C-AEE3-4402-9440-0873BC95AB7B}"/>
    <dgm:cxn modelId="{7AD24062-EBD3-E546-B93E-C5E44323B5B6}" type="presOf" srcId="{B0BC5BC7-EECD-47B1-824F-2A9DEB788730}" destId="{2EF8BA00-8349-D54B-8A43-5DB6A8FCC454}" srcOrd="0" destOrd="0" presId="urn:microsoft.com/office/officeart/2008/layout/LinedList"/>
    <dgm:cxn modelId="{EB5FDF66-5F4B-194D-93E0-48C6DF9021C8}" type="presOf" srcId="{3A58FF4F-94C4-4D4D-99C8-98813669939F}" destId="{B88B20D2-6EC9-6C41-9961-FB2F98E99CF6}" srcOrd="0" destOrd="0" presId="urn:microsoft.com/office/officeart/2008/layout/LinedList"/>
    <dgm:cxn modelId="{1BA3AA9D-CCE2-487B-B45A-ADC2331396AC}" srcId="{712315ED-2464-4CD1-9EE6-D8E718B0FEDA}" destId="{7B5D5B31-586A-47A7-A2C1-B3F74BE45CFF}" srcOrd="1" destOrd="0" parTransId="{0EECD714-9A0E-4E54-B5C0-673BC1D4E80C}" sibTransId="{D2FA11ED-CCFB-4C50-B5CC-C02623EA0B97}"/>
    <dgm:cxn modelId="{77D42CC3-C1DF-044E-BC8E-AABA35FDEFF7}" type="presParOf" srcId="{D3F8190B-6188-B14A-8BF5-4D68E1887E38}" destId="{F9B40712-1972-2145-8CC5-C82E10B29AC0}" srcOrd="0" destOrd="0" presId="urn:microsoft.com/office/officeart/2008/layout/LinedList"/>
    <dgm:cxn modelId="{0C32340D-F954-0745-8D90-7A404FF2CAEA}" type="presParOf" srcId="{D3F8190B-6188-B14A-8BF5-4D68E1887E38}" destId="{87E8BD0A-6FD2-2A4B-9C88-4A980CF2D5E5}" srcOrd="1" destOrd="0" presId="urn:microsoft.com/office/officeart/2008/layout/LinedList"/>
    <dgm:cxn modelId="{0887003D-E354-7148-94FB-8F8F3AB49F90}" type="presParOf" srcId="{87E8BD0A-6FD2-2A4B-9C88-4A980CF2D5E5}" destId="{2EF8BA00-8349-D54B-8A43-5DB6A8FCC454}" srcOrd="0" destOrd="0" presId="urn:microsoft.com/office/officeart/2008/layout/LinedList"/>
    <dgm:cxn modelId="{C191D17B-37C7-8748-8EF1-1F71F93E60CE}" type="presParOf" srcId="{87E8BD0A-6FD2-2A4B-9C88-4A980CF2D5E5}" destId="{7E306620-4E5F-5843-A29E-2B6E57DA6384}" srcOrd="1" destOrd="0" presId="urn:microsoft.com/office/officeart/2008/layout/LinedList"/>
    <dgm:cxn modelId="{6A57EA33-F338-B64F-9BE5-848B9A937DDE}" type="presParOf" srcId="{D3F8190B-6188-B14A-8BF5-4D68E1887E38}" destId="{ACCEBFF7-9C19-464F-BE8C-6AB158979402}" srcOrd="2" destOrd="0" presId="urn:microsoft.com/office/officeart/2008/layout/LinedList"/>
    <dgm:cxn modelId="{5C23B137-6792-D142-8924-279E254B5E45}" type="presParOf" srcId="{D3F8190B-6188-B14A-8BF5-4D68E1887E38}" destId="{29C4BE95-E7FF-F948-A4CD-243FC869E1D2}" srcOrd="3" destOrd="0" presId="urn:microsoft.com/office/officeart/2008/layout/LinedList"/>
    <dgm:cxn modelId="{22E48FC7-7DDA-DC43-91C0-3209655890A1}" type="presParOf" srcId="{29C4BE95-E7FF-F948-A4CD-243FC869E1D2}" destId="{76AEE7CB-6CDC-094E-A9F4-DBDEAE5A983C}" srcOrd="0" destOrd="0" presId="urn:microsoft.com/office/officeart/2008/layout/LinedList"/>
    <dgm:cxn modelId="{5A746EF8-995F-E44D-AEE0-EB5EAEE8453D}" type="presParOf" srcId="{29C4BE95-E7FF-F948-A4CD-243FC869E1D2}" destId="{587C3723-288B-3748-927F-98EA5157530B}" srcOrd="1" destOrd="0" presId="urn:microsoft.com/office/officeart/2008/layout/LinedList"/>
    <dgm:cxn modelId="{DD80E786-E92B-124C-926F-1C7AC2E0B6BD}" type="presParOf" srcId="{D3F8190B-6188-B14A-8BF5-4D68E1887E38}" destId="{1A3704B1-9F4A-2140-B442-AEFA351748EB}" srcOrd="4" destOrd="0" presId="urn:microsoft.com/office/officeart/2008/layout/LinedList"/>
    <dgm:cxn modelId="{802593B6-0511-AD42-BA79-121360F48C6E}" type="presParOf" srcId="{D3F8190B-6188-B14A-8BF5-4D68E1887E38}" destId="{6D85D7E3-7179-924A-967E-1BDD533FCEDE}" srcOrd="5" destOrd="0" presId="urn:microsoft.com/office/officeart/2008/layout/LinedList"/>
    <dgm:cxn modelId="{3441108C-8BEC-AD44-965A-06AD4A72BA9B}" type="presParOf" srcId="{6D85D7E3-7179-924A-967E-1BDD533FCEDE}" destId="{B88B20D2-6EC9-6C41-9961-FB2F98E99CF6}" srcOrd="0" destOrd="0" presId="urn:microsoft.com/office/officeart/2008/layout/LinedList"/>
    <dgm:cxn modelId="{1CCC8A58-87E3-6A4E-9BAF-892E1BC67C88}" type="presParOf" srcId="{6D85D7E3-7179-924A-967E-1BDD533FCEDE}" destId="{8A6F5DF5-4DBC-4E4E-8006-60BB8D2D482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ACB606-C264-488D-B616-9EBE1E796597}"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616C2EFA-7AB2-4F5B-BDD0-260208102052}">
      <dgm:prSet/>
      <dgm:spPr/>
      <dgm:t>
        <a:bodyPr/>
        <a:lstStyle/>
        <a:p>
          <a:r>
            <a:rPr lang="en-US"/>
            <a:t>Stage one – Students will take skiing lessons in Pembrey Country Park once every 2 weeks. </a:t>
          </a:r>
        </a:p>
      </dgm:t>
    </dgm:pt>
    <dgm:pt modelId="{FB7A9D43-8C95-498D-8941-768F4C552CBA}" type="parTrans" cxnId="{EF027BFA-942F-4C2B-A305-8C5FE6FA06C9}">
      <dgm:prSet/>
      <dgm:spPr/>
      <dgm:t>
        <a:bodyPr/>
        <a:lstStyle/>
        <a:p>
          <a:endParaRPr lang="en-US"/>
        </a:p>
      </dgm:t>
    </dgm:pt>
    <dgm:pt modelId="{9FFF98BE-639F-4519-95A2-401D19607E40}" type="sibTrans" cxnId="{EF027BFA-942F-4C2B-A305-8C5FE6FA06C9}">
      <dgm:prSet/>
      <dgm:spPr/>
      <dgm:t>
        <a:bodyPr/>
        <a:lstStyle/>
        <a:p>
          <a:endParaRPr lang="en-US"/>
        </a:p>
      </dgm:t>
    </dgm:pt>
    <dgm:pt modelId="{E3263A33-F3F2-481D-8A8E-2231ED01BF33}">
      <dgm:prSet/>
      <dgm:spPr/>
      <dgm:t>
        <a:bodyPr/>
        <a:lstStyle/>
        <a:p>
          <a:r>
            <a:rPr lang="en-US" dirty="0"/>
            <a:t>Stage two – An optional ski trip to the </a:t>
          </a:r>
          <a:r>
            <a:rPr lang="en-US" dirty="0" err="1"/>
            <a:t>Alpendorf</a:t>
          </a:r>
          <a:r>
            <a:rPr lang="en-US" dirty="0"/>
            <a:t> region of </a:t>
          </a:r>
          <a:r>
            <a:rPr lang="en-US" dirty="0" err="1"/>
            <a:t>Austia</a:t>
          </a:r>
          <a:r>
            <a:rPr lang="en-US" dirty="0"/>
            <a:t> will be arranged by the school and will be available to students in progression step 3 and 4. </a:t>
          </a:r>
        </a:p>
      </dgm:t>
    </dgm:pt>
    <dgm:pt modelId="{0A131B00-4113-42BB-9ADF-07C830312E11}" type="parTrans" cxnId="{0B6784F9-E8F7-4BAF-9DD2-DEEC987B7024}">
      <dgm:prSet/>
      <dgm:spPr/>
      <dgm:t>
        <a:bodyPr/>
        <a:lstStyle/>
        <a:p>
          <a:endParaRPr lang="en-US"/>
        </a:p>
      </dgm:t>
    </dgm:pt>
    <dgm:pt modelId="{03FCA054-CD84-4A04-BBAF-6FBC1CE55E58}" type="sibTrans" cxnId="{0B6784F9-E8F7-4BAF-9DD2-DEEC987B7024}">
      <dgm:prSet/>
      <dgm:spPr/>
      <dgm:t>
        <a:bodyPr/>
        <a:lstStyle/>
        <a:p>
          <a:endParaRPr lang="en-US"/>
        </a:p>
      </dgm:t>
    </dgm:pt>
    <dgm:pt modelId="{AA01681A-6732-4ABA-9D35-FAA8308AA248}">
      <dgm:prSet/>
      <dgm:spPr/>
      <dgm:t>
        <a:bodyPr/>
        <a:lstStyle/>
        <a:p>
          <a:r>
            <a:rPr lang="en-US" dirty="0"/>
            <a:t>Stage three – At the end of the academic year a school trip to the </a:t>
          </a:r>
          <a:r>
            <a:rPr lang="en-US" dirty="0" err="1"/>
            <a:t>SnowDome</a:t>
          </a:r>
          <a:r>
            <a:rPr lang="en-US" dirty="0"/>
            <a:t> in Tamworth will be arranged as a celebration/ceremony for the new skill students have learnt. </a:t>
          </a:r>
        </a:p>
      </dgm:t>
    </dgm:pt>
    <dgm:pt modelId="{BAD176B9-77B2-4613-A431-FD04F0CE1937}" type="parTrans" cxnId="{0B7033EA-A3B0-4526-A019-99CD62940D55}">
      <dgm:prSet/>
      <dgm:spPr/>
      <dgm:t>
        <a:bodyPr/>
        <a:lstStyle/>
        <a:p>
          <a:endParaRPr lang="en-US"/>
        </a:p>
      </dgm:t>
    </dgm:pt>
    <dgm:pt modelId="{EF9197C9-DCC2-465D-9185-FCAA6000EA25}" type="sibTrans" cxnId="{0B7033EA-A3B0-4526-A019-99CD62940D55}">
      <dgm:prSet/>
      <dgm:spPr/>
      <dgm:t>
        <a:bodyPr/>
        <a:lstStyle/>
        <a:p>
          <a:endParaRPr lang="en-US"/>
        </a:p>
      </dgm:t>
    </dgm:pt>
    <dgm:pt modelId="{3445A15F-5161-7C48-A78B-7A1704CD2D34}" type="pres">
      <dgm:prSet presAssocID="{CAACB606-C264-488D-B616-9EBE1E796597}" presName="Name0" presStyleCnt="0">
        <dgm:presLayoutVars>
          <dgm:dir/>
          <dgm:resizeHandles val="exact"/>
        </dgm:presLayoutVars>
      </dgm:prSet>
      <dgm:spPr/>
    </dgm:pt>
    <dgm:pt modelId="{3840ED80-C538-AD40-B277-04FBB9ACF68A}" type="pres">
      <dgm:prSet presAssocID="{616C2EFA-7AB2-4F5B-BDD0-260208102052}" presName="node" presStyleLbl="node1" presStyleIdx="0" presStyleCnt="3">
        <dgm:presLayoutVars>
          <dgm:bulletEnabled val="1"/>
        </dgm:presLayoutVars>
      </dgm:prSet>
      <dgm:spPr/>
    </dgm:pt>
    <dgm:pt modelId="{80E6B5CC-447A-7F48-9FE9-DA6CC0E2C3E3}" type="pres">
      <dgm:prSet presAssocID="{9FFF98BE-639F-4519-95A2-401D19607E40}" presName="sibTrans" presStyleLbl="sibTrans1D1" presStyleIdx="0" presStyleCnt="2"/>
      <dgm:spPr/>
    </dgm:pt>
    <dgm:pt modelId="{18468AFF-6D52-CF4D-BB12-0E66E61B4418}" type="pres">
      <dgm:prSet presAssocID="{9FFF98BE-639F-4519-95A2-401D19607E40}" presName="connectorText" presStyleLbl="sibTrans1D1" presStyleIdx="0" presStyleCnt="2"/>
      <dgm:spPr/>
    </dgm:pt>
    <dgm:pt modelId="{FAE61252-9570-464F-A291-8A11F828AF2D}" type="pres">
      <dgm:prSet presAssocID="{E3263A33-F3F2-481D-8A8E-2231ED01BF33}" presName="node" presStyleLbl="node1" presStyleIdx="1" presStyleCnt="3">
        <dgm:presLayoutVars>
          <dgm:bulletEnabled val="1"/>
        </dgm:presLayoutVars>
      </dgm:prSet>
      <dgm:spPr/>
    </dgm:pt>
    <dgm:pt modelId="{A1E87631-0763-5445-A247-16B9101FE6E1}" type="pres">
      <dgm:prSet presAssocID="{03FCA054-CD84-4A04-BBAF-6FBC1CE55E58}" presName="sibTrans" presStyleLbl="sibTrans1D1" presStyleIdx="1" presStyleCnt="2"/>
      <dgm:spPr/>
    </dgm:pt>
    <dgm:pt modelId="{701B9121-8F0E-3B42-A89B-ACC3DDAEBB7E}" type="pres">
      <dgm:prSet presAssocID="{03FCA054-CD84-4A04-BBAF-6FBC1CE55E58}" presName="connectorText" presStyleLbl="sibTrans1D1" presStyleIdx="1" presStyleCnt="2"/>
      <dgm:spPr/>
    </dgm:pt>
    <dgm:pt modelId="{8BF8BD0E-CE95-6D49-B18C-6B72321F93E1}" type="pres">
      <dgm:prSet presAssocID="{AA01681A-6732-4ABA-9D35-FAA8308AA248}" presName="node" presStyleLbl="node1" presStyleIdx="2" presStyleCnt="3">
        <dgm:presLayoutVars>
          <dgm:bulletEnabled val="1"/>
        </dgm:presLayoutVars>
      </dgm:prSet>
      <dgm:spPr/>
    </dgm:pt>
  </dgm:ptLst>
  <dgm:cxnLst>
    <dgm:cxn modelId="{AD76E738-CD96-2846-9A34-708F60806334}" type="presOf" srcId="{E3263A33-F3F2-481D-8A8E-2231ED01BF33}" destId="{FAE61252-9570-464F-A291-8A11F828AF2D}" srcOrd="0" destOrd="0" presId="urn:microsoft.com/office/officeart/2016/7/layout/RepeatingBendingProcessNew"/>
    <dgm:cxn modelId="{5B9C8E3F-5D9F-CE4D-A93E-2DE9B012FD67}" type="presOf" srcId="{CAACB606-C264-488D-B616-9EBE1E796597}" destId="{3445A15F-5161-7C48-A78B-7A1704CD2D34}" srcOrd="0" destOrd="0" presId="urn:microsoft.com/office/officeart/2016/7/layout/RepeatingBendingProcessNew"/>
    <dgm:cxn modelId="{A473D741-B57C-CF44-992E-95E942886100}" type="presOf" srcId="{9FFF98BE-639F-4519-95A2-401D19607E40}" destId="{18468AFF-6D52-CF4D-BB12-0E66E61B4418}" srcOrd="1" destOrd="0" presId="urn:microsoft.com/office/officeart/2016/7/layout/RepeatingBendingProcessNew"/>
    <dgm:cxn modelId="{91A0C45B-D29C-6E4B-83D4-C51995BBC42D}" type="presOf" srcId="{616C2EFA-7AB2-4F5B-BDD0-260208102052}" destId="{3840ED80-C538-AD40-B277-04FBB9ACF68A}" srcOrd="0" destOrd="0" presId="urn:microsoft.com/office/officeart/2016/7/layout/RepeatingBendingProcessNew"/>
    <dgm:cxn modelId="{542A4A83-27AF-B944-9DA1-8BE21E37C6DC}" type="presOf" srcId="{AA01681A-6732-4ABA-9D35-FAA8308AA248}" destId="{8BF8BD0E-CE95-6D49-B18C-6B72321F93E1}" srcOrd="0" destOrd="0" presId="urn:microsoft.com/office/officeart/2016/7/layout/RepeatingBendingProcessNew"/>
    <dgm:cxn modelId="{572B5F92-4959-A048-8939-BD42BF9ADA46}" type="presOf" srcId="{9FFF98BE-639F-4519-95A2-401D19607E40}" destId="{80E6B5CC-447A-7F48-9FE9-DA6CC0E2C3E3}" srcOrd="0" destOrd="0" presId="urn:microsoft.com/office/officeart/2016/7/layout/RepeatingBendingProcessNew"/>
    <dgm:cxn modelId="{F60D41A9-0745-7340-8A93-9372094D8009}" type="presOf" srcId="{03FCA054-CD84-4A04-BBAF-6FBC1CE55E58}" destId="{701B9121-8F0E-3B42-A89B-ACC3DDAEBB7E}" srcOrd="1" destOrd="0" presId="urn:microsoft.com/office/officeart/2016/7/layout/RepeatingBendingProcessNew"/>
    <dgm:cxn modelId="{42E97CBA-4E75-D049-AA66-30F6F21F55A8}" type="presOf" srcId="{03FCA054-CD84-4A04-BBAF-6FBC1CE55E58}" destId="{A1E87631-0763-5445-A247-16B9101FE6E1}" srcOrd="0" destOrd="0" presId="urn:microsoft.com/office/officeart/2016/7/layout/RepeatingBendingProcessNew"/>
    <dgm:cxn modelId="{0B7033EA-A3B0-4526-A019-99CD62940D55}" srcId="{CAACB606-C264-488D-B616-9EBE1E796597}" destId="{AA01681A-6732-4ABA-9D35-FAA8308AA248}" srcOrd="2" destOrd="0" parTransId="{BAD176B9-77B2-4613-A431-FD04F0CE1937}" sibTransId="{EF9197C9-DCC2-465D-9185-FCAA6000EA25}"/>
    <dgm:cxn modelId="{0B6784F9-E8F7-4BAF-9DD2-DEEC987B7024}" srcId="{CAACB606-C264-488D-B616-9EBE1E796597}" destId="{E3263A33-F3F2-481D-8A8E-2231ED01BF33}" srcOrd="1" destOrd="0" parTransId="{0A131B00-4113-42BB-9ADF-07C830312E11}" sibTransId="{03FCA054-CD84-4A04-BBAF-6FBC1CE55E58}"/>
    <dgm:cxn modelId="{EF027BFA-942F-4C2B-A305-8C5FE6FA06C9}" srcId="{CAACB606-C264-488D-B616-9EBE1E796597}" destId="{616C2EFA-7AB2-4F5B-BDD0-260208102052}" srcOrd="0" destOrd="0" parTransId="{FB7A9D43-8C95-498D-8941-768F4C552CBA}" sibTransId="{9FFF98BE-639F-4519-95A2-401D19607E40}"/>
    <dgm:cxn modelId="{E05B7812-A1F8-894D-8B1B-C3F7138CF871}" type="presParOf" srcId="{3445A15F-5161-7C48-A78B-7A1704CD2D34}" destId="{3840ED80-C538-AD40-B277-04FBB9ACF68A}" srcOrd="0" destOrd="0" presId="urn:microsoft.com/office/officeart/2016/7/layout/RepeatingBendingProcessNew"/>
    <dgm:cxn modelId="{24DE3CF8-BAEB-1641-A206-0EAAF4903B38}" type="presParOf" srcId="{3445A15F-5161-7C48-A78B-7A1704CD2D34}" destId="{80E6B5CC-447A-7F48-9FE9-DA6CC0E2C3E3}" srcOrd="1" destOrd="0" presId="urn:microsoft.com/office/officeart/2016/7/layout/RepeatingBendingProcessNew"/>
    <dgm:cxn modelId="{4D76B0F0-1050-7843-BB79-3A428B43D374}" type="presParOf" srcId="{80E6B5CC-447A-7F48-9FE9-DA6CC0E2C3E3}" destId="{18468AFF-6D52-CF4D-BB12-0E66E61B4418}" srcOrd="0" destOrd="0" presId="urn:microsoft.com/office/officeart/2016/7/layout/RepeatingBendingProcessNew"/>
    <dgm:cxn modelId="{90D51B82-E03A-874E-914E-971AC2BF3274}" type="presParOf" srcId="{3445A15F-5161-7C48-A78B-7A1704CD2D34}" destId="{FAE61252-9570-464F-A291-8A11F828AF2D}" srcOrd="2" destOrd="0" presId="urn:microsoft.com/office/officeart/2016/7/layout/RepeatingBendingProcessNew"/>
    <dgm:cxn modelId="{C18EB766-0CF9-F443-B5B6-5A53248FA73A}" type="presParOf" srcId="{3445A15F-5161-7C48-A78B-7A1704CD2D34}" destId="{A1E87631-0763-5445-A247-16B9101FE6E1}" srcOrd="3" destOrd="0" presId="urn:microsoft.com/office/officeart/2016/7/layout/RepeatingBendingProcessNew"/>
    <dgm:cxn modelId="{702C7BB6-8592-F24C-A68F-71C2980CC77F}" type="presParOf" srcId="{A1E87631-0763-5445-A247-16B9101FE6E1}" destId="{701B9121-8F0E-3B42-A89B-ACC3DDAEBB7E}" srcOrd="0" destOrd="0" presId="urn:microsoft.com/office/officeart/2016/7/layout/RepeatingBendingProcessNew"/>
    <dgm:cxn modelId="{667C0F9C-E19D-C947-AA63-0B6B86425250}" type="presParOf" srcId="{3445A15F-5161-7C48-A78B-7A1704CD2D34}" destId="{8BF8BD0E-CE95-6D49-B18C-6B72321F93E1}" srcOrd="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B40712-1972-2145-8CC5-C82E10B29AC0}">
      <dsp:nvSpPr>
        <dsp:cNvPr id="0" name=""/>
        <dsp:cNvSpPr/>
      </dsp:nvSpPr>
      <dsp:spPr>
        <a:xfrm>
          <a:off x="0" y="2446"/>
          <a:ext cx="7306056"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F8BA00-8349-D54B-8A43-5DB6A8FCC454}">
      <dsp:nvSpPr>
        <dsp:cNvPr id="0" name=""/>
        <dsp:cNvSpPr/>
      </dsp:nvSpPr>
      <dsp:spPr>
        <a:xfrm>
          <a:off x="0" y="2446"/>
          <a:ext cx="7306056" cy="1668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Outdoor activity is proven to give a sense of freedom while performing the activity and as mentioned previously can reduce stress. </a:t>
          </a:r>
        </a:p>
      </dsp:txBody>
      <dsp:txXfrm>
        <a:off x="0" y="2446"/>
        <a:ext cx="7306056" cy="1668672"/>
      </dsp:txXfrm>
    </dsp:sp>
    <dsp:sp modelId="{ACCEBFF7-9C19-464F-BE8C-6AB158979402}">
      <dsp:nvSpPr>
        <dsp:cNvPr id="0" name=""/>
        <dsp:cNvSpPr/>
      </dsp:nvSpPr>
      <dsp:spPr>
        <a:xfrm>
          <a:off x="0" y="1671119"/>
          <a:ext cx="7306056" cy="0"/>
        </a:xfrm>
        <a:prstGeom prst="line">
          <a:avLst/>
        </a:prstGeom>
        <a:solidFill>
          <a:schemeClr val="accent2">
            <a:hueOff val="-5184504"/>
            <a:satOff val="-10204"/>
            <a:lumOff val="6372"/>
            <a:alphaOff val="0"/>
          </a:schemeClr>
        </a:solidFill>
        <a:ln w="19050" cap="flat" cmpd="sng" algn="ctr">
          <a:solidFill>
            <a:schemeClr val="accent2">
              <a:hueOff val="-5184504"/>
              <a:satOff val="-10204"/>
              <a:lumOff val="637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AEE7CB-6CDC-094E-A9F4-DBDEAE5A983C}">
      <dsp:nvSpPr>
        <dsp:cNvPr id="0" name=""/>
        <dsp:cNvSpPr/>
      </dsp:nvSpPr>
      <dsp:spPr>
        <a:xfrm>
          <a:off x="0" y="1671119"/>
          <a:ext cx="7306056" cy="1668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dirty="0"/>
            <a:t>On top of this students will gain better mood state, less likelihood of depression, reduced anxiety and improve resilience.</a:t>
          </a:r>
        </a:p>
      </dsp:txBody>
      <dsp:txXfrm>
        <a:off x="0" y="1671119"/>
        <a:ext cx="7306056" cy="1668672"/>
      </dsp:txXfrm>
    </dsp:sp>
    <dsp:sp modelId="{1A3704B1-9F4A-2140-B442-AEFA351748EB}">
      <dsp:nvSpPr>
        <dsp:cNvPr id="0" name=""/>
        <dsp:cNvSpPr/>
      </dsp:nvSpPr>
      <dsp:spPr>
        <a:xfrm>
          <a:off x="0" y="3339792"/>
          <a:ext cx="7306056" cy="0"/>
        </a:xfrm>
        <a:prstGeom prst="line">
          <a:avLst/>
        </a:prstGeom>
        <a:solidFill>
          <a:schemeClr val="accent2">
            <a:hueOff val="-10369007"/>
            <a:satOff val="-20408"/>
            <a:lumOff val="12745"/>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8B20D2-6EC9-6C41-9961-FB2F98E99CF6}">
      <dsp:nvSpPr>
        <dsp:cNvPr id="0" name=""/>
        <dsp:cNvSpPr/>
      </dsp:nvSpPr>
      <dsp:spPr>
        <a:xfrm>
          <a:off x="0" y="3339792"/>
          <a:ext cx="7306056" cy="1668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dirty="0"/>
            <a:t>As outdoor activities are often very different to typical physical education it can also feel like a noncurricular lesson and something that students can enjoy and wish to participate in. </a:t>
          </a:r>
        </a:p>
      </dsp:txBody>
      <dsp:txXfrm>
        <a:off x="0" y="3339792"/>
        <a:ext cx="7306056" cy="16686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E6B5CC-447A-7F48-9FE9-DA6CC0E2C3E3}">
      <dsp:nvSpPr>
        <dsp:cNvPr id="0" name=""/>
        <dsp:cNvSpPr/>
      </dsp:nvSpPr>
      <dsp:spPr>
        <a:xfrm>
          <a:off x="3356629" y="1180940"/>
          <a:ext cx="741477" cy="91440"/>
        </a:xfrm>
        <a:custGeom>
          <a:avLst/>
          <a:gdLst/>
          <a:ahLst/>
          <a:cxnLst/>
          <a:rect l="0" t="0" r="0" b="0"/>
          <a:pathLst>
            <a:path>
              <a:moveTo>
                <a:pt x="0" y="45720"/>
              </a:moveTo>
              <a:lnTo>
                <a:pt x="741477"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08066" y="1222799"/>
        <a:ext cx="38603" cy="7720"/>
      </dsp:txXfrm>
    </dsp:sp>
    <dsp:sp modelId="{3840ED80-C538-AD40-B277-04FBB9ACF68A}">
      <dsp:nvSpPr>
        <dsp:cNvPr id="0" name=""/>
        <dsp:cNvSpPr/>
      </dsp:nvSpPr>
      <dsp:spPr>
        <a:xfrm>
          <a:off x="1572" y="219603"/>
          <a:ext cx="3356857" cy="201411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4489" tIns="172660" rIns="164489" bIns="172660" numCol="1" spcCol="1270" anchor="ctr" anchorCtr="0">
          <a:noAutofit/>
        </a:bodyPr>
        <a:lstStyle/>
        <a:p>
          <a:pPr marL="0" lvl="0" indent="0" algn="ctr" defTabSz="800100">
            <a:lnSpc>
              <a:spcPct val="90000"/>
            </a:lnSpc>
            <a:spcBef>
              <a:spcPct val="0"/>
            </a:spcBef>
            <a:spcAft>
              <a:spcPct val="35000"/>
            </a:spcAft>
            <a:buNone/>
          </a:pPr>
          <a:r>
            <a:rPr lang="en-US" sz="1800" kern="1200"/>
            <a:t>Stage one – Students will take skiing lessons in Pembrey Country Park once every 2 weeks. </a:t>
          </a:r>
        </a:p>
      </dsp:txBody>
      <dsp:txXfrm>
        <a:off x="1572" y="219603"/>
        <a:ext cx="3356857" cy="2014114"/>
      </dsp:txXfrm>
    </dsp:sp>
    <dsp:sp modelId="{A1E87631-0763-5445-A247-16B9101FE6E1}">
      <dsp:nvSpPr>
        <dsp:cNvPr id="0" name=""/>
        <dsp:cNvSpPr/>
      </dsp:nvSpPr>
      <dsp:spPr>
        <a:xfrm>
          <a:off x="1680000" y="2231917"/>
          <a:ext cx="4128934" cy="741477"/>
        </a:xfrm>
        <a:custGeom>
          <a:avLst/>
          <a:gdLst/>
          <a:ahLst/>
          <a:cxnLst/>
          <a:rect l="0" t="0" r="0" b="0"/>
          <a:pathLst>
            <a:path>
              <a:moveTo>
                <a:pt x="4128934" y="0"/>
              </a:moveTo>
              <a:lnTo>
                <a:pt x="4128934" y="387838"/>
              </a:lnTo>
              <a:lnTo>
                <a:pt x="0" y="387838"/>
              </a:lnTo>
              <a:lnTo>
                <a:pt x="0" y="741477"/>
              </a:lnTo>
            </a:path>
          </a:pathLst>
        </a:custGeom>
        <a:noFill/>
        <a:ln w="12700" cap="flat" cmpd="sng" algn="ctr">
          <a:solidFill>
            <a:schemeClr val="accent2">
              <a:hueOff val="-10369007"/>
              <a:satOff val="-20408"/>
              <a:lumOff val="1274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9455" y="2598795"/>
        <a:ext cx="210025" cy="7720"/>
      </dsp:txXfrm>
    </dsp:sp>
    <dsp:sp modelId="{FAE61252-9570-464F-A291-8A11F828AF2D}">
      <dsp:nvSpPr>
        <dsp:cNvPr id="0" name=""/>
        <dsp:cNvSpPr/>
      </dsp:nvSpPr>
      <dsp:spPr>
        <a:xfrm>
          <a:off x="4130506" y="219603"/>
          <a:ext cx="3356857" cy="2014114"/>
        </a:xfrm>
        <a:prstGeom prst="rect">
          <a:avLst/>
        </a:prstGeom>
        <a:solidFill>
          <a:schemeClr val="accent2">
            <a:hueOff val="-5184504"/>
            <a:satOff val="-10204"/>
            <a:lumOff val="63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4489" tIns="172660" rIns="164489" bIns="172660" numCol="1" spcCol="1270" anchor="ctr" anchorCtr="0">
          <a:noAutofit/>
        </a:bodyPr>
        <a:lstStyle/>
        <a:p>
          <a:pPr marL="0" lvl="0" indent="0" algn="ctr" defTabSz="800100">
            <a:lnSpc>
              <a:spcPct val="90000"/>
            </a:lnSpc>
            <a:spcBef>
              <a:spcPct val="0"/>
            </a:spcBef>
            <a:spcAft>
              <a:spcPct val="35000"/>
            </a:spcAft>
            <a:buNone/>
          </a:pPr>
          <a:r>
            <a:rPr lang="en-US" sz="1800" kern="1200" dirty="0"/>
            <a:t>Stage two – An optional ski trip to the </a:t>
          </a:r>
          <a:r>
            <a:rPr lang="en-US" sz="1800" kern="1200" dirty="0" err="1"/>
            <a:t>Alpendorf</a:t>
          </a:r>
          <a:r>
            <a:rPr lang="en-US" sz="1800" kern="1200" dirty="0"/>
            <a:t> region of </a:t>
          </a:r>
          <a:r>
            <a:rPr lang="en-US" sz="1800" kern="1200" dirty="0" err="1"/>
            <a:t>Austia</a:t>
          </a:r>
          <a:r>
            <a:rPr lang="en-US" sz="1800" kern="1200" dirty="0"/>
            <a:t> will be arranged by the school and will be available to students in progression step 3 and 4. </a:t>
          </a:r>
        </a:p>
      </dsp:txBody>
      <dsp:txXfrm>
        <a:off x="4130506" y="219603"/>
        <a:ext cx="3356857" cy="2014114"/>
      </dsp:txXfrm>
    </dsp:sp>
    <dsp:sp modelId="{8BF8BD0E-CE95-6D49-B18C-6B72321F93E1}">
      <dsp:nvSpPr>
        <dsp:cNvPr id="0" name=""/>
        <dsp:cNvSpPr/>
      </dsp:nvSpPr>
      <dsp:spPr>
        <a:xfrm>
          <a:off x="1572" y="3005794"/>
          <a:ext cx="3356857" cy="2014114"/>
        </a:xfrm>
        <a:prstGeom prst="rect">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4489" tIns="172660" rIns="164489" bIns="172660" numCol="1" spcCol="1270" anchor="ctr" anchorCtr="0">
          <a:noAutofit/>
        </a:bodyPr>
        <a:lstStyle/>
        <a:p>
          <a:pPr marL="0" lvl="0" indent="0" algn="ctr" defTabSz="800100">
            <a:lnSpc>
              <a:spcPct val="90000"/>
            </a:lnSpc>
            <a:spcBef>
              <a:spcPct val="0"/>
            </a:spcBef>
            <a:spcAft>
              <a:spcPct val="35000"/>
            </a:spcAft>
            <a:buNone/>
          </a:pPr>
          <a:r>
            <a:rPr lang="en-US" sz="1800" kern="1200" dirty="0"/>
            <a:t>Stage three – At the end of the academic year a school trip to the </a:t>
          </a:r>
          <a:r>
            <a:rPr lang="en-US" sz="1800" kern="1200" dirty="0" err="1"/>
            <a:t>SnowDome</a:t>
          </a:r>
          <a:r>
            <a:rPr lang="en-US" sz="1800" kern="1200" dirty="0"/>
            <a:t> in Tamworth will be arranged as a celebration/ceremony for the new skill students have learnt. </a:t>
          </a:r>
        </a:p>
      </dsp:txBody>
      <dsp:txXfrm>
        <a:off x="1572" y="3005794"/>
        <a:ext cx="3356857" cy="201411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1/16/26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52971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1/16/26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627970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1/16/26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663717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1/16/26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7203208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1/16/26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66965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1/16/26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90561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1/16/26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32580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1/16/26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13038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1/16/26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77169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1/16/26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94636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1/16/26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340090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1/16/26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9772798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Layout" Target="../diagrams/layout2.xml"/><Relationship Id="rId7" Type="http://schemas.openxmlformats.org/officeDocument/2006/relationships/image" Target="../media/image4.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hwb.gov.wales/curriculum-for-wal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B137B-37ED-4095-01AF-479FF71F0386}"/>
              </a:ext>
            </a:extLst>
          </p:cNvPr>
          <p:cNvSpPr>
            <a:spLocks noGrp="1"/>
          </p:cNvSpPr>
          <p:nvPr>
            <p:ph type="title"/>
          </p:nvPr>
        </p:nvSpPr>
        <p:spPr/>
        <p:txBody>
          <a:bodyPr/>
          <a:lstStyle/>
          <a:p>
            <a:r>
              <a:rPr lang="en-US" dirty="0"/>
              <a:t>AI Acknowledgement </a:t>
            </a:r>
          </a:p>
        </p:txBody>
      </p:sp>
      <p:sp>
        <p:nvSpPr>
          <p:cNvPr id="3" name="Content Placeholder 2">
            <a:extLst>
              <a:ext uri="{FF2B5EF4-FFF2-40B4-BE49-F238E27FC236}">
                <a16:creationId xmlns:a16="http://schemas.microsoft.com/office/drawing/2014/main" id="{52F1E43A-E9C3-C40F-1938-9C509912C6D9}"/>
              </a:ext>
            </a:extLst>
          </p:cNvPr>
          <p:cNvSpPr>
            <a:spLocks noGrp="1"/>
          </p:cNvSpPr>
          <p:nvPr>
            <p:ph idx="1"/>
          </p:nvPr>
        </p:nvSpPr>
        <p:spPr/>
        <p:txBody>
          <a:bodyPr/>
          <a:lstStyle/>
          <a:p>
            <a:r>
              <a:rPr lang="en-GB"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endParaRPr lang="en-US" dirty="0"/>
          </a:p>
        </p:txBody>
      </p:sp>
    </p:spTree>
    <p:extLst>
      <p:ext uri="{BB962C8B-B14F-4D97-AF65-F5344CB8AC3E}">
        <p14:creationId xmlns:p14="http://schemas.microsoft.com/office/powerpoint/2010/main" val="20366210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Beddings in a car">
            <a:extLst>
              <a:ext uri="{FF2B5EF4-FFF2-40B4-BE49-F238E27FC236}">
                <a16:creationId xmlns:a16="http://schemas.microsoft.com/office/drawing/2014/main" id="{1C8E37B1-9CD1-C2EB-87A8-06CD4462A15D}"/>
              </a:ext>
            </a:extLst>
          </p:cNvPr>
          <p:cNvPicPr>
            <a:picLocks noChangeAspect="1"/>
          </p:cNvPicPr>
          <p:nvPr/>
        </p:nvPicPr>
        <p:blipFill>
          <a:blip r:embed="rId2"/>
          <a:srcRect t="7097" b="8634"/>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912025B4-7337-735E-4DC9-E634D2011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20000"/>
                </a:schemeClr>
              </a:gs>
              <a:gs pos="26000">
                <a:schemeClr val="bg1">
                  <a:alpha val="7000"/>
                </a:schemeClr>
              </a:gs>
              <a:gs pos="100000">
                <a:schemeClr val="bg1">
                  <a:alpha val="3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DF61F657-C840-E627-0A99-BAFADFB4955A}"/>
              </a:ext>
            </a:extLst>
          </p:cNvPr>
          <p:cNvSpPr>
            <a:spLocks noGrp="1"/>
          </p:cNvSpPr>
          <p:nvPr>
            <p:ph type="ctrTitle"/>
          </p:nvPr>
        </p:nvSpPr>
        <p:spPr>
          <a:xfrm>
            <a:off x="438910" y="978408"/>
            <a:ext cx="4795819" cy="3969960"/>
          </a:xfrm>
        </p:spPr>
        <p:txBody>
          <a:bodyPr anchor="t">
            <a:normAutofit fontScale="90000"/>
          </a:bodyPr>
          <a:lstStyle/>
          <a:p>
            <a:r>
              <a:rPr lang="en-US" sz="6600" dirty="0"/>
              <a:t>Curriculum Adventure (BMOE6002)</a:t>
            </a:r>
          </a:p>
        </p:txBody>
      </p:sp>
      <p:sp>
        <p:nvSpPr>
          <p:cNvPr id="3" name="Subtitle 2">
            <a:extLst>
              <a:ext uri="{FF2B5EF4-FFF2-40B4-BE49-F238E27FC236}">
                <a16:creationId xmlns:a16="http://schemas.microsoft.com/office/drawing/2014/main" id="{B21A20AF-43F4-CB58-68B5-50EF9CBAEA19}"/>
              </a:ext>
            </a:extLst>
          </p:cNvPr>
          <p:cNvSpPr>
            <a:spLocks noGrp="1"/>
          </p:cNvSpPr>
          <p:nvPr>
            <p:ph type="subTitle" idx="1"/>
          </p:nvPr>
        </p:nvSpPr>
        <p:spPr>
          <a:xfrm>
            <a:off x="438910" y="4948369"/>
            <a:ext cx="4381634" cy="1157436"/>
          </a:xfrm>
        </p:spPr>
        <p:txBody>
          <a:bodyPr anchor="b">
            <a:normAutofit/>
          </a:bodyPr>
          <a:lstStyle/>
          <a:p>
            <a:r>
              <a:rPr lang="en-US" sz="2400" dirty="0"/>
              <a:t>By Ryan Roberts (2305788)</a:t>
            </a:r>
          </a:p>
        </p:txBody>
      </p:sp>
      <p:sp>
        <p:nvSpPr>
          <p:cNvPr id="13" name="Rectangle 12">
            <a:extLst>
              <a:ext uri="{FF2B5EF4-FFF2-40B4-BE49-F238E27FC236}">
                <a16:creationId xmlns:a16="http://schemas.microsoft.com/office/drawing/2014/main" id="{150CDACD-D191-E642-F686-FCB54B7E5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9570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345568241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38384-A927-1D62-BD58-C0F31FB342A5}"/>
              </a:ext>
            </a:extLst>
          </p:cNvPr>
          <p:cNvSpPr>
            <a:spLocks noGrp="1"/>
          </p:cNvSpPr>
          <p:nvPr>
            <p:ph type="title"/>
          </p:nvPr>
        </p:nvSpPr>
        <p:spPr/>
        <p:txBody>
          <a:bodyPr/>
          <a:lstStyle/>
          <a:p>
            <a:r>
              <a:rPr lang="en-US" dirty="0"/>
              <a:t>What is the purpose of this unit of work?</a:t>
            </a:r>
          </a:p>
        </p:txBody>
      </p:sp>
      <p:sp>
        <p:nvSpPr>
          <p:cNvPr id="3" name="Content Placeholder 2">
            <a:extLst>
              <a:ext uri="{FF2B5EF4-FFF2-40B4-BE49-F238E27FC236}">
                <a16:creationId xmlns:a16="http://schemas.microsoft.com/office/drawing/2014/main" id="{C637853D-327B-8AAE-A062-C0A783E289F6}"/>
              </a:ext>
            </a:extLst>
          </p:cNvPr>
          <p:cNvSpPr>
            <a:spLocks noGrp="1"/>
          </p:cNvSpPr>
          <p:nvPr>
            <p:ph idx="1"/>
          </p:nvPr>
        </p:nvSpPr>
        <p:spPr>
          <a:xfrm>
            <a:off x="515112" y="2441448"/>
            <a:ext cx="11155680" cy="3767328"/>
          </a:xfrm>
        </p:spPr>
        <p:txBody>
          <a:bodyPr>
            <a:normAutofit/>
          </a:bodyPr>
          <a:lstStyle/>
          <a:p>
            <a:r>
              <a:rPr lang="en-US" sz="2800" dirty="0"/>
              <a:t>Targeting the adventure section in the Curriculum for Wales.</a:t>
            </a:r>
          </a:p>
          <a:p>
            <a:r>
              <a:rPr lang="en-US" sz="2800" dirty="0"/>
              <a:t>Learning and developing new skills.</a:t>
            </a:r>
          </a:p>
          <a:p>
            <a:r>
              <a:rPr lang="en-US" sz="2800" dirty="0"/>
              <a:t>Understanding the affordances and the benefits of the outdoors. </a:t>
            </a:r>
          </a:p>
          <a:p>
            <a:r>
              <a:rPr lang="en-US" sz="2800" dirty="0"/>
              <a:t>Having fun while engaging in a form of lifelong physical activity. </a:t>
            </a:r>
          </a:p>
          <a:p>
            <a:r>
              <a:rPr lang="en-US" sz="2800" dirty="0"/>
              <a:t>Learning about different cultures and ways of life.</a:t>
            </a:r>
          </a:p>
          <a:p>
            <a:pPr marL="0" indent="0" algn="r">
              <a:buNone/>
            </a:pPr>
            <a:r>
              <a:rPr lang="en-US" sz="2800" dirty="0"/>
              <a:t>(Welsh Government, 2022)</a:t>
            </a:r>
          </a:p>
        </p:txBody>
      </p:sp>
    </p:spTree>
    <p:extLst>
      <p:ext uri="{BB962C8B-B14F-4D97-AF65-F5344CB8AC3E}">
        <p14:creationId xmlns:p14="http://schemas.microsoft.com/office/powerpoint/2010/main" val="18740879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DD0369-D636-571A-5513-F54D7A1E920C}"/>
              </a:ext>
            </a:extLst>
          </p:cNvPr>
          <p:cNvSpPr>
            <a:spLocks noGrp="1"/>
          </p:cNvSpPr>
          <p:nvPr>
            <p:ph type="title"/>
          </p:nvPr>
        </p:nvSpPr>
        <p:spPr>
          <a:xfrm>
            <a:off x="521208" y="978408"/>
            <a:ext cx="11155680" cy="1115568"/>
          </a:xfrm>
        </p:spPr>
        <p:txBody>
          <a:bodyPr>
            <a:normAutofit/>
          </a:bodyPr>
          <a:lstStyle/>
          <a:p>
            <a:r>
              <a:rPr lang="en-US" dirty="0"/>
              <a:t>Affordances of outdoor adventure/skiing</a:t>
            </a:r>
          </a:p>
        </p:txBody>
      </p:sp>
      <p:sp>
        <p:nvSpPr>
          <p:cNvPr id="3081" name="Freeform: Shape 3080">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74" name="Picture 2" descr="15 Epic Outdoor Adventures to Enjoy Across America">
            <a:extLst>
              <a:ext uri="{FF2B5EF4-FFF2-40B4-BE49-F238E27FC236}">
                <a16:creationId xmlns:a16="http://schemas.microsoft.com/office/drawing/2014/main" id="{DC9F4E0A-6217-CCD6-B727-46DFCF8F22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708" r="6702" b="1"/>
          <a:stretch>
            <a:fillRect/>
          </a:stretch>
        </p:blipFill>
        <p:spPr bwMode="auto">
          <a:xfrm>
            <a:off x="517866" y="2299390"/>
            <a:ext cx="5578133" cy="404856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B325675-0D2D-E633-2126-DFF18B8E53D9}"/>
              </a:ext>
            </a:extLst>
          </p:cNvPr>
          <p:cNvSpPr>
            <a:spLocks noGrp="1"/>
          </p:cNvSpPr>
          <p:nvPr>
            <p:ph idx="1"/>
          </p:nvPr>
        </p:nvSpPr>
        <p:spPr>
          <a:xfrm>
            <a:off x="6510528" y="2304288"/>
            <a:ext cx="5157216" cy="4050792"/>
          </a:xfrm>
        </p:spPr>
        <p:txBody>
          <a:bodyPr>
            <a:normAutofit/>
          </a:bodyPr>
          <a:lstStyle/>
          <a:p>
            <a:r>
              <a:rPr lang="en-US" dirty="0"/>
              <a:t>Outdoor adventure activities like skiing often have mental health benefits for example stress relief </a:t>
            </a:r>
            <a:r>
              <a:rPr lang="en-GB" dirty="0"/>
              <a:t>(Well-being of Future Generations (Wales) Act 2015) which would impact act 3 being a healthier Wales. </a:t>
            </a:r>
            <a:endParaRPr lang="en-US" dirty="0"/>
          </a:p>
          <a:p>
            <a:r>
              <a:rPr lang="en-US" dirty="0"/>
              <a:t>Outdoor activities also rely on experiential learning and the work pioneered by Dewey who explains that skills and lessons are learnt through remembering past experiences and replicating them or adapting them (Ord, 2012). </a:t>
            </a:r>
          </a:p>
        </p:txBody>
      </p:sp>
    </p:spTree>
    <p:extLst>
      <p:ext uri="{BB962C8B-B14F-4D97-AF65-F5344CB8AC3E}">
        <p14:creationId xmlns:p14="http://schemas.microsoft.com/office/powerpoint/2010/main" val="515813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C5C00B-CFF6-9928-7714-CAE56C789F78}"/>
              </a:ext>
            </a:extLst>
          </p:cNvPr>
          <p:cNvSpPr>
            <a:spLocks noGrp="1"/>
          </p:cNvSpPr>
          <p:nvPr>
            <p:ph type="title"/>
          </p:nvPr>
        </p:nvSpPr>
        <p:spPr>
          <a:xfrm>
            <a:off x="521208" y="978408"/>
            <a:ext cx="3154680" cy="4069080"/>
          </a:xfrm>
        </p:spPr>
        <p:txBody>
          <a:bodyPr>
            <a:normAutofit/>
          </a:bodyPr>
          <a:lstStyle/>
          <a:p>
            <a:r>
              <a:rPr lang="en-US" sz="4000"/>
              <a:t>Research into outdoor adventure</a:t>
            </a:r>
          </a:p>
        </p:txBody>
      </p:sp>
      <p:sp>
        <p:nvSpPr>
          <p:cNvPr id="11" name="Rectangle 10">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FF12DC2-5B43-316D-F432-A5F95C3F14A1}"/>
              </a:ext>
            </a:extLst>
          </p:cNvPr>
          <p:cNvGraphicFramePr>
            <a:graphicFrameLocks noGrp="1"/>
          </p:cNvGraphicFramePr>
          <p:nvPr>
            <p:ph idx="1"/>
            <p:extLst>
              <p:ext uri="{D42A27DB-BD31-4B8C-83A1-F6EECF244321}">
                <p14:modId xmlns:p14="http://schemas.microsoft.com/office/powerpoint/2010/main" val="2631095834"/>
              </p:ext>
            </p:extLst>
          </p:nvPr>
        </p:nvGraphicFramePr>
        <p:xfrm>
          <a:off x="4389120" y="978408"/>
          <a:ext cx="7306056" cy="501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3943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59E749-C76C-2D90-A131-C10685086D62}"/>
              </a:ext>
            </a:extLst>
          </p:cNvPr>
          <p:cNvSpPr>
            <a:spLocks noGrp="1"/>
          </p:cNvSpPr>
          <p:nvPr>
            <p:ph type="title"/>
          </p:nvPr>
        </p:nvSpPr>
        <p:spPr>
          <a:xfrm>
            <a:off x="521208" y="978408"/>
            <a:ext cx="11155680" cy="1115568"/>
          </a:xfrm>
        </p:spPr>
        <p:txBody>
          <a:bodyPr>
            <a:normAutofit/>
          </a:bodyPr>
          <a:lstStyle/>
          <a:p>
            <a:r>
              <a:rPr lang="en-US" dirty="0"/>
              <a:t>Physical Literacy </a:t>
            </a:r>
          </a:p>
        </p:txBody>
      </p:sp>
      <p:sp>
        <p:nvSpPr>
          <p:cNvPr id="4105" name="Freeform: Shape 4104">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098" name="Picture 2" descr="A Quick Introduction to Physical Literacy - PE Scholar">
            <a:extLst>
              <a:ext uri="{FF2B5EF4-FFF2-40B4-BE49-F238E27FC236}">
                <a16:creationId xmlns:a16="http://schemas.microsoft.com/office/drawing/2014/main" id="{C81A6029-B8BF-9D43-AC2F-55C30707719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599296" y="2299390"/>
            <a:ext cx="3476235" cy="407284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0F81ACB-0D4B-0661-7AED-C5B543B586AF}"/>
              </a:ext>
            </a:extLst>
          </p:cNvPr>
          <p:cNvSpPr>
            <a:spLocks noGrp="1"/>
          </p:cNvSpPr>
          <p:nvPr>
            <p:ph idx="1"/>
          </p:nvPr>
        </p:nvSpPr>
        <p:spPr>
          <a:xfrm>
            <a:off x="6547104" y="2304288"/>
            <a:ext cx="5129784" cy="4050792"/>
          </a:xfrm>
        </p:spPr>
        <p:txBody>
          <a:bodyPr>
            <a:normAutofit/>
          </a:bodyPr>
          <a:lstStyle/>
          <a:p>
            <a:r>
              <a:rPr lang="en-US" dirty="0"/>
              <a:t>Adventure activities are something that individuals can partake in throughout the life course, all be it at different levels. </a:t>
            </a:r>
          </a:p>
          <a:p>
            <a:r>
              <a:rPr lang="en-US" dirty="0"/>
              <a:t>This unit of work has aimed to give students the knowledge, motivation and ability to perform a range of different physical activities (Whitehead, 2019). </a:t>
            </a:r>
          </a:p>
          <a:p>
            <a:r>
              <a:rPr lang="en-US" dirty="0"/>
              <a:t>This is also a different way of looking at physical education in a more holistic way rather than looking at physical education as just sport. </a:t>
            </a:r>
          </a:p>
          <a:p>
            <a:endParaRPr lang="en-US" dirty="0"/>
          </a:p>
        </p:txBody>
      </p:sp>
    </p:spTree>
    <p:extLst>
      <p:ext uri="{BB962C8B-B14F-4D97-AF65-F5344CB8AC3E}">
        <p14:creationId xmlns:p14="http://schemas.microsoft.com/office/powerpoint/2010/main" val="36380701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E93E10-1B7C-2E59-FC67-28B754A9A256}"/>
              </a:ext>
            </a:extLst>
          </p:cNvPr>
          <p:cNvSpPr>
            <a:spLocks noGrp="1"/>
          </p:cNvSpPr>
          <p:nvPr>
            <p:ph type="title"/>
          </p:nvPr>
        </p:nvSpPr>
        <p:spPr>
          <a:xfrm>
            <a:off x="521208" y="978408"/>
            <a:ext cx="3154680" cy="4069080"/>
          </a:xfrm>
        </p:spPr>
        <p:txBody>
          <a:bodyPr>
            <a:normAutofit/>
          </a:bodyPr>
          <a:lstStyle/>
          <a:p>
            <a:r>
              <a:rPr lang="en-US" sz="4000"/>
              <a:t>How will students learn to ski?</a:t>
            </a:r>
          </a:p>
        </p:txBody>
      </p:sp>
      <p:sp>
        <p:nvSpPr>
          <p:cNvPr id="11" name="Rectangle 10">
            <a:extLst>
              <a:ext uri="{FF2B5EF4-FFF2-40B4-BE49-F238E27FC236}">
                <a16:creationId xmlns:a16="http://schemas.microsoft.com/office/drawing/2014/main" id="{04E511C3-750B-AA87-AE51-0FA2069EA0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94DD058-80D8-7037-07D7-C743281246E8}"/>
              </a:ext>
            </a:extLst>
          </p:cNvPr>
          <p:cNvGraphicFramePr>
            <a:graphicFrameLocks noGrp="1"/>
          </p:cNvGraphicFramePr>
          <p:nvPr>
            <p:ph idx="1"/>
            <p:extLst>
              <p:ext uri="{D42A27DB-BD31-4B8C-83A1-F6EECF244321}">
                <p14:modId xmlns:p14="http://schemas.microsoft.com/office/powerpoint/2010/main" val="1457588148"/>
              </p:ext>
            </p:extLst>
          </p:nvPr>
        </p:nvGraphicFramePr>
        <p:xfrm>
          <a:off x="4187952" y="978408"/>
          <a:ext cx="7488936" cy="5239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Pembrey Ski Slope - Snowsport Cymru Wales">
            <a:extLst>
              <a:ext uri="{FF2B5EF4-FFF2-40B4-BE49-F238E27FC236}">
                <a16:creationId xmlns:a16="http://schemas.microsoft.com/office/drawing/2014/main" id="{33068872-C736-87D8-E61F-770CC734B8E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6396" y="3777340"/>
            <a:ext cx="3938209" cy="295365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Getting To Us - SnowDome">
            <a:extLst>
              <a:ext uri="{FF2B5EF4-FFF2-40B4-BE49-F238E27FC236}">
                <a16:creationId xmlns:a16="http://schemas.microsoft.com/office/drawing/2014/main" id="{C50FD7D2-DEB4-11EB-8708-EFC3D6C70D6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36627" y="3771709"/>
            <a:ext cx="4297817" cy="2959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3874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0C6753-18C9-25E3-B3DF-68A395C39743}"/>
              </a:ext>
            </a:extLst>
          </p:cNvPr>
          <p:cNvSpPr>
            <a:spLocks noGrp="1"/>
          </p:cNvSpPr>
          <p:nvPr>
            <p:ph type="title"/>
          </p:nvPr>
        </p:nvSpPr>
        <p:spPr>
          <a:xfrm>
            <a:off x="521208" y="978408"/>
            <a:ext cx="11155680" cy="1115568"/>
          </a:xfrm>
        </p:spPr>
        <p:txBody>
          <a:bodyPr>
            <a:normAutofit/>
          </a:bodyPr>
          <a:lstStyle/>
          <a:p>
            <a:r>
              <a:rPr lang="en-US" dirty="0"/>
              <a:t>How skiing will introduce adventure</a:t>
            </a:r>
          </a:p>
        </p:txBody>
      </p:sp>
      <p:sp>
        <p:nvSpPr>
          <p:cNvPr id="2057" name="Freeform: Shape 2056">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Skiing in North America vs Europe | Ski-Buzz">
            <a:extLst>
              <a:ext uri="{FF2B5EF4-FFF2-40B4-BE49-F238E27FC236}">
                <a16:creationId xmlns:a16="http://schemas.microsoft.com/office/drawing/2014/main" id="{1C1369A2-5DDC-DE08-FC90-CE6DF7681F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593" r="19561"/>
          <a:stretch>
            <a:fillRect/>
          </a:stretch>
        </p:blipFill>
        <p:spPr bwMode="auto">
          <a:xfrm>
            <a:off x="517866" y="2299390"/>
            <a:ext cx="5578133" cy="404856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F35A93D-870D-F0FE-9793-95F04F5727FC}"/>
              </a:ext>
            </a:extLst>
          </p:cNvPr>
          <p:cNvSpPr>
            <a:spLocks noGrp="1"/>
          </p:cNvSpPr>
          <p:nvPr>
            <p:ph idx="1"/>
          </p:nvPr>
        </p:nvSpPr>
        <p:spPr>
          <a:xfrm>
            <a:off x="6510528" y="2304288"/>
            <a:ext cx="5157216" cy="4050792"/>
          </a:xfrm>
        </p:spPr>
        <p:txBody>
          <a:bodyPr>
            <a:normAutofit lnSpcReduction="10000"/>
          </a:bodyPr>
          <a:lstStyle/>
          <a:p>
            <a:r>
              <a:rPr lang="en-US" dirty="0"/>
              <a:t>Typically skiing is referring to downhill skiing on </a:t>
            </a:r>
            <a:r>
              <a:rPr lang="en-US" dirty="0" err="1"/>
              <a:t>piste</a:t>
            </a:r>
            <a:r>
              <a:rPr lang="en-US" dirty="0"/>
              <a:t> in a ski resort and one thing it does very well is introduce the concept of ‘challenge by choice’. </a:t>
            </a:r>
          </a:p>
          <a:p>
            <a:r>
              <a:rPr lang="en-US" dirty="0"/>
              <a:t>Adventure comes into this as choosing different runs can create different scenarios for the skier and is always a problem the individual needs to work out.  </a:t>
            </a:r>
          </a:p>
          <a:p>
            <a:pPr marL="0" indent="0">
              <a:buNone/>
            </a:pPr>
            <a:endParaRPr lang="en-US" dirty="0"/>
          </a:p>
          <a:p>
            <a:pPr marL="0" indent="0">
              <a:buNone/>
            </a:pPr>
            <a:endParaRPr lang="en-US" dirty="0"/>
          </a:p>
          <a:p>
            <a:pPr marL="3657600" lvl="8" indent="0">
              <a:buNone/>
            </a:pPr>
            <a:r>
              <a:rPr lang="en-US" dirty="0"/>
              <a:t>(Singh Wallia,2008) </a:t>
            </a:r>
          </a:p>
        </p:txBody>
      </p:sp>
    </p:spTree>
    <p:extLst>
      <p:ext uri="{BB962C8B-B14F-4D97-AF65-F5344CB8AC3E}">
        <p14:creationId xmlns:p14="http://schemas.microsoft.com/office/powerpoint/2010/main" val="3462507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3CCC66-9A71-2F62-744C-73C5162A2BD4}"/>
              </a:ext>
            </a:extLst>
          </p:cNvPr>
          <p:cNvSpPr>
            <a:spLocks noGrp="1"/>
          </p:cNvSpPr>
          <p:nvPr>
            <p:ph type="title"/>
          </p:nvPr>
        </p:nvSpPr>
        <p:spPr>
          <a:xfrm>
            <a:off x="521208" y="978408"/>
            <a:ext cx="11155680" cy="1115568"/>
          </a:xfrm>
        </p:spPr>
        <p:txBody>
          <a:bodyPr>
            <a:normAutofit/>
          </a:bodyPr>
          <a:lstStyle/>
          <a:p>
            <a:r>
              <a:rPr lang="en-US" dirty="0"/>
              <a:t>The Unit of Work</a:t>
            </a:r>
          </a:p>
        </p:txBody>
      </p:sp>
      <p:sp>
        <p:nvSpPr>
          <p:cNvPr id="1033" name="Freeform: Shape 1032">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7F618B1-E140-EEC9-39F8-55F33F2C14A2}"/>
              </a:ext>
            </a:extLst>
          </p:cNvPr>
          <p:cNvSpPr>
            <a:spLocks noGrp="1"/>
          </p:cNvSpPr>
          <p:nvPr>
            <p:ph idx="1"/>
          </p:nvPr>
        </p:nvSpPr>
        <p:spPr>
          <a:xfrm>
            <a:off x="521208" y="2304288"/>
            <a:ext cx="6821424" cy="4050792"/>
          </a:xfrm>
        </p:spPr>
        <p:txBody>
          <a:bodyPr>
            <a:normAutofit/>
          </a:bodyPr>
          <a:lstStyle/>
          <a:p>
            <a:r>
              <a:rPr lang="en-US" dirty="0"/>
              <a:t>Students from year 7 to 11 will have a certain day once every two weeks where they will attend a ski lesson in </a:t>
            </a:r>
            <a:r>
              <a:rPr lang="en-US" dirty="0" err="1"/>
              <a:t>Pembrey</a:t>
            </a:r>
            <a:r>
              <a:rPr lang="en-US" dirty="0"/>
              <a:t> country park where </a:t>
            </a:r>
            <a:r>
              <a:rPr lang="en-US" dirty="0" err="1"/>
              <a:t>SnowSportWales</a:t>
            </a:r>
            <a:r>
              <a:rPr lang="en-US" dirty="0"/>
              <a:t> ski instructors will group them and teach them how to ski or improve their technique. </a:t>
            </a:r>
          </a:p>
          <a:p>
            <a:r>
              <a:rPr lang="en-US" dirty="0"/>
              <a:t>In order to make more meaningful learning a cross-curricular link will be made with Geography to look at snow fall and topography. To introduce further skills to this design and technology could work on creating insulating material to keep snow out and heat in, as well as looking at local cuisine on the mountains for example schnitzel (Savage, Savage, 2011).</a:t>
            </a:r>
          </a:p>
        </p:txBody>
      </p:sp>
      <p:pic>
        <p:nvPicPr>
          <p:cNvPr id="1026" name="Picture 2" descr="Work Schedule: 6 Essential Types Explained">
            <a:extLst>
              <a:ext uri="{FF2B5EF4-FFF2-40B4-BE49-F238E27FC236}">
                <a16:creationId xmlns:a16="http://schemas.microsoft.com/office/drawing/2014/main" id="{A40507BB-4FB4-71C5-3648-44459F6379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5023" r="-1" b="-1"/>
          <a:stretch>
            <a:fillRect/>
          </a:stretch>
        </p:blipFill>
        <p:spPr bwMode="auto">
          <a:xfrm>
            <a:off x="7730019" y="2299390"/>
            <a:ext cx="3941064" cy="4048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0794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5815BC-0AE0-3E31-0BC3-07F23E809D81}"/>
              </a:ext>
            </a:extLst>
          </p:cNvPr>
          <p:cNvSpPr>
            <a:spLocks noGrp="1"/>
          </p:cNvSpPr>
          <p:nvPr>
            <p:ph type="title"/>
          </p:nvPr>
        </p:nvSpPr>
        <p:spPr>
          <a:xfrm>
            <a:off x="521208" y="978408"/>
            <a:ext cx="11155680" cy="1115568"/>
          </a:xfrm>
        </p:spPr>
        <p:txBody>
          <a:bodyPr>
            <a:normAutofit/>
          </a:bodyPr>
          <a:lstStyle/>
          <a:p>
            <a:r>
              <a:rPr lang="en-US" dirty="0"/>
              <a:t>Lesson one – Introduction to unit of work</a:t>
            </a:r>
          </a:p>
        </p:txBody>
      </p:sp>
      <p:sp>
        <p:nvSpPr>
          <p:cNvPr id="2057" name="Freeform: Shape 2056">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Spiral Progression Approach Spiral Curriculum Jerome Bruner Jerome Bruner Spiral  Curriculum 2025">
            <a:extLst>
              <a:ext uri="{FF2B5EF4-FFF2-40B4-BE49-F238E27FC236}">
                <a16:creationId xmlns:a16="http://schemas.microsoft.com/office/drawing/2014/main" id="{40FD4D29-ADE6-EFC5-F93D-D5547029D3C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2184" y="2299390"/>
            <a:ext cx="5430459" cy="407284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E57B84F-F73F-F541-E6BB-5D0E01E39B46}"/>
              </a:ext>
            </a:extLst>
          </p:cNvPr>
          <p:cNvSpPr>
            <a:spLocks noGrp="1"/>
          </p:cNvSpPr>
          <p:nvPr>
            <p:ph idx="1"/>
          </p:nvPr>
        </p:nvSpPr>
        <p:spPr>
          <a:xfrm>
            <a:off x="6547104" y="2304288"/>
            <a:ext cx="5129784" cy="4050792"/>
          </a:xfrm>
        </p:spPr>
        <p:txBody>
          <a:bodyPr>
            <a:normAutofit/>
          </a:bodyPr>
          <a:lstStyle/>
          <a:p>
            <a:r>
              <a:rPr lang="en-US" dirty="0"/>
              <a:t>Teachers will first brief classes on what this unit of work will include, teachers will then gather information from students to see their current level of skiing to pass onto the ski center.</a:t>
            </a:r>
          </a:p>
          <a:p>
            <a:r>
              <a:rPr lang="en-US" dirty="0"/>
              <a:t>Students will then create a spiral curriculum in small groups as to what they already know about skiing, and what they want to learn, as well as this students can share ideas with teachers on how some of these lessons can be taught. </a:t>
            </a:r>
          </a:p>
          <a:p>
            <a:pPr marL="0" indent="0" algn="r">
              <a:buNone/>
            </a:pPr>
            <a:r>
              <a:rPr lang="en-US" dirty="0"/>
              <a:t>(Harden, 1999)</a:t>
            </a:r>
          </a:p>
        </p:txBody>
      </p:sp>
    </p:spTree>
    <p:extLst>
      <p:ext uri="{BB962C8B-B14F-4D97-AF65-F5344CB8AC3E}">
        <p14:creationId xmlns:p14="http://schemas.microsoft.com/office/powerpoint/2010/main" val="14415664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FE39B-D7A8-4DF9-D8D5-7A9E827391DB}"/>
              </a:ext>
            </a:extLst>
          </p:cNvPr>
          <p:cNvSpPr>
            <a:spLocks noGrp="1"/>
          </p:cNvSpPr>
          <p:nvPr>
            <p:ph type="title"/>
          </p:nvPr>
        </p:nvSpPr>
        <p:spPr/>
        <p:txBody>
          <a:bodyPr/>
          <a:lstStyle/>
          <a:p>
            <a:r>
              <a:rPr lang="en-US" dirty="0"/>
              <a:t>Skiing Lesson - Example</a:t>
            </a:r>
          </a:p>
        </p:txBody>
      </p:sp>
      <p:graphicFrame>
        <p:nvGraphicFramePr>
          <p:cNvPr id="4" name="Content Placeholder 3">
            <a:extLst>
              <a:ext uri="{FF2B5EF4-FFF2-40B4-BE49-F238E27FC236}">
                <a16:creationId xmlns:a16="http://schemas.microsoft.com/office/drawing/2014/main" id="{457DC8CC-A2E2-C513-2E13-B3BAE934DB4F}"/>
              </a:ext>
            </a:extLst>
          </p:cNvPr>
          <p:cNvGraphicFramePr>
            <a:graphicFrameLocks noGrp="1"/>
          </p:cNvGraphicFramePr>
          <p:nvPr>
            <p:ph idx="1"/>
            <p:extLst>
              <p:ext uri="{D42A27DB-BD31-4B8C-83A1-F6EECF244321}">
                <p14:modId xmlns:p14="http://schemas.microsoft.com/office/powerpoint/2010/main" val="3593404038"/>
              </p:ext>
            </p:extLst>
          </p:nvPr>
        </p:nvGraphicFramePr>
        <p:xfrm>
          <a:off x="517525" y="1709926"/>
          <a:ext cx="11156949" cy="4301315"/>
        </p:xfrm>
        <a:graphic>
          <a:graphicData uri="http://schemas.openxmlformats.org/drawingml/2006/table">
            <a:tbl>
              <a:tblPr firstRow="1" bandRow="1">
                <a:tableStyleId>{5C22544A-7EE6-4342-B048-85BDC9FD1C3A}</a:tableStyleId>
              </a:tblPr>
              <a:tblGrid>
                <a:gridCol w="3718983">
                  <a:extLst>
                    <a:ext uri="{9D8B030D-6E8A-4147-A177-3AD203B41FA5}">
                      <a16:colId xmlns:a16="http://schemas.microsoft.com/office/drawing/2014/main" val="3898990814"/>
                    </a:ext>
                  </a:extLst>
                </a:gridCol>
                <a:gridCol w="3718983">
                  <a:extLst>
                    <a:ext uri="{9D8B030D-6E8A-4147-A177-3AD203B41FA5}">
                      <a16:colId xmlns:a16="http://schemas.microsoft.com/office/drawing/2014/main" val="2558765638"/>
                    </a:ext>
                  </a:extLst>
                </a:gridCol>
                <a:gridCol w="3718983">
                  <a:extLst>
                    <a:ext uri="{9D8B030D-6E8A-4147-A177-3AD203B41FA5}">
                      <a16:colId xmlns:a16="http://schemas.microsoft.com/office/drawing/2014/main" val="1580419141"/>
                    </a:ext>
                  </a:extLst>
                </a:gridCol>
              </a:tblGrid>
              <a:tr h="369395">
                <a:tc>
                  <a:txBody>
                    <a:bodyPr/>
                    <a:lstStyle/>
                    <a:p>
                      <a:r>
                        <a:rPr lang="en-US" dirty="0"/>
                        <a:t>Beginners Group</a:t>
                      </a:r>
                    </a:p>
                  </a:txBody>
                  <a:tcPr/>
                </a:tc>
                <a:tc>
                  <a:txBody>
                    <a:bodyPr/>
                    <a:lstStyle/>
                    <a:p>
                      <a:r>
                        <a:rPr lang="en-US" dirty="0"/>
                        <a:t>Intermediate Group</a:t>
                      </a:r>
                    </a:p>
                  </a:txBody>
                  <a:tcPr/>
                </a:tc>
                <a:tc>
                  <a:txBody>
                    <a:bodyPr/>
                    <a:lstStyle/>
                    <a:p>
                      <a:r>
                        <a:rPr lang="en-US" dirty="0"/>
                        <a:t>Advanced Group</a:t>
                      </a:r>
                    </a:p>
                  </a:txBody>
                  <a:tcPr/>
                </a:tc>
                <a:extLst>
                  <a:ext uri="{0D108BD9-81ED-4DB2-BD59-A6C34878D82A}">
                    <a16:rowId xmlns:a16="http://schemas.microsoft.com/office/drawing/2014/main" val="301411816"/>
                  </a:ext>
                </a:extLst>
              </a:tr>
              <a:tr h="2084833">
                <a:tc>
                  <a:txBody>
                    <a:bodyPr/>
                    <a:lstStyle/>
                    <a:p>
                      <a:pPr marL="285750" indent="-285750">
                        <a:buFont typeface="Arial" panose="020B0604020202020204" pitchFamily="34" charset="0"/>
                        <a:buChar char="•"/>
                      </a:pPr>
                      <a:r>
                        <a:rPr lang="en-US" dirty="0"/>
                        <a:t>Students will aim to get comfortable putting skis on and taking them off. </a:t>
                      </a:r>
                    </a:p>
                    <a:p>
                      <a:pPr marL="285750" indent="-285750">
                        <a:buFont typeface="Arial" panose="020B0604020202020204" pitchFamily="34" charset="0"/>
                        <a:buChar char="•"/>
                      </a:pPr>
                      <a:r>
                        <a:rPr lang="en-US" dirty="0"/>
                        <a:t>Students will be asked to side- step up the slope before skiing down in the snow plough position. </a:t>
                      </a:r>
                    </a:p>
                    <a:p>
                      <a:pPr marL="285750" indent="-285750">
                        <a:buFont typeface="Arial" panose="020B0604020202020204" pitchFamily="34" charset="0"/>
                        <a:buChar char="•"/>
                      </a:pPr>
                      <a:r>
                        <a:rPr lang="en-US" dirty="0"/>
                        <a:t>All students will be taught the correct technique by the instructors. </a:t>
                      </a:r>
                    </a:p>
                    <a:p>
                      <a:pPr marL="285750" indent="-285750">
                        <a:buFont typeface="Arial" panose="020B0604020202020204" pitchFamily="34" charset="0"/>
                        <a:buChar char="•"/>
                      </a:pPr>
                      <a:r>
                        <a:rPr lang="en-US" dirty="0"/>
                        <a:t>Students advancing quickly will be told how to turn and can put this into practice. </a:t>
                      </a:r>
                    </a:p>
                    <a:p>
                      <a:pPr marL="285750" indent="-285750">
                        <a:buFont typeface="Arial" panose="020B0604020202020204" pitchFamily="34" charset="0"/>
                        <a:buChar char="•"/>
                      </a:pPr>
                      <a:endParaRPr lang="en-US" dirty="0"/>
                    </a:p>
                  </a:txBody>
                  <a:tcPr/>
                </a:tc>
                <a:tc>
                  <a:txBody>
                    <a:bodyPr/>
                    <a:lstStyle/>
                    <a:p>
                      <a:pPr marL="285750" indent="-285750">
                        <a:buFont typeface="Arial" panose="020B0604020202020204" pitchFamily="34" charset="0"/>
                        <a:buChar char="•"/>
                      </a:pPr>
                      <a:r>
                        <a:rPr lang="en-US" dirty="0"/>
                        <a:t>The intermediate group will work on the button lift going to the first ridge. </a:t>
                      </a:r>
                    </a:p>
                    <a:p>
                      <a:pPr marL="285750" indent="-285750">
                        <a:buFont typeface="Arial" panose="020B0604020202020204" pitchFamily="34" charset="0"/>
                        <a:buChar char="•"/>
                      </a:pPr>
                      <a:r>
                        <a:rPr lang="en-US" dirty="0"/>
                        <a:t>Students will be taught to snow plough turn down the slope and perform a hockey stop. </a:t>
                      </a:r>
                    </a:p>
                    <a:p>
                      <a:pPr marL="285750" indent="-285750">
                        <a:buFont typeface="Arial" panose="020B0604020202020204" pitchFamily="34" charset="0"/>
                        <a:buChar char="•"/>
                      </a:pPr>
                      <a:r>
                        <a:rPr lang="en-US" dirty="0"/>
                        <a:t>If students are advancing quicker than other students,  instructors will allow them to go to the next ridge to make a longer run with more collecting more speed. </a:t>
                      </a:r>
                    </a:p>
                  </a:txBody>
                  <a:tcPr/>
                </a:tc>
                <a:tc>
                  <a:txBody>
                    <a:bodyPr/>
                    <a:lstStyle/>
                    <a:p>
                      <a:pPr marL="285750" indent="-285750">
                        <a:buFont typeface="Arial" panose="020B0604020202020204" pitchFamily="34" charset="0"/>
                        <a:buChar char="•"/>
                      </a:pPr>
                      <a:r>
                        <a:rPr lang="en-US" dirty="0"/>
                        <a:t>The advanced group will also be using the button lift and will go from the top of the slope. </a:t>
                      </a:r>
                    </a:p>
                    <a:p>
                      <a:pPr marL="285750" indent="-285750">
                        <a:buFont typeface="Arial" panose="020B0604020202020204" pitchFamily="34" charset="0"/>
                        <a:buChar char="•"/>
                      </a:pPr>
                      <a:r>
                        <a:rPr lang="en-US" dirty="0"/>
                        <a:t>These students will be taught to ski in parallel form keeping the knees as close to one another as possible.</a:t>
                      </a:r>
                    </a:p>
                    <a:p>
                      <a:pPr marL="285750" indent="-285750">
                        <a:buFont typeface="Arial" panose="020B0604020202020204" pitchFamily="34" charset="0"/>
                        <a:buChar char="•"/>
                      </a:pPr>
                      <a:r>
                        <a:rPr lang="en-US" dirty="0"/>
                        <a:t>These students will be able to perform effective and effortless turning and will show optimal performance. </a:t>
                      </a:r>
                    </a:p>
                  </a:txBody>
                  <a:tcPr/>
                </a:tc>
                <a:extLst>
                  <a:ext uri="{0D108BD9-81ED-4DB2-BD59-A6C34878D82A}">
                    <a16:rowId xmlns:a16="http://schemas.microsoft.com/office/drawing/2014/main" val="3151540780"/>
                  </a:ext>
                </a:extLst>
              </a:tr>
            </a:tbl>
          </a:graphicData>
        </a:graphic>
      </p:graphicFrame>
    </p:spTree>
    <p:extLst>
      <p:ext uri="{BB962C8B-B14F-4D97-AF65-F5344CB8AC3E}">
        <p14:creationId xmlns:p14="http://schemas.microsoft.com/office/powerpoint/2010/main" val="36916568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492056-5A1B-C1F4-06F8-1FD606BC312B}"/>
              </a:ext>
            </a:extLst>
          </p:cNvPr>
          <p:cNvSpPr>
            <a:spLocks noGrp="1"/>
          </p:cNvSpPr>
          <p:nvPr>
            <p:ph type="title"/>
          </p:nvPr>
        </p:nvSpPr>
        <p:spPr>
          <a:xfrm>
            <a:off x="521208" y="978408"/>
            <a:ext cx="6300216" cy="1463040"/>
          </a:xfrm>
        </p:spPr>
        <p:txBody>
          <a:bodyPr>
            <a:normAutofit/>
          </a:bodyPr>
          <a:lstStyle/>
          <a:p>
            <a:r>
              <a:rPr lang="en-US" dirty="0"/>
              <a:t>Reasons for this Lesson Plan</a:t>
            </a:r>
          </a:p>
        </p:txBody>
      </p:sp>
      <p:sp>
        <p:nvSpPr>
          <p:cNvPr id="3081" name="Rectangle 3080">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298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98B14C-AAD6-983F-6F87-CC90D933FD2B}"/>
              </a:ext>
            </a:extLst>
          </p:cNvPr>
          <p:cNvSpPr>
            <a:spLocks noGrp="1"/>
          </p:cNvSpPr>
          <p:nvPr>
            <p:ph idx="1"/>
          </p:nvPr>
        </p:nvSpPr>
        <p:spPr>
          <a:xfrm>
            <a:off x="521208" y="2578608"/>
            <a:ext cx="6300216" cy="3767328"/>
          </a:xfrm>
        </p:spPr>
        <p:txBody>
          <a:bodyPr>
            <a:normAutofit/>
          </a:bodyPr>
          <a:lstStyle/>
          <a:p>
            <a:r>
              <a:rPr lang="en-US"/>
              <a:t>By grouping students everyone will be included.</a:t>
            </a:r>
          </a:p>
          <a:p>
            <a:r>
              <a:rPr lang="en-US"/>
              <a:t>Students will be challenged accordingly to their current skill level. </a:t>
            </a:r>
          </a:p>
          <a:p>
            <a:r>
              <a:rPr lang="en-US"/>
              <a:t>Students will be able to learn in a safe and fun environment which is vital to ensuring they stay engaged. </a:t>
            </a:r>
          </a:p>
          <a:p>
            <a:r>
              <a:rPr lang="en-US"/>
              <a:t>Students remain in the outdoor adventure area of learning. </a:t>
            </a:r>
          </a:p>
          <a:p>
            <a:endParaRPr lang="en-US"/>
          </a:p>
        </p:txBody>
      </p:sp>
      <p:pic>
        <p:nvPicPr>
          <p:cNvPr id="3074" name="Picture 2" descr="Free custom printable English lesson plan templates | Canva">
            <a:extLst>
              <a:ext uri="{FF2B5EF4-FFF2-40B4-BE49-F238E27FC236}">
                <a16:creationId xmlns:a16="http://schemas.microsoft.com/office/drawing/2014/main" id="{386B47AE-4155-A9B9-D6E3-4FF163A1F8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325" b="-3"/>
          <a:stretch>
            <a:fillRect/>
          </a:stretch>
        </p:blipFill>
        <p:spPr bwMode="auto">
          <a:xfrm>
            <a:off x="7586236" y="508090"/>
            <a:ext cx="4081805" cy="5846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9769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CEC31D-B984-BFF7-6DB0-BF8F88DCC9DF}"/>
              </a:ext>
            </a:extLst>
          </p:cNvPr>
          <p:cNvSpPr>
            <a:spLocks noGrp="1"/>
          </p:cNvSpPr>
          <p:nvPr>
            <p:ph type="title"/>
          </p:nvPr>
        </p:nvSpPr>
        <p:spPr>
          <a:xfrm>
            <a:off x="6153912" y="978408"/>
            <a:ext cx="5513832" cy="1463040"/>
          </a:xfrm>
        </p:spPr>
        <p:txBody>
          <a:bodyPr>
            <a:normAutofit/>
          </a:bodyPr>
          <a:lstStyle/>
          <a:p>
            <a:r>
              <a:rPr lang="en-US" dirty="0"/>
              <a:t>How will this be assessed?</a:t>
            </a:r>
          </a:p>
        </p:txBody>
      </p:sp>
      <p:pic>
        <p:nvPicPr>
          <p:cNvPr id="5122" name="Picture 2" descr="What to Look for in Research Assessment: Ensuring Quality and Impact - Open  and Universal Science (OPUS) Project">
            <a:extLst>
              <a:ext uri="{FF2B5EF4-FFF2-40B4-BE49-F238E27FC236}">
                <a16:creationId xmlns:a16="http://schemas.microsoft.com/office/drawing/2014/main" id="{2F009560-ED56-C133-F6B9-3ABC57CEF44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7867" y="2131296"/>
            <a:ext cx="4959823" cy="2591507"/>
          </a:xfrm>
          <a:prstGeom prst="rect">
            <a:avLst/>
          </a:prstGeom>
          <a:noFill/>
          <a:extLst>
            <a:ext uri="{909E8E84-426E-40DD-AFC4-6F175D3DCCD1}">
              <a14:hiddenFill xmlns:a14="http://schemas.microsoft.com/office/drawing/2010/main">
                <a:solidFill>
                  <a:srgbClr val="FFFFFF"/>
                </a:solidFill>
              </a14:hiddenFill>
            </a:ext>
          </a:extLst>
        </p:spPr>
      </p:pic>
      <p:sp>
        <p:nvSpPr>
          <p:cNvPr id="5129" name="Freeform: Shape 5128">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BD1A35C-302C-5715-538A-2CF353705537}"/>
              </a:ext>
            </a:extLst>
          </p:cNvPr>
          <p:cNvSpPr>
            <a:spLocks noGrp="1"/>
          </p:cNvSpPr>
          <p:nvPr>
            <p:ph idx="1"/>
          </p:nvPr>
        </p:nvSpPr>
        <p:spPr>
          <a:xfrm>
            <a:off x="6153912" y="2578608"/>
            <a:ext cx="5513832" cy="3767328"/>
          </a:xfrm>
        </p:spPr>
        <p:txBody>
          <a:bodyPr>
            <a:normAutofit/>
          </a:bodyPr>
          <a:lstStyle/>
          <a:p>
            <a:r>
              <a:rPr lang="en-US"/>
              <a:t>This will be assessed over time and by the end there will be two types of assessments. </a:t>
            </a:r>
          </a:p>
          <a:p>
            <a:r>
              <a:rPr lang="en-US"/>
              <a:t>The first is a physical assessment assessing that all students can either ski a full run either in parallel or snow plough ski position performing turns. </a:t>
            </a:r>
          </a:p>
          <a:p>
            <a:r>
              <a:rPr lang="en-US"/>
              <a:t>As well as this children will get a Microsoft Forms to fill out to find out their understanding of skiing and enjoyment of the unit of work.</a:t>
            </a:r>
          </a:p>
        </p:txBody>
      </p:sp>
    </p:spTree>
    <p:extLst>
      <p:ext uri="{BB962C8B-B14F-4D97-AF65-F5344CB8AC3E}">
        <p14:creationId xmlns:p14="http://schemas.microsoft.com/office/powerpoint/2010/main" val="27406535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AFAAA-7765-6551-4F01-27EA7C529919}"/>
              </a:ext>
            </a:extLst>
          </p:cNvPr>
          <p:cNvSpPr>
            <a:spLocks noGrp="1"/>
          </p:cNvSpPr>
          <p:nvPr>
            <p:ph type="title"/>
          </p:nvPr>
        </p:nvSpPr>
        <p:spPr>
          <a:xfrm>
            <a:off x="521208" y="822960"/>
            <a:ext cx="11155680" cy="1463040"/>
          </a:xfrm>
        </p:spPr>
        <p:txBody>
          <a:bodyPr/>
          <a:lstStyle/>
          <a:p>
            <a:r>
              <a:rPr lang="en-US" dirty="0"/>
              <a:t>Ensuring Safety – Risk Assessment</a:t>
            </a:r>
          </a:p>
        </p:txBody>
      </p:sp>
      <p:graphicFrame>
        <p:nvGraphicFramePr>
          <p:cNvPr id="4" name="Content Placeholder 3">
            <a:extLst>
              <a:ext uri="{FF2B5EF4-FFF2-40B4-BE49-F238E27FC236}">
                <a16:creationId xmlns:a16="http://schemas.microsoft.com/office/drawing/2014/main" id="{A2F70B47-E753-A4DE-17C7-EB974FFE9470}"/>
              </a:ext>
            </a:extLst>
          </p:cNvPr>
          <p:cNvGraphicFramePr>
            <a:graphicFrameLocks noGrp="1"/>
          </p:cNvGraphicFramePr>
          <p:nvPr>
            <p:ph idx="1"/>
            <p:extLst>
              <p:ext uri="{D42A27DB-BD31-4B8C-83A1-F6EECF244321}">
                <p14:modId xmlns:p14="http://schemas.microsoft.com/office/powerpoint/2010/main" val="2532478468"/>
              </p:ext>
            </p:extLst>
          </p:nvPr>
        </p:nvGraphicFramePr>
        <p:xfrm>
          <a:off x="513844" y="1554480"/>
          <a:ext cx="11156948" cy="5197541"/>
        </p:xfrm>
        <a:graphic>
          <a:graphicData uri="http://schemas.openxmlformats.org/drawingml/2006/table">
            <a:tbl>
              <a:tblPr firstRow="1" bandRow="1">
                <a:tableStyleId>{5202B0CA-FC54-4496-8BCA-5EF66A818D29}</a:tableStyleId>
              </a:tblPr>
              <a:tblGrid>
                <a:gridCol w="2789237">
                  <a:extLst>
                    <a:ext uri="{9D8B030D-6E8A-4147-A177-3AD203B41FA5}">
                      <a16:colId xmlns:a16="http://schemas.microsoft.com/office/drawing/2014/main" val="1832846172"/>
                    </a:ext>
                  </a:extLst>
                </a:gridCol>
                <a:gridCol w="2789237">
                  <a:extLst>
                    <a:ext uri="{9D8B030D-6E8A-4147-A177-3AD203B41FA5}">
                      <a16:colId xmlns:a16="http://schemas.microsoft.com/office/drawing/2014/main" val="2431270048"/>
                    </a:ext>
                  </a:extLst>
                </a:gridCol>
                <a:gridCol w="2789237">
                  <a:extLst>
                    <a:ext uri="{9D8B030D-6E8A-4147-A177-3AD203B41FA5}">
                      <a16:colId xmlns:a16="http://schemas.microsoft.com/office/drawing/2014/main" val="1681941091"/>
                    </a:ext>
                  </a:extLst>
                </a:gridCol>
                <a:gridCol w="2789237">
                  <a:extLst>
                    <a:ext uri="{9D8B030D-6E8A-4147-A177-3AD203B41FA5}">
                      <a16:colId xmlns:a16="http://schemas.microsoft.com/office/drawing/2014/main" val="95152389"/>
                    </a:ext>
                  </a:extLst>
                </a:gridCol>
              </a:tblGrid>
              <a:tr h="346491">
                <a:tc>
                  <a:txBody>
                    <a:bodyPr/>
                    <a:lstStyle/>
                    <a:p>
                      <a:r>
                        <a:rPr lang="en-US" dirty="0"/>
                        <a:t>Hazard</a:t>
                      </a:r>
                    </a:p>
                  </a:txBody>
                  <a:tcPr/>
                </a:tc>
                <a:tc>
                  <a:txBody>
                    <a:bodyPr/>
                    <a:lstStyle/>
                    <a:p>
                      <a:r>
                        <a:rPr lang="en-US" dirty="0"/>
                        <a:t>Pre-control risk</a:t>
                      </a:r>
                    </a:p>
                  </a:txBody>
                  <a:tcPr/>
                </a:tc>
                <a:tc>
                  <a:txBody>
                    <a:bodyPr/>
                    <a:lstStyle/>
                    <a:p>
                      <a:r>
                        <a:rPr lang="en-US" dirty="0"/>
                        <a:t>Safety Measure</a:t>
                      </a:r>
                    </a:p>
                  </a:txBody>
                  <a:tcPr/>
                </a:tc>
                <a:tc>
                  <a:txBody>
                    <a:bodyPr/>
                    <a:lstStyle/>
                    <a:p>
                      <a:r>
                        <a:rPr lang="en-US" dirty="0"/>
                        <a:t>Residual Risk</a:t>
                      </a:r>
                    </a:p>
                  </a:txBody>
                  <a:tcPr/>
                </a:tc>
                <a:extLst>
                  <a:ext uri="{0D108BD9-81ED-4DB2-BD59-A6C34878D82A}">
                    <a16:rowId xmlns:a16="http://schemas.microsoft.com/office/drawing/2014/main" val="3677434861"/>
                  </a:ext>
                </a:extLst>
              </a:tr>
              <a:tr h="1385964">
                <a:tc>
                  <a:txBody>
                    <a:bodyPr/>
                    <a:lstStyle/>
                    <a:p>
                      <a:r>
                        <a:rPr lang="en-US" dirty="0"/>
                        <a:t>Weather</a:t>
                      </a:r>
                    </a:p>
                  </a:txBody>
                  <a:tcPr/>
                </a:tc>
                <a:tc>
                  <a:txBody>
                    <a:bodyPr/>
                    <a:lstStyle/>
                    <a:p>
                      <a:r>
                        <a:rPr lang="en-US" dirty="0"/>
                        <a:t> Medium</a:t>
                      </a:r>
                    </a:p>
                  </a:txBody>
                  <a:tcPr>
                    <a:solidFill>
                      <a:schemeClr val="accent1"/>
                    </a:solidFill>
                  </a:tcPr>
                </a:tc>
                <a:tc>
                  <a:txBody>
                    <a:bodyPr/>
                    <a:lstStyle/>
                    <a:p>
                      <a:pPr marL="285750" indent="-285750">
                        <a:buFont typeface="Arial" panose="020B0604020202020204" pitchFamily="34" charset="0"/>
                        <a:buChar char="•"/>
                      </a:pPr>
                      <a:r>
                        <a:rPr lang="en-US" dirty="0"/>
                        <a:t>Plan for the weather accordingly, ensure students wear rain proof coats and have a change of clothes. </a:t>
                      </a:r>
                    </a:p>
                  </a:txBody>
                  <a:tcPr/>
                </a:tc>
                <a:tc>
                  <a:txBody>
                    <a:bodyPr/>
                    <a:lstStyle/>
                    <a:p>
                      <a:r>
                        <a:rPr lang="en-US" dirty="0"/>
                        <a:t>Low</a:t>
                      </a:r>
                    </a:p>
                  </a:txBody>
                  <a:tcPr>
                    <a:solidFill>
                      <a:schemeClr val="accent6"/>
                    </a:solidFill>
                  </a:tcPr>
                </a:tc>
                <a:extLst>
                  <a:ext uri="{0D108BD9-81ED-4DB2-BD59-A6C34878D82A}">
                    <a16:rowId xmlns:a16="http://schemas.microsoft.com/office/drawing/2014/main" val="1395987148"/>
                  </a:ext>
                </a:extLst>
              </a:tr>
              <a:tr h="1385964">
                <a:tc>
                  <a:txBody>
                    <a:bodyPr/>
                    <a:lstStyle/>
                    <a:p>
                      <a:r>
                        <a:rPr lang="en-US" dirty="0"/>
                        <a:t>Falling / Slipping on slope</a:t>
                      </a:r>
                    </a:p>
                  </a:txBody>
                  <a:tcPr/>
                </a:tc>
                <a:tc>
                  <a:txBody>
                    <a:bodyPr/>
                    <a:lstStyle/>
                    <a:p>
                      <a:r>
                        <a:rPr lang="en-US" dirty="0"/>
                        <a:t>Medium</a:t>
                      </a:r>
                    </a:p>
                  </a:txBody>
                  <a:tcPr>
                    <a:solidFill>
                      <a:schemeClr val="accent1"/>
                    </a:solidFill>
                  </a:tcPr>
                </a:tc>
                <a:tc>
                  <a:txBody>
                    <a:bodyPr/>
                    <a:lstStyle/>
                    <a:p>
                      <a:pPr marL="285750" indent="-285750">
                        <a:buFont typeface="Arial" panose="020B0604020202020204" pitchFamily="34" charset="0"/>
                        <a:buChar char="•"/>
                      </a:pPr>
                      <a:r>
                        <a:rPr lang="en-US" dirty="0"/>
                        <a:t>Site has a first aid kit but also students will be encouraged to take safe risks aligned with their ability.</a:t>
                      </a:r>
                    </a:p>
                  </a:txBody>
                  <a:tcPr/>
                </a:tc>
                <a:tc>
                  <a:txBody>
                    <a:bodyPr/>
                    <a:lstStyle/>
                    <a:p>
                      <a:r>
                        <a:rPr lang="en-US" dirty="0"/>
                        <a:t>Low</a:t>
                      </a:r>
                    </a:p>
                  </a:txBody>
                  <a:tcPr>
                    <a:solidFill>
                      <a:schemeClr val="accent6"/>
                    </a:solidFill>
                  </a:tcPr>
                </a:tc>
                <a:extLst>
                  <a:ext uri="{0D108BD9-81ED-4DB2-BD59-A6C34878D82A}">
                    <a16:rowId xmlns:a16="http://schemas.microsoft.com/office/drawing/2014/main" val="2778244938"/>
                  </a:ext>
                </a:extLst>
              </a:tr>
              <a:tr h="1905701">
                <a:tc>
                  <a:txBody>
                    <a:bodyPr/>
                    <a:lstStyle/>
                    <a:p>
                      <a:r>
                        <a:rPr lang="en-US" dirty="0"/>
                        <a:t>Personal Safety</a:t>
                      </a:r>
                    </a:p>
                  </a:txBody>
                  <a:tcPr/>
                </a:tc>
                <a:tc>
                  <a:txBody>
                    <a:bodyPr/>
                    <a:lstStyle/>
                    <a:p>
                      <a:r>
                        <a:rPr lang="en-US" dirty="0"/>
                        <a:t>Low</a:t>
                      </a:r>
                    </a:p>
                  </a:txBody>
                  <a:tcPr>
                    <a:solidFill>
                      <a:schemeClr val="accent6"/>
                    </a:solidFill>
                  </a:tcPr>
                </a:tc>
                <a:tc>
                  <a:txBody>
                    <a:bodyPr/>
                    <a:lstStyle/>
                    <a:p>
                      <a:pPr marL="285750" indent="-285750">
                        <a:buFont typeface="Arial" panose="020B0604020202020204" pitchFamily="34" charset="0"/>
                        <a:buChar char="•"/>
                      </a:pPr>
                      <a:r>
                        <a:rPr lang="en-US" dirty="0"/>
                        <a:t>All instructors will have been DBS checked. </a:t>
                      </a:r>
                    </a:p>
                    <a:p>
                      <a:pPr marL="285750" indent="-285750">
                        <a:buFont typeface="Arial" panose="020B0604020202020204" pitchFamily="34" charset="0"/>
                        <a:buChar char="•"/>
                      </a:pPr>
                      <a:r>
                        <a:rPr lang="en-US" dirty="0"/>
                        <a:t>Members of staff will be present who will deal with safeguarding issues.</a:t>
                      </a:r>
                    </a:p>
                  </a:txBody>
                  <a:tcPr/>
                </a:tc>
                <a:tc>
                  <a:txBody>
                    <a:bodyPr/>
                    <a:lstStyle/>
                    <a:p>
                      <a:r>
                        <a:rPr lang="en-US" dirty="0"/>
                        <a:t>Low</a:t>
                      </a:r>
                    </a:p>
                  </a:txBody>
                  <a:tcPr>
                    <a:solidFill>
                      <a:schemeClr val="accent6"/>
                    </a:solidFill>
                  </a:tcPr>
                </a:tc>
                <a:extLst>
                  <a:ext uri="{0D108BD9-81ED-4DB2-BD59-A6C34878D82A}">
                    <a16:rowId xmlns:a16="http://schemas.microsoft.com/office/drawing/2014/main" val="3712007282"/>
                  </a:ext>
                </a:extLst>
              </a:tr>
            </a:tbl>
          </a:graphicData>
        </a:graphic>
      </p:graphicFrame>
    </p:spTree>
    <p:extLst>
      <p:ext uri="{BB962C8B-B14F-4D97-AF65-F5344CB8AC3E}">
        <p14:creationId xmlns:p14="http://schemas.microsoft.com/office/powerpoint/2010/main" val="168623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E3C15-5B9B-7021-9E47-40BB67402583}"/>
              </a:ext>
            </a:extLst>
          </p:cNvPr>
          <p:cNvSpPr>
            <a:spLocks noGrp="1"/>
          </p:cNvSpPr>
          <p:nvPr>
            <p:ph type="title"/>
          </p:nvPr>
        </p:nvSpPr>
        <p:spPr>
          <a:xfrm>
            <a:off x="671520" y="2697480"/>
            <a:ext cx="11155680" cy="1463040"/>
          </a:xfrm>
        </p:spPr>
        <p:txBody>
          <a:bodyPr/>
          <a:lstStyle/>
          <a:p>
            <a:pPr algn="ctr"/>
            <a:r>
              <a:rPr lang="en-US" dirty="0"/>
              <a:t>Thank you for Listening are there any Questions?</a:t>
            </a:r>
          </a:p>
        </p:txBody>
      </p:sp>
    </p:spTree>
    <p:extLst>
      <p:ext uri="{BB962C8B-B14F-4D97-AF65-F5344CB8AC3E}">
        <p14:creationId xmlns:p14="http://schemas.microsoft.com/office/powerpoint/2010/main" val="16572189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C7450-D1E0-1907-43CD-D6324EA43C7B}"/>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B96A631B-079A-86D5-5659-2C503624CEA3}"/>
              </a:ext>
            </a:extLst>
          </p:cNvPr>
          <p:cNvSpPr>
            <a:spLocks noGrp="1"/>
          </p:cNvSpPr>
          <p:nvPr>
            <p:ph idx="1"/>
          </p:nvPr>
        </p:nvSpPr>
        <p:spPr>
          <a:xfrm>
            <a:off x="521208" y="1709927"/>
            <a:ext cx="11155680" cy="4810793"/>
          </a:xfrm>
        </p:spPr>
        <p:txBody>
          <a:bodyPr>
            <a:normAutofit fontScale="92500" lnSpcReduction="20000"/>
          </a:bodyPr>
          <a:lstStyle/>
          <a:p>
            <a:r>
              <a:rPr lang="en-GB" dirty="0"/>
              <a:t>Harden, R. M. (1999). What is a spiral curriculum?. </a:t>
            </a:r>
            <a:r>
              <a:rPr lang="en-GB" i="1" dirty="0"/>
              <a:t>Medical teacher</a:t>
            </a:r>
            <a:r>
              <a:rPr lang="en-GB" dirty="0"/>
              <a:t>, </a:t>
            </a:r>
            <a:r>
              <a:rPr lang="en-GB" i="1" dirty="0"/>
              <a:t>21</a:t>
            </a:r>
            <a:r>
              <a:rPr lang="en-GB" dirty="0"/>
              <a:t>(2), 141-143</a:t>
            </a:r>
          </a:p>
          <a:p>
            <a:r>
              <a:rPr lang="en-GB" dirty="0"/>
              <a:t>Mann, J., Gray, T., Truong, S., Sahlberg, P., Bentsen, P., Passy, R., ... &amp; Cowper, R. (2021). A systematic review protocol to identify the key benefits and efficacy of nature-based learning in outdoor educational settings. </a:t>
            </a:r>
            <a:r>
              <a:rPr lang="en-GB" i="1" dirty="0"/>
              <a:t>International Journal of Environmental Research and Public Health</a:t>
            </a:r>
            <a:r>
              <a:rPr lang="en-GB" dirty="0"/>
              <a:t>, </a:t>
            </a:r>
            <a:r>
              <a:rPr lang="en-GB" i="1" dirty="0"/>
              <a:t>18</a:t>
            </a:r>
            <a:r>
              <a:rPr lang="en-GB" dirty="0"/>
              <a:t>(3), 1199.</a:t>
            </a:r>
          </a:p>
          <a:p>
            <a:r>
              <a:rPr lang="en-GB" dirty="0"/>
              <a:t>Ord, J. (2012). John Dewey and Experiential Learning: Developing the theory of youth work. </a:t>
            </a:r>
            <a:r>
              <a:rPr lang="en-GB" i="1" dirty="0"/>
              <a:t>Youth &amp; Policy</a:t>
            </a:r>
            <a:r>
              <a:rPr lang="en-GB" dirty="0"/>
              <a:t>, </a:t>
            </a:r>
            <a:r>
              <a:rPr lang="en-GB" i="1" dirty="0"/>
              <a:t>108</a:t>
            </a:r>
            <a:r>
              <a:rPr lang="en-GB" dirty="0"/>
              <a:t>(1), 55-72.</a:t>
            </a:r>
          </a:p>
          <a:p>
            <a:r>
              <a:rPr lang="en-GB" dirty="0"/>
              <a:t>Savage, J., &amp; Savage, J. (2011). </a:t>
            </a:r>
            <a:r>
              <a:rPr lang="en-GB" i="1" dirty="0"/>
              <a:t>Cross-curricular teaching and learning in the secondary school</a:t>
            </a:r>
            <a:r>
              <a:rPr lang="en-GB" dirty="0"/>
              <a:t> (pp. 177-179). London: Routledge.</a:t>
            </a:r>
          </a:p>
          <a:p>
            <a:r>
              <a:rPr lang="en-GB" dirty="0"/>
              <a:t>Singh Wallia, S. (2008). Challenge by choice: A sojourn at the intersection of challenge and choice. </a:t>
            </a:r>
            <a:r>
              <a:rPr lang="en-GB" i="1" dirty="0"/>
              <a:t>Journal of Outdoor and Environmental Education</a:t>
            </a:r>
            <a:r>
              <a:rPr lang="en-GB" dirty="0"/>
              <a:t>, </a:t>
            </a:r>
            <a:r>
              <a:rPr lang="en-GB" i="1" dirty="0"/>
              <a:t>12</a:t>
            </a:r>
            <a:r>
              <a:rPr lang="en-GB" dirty="0"/>
              <a:t>(2), 39-46.</a:t>
            </a:r>
          </a:p>
          <a:p>
            <a:r>
              <a:rPr lang="en-GB" dirty="0"/>
              <a:t>Well-being of Future Generations (Wales) Act 2015 (2015) </a:t>
            </a:r>
            <a:r>
              <a:rPr lang="en-GB" i="1" dirty="0"/>
              <a:t>c.2</a:t>
            </a:r>
            <a:r>
              <a:rPr lang="en-GB" dirty="0"/>
              <a:t>. London: The Stationery Office.</a:t>
            </a:r>
          </a:p>
          <a:p>
            <a:r>
              <a:rPr lang="en-GB" dirty="0"/>
              <a:t>Welsh Government (2022) </a:t>
            </a:r>
            <a:r>
              <a:rPr lang="en-GB" i="1" dirty="0"/>
              <a:t>Curriculum for Wales guidance</a:t>
            </a:r>
            <a:r>
              <a:rPr lang="en-GB" dirty="0"/>
              <a:t>. Available at: </a:t>
            </a:r>
            <a:r>
              <a:rPr lang="en-GB" dirty="0">
                <a:hlinkClick r:id="rId2"/>
              </a:rPr>
              <a:t>https://hwb.gov.wales/curriculum-for-wales</a:t>
            </a:r>
            <a:r>
              <a:rPr lang="en-GB" dirty="0"/>
              <a:t> (Accessed: </a:t>
            </a:r>
            <a:r>
              <a:rPr lang="en-GB" i="1" dirty="0"/>
              <a:t>12th January 2025</a:t>
            </a:r>
            <a:r>
              <a:rPr lang="en-GB" dirty="0"/>
              <a:t>). </a:t>
            </a:r>
          </a:p>
          <a:p>
            <a:r>
              <a:rPr lang="en-GB" dirty="0"/>
              <a:t>Whitehead, M. (2019). Definition of physical literacy: Developments and issues. In </a:t>
            </a:r>
            <a:r>
              <a:rPr lang="en-GB" i="1" dirty="0"/>
              <a:t>Physical literacy across the world</a:t>
            </a:r>
            <a:r>
              <a:rPr lang="en-GB" dirty="0"/>
              <a:t> (pp. 8-18). Routledge.</a:t>
            </a:r>
          </a:p>
          <a:p>
            <a:endParaRPr lang="en-US" dirty="0"/>
          </a:p>
        </p:txBody>
      </p:sp>
    </p:spTree>
    <p:extLst>
      <p:ext uri="{BB962C8B-B14F-4D97-AF65-F5344CB8AC3E}">
        <p14:creationId xmlns:p14="http://schemas.microsoft.com/office/powerpoint/2010/main" val="888698780"/>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otalTime>356</TotalTime>
  <Words>1416</Words>
  <Application>Microsoft Macintosh PowerPoint</Application>
  <PresentationFormat>Widescreen</PresentationFormat>
  <Paragraphs>90</Paragraphs>
  <Slides>16</Slides>
  <Notes>0</Notes>
  <HiddenSlides>1</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Bierstadt</vt:lpstr>
      <vt:lpstr>Neue Haas Grotesk Text Pro</vt:lpstr>
      <vt:lpstr>GestaltVTI</vt:lpstr>
      <vt:lpstr>AI Acknowledgement </vt:lpstr>
      <vt:lpstr>Curriculum Adventure (BMOE6002)</vt:lpstr>
      <vt:lpstr>What is the purpose of this unit of work?</vt:lpstr>
      <vt:lpstr>Affordances of outdoor adventure/skiing</vt:lpstr>
      <vt:lpstr>Research into outdoor adventure</vt:lpstr>
      <vt:lpstr>Physical Literacy </vt:lpstr>
      <vt:lpstr>How will students learn to ski?</vt:lpstr>
      <vt:lpstr>How skiing will introduce adventure</vt:lpstr>
      <vt:lpstr>The Unit of Work</vt:lpstr>
      <vt:lpstr>Lesson one – Introduction to unit of work</vt:lpstr>
      <vt:lpstr>Skiing Lesson - Example</vt:lpstr>
      <vt:lpstr>Reasons for this Lesson Plan</vt:lpstr>
      <vt:lpstr>How will this be assessed?</vt:lpstr>
      <vt:lpstr>Ensuring Safety – Risk Assessment</vt:lpstr>
      <vt:lpstr>Thank you for Listening are there any Questions?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Ryan Roberts (2305788)</dc:creator>
  <cp:lastModifiedBy>Ryan Roberts (2305788)</cp:lastModifiedBy>
  <cp:revision>11</cp:revision>
  <dcterms:created xsi:type="dcterms:W3CDTF">2026-01-12T10:53:22Z</dcterms:created>
  <dcterms:modified xsi:type="dcterms:W3CDTF">2026-01-16T09:20:57Z</dcterms:modified>
</cp:coreProperties>
</file>