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31" r:id="rId1"/>
  </p:sldMasterIdLst>
  <p:sldIdLst>
    <p:sldId id="256" r:id="rId2"/>
    <p:sldId id="266" r:id="rId3"/>
    <p:sldId id="265" r:id="rId4"/>
    <p:sldId id="258" r:id="rId5"/>
    <p:sldId id="259" r:id="rId6"/>
    <p:sldId id="260" r:id="rId7"/>
    <p:sldId id="267" r:id="rId8"/>
    <p:sldId id="264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CC"/>
    <a:srgbClr val="2A62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106" autoAdjust="0"/>
    <p:restoredTop sz="94660"/>
  </p:normalViewPr>
  <p:slideViewPr>
    <p:cSldViewPr snapToGrid="0">
      <p:cViewPr varScale="1">
        <p:scale>
          <a:sx n="229" d="100"/>
          <a:sy n="229" d="100"/>
        </p:scale>
        <p:origin x="8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29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683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333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112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870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852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36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772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463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76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818464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8670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91613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539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610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724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8A627-AB33-4B98-879D-A527327F2A9B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98AA0D1-2845-4AEC-8A56-C11AC410B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182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2" r:id="rId1"/>
    <p:sldLayoutId id="2147484133" r:id="rId2"/>
    <p:sldLayoutId id="2147484134" r:id="rId3"/>
    <p:sldLayoutId id="2147484135" r:id="rId4"/>
    <p:sldLayoutId id="2147484136" r:id="rId5"/>
    <p:sldLayoutId id="2147484137" r:id="rId6"/>
    <p:sldLayoutId id="2147484138" r:id="rId7"/>
    <p:sldLayoutId id="2147484139" r:id="rId8"/>
    <p:sldLayoutId id="2147484140" r:id="rId9"/>
    <p:sldLayoutId id="2147484141" r:id="rId10"/>
    <p:sldLayoutId id="2147484142" r:id="rId11"/>
    <p:sldLayoutId id="2147484143" r:id="rId12"/>
    <p:sldLayoutId id="2147484144" r:id="rId13"/>
    <p:sldLayoutId id="2147484145" r:id="rId14"/>
    <p:sldLayoutId id="2147484146" r:id="rId15"/>
    <p:sldLayoutId id="214748414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we-all-know-about-dementia-but-the-lives-of-the-most-vulnerable-make-for-sobering-reading-44605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gressive-charlestown.com/2019/05/fiber-fighting-cancer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4/23/contents/enacted" TargetMode="External"/><Relationship Id="rId3" Type="http://schemas.openxmlformats.org/officeDocument/2006/relationships/hyperlink" Target="https://www.dementia.co.uk/support/dementia-cafes" TargetMode="External"/><Relationship Id="rId7" Type="http://schemas.openxmlformats.org/officeDocument/2006/relationships/hyperlink" Target="https://ena.co.uk/news/what-is-an-advocate-in-health-and-social-care/#:~:text=The%20role%20of%20an%20advocate" TargetMode="External"/><Relationship Id="rId2" Type="http://schemas.openxmlformats.org/officeDocument/2006/relationships/hyperlink" Target="http://care.diabetesjournals.org/content/39/11/206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qualityhumanrights.com/en/advice-and-guidance/your-rights-under-equality-act-2010#:~:text=The%20Equality%20Act%20became%20law" TargetMode="External"/><Relationship Id="rId5" Type="http://schemas.openxmlformats.org/officeDocument/2006/relationships/hyperlink" Target="https://www.diabetes.org.uk/guide-to-diabetes/managing-your-diabetes/blood-pressure" TargetMode="External"/><Relationship Id="rId4" Type="http://schemas.openxmlformats.org/officeDocument/2006/relationships/hyperlink" Target="https://www.bgs.org.uk/resources/a-brief-history-of-the-care-of-the-elderly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medicines/lisinopril/" TargetMode="External"/><Relationship Id="rId7" Type="http://schemas.openxmlformats.org/officeDocument/2006/relationships/hyperlink" Target="https://www.health.org.uk/sites/default/files/PersonCentredCareMadeSimple.pdf" TargetMode="External"/><Relationship Id="rId2" Type="http://schemas.openxmlformats.org/officeDocument/2006/relationships/hyperlink" Target="https://www.nhs.uk/conditions/dementia/home-environmen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jstor.org/stable/40646215?seq=1" TargetMode="External"/><Relationship Id="rId5" Type="http://schemas.openxmlformats.org/officeDocument/2006/relationships/hyperlink" Target="https://www.medicalnewstoday.com/articles/317718" TargetMode="External"/><Relationship Id="rId4" Type="http://schemas.openxmlformats.org/officeDocument/2006/relationships/hyperlink" Target="https://www.hee.nhs.uk/our-work/person-centred-ca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DF099-2A94-47F3-81F0-C1D9C52602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7215" y="2782228"/>
            <a:ext cx="3038707" cy="646771"/>
          </a:xfrm>
        </p:spPr>
        <p:txBody>
          <a:bodyPr>
            <a:normAutofit fontScale="90000"/>
          </a:bodyPr>
          <a:lstStyle/>
          <a:p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r>
              <a:rPr lang="en-GB" sz="2200" b="1" dirty="0"/>
              <a:t>Care plan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7CD1BF-FB07-482E-9BCD-F3D85193FA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4254189"/>
            <a:ext cx="6815669" cy="724209"/>
          </a:xfrm>
        </p:spPr>
        <p:txBody>
          <a:bodyPr>
            <a:normAutofit/>
          </a:bodyPr>
          <a:lstStyle/>
          <a:p>
            <a:r>
              <a:rPr lang="en-GB" sz="1400" dirty="0"/>
              <a:t>Student: </a:t>
            </a:r>
            <a:r>
              <a:rPr lang="en-GB" sz="1400" dirty="0" err="1"/>
              <a:t>Saniatul</a:t>
            </a:r>
            <a:r>
              <a:rPr lang="en-GB" sz="1400" dirty="0"/>
              <a:t> Choudhury (1809552)</a:t>
            </a:r>
          </a:p>
          <a:p>
            <a:r>
              <a:rPr lang="en-GB" sz="1400" dirty="0"/>
              <a:t>Lecturer: Joanne Davies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A7F187-6411-804C-9C4D-9B795505A570}"/>
              </a:ext>
            </a:extLst>
          </p:cNvPr>
          <p:cNvSpPr txBox="1"/>
          <p:nvPr/>
        </p:nvSpPr>
        <p:spPr>
          <a:xfrm>
            <a:off x="3479180" y="1728439"/>
            <a:ext cx="547524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BSc Health and Social Care</a:t>
            </a:r>
          </a:p>
          <a:p>
            <a:pPr algn="ctr"/>
            <a:r>
              <a:rPr lang="en-US" sz="2000" b="1" dirty="0"/>
              <a:t>Living with Care: The Older Person</a:t>
            </a:r>
          </a:p>
          <a:p>
            <a:pPr algn="ctr"/>
            <a:r>
              <a:rPr lang="en-US" sz="1400" dirty="0"/>
              <a:t>BMHP6009_BIRM</a:t>
            </a:r>
          </a:p>
        </p:txBody>
      </p:sp>
    </p:spTree>
    <p:extLst>
      <p:ext uri="{BB962C8B-B14F-4D97-AF65-F5344CB8AC3E}">
        <p14:creationId xmlns:p14="http://schemas.microsoft.com/office/powerpoint/2010/main" val="309905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2F4E296-0A47-4F42-A2CE-2FDDDE65E8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7178021"/>
              </p:ext>
            </p:extLst>
          </p:nvPr>
        </p:nvGraphicFramePr>
        <p:xfrm>
          <a:off x="625475" y="614363"/>
          <a:ext cx="10941049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5330">
                  <a:extLst>
                    <a:ext uri="{9D8B030D-6E8A-4147-A177-3AD203B41FA5}">
                      <a16:colId xmlns:a16="http://schemas.microsoft.com/office/drawing/2014/main" val="2540704402"/>
                    </a:ext>
                  </a:extLst>
                </a:gridCol>
                <a:gridCol w="1881351">
                  <a:extLst>
                    <a:ext uri="{9D8B030D-6E8A-4147-A177-3AD203B41FA5}">
                      <a16:colId xmlns:a16="http://schemas.microsoft.com/office/drawing/2014/main" val="1163438721"/>
                    </a:ext>
                  </a:extLst>
                </a:gridCol>
                <a:gridCol w="1405193">
                  <a:extLst>
                    <a:ext uri="{9D8B030D-6E8A-4147-A177-3AD203B41FA5}">
                      <a16:colId xmlns:a16="http://schemas.microsoft.com/office/drawing/2014/main" val="946232246"/>
                    </a:ext>
                  </a:extLst>
                </a:gridCol>
                <a:gridCol w="2059631">
                  <a:extLst>
                    <a:ext uri="{9D8B030D-6E8A-4147-A177-3AD203B41FA5}">
                      <a16:colId xmlns:a16="http://schemas.microsoft.com/office/drawing/2014/main" val="3976095715"/>
                    </a:ext>
                  </a:extLst>
                </a:gridCol>
                <a:gridCol w="2459544">
                  <a:extLst>
                    <a:ext uri="{9D8B030D-6E8A-4147-A177-3AD203B41FA5}">
                      <a16:colId xmlns:a16="http://schemas.microsoft.com/office/drawing/2014/main" val="308618158"/>
                    </a:ext>
                  </a:extLst>
                </a:gridCol>
              </a:tblGrid>
              <a:tr h="725487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Name: Sara Hussain</a:t>
                      </a: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Preferred name: Sara</a:t>
                      </a:r>
                    </a:p>
                  </a:txBody>
                  <a:tcPr>
                    <a:solidFill>
                      <a:srgbClr val="2A62D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 of birth:</a:t>
                      </a: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07.01.1950</a:t>
                      </a:r>
                    </a:p>
                  </a:txBody>
                  <a:tcPr>
                    <a:solidFill>
                      <a:srgbClr val="2A62D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Age: 71</a:t>
                      </a:r>
                    </a:p>
                  </a:txBody>
                  <a:tcPr>
                    <a:solidFill>
                      <a:srgbClr val="2A62D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Religion: Islam</a:t>
                      </a:r>
                    </a:p>
                  </a:txBody>
                  <a:tcPr>
                    <a:solidFill>
                      <a:srgbClr val="2A62D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Emergency contact:</a:t>
                      </a: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Saira Hussain (daughter):</a:t>
                      </a: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07980557432</a:t>
                      </a:r>
                    </a:p>
                  </a:txBody>
                  <a:tcPr>
                    <a:solidFill>
                      <a:srgbClr val="2A62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3970174"/>
                  </a:ext>
                </a:extLst>
              </a:tr>
            </a:tbl>
          </a:graphicData>
        </a:graphic>
      </p:graphicFrame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E679C60B-0B3D-6E4F-BD89-8F8133BF1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8112448"/>
              </p:ext>
            </p:extLst>
          </p:nvPr>
        </p:nvGraphicFramePr>
        <p:xfrm>
          <a:off x="625474" y="1345884"/>
          <a:ext cx="10941048" cy="50749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489076">
                  <a:extLst>
                    <a:ext uri="{9D8B030D-6E8A-4147-A177-3AD203B41FA5}">
                      <a16:colId xmlns:a16="http://schemas.microsoft.com/office/drawing/2014/main" val="2182110214"/>
                    </a:ext>
                  </a:extLst>
                </a:gridCol>
                <a:gridCol w="3873500">
                  <a:extLst>
                    <a:ext uri="{9D8B030D-6E8A-4147-A177-3AD203B41FA5}">
                      <a16:colId xmlns:a16="http://schemas.microsoft.com/office/drawing/2014/main" val="3746376506"/>
                    </a:ext>
                  </a:extLst>
                </a:gridCol>
                <a:gridCol w="1593850">
                  <a:extLst>
                    <a:ext uri="{9D8B030D-6E8A-4147-A177-3AD203B41FA5}">
                      <a16:colId xmlns:a16="http://schemas.microsoft.com/office/drawing/2014/main" val="389588809"/>
                    </a:ext>
                  </a:extLst>
                </a:gridCol>
                <a:gridCol w="3984622">
                  <a:extLst>
                    <a:ext uri="{9D8B030D-6E8A-4147-A177-3AD203B41FA5}">
                      <a16:colId xmlns:a16="http://schemas.microsoft.com/office/drawing/2014/main" val="2772324991"/>
                    </a:ext>
                  </a:extLst>
                </a:gridCol>
              </a:tblGrid>
              <a:tr h="482916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Medical history</a:t>
                      </a:r>
                      <a:endParaRPr lang="en-GB" sz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>
                          <a:solidFill>
                            <a:schemeClr val="tx1"/>
                          </a:solidFill>
                        </a:rPr>
                        <a:t>   Type 2 diabetes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>
                          <a:solidFill>
                            <a:schemeClr val="tx1"/>
                          </a:solidFill>
                        </a:rPr>
                        <a:t>   Restricted vison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>
                          <a:solidFill>
                            <a:schemeClr val="tx1"/>
                          </a:solidFill>
                        </a:rPr>
                        <a:t>   Early dementia (Alzhiemers) and Hypertension </a:t>
                      </a:r>
                      <a:endParaRPr lang="en-GB" sz="11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Side effects of medication</a:t>
                      </a:r>
                      <a:endParaRPr lang="en-GB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dirty="0"/>
                        <a:t>Metformin: Stomach pain, Heartburn, Nausea etc. </a:t>
                      </a:r>
                    </a:p>
                    <a:p>
                      <a:r>
                        <a:rPr lang="en-GB" sz="1100" b="0" dirty="0"/>
                        <a:t>Galantamine: Loss of appetite, Weight loss, Extreme Tiredness etc.</a:t>
                      </a:r>
                    </a:p>
                    <a:p>
                      <a:r>
                        <a:rPr lang="en-GB" sz="1100" b="0" dirty="0"/>
                        <a:t>Lisinopril: Blurred vision, Diarrhoea etc.  </a:t>
                      </a:r>
                      <a:endParaRPr lang="en-GB" sz="11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9124609"/>
                  </a:ext>
                </a:extLst>
              </a:tr>
              <a:tr h="690826">
                <a:tc>
                  <a:txBody>
                    <a:bodyPr/>
                    <a:lstStyle/>
                    <a:p>
                      <a:r>
                        <a:rPr lang="en-GB" sz="1200" b="1" dirty="0"/>
                        <a:t>Current medication</a:t>
                      </a:r>
                      <a:endParaRPr lang="en-GB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/>
                        <a:t>Metformin – Consumed once at the beginning of the day and once at the end.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/>
                        <a:t>Galantamine – Once a day during the night, after meal.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/>
                        <a:t>Lisinopril – Once in the morning, before breakfast.</a:t>
                      </a:r>
                      <a:endParaRPr lang="en-GB" sz="11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Current health status</a:t>
                      </a:r>
                      <a:endParaRPr lang="en-GB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/>
                        <a:t>High blood pressure (140/90mmHg) last time measured, consistently high for last two weeks.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dirty="0"/>
                        <a:t>Diabetes is not under control. Need to focus on diet and improved physical activities. </a:t>
                      </a:r>
                      <a:endParaRPr lang="en-GB" sz="11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3670528"/>
                  </a:ext>
                </a:extLst>
              </a:tr>
              <a:tr h="312998">
                <a:tc>
                  <a:txBody>
                    <a:bodyPr/>
                    <a:lstStyle/>
                    <a:p>
                      <a:r>
                        <a:rPr lang="en-GB" sz="1200" b="1" dirty="0"/>
                        <a:t>Mobility and sensory</a:t>
                      </a:r>
                    </a:p>
                    <a:p>
                      <a:endParaRPr lang="en-GB" sz="1100" b="1" dirty="0"/>
                    </a:p>
                    <a:p>
                      <a:endParaRPr lang="en-GB" sz="11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dirty="0"/>
                        <a:t>Need support for walking all the time. Use walking sticks. Need help for bath or shower, changing clothes. Use high power glasses all the time.</a:t>
                      </a:r>
                      <a:endParaRPr lang="en-GB" sz="11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Environment</a:t>
                      </a:r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   Disorganized kitchen and dining area.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   Damp bedroom walls that require repainting.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   Showers are hard to get inside.</a:t>
                      </a:r>
                      <a:endParaRPr lang="en-GB" sz="1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939042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Cognitive</a:t>
                      </a:r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dirty="0">
                          <a:solidFill>
                            <a:schemeClr val="tx1"/>
                          </a:solidFill>
                        </a:rPr>
                        <a:t>Memory problem such as forget keys or lock the door.</a:t>
                      </a:r>
                      <a:endParaRPr lang="en-GB" sz="11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Special dietary needs</a:t>
                      </a:r>
                    </a:p>
                    <a:p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Halal food, No sugar or milk in tea.</a:t>
                      </a:r>
                    </a:p>
                    <a:p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Likes: Red Meat, white rice</a:t>
                      </a:r>
                    </a:p>
                    <a:p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Dislikes: Vegetable and fruits</a:t>
                      </a:r>
                      <a:endParaRPr lang="en-GB" sz="1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279010"/>
                  </a:ext>
                </a:extLst>
              </a:tr>
              <a:tr h="390206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Allergies</a:t>
                      </a:r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Apple Symbols" panose="02000000000000000000" pitchFamily="2" charset="-79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Pineapple, cheese and peanuts.</a:t>
                      </a:r>
                      <a:endParaRPr lang="en-GB" sz="1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Risk assessment</a:t>
                      </a:r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Two previous incidents where she fell down, injuring her left arm and ankle. </a:t>
                      </a:r>
                      <a:endParaRPr lang="en-GB" sz="1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1853420"/>
                  </a:ext>
                </a:extLst>
              </a:tr>
              <a:tr h="690826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Daily habits</a:t>
                      </a:r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   Praying 5 times a day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   Walking in the back garden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   Reading books or newspapers.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   Contacts children and grandchildren</a:t>
                      </a:r>
                      <a:endParaRPr lang="en-GB" sz="1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Personal requirements</a:t>
                      </a:r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   Prefers a female nurse or carer.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   Monitoring blood sugar and blood pressure everyday.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   Showering 4 times a week, having a bath 3 days.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Requires high assurance from carer and family.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6618991"/>
                  </a:ext>
                </a:extLst>
              </a:tr>
              <a:tr h="690826">
                <a:tc>
                  <a:txBody>
                    <a:bodyPr/>
                    <a:lstStyle/>
                    <a:p>
                      <a:r>
                        <a:rPr lang="en-GB" sz="1100" b="1" dirty="0">
                          <a:solidFill>
                            <a:schemeClr val="tx1"/>
                          </a:solidFill>
                        </a:rPr>
                        <a:t>Important dates and information </a:t>
                      </a:r>
                      <a:endParaRPr lang="en-GB" sz="11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Important dates: Children and grandchildren’s birthdays and anniversaries, etc. </a:t>
                      </a:r>
                    </a:p>
                    <a:p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Important information: Meet family and friends once a week.</a:t>
                      </a:r>
                      <a:endParaRPr lang="en-GB" sz="1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ICT</a:t>
                      </a:r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</a:rPr>
                        <a:t>Bed and door sensors must be switched on, medication reminders and activated fire alarms.</a:t>
                      </a:r>
                      <a:endParaRPr lang="en-GB" sz="1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66415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7947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9E891E8-7524-6E47-AB68-7398E6CBBE95}"/>
              </a:ext>
            </a:extLst>
          </p:cNvPr>
          <p:cNvSpPr/>
          <p:nvPr/>
        </p:nvSpPr>
        <p:spPr>
          <a:xfrm>
            <a:off x="762000" y="755650"/>
            <a:ext cx="10680700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ts val="1200"/>
              </a:spcBef>
              <a:spcAft>
                <a:spcPts val="12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This is the care plan for Sara Hussain, aged 71. </a:t>
            </a:r>
          </a:p>
          <a:p>
            <a:pPr fontAlgn="base">
              <a:spcBef>
                <a:spcPts val="1200"/>
              </a:spcBef>
              <a:spcAft>
                <a:spcPts val="12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This care plan has been made for the use of person-centered care theories (The Health Foundation, 2016). The care plan was completed considering the principles of the care act 2014 (Legislation Gov UK, 2014).</a:t>
            </a:r>
          </a:p>
          <a:p>
            <a:pPr fontAlgn="base">
              <a:spcBef>
                <a:spcPts val="1200"/>
              </a:spcBef>
              <a:spcAft>
                <a:spcPts val="1200"/>
              </a:spcAft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Patient’s medical history and current health status have been taken and the daily medication and personal requirement of the patient which should be done by the health care worker, are included. </a:t>
            </a:r>
          </a:p>
        </p:txBody>
      </p:sp>
    </p:spTree>
    <p:extLst>
      <p:ext uri="{BB962C8B-B14F-4D97-AF65-F5344CB8AC3E}">
        <p14:creationId xmlns:p14="http://schemas.microsoft.com/office/powerpoint/2010/main" val="560289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3F40F-58D0-45F4-8B0B-B10223D0E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49883"/>
          </a:xfrm>
        </p:spPr>
        <p:txBody>
          <a:bodyPr>
            <a:noAutofit/>
          </a:bodyPr>
          <a:lstStyle/>
          <a:p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D28E16-4F89-431A-99DE-BA07866F9D8B}"/>
              </a:ext>
            </a:extLst>
          </p:cNvPr>
          <p:cNvSpPr txBox="1"/>
          <p:nvPr/>
        </p:nvSpPr>
        <p:spPr>
          <a:xfrm>
            <a:off x="962722" y="2703486"/>
            <a:ext cx="10391078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US" sz="1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Medical history: </a:t>
            </a:r>
          </a:p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Diagnosed early dementia (Alzheimer). Alzheimer is a disease that affects memory (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Institution on Aging, 2017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diabetes type 2 patients and this is the condition when the blood sugar level in the blood becomes too high (NHS Choices, 2019c). Blood pressure and restricted vision problems (Diabetes, 2018).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 </a:t>
            </a:r>
          </a:p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US" sz="1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Current medication: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Metformin</a:t>
            </a:r>
            <a:endParaRPr lang="en-US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Galantamine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Lisinopril</a:t>
            </a:r>
          </a:p>
          <a:p>
            <a:endParaRPr lang="en-US" sz="1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US" sz="1200" b="1" dirty="0">
                <a:solidFill>
                  <a:srgbClr val="000000"/>
                </a:solidFill>
                <a:latin typeface="Arial" panose="020B0604020202020204" pitchFamily="34" charset="0"/>
              </a:rPr>
              <a:t>Side effects of medication:</a:t>
            </a:r>
          </a:p>
          <a:p>
            <a:pPr rtl="0">
              <a:spcBef>
                <a:spcPts val="0"/>
              </a:spcBef>
              <a:spcAft>
                <a:spcPts val="1200"/>
              </a:spcAft>
            </a:pP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Nausea (Carter, 2020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)</a:t>
            </a: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, weight loss (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MedlinePlus, 2018)</a:t>
            </a: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 and diarrhea (NHS Choices, 2018), etc.</a:t>
            </a:r>
            <a:endParaRPr lang="en-GB" sz="11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4E19DB0-6F96-4D86-8625-68897415D0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31086" y="3507254"/>
            <a:ext cx="2298192" cy="1533144"/>
          </a:xfrm>
          <a:prstGeom prst="rect">
            <a:avLst/>
          </a:prstGeom>
        </p:spPr>
      </p:pic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76444859-A9AC-204F-8390-261A2164A2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2534814"/>
              </p:ext>
            </p:extLst>
          </p:nvPr>
        </p:nvGraphicFramePr>
        <p:xfrm>
          <a:off x="962721" y="719666"/>
          <a:ext cx="10187806" cy="19202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694879">
                  <a:extLst>
                    <a:ext uri="{9D8B030D-6E8A-4147-A177-3AD203B41FA5}">
                      <a16:colId xmlns:a16="http://schemas.microsoft.com/office/drawing/2014/main" val="1000720437"/>
                    </a:ext>
                  </a:extLst>
                </a:gridCol>
                <a:gridCol w="7492927">
                  <a:extLst>
                    <a:ext uri="{9D8B030D-6E8A-4147-A177-3AD203B41FA5}">
                      <a16:colId xmlns:a16="http://schemas.microsoft.com/office/drawing/2014/main" val="2655052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Medical History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Type 2 diabetes,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Restricted Vision,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Early dementia (</a:t>
                      </a:r>
                      <a:r>
                        <a:rPr lang="en-US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Alzhiemers</a:t>
                      </a: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and Hypertension.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85037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Current Medication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Metformin – Consumed one in the morning and one in the evening.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Galantamine – Once at night with meal.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Lisinopril – Once in the morning before breakfast.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79765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Side Effects of Medication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Metformin – Stomach pain, heartburn, nausea etc.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Galantamine – Loss of appetite, weight loss, extreme tiredness etc.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Lisinopril – Blurred vision, diarrhea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57251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939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609E5AA-852E-4F8C-864B-463F62255CD2}"/>
              </a:ext>
            </a:extLst>
          </p:cNvPr>
          <p:cNvSpPr txBox="1"/>
          <p:nvPr/>
        </p:nvSpPr>
        <p:spPr>
          <a:xfrm>
            <a:off x="749301" y="2303657"/>
            <a:ext cx="10693400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Current health status:</a:t>
            </a:r>
          </a:p>
          <a:p>
            <a:endParaRPr lang="en-US" sz="14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Increase physical activities </a:t>
            </a: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to 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control blood sugar level (</a:t>
            </a:r>
            <a:r>
              <a:rPr lang="en-US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Colberg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et al., 2016).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Add more vegetables and fruits and avoid oily food (Diabetes UK, 2017).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US" sz="1200" b="1" dirty="0">
                <a:solidFill>
                  <a:srgbClr val="000000"/>
                </a:solidFill>
                <a:latin typeface="Arial" panose="020B0604020202020204" pitchFamily="34" charset="0"/>
              </a:rPr>
              <a:t>Mobility and Sensory:</a:t>
            </a:r>
          </a:p>
          <a:p>
            <a:endParaRPr lang="en-US" sz="14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Ensure that patient has support when mobile.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Glasses and walking stick needs to be around all the time.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Surfaces in the garden should be flat to avoid possible injuries (Thrive, no year found). </a:t>
            </a:r>
          </a:p>
          <a:p>
            <a:endParaRPr lang="en-US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US" sz="1200" b="1" dirty="0">
                <a:solidFill>
                  <a:srgbClr val="000000"/>
                </a:solidFill>
                <a:latin typeface="Arial" panose="020B0604020202020204" pitchFamily="34" charset="0"/>
              </a:rPr>
              <a:t>Environment: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</a:rPr>
              <a:t>Organise kitchen and dining area for patient’s easy access, repaint walls in bedroom with contrasting colours of patient’s choice, install new shower that are easily accessible, etc. (NHS Choices, 2019b). </a:t>
            </a:r>
          </a:p>
          <a:p>
            <a:endParaRPr lang="en-US" sz="11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5D4BFC6-A7E6-8A4D-86B4-9AE4DA2CD6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5088869"/>
              </p:ext>
            </p:extLst>
          </p:nvPr>
        </p:nvGraphicFramePr>
        <p:xfrm>
          <a:off x="749300" y="719666"/>
          <a:ext cx="10693400" cy="1757381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146300">
                  <a:extLst>
                    <a:ext uri="{9D8B030D-6E8A-4147-A177-3AD203B41FA5}">
                      <a16:colId xmlns:a16="http://schemas.microsoft.com/office/drawing/2014/main" val="2203083408"/>
                    </a:ext>
                  </a:extLst>
                </a:gridCol>
                <a:gridCol w="8547100">
                  <a:extLst>
                    <a:ext uri="{9D8B030D-6E8A-4147-A177-3AD203B41FA5}">
                      <a16:colId xmlns:a16="http://schemas.microsoft.com/office/drawing/2014/main" val="3568242456"/>
                    </a:ext>
                  </a:extLst>
                </a:gridCol>
              </a:tblGrid>
              <a:tr h="477221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Current Health Status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blood pressure (140/90mmHg) last measured, consistently high for last two weeks.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Diabetes is not under control. Need to focus on diet and improved physical activities.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4501620"/>
                  </a:ext>
                </a:extLst>
              </a:tr>
              <a:tr h="477221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Mobility and Sensory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 support for walking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 help with bath/shower, changing clothes.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high power glasses all time.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3941599"/>
                  </a:ext>
                </a:extLst>
              </a:tr>
              <a:tr h="477221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Disorganised kitchen and dining area.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Damp bedroom walls.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Shower access is not compatible.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59754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9702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609DED1-50AD-436E-AAD2-8C9C66632CD5}"/>
              </a:ext>
            </a:extLst>
          </p:cNvPr>
          <p:cNvSpPr txBox="1"/>
          <p:nvPr/>
        </p:nvSpPr>
        <p:spPr>
          <a:xfrm>
            <a:off x="713920" y="2518963"/>
            <a:ext cx="10961649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Cognitive: 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Join memory cafe for socialising and sharing experience with others (UK Dementia Directory, 2011).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Involve in activities such as song, painting etc (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Choices, 2019a)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Special dietary needs: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Provide only halal food.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Make sure no sugar or milk in tea.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Make sure no cheese, pineapple or peanut in the meal.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 meat should avoid for her medical condition (Olsen, 2019).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Allergies: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Make sure that food doesn’t contain such as pineapple, cheese and peanuts.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Risk assessment: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is necessary to provide 24 hours observations specially when moving around such as shower or walking in the garden . 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CA64C0-245D-4EE1-BE46-E544A6EEF6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18242" y="2728081"/>
            <a:ext cx="2908419" cy="1637899"/>
          </a:xfrm>
          <a:prstGeom prst="rect">
            <a:avLst/>
          </a:prstGeom>
        </p:spPr>
      </p:pic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159CE6DA-0FE7-1545-83E1-667078956C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5529936"/>
              </p:ext>
            </p:extLst>
          </p:nvPr>
        </p:nvGraphicFramePr>
        <p:xfrm>
          <a:off x="713920" y="719666"/>
          <a:ext cx="10704154" cy="17526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010230">
                  <a:extLst>
                    <a:ext uri="{9D8B030D-6E8A-4147-A177-3AD203B41FA5}">
                      <a16:colId xmlns:a16="http://schemas.microsoft.com/office/drawing/2014/main" val="1390832317"/>
                    </a:ext>
                  </a:extLst>
                </a:gridCol>
                <a:gridCol w="8693924">
                  <a:extLst>
                    <a:ext uri="{9D8B030D-6E8A-4147-A177-3AD203B41FA5}">
                      <a16:colId xmlns:a16="http://schemas.microsoft.com/office/drawing/2014/main" val="33757298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Cognitive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Memory problem such as forget keys or lock the door.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6331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Special dietary needs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Halal food, no sugar or milk in tea.</a:t>
                      </a:r>
                    </a:p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Likes: Red meat, white rice.</a:t>
                      </a:r>
                    </a:p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Dislikes: Vegetable and fruits.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2830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Allergies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Pineapple, cheese and peanuts.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3840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Two previous incidents where she fell down, injuring her left arm and ankle.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01929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0900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5">
            <a:extLst>
              <a:ext uri="{FF2B5EF4-FFF2-40B4-BE49-F238E27FC236}">
                <a16:creationId xmlns:a16="http://schemas.microsoft.com/office/drawing/2014/main" id="{69F07322-9019-5942-A215-99B54CA54B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976835"/>
              </p:ext>
            </p:extLst>
          </p:nvPr>
        </p:nvGraphicFramePr>
        <p:xfrm>
          <a:off x="715536" y="719666"/>
          <a:ext cx="10760928" cy="16459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796014">
                  <a:extLst>
                    <a:ext uri="{9D8B030D-6E8A-4147-A177-3AD203B41FA5}">
                      <a16:colId xmlns:a16="http://schemas.microsoft.com/office/drawing/2014/main" val="3590018443"/>
                    </a:ext>
                  </a:extLst>
                </a:gridCol>
                <a:gridCol w="7964914">
                  <a:extLst>
                    <a:ext uri="{9D8B030D-6E8A-4147-A177-3AD203B41FA5}">
                      <a16:colId xmlns:a16="http://schemas.microsoft.com/office/drawing/2014/main" val="40563494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Daily habits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Praying 5 times a day.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Walking in the back garden.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Contacts children and grandchildren.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4301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requirements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Prefers a female nurse or carer.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Monitoring blood sugar and blood pressure everyday.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Showering 4 times a week, having a bath 3 times a week.</a:t>
                      </a:r>
                    </a:p>
                    <a:p>
                      <a:pPr marL="171450" marR="0" lvl="0" indent="-1714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Reading books, newspaper etc.</a:t>
                      </a:r>
                    </a:p>
                    <a:p>
                      <a:pPr marL="171450" marR="0" lvl="0" indent="-1714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 high assurances from carer and close one at all time.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987497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0E8EDAA-4A72-2546-9C3C-70BE91480543}"/>
              </a:ext>
            </a:extLst>
          </p:cNvPr>
          <p:cNvSpPr txBox="1"/>
          <p:nvPr/>
        </p:nvSpPr>
        <p:spPr>
          <a:xfrm>
            <a:off x="777875" y="2463800"/>
            <a:ext cx="10636250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Daily habits: 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Help to remember her daily pray times.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Provide full support while  walking in the garden.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Personal requirements: 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Sometimes might need to read newspaper or new books for the patient (NHS Choices, 2019).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Monitoring health condition regularly.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Make sure necessary helps provided for shower, bath or changing clothes.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Prefers a female nurse or carer.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Showers 4 times a week and has a bath 3 days.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She also wants evening walks for her diabetes. Spare keys</a:t>
            </a:r>
          </a:p>
        </p:txBody>
      </p:sp>
    </p:spTree>
    <p:extLst>
      <p:ext uri="{BB962C8B-B14F-4D97-AF65-F5344CB8AC3E}">
        <p14:creationId xmlns:p14="http://schemas.microsoft.com/office/powerpoint/2010/main" val="1704408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33D6C458-BB96-5943-BA19-A6DAD72ED0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3502113"/>
              </p:ext>
            </p:extLst>
          </p:nvPr>
        </p:nvGraphicFramePr>
        <p:xfrm>
          <a:off x="742950" y="719666"/>
          <a:ext cx="10671588" cy="128016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801753">
                  <a:extLst>
                    <a:ext uri="{9D8B030D-6E8A-4147-A177-3AD203B41FA5}">
                      <a16:colId xmlns:a16="http://schemas.microsoft.com/office/drawing/2014/main" val="3149382365"/>
                    </a:ext>
                  </a:extLst>
                </a:gridCol>
                <a:gridCol w="6869835">
                  <a:extLst>
                    <a:ext uri="{9D8B030D-6E8A-4147-A177-3AD203B41FA5}">
                      <a16:colId xmlns:a16="http://schemas.microsoft.com/office/drawing/2014/main" val="22254308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Bed and door sensors must be switched 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Medication reminders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Activated fire alarm.</a:t>
                      </a:r>
                    </a:p>
                    <a:p>
                      <a:endParaRPr lang="en-US" sz="12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8095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 dates and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 dates: Children and grandchildren’s birthdays and anniversaries etc.</a:t>
                      </a:r>
                    </a:p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 information: Meet family and friends once a week.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211406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49C83BA-B6F7-4D46-825E-710E27E1210D}"/>
              </a:ext>
            </a:extLst>
          </p:cNvPr>
          <p:cNvSpPr txBox="1"/>
          <p:nvPr/>
        </p:nvSpPr>
        <p:spPr>
          <a:xfrm>
            <a:off x="760206" y="2609850"/>
            <a:ext cx="10654332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ICT:</a:t>
            </a: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Bed and door sensor must be on (safety, 2019).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Medication reminder at all time.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Fire alarm must be active and check all the time.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Important dates and information:</a:t>
            </a: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It is important to remember birthdays and anniversaries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Also meeting with family and friends ones a week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Person centered care:</a:t>
            </a: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When care is focused on the needs of an individual (NHS Health Education England, 2017)</a:t>
            </a:r>
          </a:p>
        </p:txBody>
      </p:sp>
    </p:spTree>
    <p:extLst>
      <p:ext uri="{BB962C8B-B14F-4D97-AF65-F5344CB8AC3E}">
        <p14:creationId xmlns:p14="http://schemas.microsoft.com/office/powerpoint/2010/main" val="555466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B7C76D5-CFB9-9442-990F-1F020E5D8CA8}"/>
              </a:ext>
            </a:extLst>
          </p:cNvPr>
          <p:cNvSpPr txBox="1"/>
          <p:nvPr/>
        </p:nvSpPr>
        <p:spPr>
          <a:xfrm>
            <a:off x="646771" y="652346"/>
            <a:ext cx="1087801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Carter, A. (2020)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Side Effects of Metformin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Healthline. Available at: 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200" u="sng" dirty="0" err="1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www.healthline.com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/health/diabetes/metformin-side-effects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Colberg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S.R., </a:t>
            </a:r>
            <a:r>
              <a:rPr lang="en-GB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Sigal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R.J., Yardley, J.E., Riddell, M.C., Dunstan, D.W., Dempsey, P.C., Horton, E.S., </a:t>
            </a:r>
            <a:r>
              <a:rPr lang="en-GB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Castorino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 and Tate, D.F. (2016) Physical Activity/Exercise and Diabetes: A Position Statement of the American Diabetes Association.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Care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39(11),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pp.2065–2079. Available at: </a:t>
            </a:r>
            <a:r>
              <a:rPr lang="en-GB" sz="12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http://care.diabetesjournals.org/content/39/11/2065</a:t>
            </a:r>
            <a:endParaRPr lang="en-GB" sz="1200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UK Dementia Directory (2011)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Dementia Cafes. Meet other carers, find helpful advice.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 UK Dementia Directory.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https://www.dementia.co.uk/support/dementia-cafes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Denham, M. (2016)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A Brief History of the Care of the Elderly | British Geriatrics Society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Bgs.org.uk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solidFill>
                  <a:srgbClr val="3366CC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https://www.bgs.org.uk/resources/a-brief-history-of-the-care-of-the-elderly</a:t>
            </a:r>
            <a:endParaRPr lang="en-US" sz="1200" dirty="0">
              <a:solidFill>
                <a:srgbClr val="3366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UK (2017)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 healthy, balanced diet for diabetes?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 Diabetes UK. Available at: 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200" u="sng" dirty="0" err="1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www.diabetes.org.uk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/guide-to-diabetes/enjoy-food/eating-with-diabetes/what-is-a-healthy-balanced-diet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UK (2018) Diabetes and blood pressure. [online] Diabetes UK. Available at: </a:t>
            </a:r>
            <a:r>
              <a:rPr lang="en-GB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https://www.diabetes.org.uk/guide-to-diabetes/managing-your-diabetes/blood-pressure</a:t>
            </a:r>
            <a:endParaRPr lang="en-GB" sz="1200" u="sng" dirty="0">
              <a:solidFill>
                <a:srgbClr val="1155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EHCRC (2020).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Your rights under the Equality Act 2010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. Available at: </a:t>
            </a:r>
            <a:r>
              <a:rPr lang="en-US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https://www.equalityhumanrights.com/en/advice-and-guidance/your-rights-under-equality-act-2010#:~:text=The%20Equality%20Act%20became%20law</a:t>
            </a:r>
            <a:r>
              <a:rPr lang="en-US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120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 (2018)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 advocate in health and social care? | ENA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Live In Care at Home by ENA Care Group. Available at: 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https://ena.co.uk/news/what-is-an-advocate-in-health-and-social-care/#:~:text=The%20role%20of%20an%20advocate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Legislation Gov UK (2014).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Legislation.gov.uk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https://www.legislation.gov.uk/ukpga/2014/23/contents/enacted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MedlinePlus (2018)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Galantamine: MedlinePlus Drug Information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Medlineplus.gov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200" u="sng" dirty="0" err="1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medlineplus.gov</a:t>
            </a:r>
            <a:r>
              <a:rPr lang="en-GB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u="sng" dirty="0" err="1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druginfo</a:t>
            </a:r>
            <a:r>
              <a:rPr lang="en-GB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/meds/a699058.html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Institution on Aging (2017)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Alzheimer’s Disease?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 National Institute on Aging. Available at: 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200" u="sng" dirty="0" err="1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www.nia.nih.gov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/health/what-</a:t>
            </a:r>
            <a:r>
              <a:rPr lang="en-US" sz="1200" u="sng" dirty="0" err="1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alzheimers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-disease#:~:text=Alzheimer</a:t>
            </a:r>
            <a:endParaRPr lang="en-GB" sz="1200" dirty="0">
              <a:solidFill>
                <a:srgbClr val="3366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78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37B333-28E9-294C-91EB-C2D03983F469}"/>
              </a:ext>
            </a:extLst>
          </p:cNvPr>
          <p:cNvSpPr txBox="1"/>
          <p:nvPr/>
        </p:nvSpPr>
        <p:spPr>
          <a:xfrm>
            <a:off x="691376" y="663497"/>
            <a:ext cx="107888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Choices (2019a).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Activities for dementia - Dementia guide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NHS Choices. Available at: </a:t>
            </a:r>
            <a:r>
              <a:rPr lang="en-GB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200" u="sng" dirty="0" err="1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www.nhs.uk</a:t>
            </a:r>
            <a:r>
              <a:rPr lang="en-GB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/conditions/dementia/activities/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NHS Choices (2019b).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How to make your home dementia friendly - Dementia guide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NHS Choices.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https://www.nhs.uk/conditions/dementia/home-environment/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120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Choices (2019c)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type 2 diabetes? - Type 2 diabetes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NHS. Available at: 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200" u="sng" dirty="0" err="1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www.nhs.uk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/conditions/type-2-diabetes/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Choices (2018)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Lisinopril: medicine to treat high blood pressure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nhs.uk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https://www.nhs.uk/medicines/lisinopril/</a:t>
            </a:r>
            <a:endParaRPr lang="en-US" sz="1200" u="sng" dirty="0">
              <a:solidFill>
                <a:srgbClr val="1155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Health Education England (2017)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lang="en-US" sz="1200" i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care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Health Education England. Available at: 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https://www.hee.nhs.uk/our-work/person-centred-care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Olsen, N. (2019)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Foods to avoid with diabetes: Carbohydrates, grains, proteins, tips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www.medicalnewstoday.com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https://www.medicalnewstoday.com/articles/317718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120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Safety (2019)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Smart Home Technology and Security Can Help Caregivers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Safety.com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200" u="sng" dirty="0" err="1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www.safety.com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/home-security-systems-keep-</a:t>
            </a:r>
            <a:r>
              <a:rPr lang="en-US" sz="1200" u="sng" dirty="0" err="1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alzheimers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-safe/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Thane, P. (2009). History and Policy. , [online] (67), pp.140–145. Available at: </a:t>
            </a:r>
            <a:r>
              <a:rPr lang="en-US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https://www.jstor.org/stable/40646215?seq=1</a:t>
            </a:r>
            <a:r>
              <a:rPr lang="en-US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Health Foundation (2016).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Quick guide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https://www.health.org.uk/sites/default/files/PersonCentredCareMadeSimple.pdf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Thrive (no year found)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Dementia-friendly outdoor spaces created for care settings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Thrive. Available at: 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200" u="sng" dirty="0" err="1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www.thrive.org.uk</a:t>
            </a:r>
            <a:r>
              <a:rPr lang="en-US" sz="1200" u="sng" dirty="0">
                <a:solidFill>
                  <a:srgbClr val="1155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/get-involved/donate/become-a-friend/growth-point/dementia-friendly-outdoor-spaces-created-for-care-settings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492448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{FDA65BA7-D199-F54F-8A0E-EDC08E193B0C}tf10001060</Template>
  <TotalTime>15563</TotalTime>
  <Words>2213</Words>
  <Application>Microsoft Macintosh PowerPoint</Application>
  <PresentationFormat>Widescreen</PresentationFormat>
  <Paragraphs>214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Times New Roman</vt:lpstr>
      <vt:lpstr>Trebuchet MS</vt:lpstr>
      <vt:lpstr>Wingdings 3</vt:lpstr>
      <vt:lpstr>Facet</vt:lpstr>
      <vt:lpstr>   Care plan  </vt:lpstr>
      <vt:lpstr>PowerPoint Presentation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</dc:title>
  <dc:creator>Sania Fatema Choudhury (1809552)</dc:creator>
  <cp:lastModifiedBy>Microsoft Office User</cp:lastModifiedBy>
  <cp:revision>91</cp:revision>
  <dcterms:created xsi:type="dcterms:W3CDTF">2021-02-13T23:34:45Z</dcterms:created>
  <dcterms:modified xsi:type="dcterms:W3CDTF">2021-02-26T11:08:17Z</dcterms:modified>
</cp:coreProperties>
</file>