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56" r:id="rId2"/>
    <p:sldId id="257" r:id="rId3"/>
    <p:sldId id="269" r:id="rId4"/>
    <p:sldId id="260" r:id="rId5"/>
    <p:sldId id="258" r:id="rId6"/>
    <p:sldId id="265" r:id="rId7"/>
    <p:sldId id="274" r:id="rId8"/>
    <p:sldId id="273" r:id="rId9"/>
    <p:sldId id="263" r:id="rId10"/>
    <p:sldId id="264" r:id="rId11"/>
    <p:sldId id="267" r:id="rId12"/>
    <p:sldId id="268" r:id="rId13"/>
    <p:sldId id="272" r:id="rId14"/>
    <p:sldId id="275" r:id="rId15"/>
    <p:sldId id="259" r:id="rId16"/>
    <p:sldId id="266" r:id="rId17"/>
    <p:sldId id="270" r:id="rId1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62" autoAdjust="0"/>
    <p:restoredTop sz="94661" autoAdjust="0"/>
  </p:normalViewPr>
  <p:slideViewPr>
    <p:cSldViewPr snapToGrid="0">
      <p:cViewPr varScale="1">
        <p:scale>
          <a:sx n="74" d="100"/>
          <a:sy n="74" d="100"/>
        </p:scale>
        <p:origin x="18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239DBF-9E93-44F0-B265-A14AD476B1EF}" type="doc">
      <dgm:prSet loTypeId="urn:microsoft.com/office/officeart/2005/8/layout/cycle1" loCatId="cycle" qsTypeId="urn:microsoft.com/office/officeart/2005/8/quickstyle/simple1" qsCatId="simple" csTypeId="urn:microsoft.com/office/officeart/2005/8/colors/accent1_2" csCatId="accent1" phldr="1"/>
      <dgm:spPr/>
    </dgm:pt>
    <dgm:pt modelId="{B3C7AE26-F890-46A3-A16B-7E3918C52050}">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b="0" i="0" u="none" strike="noStrike" cap="none" normalizeH="0" baseline="0" noProof="0" dirty="0" smtClean="0">
              <a:ln>
                <a:noFill/>
              </a:ln>
              <a:solidFill>
                <a:schemeClr val="tx1"/>
              </a:solidFill>
              <a:effectLst/>
              <a:latin typeface="Tahoma" panose="020B0604030504040204" pitchFamily="34" charset="0"/>
              <a:ea typeface="MS PGothic" panose="020B0600070205080204" pitchFamily="34" charset="-128"/>
            </a:rPr>
            <a:t>Ontoleg</a:t>
          </a:r>
          <a:r>
            <a:rPr kumimoji="0" lang="en-GB" altLang="en-US" b="0" i="0" u="none" strike="noStrike" cap="none" normalizeH="0" baseline="0" dirty="0" smtClean="0">
              <a:ln>
                <a:noFill/>
              </a:ln>
              <a:solidFill>
                <a:schemeClr val="tx1"/>
              </a:solidFill>
              <a:effectLst/>
              <a:latin typeface="Tahoma" panose="020B0604030504040204" pitchFamily="34" charset="0"/>
              <a:ea typeface="MS PGothic" panose="020B0600070205080204" pitchFamily="34" charset="-128"/>
            </a:rPr>
            <a:t>/ Ontology </a:t>
          </a:r>
          <a:endParaRPr kumimoji="0" lang="en-US" altLang="en-US" b="0" i="0" u="none" strike="noStrike" cap="none" normalizeH="0" baseline="0" dirty="0" smtClean="0">
            <a:ln>
              <a:noFill/>
            </a:ln>
            <a:solidFill>
              <a:schemeClr val="tx1"/>
            </a:solidFill>
            <a:effectLst/>
            <a:latin typeface="Tahoma" panose="020B0604030504040204" pitchFamily="34" charset="0"/>
            <a:ea typeface="MS PGothic" panose="020B0600070205080204" pitchFamily="34" charset="-128"/>
          </a:endParaRPr>
        </a:p>
      </dgm:t>
    </dgm:pt>
    <dgm:pt modelId="{70C11BF2-96BA-4444-AB23-DA867B2D6A31}" type="parTrans" cxnId="{B576D227-C283-4265-85F5-CA0D6AA6C6DA}">
      <dgm:prSet/>
      <dgm:spPr/>
      <dgm:t>
        <a:bodyPr/>
        <a:lstStyle/>
        <a:p>
          <a:endParaRPr lang="en-GB"/>
        </a:p>
      </dgm:t>
    </dgm:pt>
    <dgm:pt modelId="{93317531-8112-40E0-ACDF-0E5F862FEE69}" type="sibTrans" cxnId="{B576D227-C283-4265-85F5-CA0D6AA6C6DA}">
      <dgm:prSet/>
      <dgm:spPr/>
      <dgm:t>
        <a:bodyPr/>
        <a:lstStyle/>
        <a:p>
          <a:endParaRPr lang="en-GB"/>
        </a:p>
      </dgm:t>
    </dgm:pt>
    <dgm:pt modelId="{B327EAEB-F2E0-4134-8B65-DF32605E26B2}">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b="0" i="0" u="none" strike="noStrike" cap="none" normalizeH="0" baseline="0" noProof="0" dirty="0" err="1" smtClean="0">
              <a:ln>
                <a:noFill/>
              </a:ln>
              <a:solidFill>
                <a:schemeClr val="tx1"/>
              </a:solidFill>
              <a:effectLst/>
              <a:latin typeface="Tahoma" panose="020B0604030504040204" pitchFamily="34" charset="0"/>
              <a:ea typeface="MS PGothic" panose="020B0600070205080204" pitchFamily="34" charset="-128"/>
            </a:rPr>
            <a:t>Gwertheg</a:t>
          </a:r>
          <a:r>
            <a:rPr kumimoji="0" lang="en-GB" altLang="en-US" b="0" i="0" u="none" strike="noStrike" cap="none" normalizeH="0" baseline="0" dirty="0" smtClean="0">
              <a:ln>
                <a:noFill/>
              </a:ln>
              <a:solidFill>
                <a:schemeClr val="tx1"/>
              </a:solidFill>
              <a:effectLst/>
              <a:latin typeface="Tahoma" panose="020B0604030504040204" pitchFamily="34" charset="0"/>
              <a:ea typeface="MS PGothic" panose="020B0600070205080204" pitchFamily="34" charset="-128"/>
            </a:rPr>
            <a:t>/ Axiology </a:t>
          </a:r>
          <a:endParaRPr kumimoji="0" lang="en-US" altLang="en-US" b="0" i="0" u="none" strike="noStrike" cap="none" normalizeH="0" baseline="0" dirty="0" smtClean="0">
            <a:ln>
              <a:noFill/>
            </a:ln>
            <a:solidFill>
              <a:schemeClr val="tx1"/>
            </a:solidFill>
            <a:effectLst/>
            <a:latin typeface="Tahoma" panose="020B0604030504040204" pitchFamily="34" charset="0"/>
            <a:ea typeface="MS PGothic" panose="020B0600070205080204" pitchFamily="34" charset="-128"/>
          </a:endParaRPr>
        </a:p>
      </dgm:t>
    </dgm:pt>
    <dgm:pt modelId="{BA6A4B81-51AD-4AE2-88CB-6AF2777BC425}" type="parTrans" cxnId="{AC0C3C8D-69FF-4B12-BA13-942E202F992D}">
      <dgm:prSet/>
      <dgm:spPr/>
      <dgm:t>
        <a:bodyPr/>
        <a:lstStyle/>
        <a:p>
          <a:endParaRPr lang="en-GB"/>
        </a:p>
      </dgm:t>
    </dgm:pt>
    <dgm:pt modelId="{DFF58634-1117-4C3C-BFC4-4FBA50185A03}" type="sibTrans" cxnId="{AC0C3C8D-69FF-4B12-BA13-942E202F992D}">
      <dgm:prSet/>
      <dgm:spPr/>
      <dgm:t>
        <a:bodyPr/>
        <a:lstStyle/>
        <a:p>
          <a:endParaRPr lang="en-GB"/>
        </a:p>
      </dgm:t>
    </dgm:pt>
    <dgm:pt modelId="{72284C3D-B2EB-4270-AA27-8A23C2B2B666}">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b="0" i="0" u="none" strike="noStrike" cap="none" normalizeH="0" baseline="0" noProof="0" dirty="0" smtClean="0">
              <a:ln>
                <a:noFill/>
              </a:ln>
              <a:solidFill>
                <a:schemeClr val="tx1"/>
              </a:solidFill>
              <a:effectLst/>
              <a:latin typeface="Tahoma" panose="020B0604030504040204" pitchFamily="34" charset="0"/>
              <a:ea typeface="MS PGothic" panose="020B0600070205080204" pitchFamily="34" charset="-128"/>
            </a:rPr>
            <a:t>Epistemoleg</a:t>
          </a:r>
          <a:r>
            <a:rPr kumimoji="0" lang="en-GB" altLang="en-US" b="0" i="0" u="none" strike="noStrike" cap="none" normalizeH="0" baseline="0" dirty="0" smtClean="0">
              <a:ln>
                <a:noFill/>
              </a:ln>
              <a:solidFill>
                <a:schemeClr val="tx1"/>
              </a:solidFill>
              <a:effectLst/>
              <a:latin typeface="Tahoma" panose="020B0604030504040204" pitchFamily="34" charset="0"/>
              <a:ea typeface="MS PGothic" panose="020B0600070205080204" pitchFamily="34" charset="-128"/>
            </a:rPr>
            <a: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Tahoma" panose="020B0604030504040204" pitchFamily="34" charset="0"/>
              <a:ea typeface="MS PGothic" panose="020B0600070205080204" pitchFamily="34" charset="-128"/>
            </a:rPr>
            <a:t>Epistemology </a:t>
          </a:r>
          <a:endParaRPr kumimoji="0" lang="en-US" altLang="en-US" b="0" i="0" u="none" strike="noStrike" cap="none" normalizeH="0" baseline="0" dirty="0" smtClean="0">
            <a:ln>
              <a:noFill/>
            </a:ln>
            <a:solidFill>
              <a:schemeClr val="tx1"/>
            </a:solidFill>
            <a:effectLst/>
            <a:latin typeface="Tahoma" panose="020B0604030504040204" pitchFamily="34" charset="0"/>
            <a:ea typeface="MS PGothic" panose="020B0600070205080204" pitchFamily="34" charset="-128"/>
          </a:endParaRPr>
        </a:p>
      </dgm:t>
    </dgm:pt>
    <dgm:pt modelId="{C07EF82F-5CF2-4C34-8077-3E900D89ABA3}" type="parTrans" cxnId="{EFEC9171-25A8-4CFC-AD76-308210E31994}">
      <dgm:prSet/>
      <dgm:spPr/>
      <dgm:t>
        <a:bodyPr/>
        <a:lstStyle/>
        <a:p>
          <a:endParaRPr lang="en-GB"/>
        </a:p>
      </dgm:t>
    </dgm:pt>
    <dgm:pt modelId="{0677FF06-C818-4EC8-8492-6D56D58A1316}" type="sibTrans" cxnId="{EFEC9171-25A8-4CFC-AD76-308210E31994}">
      <dgm:prSet/>
      <dgm:spPr/>
      <dgm:t>
        <a:bodyPr/>
        <a:lstStyle/>
        <a:p>
          <a:endParaRPr lang="en-GB"/>
        </a:p>
      </dgm:t>
    </dgm:pt>
    <dgm:pt modelId="{D2AF2E02-81C2-40EE-BBBE-EB4E09F51FE7}" type="pres">
      <dgm:prSet presAssocID="{0D239DBF-9E93-44F0-B265-A14AD476B1EF}" presName="cycle" presStyleCnt="0">
        <dgm:presLayoutVars>
          <dgm:dir/>
          <dgm:resizeHandles val="exact"/>
        </dgm:presLayoutVars>
      </dgm:prSet>
      <dgm:spPr/>
    </dgm:pt>
    <dgm:pt modelId="{59075CFE-013B-4FCA-A8E4-845E0820FAEA}" type="pres">
      <dgm:prSet presAssocID="{B3C7AE26-F890-46A3-A16B-7E3918C52050}" presName="dummy" presStyleCnt="0"/>
      <dgm:spPr/>
    </dgm:pt>
    <dgm:pt modelId="{8CC94853-2D1D-433E-BCBC-7B42AF32A291}" type="pres">
      <dgm:prSet presAssocID="{B3C7AE26-F890-46A3-A16B-7E3918C52050}" presName="node" presStyleLbl="revTx" presStyleIdx="0" presStyleCnt="3">
        <dgm:presLayoutVars>
          <dgm:bulletEnabled val="1"/>
        </dgm:presLayoutVars>
      </dgm:prSet>
      <dgm:spPr/>
      <dgm:t>
        <a:bodyPr/>
        <a:lstStyle/>
        <a:p>
          <a:endParaRPr lang="en-GB"/>
        </a:p>
      </dgm:t>
    </dgm:pt>
    <dgm:pt modelId="{DBCF5860-865A-4F67-92D7-4F53E64CF3CA}" type="pres">
      <dgm:prSet presAssocID="{93317531-8112-40E0-ACDF-0E5F862FEE69}" presName="sibTrans" presStyleLbl="node1" presStyleIdx="0" presStyleCnt="3"/>
      <dgm:spPr/>
      <dgm:t>
        <a:bodyPr/>
        <a:lstStyle/>
        <a:p>
          <a:endParaRPr lang="en-GB"/>
        </a:p>
      </dgm:t>
    </dgm:pt>
    <dgm:pt modelId="{8CAEDE70-233E-47FD-8EDD-FF83B203005C}" type="pres">
      <dgm:prSet presAssocID="{B327EAEB-F2E0-4134-8B65-DF32605E26B2}" presName="dummy" presStyleCnt="0"/>
      <dgm:spPr/>
    </dgm:pt>
    <dgm:pt modelId="{2637973B-9505-4607-BBA3-10462890FD6E}" type="pres">
      <dgm:prSet presAssocID="{B327EAEB-F2E0-4134-8B65-DF32605E26B2}" presName="node" presStyleLbl="revTx" presStyleIdx="1" presStyleCnt="3">
        <dgm:presLayoutVars>
          <dgm:bulletEnabled val="1"/>
        </dgm:presLayoutVars>
      </dgm:prSet>
      <dgm:spPr/>
      <dgm:t>
        <a:bodyPr/>
        <a:lstStyle/>
        <a:p>
          <a:endParaRPr lang="en-GB"/>
        </a:p>
      </dgm:t>
    </dgm:pt>
    <dgm:pt modelId="{1E4A557D-75F7-410F-B126-5F545BE13E5A}" type="pres">
      <dgm:prSet presAssocID="{DFF58634-1117-4C3C-BFC4-4FBA50185A03}" presName="sibTrans" presStyleLbl="node1" presStyleIdx="1" presStyleCnt="3"/>
      <dgm:spPr/>
      <dgm:t>
        <a:bodyPr/>
        <a:lstStyle/>
        <a:p>
          <a:endParaRPr lang="en-GB"/>
        </a:p>
      </dgm:t>
    </dgm:pt>
    <dgm:pt modelId="{B5A6C2FA-7961-488C-98A2-DA9FBD799F44}" type="pres">
      <dgm:prSet presAssocID="{72284C3D-B2EB-4270-AA27-8A23C2B2B666}" presName="dummy" presStyleCnt="0"/>
      <dgm:spPr/>
    </dgm:pt>
    <dgm:pt modelId="{719D8173-FB37-4390-B20B-CF64062E9C3C}" type="pres">
      <dgm:prSet presAssocID="{72284C3D-B2EB-4270-AA27-8A23C2B2B666}" presName="node" presStyleLbl="revTx" presStyleIdx="2" presStyleCnt="3">
        <dgm:presLayoutVars>
          <dgm:bulletEnabled val="1"/>
        </dgm:presLayoutVars>
      </dgm:prSet>
      <dgm:spPr/>
      <dgm:t>
        <a:bodyPr/>
        <a:lstStyle/>
        <a:p>
          <a:endParaRPr lang="en-GB"/>
        </a:p>
      </dgm:t>
    </dgm:pt>
    <dgm:pt modelId="{F3A75352-B0AE-473C-B98E-9D34CAE9CDB6}" type="pres">
      <dgm:prSet presAssocID="{0677FF06-C818-4EC8-8492-6D56D58A1316}" presName="sibTrans" presStyleLbl="node1" presStyleIdx="2" presStyleCnt="3"/>
      <dgm:spPr/>
      <dgm:t>
        <a:bodyPr/>
        <a:lstStyle/>
        <a:p>
          <a:endParaRPr lang="en-GB"/>
        </a:p>
      </dgm:t>
    </dgm:pt>
  </dgm:ptLst>
  <dgm:cxnLst>
    <dgm:cxn modelId="{EFEC9171-25A8-4CFC-AD76-308210E31994}" srcId="{0D239DBF-9E93-44F0-B265-A14AD476B1EF}" destId="{72284C3D-B2EB-4270-AA27-8A23C2B2B666}" srcOrd="2" destOrd="0" parTransId="{C07EF82F-5CF2-4C34-8077-3E900D89ABA3}" sibTransId="{0677FF06-C818-4EC8-8492-6D56D58A1316}"/>
    <dgm:cxn modelId="{52BFFD85-7D23-4EA8-9640-2A5854DBFF23}" type="presOf" srcId="{0D239DBF-9E93-44F0-B265-A14AD476B1EF}" destId="{D2AF2E02-81C2-40EE-BBBE-EB4E09F51FE7}" srcOrd="0" destOrd="0" presId="urn:microsoft.com/office/officeart/2005/8/layout/cycle1"/>
    <dgm:cxn modelId="{B3CE44AA-E1A1-4FB5-90B1-F7CAEF2CEC16}" type="presOf" srcId="{72284C3D-B2EB-4270-AA27-8A23C2B2B666}" destId="{719D8173-FB37-4390-B20B-CF64062E9C3C}" srcOrd="0" destOrd="0" presId="urn:microsoft.com/office/officeart/2005/8/layout/cycle1"/>
    <dgm:cxn modelId="{CABC351D-7B93-4BE6-9808-D476799ADBB0}" type="presOf" srcId="{93317531-8112-40E0-ACDF-0E5F862FEE69}" destId="{DBCF5860-865A-4F67-92D7-4F53E64CF3CA}" srcOrd="0" destOrd="0" presId="urn:microsoft.com/office/officeart/2005/8/layout/cycle1"/>
    <dgm:cxn modelId="{EBE3881E-D9A5-4644-99DE-3089A486A3CB}" type="presOf" srcId="{DFF58634-1117-4C3C-BFC4-4FBA50185A03}" destId="{1E4A557D-75F7-410F-B126-5F545BE13E5A}" srcOrd="0" destOrd="0" presId="urn:microsoft.com/office/officeart/2005/8/layout/cycle1"/>
    <dgm:cxn modelId="{623A4AC0-A91A-4DE7-AB75-274FAADEF42D}" type="presOf" srcId="{0677FF06-C818-4EC8-8492-6D56D58A1316}" destId="{F3A75352-B0AE-473C-B98E-9D34CAE9CDB6}" srcOrd="0" destOrd="0" presId="urn:microsoft.com/office/officeart/2005/8/layout/cycle1"/>
    <dgm:cxn modelId="{AC0C3C8D-69FF-4B12-BA13-942E202F992D}" srcId="{0D239DBF-9E93-44F0-B265-A14AD476B1EF}" destId="{B327EAEB-F2E0-4134-8B65-DF32605E26B2}" srcOrd="1" destOrd="0" parTransId="{BA6A4B81-51AD-4AE2-88CB-6AF2777BC425}" sibTransId="{DFF58634-1117-4C3C-BFC4-4FBA50185A03}"/>
    <dgm:cxn modelId="{69E86DAA-34FB-447F-8C31-BFE3928228E8}" type="presOf" srcId="{B3C7AE26-F890-46A3-A16B-7E3918C52050}" destId="{8CC94853-2D1D-433E-BCBC-7B42AF32A291}" srcOrd="0" destOrd="0" presId="urn:microsoft.com/office/officeart/2005/8/layout/cycle1"/>
    <dgm:cxn modelId="{B576D227-C283-4265-85F5-CA0D6AA6C6DA}" srcId="{0D239DBF-9E93-44F0-B265-A14AD476B1EF}" destId="{B3C7AE26-F890-46A3-A16B-7E3918C52050}" srcOrd="0" destOrd="0" parTransId="{70C11BF2-96BA-4444-AB23-DA867B2D6A31}" sibTransId="{93317531-8112-40E0-ACDF-0E5F862FEE69}"/>
    <dgm:cxn modelId="{CE348CEE-7E6E-4BFF-BF7F-30350E5B59D5}" type="presOf" srcId="{B327EAEB-F2E0-4134-8B65-DF32605E26B2}" destId="{2637973B-9505-4607-BBA3-10462890FD6E}" srcOrd="0" destOrd="0" presId="urn:microsoft.com/office/officeart/2005/8/layout/cycle1"/>
    <dgm:cxn modelId="{959CF5D1-8EA6-4B37-8AA0-7C8F71886345}" type="presParOf" srcId="{D2AF2E02-81C2-40EE-BBBE-EB4E09F51FE7}" destId="{59075CFE-013B-4FCA-A8E4-845E0820FAEA}" srcOrd="0" destOrd="0" presId="urn:microsoft.com/office/officeart/2005/8/layout/cycle1"/>
    <dgm:cxn modelId="{D379CB12-0E55-410B-9565-31A665070E35}" type="presParOf" srcId="{D2AF2E02-81C2-40EE-BBBE-EB4E09F51FE7}" destId="{8CC94853-2D1D-433E-BCBC-7B42AF32A291}" srcOrd="1" destOrd="0" presId="urn:microsoft.com/office/officeart/2005/8/layout/cycle1"/>
    <dgm:cxn modelId="{B20E912A-6324-46A5-A4B8-C71AC6A6C06E}" type="presParOf" srcId="{D2AF2E02-81C2-40EE-BBBE-EB4E09F51FE7}" destId="{DBCF5860-865A-4F67-92D7-4F53E64CF3CA}" srcOrd="2" destOrd="0" presId="urn:microsoft.com/office/officeart/2005/8/layout/cycle1"/>
    <dgm:cxn modelId="{1C2B0EC2-F59C-4A05-A041-418B447BD68A}" type="presParOf" srcId="{D2AF2E02-81C2-40EE-BBBE-EB4E09F51FE7}" destId="{8CAEDE70-233E-47FD-8EDD-FF83B203005C}" srcOrd="3" destOrd="0" presId="urn:microsoft.com/office/officeart/2005/8/layout/cycle1"/>
    <dgm:cxn modelId="{5860FB27-3328-405F-AAD8-55524B7F07C5}" type="presParOf" srcId="{D2AF2E02-81C2-40EE-BBBE-EB4E09F51FE7}" destId="{2637973B-9505-4607-BBA3-10462890FD6E}" srcOrd="4" destOrd="0" presId="urn:microsoft.com/office/officeart/2005/8/layout/cycle1"/>
    <dgm:cxn modelId="{AFED1FB5-F347-4DDC-B8E6-6937A8984D02}" type="presParOf" srcId="{D2AF2E02-81C2-40EE-BBBE-EB4E09F51FE7}" destId="{1E4A557D-75F7-410F-B126-5F545BE13E5A}" srcOrd="5" destOrd="0" presId="urn:microsoft.com/office/officeart/2005/8/layout/cycle1"/>
    <dgm:cxn modelId="{BB794949-0C5D-4EE2-B566-A8FF29218AA4}" type="presParOf" srcId="{D2AF2E02-81C2-40EE-BBBE-EB4E09F51FE7}" destId="{B5A6C2FA-7961-488C-98A2-DA9FBD799F44}" srcOrd="6" destOrd="0" presId="urn:microsoft.com/office/officeart/2005/8/layout/cycle1"/>
    <dgm:cxn modelId="{DE2A9F9F-0964-4128-BCDF-FF26E488610F}" type="presParOf" srcId="{D2AF2E02-81C2-40EE-BBBE-EB4E09F51FE7}" destId="{719D8173-FB37-4390-B20B-CF64062E9C3C}" srcOrd="7" destOrd="0" presId="urn:microsoft.com/office/officeart/2005/8/layout/cycle1"/>
    <dgm:cxn modelId="{0665CF9F-9D8F-4458-8364-1AC99B7C23CB}" type="presParOf" srcId="{D2AF2E02-81C2-40EE-BBBE-EB4E09F51FE7}" destId="{F3A75352-B0AE-473C-B98E-9D34CAE9CDB6}"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94853-2D1D-433E-BCBC-7B42AF32A291}">
      <dsp:nvSpPr>
        <dsp:cNvPr id="0" name=""/>
        <dsp:cNvSpPr/>
      </dsp:nvSpPr>
      <dsp:spPr>
        <a:xfrm>
          <a:off x="6229487" y="329513"/>
          <a:ext cx="1679438" cy="1679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kern="1200" cap="none" normalizeH="0" baseline="0" noProof="0" dirty="0" smtClean="0">
              <a:ln>
                <a:noFill/>
              </a:ln>
              <a:solidFill>
                <a:schemeClr val="tx1"/>
              </a:solidFill>
              <a:effectLst/>
              <a:latin typeface="Tahoma" panose="020B0604030504040204" pitchFamily="34" charset="0"/>
              <a:ea typeface="MS PGothic" panose="020B0600070205080204" pitchFamily="34" charset="-128"/>
            </a:rPr>
            <a:t>Ontoleg</a:t>
          </a:r>
          <a:r>
            <a:rPr kumimoji="0" lang="en-GB" altLang="en-US" sz="2100" b="0" i="0" u="none" strike="noStrike" kern="1200" cap="none" normalizeH="0" baseline="0" dirty="0" smtClean="0">
              <a:ln>
                <a:noFill/>
              </a:ln>
              <a:solidFill>
                <a:schemeClr val="tx1"/>
              </a:solidFill>
              <a:effectLst/>
              <a:latin typeface="Tahoma" panose="020B0604030504040204" pitchFamily="34" charset="0"/>
              <a:ea typeface="MS PGothic" panose="020B0600070205080204" pitchFamily="34" charset="-128"/>
            </a:rPr>
            <a:t>/ Ontology </a:t>
          </a:r>
          <a:endParaRPr kumimoji="0" lang="en-US" altLang="en-US" sz="2100" b="0" i="0" u="none" strike="noStrike" kern="1200" cap="none" normalizeH="0" baseline="0" dirty="0" smtClean="0">
            <a:ln>
              <a:noFill/>
            </a:ln>
            <a:solidFill>
              <a:schemeClr val="tx1"/>
            </a:solidFill>
            <a:effectLst/>
            <a:latin typeface="Tahoma" panose="020B0604030504040204" pitchFamily="34" charset="0"/>
            <a:ea typeface="MS PGothic" panose="020B0600070205080204" pitchFamily="34" charset="-128"/>
          </a:endParaRPr>
        </a:p>
      </dsp:txBody>
      <dsp:txXfrm>
        <a:off x="6229487" y="329513"/>
        <a:ext cx="1679438" cy="1679438"/>
      </dsp:txXfrm>
    </dsp:sp>
    <dsp:sp modelId="{DBCF5860-865A-4F67-92D7-4F53E64CF3CA}">
      <dsp:nvSpPr>
        <dsp:cNvPr id="0" name=""/>
        <dsp:cNvSpPr/>
      </dsp:nvSpPr>
      <dsp:spPr>
        <a:xfrm>
          <a:off x="3671663" y="-854"/>
          <a:ext cx="3970784" cy="3970784"/>
        </a:xfrm>
        <a:prstGeom prst="circularArrow">
          <a:avLst>
            <a:gd name="adj1" fmla="val 8248"/>
            <a:gd name="adj2" fmla="val 576035"/>
            <a:gd name="adj3" fmla="val 2964229"/>
            <a:gd name="adj4" fmla="val 51472"/>
            <a:gd name="adj5" fmla="val 96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37973B-9505-4607-BBA3-10462890FD6E}">
      <dsp:nvSpPr>
        <dsp:cNvPr id="0" name=""/>
        <dsp:cNvSpPr/>
      </dsp:nvSpPr>
      <dsp:spPr>
        <a:xfrm>
          <a:off x="4817336" y="2775429"/>
          <a:ext cx="1679438" cy="1679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kern="1200" cap="none" normalizeH="0" baseline="0" noProof="0" dirty="0" err="1" smtClean="0">
              <a:ln>
                <a:noFill/>
              </a:ln>
              <a:solidFill>
                <a:schemeClr val="tx1"/>
              </a:solidFill>
              <a:effectLst/>
              <a:latin typeface="Tahoma" panose="020B0604030504040204" pitchFamily="34" charset="0"/>
              <a:ea typeface="MS PGothic" panose="020B0600070205080204" pitchFamily="34" charset="-128"/>
            </a:rPr>
            <a:t>Gwertheg</a:t>
          </a:r>
          <a:r>
            <a:rPr kumimoji="0" lang="en-GB" altLang="en-US" sz="2100" b="0" i="0" u="none" strike="noStrike" kern="1200" cap="none" normalizeH="0" baseline="0" dirty="0" smtClean="0">
              <a:ln>
                <a:noFill/>
              </a:ln>
              <a:solidFill>
                <a:schemeClr val="tx1"/>
              </a:solidFill>
              <a:effectLst/>
              <a:latin typeface="Tahoma" panose="020B0604030504040204" pitchFamily="34" charset="0"/>
              <a:ea typeface="MS PGothic" panose="020B0600070205080204" pitchFamily="34" charset="-128"/>
            </a:rPr>
            <a:t>/ Axiology </a:t>
          </a:r>
          <a:endParaRPr kumimoji="0" lang="en-US" altLang="en-US" sz="2100" b="0" i="0" u="none" strike="noStrike" kern="1200" cap="none" normalizeH="0" baseline="0" dirty="0" smtClean="0">
            <a:ln>
              <a:noFill/>
            </a:ln>
            <a:solidFill>
              <a:schemeClr val="tx1"/>
            </a:solidFill>
            <a:effectLst/>
            <a:latin typeface="Tahoma" panose="020B0604030504040204" pitchFamily="34" charset="0"/>
            <a:ea typeface="MS PGothic" panose="020B0600070205080204" pitchFamily="34" charset="-128"/>
          </a:endParaRPr>
        </a:p>
      </dsp:txBody>
      <dsp:txXfrm>
        <a:off x="4817336" y="2775429"/>
        <a:ext cx="1679438" cy="1679438"/>
      </dsp:txXfrm>
    </dsp:sp>
    <dsp:sp modelId="{1E4A557D-75F7-410F-B126-5F545BE13E5A}">
      <dsp:nvSpPr>
        <dsp:cNvPr id="0" name=""/>
        <dsp:cNvSpPr/>
      </dsp:nvSpPr>
      <dsp:spPr>
        <a:xfrm>
          <a:off x="3671663" y="-854"/>
          <a:ext cx="3970784" cy="3970784"/>
        </a:xfrm>
        <a:prstGeom prst="circularArrow">
          <a:avLst>
            <a:gd name="adj1" fmla="val 8248"/>
            <a:gd name="adj2" fmla="val 576035"/>
            <a:gd name="adj3" fmla="val 10172492"/>
            <a:gd name="adj4" fmla="val 7259736"/>
            <a:gd name="adj5" fmla="val 96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9D8173-FB37-4390-B20B-CF64062E9C3C}">
      <dsp:nvSpPr>
        <dsp:cNvPr id="0" name=""/>
        <dsp:cNvSpPr/>
      </dsp:nvSpPr>
      <dsp:spPr>
        <a:xfrm>
          <a:off x="3405186" y="329513"/>
          <a:ext cx="1679438" cy="1679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kern="1200" cap="none" normalizeH="0" baseline="0" noProof="0" dirty="0" smtClean="0">
              <a:ln>
                <a:noFill/>
              </a:ln>
              <a:solidFill>
                <a:schemeClr val="tx1"/>
              </a:solidFill>
              <a:effectLst/>
              <a:latin typeface="Tahoma" panose="020B0604030504040204" pitchFamily="34" charset="0"/>
              <a:ea typeface="MS PGothic" panose="020B0600070205080204" pitchFamily="34" charset="-128"/>
            </a:rPr>
            <a:t>Epistemoleg</a:t>
          </a:r>
          <a:r>
            <a:rPr kumimoji="0" lang="en-GB" altLang="en-US" sz="2100" b="0" i="0" u="none" strike="noStrike" kern="1200" cap="none" normalizeH="0" baseline="0" dirty="0" smtClean="0">
              <a:ln>
                <a:noFill/>
              </a:ln>
              <a:solidFill>
                <a:schemeClr val="tx1"/>
              </a:solidFill>
              <a:effectLst/>
              <a:latin typeface="Tahoma" panose="020B0604030504040204" pitchFamily="34" charset="0"/>
              <a:ea typeface="MS PGothic" panose="020B0600070205080204" pitchFamily="34" charset="-128"/>
            </a:rPr>
            <a: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100" b="0" i="0" u="none" strike="noStrike" kern="1200" cap="none" normalizeH="0" baseline="0" dirty="0" smtClean="0">
              <a:ln>
                <a:noFill/>
              </a:ln>
              <a:solidFill>
                <a:schemeClr val="tx1"/>
              </a:solidFill>
              <a:effectLst/>
              <a:latin typeface="Tahoma" panose="020B0604030504040204" pitchFamily="34" charset="0"/>
              <a:ea typeface="MS PGothic" panose="020B0600070205080204" pitchFamily="34" charset="-128"/>
            </a:rPr>
            <a:t>Epistemology </a:t>
          </a:r>
          <a:endParaRPr kumimoji="0" lang="en-US" altLang="en-US" sz="2100" b="0" i="0" u="none" strike="noStrike" kern="1200" cap="none" normalizeH="0" baseline="0" dirty="0" smtClean="0">
            <a:ln>
              <a:noFill/>
            </a:ln>
            <a:solidFill>
              <a:schemeClr val="tx1"/>
            </a:solidFill>
            <a:effectLst/>
            <a:latin typeface="Tahoma" panose="020B0604030504040204" pitchFamily="34" charset="0"/>
            <a:ea typeface="MS PGothic" panose="020B0600070205080204" pitchFamily="34" charset="-128"/>
          </a:endParaRPr>
        </a:p>
      </dsp:txBody>
      <dsp:txXfrm>
        <a:off x="3405186" y="329513"/>
        <a:ext cx="1679438" cy="1679438"/>
      </dsp:txXfrm>
    </dsp:sp>
    <dsp:sp modelId="{F3A75352-B0AE-473C-B98E-9D34CAE9CDB6}">
      <dsp:nvSpPr>
        <dsp:cNvPr id="0" name=""/>
        <dsp:cNvSpPr/>
      </dsp:nvSpPr>
      <dsp:spPr>
        <a:xfrm>
          <a:off x="3671663" y="-854"/>
          <a:ext cx="3970784" cy="3970784"/>
        </a:xfrm>
        <a:prstGeom prst="circularArrow">
          <a:avLst>
            <a:gd name="adj1" fmla="val 8248"/>
            <a:gd name="adj2" fmla="val 576035"/>
            <a:gd name="adj3" fmla="val 16857070"/>
            <a:gd name="adj4" fmla="val 14966895"/>
            <a:gd name="adj5" fmla="val 96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098623-83AC-4110-9E47-79C2EA4A592C}" type="datetimeFigureOut">
              <a:rPr lang="en-GB" smtClean="0"/>
              <a:t>22/11/2019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651B6D3-A1B0-4C04-8F4B-65965E0ED82D}" type="slidenum">
              <a:rPr lang="en-GB" smtClean="0"/>
              <a:t>‹#›</a:t>
            </a:fld>
            <a:endParaRPr lang="en-GB"/>
          </a:p>
        </p:txBody>
      </p:sp>
    </p:spTree>
    <p:extLst>
      <p:ext uri="{BB962C8B-B14F-4D97-AF65-F5344CB8AC3E}">
        <p14:creationId xmlns:p14="http://schemas.microsoft.com/office/powerpoint/2010/main" val="32920741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995BB3B-B78D-42AA-AE5C-1E3777AF7AB8}" type="datetimeFigureOut">
              <a:rPr lang="en-GB" smtClean="0"/>
              <a:t>22/11/2019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A96C3C7-3EFC-4C63-A7C9-4BA23A5DA343}" type="slidenum">
              <a:rPr lang="en-GB" smtClean="0"/>
              <a:t>‹#›</a:t>
            </a:fld>
            <a:endParaRPr lang="en-GB"/>
          </a:p>
        </p:txBody>
      </p:sp>
    </p:spTree>
    <p:extLst>
      <p:ext uri="{BB962C8B-B14F-4D97-AF65-F5344CB8AC3E}">
        <p14:creationId xmlns:p14="http://schemas.microsoft.com/office/powerpoint/2010/main" val="3787314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a:t>
            </a:r>
            <a:r>
              <a:rPr lang="en-GB" baseline="0" dirty="0" smtClean="0"/>
              <a:t> doing research we are engaging in  philosophy.</a:t>
            </a:r>
          </a:p>
          <a:p>
            <a:r>
              <a:rPr lang="en-GB" baseline="0" dirty="0" smtClean="0"/>
              <a:t>Some of you may feel more comfortable with qualitative research some of you quantitative ,  </a:t>
            </a:r>
          </a:p>
          <a:p>
            <a:endParaRPr lang="en-GB" dirty="0"/>
          </a:p>
        </p:txBody>
      </p:sp>
      <p:sp>
        <p:nvSpPr>
          <p:cNvPr id="4" name="Slide Number Placeholder 3"/>
          <p:cNvSpPr>
            <a:spLocks noGrp="1"/>
          </p:cNvSpPr>
          <p:nvPr>
            <p:ph type="sldNum" sz="quarter" idx="10"/>
          </p:nvPr>
        </p:nvSpPr>
        <p:spPr/>
        <p:txBody>
          <a:bodyPr/>
          <a:lstStyle/>
          <a:p>
            <a:fld id="{4A96C3C7-3EFC-4C63-A7C9-4BA23A5DA343}" type="slidenum">
              <a:rPr lang="en-GB" smtClean="0"/>
              <a:t>2</a:t>
            </a:fld>
            <a:endParaRPr lang="en-GB"/>
          </a:p>
        </p:txBody>
      </p:sp>
    </p:spTree>
    <p:extLst>
      <p:ext uri="{BB962C8B-B14F-4D97-AF65-F5344CB8AC3E}">
        <p14:creationId xmlns:p14="http://schemas.microsoft.com/office/powerpoint/2010/main" val="2935985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DC651B0-4A25-402A-9E26-8FD9F6F5A3AF}" type="datetimeFigureOut">
              <a:rPr lang="en-GB" smtClean="0"/>
              <a:t>22/11/2019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3420329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C651B0-4A25-402A-9E26-8FD9F6F5A3AF}" type="datetimeFigureOut">
              <a:rPr lang="en-GB" smtClean="0"/>
              <a:t>22/11/2019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601933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DC651B0-4A25-402A-9E26-8FD9F6F5A3AF}"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926588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DC651B0-4A25-402A-9E26-8FD9F6F5A3AF}"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3993054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DC651B0-4A25-402A-9E26-8FD9F6F5A3AF}" type="datetimeFigureOut">
              <a:rPr lang="en-GB" smtClean="0"/>
              <a:t>22/11/2019</a:t>
            </a:fld>
            <a:endParaRPr lang="en-GB"/>
          </a:p>
        </p:txBody>
      </p:sp>
      <p:sp>
        <p:nvSpPr>
          <p:cNvPr id="9" name="Slide Number Placeholder 8"/>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2928819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C651B0-4A25-402A-9E26-8FD9F6F5A3AF}" type="datetimeFigureOut">
              <a:rPr lang="en-GB" smtClean="0"/>
              <a:t>22/11/2019</a:t>
            </a:fld>
            <a:endParaRPr lang="en-GB"/>
          </a:p>
        </p:txBody>
      </p:sp>
      <p:sp>
        <p:nvSpPr>
          <p:cNvPr id="5" name="Slide Number Placeholder 4"/>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2607575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C651B0-4A25-402A-9E26-8FD9F6F5A3AF}" type="datetimeFigureOut">
              <a:rPr lang="en-GB" smtClean="0"/>
              <a:t>22/11/2019</a:t>
            </a:fld>
            <a:endParaRPr lang="en-GB"/>
          </a:p>
        </p:txBody>
      </p:sp>
      <p:sp>
        <p:nvSpPr>
          <p:cNvPr id="4" name="Slide Number Placeholder 3"/>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376206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C651B0-4A25-402A-9E26-8FD9F6F5A3AF}"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1512759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C651B0-4A25-402A-9E26-8FD9F6F5A3AF}"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32931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C651B0-4A25-402A-9E26-8FD9F6F5A3AF}"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1797648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C651B0-4A25-402A-9E26-8FD9F6F5A3AF}"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D869D6D2-EFD1-4CC3-81AE-D49F1AD6F508}" type="slidenum">
              <a:rPr lang="en-GB" smtClean="0"/>
              <a:t>‹#›</a:t>
            </a:fld>
            <a:endParaRPr lang="en-GB"/>
          </a:p>
        </p:txBody>
      </p:sp>
    </p:spTree>
    <p:extLst>
      <p:ext uri="{BB962C8B-B14F-4D97-AF65-F5344CB8AC3E}">
        <p14:creationId xmlns:p14="http://schemas.microsoft.com/office/powerpoint/2010/main" val="2591151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DC651B0-4A25-402A-9E26-8FD9F6F5A3AF}" type="datetimeFigureOut">
              <a:rPr lang="en-GB" smtClean="0"/>
              <a:t>22/11/2019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D869D6D2-EFD1-4CC3-81AE-D49F1AD6F508}" type="slidenum">
              <a:rPr lang="en-GB" smtClean="0"/>
              <a:t>‹#›</a:t>
            </a:fld>
            <a:endParaRPr lang="en-GB"/>
          </a:p>
        </p:txBody>
      </p:sp>
    </p:spTree>
    <p:extLst>
      <p:ext uri="{BB962C8B-B14F-4D97-AF65-F5344CB8AC3E}">
        <p14:creationId xmlns:p14="http://schemas.microsoft.com/office/powerpoint/2010/main" val="6476807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image" Target="../media/image6.jf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i1.wp.com/salmapatel.co.uk/wp-content/uploads/2017/05/Ontology-and-epistmeology-v4.j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hkcqGU7l_zU"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1031" y="1299293"/>
            <a:ext cx="10363200" cy="1470025"/>
          </a:xfrm>
        </p:spPr>
        <p:txBody>
          <a:bodyPr>
            <a:normAutofit fontScale="90000"/>
          </a:bodyPr>
          <a:lstStyle/>
          <a:p>
            <a:r>
              <a:rPr lang="cy-GB" dirty="0" smtClean="0"/>
              <a:t>Datblygu Ymchwil: </a:t>
            </a:r>
            <a:br>
              <a:rPr lang="cy-GB" dirty="0" smtClean="0"/>
            </a:br>
            <a:r>
              <a:rPr lang="cy-GB" dirty="0" smtClean="0"/>
              <a:t>Theori ac Ymarfer</a:t>
            </a:r>
            <a:r>
              <a:rPr lang="en-GB" dirty="0" smtClean="0"/>
              <a:t/>
            </a:r>
            <a:br>
              <a:rPr lang="en-GB" dirty="0" smtClean="0"/>
            </a:br>
            <a:r>
              <a:rPr lang="en-GB" dirty="0" smtClean="0"/>
              <a:t>Developing </a:t>
            </a:r>
            <a:r>
              <a:rPr lang="en-GB" dirty="0"/>
              <a:t>Research: </a:t>
            </a:r>
            <a:r>
              <a:rPr lang="en-GB" dirty="0" smtClean="0"/>
              <a:t/>
            </a:r>
            <a:br>
              <a:rPr lang="en-GB" dirty="0" smtClean="0"/>
            </a:br>
            <a:r>
              <a:rPr lang="en-GB" dirty="0" smtClean="0"/>
              <a:t>Theory </a:t>
            </a:r>
            <a:r>
              <a:rPr lang="en-GB" dirty="0"/>
              <a:t>and Practice</a:t>
            </a:r>
            <a:br>
              <a:rPr lang="en-GB" dirty="0"/>
            </a:br>
            <a:endParaRPr lang="en-GB" dirty="0"/>
          </a:p>
        </p:txBody>
      </p:sp>
      <p:sp>
        <p:nvSpPr>
          <p:cNvPr id="3" name="Subtitle 2"/>
          <p:cNvSpPr>
            <a:spLocks noGrp="1"/>
          </p:cNvSpPr>
          <p:nvPr>
            <p:ph type="subTitle" idx="1"/>
          </p:nvPr>
        </p:nvSpPr>
        <p:spPr>
          <a:xfrm>
            <a:off x="2965077" y="2769318"/>
            <a:ext cx="8534400" cy="1752600"/>
          </a:xfrm>
        </p:spPr>
        <p:txBody>
          <a:bodyPr/>
          <a:lstStyle/>
          <a:p>
            <a:r>
              <a:rPr lang="cy-GB" dirty="0" smtClean="0"/>
              <a:t>Epistemoleg ac Ontoleg</a:t>
            </a:r>
          </a:p>
          <a:p>
            <a:r>
              <a:rPr lang="en-GB" dirty="0"/>
              <a:t>Epistemology and Ontology</a:t>
            </a:r>
          </a:p>
          <a:p>
            <a:r>
              <a:rPr lang="cy-GB" dirty="0" smtClean="0"/>
              <a:t> </a:t>
            </a:r>
            <a:endParaRPr lang="cy-GB" dirty="0"/>
          </a:p>
        </p:txBody>
      </p:sp>
    </p:spTree>
    <p:extLst>
      <p:ext uri="{BB962C8B-B14F-4D97-AF65-F5344CB8AC3E}">
        <p14:creationId xmlns:p14="http://schemas.microsoft.com/office/powerpoint/2010/main" val="842803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 y="274638"/>
            <a:ext cx="10591800" cy="1143000"/>
          </a:xfrm>
        </p:spPr>
        <p:txBody>
          <a:bodyPr>
            <a:noAutofit/>
          </a:bodyPr>
          <a:lstStyle/>
          <a:p>
            <a:r>
              <a:rPr lang="cy-GB" sz="3600" dirty="0" smtClean="0"/>
              <a:t>Sut rydym yn gwybod beth rydym yn ei wybod? </a:t>
            </a:r>
            <a:r>
              <a:rPr lang="cy-GB" sz="3600" dirty="0" err="1" smtClean="0"/>
              <a:t>How</a:t>
            </a:r>
            <a:r>
              <a:rPr lang="cy-GB" sz="3600" dirty="0" smtClean="0"/>
              <a:t> do we </a:t>
            </a:r>
            <a:r>
              <a:rPr lang="cy-GB" sz="3600" dirty="0" err="1" smtClean="0"/>
              <a:t>know</a:t>
            </a:r>
            <a:r>
              <a:rPr lang="cy-GB" sz="3600" dirty="0" smtClean="0"/>
              <a:t> </a:t>
            </a:r>
            <a:r>
              <a:rPr lang="cy-GB" sz="3600" dirty="0" err="1" smtClean="0"/>
              <a:t>what</a:t>
            </a:r>
            <a:r>
              <a:rPr lang="cy-GB" sz="3600" dirty="0" smtClean="0"/>
              <a:t> we </a:t>
            </a:r>
            <a:r>
              <a:rPr lang="cy-GB" sz="3600" dirty="0" err="1" smtClean="0"/>
              <a:t>know</a:t>
            </a:r>
            <a:r>
              <a:rPr lang="cy-GB" sz="3600" dirty="0" smtClean="0"/>
              <a:t>? </a:t>
            </a:r>
            <a:endParaRPr lang="cy-GB" sz="3600" dirty="0"/>
          </a:p>
        </p:txBody>
      </p:sp>
      <p:sp>
        <p:nvSpPr>
          <p:cNvPr id="3" name="Content Placeholder 2"/>
          <p:cNvSpPr>
            <a:spLocks noGrp="1"/>
          </p:cNvSpPr>
          <p:nvPr>
            <p:ph sz="half" idx="1"/>
          </p:nvPr>
        </p:nvSpPr>
        <p:spPr/>
        <p:txBody>
          <a:bodyPr>
            <a:normAutofit fontScale="92500" lnSpcReduction="20000"/>
          </a:bodyPr>
          <a:lstStyle/>
          <a:p>
            <a:r>
              <a:rPr lang="cy-GB" dirty="0" smtClean="0"/>
              <a:t>Mae ymchwil yn golygu cymryd safbwynt athronyddol</a:t>
            </a:r>
          </a:p>
          <a:p>
            <a:endParaRPr lang="cy-GB" dirty="0" smtClean="0"/>
          </a:p>
          <a:p>
            <a:r>
              <a:rPr lang="cy-GB" dirty="0" smtClean="0"/>
              <a:t>Rydym yn mabwysiadu </a:t>
            </a:r>
            <a:r>
              <a:rPr lang="cy-GB" dirty="0" err="1" smtClean="0"/>
              <a:t>bydolwg</a:t>
            </a:r>
            <a:r>
              <a:rPr lang="cy-GB" dirty="0" smtClean="0"/>
              <a:t> neu lens ar gyfer gwylio’r byd….</a:t>
            </a:r>
          </a:p>
          <a:p>
            <a:endParaRPr lang="cy-GB" dirty="0" smtClean="0"/>
          </a:p>
          <a:p>
            <a:pPr lvl="1"/>
            <a:r>
              <a:rPr lang="cy-GB" b="1" dirty="0" smtClean="0"/>
              <a:t>Bydd y </a:t>
            </a:r>
            <a:r>
              <a:rPr lang="cy-GB" b="1" dirty="0" err="1" smtClean="0"/>
              <a:t>bydolwg</a:t>
            </a:r>
            <a:r>
              <a:rPr lang="cy-GB" b="1" dirty="0" smtClean="0"/>
              <a:t> neu’r safbwynt paradeim a fabwysiadwn yn dylanwadu ar y modd y gwnawn ein gwaith ymchwil, a’r canlyniadau. </a:t>
            </a:r>
          </a:p>
          <a:p>
            <a:pPr marL="0" indent="0">
              <a:buNone/>
            </a:pPr>
            <a:endParaRPr lang="cy-GB" dirty="0"/>
          </a:p>
        </p:txBody>
      </p:sp>
      <p:sp>
        <p:nvSpPr>
          <p:cNvPr id="9" name="Content Placeholder 8"/>
          <p:cNvSpPr>
            <a:spLocks noGrp="1"/>
          </p:cNvSpPr>
          <p:nvPr>
            <p:ph sz="half" idx="2"/>
          </p:nvPr>
        </p:nvSpPr>
        <p:spPr/>
        <p:txBody>
          <a:bodyPr>
            <a:normAutofit fontScale="92500" lnSpcReduction="20000"/>
          </a:bodyPr>
          <a:lstStyle/>
          <a:p>
            <a:r>
              <a:rPr lang="en-GB" dirty="0"/>
              <a:t>Research is about taking a philosophical position</a:t>
            </a:r>
          </a:p>
          <a:p>
            <a:endParaRPr lang="en-GB" dirty="0"/>
          </a:p>
          <a:p>
            <a:r>
              <a:rPr lang="en-GB" dirty="0"/>
              <a:t>We adopt a worldview or a </a:t>
            </a:r>
            <a:r>
              <a:rPr lang="en-GB" dirty="0" err="1"/>
              <a:t>lense</a:t>
            </a:r>
            <a:r>
              <a:rPr lang="en-GB" dirty="0"/>
              <a:t> to view the world through….</a:t>
            </a:r>
          </a:p>
          <a:p>
            <a:endParaRPr lang="en-GB" dirty="0"/>
          </a:p>
          <a:p>
            <a:pPr lvl="1"/>
            <a:r>
              <a:rPr lang="en-GB" b="1" dirty="0"/>
              <a:t>The worldview or paradigm position we adopt will influence how we do research, and the results. </a:t>
            </a:r>
          </a:p>
          <a:p>
            <a:endParaRPr lang="en-GB" dirty="0"/>
          </a:p>
        </p:txBody>
      </p:sp>
      <p:pic>
        <p:nvPicPr>
          <p:cNvPr id="12" name="Content Placeholder 4" descr="https://encrypted-tbn1.gstatic.com/images?q=tbn:ANd9GcQTC70jama5a8w5mx7-YjeD04tV7AnMhjySE6aZz__kNWA1SWp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48144" y="274638"/>
            <a:ext cx="1429192" cy="1076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3256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9176" y="377102"/>
            <a:ext cx="7575260" cy="5397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25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txBox="1">
            <a:spLocks/>
          </p:cNvSpPr>
          <p:nvPr/>
        </p:nvSpPr>
        <p:spPr>
          <a:xfrm>
            <a:off x="2093268" y="0"/>
            <a:ext cx="77724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altLang="en-US" dirty="0" smtClean="0"/>
              <a:t>Paradeim</a:t>
            </a:r>
            <a:r>
              <a:rPr lang="en-GB" altLang="en-US" dirty="0" smtClean="0"/>
              <a:t>/Paradigm</a:t>
            </a:r>
          </a:p>
        </p:txBody>
      </p:sp>
      <p:graphicFrame>
        <p:nvGraphicFramePr>
          <p:cNvPr id="5" name="Diagram 4"/>
          <p:cNvGraphicFramePr/>
          <p:nvPr>
            <p:extLst>
              <p:ext uri="{D42A27DB-BD31-4B8C-83A1-F6EECF244321}">
                <p14:modId xmlns:p14="http://schemas.microsoft.com/office/powerpoint/2010/main" val="70239649"/>
              </p:ext>
            </p:extLst>
          </p:nvPr>
        </p:nvGraphicFramePr>
        <p:xfrm>
          <a:off x="611188" y="1143000"/>
          <a:ext cx="11314112" cy="4456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2563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43584"/>
            <a:ext cx="10972800" cy="1143000"/>
          </a:xfrm>
        </p:spPr>
        <p:txBody>
          <a:bodyPr/>
          <a:lstStyle/>
          <a:p>
            <a:r>
              <a:rPr lang="cy-GB" dirty="0" smtClean="0"/>
              <a:t>Epistemoleg</a:t>
            </a:r>
            <a:r>
              <a:rPr lang="en-GB" dirty="0" smtClean="0"/>
              <a:t>/ Epistemology</a:t>
            </a:r>
            <a:endParaRPr lang="en-GB" dirty="0"/>
          </a:p>
        </p:txBody>
      </p:sp>
      <p:sp>
        <p:nvSpPr>
          <p:cNvPr id="6" name="Content Placeholder 5"/>
          <p:cNvSpPr>
            <a:spLocks noGrp="1"/>
          </p:cNvSpPr>
          <p:nvPr>
            <p:ph sz="half" idx="1"/>
          </p:nvPr>
        </p:nvSpPr>
        <p:spPr>
          <a:xfrm>
            <a:off x="0" y="1186584"/>
            <a:ext cx="5384800" cy="3989040"/>
          </a:xfrm>
        </p:spPr>
        <p:txBody>
          <a:bodyPr/>
          <a:lstStyle/>
          <a:p>
            <a:r>
              <a:rPr lang="en-GB" dirty="0"/>
              <a:t> </a:t>
            </a:r>
            <a:r>
              <a:rPr lang="cy-GB" dirty="0" smtClean="0"/>
              <a:t>Beth yw natur gwybodaeth a sut rydym yn ei chreu? </a:t>
            </a:r>
          </a:p>
          <a:p>
            <a:pPr lvl="1"/>
            <a:r>
              <a:rPr lang="cy-GB" dirty="0" smtClean="0"/>
              <a:t>Beth yw gwirionedd?</a:t>
            </a:r>
          </a:p>
          <a:p>
            <a:pPr lvl="1"/>
            <a:r>
              <a:rPr lang="cy-GB" dirty="0" smtClean="0"/>
              <a:t>A oes un gwirionedd y gellir ei gyffredinoli? </a:t>
            </a:r>
          </a:p>
          <a:p>
            <a:pPr lvl="1"/>
            <a:r>
              <a:rPr lang="cy-GB" dirty="0" smtClean="0"/>
              <a:t>Neu a oes llawer o wirioneddau? </a:t>
            </a:r>
          </a:p>
          <a:p>
            <a:endParaRPr lang="en-GB" dirty="0"/>
          </a:p>
          <a:p>
            <a:endParaRPr lang="en-GB" dirty="0"/>
          </a:p>
        </p:txBody>
      </p:sp>
      <p:sp>
        <p:nvSpPr>
          <p:cNvPr id="8" name="Content Placeholder 7"/>
          <p:cNvSpPr>
            <a:spLocks noGrp="1"/>
          </p:cNvSpPr>
          <p:nvPr>
            <p:ph sz="half" idx="2"/>
          </p:nvPr>
        </p:nvSpPr>
        <p:spPr>
          <a:xfrm>
            <a:off x="6502400" y="1186584"/>
            <a:ext cx="5384800" cy="3989040"/>
          </a:xfrm>
        </p:spPr>
        <p:txBody>
          <a:bodyPr/>
          <a:lstStyle/>
          <a:p>
            <a:r>
              <a:rPr lang="en-GB" dirty="0"/>
              <a:t> What is the nature of  knowledge how do we create it? </a:t>
            </a:r>
          </a:p>
          <a:p>
            <a:pPr lvl="1"/>
            <a:r>
              <a:rPr lang="en-GB" dirty="0"/>
              <a:t>What is truth?</a:t>
            </a:r>
          </a:p>
          <a:p>
            <a:pPr lvl="1"/>
            <a:r>
              <a:rPr lang="en-GB" dirty="0"/>
              <a:t>Is there one truth that can be generalised? </a:t>
            </a:r>
          </a:p>
          <a:p>
            <a:pPr lvl="1"/>
            <a:r>
              <a:rPr lang="en-GB" dirty="0"/>
              <a:t>Or are there multiple truths? </a:t>
            </a:r>
          </a:p>
          <a:p>
            <a:endParaRPr lang="en-GB" dirty="0"/>
          </a:p>
        </p:txBody>
      </p:sp>
      <p:sp>
        <p:nvSpPr>
          <p:cNvPr id="3" name="AutoShape 2" descr="Related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Related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4982" y="3764614"/>
            <a:ext cx="5126182" cy="3093386"/>
          </a:xfrm>
          <a:prstGeom prst="rect">
            <a:avLst/>
          </a:prstGeom>
        </p:spPr>
      </p:pic>
    </p:spTree>
    <p:extLst>
      <p:ext uri="{BB962C8B-B14F-4D97-AF65-F5344CB8AC3E}">
        <p14:creationId xmlns:p14="http://schemas.microsoft.com/office/powerpoint/2010/main" val="720103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lstStyle/>
          <a:p>
            <a:r>
              <a:rPr lang="en-GB" dirty="0" smtClean="0"/>
              <a:t> </a:t>
            </a:r>
            <a:r>
              <a:rPr lang="cy-GB" dirty="0" smtClean="0"/>
              <a:t>Ontoleg</a:t>
            </a:r>
            <a:r>
              <a:rPr lang="en-GB" dirty="0" smtClean="0"/>
              <a:t>/ Ontology </a:t>
            </a:r>
            <a:endParaRPr lang="en-GB" dirty="0"/>
          </a:p>
        </p:txBody>
      </p:sp>
      <p:sp>
        <p:nvSpPr>
          <p:cNvPr id="10" name="Content Placeholder 9"/>
          <p:cNvSpPr>
            <a:spLocks noGrp="1"/>
          </p:cNvSpPr>
          <p:nvPr>
            <p:ph sz="half" idx="1"/>
          </p:nvPr>
        </p:nvSpPr>
        <p:spPr>
          <a:xfrm>
            <a:off x="561109" y="926705"/>
            <a:ext cx="5384800" cy="3989040"/>
          </a:xfrm>
        </p:spPr>
        <p:txBody>
          <a:bodyPr/>
          <a:lstStyle/>
          <a:p>
            <a:r>
              <a:rPr lang="cy-GB" dirty="0" smtClean="0"/>
              <a:t>Beth yw natur realiti a sut y caiff ei chreu? </a:t>
            </a:r>
          </a:p>
          <a:p>
            <a:pPr lvl="1"/>
            <a:r>
              <a:rPr lang="cy-GB" dirty="0" smtClean="0"/>
              <a:t>A oes realiti sefydlog neu a yw’n symud yn ôl y cyd-destun, amser, amgylchiadau…? </a:t>
            </a:r>
          </a:p>
          <a:p>
            <a:endParaRPr lang="en-GB" dirty="0"/>
          </a:p>
        </p:txBody>
      </p:sp>
      <p:sp>
        <p:nvSpPr>
          <p:cNvPr id="11" name="Content Placeholder 10"/>
          <p:cNvSpPr>
            <a:spLocks noGrp="1"/>
          </p:cNvSpPr>
          <p:nvPr>
            <p:ph sz="half" idx="2"/>
          </p:nvPr>
        </p:nvSpPr>
        <p:spPr>
          <a:xfrm>
            <a:off x="5945909" y="846468"/>
            <a:ext cx="5384800" cy="3989040"/>
          </a:xfrm>
        </p:spPr>
        <p:txBody>
          <a:bodyPr/>
          <a:lstStyle/>
          <a:p>
            <a:r>
              <a:rPr lang="en-GB" dirty="0"/>
              <a:t>What is the nature of reality and how is it created? </a:t>
            </a:r>
          </a:p>
          <a:p>
            <a:pPr lvl="1"/>
            <a:r>
              <a:rPr lang="en-GB" dirty="0"/>
              <a:t>Is there a fixed reality or does it shift depending on the </a:t>
            </a:r>
            <a:r>
              <a:rPr lang="en-GB" dirty="0" smtClean="0"/>
              <a:t>context</a:t>
            </a:r>
            <a:r>
              <a:rPr lang="en-GB" dirty="0"/>
              <a:t> time, circumstances…?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581" y="3038701"/>
            <a:ext cx="5051772" cy="3867762"/>
          </a:xfrm>
          <a:prstGeom prst="rect">
            <a:avLst/>
          </a:prstGeom>
        </p:spPr>
      </p:pic>
      <p:sp>
        <p:nvSpPr>
          <p:cNvPr id="5" name="AutoShape 4" descr="Related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6089" y="3038701"/>
            <a:ext cx="5336311" cy="3800815"/>
          </a:xfrm>
          <a:prstGeom prst="rect">
            <a:avLst/>
          </a:prstGeom>
        </p:spPr>
      </p:pic>
    </p:spTree>
    <p:extLst>
      <p:ext uri="{BB962C8B-B14F-4D97-AF65-F5344CB8AC3E}">
        <p14:creationId xmlns:p14="http://schemas.microsoft.com/office/powerpoint/2010/main" val="2009591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Why </a:t>
            </a:r>
            <a:endParaRPr lang="en-GB" dirty="0"/>
          </a:p>
        </p:txBody>
      </p:sp>
      <p:sp>
        <p:nvSpPr>
          <p:cNvPr id="6" name="Content Placeholder 5"/>
          <p:cNvSpPr>
            <a:spLocks noGrp="1"/>
          </p:cNvSpPr>
          <p:nvPr>
            <p:ph sz="half" idx="1"/>
          </p:nvPr>
        </p:nvSpPr>
        <p:spPr/>
        <p:txBody>
          <a:bodyPr>
            <a:normAutofit fontScale="92500" lnSpcReduction="20000"/>
          </a:bodyPr>
          <a:lstStyle/>
          <a:p>
            <a:r>
              <a:rPr lang="en-GB" dirty="0"/>
              <a:t>Your ontology and epistemology create a holistic view of how knowledge is viewed and how we can see ourselves in relation to this knowledge, and the methodological strategies we use to un/discover it. </a:t>
            </a:r>
            <a:endParaRPr lang="en-GB" dirty="0" smtClean="0"/>
          </a:p>
          <a:p>
            <a:r>
              <a:rPr lang="en-GB" dirty="0" smtClean="0"/>
              <a:t>Awareness </a:t>
            </a:r>
            <a:r>
              <a:rPr lang="en-GB" dirty="0"/>
              <a:t>of philosophical assumptions will increase quality of research and can contribute to the creativity of the researcher</a:t>
            </a:r>
            <a:endParaRPr lang="en-GB" dirty="0"/>
          </a:p>
        </p:txBody>
      </p:sp>
      <p:pic>
        <p:nvPicPr>
          <p:cNvPr id="2050" name="Picture 2" descr="Image result for research paradigm"/>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298614" y="1767626"/>
            <a:ext cx="5283786" cy="2958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4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Three Main Paradigms</a:t>
            </a:r>
            <a:endParaRPr lang="en-GB" dirty="0"/>
          </a:p>
        </p:txBody>
      </p:sp>
      <p:sp>
        <p:nvSpPr>
          <p:cNvPr id="6" name="Content Placeholder 5"/>
          <p:cNvSpPr>
            <a:spLocks noGrp="1"/>
          </p:cNvSpPr>
          <p:nvPr>
            <p:ph idx="1"/>
          </p:nvPr>
        </p:nvSpPr>
        <p:spPr/>
        <p:txBody>
          <a:bodyPr>
            <a:normAutofit fontScale="85000" lnSpcReduction="10000"/>
          </a:bodyPr>
          <a:lstStyle/>
          <a:p>
            <a:pPr fontAlgn="base"/>
            <a:r>
              <a:rPr lang="en-GB" b="1" dirty="0" smtClean="0"/>
              <a:t>Positivists</a:t>
            </a:r>
            <a:r>
              <a:rPr lang="en-GB" dirty="0"/>
              <a:t> believe that there is a single reality, which can be measured and known, and therefore they are more likely to use quantitative methods to measure and this reality.</a:t>
            </a:r>
          </a:p>
          <a:p>
            <a:pPr fontAlgn="base"/>
            <a:r>
              <a:rPr lang="en-GB" b="1" dirty="0"/>
              <a:t>Constructivists</a:t>
            </a:r>
            <a:r>
              <a:rPr lang="en-GB" dirty="0"/>
              <a:t> believe that there is no single reality or truth, and therefore reality needs to be interpreted, and therefore they are more likely to use qualitative methods to get those multiple realities.</a:t>
            </a:r>
          </a:p>
          <a:p>
            <a:pPr fontAlgn="base"/>
            <a:r>
              <a:rPr lang="en-GB" b="1" dirty="0"/>
              <a:t>Pragmatists</a:t>
            </a:r>
            <a:r>
              <a:rPr lang="en-GB" dirty="0"/>
              <a:t> believe that reality is constantly renegotiated, debated, interpreted, and therefore the best method to use is the one that solves the problem</a:t>
            </a:r>
          </a:p>
        </p:txBody>
      </p:sp>
    </p:spTree>
    <p:extLst>
      <p:ext uri="{BB962C8B-B14F-4D97-AF65-F5344CB8AC3E}">
        <p14:creationId xmlns:p14="http://schemas.microsoft.com/office/powerpoint/2010/main" val="2812509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986736648"/>
              </p:ext>
            </p:extLst>
          </p:nvPr>
        </p:nvGraphicFramePr>
        <p:xfrm>
          <a:off x="2915816" y="1600200"/>
          <a:ext cx="6120680" cy="3668293"/>
        </p:xfrm>
        <a:graphic>
          <a:graphicData uri="http://schemas.openxmlformats.org/drawingml/2006/table">
            <a:tbl>
              <a:tblPr firstRow="1" firstCol="1" bandRow="1">
                <a:tableStyleId>{5C22544A-7EE6-4342-B048-85BDC9FD1C3A}</a:tableStyleId>
              </a:tblPr>
              <a:tblGrid>
                <a:gridCol w="3060340">
                  <a:extLst>
                    <a:ext uri="{9D8B030D-6E8A-4147-A177-3AD203B41FA5}">
                      <a16:colId xmlns:a16="http://schemas.microsoft.com/office/drawing/2014/main" val="20000"/>
                    </a:ext>
                  </a:extLst>
                </a:gridCol>
                <a:gridCol w="3060340">
                  <a:extLst>
                    <a:ext uri="{9D8B030D-6E8A-4147-A177-3AD203B41FA5}">
                      <a16:colId xmlns:a16="http://schemas.microsoft.com/office/drawing/2014/main" val="20001"/>
                    </a:ext>
                  </a:extLst>
                </a:gridCol>
              </a:tblGrid>
              <a:tr h="1827490">
                <a:tc>
                  <a:txBody>
                    <a:bodyPr/>
                    <a:lstStyle/>
                    <a:p>
                      <a:pPr>
                        <a:lnSpc>
                          <a:spcPct val="107000"/>
                        </a:lnSpc>
                        <a:spcAft>
                          <a:spcPts val="0"/>
                        </a:spcAft>
                      </a:pPr>
                      <a:r>
                        <a:rPr lang="en-GB" sz="1600" b="1" dirty="0" err="1">
                          <a:solidFill>
                            <a:schemeClr val="tx1"/>
                          </a:solidFill>
                          <a:effectLst/>
                        </a:rPr>
                        <a:t>Postpositivism</a:t>
                      </a:r>
                      <a:endParaRPr lang="en-GB" sz="1600" b="1" dirty="0">
                        <a:solidFill>
                          <a:schemeClr val="tx1"/>
                        </a:solidFill>
                        <a:effectLst/>
                      </a:endParaRPr>
                    </a:p>
                    <a:p>
                      <a:pPr>
                        <a:lnSpc>
                          <a:spcPct val="107000"/>
                        </a:lnSpc>
                        <a:spcAft>
                          <a:spcPts val="0"/>
                        </a:spcAft>
                      </a:pPr>
                      <a:r>
                        <a:rPr lang="en-GB" sz="1600" dirty="0" smtClean="0">
                          <a:effectLst/>
                        </a:rPr>
                        <a:t>Determination </a:t>
                      </a:r>
                      <a:r>
                        <a:rPr lang="en-GB" sz="1600" dirty="0">
                          <a:effectLst/>
                        </a:rPr>
                        <a:t>Reductionism</a:t>
                      </a:r>
                    </a:p>
                    <a:p>
                      <a:pPr>
                        <a:lnSpc>
                          <a:spcPct val="107000"/>
                        </a:lnSpc>
                        <a:spcAft>
                          <a:spcPts val="0"/>
                        </a:spcAft>
                      </a:pPr>
                      <a:r>
                        <a:rPr lang="en-GB" sz="1600" dirty="0" smtClean="0">
                          <a:effectLst/>
                        </a:rPr>
                        <a:t>Empirical </a:t>
                      </a:r>
                      <a:r>
                        <a:rPr lang="en-GB" sz="1600" dirty="0">
                          <a:effectLst/>
                        </a:rPr>
                        <a:t>observation and measurement Theory verification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solidFill>
                            <a:schemeClr val="tx1"/>
                          </a:solidFill>
                          <a:effectLst/>
                        </a:rPr>
                        <a:t>Constructivism </a:t>
                      </a:r>
                    </a:p>
                    <a:p>
                      <a:pPr>
                        <a:lnSpc>
                          <a:spcPct val="107000"/>
                        </a:lnSpc>
                        <a:spcAft>
                          <a:spcPts val="0"/>
                        </a:spcAft>
                      </a:pPr>
                      <a:r>
                        <a:rPr lang="en-GB" sz="1600" dirty="0">
                          <a:effectLst/>
                        </a:rPr>
                        <a:t>Understanding Multiple participant meanings </a:t>
                      </a:r>
                      <a:endParaRPr lang="en-GB" sz="1600" dirty="0" smtClean="0">
                        <a:effectLst/>
                      </a:endParaRPr>
                    </a:p>
                    <a:p>
                      <a:pPr>
                        <a:lnSpc>
                          <a:spcPct val="107000"/>
                        </a:lnSpc>
                        <a:spcAft>
                          <a:spcPts val="0"/>
                        </a:spcAft>
                      </a:pPr>
                      <a:r>
                        <a:rPr lang="en-GB" sz="1600" dirty="0" smtClean="0">
                          <a:effectLst/>
                        </a:rPr>
                        <a:t>Social </a:t>
                      </a:r>
                      <a:r>
                        <a:rPr lang="en-GB" sz="1600" dirty="0">
                          <a:effectLst/>
                        </a:rPr>
                        <a:t>and historical construction</a:t>
                      </a:r>
                    </a:p>
                    <a:p>
                      <a:pPr>
                        <a:lnSpc>
                          <a:spcPct val="107000"/>
                        </a:lnSpc>
                        <a:spcAft>
                          <a:spcPts val="0"/>
                        </a:spcAft>
                      </a:pPr>
                      <a:r>
                        <a:rPr lang="en-GB" sz="1600" dirty="0" smtClean="0">
                          <a:effectLst/>
                        </a:rPr>
                        <a:t>Theory </a:t>
                      </a:r>
                      <a:r>
                        <a:rPr lang="en-GB" sz="1600" dirty="0">
                          <a:effectLst/>
                        </a:rPr>
                        <a:t>generation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840803">
                <a:tc>
                  <a:txBody>
                    <a:bodyPr/>
                    <a:lstStyle/>
                    <a:p>
                      <a:pPr>
                        <a:lnSpc>
                          <a:spcPct val="107000"/>
                        </a:lnSpc>
                        <a:spcAft>
                          <a:spcPts val="0"/>
                        </a:spcAft>
                      </a:pPr>
                      <a:r>
                        <a:rPr lang="en-GB" sz="1600" dirty="0" smtClean="0">
                          <a:solidFill>
                            <a:schemeClr val="tx1"/>
                          </a:solidFill>
                          <a:effectLst/>
                        </a:rPr>
                        <a:t>Advocacy/Participatory (Critical</a:t>
                      </a:r>
                      <a:r>
                        <a:rPr lang="en-GB" sz="1600" baseline="0" dirty="0" smtClean="0">
                          <a:solidFill>
                            <a:schemeClr val="tx1"/>
                          </a:solidFill>
                          <a:effectLst/>
                        </a:rPr>
                        <a:t> Theory)</a:t>
                      </a:r>
                      <a:endParaRPr lang="en-GB" sz="1600" dirty="0">
                        <a:solidFill>
                          <a:schemeClr val="tx1"/>
                        </a:solidFill>
                        <a:effectLst/>
                      </a:endParaRPr>
                    </a:p>
                    <a:p>
                      <a:pPr>
                        <a:lnSpc>
                          <a:spcPct val="107000"/>
                        </a:lnSpc>
                        <a:spcAft>
                          <a:spcPts val="0"/>
                        </a:spcAft>
                      </a:pPr>
                      <a:r>
                        <a:rPr lang="en-GB" sz="1600" dirty="0">
                          <a:effectLst/>
                        </a:rPr>
                        <a:t>Political Empowerment issue-oriented Collaborative Change-oriented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solidFill>
                            <a:schemeClr val="tx1"/>
                          </a:solidFill>
                          <a:effectLst/>
                        </a:rPr>
                        <a:t>Pragmatism </a:t>
                      </a:r>
                      <a:r>
                        <a:rPr lang="en-GB" sz="1600" b="1" dirty="0" smtClean="0">
                          <a:solidFill>
                            <a:schemeClr val="tx1"/>
                          </a:solidFill>
                          <a:effectLst/>
                        </a:rPr>
                        <a:t>(Mixed Methods) </a:t>
                      </a:r>
                      <a:endParaRPr lang="en-GB" sz="1600" b="1" dirty="0">
                        <a:solidFill>
                          <a:schemeClr val="tx1"/>
                        </a:solidFill>
                        <a:effectLst/>
                      </a:endParaRPr>
                    </a:p>
                    <a:p>
                      <a:pPr>
                        <a:lnSpc>
                          <a:spcPct val="107000"/>
                        </a:lnSpc>
                        <a:spcAft>
                          <a:spcPts val="0"/>
                        </a:spcAft>
                      </a:pPr>
                      <a:r>
                        <a:rPr lang="en-GB" sz="1600" dirty="0">
                          <a:effectLst/>
                        </a:rPr>
                        <a:t>Consequences of </a:t>
                      </a:r>
                      <a:r>
                        <a:rPr lang="en-GB" sz="1600" dirty="0" smtClean="0">
                          <a:effectLst/>
                        </a:rPr>
                        <a:t>actions</a:t>
                      </a:r>
                    </a:p>
                    <a:p>
                      <a:pPr>
                        <a:lnSpc>
                          <a:spcPct val="107000"/>
                        </a:lnSpc>
                        <a:spcAft>
                          <a:spcPts val="0"/>
                        </a:spcAft>
                      </a:pPr>
                      <a:r>
                        <a:rPr lang="en-GB" sz="1600" dirty="0" smtClean="0">
                          <a:effectLst/>
                        </a:rPr>
                        <a:t>Problem-centred </a:t>
                      </a:r>
                    </a:p>
                    <a:p>
                      <a:pPr>
                        <a:lnSpc>
                          <a:spcPct val="107000"/>
                        </a:lnSpc>
                        <a:spcAft>
                          <a:spcPts val="0"/>
                        </a:spcAft>
                      </a:pPr>
                      <a:r>
                        <a:rPr lang="en-GB" sz="1600" dirty="0" smtClean="0">
                          <a:effectLst/>
                        </a:rPr>
                        <a:t>Pluralistic </a:t>
                      </a:r>
                    </a:p>
                    <a:p>
                      <a:pPr>
                        <a:lnSpc>
                          <a:spcPct val="107000"/>
                        </a:lnSpc>
                        <a:spcAft>
                          <a:spcPts val="0"/>
                        </a:spcAft>
                      </a:pPr>
                      <a:r>
                        <a:rPr lang="en-GB" sz="1600" dirty="0" smtClean="0">
                          <a:effectLst/>
                        </a:rPr>
                        <a:t>Real-world </a:t>
                      </a:r>
                      <a:r>
                        <a:rPr lang="en-GB" sz="1600" dirty="0">
                          <a:effectLst/>
                        </a:rPr>
                        <a:t>practice </a:t>
                      </a:r>
                      <a:r>
                        <a:rPr lang="en-GB" sz="1600" dirty="0" smtClean="0">
                          <a:effectLst/>
                        </a:rPr>
                        <a:t>oriented.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sp>
        <p:nvSpPr>
          <p:cNvPr id="3" name="Title 2"/>
          <p:cNvSpPr>
            <a:spLocks noGrp="1"/>
          </p:cNvSpPr>
          <p:nvPr>
            <p:ph type="title"/>
          </p:nvPr>
        </p:nvSpPr>
        <p:spPr/>
        <p:txBody>
          <a:bodyPr/>
          <a:lstStyle/>
          <a:p>
            <a:r>
              <a:rPr lang="en-GB" dirty="0" smtClean="0"/>
              <a:t>Different Ways to view the World: </a:t>
            </a:r>
            <a:r>
              <a:rPr lang="en-GB" dirty="0" err="1" smtClean="0"/>
              <a:t>Pardigms</a:t>
            </a:r>
            <a:endParaRPr lang="en-GB" dirty="0"/>
          </a:p>
        </p:txBody>
      </p:sp>
      <p:cxnSp>
        <p:nvCxnSpPr>
          <p:cNvPr id="5" name="Elbow Connector 4"/>
          <p:cNvCxnSpPr/>
          <p:nvPr/>
        </p:nvCxnSpPr>
        <p:spPr>
          <a:xfrm>
            <a:off x="2098623" y="1873770"/>
            <a:ext cx="817193" cy="58461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Rounded Rectangle 5"/>
          <p:cNvSpPr/>
          <p:nvPr/>
        </p:nvSpPr>
        <p:spPr>
          <a:xfrm>
            <a:off x="609600" y="1600200"/>
            <a:ext cx="1489023" cy="858187"/>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609600" y="1723869"/>
            <a:ext cx="1489023" cy="369332"/>
          </a:xfrm>
          <a:prstGeom prst="rect">
            <a:avLst/>
          </a:prstGeom>
          <a:noFill/>
        </p:spPr>
        <p:txBody>
          <a:bodyPr wrap="square" rtlCol="0">
            <a:spAutoFit/>
          </a:bodyPr>
          <a:lstStyle/>
          <a:p>
            <a:r>
              <a:rPr lang="en-GB" dirty="0" smtClean="0"/>
              <a:t>Quantitative </a:t>
            </a:r>
            <a:endParaRPr lang="en-GB" dirty="0"/>
          </a:p>
        </p:txBody>
      </p:sp>
      <p:cxnSp>
        <p:nvCxnSpPr>
          <p:cNvPr id="13" name="Elbow Connector 12"/>
          <p:cNvCxnSpPr/>
          <p:nvPr/>
        </p:nvCxnSpPr>
        <p:spPr>
          <a:xfrm rot="10800000" flipV="1">
            <a:off x="9036496" y="1600200"/>
            <a:ext cx="1051884" cy="56587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p:cNvSpPr/>
          <p:nvPr/>
        </p:nvSpPr>
        <p:spPr>
          <a:xfrm>
            <a:off x="10088380" y="1417638"/>
            <a:ext cx="1489023" cy="85818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0161061" y="1659961"/>
            <a:ext cx="1489023" cy="369332"/>
          </a:xfrm>
          <a:prstGeom prst="rect">
            <a:avLst/>
          </a:prstGeom>
          <a:noFill/>
        </p:spPr>
        <p:txBody>
          <a:bodyPr wrap="square" rtlCol="0">
            <a:spAutoFit/>
          </a:bodyPr>
          <a:lstStyle/>
          <a:p>
            <a:r>
              <a:rPr lang="en-GB" dirty="0" smtClean="0"/>
              <a:t>Qualitative </a:t>
            </a:r>
            <a:endParaRPr lang="en-GB" dirty="0"/>
          </a:p>
        </p:txBody>
      </p:sp>
      <p:cxnSp>
        <p:nvCxnSpPr>
          <p:cNvPr id="22" name="Elbow Connector 21"/>
          <p:cNvCxnSpPr/>
          <p:nvPr/>
        </p:nvCxnSpPr>
        <p:spPr>
          <a:xfrm rot="10800000" flipV="1">
            <a:off x="9036496" y="3672590"/>
            <a:ext cx="1051884" cy="71952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Rounded Rectangle 22"/>
          <p:cNvSpPr/>
          <p:nvPr/>
        </p:nvSpPr>
        <p:spPr>
          <a:xfrm>
            <a:off x="10161060" y="3174166"/>
            <a:ext cx="1489023" cy="858187"/>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10161060" y="3300633"/>
            <a:ext cx="1788371" cy="646331"/>
          </a:xfrm>
          <a:prstGeom prst="rect">
            <a:avLst/>
          </a:prstGeom>
          <a:noFill/>
        </p:spPr>
        <p:txBody>
          <a:bodyPr wrap="square" rtlCol="0">
            <a:spAutoFit/>
          </a:bodyPr>
          <a:lstStyle/>
          <a:p>
            <a:r>
              <a:rPr lang="en-GB" dirty="0" smtClean="0"/>
              <a:t>Mixed Methodology </a:t>
            </a:r>
            <a:endParaRPr lang="en-GB" dirty="0"/>
          </a:p>
        </p:txBody>
      </p:sp>
      <p:cxnSp>
        <p:nvCxnSpPr>
          <p:cNvPr id="26" name="Elbow Connector 25"/>
          <p:cNvCxnSpPr/>
          <p:nvPr/>
        </p:nvCxnSpPr>
        <p:spPr>
          <a:xfrm>
            <a:off x="1791252" y="4032353"/>
            <a:ext cx="1011909" cy="52465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Rounded Rectangle 27"/>
          <p:cNvSpPr/>
          <p:nvPr/>
        </p:nvSpPr>
        <p:spPr>
          <a:xfrm>
            <a:off x="484459" y="3627546"/>
            <a:ext cx="1489023" cy="85818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609601" y="3822492"/>
            <a:ext cx="1489974" cy="369332"/>
          </a:xfrm>
          <a:prstGeom prst="rect">
            <a:avLst/>
          </a:prstGeom>
          <a:noFill/>
        </p:spPr>
        <p:txBody>
          <a:bodyPr wrap="square" rtlCol="0">
            <a:spAutoFit/>
          </a:bodyPr>
          <a:lstStyle/>
          <a:p>
            <a:r>
              <a:rPr lang="en-GB" dirty="0" smtClean="0">
                <a:solidFill>
                  <a:schemeClr val="bg1"/>
                </a:solidFill>
              </a:rPr>
              <a:t>Qualitative</a:t>
            </a:r>
            <a:r>
              <a:rPr lang="en-GB" dirty="0" smtClean="0"/>
              <a:t> </a:t>
            </a:r>
            <a:endParaRPr lang="en-GB" dirty="0"/>
          </a:p>
        </p:txBody>
      </p:sp>
    </p:spTree>
    <p:extLst>
      <p:ext uri="{BB962C8B-B14F-4D97-AF65-F5344CB8AC3E}">
        <p14:creationId xmlns:p14="http://schemas.microsoft.com/office/powerpoint/2010/main" val="1903149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Gwertheg</a:t>
            </a:r>
            <a:r>
              <a:rPr lang="en-GB" dirty="0" smtClean="0"/>
              <a:t> Axiology </a:t>
            </a:r>
            <a:endParaRPr lang="en-GB" dirty="0"/>
          </a:p>
        </p:txBody>
      </p:sp>
      <p:sp>
        <p:nvSpPr>
          <p:cNvPr id="3" name="Content Placeholder 2"/>
          <p:cNvSpPr>
            <a:spLocks noGrp="1"/>
          </p:cNvSpPr>
          <p:nvPr>
            <p:ph sz="half" idx="1"/>
          </p:nvPr>
        </p:nvSpPr>
        <p:spPr/>
        <p:txBody>
          <a:bodyPr/>
          <a:lstStyle/>
          <a:p>
            <a:r>
              <a:rPr lang="cy-GB" altLang="en-US" kern="0" dirty="0" smtClean="0"/>
              <a:t>Mae</a:t>
            </a:r>
            <a:r>
              <a:rPr lang="cy-GB" altLang="en-US" kern="0" dirty="0" smtClean="0">
                <a:solidFill>
                  <a:schemeClr val="accent2"/>
                </a:solidFill>
              </a:rPr>
              <a:t> Epistemoleg</a:t>
            </a:r>
            <a:r>
              <a:rPr lang="cy-GB" altLang="en-US" kern="0" dirty="0" smtClean="0"/>
              <a:t> ac </a:t>
            </a:r>
            <a:r>
              <a:rPr lang="cy-GB" altLang="en-US" kern="0" dirty="0" smtClean="0">
                <a:solidFill>
                  <a:schemeClr val="accent1"/>
                </a:solidFill>
              </a:rPr>
              <a:t>ontoleg</a:t>
            </a:r>
            <a:r>
              <a:rPr lang="cy-GB" altLang="en-US" kern="0" dirty="0" smtClean="0"/>
              <a:t> yn ymwneud â gwirionedd, a natur realiti/gwybodaeth, mae </a:t>
            </a:r>
            <a:r>
              <a:rPr lang="cy-GB" altLang="en-US" kern="0" dirty="0" err="1" smtClean="0">
                <a:solidFill>
                  <a:srgbClr val="FF0066"/>
                </a:solidFill>
              </a:rPr>
              <a:t>gwertheg</a:t>
            </a:r>
            <a:r>
              <a:rPr lang="cy-GB" altLang="en-US" kern="0" dirty="0" smtClean="0"/>
              <a:t> yn ymwneud â </a:t>
            </a:r>
            <a:r>
              <a:rPr lang="cy-GB" altLang="en-US" i="1" kern="0" dirty="0" smtClean="0"/>
              <a:t>gwerthoedd a moeseg </a:t>
            </a:r>
            <a:r>
              <a:rPr lang="cy-GB" altLang="en-US" kern="0" dirty="0" smtClean="0"/>
              <a:t>(</a:t>
            </a:r>
            <a:r>
              <a:rPr lang="cy-GB" altLang="en-US" kern="0" dirty="0" err="1" smtClean="0"/>
              <a:t>Mingers</a:t>
            </a:r>
            <a:r>
              <a:rPr lang="cy-GB" altLang="en-US" kern="0" dirty="0" smtClean="0"/>
              <a:t>, 2003).</a:t>
            </a:r>
          </a:p>
          <a:p>
            <a:endParaRPr lang="en-GB" dirty="0"/>
          </a:p>
        </p:txBody>
      </p:sp>
      <p:sp>
        <p:nvSpPr>
          <p:cNvPr id="4" name="Content Placeholder 3"/>
          <p:cNvSpPr>
            <a:spLocks noGrp="1"/>
          </p:cNvSpPr>
          <p:nvPr>
            <p:ph sz="half" idx="2"/>
          </p:nvPr>
        </p:nvSpPr>
        <p:spPr/>
        <p:txBody>
          <a:bodyPr/>
          <a:lstStyle/>
          <a:p>
            <a:r>
              <a:rPr lang="en-US" altLang="en-US" kern="0" dirty="0">
                <a:solidFill>
                  <a:schemeClr val="accent2"/>
                </a:solidFill>
              </a:rPr>
              <a:t>Epistemology</a:t>
            </a:r>
            <a:r>
              <a:rPr lang="en-US" altLang="en-US" kern="0" dirty="0"/>
              <a:t> and </a:t>
            </a:r>
            <a:r>
              <a:rPr lang="en-US" altLang="en-US" kern="0" dirty="0">
                <a:solidFill>
                  <a:schemeClr val="accent1"/>
                </a:solidFill>
              </a:rPr>
              <a:t>ontology</a:t>
            </a:r>
            <a:r>
              <a:rPr lang="en-US" altLang="en-US" kern="0" dirty="0"/>
              <a:t> deal with truth, and the nature of reality/knowledge, </a:t>
            </a:r>
            <a:r>
              <a:rPr lang="en-US" altLang="en-US" kern="0" dirty="0">
                <a:solidFill>
                  <a:srgbClr val="FF0066"/>
                </a:solidFill>
              </a:rPr>
              <a:t>axiology</a:t>
            </a:r>
            <a:r>
              <a:rPr lang="en-US" altLang="en-US" kern="0" dirty="0"/>
              <a:t> is about </a:t>
            </a:r>
            <a:r>
              <a:rPr lang="en-US" altLang="en-US" i="1" kern="0" dirty="0"/>
              <a:t>values and ethics </a:t>
            </a:r>
            <a:r>
              <a:rPr lang="en-US" altLang="en-US" kern="0" dirty="0"/>
              <a:t>(</a:t>
            </a:r>
            <a:r>
              <a:rPr lang="en-US" altLang="en-US" kern="0" dirty="0" err="1"/>
              <a:t>Mingers</a:t>
            </a:r>
            <a:r>
              <a:rPr lang="en-US" altLang="en-US" kern="0" dirty="0"/>
              <a:t>, 2003).</a:t>
            </a:r>
          </a:p>
          <a:p>
            <a:endParaRPr lang="en-GB" dirty="0"/>
          </a:p>
        </p:txBody>
      </p:sp>
    </p:spTree>
    <p:extLst>
      <p:ext uri="{BB962C8B-B14F-4D97-AF65-F5344CB8AC3E}">
        <p14:creationId xmlns:p14="http://schemas.microsoft.com/office/powerpoint/2010/main" val="2675984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Gwertheg</a:t>
            </a:r>
            <a:r>
              <a:rPr lang="en-GB" dirty="0" smtClean="0"/>
              <a:t> Axiology</a:t>
            </a:r>
            <a:endParaRPr lang="en-GB" dirty="0"/>
          </a:p>
        </p:txBody>
      </p:sp>
      <p:sp>
        <p:nvSpPr>
          <p:cNvPr id="3" name="Content Placeholder 2"/>
          <p:cNvSpPr>
            <a:spLocks noGrp="1"/>
          </p:cNvSpPr>
          <p:nvPr>
            <p:ph sz="half" idx="1"/>
          </p:nvPr>
        </p:nvSpPr>
        <p:spPr/>
        <p:txBody>
          <a:bodyPr/>
          <a:lstStyle/>
          <a:p>
            <a:r>
              <a:rPr lang="cy-GB" altLang="en-US" sz="2400" dirty="0" smtClean="0"/>
              <a:t>Gwelir bod pob darn o ymchwil yn drwm o werthoedd gan gynnwys:</a:t>
            </a:r>
          </a:p>
          <a:p>
            <a:pPr lvl="1"/>
            <a:r>
              <a:rPr lang="cy-GB" altLang="en-US" sz="2000" dirty="0" smtClean="0"/>
              <a:t> systemau gwerthoedd yr ymchwilydd, </a:t>
            </a:r>
          </a:p>
          <a:p>
            <a:pPr lvl="1"/>
            <a:r>
              <a:rPr lang="cy-GB" altLang="en-US" sz="2000" dirty="0" smtClean="0"/>
              <a:t>y paradeim a ddefnyddir, </a:t>
            </a:r>
          </a:p>
          <a:p>
            <a:pPr lvl="1"/>
            <a:r>
              <a:rPr lang="cy-GB" altLang="en-US" sz="2000" dirty="0" smtClean="0"/>
              <a:t>A’r normau cymdeithasol a diwylliannol ar gyfer naill ai’r holwr neu’r ymatebydd </a:t>
            </a:r>
            <a:r>
              <a:rPr lang="cy-GB" altLang="en-US" sz="1600" dirty="0" smtClean="0"/>
              <a:t>(</a:t>
            </a:r>
            <a:r>
              <a:rPr lang="cy-GB" altLang="en-US" sz="1600" dirty="0" err="1" smtClean="0"/>
              <a:t>Guba</a:t>
            </a:r>
            <a:r>
              <a:rPr lang="cy-GB" altLang="en-US" sz="1600" dirty="0" smtClean="0"/>
              <a:t> a </a:t>
            </a:r>
            <a:r>
              <a:rPr lang="cy-GB" altLang="en-US" sz="1600" dirty="0" err="1" smtClean="0"/>
              <a:t>Lincoln</a:t>
            </a:r>
            <a:r>
              <a:rPr lang="cy-GB" altLang="en-US" sz="1600" dirty="0" smtClean="0"/>
              <a:t>, 1988). </a:t>
            </a:r>
          </a:p>
          <a:p>
            <a:endParaRPr lang="cy-GB" dirty="0"/>
          </a:p>
        </p:txBody>
      </p:sp>
      <p:sp>
        <p:nvSpPr>
          <p:cNvPr id="4" name="Content Placeholder 3"/>
          <p:cNvSpPr>
            <a:spLocks noGrp="1"/>
          </p:cNvSpPr>
          <p:nvPr>
            <p:ph sz="half" idx="2"/>
          </p:nvPr>
        </p:nvSpPr>
        <p:spPr/>
        <p:txBody>
          <a:bodyPr/>
          <a:lstStyle/>
          <a:p>
            <a:r>
              <a:rPr lang="en-GB" altLang="en-US" sz="2400" dirty="0"/>
              <a:t>All research is seen to be value laden including:</a:t>
            </a:r>
          </a:p>
          <a:p>
            <a:pPr lvl="1"/>
            <a:r>
              <a:rPr lang="en-GB" altLang="en-US" sz="2000" dirty="0"/>
              <a:t> the value systems of the  researcher, </a:t>
            </a:r>
          </a:p>
          <a:p>
            <a:pPr lvl="1"/>
            <a:r>
              <a:rPr lang="en-GB" altLang="en-US" sz="2000" dirty="0"/>
              <a:t>the paradigm used, </a:t>
            </a:r>
          </a:p>
          <a:p>
            <a:pPr lvl="1"/>
            <a:r>
              <a:rPr lang="en-GB" altLang="en-US" sz="2000" dirty="0"/>
              <a:t>and the social and cultural norms for either the inquire or respondents </a:t>
            </a:r>
          </a:p>
          <a:p>
            <a:pPr lvl="2"/>
            <a:r>
              <a:rPr lang="en-GB" altLang="en-US" sz="1600" dirty="0"/>
              <a:t>(Guba and Lincoln, 1988). </a:t>
            </a:r>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345" y="4062876"/>
            <a:ext cx="10072255" cy="2795124"/>
          </a:xfrm>
          <a:prstGeom prst="rect">
            <a:avLst/>
          </a:prstGeom>
        </p:spPr>
      </p:pic>
    </p:spTree>
    <p:extLst>
      <p:ext uri="{BB962C8B-B14F-4D97-AF65-F5344CB8AC3E}">
        <p14:creationId xmlns:p14="http://schemas.microsoft.com/office/powerpoint/2010/main" val="3114200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Gwertheg</a:t>
            </a:r>
            <a:r>
              <a:rPr lang="en-GB" dirty="0" smtClean="0"/>
              <a:t>   Axiology</a:t>
            </a:r>
            <a:endParaRPr lang="en-GB" dirty="0"/>
          </a:p>
        </p:txBody>
      </p:sp>
      <p:sp>
        <p:nvSpPr>
          <p:cNvPr id="3" name="Content Placeholder 2"/>
          <p:cNvSpPr>
            <a:spLocks noGrp="1"/>
          </p:cNvSpPr>
          <p:nvPr>
            <p:ph sz="half" idx="1"/>
          </p:nvPr>
        </p:nvSpPr>
        <p:spPr/>
        <p:txBody>
          <a:bodyPr>
            <a:normAutofit/>
          </a:bodyPr>
          <a:lstStyle/>
          <a:p>
            <a:r>
              <a:rPr lang="cy-GB" altLang="en-US" dirty="0" smtClean="0"/>
              <a:t>Os yw pob darn o ymchwil yn drwm o werthoedd:</a:t>
            </a:r>
          </a:p>
          <a:p>
            <a:pPr marL="0" indent="0">
              <a:buNone/>
            </a:pPr>
            <a:endParaRPr lang="cy-GB" altLang="en-US" dirty="0" smtClean="0"/>
          </a:p>
          <a:p>
            <a:pPr lvl="1"/>
            <a:r>
              <a:rPr lang="cy-GB" altLang="en-US" dirty="0" smtClean="0"/>
              <a:t>beth mae hyn yn ei olygu o safbwynt rhagfarn ym maes ymchwil o safbwynt meintiol ac ansoddol?  </a:t>
            </a:r>
          </a:p>
          <a:p>
            <a:endParaRPr lang="en-GB" dirty="0"/>
          </a:p>
        </p:txBody>
      </p:sp>
      <p:sp>
        <p:nvSpPr>
          <p:cNvPr id="4" name="Content Placeholder 3"/>
          <p:cNvSpPr>
            <a:spLocks noGrp="1"/>
          </p:cNvSpPr>
          <p:nvPr>
            <p:ph sz="half" idx="2"/>
          </p:nvPr>
        </p:nvSpPr>
        <p:spPr/>
        <p:txBody>
          <a:bodyPr>
            <a:normAutofit/>
          </a:bodyPr>
          <a:lstStyle/>
          <a:p>
            <a:r>
              <a:rPr lang="en-GB" altLang="en-US" dirty="0"/>
              <a:t>If all research is value laden:</a:t>
            </a:r>
          </a:p>
          <a:p>
            <a:pPr marL="0" indent="0">
              <a:buNone/>
            </a:pPr>
            <a:endParaRPr lang="en-GB" altLang="en-US" dirty="0"/>
          </a:p>
          <a:p>
            <a:pPr lvl="1"/>
            <a:r>
              <a:rPr lang="en-GB" altLang="en-US" dirty="0"/>
              <a:t>what does this mean for bias in research from both a qualitative and quantitative perspective?  </a:t>
            </a:r>
          </a:p>
          <a:p>
            <a:endParaRPr lang="en-GB" dirty="0"/>
          </a:p>
        </p:txBody>
      </p:sp>
    </p:spTree>
    <p:extLst>
      <p:ext uri="{BB962C8B-B14F-4D97-AF65-F5344CB8AC3E}">
        <p14:creationId xmlns:p14="http://schemas.microsoft.com/office/powerpoint/2010/main" val="1911858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ChangeArrowheads="1"/>
          </p:cNvSpPr>
          <p:nvPr/>
        </p:nvSpPr>
        <p:spPr bwMode="auto">
          <a:xfrm>
            <a:off x="2099256" y="2174585"/>
            <a:ext cx="4272003" cy="180049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444444"/>
                </a:solidFill>
                <a:effectLst/>
                <a:latin typeface="Open Sans"/>
              </a:rPr>
              <a:t>:</a:t>
            </a:r>
            <a:endParaRPr kumimoji="0" lang="en-US" altLang="en-US" sz="1800" b="0" i="0" u="none" strike="noStrike" cap="none" normalizeH="0" baseline="0" dirty="0" smtClean="0">
              <a:ln>
                <a:noFill/>
              </a:ln>
              <a:solidFill>
                <a:srgbClr val="000000"/>
              </a:solidFill>
              <a:effectLst/>
              <a:latin typeface="Roboto Slab"/>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sng" strike="noStrike" cap="none" normalizeH="0" baseline="0" dirty="0" smtClean="0">
                <a:ln>
                  <a:noFill/>
                </a:ln>
                <a:solidFill>
                  <a:srgbClr val="04ABD1"/>
                </a:solidFill>
                <a:effectLst/>
                <a:latin typeface="Roboto Slab"/>
                <a:hlinkClick r:id="rId2"/>
              </a:rPr>
              <a:t>  </a:t>
            </a:r>
            <a:r>
              <a:rPr kumimoji="0" lang="en-US" altLang="en-US" sz="8700" b="0" i="0" u="sng" strike="noStrike" cap="none" normalizeH="0" baseline="0" dirty="0" smtClean="0">
                <a:ln>
                  <a:noFill/>
                </a:ln>
                <a:solidFill>
                  <a:srgbClr val="04ABD1"/>
                </a:solidFill>
                <a:effectLst/>
                <a:latin typeface="Roboto Slab"/>
              </a:rPr>
              <a:t> </a:t>
            </a:r>
            <a:r>
              <a:rPr kumimoji="0" lang="en-US" altLang="en-US" sz="1800" b="0" i="0" u="sng" strike="noStrike" cap="none" normalizeH="0" baseline="0" dirty="0" smtClean="0">
                <a:ln>
                  <a:noFill/>
                </a:ln>
                <a:solidFill>
                  <a:srgbClr val="04ABD1"/>
                </a:solidFill>
                <a:effectLst/>
                <a:latin typeface="Roboto Slab"/>
              </a:rPr>
              <a:t>                                                           </a:t>
            </a:r>
            <a:endParaRPr kumimoji="0" lang="en-US" altLang="en-US" sz="1800" b="0" i="0" u="none" strike="noStrike" cap="none" normalizeH="0" baseline="0" dirty="0" smtClean="0">
              <a:ln>
                <a:noFill/>
              </a:ln>
              <a:solidFill>
                <a:srgbClr val="000000"/>
              </a:solidFill>
              <a:effectLst/>
              <a:latin typeface="Roboto Slab"/>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sng" strike="noStrike" cap="none" normalizeH="0" baseline="0" dirty="0" smtClean="0">
              <a:ln>
                <a:noFill/>
              </a:ln>
              <a:solidFill>
                <a:srgbClr val="04ABD1"/>
              </a:solidFill>
              <a:effectLst/>
              <a:latin typeface="Roboto Slab"/>
            </a:endParaRPr>
          </a:p>
        </p:txBody>
      </p:sp>
      <p:pic>
        <p:nvPicPr>
          <p:cNvPr id="1028" name="Picture 4" descr="Ontology and epistmeology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125" y="214149"/>
            <a:ext cx="11074474" cy="3469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85166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hkcqGU7l_zU"/>
          <p:cNvPicPr>
            <a:picLocks noGrp="1" noRot="1" noChangeAspect="1"/>
          </p:cNvPicPr>
          <p:nvPr>
            <p:ph idx="1"/>
            <a:videoFile r:link="rId1"/>
          </p:nvPr>
        </p:nvPicPr>
        <p:blipFill>
          <a:blip r:embed="rId3"/>
          <a:stretch>
            <a:fillRect/>
          </a:stretch>
        </p:blipFill>
        <p:spPr>
          <a:xfrm>
            <a:off x="1262129" y="259390"/>
            <a:ext cx="9569004" cy="5382564"/>
          </a:xfrm>
          <a:prstGeom prst="rect">
            <a:avLst/>
          </a:prstGeom>
        </p:spPr>
      </p:pic>
    </p:spTree>
    <p:extLst>
      <p:ext uri="{BB962C8B-B14F-4D97-AF65-F5344CB8AC3E}">
        <p14:creationId xmlns:p14="http://schemas.microsoft.com/office/powerpoint/2010/main" val="36007859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497013" y="798513"/>
            <a:ext cx="8955087" cy="4117975"/>
            <a:chOff x="1497013" y="798513"/>
            <a:chExt cx="8955087" cy="4117975"/>
          </a:xfrm>
        </p:grpSpPr>
        <p:pic>
          <p:nvPicPr>
            <p:cNvPr id="21" name="Picture 10" descr="C:\Users\n.welton.CAMPUS\AppData\Local\Microsoft\Windows\Temporary Internet Files\Content.IE5\6APW1NBK\rin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497013" y="1785938"/>
              <a:ext cx="2933700" cy="2778125"/>
            </a:xfrm>
            <a:prstGeom prst="rect">
              <a:avLst/>
            </a:prstGeom>
            <a:noFill/>
          </p:spPr>
        </p:pic>
        <p:sp>
          <p:nvSpPr>
            <p:cNvPr id="22" name="Plus 21"/>
            <p:cNvSpPr/>
            <p:nvPr/>
          </p:nvSpPr>
          <p:spPr bwMode="auto">
            <a:xfrm>
              <a:off x="4079875" y="2670175"/>
              <a:ext cx="842963" cy="792163"/>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23" name="Equal 22"/>
            <p:cNvSpPr/>
            <p:nvPr/>
          </p:nvSpPr>
          <p:spPr bwMode="auto">
            <a:xfrm>
              <a:off x="8424863" y="2671763"/>
              <a:ext cx="914400" cy="914400"/>
            </a:xfrm>
            <a:prstGeom prst="mathEqual">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pic>
          <p:nvPicPr>
            <p:cNvPr id="24" name="Picture 6" descr="C:\Users\n.welton.CAMPUS\AppData\Local\Microsoft\Windows\Temporary Internet Files\Content.IE5\6APW1NBK\cake-ingredient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8988" y="3617913"/>
              <a:ext cx="1730375" cy="129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7" descr="C:\Users\n.welton.CAMPUS\AppData\Local\Microsoft\Windows\Temporary Internet Files\Content.IE5\CSZNAAOL\Ombr%C3%A9-Orange-Cake[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9263" y="1765300"/>
              <a:ext cx="1014412" cy="152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TextBox 25"/>
            <p:cNvSpPr txBox="1"/>
            <p:nvPr/>
          </p:nvSpPr>
          <p:spPr>
            <a:xfrm>
              <a:off x="1558925" y="798513"/>
              <a:ext cx="2808288" cy="646331"/>
            </a:xfrm>
            <a:prstGeom prst="rect">
              <a:avLst/>
            </a:prstGeom>
            <a:noFill/>
          </p:spPr>
          <p:txBody>
            <a:bodyPr>
              <a:spAutoFit/>
            </a:bodyPr>
            <a:lstStyle/>
            <a:p>
              <a:pPr algn="ctr">
                <a:defRPr/>
              </a:pPr>
              <a:r>
                <a:rPr lang="cy-GB" b="1" dirty="0" smtClean="0">
                  <a:solidFill>
                    <a:srgbClr val="C00000"/>
                  </a:solidFill>
                  <a:latin typeface="+mj-lt"/>
                </a:rPr>
                <a:t>Athroniaeth</a:t>
              </a:r>
              <a:r>
                <a:rPr lang="en-GB" b="1" dirty="0" smtClean="0">
                  <a:solidFill>
                    <a:srgbClr val="C00000"/>
                  </a:solidFill>
                  <a:latin typeface="+mj-lt"/>
                </a:rPr>
                <a:t>/ Philosophy</a:t>
              </a:r>
              <a:r>
                <a:rPr lang="en-GB" dirty="0" smtClean="0">
                  <a:latin typeface="Times" charset="0"/>
                </a:rPr>
                <a:t> </a:t>
              </a:r>
              <a:endParaRPr lang="en-GB" dirty="0">
                <a:latin typeface="Times" charset="0"/>
              </a:endParaRPr>
            </a:p>
          </p:txBody>
        </p:sp>
        <p:sp>
          <p:nvSpPr>
            <p:cNvPr id="27" name="TextBox 26"/>
            <p:cNvSpPr txBox="1"/>
            <p:nvPr/>
          </p:nvSpPr>
          <p:spPr>
            <a:xfrm>
              <a:off x="6167438" y="857250"/>
              <a:ext cx="2808287" cy="646331"/>
            </a:xfrm>
            <a:prstGeom prst="rect">
              <a:avLst/>
            </a:prstGeom>
            <a:noFill/>
          </p:spPr>
          <p:txBody>
            <a:bodyPr>
              <a:spAutoFit/>
            </a:bodyPr>
            <a:lstStyle/>
            <a:p>
              <a:pPr algn="ctr">
                <a:defRPr/>
              </a:pPr>
              <a:r>
                <a:rPr lang="cy-GB" b="1" dirty="0" smtClean="0">
                  <a:solidFill>
                    <a:schemeClr val="accent1">
                      <a:lumMod val="75000"/>
                    </a:schemeClr>
                  </a:solidFill>
                  <a:latin typeface="+mj-lt"/>
                </a:rPr>
                <a:t>Dulliau</a:t>
              </a:r>
              <a:r>
                <a:rPr lang="en-GB" b="1" dirty="0" smtClean="0">
                  <a:solidFill>
                    <a:schemeClr val="accent1">
                      <a:lumMod val="75000"/>
                    </a:schemeClr>
                  </a:solidFill>
                  <a:latin typeface="+mj-lt"/>
                </a:rPr>
                <a:t>/ </a:t>
              </a:r>
            </a:p>
            <a:p>
              <a:pPr algn="ctr">
                <a:defRPr/>
              </a:pPr>
              <a:r>
                <a:rPr lang="en-GB" b="1" dirty="0" smtClean="0">
                  <a:solidFill>
                    <a:schemeClr val="accent1">
                      <a:lumMod val="75000"/>
                    </a:schemeClr>
                  </a:solidFill>
                  <a:latin typeface="+mj-lt"/>
                </a:rPr>
                <a:t>Methods</a:t>
              </a:r>
              <a:r>
                <a:rPr lang="en-GB" dirty="0" smtClean="0">
                  <a:latin typeface="Times" charset="0"/>
                </a:rPr>
                <a:t>  </a:t>
              </a:r>
              <a:endParaRPr lang="en-GB" dirty="0">
                <a:latin typeface="Times" charset="0"/>
              </a:endParaRPr>
            </a:p>
          </p:txBody>
        </p:sp>
        <p:sp>
          <p:nvSpPr>
            <p:cNvPr id="28" name="TextBox 27"/>
            <p:cNvSpPr txBox="1"/>
            <p:nvPr/>
          </p:nvSpPr>
          <p:spPr>
            <a:xfrm>
              <a:off x="3313113" y="2374900"/>
              <a:ext cx="1366837" cy="553998"/>
            </a:xfrm>
            <a:prstGeom prst="rect">
              <a:avLst/>
            </a:prstGeom>
            <a:noFill/>
          </p:spPr>
          <p:txBody>
            <a:bodyPr>
              <a:spAutoFit/>
            </a:bodyPr>
            <a:lstStyle/>
            <a:p>
              <a:pPr>
                <a:defRPr/>
              </a:pPr>
              <a:r>
                <a:rPr lang="en-GB" sz="1200" b="1" dirty="0" err="1" smtClean="0">
                  <a:solidFill>
                    <a:srgbClr val="FF0000"/>
                  </a:solidFill>
                  <a:latin typeface="+mn-lt"/>
                </a:rPr>
                <a:t>Gwertheg</a:t>
              </a:r>
              <a:r>
                <a:rPr lang="en-GB" sz="1200" b="1" dirty="0" smtClean="0">
                  <a:solidFill>
                    <a:srgbClr val="FF0000"/>
                  </a:solidFill>
                  <a:latin typeface="+mn-lt"/>
                </a:rPr>
                <a:t>/ Axiology</a:t>
              </a:r>
              <a:r>
                <a:rPr lang="en-GB" dirty="0" smtClean="0">
                  <a:latin typeface="Times" charset="0"/>
                </a:rPr>
                <a:t> </a:t>
              </a:r>
              <a:endParaRPr lang="en-GB" dirty="0">
                <a:latin typeface="Times" charset="0"/>
              </a:endParaRPr>
            </a:p>
          </p:txBody>
        </p:sp>
        <p:grpSp>
          <p:nvGrpSpPr>
            <p:cNvPr id="29" name="Group 1"/>
            <p:cNvGrpSpPr>
              <a:grpSpLocks/>
            </p:cNvGrpSpPr>
            <p:nvPr/>
          </p:nvGrpSpPr>
          <p:grpSpPr bwMode="auto">
            <a:xfrm>
              <a:off x="1701800" y="2414588"/>
              <a:ext cx="2295525" cy="1602819"/>
              <a:chOff x="393700" y="2668588"/>
              <a:chExt cx="2295525" cy="1602819"/>
            </a:xfrm>
          </p:grpSpPr>
          <p:sp>
            <p:nvSpPr>
              <p:cNvPr id="30" name="TextBox 29"/>
              <p:cNvSpPr txBox="1"/>
              <p:nvPr/>
            </p:nvSpPr>
            <p:spPr>
              <a:xfrm>
                <a:off x="393700" y="2668588"/>
                <a:ext cx="1262063" cy="430887"/>
              </a:xfrm>
              <a:prstGeom prst="rect">
                <a:avLst/>
              </a:prstGeom>
              <a:noFill/>
            </p:spPr>
            <p:txBody>
              <a:bodyPr>
                <a:spAutoFit/>
              </a:bodyPr>
              <a:lstStyle/>
              <a:p>
                <a:pPr>
                  <a:defRPr/>
                </a:pPr>
                <a:r>
                  <a:rPr lang="cy-GB" sz="1100" b="1" dirty="0" smtClean="0">
                    <a:solidFill>
                      <a:schemeClr val="accent2"/>
                    </a:solidFill>
                    <a:latin typeface="+mj-lt"/>
                  </a:rPr>
                  <a:t>Epistemoleg/</a:t>
                </a:r>
                <a:r>
                  <a:rPr lang="en-GB" sz="1100" b="1" dirty="0" smtClean="0">
                    <a:solidFill>
                      <a:schemeClr val="accent2"/>
                    </a:solidFill>
                    <a:latin typeface="+mj-lt"/>
                  </a:rPr>
                  <a:t> Epistemology</a:t>
                </a:r>
                <a:endParaRPr lang="en-GB" sz="1100" b="1" dirty="0">
                  <a:solidFill>
                    <a:schemeClr val="accent2"/>
                  </a:solidFill>
                  <a:latin typeface="+mj-lt"/>
                </a:endParaRPr>
              </a:p>
            </p:txBody>
          </p:sp>
          <p:sp>
            <p:nvSpPr>
              <p:cNvPr id="31" name="TextBox 30"/>
              <p:cNvSpPr txBox="1"/>
              <p:nvPr/>
            </p:nvSpPr>
            <p:spPr>
              <a:xfrm>
                <a:off x="1104900" y="3902075"/>
                <a:ext cx="1584325" cy="369332"/>
              </a:xfrm>
              <a:prstGeom prst="rect">
                <a:avLst/>
              </a:prstGeom>
              <a:noFill/>
            </p:spPr>
            <p:txBody>
              <a:bodyPr>
                <a:spAutoFit/>
              </a:bodyPr>
              <a:lstStyle/>
              <a:p>
                <a:pPr>
                  <a:defRPr/>
                </a:pPr>
                <a:r>
                  <a:rPr lang="cy-GB" sz="1200" b="1" dirty="0" smtClean="0">
                    <a:solidFill>
                      <a:srgbClr val="7030A0"/>
                    </a:solidFill>
                    <a:latin typeface="+mn-lt"/>
                  </a:rPr>
                  <a:t>Ontoleg</a:t>
                </a:r>
                <a:r>
                  <a:rPr lang="en-GB" sz="1200" b="1" dirty="0" smtClean="0">
                    <a:solidFill>
                      <a:srgbClr val="7030A0"/>
                    </a:solidFill>
                    <a:latin typeface="+mn-lt"/>
                  </a:rPr>
                  <a:t>/ Ontology</a:t>
                </a:r>
                <a:r>
                  <a:rPr lang="en-GB" dirty="0" smtClean="0">
                    <a:latin typeface="Times" charset="0"/>
                  </a:rPr>
                  <a:t> </a:t>
                </a:r>
                <a:endParaRPr lang="en-GB" dirty="0">
                  <a:latin typeface="Times" charset="0"/>
                </a:endParaRPr>
              </a:p>
            </p:txBody>
          </p:sp>
          <p:sp>
            <p:nvSpPr>
              <p:cNvPr id="32" name="TextBox 31"/>
              <p:cNvSpPr txBox="1"/>
              <p:nvPr/>
            </p:nvSpPr>
            <p:spPr>
              <a:xfrm>
                <a:off x="930275" y="3087688"/>
                <a:ext cx="1655763" cy="646331"/>
              </a:xfrm>
              <a:prstGeom prst="rect">
                <a:avLst/>
              </a:prstGeom>
              <a:noFill/>
            </p:spPr>
            <p:txBody>
              <a:bodyPr>
                <a:spAutoFit/>
              </a:bodyPr>
              <a:lstStyle/>
              <a:p>
                <a:pPr algn="ctr">
                  <a:defRPr/>
                </a:pPr>
                <a:r>
                  <a:rPr lang="cy-GB" sz="1200" b="1" dirty="0" smtClean="0">
                    <a:solidFill>
                      <a:srgbClr val="002060"/>
                    </a:solidFill>
                    <a:latin typeface="+mj-lt"/>
                  </a:rPr>
                  <a:t>Alinio Athronyddol</a:t>
                </a:r>
                <a:r>
                  <a:rPr lang="en-GB" sz="1200" b="1" dirty="0" smtClean="0">
                    <a:solidFill>
                      <a:srgbClr val="002060"/>
                    </a:solidFill>
                    <a:latin typeface="+mj-lt"/>
                  </a:rPr>
                  <a:t>/ Philosophical </a:t>
                </a:r>
                <a:r>
                  <a:rPr lang="en-GB" sz="1200" b="1" dirty="0">
                    <a:solidFill>
                      <a:srgbClr val="002060"/>
                    </a:solidFill>
                    <a:latin typeface="+mj-lt"/>
                  </a:rPr>
                  <a:t>Alignment </a:t>
                </a:r>
              </a:p>
            </p:txBody>
          </p:sp>
        </p:grpSp>
        <p:pic>
          <p:nvPicPr>
            <p:cNvPr id="33" name="Picture 16" descr="C:\Users\n.welton.CAMPUS\AppData\Local\Microsoft\Windows\Temporary Internet Files\Content.IE5\6APW1NBK\recipe-book[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94250" y="2020888"/>
              <a:ext cx="133985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Plus 33"/>
            <p:cNvSpPr/>
            <p:nvPr/>
          </p:nvSpPr>
          <p:spPr bwMode="auto">
            <a:xfrm>
              <a:off x="5959475" y="2709863"/>
              <a:ext cx="844550" cy="792162"/>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35" name="TextBox 34"/>
            <p:cNvSpPr txBox="1"/>
            <p:nvPr/>
          </p:nvSpPr>
          <p:spPr>
            <a:xfrm>
              <a:off x="3995738" y="858838"/>
              <a:ext cx="2808287" cy="646331"/>
            </a:xfrm>
            <a:prstGeom prst="rect">
              <a:avLst/>
            </a:prstGeom>
            <a:noFill/>
          </p:spPr>
          <p:txBody>
            <a:bodyPr>
              <a:spAutoFit/>
            </a:bodyPr>
            <a:lstStyle/>
            <a:p>
              <a:pPr algn="ctr">
                <a:defRPr/>
              </a:pPr>
              <a:r>
                <a:rPr lang="cy-GB" b="1" dirty="0" smtClean="0">
                  <a:solidFill>
                    <a:schemeClr val="accent6"/>
                  </a:solidFill>
                  <a:latin typeface="+mj-lt"/>
                </a:rPr>
                <a:t>Strategaeth Ymchwil</a:t>
              </a:r>
              <a:r>
                <a:rPr lang="en-GB" b="1" dirty="0" smtClean="0">
                  <a:solidFill>
                    <a:schemeClr val="accent6"/>
                  </a:solidFill>
                  <a:latin typeface="+mj-lt"/>
                </a:rPr>
                <a:t>/ Research </a:t>
              </a:r>
              <a:r>
                <a:rPr lang="en-GB" b="1" dirty="0">
                  <a:solidFill>
                    <a:schemeClr val="accent6"/>
                  </a:solidFill>
                  <a:latin typeface="+mj-lt"/>
                </a:rPr>
                <a:t>Strategy</a:t>
              </a:r>
            </a:p>
          </p:txBody>
        </p:sp>
        <p:pic>
          <p:nvPicPr>
            <p:cNvPr id="36" name="Picture 18" descr="C:\Users\n.welton.CAMPUS\AppData\Local\Microsoft\Windows\Temporary Internet Files\Content.IE5\6APW1NBK\4698128083_21be0d1f34_z[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43725" y="2794000"/>
              <a:ext cx="1255713"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19" descr="C:\Users\n.welton.CAMPUS\AppData\Local\Microsoft\Windows\Temporary Internet Files\Content.IE5\X00UGV3Y\4164344917_b910cfef87_z[1].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5738" y="3584575"/>
              <a:ext cx="1376362"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23414637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Beth yw eich </a:t>
            </a:r>
            <a:r>
              <a:rPr lang="cy-GB" dirty="0" err="1" smtClean="0"/>
              <a:t>Bydolwg</a:t>
            </a:r>
            <a:r>
              <a:rPr lang="en-GB" dirty="0" smtClean="0"/>
              <a:t>? </a:t>
            </a:r>
            <a:br>
              <a:rPr lang="en-GB" dirty="0" smtClean="0"/>
            </a:br>
            <a:r>
              <a:rPr lang="en-GB" dirty="0" smtClean="0"/>
              <a:t>What's </a:t>
            </a:r>
            <a:r>
              <a:rPr lang="en-GB" dirty="0"/>
              <a:t>Y</a:t>
            </a:r>
            <a:r>
              <a:rPr lang="en-GB" dirty="0" smtClean="0"/>
              <a:t>our World View ? </a:t>
            </a:r>
            <a:endParaRPr lang="en-GB" dirty="0"/>
          </a:p>
        </p:txBody>
      </p:sp>
      <p:sp>
        <p:nvSpPr>
          <p:cNvPr id="3" name="Content Placeholder 2"/>
          <p:cNvSpPr>
            <a:spLocks noGrp="1"/>
          </p:cNvSpPr>
          <p:nvPr>
            <p:ph sz="half" idx="1"/>
          </p:nvPr>
        </p:nvSpPr>
        <p:spPr/>
        <p:txBody>
          <a:bodyPr/>
          <a:lstStyle/>
          <a:p>
            <a:r>
              <a:rPr lang="cy-GB" dirty="0" smtClean="0"/>
              <a:t>Trafodwch gyda’ch partner ble y byddech chi’n eich gosod eich hun ar y continwwm.</a:t>
            </a:r>
          </a:p>
          <a:p>
            <a:endParaRPr lang="cy-GB" dirty="0" smtClean="0"/>
          </a:p>
          <a:p>
            <a:r>
              <a:rPr lang="cy-GB" dirty="0" smtClean="0"/>
              <a:t>Cwestiynau? </a:t>
            </a:r>
          </a:p>
          <a:p>
            <a:endParaRPr lang="en-GB" dirty="0" smtClean="0"/>
          </a:p>
        </p:txBody>
      </p:sp>
      <p:sp>
        <p:nvSpPr>
          <p:cNvPr id="4" name="Content Placeholder 3"/>
          <p:cNvSpPr>
            <a:spLocks noGrp="1"/>
          </p:cNvSpPr>
          <p:nvPr>
            <p:ph sz="half" idx="2"/>
          </p:nvPr>
        </p:nvSpPr>
        <p:spPr/>
        <p:txBody>
          <a:bodyPr/>
          <a:lstStyle/>
          <a:p>
            <a:r>
              <a:rPr lang="en-GB" dirty="0"/>
              <a:t>Discuss with your partner where you may </a:t>
            </a:r>
            <a:r>
              <a:rPr lang="en-GB" dirty="0" smtClean="0"/>
              <a:t>place </a:t>
            </a:r>
            <a:r>
              <a:rPr lang="en-GB" dirty="0"/>
              <a:t>yourself on the continuum.</a:t>
            </a:r>
          </a:p>
          <a:p>
            <a:endParaRPr lang="en-GB" dirty="0"/>
          </a:p>
          <a:p>
            <a:endParaRPr lang="en-GB" dirty="0"/>
          </a:p>
        </p:txBody>
      </p:sp>
    </p:spTree>
    <p:extLst>
      <p:ext uri="{BB962C8B-B14F-4D97-AF65-F5344CB8AC3E}">
        <p14:creationId xmlns:p14="http://schemas.microsoft.com/office/powerpoint/2010/main" val="19482510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cy-GB" dirty="0"/>
              <a:t>Cwestiynau? </a:t>
            </a:r>
          </a:p>
          <a:p>
            <a:endParaRPr lang="en-GB" dirty="0"/>
          </a:p>
        </p:txBody>
      </p:sp>
      <p:sp>
        <p:nvSpPr>
          <p:cNvPr id="4" name="Content Placeholder 3"/>
          <p:cNvSpPr>
            <a:spLocks noGrp="1"/>
          </p:cNvSpPr>
          <p:nvPr>
            <p:ph sz="half" idx="2"/>
          </p:nvPr>
        </p:nvSpPr>
        <p:spPr/>
        <p:txBody>
          <a:bodyPr/>
          <a:lstStyle/>
          <a:p>
            <a:r>
              <a:rPr lang="en-GB" dirty="0" smtClean="0"/>
              <a:t>Questions </a:t>
            </a:r>
            <a:endParaRPr lang="en-GB" dirty="0"/>
          </a:p>
        </p:txBody>
      </p:sp>
    </p:spTree>
    <p:extLst>
      <p:ext uri="{BB962C8B-B14F-4D97-AF65-F5344CB8AC3E}">
        <p14:creationId xmlns:p14="http://schemas.microsoft.com/office/powerpoint/2010/main" val="138474222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438</TotalTime>
  <Words>642</Words>
  <Application>Microsoft Office PowerPoint</Application>
  <PresentationFormat>Widescreen</PresentationFormat>
  <Paragraphs>100</Paragraphs>
  <Slides>17</Slides>
  <Notes>1</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MS PGothic</vt:lpstr>
      <vt:lpstr>Arial</vt:lpstr>
      <vt:lpstr>Calibri</vt:lpstr>
      <vt:lpstr>Myriad Pro</vt:lpstr>
      <vt:lpstr>Open Sans</vt:lpstr>
      <vt:lpstr>Roboto Slab</vt:lpstr>
      <vt:lpstr>Tahoma</vt:lpstr>
      <vt:lpstr>Times</vt:lpstr>
      <vt:lpstr>Times New Roman</vt:lpstr>
      <vt:lpstr>20140311PresentationUWTSDTemplate</vt:lpstr>
      <vt:lpstr>Datblygu Ymchwil:  Theori ac Ymarfer Developing Research:  Theory and Practice </vt:lpstr>
      <vt:lpstr>Sut rydym yn gwybod beth rydym yn ei wybod? How do we know what we know? </vt:lpstr>
      <vt:lpstr>PowerPoint Presentation</vt:lpstr>
      <vt:lpstr>PowerPoint Presentation</vt:lpstr>
      <vt:lpstr>Epistemoleg/ Epistemology</vt:lpstr>
      <vt:lpstr> Ontoleg/ Ontology </vt:lpstr>
      <vt:lpstr>Why </vt:lpstr>
      <vt:lpstr>Three Main Paradigms</vt:lpstr>
      <vt:lpstr>Different Ways to view the World: Pardigms</vt:lpstr>
      <vt:lpstr>Gwertheg Axiology </vt:lpstr>
      <vt:lpstr>Gwertheg Axiology</vt:lpstr>
      <vt:lpstr>Gwertheg   Axiology</vt:lpstr>
      <vt:lpstr>PowerPoint Presentation</vt:lpstr>
      <vt:lpstr>PowerPoint Presentation</vt:lpstr>
      <vt:lpstr>PowerPoint Presentation</vt:lpstr>
      <vt:lpstr>Beth yw eich Bydolwg?  What's Your World View ?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Research: Theory and Practice</dc:title>
  <dc:creator>Nicola Welton</dc:creator>
  <cp:lastModifiedBy>Nicola Welton</cp:lastModifiedBy>
  <cp:revision>26</cp:revision>
  <cp:lastPrinted>2017-10-27T07:53:22Z</cp:lastPrinted>
  <dcterms:created xsi:type="dcterms:W3CDTF">2016-09-21T14:41:01Z</dcterms:created>
  <dcterms:modified xsi:type="dcterms:W3CDTF">2019-11-22T17:03:29Z</dcterms:modified>
</cp:coreProperties>
</file>