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70" r:id="rId5"/>
    <p:sldId id="271" r:id="rId6"/>
    <p:sldId id="364" r:id="rId7"/>
    <p:sldId id="369" r:id="rId8"/>
    <p:sldId id="273" r:id="rId9"/>
    <p:sldId id="261" r:id="rId10"/>
    <p:sldId id="337" r:id="rId11"/>
    <p:sldId id="363" r:id="rId12"/>
    <p:sldId id="265" r:id="rId13"/>
    <p:sldId id="263" r:id="rId14"/>
    <p:sldId id="370" r:id="rId15"/>
    <p:sldId id="371"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07" autoAdjust="0"/>
    <p:restoredTop sz="95033" autoAdjust="0"/>
  </p:normalViewPr>
  <p:slideViewPr>
    <p:cSldViewPr snapToGrid="0">
      <p:cViewPr varScale="1">
        <p:scale>
          <a:sx n="92" d="100"/>
          <a:sy n="92" d="100"/>
        </p:scale>
        <p:origin x="82" y="1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53FBB1-E369-4FF4-840E-D4568A109998}"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6D505187-667B-457D-83E8-28579F6F3115}">
      <dgm:prSet/>
      <dgm:spPr/>
      <dgm:t>
        <a:bodyPr/>
        <a:lstStyle/>
        <a:p>
          <a:r>
            <a:rPr lang="en-GB"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Abbas </a:t>
          </a:r>
          <a:r>
            <a:rPr lang="en-GB" dirty="0" err="1">
              <a:latin typeface="Arial" panose="020B0604020202020204" pitchFamily="34" charset="0"/>
              <a:cs typeface="Arial" panose="020B0604020202020204" pitchFamily="34" charset="0"/>
            </a:rPr>
            <a:t>Abbas</a:t>
          </a:r>
          <a:endParaRPr lang="en-US" dirty="0">
            <a:latin typeface="Arial" panose="020B0604020202020204" pitchFamily="34" charset="0"/>
            <a:cs typeface="Arial" panose="020B0604020202020204" pitchFamily="34" charset="0"/>
          </a:endParaRPr>
        </a:p>
      </dgm:t>
    </dgm:pt>
    <dgm:pt modelId="{58095B0C-499D-4653-97C4-8CE6732005D9}" type="parTrans" cxnId="{DB5752DD-0DA2-47E6-B7D1-E3694C1B0750}">
      <dgm:prSet/>
      <dgm:spPr/>
      <dgm:t>
        <a:bodyPr/>
        <a:lstStyle/>
        <a:p>
          <a:endParaRPr lang="en-US"/>
        </a:p>
      </dgm:t>
    </dgm:pt>
    <dgm:pt modelId="{21CA20E5-7E81-4FCD-BAA1-F086BB47D545}" type="sibTrans" cxnId="{DB5752DD-0DA2-47E6-B7D1-E3694C1B0750}">
      <dgm:prSet/>
      <dgm:spPr/>
      <dgm:t>
        <a:bodyPr/>
        <a:lstStyle/>
        <a:p>
          <a:endParaRPr lang="en-US"/>
        </a:p>
      </dgm:t>
    </dgm:pt>
    <dgm:pt modelId="{E55C83A1-01F6-4821-96F9-5B43822CBE5E}">
      <dgm:prSet/>
      <dgm:spPr/>
      <dgm:t>
        <a:bodyPr/>
        <a:lstStyle/>
        <a:p>
          <a:r>
            <a:rPr lang="en-GB" b="0" dirty="0">
              <a:latin typeface="Arial Black" panose="020B0A04020102020204" pitchFamily="34" charset="0"/>
            </a:rPr>
            <a:t>Student ID:	2506769</a:t>
          </a:r>
          <a:endParaRPr lang="en-US" b="0" dirty="0">
            <a:latin typeface="Arial Black" panose="020B0A04020102020204" pitchFamily="34" charset="0"/>
          </a:endParaRPr>
        </a:p>
      </dgm:t>
    </dgm:pt>
    <dgm:pt modelId="{F5D99437-2C07-4387-852C-FF59C7B75967}" type="parTrans" cxnId="{66EA8B90-6E76-47A9-9296-286E7DCDA024}">
      <dgm:prSet/>
      <dgm:spPr/>
      <dgm:t>
        <a:bodyPr/>
        <a:lstStyle/>
        <a:p>
          <a:endParaRPr lang="en-US"/>
        </a:p>
      </dgm:t>
    </dgm:pt>
    <dgm:pt modelId="{D0BD5BED-AFAB-4165-A938-ADD0ED07A670}" type="sibTrans" cxnId="{66EA8B90-6E76-47A9-9296-286E7DCDA024}">
      <dgm:prSet/>
      <dgm:spPr/>
      <dgm:t>
        <a:bodyPr/>
        <a:lstStyle/>
        <a:p>
          <a:endParaRPr lang="en-US"/>
        </a:p>
      </dgm:t>
    </dgm:pt>
    <dgm:pt modelId="{3373359C-4785-46B8-A240-A7FA0AD7506C}">
      <dgm:prSet/>
      <dgm:spPr/>
      <dgm:t>
        <a:bodyPr/>
        <a:lstStyle/>
        <a:p>
          <a:r>
            <a:rPr lang="en-GB" b="1" dirty="0">
              <a:latin typeface="Arial" panose="020B0604020202020204" pitchFamily="34" charset="0"/>
              <a:cs typeface="Arial" panose="020B0604020202020204" pitchFamily="34" charset="0"/>
            </a:rPr>
            <a:t>Lecturer’s Name:  </a:t>
          </a:r>
          <a:r>
            <a:rPr lang="en-GB" b="0" dirty="0">
              <a:latin typeface="Arial" panose="020B0604020202020204" pitchFamily="34" charset="0"/>
              <a:cs typeface="Arial" panose="020B0604020202020204" pitchFamily="34" charset="0"/>
            </a:rPr>
            <a:t>Dr</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Chijioke Uba</a:t>
          </a:r>
          <a:endParaRPr lang="en-US" dirty="0">
            <a:latin typeface="Arial" panose="020B0604020202020204" pitchFamily="34" charset="0"/>
            <a:cs typeface="Arial" panose="020B0604020202020204" pitchFamily="34" charset="0"/>
          </a:endParaRPr>
        </a:p>
      </dgm:t>
    </dgm:pt>
    <dgm:pt modelId="{48510E23-A932-46A3-8491-CEC62B3D981E}" type="parTrans" cxnId="{2DEC9EE7-9B4F-406C-88DD-4F660DD295EB}">
      <dgm:prSet/>
      <dgm:spPr/>
      <dgm:t>
        <a:bodyPr/>
        <a:lstStyle/>
        <a:p>
          <a:endParaRPr lang="en-US"/>
        </a:p>
      </dgm:t>
    </dgm:pt>
    <dgm:pt modelId="{91580637-28D9-48CF-8875-A6D591B7341E}" type="sibTrans" cxnId="{2DEC9EE7-9B4F-406C-88DD-4F660DD295EB}">
      <dgm:prSet/>
      <dgm:spPr/>
      <dgm:t>
        <a:bodyPr/>
        <a:lstStyle/>
        <a:p>
          <a:endParaRPr lang="en-US"/>
        </a:p>
      </dgm:t>
    </dgm:pt>
    <dgm:pt modelId="{02DF76BF-431B-4259-9E46-50E77768681C}">
      <dgm:prSet/>
      <dgm:spPr/>
      <dgm:t>
        <a:bodyPr/>
        <a:lstStyle/>
        <a:p>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LCLM 4004</a:t>
          </a:r>
          <a:endParaRPr lang="en-US" dirty="0">
            <a:latin typeface="Arial" panose="020B0604020202020204" pitchFamily="34" charset="0"/>
            <a:cs typeface="Arial" panose="020B0604020202020204" pitchFamily="34" charset="0"/>
          </a:endParaRPr>
        </a:p>
      </dgm:t>
    </dgm:pt>
    <dgm:pt modelId="{FCB0BB5B-0EA6-4BA9-AAAA-8002EC0B62C9}" type="parTrans" cxnId="{2B94A8D2-5755-4890-99DE-15A4B78F70B4}">
      <dgm:prSet/>
      <dgm:spPr/>
      <dgm:t>
        <a:bodyPr/>
        <a:lstStyle/>
        <a:p>
          <a:endParaRPr lang="en-US"/>
        </a:p>
      </dgm:t>
    </dgm:pt>
    <dgm:pt modelId="{D829799E-9772-4C2F-9151-B6778CD840AF}" type="sibTrans" cxnId="{2B94A8D2-5755-4890-99DE-15A4B78F70B4}">
      <dgm:prSet/>
      <dgm:spPr/>
      <dgm:t>
        <a:bodyPr/>
        <a:lstStyle/>
        <a:p>
          <a:endParaRPr lang="en-US"/>
        </a:p>
      </dgm:t>
    </dgm:pt>
    <dgm:pt modelId="{E4F55B0B-D40C-431A-84AF-8130B3A78B3D}">
      <dgm:prSet/>
      <dgm:spPr/>
      <dgm:t>
        <a:bodyPr/>
        <a:lstStyle/>
        <a:p>
          <a:r>
            <a:rPr lang="en-GB" b="1" dirty="0">
              <a:latin typeface="Arial" panose="020B0604020202020204" pitchFamily="34" charset="0"/>
              <a:cs typeface="Arial" panose="020B0604020202020204" pitchFamily="34" charset="0"/>
            </a:rPr>
            <a:t>Module Name: </a:t>
          </a:r>
          <a:r>
            <a:rPr lang="en-GB" dirty="0">
              <a:latin typeface="Arial" panose="020B0604020202020204" pitchFamily="34" charset="0"/>
              <a:cs typeface="Arial" panose="020B0604020202020204" pitchFamily="34" charset="0"/>
            </a:rPr>
            <a:t>Problem Solving and Decision-Making</a:t>
          </a:r>
          <a:endParaRPr lang="en-US" dirty="0">
            <a:latin typeface="Arial" panose="020B0604020202020204" pitchFamily="34" charset="0"/>
            <a:cs typeface="Arial" panose="020B0604020202020204" pitchFamily="34" charset="0"/>
          </a:endParaRPr>
        </a:p>
      </dgm:t>
    </dgm:pt>
    <dgm:pt modelId="{CC5DF292-05EA-445E-97BC-1FA82AD979AF}" type="parTrans" cxnId="{CBF6F3A5-1EED-4AC6-821F-6715CF9870EC}">
      <dgm:prSet/>
      <dgm:spPr/>
      <dgm:t>
        <a:bodyPr/>
        <a:lstStyle/>
        <a:p>
          <a:endParaRPr lang="en-US"/>
        </a:p>
      </dgm:t>
    </dgm:pt>
    <dgm:pt modelId="{67AFE55D-4B90-4F00-A90B-7E9DA017DA7B}" type="sibTrans" cxnId="{CBF6F3A5-1EED-4AC6-821F-6715CF9870EC}">
      <dgm:prSet/>
      <dgm:spPr/>
      <dgm:t>
        <a:bodyPr/>
        <a:lstStyle/>
        <a:p>
          <a:endParaRPr lang="en-US"/>
        </a:p>
      </dgm:t>
    </dgm:pt>
    <dgm:pt modelId="{B0E55431-F403-4220-9CF1-99B5DD93A50E}">
      <dgm:prSet/>
      <dgm:spPr/>
      <dgm:t>
        <a:bodyPr/>
        <a:lstStyle/>
        <a:p>
          <a:r>
            <a:rPr lang="en-GB" b="1" dirty="0">
              <a:latin typeface="Arial" panose="020B0604020202020204" pitchFamily="34" charset="0"/>
              <a:cs typeface="Arial" panose="020B0604020202020204" pitchFamily="34" charset="0"/>
            </a:rPr>
            <a:t>Component 1: 	</a:t>
          </a:r>
          <a:r>
            <a:rPr lang="en-GB" dirty="0">
              <a:latin typeface="Arial" panose="020B0604020202020204" pitchFamily="34" charset="0"/>
              <a:cs typeface="Arial" panose="020B0604020202020204" pitchFamily="34" charset="0"/>
            </a:rPr>
            <a:t>Green Haven Florists</a:t>
          </a:r>
          <a:endParaRPr lang="en-US" dirty="0">
            <a:latin typeface="Arial" panose="020B0604020202020204" pitchFamily="34" charset="0"/>
            <a:cs typeface="Arial" panose="020B0604020202020204" pitchFamily="34" charset="0"/>
          </a:endParaRPr>
        </a:p>
      </dgm:t>
    </dgm:pt>
    <dgm:pt modelId="{DE2D477A-522A-416F-82CD-B0F55C92A2B5}" type="parTrans" cxnId="{96B2D8B7-CED5-4ADA-8E56-C333F73B778A}">
      <dgm:prSet/>
      <dgm:spPr/>
      <dgm:t>
        <a:bodyPr/>
        <a:lstStyle/>
        <a:p>
          <a:endParaRPr lang="en-US"/>
        </a:p>
      </dgm:t>
    </dgm:pt>
    <dgm:pt modelId="{8A722EC2-6064-4B5F-A51B-726A2BF6780F}" type="sibTrans" cxnId="{96B2D8B7-CED5-4ADA-8E56-C333F73B778A}">
      <dgm:prSet/>
      <dgm:spPr/>
      <dgm:t>
        <a:bodyPr/>
        <a:lstStyle/>
        <a:p>
          <a:endParaRPr lang="en-US"/>
        </a:p>
      </dgm:t>
    </dgm:pt>
    <dgm:pt modelId="{EDA41593-71BC-42FE-9559-183E5EA5D07D}" type="pres">
      <dgm:prSet presAssocID="{2B53FBB1-E369-4FF4-840E-D4568A109998}" presName="diagram" presStyleCnt="0">
        <dgm:presLayoutVars>
          <dgm:dir/>
          <dgm:resizeHandles val="exact"/>
        </dgm:presLayoutVars>
      </dgm:prSet>
      <dgm:spPr/>
    </dgm:pt>
    <dgm:pt modelId="{3CE188DE-3622-41A6-8462-3C9B1859340A}" type="pres">
      <dgm:prSet presAssocID="{6D505187-667B-457D-83E8-28579F6F3115}" presName="node" presStyleLbl="node1" presStyleIdx="0" presStyleCnt="6">
        <dgm:presLayoutVars>
          <dgm:bulletEnabled val="1"/>
        </dgm:presLayoutVars>
      </dgm:prSet>
      <dgm:spPr/>
    </dgm:pt>
    <dgm:pt modelId="{0C72CF3B-36C1-495E-9EB2-63C55CBB7CD3}" type="pres">
      <dgm:prSet presAssocID="{21CA20E5-7E81-4FCD-BAA1-F086BB47D545}" presName="sibTrans" presStyleCnt="0"/>
      <dgm:spPr/>
    </dgm:pt>
    <dgm:pt modelId="{1EACF8EF-5205-46FA-89A9-C2B46E7E3AA5}" type="pres">
      <dgm:prSet presAssocID="{E55C83A1-01F6-4821-96F9-5B43822CBE5E}" presName="node" presStyleLbl="node1" presStyleIdx="1" presStyleCnt="6">
        <dgm:presLayoutVars>
          <dgm:bulletEnabled val="1"/>
        </dgm:presLayoutVars>
      </dgm:prSet>
      <dgm:spPr/>
    </dgm:pt>
    <dgm:pt modelId="{DF4FFA04-17C7-4D78-9A67-FCC0BB4DE84B}" type="pres">
      <dgm:prSet presAssocID="{D0BD5BED-AFAB-4165-A938-ADD0ED07A670}" presName="sibTrans" presStyleCnt="0"/>
      <dgm:spPr/>
    </dgm:pt>
    <dgm:pt modelId="{48F57FC5-EB6D-4320-A1EF-FB3D3A6CEF44}" type="pres">
      <dgm:prSet presAssocID="{3373359C-4785-46B8-A240-A7FA0AD7506C}" presName="node" presStyleLbl="node1" presStyleIdx="2" presStyleCnt="6">
        <dgm:presLayoutVars>
          <dgm:bulletEnabled val="1"/>
        </dgm:presLayoutVars>
      </dgm:prSet>
      <dgm:spPr/>
    </dgm:pt>
    <dgm:pt modelId="{B18830F2-2402-4F5B-ACE1-B8C531E7064D}" type="pres">
      <dgm:prSet presAssocID="{91580637-28D9-48CF-8875-A6D591B7341E}" presName="sibTrans" presStyleCnt="0"/>
      <dgm:spPr/>
    </dgm:pt>
    <dgm:pt modelId="{FE209E35-8447-4D2C-BF79-A3B9918AB5D6}" type="pres">
      <dgm:prSet presAssocID="{02DF76BF-431B-4259-9E46-50E77768681C}" presName="node" presStyleLbl="node1" presStyleIdx="3" presStyleCnt="6">
        <dgm:presLayoutVars>
          <dgm:bulletEnabled val="1"/>
        </dgm:presLayoutVars>
      </dgm:prSet>
      <dgm:spPr/>
    </dgm:pt>
    <dgm:pt modelId="{B8E04C1F-30BB-4C1B-A3FA-BA6BC4F5EA2D}" type="pres">
      <dgm:prSet presAssocID="{D829799E-9772-4C2F-9151-B6778CD840AF}" presName="sibTrans" presStyleCnt="0"/>
      <dgm:spPr/>
    </dgm:pt>
    <dgm:pt modelId="{08FD3FC1-EA78-4DDC-8903-42773104980D}" type="pres">
      <dgm:prSet presAssocID="{E4F55B0B-D40C-431A-84AF-8130B3A78B3D}" presName="node" presStyleLbl="node1" presStyleIdx="4" presStyleCnt="6">
        <dgm:presLayoutVars>
          <dgm:bulletEnabled val="1"/>
        </dgm:presLayoutVars>
      </dgm:prSet>
      <dgm:spPr/>
    </dgm:pt>
    <dgm:pt modelId="{444B9039-FDCA-4905-A2E4-2B15FFEFD095}" type="pres">
      <dgm:prSet presAssocID="{67AFE55D-4B90-4F00-A90B-7E9DA017DA7B}" presName="sibTrans" presStyleCnt="0"/>
      <dgm:spPr/>
    </dgm:pt>
    <dgm:pt modelId="{E967AA35-36FC-403F-BC25-AEF44EC38626}" type="pres">
      <dgm:prSet presAssocID="{B0E55431-F403-4220-9CF1-99B5DD93A50E}" presName="node" presStyleLbl="node1" presStyleIdx="5" presStyleCnt="6">
        <dgm:presLayoutVars>
          <dgm:bulletEnabled val="1"/>
        </dgm:presLayoutVars>
      </dgm:prSet>
      <dgm:spPr/>
    </dgm:pt>
  </dgm:ptLst>
  <dgm:cxnLst>
    <dgm:cxn modelId="{FE005B2D-B365-4CF0-9228-91CD443753A7}" type="presOf" srcId="{02DF76BF-431B-4259-9E46-50E77768681C}" destId="{FE209E35-8447-4D2C-BF79-A3B9918AB5D6}" srcOrd="0" destOrd="0" presId="urn:microsoft.com/office/officeart/2005/8/layout/default"/>
    <dgm:cxn modelId="{FCF87C4E-1CA5-4E4C-99EC-3CABDF42F8E7}" type="presOf" srcId="{3373359C-4785-46B8-A240-A7FA0AD7506C}" destId="{48F57FC5-EB6D-4320-A1EF-FB3D3A6CEF44}" srcOrd="0" destOrd="0" presId="urn:microsoft.com/office/officeart/2005/8/layout/default"/>
    <dgm:cxn modelId="{26C4916F-4ADF-4856-9F34-828190DC4ACF}" type="presOf" srcId="{2B53FBB1-E369-4FF4-840E-D4568A109998}" destId="{EDA41593-71BC-42FE-9559-183E5EA5D07D}" srcOrd="0" destOrd="0" presId="urn:microsoft.com/office/officeart/2005/8/layout/default"/>
    <dgm:cxn modelId="{43054A52-9301-480B-B8C0-87F78F59C4B9}" type="presOf" srcId="{B0E55431-F403-4220-9CF1-99B5DD93A50E}" destId="{E967AA35-36FC-403F-BC25-AEF44EC38626}" srcOrd="0" destOrd="0" presId="urn:microsoft.com/office/officeart/2005/8/layout/default"/>
    <dgm:cxn modelId="{66EA8B90-6E76-47A9-9296-286E7DCDA024}" srcId="{2B53FBB1-E369-4FF4-840E-D4568A109998}" destId="{E55C83A1-01F6-4821-96F9-5B43822CBE5E}" srcOrd="1" destOrd="0" parTransId="{F5D99437-2C07-4387-852C-FF59C7B75967}" sibTransId="{D0BD5BED-AFAB-4165-A938-ADD0ED07A670}"/>
    <dgm:cxn modelId="{990EEAA4-3894-4127-8928-7DDDD6227153}" type="presOf" srcId="{E55C83A1-01F6-4821-96F9-5B43822CBE5E}" destId="{1EACF8EF-5205-46FA-89A9-C2B46E7E3AA5}" srcOrd="0" destOrd="0" presId="urn:microsoft.com/office/officeart/2005/8/layout/default"/>
    <dgm:cxn modelId="{CBF6F3A5-1EED-4AC6-821F-6715CF9870EC}" srcId="{2B53FBB1-E369-4FF4-840E-D4568A109998}" destId="{E4F55B0B-D40C-431A-84AF-8130B3A78B3D}" srcOrd="4" destOrd="0" parTransId="{CC5DF292-05EA-445E-97BC-1FA82AD979AF}" sibTransId="{67AFE55D-4B90-4F00-A90B-7E9DA017DA7B}"/>
    <dgm:cxn modelId="{677D76B1-9CA7-45B3-89C6-0FF5F5AD7E2B}" type="presOf" srcId="{E4F55B0B-D40C-431A-84AF-8130B3A78B3D}" destId="{08FD3FC1-EA78-4DDC-8903-42773104980D}" srcOrd="0" destOrd="0" presId="urn:microsoft.com/office/officeart/2005/8/layout/default"/>
    <dgm:cxn modelId="{96B2D8B7-CED5-4ADA-8E56-C333F73B778A}" srcId="{2B53FBB1-E369-4FF4-840E-D4568A109998}" destId="{B0E55431-F403-4220-9CF1-99B5DD93A50E}" srcOrd="5" destOrd="0" parTransId="{DE2D477A-522A-416F-82CD-B0F55C92A2B5}" sibTransId="{8A722EC2-6064-4B5F-A51B-726A2BF6780F}"/>
    <dgm:cxn modelId="{083B38D2-79B8-41F6-AFE7-CF337333BF37}" type="presOf" srcId="{6D505187-667B-457D-83E8-28579F6F3115}" destId="{3CE188DE-3622-41A6-8462-3C9B1859340A}" srcOrd="0" destOrd="0" presId="urn:microsoft.com/office/officeart/2005/8/layout/default"/>
    <dgm:cxn modelId="{2B94A8D2-5755-4890-99DE-15A4B78F70B4}" srcId="{2B53FBB1-E369-4FF4-840E-D4568A109998}" destId="{02DF76BF-431B-4259-9E46-50E77768681C}" srcOrd="3" destOrd="0" parTransId="{FCB0BB5B-0EA6-4BA9-AAAA-8002EC0B62C9}" sibTransId="{D829799E-9772-4C2F-9151-B6778CD840AF}"/>
    <dgm:cxn modelId="{DB5752DD-0DA2-47E6-B7D1-E3694C1B0750}" srcId="{2B53FBB1-E369-4FF4-840E-D4568A109998}" destId="{6D505187-667B-457D-83E8-28579F6F3115}" srcOrd="0" destOrd="0" parTransId="{58095B0C-499D-4653-97C4-8CE6732005D9}" sibTransId="{21CA20E5-7E81-4FCD-BAA1-F086BB47D545}"/>
    <dgm:cxn modelId="{2DEC9EE7-9B4F-406C-88DD-4F660DD295EB}" srcId="{2B53FBB1-E369-4FF4-840E-D4568A109998}" destId="{3373359C-4785-46B8-A240-A7FA0AD7506C}" srcOrd="2" destOrd="0" parTransId="{48510E23-A932-46A3-8491-CEC62B3D981E}" sibTransId="{91580637-28D9-48CF-8875-A6D591B7341E}"/>
    <dgm:cxn modelId="{676C2060-44BA-4FEA-9FDD-C69F3847D0C3}" type="presParOf" srcId="{EDA41593-71BC-42FE-9559-183E5EA5D07D}" destId="{3CE188DE-3622-41A6-8462-3C9B1859340A}" srcOrd="0" destOrd="0" presId="urn:microsoft.com/office/officeart/2005/8/layout/default"/>
    <dgm:cxn modelId="{5DD99D88-7B54-4FC5-ABCC-CF931E7B3F26}" type="presParOf" srcId="{EDA41593-71BC-42FE-9559-183E5EA5D07D}" destId="{0C72CF3B-36C1-495E-9EB2-63C55CBB7CD3}" srcOrd="1" destOrd="0" presId="urn:microsoft.com/office/officeart/2005/8/layout/default"/>
    <dgm:cxn modelId="{D16A7BA0-7E13-44EC-AAC4-C82ED5D286E4}" type="presParOf" srcId="{EDA41593-71BC-42FE-9559-183E5EA5D07D}" destId="{1EACF8EF-5205-46FA-89A9-C2B46E7E3AA5}" srcOrd="2" destOrd="0" presId="urn:microsoft.com/office/officeart/2005/8/layout/default"/>
    <dgm:cxn modelId="{0CECDD30-A899-4FDD-9023-2B3168373414}" type="presParOf" srcId="{EDA41593-71BC-42FE-9559-183E5EA5D07D}" destId="{DF4FFA04-17C7-4D78-9A67-FCC0BB4DE84B}" srcOrd="3" destOrd="0" presId="urn:microsoft.com/office/officeart/2005/8/layout/default"/>
    <dgm:cxn modelId="{F0104C10-84C2-414B-A47E-525BEBE8F166}" type="presParOf" srcId="{EDA41593-71BC-42FE-9559-183E5EA5D07D}" destId="{48F57FC5-EB6D-4320-A1EF-FB3D3A6CEF44}" srcOrd="4" destOrd="0" presId="urn:microsoft.com/office/officeart/2005/8/layout/default"/>
    <dgm:cxn modelId="{74BF7C1D-57C7-46F0-8EDA-C2E383E94F97}" type="presParOf" srcId="{EDA41593-71BC-42FE-9559-183E5EA5D07D}" destId="{B18830F2-2402-4F5B-ACE1-B8C531E7064D}" srcOrd="5" destOrd="0" presId="urn:microsoft.com/office/officeart/2005/8/layout/default"/>
    <dgm:cxn modelId="{48FB1088-44C2-4C4B-A8CB-5567EF39A4B8}" type="presParOf" srcId="{EDA41593-71BC-42FE-9559-183E5EA5D07D}" destId="{FE209E35-8447-4D2C-BF79-A3B9918AB5D6}" srcOrd="6" destOrd="0" presId="urn:microsoft.com/office/officeart/2005/8/layout/default"/>
    <dgm:cxn modelId="{6FEA7747-B995-4643-8486-050708393CBE}" type="presParOf" srcId="{EDA41593-71BC-42FE-9559-183E5EA5D07D}" destId="{B8E04C1F-30BB-4C1B-A3FA-BA6BC4F5EA2D}" srcOrd="7" destOrd="0" presId="urn:microsoft.com/office/officeart/2005/8/layout/default"/>
    <dgm:cxn modelId="{BB794ED7-A688-4DF3-9537-2645B68B2FF2}" type="presParOf" srcId="{EDA41593-71BC-42FE-9559-183E5EA5D07D}" destId="{08FD3FC1-EA78-4DDC-8903-42773104980D}" srcOrd="8" destOrd="0" presId="urn:microsoft.com/office/officeart/2005/8/layout/default"/>
    <dgm:cxn modelId="{66A97B94-66B1-4B6D-9BFC-20A5BC2ED022}" type="presParOf" srcId="{EDA41593-71BC-42FE-9559-183E5EA5D07D}" destId="{444B9039-FDCA-4905-A2E4-2B15FFEFD095}" srcOrd="9" destOrd="0" presId="urn:microsoft.com/office/officeart/2005/8/layout/default"/>
    <dgm:cxn modelId="{4637AEE0-087D-4EED-B6B8-08F3870519C4}" type="presParOf" srcId="{EDA41593-71BC-42FE-9559-183E5EA5D07D}" destId="{E967AA35-36FC-403F-BC25-AEF44EC38626}"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188DE-3622-41A6-8462-3C9B1859340A}">
      <dsp:nvSpPr>
        <dsp:cNvPr id="0" name=""/>
        <dsp:cNvSpPr/>
      </dsp:nvSpPr>
      <dsp:spPr>
        <a:xfrm>
          <a:off x="0" y="39687"/>
          <a:ext cx="3286125" cy="19716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Student Name:	</a:t>
          </a:r>
          <a:r>
            <a:rPr lang="en-GB" sz="2900" kern="1200" dirty="0">
              <a:latin typeface="Arial" panose="020B0604020202020204" pitchFamily="34" charset="0"/>
              <a:cs typeface="Arial" panose="020B0604020202020204" pitchFamily="34" charset="0"/>
            </a:rPr>
            <a:t>Abbas </a:t>
          </a:r>
          <a:r>
            <a:rPr lang="en-GB" sz="2900" kern="1200" dirty="0" err="1">
              <a:latin typeface="Arial" panose="020B0604020202020204" pitchFamily="34" charset="0"/>
              <a:cs typeface="Arial" panose="020B0604020202020204" pitchFamily="34" charset="0"/>
            </a:rPr>
            <a:t>Abbas</a:t>
          </a:r>
          <a:endParaRPr lang="en-US" sz="2900" kern="1200" dirty="0">
            <a:latin typeface="Arial" panose="020B0604020202020204" pitchFamily="34" charset="0"/>
            <a:cs typeface="Arial" panose="020B0604020202020204" pitchFamily="34" charset="0"/>
          </a:endParaRPr>
        </a:p>
      </dsp:txBody>
      <dsp:txXfrm>
        <a:off x="0" y="39687"/>
        <a:ext cx="3286125" cy="1971675"/>
      </dsp:txXfrm>
    </dsp:sp>
    <dsp:sp modelId="{1EACF8EF-5205-46FA-89A9-C2B46E7E3AA5}">
      <dsp:nvSpPr>
        <dsp:cNvPr id="0" name=""/>
        <dsp:cNvSpPr/>
      </dsp:nvSpPr>
      <dsp:spPr>
        <a:xfrm>
          <a:off x="3614737" y="39687"/>
          <a:ext cx="3286125" cy="19716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kern="1200" dirty="0">
              <a:latin typeface="Arial Black" panose="020B0A04020102020204" pitchFamily="34" charset="0"/>
            </a:rPr>
            <a:t>Student ID:	2506769</a:t>
          </a:r>
          <a:endParaRPr lang="en-US" sz="2900" b="0" kern="1200" dirty="0">
            <a:latin typeface="Arial Black" panose="020B0A04020102020204" pitchFamily="34" charset="0"/>
          </a:endParaRPr>
        </a:p>
      </dsp:txBody>
      <dsp:txXfrm>
        <a:off x="3614737" y="39687"/>
        <a:ext cx="3286125" cy="1971675"/>
      </dsp:txXfrm>
    </dsp:sp>
    <dsp:sp modelId="{48F57FC5-EB6D-4320-A1EF-FB3D3A6CEF44}">
      <dsp:nvSpPr>
        <dsp:cNvPr id="0" name=""/>
        <dsp:cNvSpPr/>
      </dsp:nvSpPr>
      <dsp:spPr>
        <a:xfrm>
          <a:off x="7229475" y="39687"/>
          <a:ext cx="3286125" cy="19716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Lecturer’s Name:  </a:t>
          </a:r>
          <a:r>
            <a:rPr lang="en-GB" sz="2900" b="0" kern="1200" dirty="0">
              <a:latin typeface="Arial" panose="020B0604020202020204" pitchFamily="34" charset="0"/>
              <a:cs typeface="Arial" panose="020B0604020202020204" pitchFamily="34" charset="0"/>
            </a:rPr>
            <a:t>Dr</a:t>
          </a:r>
          <a:r>
            <a:rPr lang="en-GB" sz="2900" b="1" kern="1200" dirty="0">
              <a:latin typeface="Arial" panose="020B0604020202020204" pitchFamily="34" charset="0"/>
              <a:cs typeface="Arial" panose="020B0604020202020204" pitchFamily="34" charset="0"/>
            </a:rPr>
            <a:t> </a:t>
          </a:r>
          <a:r>
            <a:rPr lang="en-GB" sz="2900" kern="1200" dirty="0">
              <a:latin typeface="Arial" panose="020B0604020202020204" pitchFamily="34" charset="0"/>
              <a:cs typeface="Arial" panose="020B0604020202020204" pitchFamily="34" charset="0"/>
            </a:rPr>
            <a:t>Chijioke Uba</a:t>
          </a:r>
          <a:endParaRPr lang="en-US" sz="2900" kern="1200" dirty="0">
            <a:latin typeface="Arial" panose="020B0604020202020204" pitchFamily="34" charset="0"/>
            <a:cs typeface="Arial" panose="020B0604020202020204" pitchFamily="34" charset="0"/>
          </a:endParaRPr>
        </a:p>
      </dsp:txBody>
      <dsp:txXfrm>
        <a:off x="7229475" y="39687"/>
        <a:ext cx="3286125" cy="1971675"/>
      </dsp:txXfrm>
    </dsp:sp>
    <dsp:sp modelId="{FE209E35-8447-4D2C-BF79-A3B9918AB5D6}">
      <dsp:nvSpPr>
        <dsp:cNvPr id="0" name=""/>
        <dsp:cNvSpPr/>
      </dsp:nvSpPr>
      <dsp:spPr>
        <a:xfrm>
          <a:off x="0" y="2339975"/>
          <a:ext cx="3286125" cy="19716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Module Code: 	</a:t>
          </a:r>
          <a:r>
            <a:rPr lang="en-GB" sz="2900" kern="1200" dirty="0">
              <a:latin typeface="Arial" panose="020B0604020202020204" pitchFamily="34" charset="0"/>
              <a:cs typeface="Arial" panose="020B0604020202020204" pitchFamily="34" charset="0"/>
            </a:rPr>
            <a:t>LCLM 4004</a:t>
          </a:r>
          <a:endParaRPr lang="en-US" sz="2900" kern="1200" dirty="0">
            <a:latin typeface="Arial" panose="020B0604020202020204" pitchFamily="34" charset="0"/>
            <a:cs typeface="Arial" panose="020B0604020202020204" pitchFamily="34" charset="0"/>
          </a:endParaRPr>
        </a:p>
      </dsp:txBody>
      <dsp:txXfrm>
        <a:off x="0" y="2339975"/>
        <a:ext cx="3286125" cy="1971675"/>
      </dsp:txXfrm>
    </dsp:sp>
    <dsp:sp modelId="{08FD3FC1-EA78-4DDC-8903-42773104980D}">
      <dsp:nvSpPr>
        <dsp:cNvPr id="0" name=""/>
        <dsp:cNvSpPr/>
      </dsp:nvSpPr>
      <dsp:spPr>
        <a:xfrm>
          <a:off x="3614737" y="2339975"/>
          <a:ext cx="3286125" cy="19716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Module Name: </a:t>
          </a:r>
          <a:r>
            <a:rPr lang="en-GB" sz="2900" kern="1200" dirty="0">
              <a:latin typeface="Arial" panose="020B0604020202020204" pitchFamily="34" charset="0"/>
              <a:cs typeface="Arial" panose="020B0604020202020204" pitchFamily="34" charset="0"/>
            </a:rPr>
            <a:t>Problem Solving and Decision-Making</a:t>
          </a:r>
          <a:endParaRPr lang="en-US" sz="2900" kern="1200" dirty="0">
            <a:latin typeface="Arial" panose="020B0604020202020204" pitchFamily="34" charset="0"/>
            <a:cs typeface="Arial" panose="020B0604020202020204" pitchFamily="34" charset="0"/>
          </a:endParaRPr>
        </a:p>
      </dsp:txBody>
      <dsp:txXfrm>
        <a:off x="3614737" y="2339975"/>
        <a:ext cx="3286125" cy="1971675"/>
      </dsp:txXfrm>
    </dsp:sp>
    <dsp:sp modelId="{E967AA35-36FC-403F-BC25-AEF44EC38626}">
      <dsp:nvSpPr>
        <dsp:cNvPr id="0" name=""/>
        <dsp:cNvSpPr/>
      </dsp:nvSpPr>
      <dsp:spPr>
        <a:xfrm>
          <a:off x="7229475" y="2339975"/>
          <a:ext cx="3286125" cy="19716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Component 1: 	</a:t>
          </a:r>
          <a:r>
            <a:rPr lang="en-GB" sz="2900" kern="1200" dirty="0">
              <a:latin typeface="Arial" panose="020B0604020202020204" pitchFamily="34" charset="0"/>
              <a:cs typeface="Arial" panose="020B0604020202020204" pitchFamily="34" charset="0"/>
            </a:rPr>
            <a:t>Green Haven Florists</a:t>
          </a:r>
          <a:endParaRPr lang="en-US" sz="2900" kern="1200" dirty="0">
            <a:latin typeface="Arial" panose="020B0604020202020204" pitchFamily="34" charset="0"/>
            <a:cs typeface="Arial" panose="020B0604020202020204" pitchFamily="34" charset="0"/>
          </a:endParaRP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7E38CF-34C3-4199-A090-E41D01A36AD3}"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ABCE20-9B67-4409-9C32-5582B9323414}" type="slidenum">
              <a:rPr lang="en-GB" smtClean="0"/>
              <a:t>‹#›</a:t>
            </a:fld>
            <a:endParaRPr lang="en-GB"/>
          </a:p>
        </p:txBody>
      </p:sp>
    </p:spTree>
    <p:extLst>
      <p:ext uri="{BB962C8B-B14F-4D97-AF65-F5344CB8AC3E}">
        <p14:creationId xmlns:p14="http://schemas.microsoft.com/office/powerpoint/2010/main" val="2773149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1</a:t>
            </a:fld>
            <a:endParaRPr lang="en-GB"/>
          </a:p>
        </p:txBody>
      </p:sp>
    </p:spTree>
    <p:extLst>
      <p:ext uri="{BB962C8B-B14F-4D97-AF65-F5344CB8AC3E}">
        <p14:creationId xmlns:p14="http://schemas.microsoft.com/office/powerpoint/2010/main" val="1238605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Good afternoon. My name is Abbas </a:t>
            </a:r>
            <a:r>
              <a:rPr lang="en-GB" sz="1200" dirty="0" err="1">
                <a:latin typeface="Arial" panose="020B0604020202020204" pitchFamily="34" charset="0"/>
                <a:cs typeface="Arial" panose="020B0604020202020204" pitchFamily="34" charset="0"/>
              </a:rPr>
              <a:t>Abbas</a:t>
            </a:r>
            <a:r>
              <a:rPr lang="en-GB" sz="1200" dirty="0">
                <a:latin typeface="Arial" panose="020B0604020202020204" pitchFamily="34" charset="0"/>
                <a:cs typeface="Arial" panose="020B0604020202020204" pitchFamily="34" charset="0"/>
              </a:rPr>
              <a:t> and my presentation is about the problem confronting Green Haven Florist.</a:t>
            </a:r>
          </a:p>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2</a:t>
            </a:fld>
            <a:endParaRPr lang="en-GB"/>
          </a:p>
        </p:txBody>
      </p:sp>
    </p:spTree>
    <p:extLst>
      <p:ext uri="{BB962C8B-B14F-4D97-AF65-F5344CB8AC3E}">
        <p14:creationId xmlns:p14="http://schemas.microsoft.com/office/powerpoint/2010/main" val="1051305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3</a:t>
            </a:fld>
            <a:endParaRPr lang="en-GB"/>
          </a:p>
        </p:txBody>
      </p:sp>
    </p:spTree>
    <p:extLst>
      <p:ext uri="{BB962C8B-B14F-4D97-AF65-F5344CB8AC3E}">
        <p14:creationId xmlns:p14="http://schemas.microsoft.com/office/powerpoint/2010/main" val="3982779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4</a:t>
            </a:fld>
            <a:endParaRPr lang="en-GB"/>
          </a:p>
        </p:txBody>
      </p:sp>
    </p:spTree>
    <p:extLst>
      <p:ext uri="{BB962C8B-B14F-4D97-AF65-F5344CB8AC3E}">
        <p14:creationId xmlns:p14="http://schemas.microsoft.com/office/powerpoint/2010/main" val="1019154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5</a:t>
            </a:fld>
            <a:endParaRPr lang="en-GB"/>
          </a:p>
        </p:txBody>
      </p:sp>
    </p:spTree>
    <p:extLst>
      <p:ext uri="{BB962C8B-B14F-4D97-AF65-F5344CB8AC3E}">
        <p14:creationId xmlns:p14="http://schemas.microsoft.com/office/powerpoint/2010/main" val="288312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6</a:t>
            </a:fld>
            <a:endParaRPr lang="en-GB"/>
          </a:p>
        </p:txBody>
      </p:sp>
    </p:spTree>
    <p:extLst>
      <p:ext uri="{BB962C8B-B14F-4D97-AF65-F5344CB8AC3E}">
        <p14:creationId xmlns:p14="http://schemas.microsoft.com/office/powerpoint/2010/main" val="3996350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BCE20-9B67-4409-9C32-5582B9323414}" type="slidenum">
              <a:rPr lang="en-GB" smtClean="0"/>
              <a:t>7</a:t>
            </a:fld>
            <a:endParaRPr lang="en-GB"/>
          </a:p>
        </p:txBody>
      </p:sp>
    </p:spTree>
    <p:extLst>
      <p:ext uri="{BB962C8B-B14F-4D97-AF65-F5344CB8AC3E}">
        <p14:creationId xmlns:p14="http://schemas.microsoft.com/office/powerpoint/2010/main" val="3318346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Cause-and-Effect diagram shows that the decline in in-store sales at Green Haven Florists is caused by several linked factors rather than one single issue. Internally, limited digital skills, outdated technology, and an over-reliance on in-store sales reduce competitiveness. Rising material costs also affect pricing. Externally, reduced high-street footfall, increased competition, and changing customer behaviour further contribute to the problem. Overall, the diagram highlights that the issue is </a:t>
            </a:r>
            <a:r>
              <a:rPr lang="en-GB" b="1" dirty="0"/>
              <a:t>systemic</a:t>
            </a:r>
            <a:r>
              <a:rPr lang="en-GB" dirty="0"/>
              <a:t> and requires multiple strategic responses.</a:t>
            </a:r>
          </a:p>
        </p:txBody>
      </p:sp>
      <p:sp>
        <p:nvSpPr>
          <p:cNvPr id="4" name="Slide Number Placeholder 3"/>
          <p:cNvSpPr>
            <a:spLocks noGrp="1"/>
          </p:cNvSpPr>
          <p:nvPr>
            <p:ph type="sldNum" sz="quarter" idx="5"/>
          </p:nvPr>
        </p:nvSpPr>
        <p:spPr/>
        <p:txBody>
          <a:bodyPr/>
          <a:lstStyle/>
          <a:p>
            <a:fld id="{79ABCE20-9B67-4409-9C32-5582B9323414}" type="slidenum">
              <a:rPr lang="en-GB" smtClean="0"/>
              <a:t>8</a:t>
            </a:fld>
            <a:endParaRPr lang="en-GB"/>
          </a:p>
        </p:txBody>
      </p:sp>
    </p:spTree>
    <p:extLst>
      <p:ext uri="{BB962C8B-B14F-4D97-AF65-F5344CB8AC3E}">
        <p14:creationId xmlns:p14="http://schemas.microsoft.com/office/powerpoint/2010/main" val="1476609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ritishfloristassociation.org/uncategorised/autumn-budget-2025-what-florists-need-to-know/?utm_source=chatgpt.com" TargetMode="External"/><Relationship Id="rId2" Type="http://schemas.openxmlformats.org/officeDocument/2006/relationships/hyperlink" Target="https://britishfloristassociation.org/for-the-industry/5-simple-steps-toward-a-sustainable-future/?utm_source=chatgp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reshproduce.com/resources/floral/the-2025-floral-consumer-in-the-eu/?utm_source=chatgpt.com" TargetMode="External"/><Relationship Id="rId2" Type="http://schemas.openxmlformats.org/officeDocument/2006/relationships/hyperlink" Target="https://industrytoday.co.uk/market-research-industry-today/fresh-flower-market-blossoms-with-sustainable-growth-and-rising-consumer-demand" TargetMode="External"/><Relationship Id="rId1" Type="http://schemas.openxmlformats.org/officeDocument/2006/relationships/slideLayout" Target="../slideLayouts/slideLayout2.xml"/><Relationship Id="rId4" Type="http://schemas.openxmlformats.org/officeDocument/2006/relationships/hyperlink" Target="https://www.lawdonut.co.uk/business/sector-specific-law/florist-legal-issues"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rioroses.com/9-e-commerce-trends-florists-cant-ignore-in-2025/?utm_source=chatgpt.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36CA2CB-3D8F-9B11-7B66-77586A7B8C5F}"/>
              </a:ext>
            </a:extLst>
          </p:cNvPr>
          <p:cNvPicPr>
            <a:picLocks noChangeAspect="1"/>
          </p:cNvPicPr>
          <p:nvPr/>
        </p:nvPicPr>
        <p:blipFill>
          <a:blip r:embed="rId3">
            <a:duotone>
              <a:prstClr val="black"/>
              <a:schemeClr val="tx2">
                <a:tint val="45000"/>
                <a:satMod val="400000"/>
              </a:schemeClr>
            </a:duotone>
            <a:alphaModFix amt="25000"/>
          </a:blip>
          <a:srcRect b="12791"/>
          <a:stretch>
            <a:fillRect/>
          </a:stretch>
        </p:blipFill>
        <p:spPr>
          <a:xfrm>
            <a:off x="20" y="10"/>
            <a:ext cx="12191980" cy="6857990"/>
          </a:xfrm>
          <a:prstGeom prst="rect">
            <a:avLst/>
          </a:prstGeom>
        </p:spPr>
      </p:pic>
      <p:graphicFrame>
        <p:nvGraphicFramePr>
          <p:cNvPr id="6" name="TextBox 3">
            <a:extLst>
              <a:ext uri="{FF2B5EF4-FFF2-40B4-BE49-F238E27FC236}">
                <a16:creationId xmlns:a16="http://schemas.microsoft.com/office/drawing/2014/main" id="{AC79F502-66DD-BCAC-728B-98F48AD39A70}"/>
              </a:ext>
            </a:extLst>
          </p:cNvPr>
          <p:cNvGraphicFramePr/>
          <p:nvPr>
            <p:extLst>
              <p:ext uri="{D42A27DB-BD31-4B8C-83A1-F6EECF244321}">
                <p14:modId xmlns:p14="http://schemas.microsoft.com/office/powerpoint/2010/main" val="11033944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020596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40080" y="325369"/>
            <a:ext cx="4368602" cy="1956841"/>
          </a:xfrm>
        </p:spPr>
        <p:txBody>
          <a:bodyPr anchor="b">
            <a:normAutofit/>
          </a:bodyPr>
          <a:lstStyle/>
          <a:p>
            <a:r>
              <a:rPr lang="en-GB" sz="4200" b="1" u="sng">
                <a:latin typeface="Arial" panose="020B0604020202020204" pitchFamily="34" charset="0"/>
                <a:cs typeface="Arial" panose="020B0604020202020204" pitchFamily="34" charset="0"/>
              </a:rPr>
              <a:t>Overview of the presentation.</a:t>
            </a:r>
          </a:p>
        </p:txBody>
      </p:sp>
      <p:sp>
        <p:nvSpPr>
          <p:cNvPr id="5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ntent Placeholder 2">
            <a:extLst>
              <a:ext uri="{FF2B5EF4-FFF2-40B4-BE49-F238E27FC236}">
                <a16:creationId xmlns:a16="http://schemas.microsoft.com/office/drawing/2014/main" id="{04A3744F-9B08-5DB9-23DC-76B7A65F7E67}"/>
              </a:ext>
            </a:extLst>
          </p:cNvPr>
          <p:cNvSpPr>
            <a:spLocks noGrp="1"/>
          </p:cNvSpPr>
          <p:nvPr>
            <p:ph idx="1"/>
          </p:nvPr>
        </p:nvSpPr>
        <p:spPr>
          <a:xfrm>
            <a:off x="640080" y="2872899"/>
            <a:ext cx="4243589" cy="3320668"/>
          </a:xfrm>
        </p:spPr>
        <p:txBody>
          <a:bodyPr>
            <a:normAutofit/>
          </a:bodyPr>
          <a:lstStyle/>
          <a:p>
            <a:pPr marL="0" indent="0">
              <a:buNone/>
            </a:pP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my presentation I will:</a:t>
            </a:r>
          </a:p>
          <a:p>
            <a:pPr lvl="1"/>
            <a:r>
              <a:rPr lang="en-GB" sz="1200"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r>
              <a:rPr lang="en-GB" sz="1200" dirty="0">
                <a:latin typeface="Arial" panose="020B0604020202020204" pitchFamily="34" charset="0"/>
                <a:cs typeface="Arial" panose="020B0604020202020204" pitchFamily="34" charset="0"/>
              </a:rPr>
              <a:t>Provide an application of the 5W2H model that summarises these issues.</a:t>
            </a:r>
          </a:p>
          <a:p>
            <a:pPr lvl="1"/>
            <a:r>
              <a:rPr lang="en-GB" sz="1200" dirty="0">
                <a:latin typeface="Arial" panose="020B0604020202020204" pitchFamily="34" charset="0"/>
                <a:cs typeface="Arial" panose="020B0604020202020204" pitchFamily="34" charset="0"/>
              </a:rPr>
              <a:t>Provide a critique and application of the PESTEL framework.</a:t>
            </a:r>
          </a:p>
          <a:p>
            <a:pPr lvl="1"/>
            <a:r>
              <a:rPr lang="en-GB" sz="1200" dirty="0">
                <a:latin typeface="Arial" panose="020B0604020202020204" pitchFamily="34" charset="0"/>
                <a:cs typeface="Arial" panose="020B0604020202020204" pitchFamily="34" charset="0"/>
              </a:rPr>
              <a:t>Provide a critique and application of the Cause-and-Effect model.</a:t>
            </a:r>
          </a:p>
          <a:p>
            <a:pPr lvl="1"/>
            <a:r>
              <a:rPr lang="en-GB" sz="1200" dirty="0">
                <a:latin typeface="Arial" panose="020B0604020202020204" pitchFamily="34" charset="0"/>
                <a:cs typeface="Arial" panose="020B0604020202020204" pitchFamily="34" charset="0"/>
              </a:rPr>
              <a:t>And, finally, provide a summary of the key findings.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p>
          <a:p>
            <a:endParaRPr lang="en-GB" sz="1200" dirty="0"/>
          </a:p>
        </p:txBody>
      </p:sp>
      <p:pic>
        <p:nvPicPr>
          <p:cNvPr id="4" name="Picture 3" descr="Several pink flowers with yellow centers">
            <a:extLst>
              <a:ext uri="{FF2B5EF4-FFF2-40B4-BE49-F238E27FC236}">
                <a16:creationId xmlns:a16="http://schemas.microsoft.com/office/drawing/2014/main" id="{8CE90F58-39DD-53E8-EEAE-5F31B6E7D21D}"/>
              </a:ext>
            </a:extLst>
          </p:cNvPr>
          <p:cNvPicPr>
            <a:picLocks noChangeAspect="1"/>
          </p:cNvPicPr>
          <p:nvPr/>
        </p:nvPicPr>
        <p:blipFill>
          <a:blip r:embed="rId3">
            <a:extLst>
              <a:ext uri="{28A0092B-C50C-407E-A947-70E740481C1C}">
                <a14:useLocalDpi xmlns:a14="http://schemas.microsoft.com/office/drawing/2010/main" val="0"/>
              </a:ext>
            </a:extLst>
          </a:blip>
          <a:srcRect l="16524" r="16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A61D-22A3-3353-C7A6-D76F0E3E420C}"/>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Insight into the problems Green Haven Florists are facing</a:t>
            </a:r>
            <a:endParaRPr lang="en-GB" dirty="0"/>
          </a:p>
        </p:txBody>
      </p:sp>
      <p:sp>
        <p:nvSpPr>
          <p:cNvPr id="3" name="Content Placeholder 2">
            <a:extLst>
              <a:ext uri="{FF2B5EF4-FFF2-40B4-BE49-F238E27FC236}">
                <a16:creationId xmlns:a16="http://schemas.microsoft.com/office/drawing/2014/main" id="{09545034-30D3-0354-C1F8-19178644D0CA}"/>
              </a:ext>
            </a:extLst>
          </p:cNvPr>
          <p:cNvSpPr>
            <a:spLocks noGrp="1"/>
          </p:cNvSpPr>
          <p:nvPr>
            <p:ph idx="1"/>
          </p:nvPr>
        </p:nvSpPr>
        <p:spPr>
          <a:xfrm>
            <a:off x="838200" y="1690688"/>
            <a:ext cx="10515600" cy="4819015"/>
          </a:xfrm>
        </p:spPr>
        <p:txBody>
          <a:bodyPr/>
          <a:lstStyle/>
          <a:p>
            <a:r>
              <a:rPr lang="en-GB" dirty="0">
                <a:latin typeface="Arial" panose="020B0604020202020204" pitchFamily="34" charset="0"/>
                <a:cs typeface="Arial" panose="020B0604020202020204" pitchFamily="34" charset="0"/>
              </a:rPr>
              <a:t>The problem is the 30% decline in in-store sales, due to various internal and external factors</a:t>
            </a:r>
          </a:p>
          <a:p>
            <a:endParaRPr lang="en-GB" dirty="0"/>
          </a:p>
          <a:p>
            <a:endParaRPr lang="en-GB" dirty="0"/>
          </a:p>
        </p:txBody>
      </p:sp>
      <p:graphicFrame>
        <p:nvGraphicFramePr>
          <p:cNvPr id="4" name="Table 3">
            <a:extLst>
              <a:ext uri="{FF2B5EF4-FFF2-40B4-BE49-F238E27FC236}">
                <a16:creationId xmlns:a16="http://schemas.microsoft.com/office/drawing/2014/main" id="{7F7AFC29-26DD-8BF8-6934-DDB544F56D99}"/>
              </a:ext>
            </a:extLst>
          </p:cNvPr>
          <p:cNvGraphicFramePr>
            <a:graphicFrameLocks noGrp="1"/>
          </p:cNvGraphicFramePr>
          <p:nvPr>
            <p:extLst>
              <p:ext uri="{D42A27DB-BD31-4B8C-83A1-F6EECF244321}">
                <p14:modId xmlns:p14="http://schemas.microsoft.com/office/powerpoint/2010/main" val="4215034655"/>
              </p:ext>
            </p:extLst>
          </p:nvPr>
        </p:nvGraphicFramePr>
        <p:xfrm>
          <a:off x="980902" y="2755688"/>
          <a:ext cx="9112004" cy="3474720"/>
        </p:xfrm>
        <a:graphic>
          <a:graphicData uri="http://schemas.openxmlformats.org/drawingml/2006/table">
            <a:tbl>
              <a:tblPr firstRow="1" bandRow="1">
                <a:tableStyleId>{5C22544A-7EE6-4342-B048-85BDC9FD1C3A}</a:tableStyleId>
              </a:tblPr>
              <a:tblGrid>
                <a:gridCol w="4556002">
                  <a:extLst>
                    <a:ext uri="{9D8B030D-6E8A-4147-A177-3AD203B41FA5}">
                      <a16:colId xmlns:a16="http://schemas.microsoft.com/office/drawing/2014/main" val="805921456"/>
                    </a:ext>
                  </a:extLst>
                </a:gridCol>
                <a:gridCol w="4556002">
                  <a:extLst>
                    <a:ext uri="{9D8B030D-6E8A-4147-A177-3AD203B41FA5}">
                      <a16:colId xmlns:a16="http://schemas.microsoft.com/office/drawing/2014/main" val="1023800183"/>
                    </a:ext>
                  </a:extLst>
                </a:gridCol>
              </a:tblGrid>
              <a:tr h="328949">
                <a:tc>
                  <a:txBody>
                    <a:bodyPr/>
                    <a:lstStyle/>
                    <a:p>
                      <a:r>
                        <a:rPr lang="en-GB" dirty="0">
                          <a:latin typeface="Arial" panose="020B0604020202020204" pitchFamily="34" charset="0"/>
                          <a:cs typeface="Arial" panose="020B0604020202020204" pitchFamily="34" charset="0"/>
                        </a:rPr>
                        <a:t>Internal factors and issues</a:t>
                      </a:r>
                    </a:p>
                  </a:txBody>
                  <a:tcPr/>
                </a:tc>
                <a:tc>
                  <a:txBody>
                    <a:bodyPr/>
                    <a:lstStyle/>
                    <a:p>
                      <a:r>
                        <a:rPr lang="en-GB" dirty="0">
                          <a:latin typeface="Arial" panose="020B0604020202020204" pitchFamily="34" charset="0"/>
                          <a:cs typeface="Arial" panose="020B0604020202020204" pitchFamily="34" charset="0"/>
                        </a:rPr>
                        <a:t>External factors and issues </a:t>
                      </a:r>
                    </a:p>
                  </a:txBody>
                  <a:tcPr/>
                </a:tc>
                <a:extLst>
                  <a:ext uri="{0D108BD9-81ED-4DB2-BD59-A6C34878D82A}">
                    <a16:rowId xmlns:a16="http://schemas.microsoft.com/office/drawing/2014/main" val="321014840"/>
                  </a:ext>
                </a:extLst>
              </a:tr>
              <a:tr h="567775">
                <a:tc>
                  <a:txBody>
                    <a:bodyPr/>
                    <a:lstStyle/>
                    <a:p>
                      <a:r>
                        <a:rPr lang="en-GB" sz="1800" dirty="0">
                          <a:latin typeface="Arial" panose="020B0604020202020204" pitchFamily="34" charset="0"/>
                          <a:cs typeface="Arial" panose="020B0604020202020204" pitchFamily="34" charset="0"/>
                        </a:rPr>
                        <a:t>The owners did not show an active presence on their website</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Increasing competition - </a:t>
                      </a:r>
                      <a:r>
                        <a:rPr lang="en-GB" sz="1800" dirty="0">
                          <a:latin typeface="Arial" panose="020B0604020202020204" pitchFamily="34" charset="0"/>
                          <a:cs typeface="Arial" panose="020B0604020202020204" pitchFamily="34" charset="0"/>
                        </a:rPr>
                        <a:t>two new rivals arrived in their local community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93413911"/>
                  </a:ext>
                </a:extLst>
              </a:tr>
              <a:tr h="811107">
                <a:tc>
                  <a:txBody>
                    <a:bodyPr/>
                    <a:lstStyle/>
                    <a:p>
                      <a:r>
                        <a:rPr lang="en-GB" dirty="0">
                          <a:latin typeface="Arial" panose="020B0604020202020204" pitchFamily="34" charset="0"/>
                          <a:cs typeface="Arial" panose="020B0604020202020204" pitchFamily="34" charset="0"/>
                        </a:rPr>
                        <a:t>Poor response to </a:t>
                      </a:r>
                      <a:r>
                        <a:rPr lang="en-GB" sz="1800" dirty="0">
                          <a:latin typeface="Arial" panose="020B0604020202020204" pitchFamily="34" charset="0"/>
                          <a:cs typeface="Arial" panose="020B0604020202020204" pitchFamily="34" charset="0"/>
                        </a:rPr>
                        <a:t>their mixed reviews of their customers were not addressed</a:t>
                      </a:r>
                      <a:endParaRPr lang="en-GB"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Lack of wider delivery services, discounts and a boutique florist which has a strong Instagram following</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44831498"/>
                  </a:ext>
                </a:extLst>
              </a:tr>
              <a:tr h="811107">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Internal Factors are within control                                       External factors are outside of their business.                                                                                their business.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                                                                CONTROL</a:t>
                      </a:r>
                    </a:p>
                  </a:txBody>
                  <a:tcPr/>
                </a:tc>
                <a:tc hMerge="1">
                  <a:txBody>
                    <a:bodyPr/>
                    <a:lstStyle/>
                    <a:p>
                      <a:endParaRPr lang="en-GB" dirty="0"/>
                    </a:p>
                  </a:txBody>
                  <a:tcPr/>
                </a:tc>
                <a:extLst>
                  <a:ext uri="{0D108BD9-81ED-4DB2-BD59-A6C34878D82A}">
                    <a16:rowId xmlns:a16="http://schemas.microsoft.com/office/drawing/2014/main" val="3953541613"/>
                  </a:ext>
                </a:extLst>
              </a:tr>
              <a:tr h="328949">
                <a:tc gridSpan="2">
                  <a:txBody>
                    <a:bodyPr/>
                    <a:lstStyle/>
                    <a:p>
                      <a:r>
                        <a:rPr lang="en-GB" dirty="0">
                          <a:latin typeface="Arial" panose="020B0604020202020204" pitchFamily="34" charset="0"/>
                          <a:cs typeface="Arial" panose="020B0604020202020204" pitchFamily="34" charset="0"/>
                        </a:rPr>
                        <a:t>In the next slide, the 5W2H is used to elaborate on the nature, impact and consequences of the problem</a:t>
                      </a:r>
                    </a:p>
                  </a:txBody>
                  <a:tcPr/>
                </a:tc>
                <a:tc hMerge="1">
                  <a:txBody>
                    <a:bodyPr/>
                    <a:lstStyle/>
                    <a:p>
                      <a:endParaRPr dirty="0"/>
                    </a:p>
                  </a:txBody>
                  <a:tcPr/>
                </a:tc>
                <a:extLst>
                  <a:ext uri="{0D108BD9-81ED-4DB2-BD59-A6C34878D82A}">
                    <a16:rowId xmlns:a16="http://schemas.microsoft.com/office/drawing/2014/main" val="1046910704"/>
                  </a:ext>
                </a:extLst>
              </a:tr>
            </a:tbl>
          </a:graphicData>
        </a:graphic>
      </p:graphicFrame>
      <p:cxnSp>
        <p:nvCxnSpPr>
          <p:cNvPr id="6" name="Straight Arrow Connector 5">
            <a:extLst>
              <a:ext uri="{FF2B5EF4-FFF2-40B4-BE49-F238E27FC236}">
                <a16:creationId xmlns:a16="http://schemas.microsoft.com/office/drawing/2014/main" id="{1583068D-9B78-AFA7-7652-5BE7971C51BC}"/>
              </a:ext>
            </a:extLst>
          </p:cNvPr>
          <p:cNvCxnSpPr>
            <a:cxnSpLocks/>
          </p:cNvCxnSpPr>
          <p:nvPr/>
        </p:nvCxnSpPr>
        <p:spPr>
          <a:xfrm>
            <a:off x="4743901" y="4895839"/>
            <a:ext cx="182592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4073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4218356577"/>
              </p:ext>
            </p:extLst>
          </p:nvPr>
        </p:nvGraphicFramePr>
        <p:xfrm>
          <a:off x="803695" y="1296958"/>
          <a:ext cx="10962210" cy="4350336"/>
        </p:xfrm>
        <a:graphic>
          <a:graphicData uri="http://schemas.openxmlformats.org/drawingml/2006/table">
            <a:tbl>
              <a:tblPr firstRow="1" bandRow="1">
                <a:tableStyleId>{93296810-A885-4BE3-A3E7-6D5BEEA58F35}</a:tableStyleId>
              </a:tblPr>
              <a:tblGrid>
                <a:gridCol w="1566030">
                  <a:extLst>
                    <a:ext uri="{9D8B030D-6E8A-4147-A177-3AD203B41FA5}">
                      <a16:colId xmlns:a16="http://schemas.microsoft.com/office/drawing/2014/main" val="516700139"/>
                    </a:ext>
                  </a:extLst>
                </a:gridCol>
                <a:gridCol w="1566030">
                  <a:extLst>
                    <a:ext uri="{9D8B030D-6E8A-4147-A177-3AD203B41FA5}">
                      <a16:colId xmlns:a16="http://schemas.microsoft.com/office/drawing/2014/main" val="1482979515"/>
                    </a:ext>
                  </a:extLst>
                </a:gridCol>
                <a:gridCol w="1566030">
                  <a:extLst>
                    <a:ext uri="{9D8B030D-6E8A-4147-A177-3AD203B41FA5}">
                      <a16:colId xmlns:a16="http://schemas.microsoft.com/office/drawing/2014/main" val="1537974666"/>
                    </a:ext>
                  </a:extLst>
                </a:gridCol>
                <a:gridCol w="1566030">
                  <a:extLst>
                    <a:ext uri="{9D8B030D-6E8A-4147-A177-3AD203B41FA5}">
                      <a16:colId xmlns:a16="http://schemas.microsoft.com/office/drawing/2014/main" val="2616223528"/>
                    </a:ext>
                  </a:extLst>
                </a:gridCol>
                <a:gridCol w="1566030">
                  <a:extLst>
                    <a:ext uri="{9D8B030D-6E8A-4147-A177-3AD203B41FA5}">
                      <a16:colId xmlns:a16="http://schemas.microsoft.com/office/drawing/2014/main" val="3425015451"/>
                    </a:ext>
                  </a:extLst>
                </a:gridCol>
                <a:gridCol w="1566030">
                  <a:extLst>
                    <a:ext uri="{9D8B030D-6E8A-4147-A177-3AD203B41FA5}">
                      <a16:colId xmlns:a16="http://schemas.microsoft.com/office/drawing/2014/main" val="1430925739"/>
                    </a:ext>
                  </a:extLst>
                </a:gridCol>
                <a:gridCol w="1566030">
                  <a:extLst>
                    <a:ext uri="{9D8B030D-6E8A-4147-A177-3AD203B41FA5}">
                      <a16:colId xmlns:a16="http://schemas.microsoft.com/office/drawing/2014/main" val="283900714"/>
                    </a:ext>
                  </a:extLst>
                </a:gridCol>
              </a:tblGrid>
              <a:tr h="276224">
                <a:tc gridSpan="7">
                  <a:txBody>
                    <a:bodyPr/>
                    <a:lstStyle/>
                    <a:p>
                      <a:pPr algn="ctr"/>
                      <a:r>
                        <a:rPr lang="en-GB" sz="1300" dirty="0">
                          <a:solidFill>
                            <a:schemeClr val="tx1"/>
                          </a:solidFill>
                          <a:latin typeface="Arial" panose="020B0604020202020204" pitchFamily="34" charset="0"/>
                          <a:cs typeface="Arial" panose="020B0604020202020204" pitchFamily="34" charset="0"/>
                        </a:rPr>
                        <a:t>Decline in profit (30% in-store)</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276224">
                <a:tc>
                  <a:txBody>
                    <a:bodyPr/>
                    <a:lstStyle/>
                    <a:p>
                      <a:pPr algn="ctr"/>
                      <a:r>
                        <a:rPr lang="en-GB" sz="1300" dirty="0">
                          <a:solidFill>
                            <a:schemeClr val="tx1"/>
                          </a:solidFill>
                          <a:latin typeface="Arial" panose="020B0604020202020204" pitchFamily="34" charset="0"/>
                          <a:cs typeface="Arial" panose="020B0604020202020204" pitchFamily="34" charset="0"/>
                        </a:rPr>
                        <a:t>What?</a:t>
                      </a:r>
                    </a:p>
                  </a:txBody>
                  <a:tcPr>
                    <a:solidFill>
                      <a:srgbClr val="FF0000"/>
                    </a:solidFill>
                  </a:tcPr>
                </a:tc>
                <a:tc>
                  <a:txBody>
                    <a:bodyPr/>
                    <a:lstStyle/>
                    <a:p>
                      <a:pPr algn="ctr"/>
                      <a:r>
                        <a:rPr lang="en-GB" sz="1300" dirty="0">
                          <a:solidFill>
                            <a:schemeClr val="tx1"/>
                          </a:solidFill>
                          <a:latin typeface="Arial" panose="020B0604020202020204" pitchFamily="34" charset="0"/>
                          <a:cs typeface="Arial" panose="020B0604020202020204" pitchFamily="34" charset="0"/>
                        </a:rPr>
                        <a:t>Where? </a:t>
                      </a:r>
                    </a:p>
                  </a:txBody>
                  <a:tcPr>
                    <a:solidFill>
                      <a:srgbClr val="FFC000"/>
                    </a:solidFill>
                  </a:tcPr>
                </a:tc>
                <a:tc>
                  <a:txBody>
                    <a:bodyPr/>
                    <a:lstStyle/>
                    <a:p>
                      <a:pPr algn="ctr"/>
                      <a:r>
                        <a:rPr lang="en-GB" sz="1300" dirty="0">
                          <a:solidFill>
                            <a:schemeClr val="tx1"/>
                          </a:solidFill>
                          <a:latin typeface="Arial" panose="020B0604020202020204" pitchFamily="34" charset="0"/>
                          <a:cs typeface="Arial" panose="020B0604020202020204" pitchFamily="34" charset="0"/>
                        </a:rPr>
                        <a:t>When?</a:t>
                      </a:r>
                    </a:p>
                  </a:txBody>
                  <a:tcPr>
                    <a:solidFill>
                      <a:srgbClr val="FFFF00"/>
                    </a:solidFill>
                  </a:tcPr>
                </a:tc>
                <a:tc>
                  <a:txBody>
                    <a:bodyPr/>
                    <a:lstStyle/>
                    <a:p>
                      <a:pPr algn="ctr"/>
                      <a:r>
                        <a:rPr lang="en-GB" sz="1300" dirty="0">
                          <a:solidFill>
                            <a:schemeClr val="tx1"/>
                          </a:solidFill>
                          <a:latin typeface="Arial" panose="020B0604020202020204" pitchFamily="34" charset="0"/>
                          <a:cs typeface="Arial" panose="020B0604020202020204" pitchFamily="34" charset="0"/>
                        </a:rPr>
                        <a:t>Who?</a:t>
                      </a:r>
                    </a:p>
                  </a:txBody>
                  <a:tcPr>
                    <a:solidFill>
                      <a:srgbClr val="92D050"/>
                    </a:solidFill>
                  </a:tcPr>
                </a:tc>
                <a:tc>
                  <a:txBody>
                    <a:bodyPr/>
                    <a:lstStyle/>
                    <a:p>
                      <a:pPr algn="ctr"/>
                      <a:r>
                        <a:rPr lang="en-GB" sz="1300" dirty="0">
                          <a:solidFill>
                            <a:schemeClr val="tx1"/>
                          </a:solidFill>
                          <a:latin typeface="Arial" panose="020B0604020202020204" pitchFamily="34" charset="0"/>
                          <a:cs typeface="Arial" panose="020B0604020202020204" pitchFamily="34" charset="0"/>
                        </a:rPr>
                        <a:t>Why?</a:t>
                      </a:r>
                    </a:p>
                  </a:txBody>
                  <a:tcPr>
                    <a:solidFill>
                      <a:srgbClr val="00B0F0"/>
                    </a:solidFill>
                  </a:tcPr>
                </a:tc>
                <a:tc>
                  <a:txBody>
                    <a:bodyPr/>
                    <a:lstStyle/>
                    <a:p>
                      <a:pPr algn="ctr"/>
                      <a:r>
                        <a:rPr lang="en-GB" sz="1300" dirty="0">
                          <a:solidFill>
                            <a:schemeClr val="tx1"/>
                          </a:solidFill>
                          <a:latin typeface="Arial" panose="020B0604020202020204" pitchFamily="34" charset="0"/>
                          <a:cs typeface="Arial" panose="020B0604020202020204" pitchFamily="34" charset="0"/>
                        </a:rPr>
                        <a:t>How?</a:t>
                      </a:r>
                    </a:p>
                  </a:txBody>
                  <a:tcPr>
                    <a:solidFill>
                      <a:srgbClr val="0070C0"/>
                    </a:solidFill>
                  </a:tcPr>
                </a:tc>
                <a:tc>
                  <a:txBody>
                    <a:bodyPr/>
                    <a:lstStyle/>
                    <a:p>
                      <a:pPr algn="ctr"/>
                      <a:r>
                        <a:rPr lang="en-GB" sz="1300" dirty="0">
                          <a:solidFill>
                            <a:schemeClr val="tx1"/>
                          </a:solidFill>
                          <a:latin typeface="Arial" panose="020B0604020202020204" pitchFamily="34" charset="0"/>
                          <a:cs typeface="Arial" panose="020B0604020202020204" pitchFamily="34" charset="0"/>
                        </a:rPr>
                        <a:t>How much?</a:t>
                      </a:r>
                    </a:p>
                  </a:txBody>
                  <a:tcPr>
                    <a:solidFill>
                      <a:srgbClr val="7030A0"/>
                    </a:solidFill>
                  </a:tcPr>
                </a:tc>
                <a:extLst>
                  <a:ext uri="{0D108BD9-81ED-4DB2-BD59-A6C34878D82A}">
                    <a16:rowId xmlns:a16="http://schemas.microsoft.com/office/drawing/2014/main" val="1480788629"/>
                  </a:ext>
                </a:extLst>
              </a:tr>
              <a:tr h="654215">
                <a:tc>
                  <a:txBody>
                    <a:bodyPr/>
                    <a:lstStyle/>
                    <a:p>
                      <a:r>
                        <a:rPr lang="en-GB" sz="1300" dirty="0">
                          <a:latin typeface="Arial" panose="020B0604020202020204" pitchFamily="34" charset="0"/>
                          <a:cs typeface="Arial" panose="020B0604020202020204" pitchFamily="34" charset="0"/>
                        </a:rPr>
                        <a:t>What effect is it having?</a:t>
                      </a:r>
                    </a:p>
                  </a:txBody>
                  <a:tcPr>
                    <a:solidFill>
                      <a:srgbClr val="FF0000"/>
                    </a:solidFill>
                  </a:tcPr>
                </a:tc>
                <a:tc>
                  <a:txBody>
                    <a:bodyPr/>
                    <a:lstStyle/>
                    <a:p>
                      <a:r>
                        <a:rPr lang="en-GB" sz="1300" dirty="0">
                          <a:latin typeface="Arial" panose="020B0604020202020204" pitchFamily="34" charset="0"/>
                          <a:cs typeface="Arial" panose="020B0604020202020204" pitchFamily="34" charset="0"/>
                        </a:rPr>
                        <a:t>Where is the problem occurring?</a:t>
                      </a:r>
                    </a:p>
                  </a:txBody>
                  <a:tcPr>
                    <a:solidFill>
                      <a:srgbClr val="FFC000"/>
                    </a:solidFill>
                  </a:tcPr>
                </a:tc>
                <a:tc>
                  <a:txBody>
                    <a:bodyPr/>
                    <a:lstStyle/>
                    <a:p>
                      <a:r>
                        <a:rPr lang="en-GB" sz="1300" dirty="0">
                          <a:latin typeface="Arial" panose="020B0604020202020204" pitchFamily="34" charset="0"/>
                          <a:cs typeface="Arial" panose="020B0604020202020204" pitchFamily="34" charset="0"/>
                        </a:rPr>
                        <a:t>When was the problem first noticed?</a:t>
                      </a:r>
                    </a:p>
                  </a:txBody>
                  <a:tcPr>
                    <a:solidFill>
                      <a:srgbClr val="FFFF00"/>
                    </a:solidFill>
                  </a:tcPr>
                </a:tc>
                <a:tc>
                  <a:txBody>
                    <a:bodyPr/>
                    <a:lstStyle/>
                    <a:p>
                      <a:r>
                        <a:rPr lang="en-GB" sz="1300" dirty="0">
                          <a:latin typeface="Arial" panose="020B0604020202020204" pitchFamily="34" charset="0"/>
                          <a:cs typeface="Arial" panose="020B0604020202020204" pitchFamily="34" charset="0"/>
                        </a:rPr>
                        <a:t>Who is impacted by the problem?</a:t>
                      </a:r>
                    </a:p>
                  </a:txBody>
                  <a:tcPr>
                    <a:solidFill>
                      <a:srgbClr val="92D050"/>
                    </a:solidFill>
                  </a:tcPr>
                </a:tc>
                <a:tc>
                  <a:txBody>
                    <a:bodyPr/>
                    <a:lstStyle/>
                    <a:p>
                      <a:r>
                        <a:rPr lang="en-GB" sz="1300" dirty="0">
                          <a:latin typeface="Arial" panose="020B0604020202020204" pitchFamily="34" charset="0"/>
                          <a:cs typeface="Arial" panose="020B0604020202020204" pitchFamily="34" charset="0"/>
                        </a:rPr>
                        <a:t>Why is the problem happening?</a:t>
                      </a:r>
                    </a:p>
                  </a:txBody>
                  <a:tcPr>
                    <a:solidFill>
                      <a:srgbClr val="00B0F0"/>
                    </a:solidFill>
                  </a:tcPr>
                </a:tc>
                <a:tc>
                  <a:txBody>
                    <a:bodyPr/>
                    <a:lstStyle/>
                    <a:p>
                      <a:r>
                        <a:rPr lang="en-GB" sz="1300" dirty="0">
                          <a:latin typeface="Arial" panose="020B0604020202020204" pitchFamily="34" charset="0"/>
                          <a:cs typeface="Arial" panose="020B0604020202020204" pitchFamily="34" charset="0"/>
                        </a:rPr>
                        <a:t>How serious is the problem?</a:t>
                      </a:r>
                    </a:p>
                  </a:txBody>
                  <a:tcPr>
                    <a:solidFill>
                      <a:srgbClr val="0070C0"/>
                    </a:solidFill>
                  </a:tcPr>
                </a:tc>
                <a:tc>
                  <a:txBody>
                    <a:bodyPr/>
                    <a:lstStyle/>
                    <a:p>
                      <a:r>
                        <a:rPr lang="en-GB" sz="1300" dirty="0">
                          <a:latin typeface="Arial" panose="020B0604020202020204" pitchFamily="34" charset="0"/>
                          <a:cs typeface="Arial" panose="020B0604020202020204" pitchFamily="34" charset="0"/>
                        </a:rPr>
                        <a:t>How much money is being lost?</a:t>
                      </a:r>
                    </a:p>
                  </a:txBody>
                  <a:tcPr>
                    <a:solidFill>
                      <a:srgbClr val="7030A0"/>
                    </a:solidFill>
                  </a:tcPr>
                </a:tc>
                <a:extLst>
                  <a:ext uri="{0D108BD9-81ED-4DB2-BD59-A6C34878D82A}">
                    <a16:rowId xmlns:a16="http://schemas.microsoft.com/office/drawing/2014/main" val="2046650194"/>
                  </a:ext>
                </a:extLst>
              </a:tr>
              <a:tr h="1028472">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Loss of customers. </a:t>
                      </a:r>
                    </a:p>
                  </a:txBody>
                  <a:tcPr>
                    <a:solidFill>
                      <a:srgbClr val="FF00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Green Haven Florist.</a:t>
                      </a:r>
                    </a:p>
                  </a:txBody>
                  <a:tcPr>
                    <a:solidFill>
                      <a:srgbClr val="FFC0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It was noticed in the last 12 months</a:t>
                      </a:r>
                    </a:p>
                  </a:txBody>
                  <a:tcPr>
                    <a:solidFill>
                      <a:srgbClr val="FFFF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Liam and Priya.</a:t>
                      </a:r>
                    </a:p>
                  </a:txBody>
                  <a:tcPr>
                    <a:solidFill>
                      <a:srgbClr val="92D05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Price increase of flowers and eco-friendly materials.</a:t>
                      </a:r>
                    </a:p>
                  </a:txBody>
                  <a:tcPr>
                    <a:solidFill>
                      <a:srgbClr val="00B0F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This could lead to further loss of customers.</a:t>
                      </a:r>
                    </a:p>
                  </a:txBody>
                  <a:tcPr>
                    <a:solidFill>
                      <a:srgbClr val="0070C0"/>
                    </a:solidFill>
                  </a:tcPr>
                </a:tc>
                <a:tc>
                  <a:txBody>
                    <a:bodyPr/>
                    <a:lstStyle/>
                    <a:p>
                      <a:pPr marL="0" indent="0">
                        <a:buFont typeface="Arial" panose="020B0604020202020204" pitchFamily="34" charset="0"/>
                        <a:buNone/>
                      </a:pPr>
                      <a:r>
                        <a:rPr lang="en-GB" sz="1300" dirty="0">
                          <a:latin typeface="Arial" panose="020B0604020202020204" pitchFamily="34" charset="0"/>
                          <a:cs typeface="Arial" panose="020B0604020202020204" pitchFamily="34" charset="0"/>
                        </a:rPr>
                        <a:t>Exact figures have not been shared in this case study.</a:t>
                      </a:r>
                    </a:p>
                  </a:txBody>
                  <a:tcPr>
                    <a:solidFill>
                      <a:srgbClr val="7030A0"/>
                    </a:solidFill>
                  </a:tcPr>
                </a:tc>
                <a:extLst>
                  <a:ext uri="{0D108BD9-81ED-4DB2-BD59-A6C34878D82A}">
                    <a16:rowId xmlns:a16="http://schemas.microsoft.com/office/drawing/2014/main" val="886584623"/>
                  </a:ext>
                </a:extLst>
              </a:tr>
              <a:tr h="1346809">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Making  a financial loss.</a:t>
                      </a:r>
                    </a:p>
                  </a:txBody>
                  <a:tcPr>
                    <a:solidFill>
                      <a:srgbClr val="FF00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Local customers</a:t>
                      </a:r>
                    </a:p>
                  </a:txBody>
                  <a:tcPr>
                    <a:solidFill>
                      <a:srgbClr val="FFC0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Florists had seen a 30% decline in in-store sales.</a:t>
                      </a:r>
                    </a:p>
                  </a:txBody>
                  <a:tcPr>
                    <a:solidFill>
                      <a:srgbClr val="FFFF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a:t>
                      </a:r>
                    </a:p>
                  </a:txBody>
                  <a:tcPr>
                    <a:solidFill>
                      <a:srgbClr val="92D05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Long-term customers prefer lower prices and better delivery options.</a:t>
                      </a:r>
                    </a:p>
                  </a:txBody>
                  <a:tcPr>
                    <a:solidFill>
                      <a:srgbClr val="00B0F0"/>
                    </a:solidFill>
                  </a:tcPr>
                </a:tc>
                <a:tc>
                  <a:txBody>
                    <a:bodyPr/>
                    <a:lstStyle/>
                    <a:p>
                      <a:pPr marL="0" indent="0">
                        <a:buFont typeface="Arial" panose="020B0604020202020204" pitchFamily="34" charset="0"/>
                        <a:buNone/>
                      </a:pPr>
                      <a:r>
                        <a:rPr lang="en-GB" sz="1300" dirty="0">
                          <a:latin typeface="Arial" panose="020B0604020202020204" pitchFamily="34" charset="0"/>
                          <a:cs typeface="Arial" panose="020B0604020202020204" pitchFamily="34" charset="0"/>
                        </a:rPr>
                        <a:t>This could lead to the closure of Green Haven Florist.</a:t>
                      </a:r>
                    </a:p>
                  </a:txBody>
                  <a:tcPr>
                    <a:solidFill>
                      <a:srgbClr val="0070C0"/>
                    </a:solidFill>
                  </a:tcPr>
                </a:tc>
                <a:tc>
                  <a:txBody>
                    <a:bodyPr/>
                    <a:lstStyle/>
                    <a:p>
                      <a:pPr marL="0" indent="0">
                        <a:buFont typeface="Arial" panose="020B0604020202020204" pitchFamily="34" charset="0"/>
                        <a:buNone/>
                      </a:pPr>
                      <a:endParaRPr lang="en-GB" sz="1300" dirty="0">
                        <a:latin typeface="Arial" panose="020B0604020202020204" pitchFamily="34" charset="0"/>
                        <a:cs typeface="Arial" panose="020B0604020202020204" pitchFamily="34" charset="0"/>
                      </a:endParaRPr>
                    </a:p>
                  </a:txBody>
                  <a:tcPr>
                    <a:solidFill>
                      <a:srgbClr val="7030A0"/>
                    </a:solidFill>
                  </a:tcPr>
                </a:tc>
                <a:extLst>
                  <a:ext uri="{0D108BD9-81ED-4DB2-BD59-A6C34878D82A}">
                    <a16:rowId xmlns:a16="http://schemas.microsoft.com/office/drawing/2014/main" val="3439326847"/>
                  </a:ext>
                </a:extLst>
              </a:tr>
              <a:tr h="710135">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Wholesale prices have increased.</a:t>
                      </a:r>
                    </a:p>
                  </a:txBody>
                  <a:tcPr>
                    <a:solidFill>
                      <a:srgbClr val="FF00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Online reviews.</a:t>
                      </a:r>
                    </a:p>
                  </a:txBody>
                  <a:tcPr>
                    <a:solidFill>
                      <a:srgbClr val="FFC000"/>
                    </a:solidFill>
                  </a:tcPr>
                </a:tc>
                <a:tc>
                  <a:txBody>
                    <a:bodyPr/>
                    <a:lstStyle/>
                    <a:p>
                      <a:pPr marL="0" indent="0">
                        <a:buFont typeface="Arial" panose="020B0604020202020204" pitchFamily="34" charset="0"/>
                        <a:buNone/>
                      </a:pPr>
                      <a:endParaRPr lang="en-GB" sz="1300" dirty="0">
                        <a:latin typeface="Arial" panose="020B0604020202020204" pitchFamily="34" charset="0"/>
                        <a:cs typeface="Arial" panose="020B0604020202020204" pitchFamily="34" charset="0"/>
                      </a:endParaRPr>
                    </a:p>
                  </a:txBody>
                  <a:tcPr>
                    <a:solidFill>
                      <a:srgbClr val="FFFF00"/>
                    </a:solidFill>
                  </a:tcPr>
                </a:tc>
                <a:tc>
                  <a:txBody>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Local community.</a:t>
                      </a:r>
                    </a:p>
                  </a:txBody>
                  <a:tcPr>
                    <a:solidFill>
                      <a:srgbClr val="92D050"/>
                    </a:solidFill>
                  </a:tcPr>
                </a:tc>
                <a:tc>
                  <a:txBody>
                    <a:bodyPr/>
                    <a:lstStyle/>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txBody>
                  <a:tcPr>
                    <a:solidFill>
                      <a:srgbClr val="00B0F0"/>
                    </a:solidFill>
                  </a:tcPr>
                </a:tc>
                <a:tc>
                  <a:txBody>
                    <a:bodyPr/>
                    <a:lstStyle/>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txBody>
                  <a:tcPr>
                    <a:solidFill>
                      <a:srgbClr val="0070C0"/>
                    </a:solidFill>
                  </a:tcPr>
                </a:tc>
                <a:tc>
                  <a:txBody>
                    <a:bodyPr/>
                    <a:lstStyle/>
                    <a:p>
                      <a:pPr marL="0" indent="0">
                        <a:buFont typeface="Arial" panose="020B0604020202020204" pitchFamily="34" charset="0"/>
                        <a:buNone/>
                      </a:pPr>
                      <a:endParaRPr lang="en-GB" sz="1300" dirty="0">
                        <a:latin typeface="Arial" panose="020B0604020202020204" pitchFamily="34" charset="0"/>
                        <a:cs typeface="Arial" panose="020B0604020202020204" pitchFamily="34" charset="0"/>
                      </a:endParaRP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03694" y="283561"/>
            <a:ext cx="10598314" cy="923330"/>
          </a:xfrm>
          <a:prstGeom prst="rect">
            <a:avLst/>
          </a:prstGeom>
          <a:noFill/>
        </p:spPr>
        <p:txBody>
          <a:bodyPr wrap="square">
            <a:spAutoFit/>
          </a:bodyPr>
          <a:lstStyle/>
          <a:p>
            <a:r>
              <a:rPr lang="en-GB" dirty="0"/>
              <a:t> </a:t>
            </a:r>
          </a:p>
          <a:p>
            <a:r>
              <a:rPr lang="en-GB" dirty="0">
                <a:latin typeface="Arial" panose="020B0604020202020204" pitchFamily="34" charset="0"/>
                <a:cs typeface="Arial" panose="020B0604020202020204" pitchFamily="34" charset="0"/>
              </a:rPr>
              <a:t>The 5W2H is a model is an introduce a method of understanding a problem or issue. The job of this model is to understand the grassroots cause of a problem that a business is facing. (</a:t>
            </a:r>
            <a:r>
              <a:rPr lang="en-GB" dirty="0" err="1">
                <a:latin typeface="Arial" panose="020B0604020202020204" pitchFamily="34" charset="0"/>
                <a:cs typeface="Arial" panose="020B0604020202020204" pitchFamily="34" charset="0"/>
              </a:rPr>
              <a:t>Pacaiova</a:t>
            </a:r>
            <a:r>
              <a:rPr lang="en-GB"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1898256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156851" y="637762"/>
            <a:ext cx="9888496" cy="900131"/>
          </a:xfrm>
        </p:spPr>
        <p:txBody>
          <a:bodyPr anchor="t">
            <a:normAutofit/>
          </a:bodyPr>
          <a:lstStyle/>
          <a:p>
            <a:r>
              <a:rPr lang="en-GB" sz="4000" b="1" u="sng" dirty="0">
                <a:solidFill>
                  <a:schemeClr val="bg1"/>
                </a:solidFill>
                <a:latin typeface="Arial" panose="020B0604020202020204" pitchFamily="34" charset="0"/>
                <a:cs typeface="Arial" panose="020B0604020202020204" pitchFamily="34" charset="0"/>
              </a:rPr>
              <a:t>PESTEL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1155548" y="2217343"/>
            <a:ext cx="9880893" cy="3959619"/>
          </a:xfrm>
        </p:spPr>
        <p:txBody>
          <a:bodyPr>
            <a:normAutofit/>
          </a:bodyPr>
          <a:lstStyle/>
          <a:p>
            <a:pPr marL="0" indent="0">
              <a:buNone/>
            </a:pPr>
            <a:r>
              <a:rPr lang="en-GB" sz="1500" dirty="0">
                <a:latin typeface="Arial" panose="020B0604020202020204" pitchFamily="34" charset="0"/>
                <a:cs typeface="Arial" panose="020B0604020202020204" pitchFamily="34" charset="0"/>
              </a:rPr>
              <a:t>PESTAL analysis is used by organisations to reflect on their settings and look at the bigger picture of their business and economic situation ( </a:t>
            </a:r>
            <a:r>
              <a:rPr lang="en-GB" sz="1500" dirty="0" err="1">
                <a:latin typeface="Arial" panose="020B0604020202020204" pitchFamily="34" charset="0"/>
                <a:cs typeface="Arial" panose="020B0604020202020204" pitchFamily="34" charset="0"/>
              </a:rPr>
              <a:t>Alanzi</a:t>
            </a:r>
            <a:r>
              <a:rPr lang="en-GB" sz="1500" dirty="0">
                <a:latin typeface="Arial" panose="020B0604020202020204" pitchFamily="34" charset="0"/>
                <a:cs typeface="Arial" panose="020B0604020202020204" pitchFamily="34" charset="0"/>
              </a:rPr>
              <a:t>, 2018).</a:t>
            </a:r>
          </a:p>
          <a:p>
            <a:pPr marL="0" indent="0">
              <a:buNone/>
            </a:pPr>
            <a:r>
              <a:rPr lang="en-GB" sz="1500" dirty="0">
                <a:latin typeface="Arial" panose="020B0604020202020204" pitchFamily="34" charset="0"/>
                <a:cs typeface="Arial" panose="020B0604020202020204" pitchFamily="34" charset="0"/>
              </a:rPr>
              <a:t>It helps businesses to anticipate threats and to avoid them, and to identify opportunities that they could exploit </a:t>
            </a:r>
          </a:p>
          <a:p>
            <a:pPr marL="0" indent="0">
              <a:buNone/>
            </a:pPr>
            <a:r>
              <a:rPr lang="en-GB" sz="1500" dirty="0">
                <a:latin typeface="Arial" panose="020B0604020202020204" pitchFamily="34" charset="0"/>
                <a:cs typeface="Arial" panose="020B0604020202020204" pitchFamily="34" charset="0"/>
              </a:rPr>
              <a:t>(Anderson,2025; Cadle et al., 2010) </a:t>
            </a:r>
          </a:p>
          <a:p>
            <a:pPr marL="0" lvl="0" indent="0">
              <a:buNone/>
            </a:pPr>
            <a:r>
              <a:rPr lang="en-GB" sz="1500" dirty="0">
                <a:latin typeface="Arial" panose="020B0604020202020204" pitchFamily="34" charset="0"/>
                <a:cs typeface="Arial" panose="020B0604020202020204" pitchFamily="34" charset="0"/>
              </a:rPr>
              <a:t>Businesses use PESTAL to assess their external context, identify challenges, understand how to respond strategically, and evaluate impacts (Yusop, 2018). </a:t>
            </a:r>
          </a:p>
          <a:p>
            <a:pPr marL="0" indent="0">
              <a:buNone/>
            </a:pPr>
            <a:r>
              <a:rPr lang="en-GB" sz="1500" dirty="0">
                <a:latin typeface="Arial" panose="020B0604020202020204" pitchFamily="34" charset="0"/>
                <a:cs typeface="Arial" panose="020B0604020202020204" pitchFamily="34" charset="0"/>
              </a:rPr>
              <a:t>There are many discussions and books written about where and how PESTAL is used, according to (Rastogi, N and Trivedi., 2016). Gaining the best possible outcome of PESTAL, it should be used as much as possible to scan for any patterns to identify potential risks outside of the organisation.</a:t>
            </a:r>
          </a:p>
          <a:p>
            <a:pPr marL="0" indent="0">
              <a:buNone/>
            </a:pPr>
            <a:r>
              <a:rPr lang="en-GB" sz="1500" dirty="0">
                <a:latin typeface="Arial" panose="020B0604020202020204" pitchFamily="34" charset="0"/>
                <a:cs typeface="Arial" panose="020B0604020202020204" pitchFamily="34" charset="0"/>
              </a:rPr>
              <a:t>The benefits of a PESTAL framework is to dive deep into a business to find what changes it needs to do (Bou Hatoum, M., </a:t>
            </a:r>
            <a:r>
              <a:rPr lang="en-GB" sz="1500" dirty="0" err="1">
                <a:latin typeface="Arial" panose="020B0604020202020204" pitchFamily="34" charset="0"/>
                <a:cs typeface="Arial" panose="020B0604020202020204" pitchFamily="34" charset="0"/>
              </a:rPr>
              <a:t>Nassereddine</a:t>
            </a:r>
            <a:r>
              <a:rPr lang="en-GB" sz="1500" dirty="0">
                <a:latin typeface="Arial" panose="020B0604020202020204" pitchFamily="34" charset="0"/>
                <a:cs typeface="Arial" panose="020B0604020202020204" pitchFamily="34" charset="0"/>
              </a:rPr>
              <a:t>, H., Musick, S. and El-Jazzar, M., 2023) This allows a business to understand Their framework has proven and analyse the macro-business environment that is external to the firm, It highlights external conditions that organisations must adapt to rather than control.</a:t>
            </a: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lvl="0" indent="0">
              <a:buNone/>
            </a:pPr>
            <a:endParaRPr lang="en-GB" sz="1500" dirty="0">
              <a:latin typeface="Arial" panose="020B0604020202020204" pitchFamily="34" charset="0"/>
              <a:cs typeface="Arial" panose="020B0604020202020204" pitchFamily="34" charset="0"/>
            </a:endParaRPr>
          </a:p>
          <a:p>
            <a:pPr marL="0" lv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1" y="489116"/>
            <a:ext cx="4384430" cy="505396"/>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PESTEL Framework:</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240971"/>
            <a:ext cx="10671496" cy="5496710"/>
          </a:xfrm>
        </p:spPr>
        <p:txBody>
          <a:bodyPr>
            <a:normAutofit/>
          </a:bodyPr>
          <a:lstStyle/>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761281233"/>
              </p:ext>
            </p:extLst>
          </p:nvPr>
        </p:nvGraphicFramePr>
        <p:xfrm>
          <a:off x="838200" y="1078486"/>
          <a:ext cx="11039667" cy="5173024"/>
        </p:xfrm>
        <a:graphic>
          <a:graphicData uri="http://schemas.openxmlformats.org/drawingml/2006/table">
            <a:tbl>
              <a:tblPr firstRow="1" bandRow="1">
                <a:tableStyleId>{5C22544A-7EE6-4342-B048-85BDC9FD1C3A}</a:tableStyleId>
              </a:tblPr>
              <a:tblGrid>
                <a:gridCol w="1799810">
                  <a:extLst>
                    <a:ext uri="{9D8B030D-6E8A-4147-A177-3AD203B41FA5}">
                      <a16:colId xmlns:a16="http://schemas.microsoft.com/office/drawing/2014/main" val="1284065850"/>
                    </a:ext>
                  </a:extLst>
                </a:gridCol>
                <a:gridCol w="1889683">
                  <a:extLst>
                    <a:ext uri="{9D8B030D-6E8A-4147-A177-3AD203B41FA5}">
                      <a16:colId xmlns:a16="http://schemas.microsoft.com/office/drawing/2014/main" val="1858564028"/>
                    </a:ext>
                  </a:extLst>
                </a:gridCol>
                <a:gridCol w="1874578">
                  <a:extLst>
                    <a:ext uri="{9D8B030D-6E8A-4147-A177-3AD203B41FA5}">
                      <a16:colId xmlns:a16="http://schemas.microsoft.com/office/drawing/2014/main" val="1949424782"/>
                    </a:ext>
                  </a:extLst>
                </a:gridCol>
                <a:gridCol w="1877627">
                  <a:extLst>
                    <a:ext uri="{9D8B030D-6E8A-4147-A177-3AD203B41FA5}">
                      <a16:colId xmlns:a16="http://schemas.microsoft.com/office/drawing/2014/main" val="446382655"/>
                    </a:ext>
                  </a:extLst>
                </a:gridCol>
                <a:gridCol w="1582559">
                  <a:extLst>
                    <a:ext uri="{9D8B030D-6E8A-4147-A177-3AD203B41FA5}">
                      <a16:colId xmlns:a16="http://schemas.microsoft.com/office/drawing/2014/main" val="3644160467"/>
                    </a:ext>
                  </a:extLst>
                </a:gridCol>
                <a:gridCol w="2015410">
                  <a:extLst>
                    <a:ext uri="{9D8B030D-6E8A-4147-A177-3AD203B41FA5}">
                      <a16:colId xmlns:a16="http://schemas.microsoft.com/office/drawing/2014/main" val="66830876"/>
                    </a:ext>
                  </a:extLst>
                </a:gridCol>
              </a:tblGrid>
              <a:tr h="1110440">
                <a:tc>
                  <a:txBody>
                    <a:bodyPr/>
                    <a:lstStyle/>
                    <a:p>
                      <a:endParaRPr lang="en-GB" sz="1600" dirty="0"/>
                    </a:p>
                    <a:p>
                      <a:pPr algn="ctr"/>
                      <a:r>
                        <a:rPr lang="en-GB" sz="2000" b="1" dirty="0">
                          <a:solidFill>
                            <a:schemeClr val="tx1"/>
                          </a:solidFill>
                          <a:latin typeface="Arial" panose="020B0604020202020204" pitchFamily="34" charset="0"/>
                          <a:cs typeface="Arial" panose="020B0604020202020204" pitchFamily="34" charset="0"/>
                        </a:rPr>
                        <a:t>Political  Factors</a:t>
                      </a:r>
                    </a:p>
                  </a:txBody>
                  <a:tcPr>
                    <a:pattFill prst="pct40">
                      <a:fgClr>
                        <a:srgbClr val="FF000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000" dirty="0">
                          <a:solidFill>
                            <a:schemeClr val="tx1"/>
                          </a:solidFill>
                          <a:latin typeface="Arial" panose="020B0604020202020204" pitchFamily="34" charset="0"/>
                          <a:cs typeface="Arial" panose="020B0604020202020204" pitchFamily="34" charset="0"/>
                        </a:rPr>
                        <a:t>Economic Factors</a:t>
                      </a:r>
                    </a:p>
                  </a:txBody>
                  <a:tcPr>
                    <a:pattFill prst="pct40">
                      <a:fgClr>
                        <a:srgbClr val="FFC00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000" dirty="0">
                          <a:solidFill>
                            <a:schemeClr val="tx1"/>
                          </a:solidFill>
                          <a:latin typeface="Arial" panose="020B0604020202020204" pitchFamily="34" charset="0"/>
                          <a:cs typeface="Arial" panose="020B0604020202020204" pitchFamily="34" charset="0"/>
                        </a:rPr>
                        <a:t>Social Factors</a:t>
                      </a:r>
                    </a:p>
                  </a:txBody>
                  <a:tcPr>
                    <a:pattFill prst="pct40">
                      <a:fgClr>
                        <a:srgbClr val="FFFF0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000" dirty="0">
                          <a:solidFill>
                            <a:schemeClr val="tx1"/>
                          </a:solidFill>
                          <a:latin typeface="Arial" panose="020B0604020202020204" pitchFamily="34" charset="0"/>
                          <a:cs typeface="Arial" panose="020B0604020202020204" pitchFamily="34" charset="0"/>
                        </a:rPr>
                        <a:t>Technological </a:t>
                      </a:r>
                    </a:p>
                    <a:p>
                      <a:pPr algn="ctr"/>
                      <a:r>
                        <a:rPr lang="en-GB" sz="2000" dirty="0">
                          <a:solidFill>
                            <a:schemeClr val="tx1"/>
                          </a:solidFill>
                          <a:latin typeface="Arial" panose="020B0604020202020204" pitchFamily="34" charset="0"/>
                          <a:cs typeface="Arial" panose="020B0604020202020204" pitchFamily="34" charset="0"/>
                        </a:rPr>
                        <a:t>Factors</a:t>
                      </a:r>
                    </a:p>
                  </a:txBody>
                  <a:tcPr>
                    <a:pattFill prst="pct40">
                      <a:fgClr>
                        <a:srgbClr val="92D05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000" dirty="0">
                          <a:solidFill>
                            <a:schemeClr val="tx1"/>
                          </a:solidFill>
                          <a:latin typeface="Arial" panose="020B0604020202020204" pitchFamily="34" charset="0"/>
                          <a:cs typeface="Arial" panose="020B0604020202020204" pitchFamily="34" charset="0"/>
                        </a:rPr>
                        <a:t>Legal Factors</a:t>
                      </a:r>
                    </a:p>
                  </a:txBody>
                  <a:tcPr>
                    <a:pattFill prst="pct40">
                      <a:fgClr>
                        <a:srgbClr val="00B0F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000" dirty="0">
                          <a:solidFill>
                            <a:schemeClr val="tx1"/>
                          </a:solidFill>
                          <a:latin typeface="Arial" panose="020B0604020202020204" pitchFamily="34" charset="0"/>
                          <a:cs typeface="Arial" panose="020B0604020202020204" pitchFamily="34" charset="0"/>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4062584">
                <a:tc>
                  <a:txBody>
                    <a:bodyPr/>
                    <a:lstStyle/>
                    <a:p>
                      <a:pPr marL="0" indent="0">
                        <a:buFont typeface="Wingdings" panose="05000000000000000000" pitchFamily="2" charset="2"/>
                        <a:buNone/>
                      </a:pPr>
                      <a:r>
                        <a:rPr lang="en-GB" sz="1400" dirty="0">
                          <a:latin typeface="Arial" panose="020B0604020202020204" pitchFamily="34" charset="0"/>
                          <a:cs typeface="Arial" panose="020B0604020202020204" pitchFamily="34" charset="0"/>
                        </a:rPr>
                        <a:t>Retail businesses, including Green Haven Florist, must follow consumer protection laws. This includes clearly displaying prices, ensuring products and services are of good quality and fit for purpose, and complying with rules for online and off-premises sales, such as contracts made at a client’s home.</a:t>
                      </a:r>
                    </a:p>
                  </a:txBody>
                  <a:tcPr>
                    <a:pattFill prst="pct40">
                      <a:fgClr>
                        <a:srgbClr val="FF0000"/>
                      </a:fgClr>
                      <a:bgClr>
                        <a:schemeClr val="bg1"/>
                      </a:bgClr>
                    </a:pattFill>
                  </a:tcPr>
                </a:tc>
                <a:tc>
                  <a:txBody>
                    <a:bodyPr/>
                    <a:lstStyle/>
                    <a:p>
                      <a:pPr marL="0" indent="0">
                        <a:buFont typeface="Wingdings" panose="05000000000000000000" pitchFamily="2" charset="2"/>
                        <a:buNone/>
                      </a:pPr>
                      <a:r>
                        <a:rPr lang="en-GB" sz="1400" dirty="0">
                          <a:latin typeface="Arial" panose="020B0604020202020204" pitchFamily="34" charset="0"/>
                          <a:cs typeface="Arial" panose="020B0604020202020204" pitchFamily="34" charset="0"/>
                        </a:rPr>
                        <a:t>The </a:t>
                      </a:r>
                      <a:r>
                        <a:rPr lang="en-GB" sz="1400" b="0" dirty="0">
                          <a:latin typeface="Arial" panose="020B0604020202020204" pitchFamily="34" charset="0"/>
                          <a:cs typeface="Arial" panose="020B0604020202020204" pitchFamily="34" charset="0"/>
                        </a:rPr>
                        <a:t>fresh flower market </a:t>
                      </a:r>
                      <a:r>
                        <a:rPr lang="en-GB" sz="1400" dirty="0">
                          <a:latin typeface="Arial" panose="020B0604020202020204" pitchFamily="34" charset="0"/>
                          <a:cs typeface="Arial" panose="020B0604020202020204" pitchFamily="34" charset="0"/>
                        </a:rPr>
                        <a:t>is experiencing consistent economic growth worldwide, driven by rising consumer demand for sustainably sourced and personalised floral arrangements, and expanding online sales channels.</a:t>
                      </a:r>
                    </a:p>
                    <a:p>
                      <a:pPr marL="0" indent="0">
                        <a:buFont typeface="Wingdings" panose="05000000000000000000" pitchFamily="2" charset="2"/>
                        <a:buNone/>
                      </a:pPr>
                      <a:endParaRPr lang="en-GB" sz="1400" b="1" dirty="0">
                        <a:latin typeface="Arial" panose="020B0604020202020204" pitchFamily="34" charset="0"/>
                        <a:cs typeface="Arial" panose="020B0604020202020204" pitchFamily="34" charset="0"/>
                      </a:endParaRPr>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0" i="0" kern="1200" dirty="0">
                          <a:solidFill>
                            <a:schemeClr val="dk1"/>
                          </a:solidFill>
                          <a:effectLst/>
                          <a:latin typeface="Arial" panose="020B0604020202020204" pitchFamily="34" charset="0"/>
                          <a:ea typeface="+mn-ea"/>
                          <a:cs typeface="Arial" panose="020B0604020202020204" pitchFamily="34" charset="0"/>
                        </a:rPr>
                        <a:t>Modern consumers increasingly view flowers as a tool for personal well-being and self-care rather than just a gift, and there is a growing social demand for radical transparency.</a:t>
                      </a:r>
                      <a:endParaRPr lang="en-GB" sz="1400" b="1" dirty="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sz="1400" b="1" dirty="0"/>
                    </a:p>
                    <a:p>
                      <a:endParaRPr lang="en-GB" sz="1400" b="1" dirty="0"/>
                    </a:p>
                  </a:txBody>
                  <a:tcPr>
                    <a:pattFill prst="pct40">
                      <a:fgClr>
                        <a:srgbClr val="FFFF00"/>
                      </a:fgClr>
                      <a:bgClr>
                        <a:schemeClr val="bg1"/>
                      </a:bgClr>
                    </a:pattFill>
                  </a:tcPr>
                </a:tc>
                <a:tc>
                  <a:txBody>
                    <a:bodyPr/>
                    <a:lstStyle/>
                    <a:p>
                      <a:r>
                        <a:rPr lang="en-GB" sz="1400" b="0" i="0" kern="1200" dirty="0">
                          <a:solidFill>
                            <a:schemeClr val="dk1"/>
                          </a:solidFill>
                          <a:effectLst/>
                          <a:latin typeface="Arial" panose="020B0604020202020204" pitchFamily="34" charset="0"/>
                          <a:ea typeface="+mn-ea"/>
                          <a:cs typeface="Arial" panose="020B0604020202020204" pitchFamily="34" charset="0"/>
                        </a:rPr>
                        <a:t>Technologies such as AI-driven personalisation and subscription models are becoming essential for florists to remain competitive.</a:t>
                      </a:r>
                    </a:p>
                    <a:p>
                      <a:endParaRPr lang="en-GB" sz="1400" b="1" dirty="0">
                        <a:latin typeface="Arial" panose="020B0604020202020204" pitchFamily="34" charset="0"/>
                        <a:cs typeface="Arial" panose="020B0604020202020204" pitchFamily="34" charset="0"/>
                      </a:endParaRPr>
                    </a:p>
                  </a:txBody>
                  <a:tcPr>
                    <a:pattFill prst="pct40">
                      <a:fgClr>
                        <a:srgbClr val="92D050"/>
                      </a:fgClr>
                      <a:bgClr>
                        <a:schemeClr val="bg1"/>
                      </a:bgClr>
                    </a:pattFill>
                  </a:tcPr>
                </a:tc>
                <a:tc>
                  <a:txBody>
                    <a:bodyPr/>
                    <a:lstStyle/>
                    <a:p>
                      <a:pPr marL="0" indent="0">
                        <a:buFont typeface="Wingdings" panose="05000000000000000000" pitchFamily="2" charset="2"/>
                        <a:buNone/>
                      </a:pPr>
                      <a:r>
                        <a:rPr lang="en-GB" sz="1400" b="0" dirty="0">
                          <a:latin typeface="Arial" panose="020B0604020202020204" pitchFamily="34" charset="0"/>
                          <a:cs typeface="Arial" panose="020B0604020202020204" pitchFamily="34" charset="0"/>
                        </a:rPr>
                        <a:t>According to </a:t>
                      </a:r>
                      <a:r>
                        <a:rPr lang="en-GB" sz="1400" b="0" i="0" kern="1200" dirty="0">
                          <a:solidFill>
                            <a:schemeClr val="dk1"/>
                          </a:solidFill>
                          <a:effectLst/>
                          <a:latin typeface="Arial" panose="020B0604020202020204" pitchFamily="34" charset="0"/>
                          <a:ea typeface="+mn-ea"/>
                          <a:cs typeface="Arial" panose="020B0604020202020204" pitchFamily="34" charset="0"/>
                        </a:rPr>
                        <a:t>the Employment Rights Act 2025 are expected to significantly increase operating costs for retail florists. Key factors include a rise in the National Living Wage.</a:t>
                      </a:r>
                    </a:p>
                    <a:p>
                      <a:pPr marL="0" indent="0">
                        <a:buFont typeface="Wingdings" panose="05000000000000000000" pitchFamily="2" charset="2"/>
                        <a:buNone/>
                      </a:pPr>
                      <a:endParaRPr lang="en-GB" sz="1400" b="0" i="0" kern="1200" dirty="0">
                        <a:solidFill>
                          <a:schemeClr val="dk1"/>
                        </a:solidFill>
                        <a:effectLst/>
                        <a:latin typeface="Arial" panose="020B0604020202020204" pitchFamily="34" charset="0"/>
                        <a:ea typeface="+mn-ea"/>
                        <a:cs typeface="Arial" panose="020B0604020202020204" pitchFamily="34" charset="0"/>
                      </a:endParaRPr>
                    </a:p>
                    <a:p>
                      <a:pPr marL="0" indent="0">
                        <a:buFont typeface="Wingdings" panose="05000000000000000000" pitchFamily="2" charset="2"/>
                        <a:buNone/>
                      </a:pPr>
                      <a:endParaRPr lang="en-GB" sz="1400" b="1" dirty="0">
                        <a:latin typeface="Arial" panose="020B0604020202020204" pitchFamily="34" charset="0"/>
                        <a:cs typeface="Arial" panose="020B0604020202020204" pitchFamily="34" charset="0"/>
                      </a:endParaRPr>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0" i="0" kern="1200" dirty="0">
                          <a:solidFill>
                            <a:schemeClr val="dk1"/>
                          </a:solidFill>
                          <a:effectLst/>
                          <a:latin typeface="Arial" panose="020B0604020202020204" pitchFamily="34" charset="0"/>
                          <a:ea typeface="+mn-ea"/>
                          <a:cs typeface="Arial" panose="020B0604020202020204" pitchFamily="34" charset="0"/>
                        </a:rPr>
                        <a:t>floristry involves creating designs that are environmentally conscious, emphasizing methods such as replacing single-use plastics with recyclable paper or compostable wraps and utilizing biodegradable ties like raffia or jute twine.</a:t>
                      </a:r>
                    </a:p>
                    <a:p>
                      <a:pPr marL="0" indent="0">
                        <a:buFont typeface="Wingdings" panose="05000000000000000000" pitchFamily="2" charset="2"/>
                        <a:buNone/>
                      </a:pPr>
                      <a:endParaRPr lang="en-GB" sz="1400" b="1" dirty="0">
                        <a:latin typeface="Arial" panose="020B0604020202020204" pitchFamily="34" charset="0"/>
                        <a:cs typeface="Arial" panose="020B0604020202020204" pitchFamily="34" charset="0"/>
                      </a:endParaRP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156851" y="637762"/>
            <a:ext cx="9888496" cy="900131"/>
          </a:xfrm>
        </p:spPr>
        <p:txBody>
          <a:bodyPr anchor="t">
            <a:normAutofit/>
          </a:bodyPr>
          <a:lstStyle/>
          <a:p>
            <a:r>
              <a:rPr lang="en-GB" sz="4000" b="1" u="sng">
                <a:solidFill>
                  <a:schemeClr val="bg1"/>
                </a:solidFill>
                <a:latin typeface="Arial" panose="020B0604020202020204" pitchFamily="34" charset="0"/>
                <a:cs typeface="Arial" panose="020B0604020202020204" pitchFamily="34" charset="0"/>
              </a:rPr>
              <a:t>The Cause-and-Effect model.</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155548" y="2217343"/>
            <a:ext cx="9880893" cy="3959619"/>
          </a:xfrm>
        </p:spPr>
        <p:txBody>
          <a:bodyPr>
            <a:normAutofit/>
          </a:bodyPr>
          <a:lstStyle/>
          <a:p>
            <a:pPr marL="0" indent="0">
              <a:buNone/>
            </a:pPr>
            <a:r>
              <a:rPr lang="en-GB" sz="1500" dirty="0">
                <a:latin typeface="Arial" panose="020B0604020202020204" pitchFamily="34" charset="0"/>
                <a:cs typeface="Arial" panose="020B0604020202020204" pitchFamily="34" charset="0"/>
              </a:rPr>
              <a:t>The cause and effect is a design which looks like a fish bone, which shows you different areas that cause a problem, and will show the Cause and Effect. </a:t>
            </a:r>
          </a:p>
          <a:p>
            <a:pPr marL="0" indent="0">
              <a:buNone/>
            </a:pPr>
            <a:r>
              <a:rPr lang="en-GB" sz="1500" dirty="0">
                <a:latin typeface="Arial" panose="020B0604020202020204" pitchFamily="34" charset="0"/>
                <a:cs typeface="Arial" panose="020B0604020202020204" pitchFamily="34" charset="0"/>
              </a:rPr>
              <a:t>Furthermore, the Fishbone was named after Kaoru Ishikawa, an individual who developed this document in the 1960’s ( Juran, 1999)</a:t>
            </a:r>
          </a:p>
          <a:p>
            <a:pPr marL="0" indent="0">
              <a:buNone/>
            </a:pPr>
            <a:r>
              <a:rPr lang="en-GB" sz="1500" dirty="0">
                <a:latin typeface="Arial" panose="020B0604020202020204" pitchFamily="34" charset="0"/>
                <a:cs typeface="Arial" panose="020B0604020202020204" pitchFamily="34" charset="0"/>
              </a:rPr>
              <a:t>The Fishbone is used to show what issues a business is struggling with.</a:t>
            </a:r>
          </a:p>
          <a:p>
            <a:pPr marL="0" lvl="0" indent="0">
              <a:buNone/>
            </a:pPr>
            <a:r>
              <a:rPr lang="en-GB" sz="1500" dirty="0">
                <a:latin typeface="Arial" panose="020B0604020202020204" pitchFamily="34" charset="0"/>
                <a:cs typeface="Arial" panose="020B0604020202020204" pitchFamily="34" charset="0"/>
              </a:rPr>
              <a:t>According to ( </a:t>
            </a:r>
            <a:r>
              <a:rPr lang="en-GB" sz="1500" dirty="0" err="1">
                <a:latin typeface="Arial" panose="020B0604020202020204" pitchFamily="34" charset="0"/>
                <a:cs typeface="Arial" panose="020B0604020202020204" pitchFamily="34" charset="0"/>
              </a:rPr>
              <a:t>Li,S.S</a:t>
            </a:r>
            <a:r>
              <a:rPr lang="en-GB" sz="1500" dirty="0">
                <a:latin typeface="Arial" panose="020B0604020202020204" pitchFamily="34" charset="0"/>
                <a:cs typeface="Arial" panose="020B0604020202020204" pitchFamily="34" charset="0"/>
              </a:rPr>
              <a:t> and Lee., 2011)  this method, using this method will enable the business to connect with the problems and their objectives.</a:t>
            </a:r>
          </a:p>
          <a:p>
            <a:pPr marL="0" indent="0">
              <a:buNone/>
            </a:pPr>
            <a:r>
              <a:rPr lang="en-GB" sz="1500" dirty="0">
                <a:latin typeface="Arial" panose="020B0604020202020204" pitchFamily="34" charset="0"/>
                <a:cs typeface="Arial" panose="020B0604020202020204" pitchFamily="34" charset="0"/>
              </a:rPr>
              <a:t>This model is used when a business needs to identify any challenges, or problems it is facing. </a:t>
            </a:r>
          </a:p>
          <a:p>
            <a:pPr marL="0" indent="0">
              <a:buNone/>
            </a:pPr>
            <a:r>
              <a:rPr lang="en-GB" sz="1500" dirty="0">
                <a:latin typeface="Arial" panose="020B0604020202020204" pitchFamily="34" charset="0"/>
                <a:cs typeface="Arial" panose="020B0604020202020204" pitchFamily="34" charset="0"/>
              </a:rPr>
              <a:t>This can be deployed in any settings based, according to ( Loredana, E.M., 2017 ) </a:t>
            </a:r>
          </a:p>
          <a:p>
            <a:pPr marL="0" indent="0">
              <a:buNone/>
            </a:pPr>
            <a:r>
              <a:rPr lang="en-GB" sz="1500" dirty="0">
                <a:latin typeface="Arial" panose="020B0604020202020204" pitchFamily="34" charset="0"/>
                <a:cs typeface="Arial" panose="020B0604020202020204" pitchFamily="34" charset="0"/>
              </a:rPr>
              <a:t>There are benefits to this template, as it identifies any risk that a business could experience. </a:t>
            </a:r>
          </a:p>
          <a:p>
            <a:pPr marL="0" lvl="0" indent="0">
              <a:buNone/>
            </a:pPr>
            <a:r>
              <a:rPr lang="en-GB" sz="1500" dirty="0">
                <a:latin typeface="Arial" panose="020B0604020202020204" pitchFamily="34" charset="0"/>
                <a:cs typeface="Arial" panose="020B0604020202020204" pitchFamily="34" charset="0"/>
              </a:rPr>
              <a:t>The Fishbone offers a systematic approach to identifying any causes by visually grouping factors into categories.</a:t>
            </a:r>
            <a:endParaRPr lang="en-GB" sz="1500" dirty="0"/>
          </a:p>
          <a:p>
            <a:pPr marL="0" lvl="0" indent="0">
              <a:buNone/>
            </a:pPr>
            <a:r>
              <a:rPr lang="en-GB" sz="1500" dirty="0">
                <a:latin typeface="Arial" panose="020B0604020202020204" pitchFamily="34" charset="0"/>
                <a:cs typeface="Arial" panose="020B0604020202020204" pitchFamily="34" charset="0"/>
              </a:rPr>
              <a:t>The criticism the Fishbone faces are can appear to reduce difficult problems. (Ishikawa, 1986). </a:t>
            </a:r>
          </a:p>
          <a:p>
            <a:pPr marL="0" indent="0">
              <a:buNone/>
            </a:pP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884076"/>
            <a:ext cx="1524174" cy="1533494"/>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369332"/>
          </a:xfrm>
          <a:prstGeom prst="rect">
            <a:avLst/>
          </a:prstGeom>
          <a:noFill/>
          <a:ln w="57150">
            <a:solidFill>
              <a:srgbClr val="FFC000"/>
            </a:solidFill>
          </a:ln>
        </p:spPr>
        <p:txBody>
          <a:bodyPr wrap="square" rtlCol="0">
            <a:spAutoFit/>
          </a:bodyPr>
          <a:lstStyle/>
          <a:p>
            <a:pPr algn="ctr"/>
            <a:r>
              <a:rPr lang="en-GB"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369332"/>
          </a:xfrm>
          <a:prstGeom prst="rect">
            <a:avLst/>
          </a:prstGeom>
          <a:noFill/>
          <a:ln w="57150">
            <a:solidFill>
              <a:srgbClr val="FF0000"/>
            </a:solidFill>
          </a:ln>
        </p:spPr>
        <p:txBody>
          <a:bodyPr wrap="square" rtlCol="0">
            <a:spAutoFit/>
          </a:bodyPr>
          <a:lstStyle/>
          <a:p>
            <a:pPr algn="ctr"/>
            <a:r>
              <a:rPr lang="en-GB"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369332"/>
          </a:xfrm>
          <a:prstGeom prst="rect">
            <a:avLst/>
          </a:prstGeom>
          <a:noFill/>
          <a:ln w="57150">
            <a:solidFill>
              <a:srgbClr val="C00000"/>
            </a:solidFill>
          </a:ln>
        </p:spPr>
        <p:txBody>
          <a:bodyPr wrap="square" rtlCol="0">
            <a:spAutoFit/>
          </a:bodyPr>
          <a:lstStyle/>
          <a:p>
            <a:pPr algn="ctr"/>
            <a:r>
              <a:rPr lang="en-GB" b="1" dirty="0">
                <a:solidFill>
                  <a:srgbClr val="C00000"/>
                </a:solidFill>
                <a:latin typeface="Arial" panose="020B0604020202020204" pitchFamily="34" charset="0"/>
                <a:cs typeface="Arial" panose="020B0604020202020204" pitchFamily="34" charset="0"/>
              </a:rPr>
              <a:t>Management</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369332"/>
          </a:xfrm>
          <a:prstGeom prst="rect">
            <a:avLst/>
          </a:prstGeom>
          <a:noFill/>
          <a:ln w="57150">
            <a:solidFill>
              <a:srgbClr val="7030A0"/>
            </a:solidFill>
          </a:ln>
        </p:spPr>
        <p:txBody>
          <a:bodyPr wrap="square" rtlCol="0">
            <a:spAutoFit/>
          </a:bodyPr>
          <a:lstStyle/>
          <a:p>
            <a:pPr algn="ctr"/>
            <a:r>
              <a:rPr lang="en-GB" b="1" dirty="0">
                <a:solidFill>
                  <a:srgbClr val="7030A0"/>
                </a:solidFill>
                <a:latin typeface="Arial" panose="020B0604020202020204" pitchFamily="34" charset="0"/>
                <a:cs typeface="Arial" panose="020B0604020202020204" pitchFamily="34" charset="0"/>
              </a:rPr>
              <a:t>Economics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369332"/>
          </a:xfrm>
          <a:prstGeom prst="rect">
            <a:avLst/>
          </a:prstGeom>
          <a:noFill/>
          <a:ln w="57150">
            <a:solidFill>
              <a:srgbClr val="00B0F0"/>
            </a:solidFill>
          </a:ln>
        </p:spPr>
        <p:txBody>
          <a:bodyPr wrap="square" rtlCol="0">
            <a:spAutoFit/>
          </a:bodyPr>
          <a:lstStyle/>
          <a:p>
            <a:pPr algn="ctr"/>
            <a:r>
              <a:rPr lang="en-GB" b="1" dirty="0">
                <a:solidFill>
                  <a:srgbClr val="00B0F0"/>
                </a:solidFill>
                <a:latin typeface="Arial" panose="020B0604020202020204" pitchFamily="34" charset="0"/>
                <a:cs typeface="Arial" panose="020B0604020202020204" pitchFamily="34" charset="0"/>
              </a:rPr>
              <a:t>Customers</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369332"/>
          </a:xfrm>
          <a:prstGeom prst="rect">
            <a:avLst/>
          </a:prstGeom>
          <a:noFill/>
          <a:ln w="57150">
            <a:solidFill>
              <a:srgbClr val="00B050"/>
            </a:solidFill>
          </a:ln>
        </p:spPr>
        <p:txBody>
          <a:bodyPr wrap="square" rtlCol="0">
            <a:spAutoFit/>
          </a:bodyPr>
          <a:lstStyle/>
          <a:p>
            <a:pPr algn="ctr"/>
            <a:r>
              <a:rPr lang="en-GB"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Reduced profitability</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Environmental issues becoming dominant, affecting customers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footfall and reduced purchases</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Relied on traditional word of mouth</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understanding of online engagement to customers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Preference for quick services and cheap flowers provided by competition </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Preference for digital services</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 cost of flowers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Inflation affecting purchases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ordering system</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digital tools compared to their competition</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subscription for the flower service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service</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646331"/>
          </a:xfrm>
          <a:prstGeom prst="rect">
            <a:avLst/>
          </a:prstGeom>
          <a:noFill/>
        </p:spPr>
        <p:txBody>
          <a:bodyPr wrap="square" rtlCol="0">
            <a:spAutoFit/>
          </a:bodyPr>
          <a:lstStyle/>
          <a:p>
            <a:r>
              <a:rPr lang="en-GB" dirty="0"/>
              <a:t> A fishbone diagram is a visible document that provides information which breaks down specific issues a business is facing, the design looks like a bone of a fish. </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r>
              <a:rPr lang="en-GB" sz="4200" b="1" u="sng">
                <a:latin typeface="Arial" panose="020B0604020202020204" pitchFamily="34" charset="0"/>
                <a:cs typeface="Arial" panose="020B0604020202020204" pitchFamily="34" charset="0"/>
              </a:rPr>
              <a:t>Summary of my Key Findings: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r>
              <a:rPr lang="en-GB" sz="100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1000" b="1">
                <a:latin typeface="Arial" panose="020B0604020202020204" pitchFamily="34" charset="0"/>
                <a:cs typeface="Arial" panose="020B0604020202020204" pitchFamily="34" charset="0"/>
              </a:rPr>
              <a:t>Key Finding 1</a:t>
            </a:r>
            <a:r>
              <a:rPr lang="en-GB" sz="1000">
                <a:latin typeface="Arial" panose="020B0604020202020204" pitchFamily="34" charset="0"/>
                <a:cs typeface="Arial" panose="020B0604020202020204" pitchFamily="34" charset="0"/>
              </a:rPr>
              <a:t>: Green Haven has lost its loyal clientele they had built from the beginning of their business venture.</a:t>
            </a:r>
          </a:p>
          <a:p>
            <a:endParaRPr lang="en-GB" sz="1000">
              <a:latin typeface="Arial" panose="020B0604020202020204" pitchFamily="34" charset="0"/>
              <a:cs typeface="Arial" panose="020B0604020202020204" pitchFamily="34" charset="0"/>
            </a:endParaRPr>
          </a:p>
          <a:p>
            <a:pPr lvl="2"/>
            <a:r>
              <a:rPr lang="en-GB" sz="1000" b="1">
                <a:latin typeface="Arial" panose="020B0604020202020204" pitchFamily="34" charset="0"/>
                <a:cs typeface="Arial" panose="020B0604020202020204" pitchFamily="34" charset="0"/>
              </a:rPr>
              <a:t>Key Finding 2</a:t>
            </a:r>
            <a:r>
              <a:rPr lang="en-GB" sz="1000">
                <a:latin typeface="Arial" panose="020B0604020202020204" pitchFamily="34" charset="0"/>
                <a:cs typeface="Arial" panose="020B0604020202020204" pitchFamily="34" charset="0"/>
              </a:rPr>
              <a:t>: Liam and Priya did not address their bad online reviews, which escalated. They had a weak online marketing platform. </a:t>
            </a:r>
          </a:p>
          <a:p>
            <a:endParaRPr lang="en-GB" sz="1000">
              <a:latin typeface="Arial" panose="020B0604020202020204" pitchFamily="34" charset="0"/>
              <a:cs typeface="Arial" panose="020B0604020202020204" pitchFamily="34" charset="0"/>
            </a:endParaRPr>
          </a:p>
          <a:p>
            <a:pPr lvl="2"/>
            <a:r>
              <a:rPr lang="en-GB" sz="1000" b="1">
                <a:latin typeface="Arial" panose="020B0604020202020204" pitchFamily="34" charset="0"/>
                <a:cs typeface="Arial" panose="020B0604020202020204" pitchFamily="34" charset="0"/>
              </a:rPr>
              <a:t>Key Finding 3</a:t>
            </a:r>
            <a:r>
              <a:rPr lang="en-GB" sz="1000">
                <a:latin typeface="Arial" panose="020B0604020202020204" pitchFamily="34" charset="0"/>
                <a:cs typeface="Arial" panose="020B0604020202020204" pitchFamily="34" charset="0"/>
              </a:rPr>
              <a:t>: Inflation began to affect them, the price of stock and material increased </a:t>
            </a:r>
          </a:p>
          <a:p>
            <a:pPr marL="0" indent="0">
              <a:buNone/>
            </a:pPr>
            <a:endParaRPr lang="en-GB" sz="1000">
              <a:latin typeface="Arial" panose="020B0604020202020204" pitchFamily="34" charset="0"/>
              <a:cs typeface="Arial" panose="020B0604020202020204" pitchFamily="34" charset="0"/>
            </a:endParaRPr>
          </a:p>
          <a:p>
            <a:pPr lvl="2"/>
            <a:r>
              <a:rPr lang="en-GB" sz="1000" b="1">
                <a:latin typeface="Arial" panose="020B0604020202020204" pitchFamily="34" charset="0"/>
                <a:cs typeface="Arial" panose="020B0604020202020204" pitchFamily="34" charset="0"/>
              </a:rPr>
              <a:t>Key Finding 4</a:t>
            </a:r>
            <a:r>
              <a:rPr lang="en-GB" sz="1000">
                <a:latin typeface="Arial" panose="020B0604020202020204" pitchFamily="34" charset="0"/>
                <a:cs typeface="Arial" panose="020B0604020202020204" pitchFamily="34" charset="0"/>
              </a:rPr>
              <a:t>: The business did not take the opportunities to adapt to their fellow competition, nor build a healthy online relationship with their online clientele </a:t>
            </a:r>
          </a:p>
        </p:txBody>
      </p:sp>
      <p:pic>
        <p:nvPicPr>
          <p:cNvPr id="5" name="Picture 4" descr="Green dialogue boxes">
            <a:extLst>
              <a:ext uri="{FF2B5EF4-FFF2-40B4-BE49-F238E27FC236}">
                <a16:creationId xmlns:a16="http://schemas.microsoft.com/office/drawing/2014/main" id="{2446C550-326E-E452-C52C-6D9078FBA91B}"/>
              </a:ext>
            </a:extLst>
          </p:cNvPr>
          <p:cNvPicPr>
            <a:picLocks noChangeAspect="1"/>
          </p:cNvPicPr>
          <p:nvPr/>
        </p:nvPicPr>
        <p:blipFill>
          <a:blip r:embed="rId2"/>
          <a:srcRect l="5335" r="11164"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56851" y="637762"/>
            <a:ext cx="9888496" cy="900131"/>
          </a:xfrm>
        </p:spPr>
        <p:txBody>
          <a:bodyPr anchor="t">
            <a:normAutofit/>
          </a:bodyPr>
          <a:lstStyle/>
          <a:p>
            <a:r>
              <a:rPr lang="en-GB" sz="4000" b="1" dirty="0">
                <a:solidFill>
                  <a:schemeClr val="bg1"/>
                </a:solidFill>
                <a:latin typeface="Arial" panose="020B0604020202020204" pitchFamily="34" charset="0"/>
                <a:cs typeface="Arial" panose="020B0604020202020204" pitchFamily="34" charset="0"/>
              </a:rPr>
              <a:t>References:</a:t>
            </a:r>
            <a:endParaRPr lang="en-GB" sz="40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155548" y="2217343"/>
            <a:ext cx="9880893" cy="3959619"/>
          </a:xfrm>
        </p:spPr>
        <p:txBody>
          <a:bodyPr>
            <a:normAutofit/>
          </a:bodyPr>
          <a:lstStyle/>
          <a:p>
            <a:r>
              <a:rPr lang="en-GB" sz="1000" dirty="0" err="1">
                <a:latin typeface="Arial" panose="020B0604020202020204" pitchFamily="34" charset="0"/>
                <a:cs typeface="Arial" panose="020B0604020202020204" pitchFamily="34" charset="0"/>
              </a:rPr>
              <a:t>Alanzi</a:t>
            </a:r>
            <a:r>
              <a:rPr lang="en-GB" sz="1000" dirty="0">
                <a:latin typeface="Arial" panose="020B0604020202020204" pitchFamily="34" charset="0"/>
                <a:cs typeface="Arial" panose="020B0604020202020204" pitchFamily="34" charset="0"/>
              </a:rPr>
              <a:t>, S., 2018. </a:t>
            </a:r>
            <a:r>
              <a:rPr lang="en-GB" sz="1000" i="1" dirty="0">
                <a:latin typeface="Arial" panose="020B0604020202020204" pitchFamily="34" charset="0"/>
                <a:cs typeface="Arial" panose="020B0604020202020204" pitchFamily="34" charset="0"/>
              </a:rPr>
              <a:t>PESTEL analysis</a:t>
            </a:r>
            <a:r>
              <a:rPr lang="en-GB" sz="1000" dirty="0">
                <a:latin typeface="Arial" panose="020B0604020202020204" pitchFamily="34" charset="0"/>
                <a:cs typeface="Arial" panose="020B0604020202020204" pitchFamily="34" charset="0"/>
              </a:rPr>
              <a:t>. Project Management, 1.</a:t>
            </a:r>
          </a:p>
          <a:p>
            <a:r>
              <a:rPr lang="en-GB" sz="1000" dirty="0">
                <a:latin typeface="Arial" panose="020B0604020202020204" pitchFamily="34" charset="0"/>
                <a:cs typeface="Arial" panose="020B0604020202020204" pitchFamily="34" charset="0"/>
              </a:rPr>
              <a:t>Andersen, P.D., 2025. The PESTEL framework and its variants for analysing the strategic environment: Evolution, limitations and adoption in energy policy research. </a:t>
            </a:r>
            <a:r>
              <a:rPr lang="en-GB" sz="1000" i="1" dirty="0">
                <a:latin typeface="Arial" panose="020B0604020202020204" pitchFamily="34" charset="0"/>
                <a:cs typeface="Arial" panose="020B0604020202020204" pitchFamily="34" charset="0"/>
              </a:rPr>
              <a:t>Energy Policy Research</a:t>
            </a:r>
            <a:r>
              <a:rPr lang="en-GB" sz="1000" dirty="0">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Bou Hatoum, M., </a:t>
            </a:r>
            <a:r>
              <a:rPr lang="en-GB" sz="1000" dirty="0" err="1">
                <a:latin typeface="Arial" panose="020B0604020202020204" pitchFamily="34" charset="0"/>
                <a:cs typeface="Arial" panose="020B0604020202020204" pitchFamily="34" charset="0"/>
              </a:rPr>
              <a:t>Nassereddine</a:t>
            </a:r>
            <a:r>
              <a:rPr lang="en-GB" sz="1000" dirty="0">
                <a:latin typeface="Arial" panose="020B0604020202020204" pitchFamily="34" charset="0"/>
                <a:cs typeface="Arial" panose="020B0604020202020204" pitchFamily="34" charset="0"/>
              </a:rPr>
              <a:t>, H., Musick, S. and El-Jazzar, M., 2023. Investigation of PESTEL factors driving change in capital project organizations. </a:t>
            </a:r>
            <a:r>
              <a:rPr lang="en-GB" sz="1000" i="1" dirty="0">
                <a:latin typeface="Arial" panose="020B0604020202020204" pitchFamily="34" charset="0"/>
                <a:cs typeface="Arial" panose="020B0604020202020204" pitchFamily="34" charset="0"/>
              </a:rPr>
              <a:t>Frontiers in Built Environment</a:t>
            </a:r>
            <a:r>
              <a:rPr lang="en-GB" sz="1000" dirty="0">
                <a:latin typeface="Arial" panose="020B0604020202020204" pitchFamily="34" charset="0"/>
                <a:cs typeface="Arial" panose="020B0604020202020204" pitchFamily="34" charset="0"/>
              </a:rPr>
              <a:t>, 9, p.1207564.</a:t>
            </a:r>
          </a:p>
          <a:p>
            <a:r>
              <a:rPr lang="en-GB" sz="1000" dirty="0">
                <a:latin typeface="Arial" panose="020B0604020202020204" pitchFamily="34" charset="0"/>
                <a:cs typeface="Arial" panose="020B0604020202020204" pitchFamily="34" charset="0"/>
              </a:rPr>
              <a:t>British Florist Association, 2024. </a:t>
            </a:r>
            <a:r>
              <a:rPr lang="en-GB" sz="1000" i="1" dirty="0">
                <a:latin typeface="Arial" panose="020B0604020202020204" pitchFamily="34" charset="0"/>
                <a:cs typeface="Arial" panose="020B0604020202020204" pitchFamily="34" charset="0"/>
              </a:rPr>
              <a:t>5 Simple Steps Toward a Sustainable Future</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2"/>
              </a:rPr>
              <a:t>https://britishfloristassociation.org/for-the-industry/5-simple-steps-toward-a-sustainable-future/</a:t>
            </a:r>
            <a:r>
              <a:rPr lang="en-GB" sz="1000" dirty="0">
                <a:latin typeface="Arial" panose="020B0604020202020204" pitchFamily="34" charset="0"/>
                <a:cs typeface="Arial" panose="020B0604020202020204" pitchFamily="34" charset="0"/>
              </a:rPr>
              <a:t> [Accessed 15 February 2026].</a:t>
            </a:r>
          </a:p>
          <a:p>
            <a:r>
              <a:rPr lang="en-GB" sz="1000" dirty="0">
                <a:latin typeface="Arial" panose="020B0604020202020204" pitchFamily="34" charset="0"/>
                <a:cs typeface="Arial" panose="020B0604020202020204" pitchFamily="34" charset="0"/>
              </a:rPr>
              <a:t>British Florist Association, 2025. </a:t>
            </a:r>
            <a:r>
              <a:rPr lang="en-GB" sz="1000" i="1" dirty="0">
                <a:latin typeface="Arial" panose="020B0604020202020204" pitchFamily="34" charset="0"/>
                <a:cs typeface="Arial" panose="020B0604020202020204" pitchFamily="34" charset="0"/>
              </a:rPr>
              <a:t>Autumn Budget 2025: What Florists Need to Know</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3"/>
              </a:rPr>
              <a:t>https://britishfloristassociation.org/uncategorised/autumn-budget-2025-what-florists-need-to-know/</a:t>
            </a:r>
            <a:r>
              <a:rPr lang="en-GB" sz="1000" dirty="0">
                <a:latin typeface="Arial" panose="020B0604020202020204" pitchFamily="34" charset="0"/>
                <a:cs typeface="Arial" panose="020B0604020202020204" pitchFamily="34" charset="0"/>
              </a:rPr>
              <a:t> [Accessed 15 February 2026].</a:t>
            </a:r>
          </a:p>
          <a:p>
            <a:r>
              <a:rPr lang="en-GB" sz="1000" dirty="0">
                <a:latin typeface="Arial" panose="020B0604020202020204" pitchFamily="34" charset="0"/>
                <a:cs typeface="Arial" panose="020B0604020202020204" pitchFamily="34" charset="0"/>
              </a:rPr>
              <a:t>Cadle, J., Paul, D. and Turner, P., 2010. </a:t>
            </a:r>
            <a:r>
              <a:rPr lang="en-GB" sz="1000" i="1" dirty="0">
                <a:latin typeface="Arial" panose="020B0604020202020204" pitchFamily="34" charset="0"/>
                <a:cs typeface="Arial" panose="020B0604020202020204" pitchFamily="34" charset="0"/>
              </a:rPr>
              <a:t>Business analysis techniques</a:t>
            </a:r>
            <a:r>
              <a:rPr lang="en-GB" sz="1000" dirty="0">
                <a:latin typeface="Arial" panose="020B0604020202020204" pitchFamily="34" charset="0"/>
                <a:cs typeface="Arial" panose="020B0604020202020204" pitchFamily="34" charset="0"/>
              </a:rPr>
              <a:t>. Swindon: British Informatics Society Limited.</a:t>
            </a:r>
          </a:p>
          <a:p>
            <a:r>
              <a:rPr lang="en-GB" sz="1000" dirty="0">
                <a:latin typeface="Arial" panose="020B0604020202020204" pitchFamily="34" charset="0"/>
                <a:cs typeface="Arial" panose="020B0604020202020204" pitchFamily="34" charset="0"/>
              </a:rPr>
              <a:t>Coccia, M., 2018. The fishbone diagram to identify, systematize and </a:t>
            </a:r>
            <a:r>
              <a:rPr lang="en-GB" sz="1000" dirty="0" err="1">
                <a:latin typeface="Arial" panose="020B0604020202020204" pitchFamily="34" charset="0"/>
                <a:cs typeface="Arial" panose="020B0604020202020204" pitchFamily="34" charset="0"/>
              </a:rPr>
              <a:t>analyze</a:t>
            </a:r>
            <a:r>
              <a:rPr lang="en-GB" sz="1000" dirty="0">
                <a:latin typeface="Arial" panose="020B0604020202020204" pitchFamily="34" charset="0"/>
                <a:cs typeface="Arial" panose="020B0604020202020204" pitchFamily="34" charset="0"/>
              </a:rPr>
              <a:t> the sources of general purpose technologies. </a:t>
            </a:r>
            <a:r>
              <a:rPr lang="en-GB" sz="1000" i="1" dirty="0">
                <a:latin typeface="Arial" panose="020B0604020202020204" pitchFamily="34" charset="0"/>
                <a:cs typeface="Arial" panose="020B0604020202020204" pitchFamily="34" charset="0"/>
              </a:rPr>
              <a:t>Journal of Social and Administrative Sciences</a:t>
            </a:r>
            <a:r>
              <a:rPr lang="en-GB" sz="1000" dirty="0">
                <a:latin typeface="Arial" panose="020B0604020202020204" pitchFamily="34" charset="0"/>
                <a:cs typeface="Arial" panose="020B0604020202020204" pitchFamily="34" charset="0"/>
              </a:rPr>
              <a:t>, 4(4), pp.291–303.</a:t>
            </a:r>
          </a:p>
          <a:p>
            <a:r>
              <a:rPr lang="en-GB" sz="1000" dirty="0">
                <a:latin typeface="Arial" panose="020B0604020202020204" pitchFamily="34" charset="0"/>
                <a:cs typeface="Arial" panose="020B0604020202020204" pitchFamily="34" charset="0"/>
              </a:rPr>
              <a:t>Coccia, M., 2020. Fishbone diagram for technological analysis and foresight. </a:t>
            </a:r>
            <a:r>
              <a:rPr lang="en-GB" sz="1000" i="1" dirty="0">
                <a:latin typeface="Arial" panose="020B0604020202020204" pitchFamily="34" charset="0"/>
                <a:cs typeface="Arial" panose="020B0604020202020204" pitchFamily="34" charset="0"/>
              </a:rPr>
              <a:t>International Journal of Foresight and Innovation Policy</a:t>
            </a:r>
            <a:r>
              <a:rPr lang="en-GB" sz="1000" dirty="0">
                <a:latin typeface="Arial" panose="020B0604020202020204" pitchFamily="34" charset="0"/>
                <a:cs typeface="Arial" panose="020B0604020202020204" pitchFamily="34" charset="0"/>
              </a:rPr>
              <a:t>, 14(2–4), pp.225–247.</a:t>
            </a:r>
          </a:p>
          <a:p>
            <a:r>
              <a:rPr lang="en-GB" sz="1000" dirty="0">
                <a:latin typeface="Arial" panose="020B0604020202020204" pitchFamily="34" charset="0"/>
                <a:cs typeface="Arial" panose="020B0604020202020204" pitchFamily="34" charset="0"/>
              </a:rPr>
              <a:t>Conejo, G.G., Gasparini, I. and da Silva Hounsell, M., 2019. 5W2H+M: A broad gamification design process but focused on motivation. </a:t>
            </a:r>
            <a:r>
              <a:rPr lang="en-GB" sz="1000" i="1" dirty="0">
                <a:latin typeface="Arial" panose="020B0604020202020204" pitchFamily="34" charset="0"/>
                <a:cs typeface="Arial" panose="020B0604020202020204" pitchFamily="34" charset="0"/>
              </a:rPr>
              <a:t>Revista Novas </a:t>
            </a:r>
            <a:r>
              <a:rPr lang="en-GB" sz="1000" i="1" dirty="0" err="1">
                <a:latin typeface="Arial" panose="020B0604020202020204" pitchFamily="34" charset="0"/>
                <a:cs typeface="Arial" panose="020B0604020202020204" pitchFamily="34" charset="0"/>
              </a:rPr>
              <a:t>Tecnologias</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na</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Educação</a:t>
            </a:r>
            <a:r>
              <a:rPr lang="en-GB" sz="1000" dirty="0">
                <a:latin typeface="Arial" panose="020B0604020202020204" pitchFamily="34" charset="0"/>
                <a:cs typeface="Arial" panose="020B0604020202020204" pitchFamily="34" charset="0"/>
              </a:rPr>
              <a:t>, 17(3), pp.112–121.</a:t>
            </a:r>
          </a:p>
          <a:p>
            <a:r>
              <a:rPr lang="en-GB" sz="1000" dirty="0">
                <a:latin typeface="Arial" panose="020B0604020202020204" pitchFamily="34" charset="0"/>
                <a:cs typeface="Arial" panose="020B0604020202020204" pitchFamily="34" charset="0"/>
              </a:rPr>
              <a:t>Cruz-Calcina, J., Ramirez-Valenzuela, A., Erazo-</a:t>
            </a:r>
            <a:r>
              <a:rPr lang="en-GB" sz="1000" dirty="0" err="1">
                <a:latin typeface="Arial" panose="020B0604020202020204" pitchFamily="34" charset="0"/>
                <a:cs typeface="Arial" panose="020B0604020202020204" pitchFamily="34" charset="0"/>
              </a:rPr>
              <a:t>Rondinel</a:t>
            </a:r>
            <a:r>
              <a:rPr lang="en-GB" sz="1000" dirty="0">
                <a:latin typeface="Arial" panose="020B0604020202020204" pitchFamily="34" charset="0"/>
                <a:cs typeface="Arial" panose="020B0604020202020204" pitchFamily="34" charset="0"/>
              </a:rPr>
              <a:t>, A.A., Trujillo-Lucano, R. and Escobar, I.M.C., 2023. Design thinking to develop a digital solution to improve communication in construction site. In: </a:t>
            </a:r>
            <a:r>
              <a:rPr lang="en-GB" sz="1000" i="1" dirty="0">
                <a:latin typeface="Arial" panose="020B0604020202020204" pitchFamily="34" charset="0"/>
                <a:cs typeface="Arial" panose="020B0604020202020204" pitchFamily="34" charset="0"/>
              </a:rPr>
              <a:t>2023 Congreso Internacional de </a:t>
            </a:r>
            <a:r>
              <a:rPr lang="en-GB" sz="1000" i="1" dirty="0" err="1">
                <a:latin typeface="Arial" panose="020B0604020202020204" pitchFamily="34" charset="0"/>
                <a:cs typeface="Arial" panose="020B0604020202020204" pitchFamily="34" charset="0"/>
              </a:rPr>
              <a:t>Innovación</a:t>
            </a:r>
            <a:r>
              <a:rPr lang="en-GB" sz="1000" i="1" dirty="0">
                <a:latin typeface="Arial" panose="020B0604020202020204" pitchFamily="34" charset="0"/>
                <a:cs typeface="Arial" panose="020B0604020202020204" pitchFamily="34" charset="0"/>
              </a:rPr>
              <a:t> y </a:t>
            </a:r>
            <a:r>
              <a:rPr lang="en-GB" sz="1000" i="1" dirty="0" err="1">
                <a:latin typeface="Arial" panose="020B0604020202020204" pitchFamily="34" charset="0"/>
                <a:cs typeface="Arial" panose="020B0604020202020204" pitchFamily="34" charset="0"/>
              </a:rPr>
              <a:t>Tendencias</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en</a:t>
            </a:r>
            <a:r>
              <a:rPr lang="en-GB" sz="1000" i="1" dirty="0">
                <a:latin typeface="Arial" panose="020B0604020202020204" pitchFamily="34" charset="0"/>
                <a:cs typeface="Arial" panose="020B0604020202020204" pitchFamily="34" charset="0"/>
              </a:rPr>
              <a:t> Ingeniería (CONIITI)</a:t>
            </a:r>
            <a:r>
              <a:rPr lang="en-GB" sz="1000" dirty="0">
                <a:latin typeface="Arial" panose="020B0604020202020204" pitchFamily="34" charset="0"/>
                <a:cs typeface="Arial" panose="020B0604020202020204" pitchFamily="34" charset="0"/>
              </a:rPr>
              <a:t>. IEEE, pp.1–5</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2C5001-3AB3-DB61-8C37-617FE7FC915C}"/>
              </a:ext>
            </a:extLst>
          </p:cNvPr>
          <p:cNvSpPr>
            <a:spLocks noGrp="1"/>
          </p:cNvSpPr>
          <p:nvPr>
            <p:ph idx="1"/>
          </p:nvPr>
        </p:nvSpPr>
        <p:spPr>
          <a:xfrm>
            <a:off x="1155548" y="2217343"/>
            <a:ext cx="9880893" cy="3959619"/>
          </a:xfrm>
        </p:spPr>
        <p:txBody>
          <a:bodyPr>
            <a:normAutofit/>
          </a:bodyPr>
          <a:lstStyle/>
          <a:p>
            <a:r>
              <a:rPr lang="en-GB" sz="1000" dirty="0">
                <a:latin typeface="Arial" panose="020B0604020202020204" pitchFamily="34" charset="0"/>
                <a:cs typeface="Arial" panose="020B0604020202020204" pitchFamily="34" charset="0"/>
              </a:rPr>
              <a:t>De Abreu, V.H.S. </a:t>
            </a:r>
            <a:r>
              <a:rPr lang="en-GB" sz="1000" b="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2025. Assessing the feasibility of enzymatic biodiesel production using the 5W2H framework: A Brazilian case study with distiller’s corn oil. </a:t>
            </a:r>
            <a:r>
              <a:rPr lang="en-GB" sz="1000" i="1" dirty="0">
                <a:latin typeface="Arial" panose="020B0604020202020204" pitchFamily="34" charset="0"/>
                <a:cs typeface="Arial" panose="020B0604020202020204" pitchFamily="34" charset="0"/>
              </a:rPr>
              <a:t>Energies</a:t>
            </a:r>
            <a:r>
              <a:rPr lang="en-GB" sz="1000" dirty="0">
                <a:latin typeface="Arial" panose="020B0604020202020204" pitchFamily="34" charset="0"/>
                <a:cs typeface="Arial" panose="020B0604020202020204" pitchFamily="34" charset="0"/>
              </a:rPr>
              <a:t>, 18(20), p.5460.</a:t>
            </a:r>
          </a:p>
          <a:p>
            <a:r>
              <a:rPr lang="en-GB" sz="1000" dirty="0" err="1">
                <a:latin typeface="Arial" panose="020B0604020202020204" pitchFamily="34" charset="0"/>
                <a:cs typeface="Arial" panose="020B0604020202020204" pitchFamily="34" charset="0"/>
              </a:rPr>
              <a:t>Dhamak</a:t>
            </a:r>
            <a:r>
              <a:rPr lang="en-GB" sz="1000" dirty="0">
                <a:latin typeface="Arial" panose="020B0604020202020204" pitchFamily="34" charset="0"/>
                <a:cs typeface="Arial" panose="020B0604020202020204" pitchFamily="34" charset="0"/>
              </a:rPr>
              <a:t>, P., Aital, P. and </a:t>
            </a:r>
            <a:r>
              <a:rPr lang="en-GB" sz="1000" dirty="0" err="1">
                <a:latin typeface="Arial" panose="020B0604020202020204" pitchFamily="34" charset="0"/>
                <a:cs typeface="Arial" panose="020B0604020202020204" pitchFamily="34" charset="0"/>
              </a:rPr>
              <a:t>Daftardar</a:t>
            </a:r>
            <a:r>
              <a:rPr lang="en-GB" sz="1000" dirty="0">
                <a:latin typeface="Arial" panose="020B0604020202020204" pitchFamily="34" charset="0"/>
                <a:cs typeface="Arial" panose="020B0604020202020204" pitchFamily="34" charset="0"/>
              </a:rPr>
              <a:t>, A., 2025. Strategic management of barriers in the adoption of Construction 4.0: TOPSIS and 5W2H approach for sustainable development goal integration. </a:t>
            </a:r>
            <a:r>
              <a:rPr lang="en-GB" sz="1000" i="1" dirty="0">
                <a:latin typeface="Arial" panose="020B0604020202020204" pitchFamily="34" charset="0"/>
                <a:cs typeface="Arial" panose="020B0604020202020204" pitchFamily="34" charset="0"/>
              </a:rPr>
              <a:t>International Journal of Organizational Analysis</a:t>
            </a:r>
            <a:r>
              <a:rPr lang="en-GB" sz="1000" dirty="0">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Gao, S., Wang, M., Tian, S. and Zhang, Y., 2025. Practical application and necessity analysis of 5W2H analysis method in electrical construction of a newly-built large nuclear chemical plant. In: </a:t>
            </a:r>
            <a:r>
              <a:rPr lang="en-GB" sz="1000" i="1" dirty="0">
                <a:latin typeface="Arial" panose="020B0604020202020204" pitchFamily="34" charset="0"/>
                <a:cs typeface="Arial" panose="020B0604020202020204" pitchFamily="34" charset="0"/>
              </a:rPr>
              <a:t>2025 IEEE International Conference on Power Systems and Smart Grid Technologies (PSSGT)</a:t>
            </a:r>
            <a:r>
              <a:rPr lang="en-GB" sz="1000" dirty="0">
                <a:latin typeface="Arial" panose="020B0604020202020204" pitchFamily="34" charset="0"/>
                <a:cs typeface="Arial" panose="020B0604020202020204" pitchFamily="34" charset="0"/>
              </a:rPr>
              <a:t>. IEEE, pp.81–84.</a:t>
            </a:r>
          </a:p>
          <a:p>
            <a:r>
              <a:rPr lang="en-GB" sz="1000" dirty="0">
                <a:latin typeface="Arial" panose="020B0604020202020204" pitchFamily="34" charset="0"/>
                <a:cs typeface="Arial" panose="020B0604020202020204" pitchFamily="34" charset="0"/>
              </a:rPr>
              <a:t>Ilie, G. and Ciocoiu, C.N., 2010. Application of fishbone diagram to determine the risk of an event with multiple causes. </a:t>
            </a:r>
            <a:r>
              <a:rPr lang="en-GB" sz="1000" i="1" dirty="0">
                <a:latin typeface="Arial" panose="020B0604020202020204" pitchFamily="34" charset="0"/>
                <a:cs typeface="Arial" panose="020B0604020202020204" pitchFamily="34" charset="0"/>
              </a:rPr>
              <a:t>Management Research and Practice</a:t>
            </a:r>
            <a:r>
              <a:rPr lang="en-GB" sz="1000" dirty="0">
                <a:latin typeface="Arial" panose="020B0604020202020204" pitchFamily="34" charset="0"/>
                <a:cs typeface="Arial" panose="020B0604020202020204" pitchFamily="34" charset="0"/>
              </a:rPr>
              <a:t>, 2(1), pp.1–20.</a:t>
            </a:r>
          </a:p>
          <a:p>
            <a:r>
              <a:rPr lang="en-GB" sz="1000" dirty="0">
                <a:latin typeface="Arial" panose="020B0604020202020204" pitchFamily="34" charset="0"/>
                <a:cs typeface="Arial" panose="020B0604020202020204" pitchFamily="34" charset="0"/>
              </a:rPr>
              <a:t>Industry Today, 2026. </a:t>
            </a:r>
            <a:r>
              <a:rPr lang="en-GB" sz="1000" i="1" dirty="0">
                <a:latin typeface="Arial" panose="020B0604020202020204" pitchFamily="34" charset="0"/>
                <a:cs typeface="Arial" panose="020B0604020202020204" pitchFamily="34" charset="0"/>
              </a:rPr>
              <a:t>Fresh flower market growth</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2"/>
              </a:rPr>
              <a:t>https://industrytoday.co.uk/market-research-industry-today/fresh-flower-market-blossoms-with-sustainable-growth-and-rising-consumer-demand</a:t>
            </a:r>
            <a:r>
              <a:rPr lang="en-GB" sz="1000" dirty="0">
                <a:latin typeface="Arial" panose="020B0604020202020204" pitchFamily="34" charset="0"/>
                <a:cs typeface="Arial" panose="020B0604020202020204" pitchFamily="34" charset="0"/>
              </a:rPr>
              <a:t> [Accessed 15 February 2026].</a:t>
            </a:r>
          </a:p>
          <a:p>
            <a:r>
              <a:rPr lang="en-GB" sz="1000" dirty="0">
                <a:latin typeface="Arial" panose="020B0604020202020204" pitchFamily="34" charset="0"/>
                <a:cs typeface="Arial" panose="020B0604020202020204" pitchFamily="34" charset="0"/>
              </a:rPr>
              <a:t>International Fresh Produce Association, 2025. </a:t>
            </a:r>
            <a:r>
              <a:rPr lang="en-GB" sz="1000" i="1" dirty="0">
                <a:latin typeface="Arial" panose="020B0604020202020204" pitchFamily="34" charset="0"/>
                <a:cs typeface="Arial" panose="020B0604020202020204" pitchFamily="34" charset="0"/>
              </a:rPr>
              <a:t>Flourishing Frontiers: The 2025 Floral Consumer in the EU</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3"/>
              </a:rPr>
              <a:t>https://www.freshproduce.com/resources/floral/the-2025-floral-consumer-in-the-eu/</a:t>
            </a:r>
            <a:r>
              <a:rPr lang="en-GB" sz="1000" dirty="0">
                <a:latin typeface="Arial" panose="020B0604020202020204" pitchFamily="34" charset="0"/>
                <a:cs typeface="Arial" panose="020B0604020202020204" pitchFamily="34" charset="0"/>
              </a:rPr>
              <a:t> [Accessed 15 February 2026].</a:t>
            </a:r>
          </a:p>
          <a:p>
            <a:r>
              <a:rPr lang="en-GB" sz="1000" dirty="0">
                <a:latin typeface="Arial" panose="020B0604020202020204" pitchFamily="34" charset="0"/>
                <a:cs typeface="Arial" panose="020B0604020202020204" pitchFamily="34" charset="0"/>
              </a:rPr>
              <a:t>Ishikawa, K., 1986. </a:t>
            </a:r>
            <a:r>
              <a:rPr lang="en-GB" sz="1000" i="1" dirty="0">
                <a:latin typeface="Arial" panose="020B0604020202020204" pitchFamily="34" charset="0"/>
                <a:cs typeface="Arial" panose="020B0604020202020204" pitchFamily="34" charset="0"/>
              </a:rPr>
              <a:t>Guide to quality control</a:t>
            </a:r>
            <a:r>
              <a:rPr lang="en-GB" sz="1000" dirty="0">
                <a:latin typeface="Arial" panose="020B0604020202020204" pitchFamily="34" charset="0"/>
                <a:cs typeface="Arial" panose="020B0604020202020204" pitchFamily="34" charset="0"/>
              </a:rPr>
              <a:t>. 2nd ed. Tokyo: Asian Productivity Organization.</a:t>
            </a:r>
          </a:p>
          <a:p>
            <a:r>
              <a:rPr lang="en-GB" sz="1000" dirty="0">
                <a:latin typeface="Arial" panose="020B0604020202020204" pitchFamily="34" charset="0"/>
                <a:cs typeface="Arial" panose="020B0604020202020204" pitchFamily="34" charset="0"/>
              </a:rPr>
              <a:t>Kumah, A. </a:t>
            </a:r>
            <a:r>
              <a:rPr lang="en-GB" sz="1000" b="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2024. Cause-and-effect (fishbone) diagram: A tool for generating and organizing quality improvement ideas. </a:t>
            </a:r>
            <a:r>
              <a:rPr lang="en-GB" sz="1000" i="1" dirty="0">
                <a:latin typeface="Arial" panose="020B0604020202020204" pitchFamily="34" charset="0"/>
                <a:cs typeface="Arial" panose="020B0604020202020204" pitchFamily="34" charset="0"/>
              </a:rPr>
              <a:t>Global Journal on Quality and Safety in Healthcare</a:t>
            </a:r>
            <a:r>
              <a:rPr lang="en-GB" sz="1000" dirty="0">
                <a:latin typeface="Arial" panose="020B0604020202020204" pitchFamily="34" charset="0"/>
                <a:cs typeface="Arial" panose="020B0604020202020204" pitchFamily="34" charset="0"/>
              </a:rPr>
              <a:t>, 7(2), pp.85–87.</a:t>
            </a:r>
          </a:p>
          <a:p>
            <a:r>
              <a:rPr lang="en-GB" sz="1000" dirty="0">
                <a:latin typeface="Arial" panose="020B0604020202020204" pitchFamily="34" charset="0"/>
                <a:cs typeface="Arial" panose="020B0604020202020204" pitchFamily="34" charset="0"/>
              </a:rPr>
              <a:t>Law Donut, 2026. </a:t>
            </a:r>
            <a:r>
              <a:rPr lang="en-GB" sz="1000" i="1" dirty="0">
                <a:latin typeface="Arial" panose="020B0604020202020204" pitchFamily="34" charset="0"/>
                <a:cs typeface="Arial" panose="020B0604020202020204" pitchFamily="34" charset="0"/>
              </a:rPr>
              <a:t>Florist legal issues</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4"/>
              </a:rPr>
              <a:t>https://www.lawdonut.co.uk/business/sector-specific-law/florist-legal-issues</a:t>
            </a:r>
            <a:r>
              <a:rPr lang="en-GB" sz="1000" dirty="0">
                <a:latin typeface="Arial" panose="020B0604020202020204" pitchFamily="34" charset="0"/>
                <a:cs typeface="Arial" panose="020B0604020202020204" pitchFamily="34" charset="0"/>
              </a:rPr>
              <a:t> [Accessed 15 February 2026].</a:t>
            </a:r>
          </a:p>
          <a:p>
            <a:r>
              <a:rPr lang="en-GB" sz="1000" dirty="0">
                <a:latin typeface="Arial" panose="020B0604020202020204" pitchFamily="34" charset="0"/>
                <a:cs typeface="Arial" panose="020B0604020202020204" pitchFamily="34" charset="0"/>
              </a:rPr>
              <a:t>Li, S.S. and Lee, L.C., 2011. Using fishbone analysis to improve the quality of proposals for science and technology programs. </a:t>
            </a:r>
            <a:r>
              <a:rPr lang="en-GB" sz="1000" i="1" dirty="0">
                <a:latin typeface="Arial" panose="020B0604020202020204" pitchFamily="34" charset="0"/>
                <a:cs typeface="Arial" panose="020B0604020202020204" pitchFamily="34" charset="0"/>
              </a:rPr>
              <a:t>Research Evaluation</a:t>
            </a:r>
            <a:r>
              <a:rPr lang="en-GB" sz="1000" dirty="0">
                <a:latin typeface="Arial" panose="020B0604020202020204" pitchFamily="34" charset="0"/>
                <a:cs typeface="Arial" panose="020B0604020202020204" pitchFamily="34" charset="0"/>
              </a:rPr>
              <a:t>, 20(4), pp.275–282.</a:t>
            </a:r>
          </a:p>
          <a:p>
            <a:r>
              <a:rPr lang="en-GB" sz="1000" dirty="0">
                <a:latin typeface="Arial" panose="020B0604020202020204" pitchFamily="34" charset="0"/>
                <a:cs typeface="Arial" panose="020B0604020202020204" pitchFamily="34" charset="0"/>
              </a:rPr>
              <a:t>Loredana, E.M., 2017. The analysis of causes and effects of a phenomenon by means of the “fishbone” diagram. </a:t>
            </a:r>
            <a:r>
              <a:rPr lang="en-GB" sz="1000" i="1" dirty="0">
                <a:latin typeface="Arial" panose="020B0604020202020204" pitchFamily="34" charset="0"/>
                <a:cs typeface="Arial" panose="020B0604020202020204" pitchFamily="34" charset="0"/>
              </a:rPr>
              <a:t>Annals of Economics Series</a:t>
            </a:r>
            <a:r>
              <a:rPr lang="en-GB" sz="1000" dirty="0">
                <a:latin typeface="Arial" panose="020B0604020202020204" pitchFamily="34" charset="0"/>
                <a:cs typeface="Arial" panose="020B0604020202020204" pitchFamily="34" charset="0"/>
              </a:rPr>
              <a:t>, 5, pp.97–103.</a:t>
            </a:r>
          </a:p>
          <a:p>
            <a:endParaRPr lang="en-GB" sz="1000" dirty="0"/>
          </a:p>
        </p:txBody>
      </p:sp>
    </p:spTree>
    <p:extLst>
      <p:ext uri="{BB962C8B-B14F-4D97-AF65-F5344CB8AC3E}">
        <p14:creationId xmlns:p14="http://schemas.microsoft.com/office/powerpoint/2010/main" val="1400723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686FF-1BEA-44B5-F017-DF31F7415E1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20FF14-4539-E708-3DE0-11CB9B416D88}"/>
              </a:ext>
            </a:extLst>
          </p:cNvPr>
          <p:cNvSpPr>
            <a:spLocks noGrp="1"/>
          </p:cNvSpPr>
          <p:nvPr>
            <p:ph idx="1"/>
          </p:nvPr>
        </p:nvSpPr>
        <p:spPr>
          <a:xfrm>
            <a:off x="1155548" y="2217343"/>
            <a:ext cx="9880893" cy="3959619"/>
          </a:xfrm>
        </p:spPr>
        <p:txBody>
          <a:bodyPr>
            <a:normAutofit/>
          </a:bodyPr>
          <a:lstStyle/>
          <a:p>
            <a:r>
              <a:rPr lang="en-GB" sz="1300" dirty="0">
                <a:latin typeface="Arial" panose="020B0604020202020204" pitchFamily="34" charset="0"/>
                <a:cs typeface="Arial" panose="020B0604020202020204" pitchFamily="34" charset="0"/>
              </a:rPr>
              <a:t>Lynch, R., 2018. </a:t>
            </a:r>
            <a:r>
              <a:rPr lang="en-GB" sz="1300" i="1" dirty="0">
                <a:latin typeface="Arial" panose="020B0604020202020204" pitchFamily="34" charset="0"/>
                <a:cs typeface="Arial" panose="020B0604020202020204" pitchFamily="34" charset="0"/>
              </a:rPr>
              <a:t>Strategic management</a:t>
            </a:r>
            <a:r>
              <a:rPr lang="en-GB" sz="1300" dirty="0">
                <a:latin typeface="Arial" panose="020B0604020202020204" pitchFamily="34" charset="0"/>
                <a:cs typeface="Arial" panose="020B0604020202020204" pitchFamily="34" charset="0"/>
              </a:rPr>
              <a:t>. 9th ed. Harlow: Pearson Education.</a:t>
            </a:r>
          </a:p>
          <a:p>
            <a:r>
              <a:rPr lang="en-GB" sz="1300" dirty="0">
                <a:latin typeface="Arial" panose="020B0604020202020204" pitchFamily="34" charset="0"/>
                <a:cs typeface="Arial" panose="020B0604020202020204" pitchFamily="34" charset="0"/>
              </a:rPr>
              <a:t>Majka, M., 2023. </a:t>
            </a:r>
            <a:r>
              <a:rPr lang="en-GB" sz="1300" i="1" dirty="0">
                <a:latin typeface="Arial" panose="020B0604020202020204" pitchFamily="34" charset="0"/>
                <a:cs typeface="Arial" panose="020B0604020202020204" pitchFamily="34" charset="0"/>
              </a:rPr>
              <a:t>Fishbone diagram</a:t>
            </a:r>
            <a:r>
              <a:rPr lang="en-GB" sz="1300" dirty="0">
                <a:latin typeface="Arial" panose="020B0604020202020204" pitchFamily="34" charset="0"/>
                <a:cs typeface="Arial" panose="020B0604020202020204" pitchFamily="34" charset="0"/>
              </a:rPr>
              <a:t>.</a:t>
            </a:r>
          </a:p>
          <a:p>
            <a:r>
              <a:rPr lang="en-GB" sz="1300" dirty="0" err="1">
                <a:latin typeface="Arial" panose="020B0604020202020204" pitchFamily="34" charset="0"/>
                <a:cs typeface="Arial" panose="020B0604020202020204" pitchFamily="34" charset="0"/>
              </a:rPr>
              <a:t>Pacaiova</a:t>
            </a:r>
            <a:r>
              <a:rPr lang="en-GB" sz="1300" dirty="0">
                <a:latin typeface="Arial" panose="020B0604020202020204" pitchFamily="34" charset="0"/>
                <a:cs typeface="Arial" panose="020B0604020202020204" pitchFamily="34" charset="0"/>
              </a:rPr>
              <a:t>, H., 2015. Analysis and identification of nonconforming products by 5W2H method. </a:t>
            </a:r>
            <a:r>
              <a:rPr lang="en-GB" sz="1300" i="1" dirty="0">
                <a:latin typeface="Arial" panose="020B0604020202020204" pitchFamily="34" charset="0"/>
                <a:cs typeface="Arial" panose="020B0604020202020204" pitchFamily="34" charset="0"/>
              </a:rPr>
              <a:t>Centre for Quality</a:t>
            </a:r>
            <a:r>
              <a:rPr lang="en-GB" sz="1300" dirty="0">
                <a:latin typeface="Arial" panose="020B0604020202020204" pitchFamily="34" charset="0"/>
                <a:cs typeface="Arial" panose="020B0604020202020204" pitchFamily="34" charset="0"/>
              </a:rPr>
              <a:t>, pp.33–42.</a:t>
            </a:r>
          </a:p>
          <a:p>
            <a:r>
              <a:rPr lang="en-GB" sz="1300" dirty="0">
                <a:latin typeface="Arial" panose="020B0604020202020204" pitchFamily="34" charset="0"/>
                <a:cs typeface="Arial" panose="020B0604020202020204" pitchFamily="34" charset="0"/>
              </a:rPr>
              <a:t>Pacana, A. and Siwiec, D., 2019. Analysis of the causes of incompatibilities in selected production processes. </a:t>
            </a:r>
            <a:r>
              <a:rPr lang="en-GB" sz="1300" i="1" dirty="0" err="1">
                <a:latin typeface="Arial" panose="020B0604020202020204" pitchFamily="34" charset="0"/>
                <a:cs typeface="Arial" panose="020B0604020202020204" pitchFamily="34" charset="0"/>
              </a:rPr>
              <a:t>Zeszyty</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Naukowe</a:t>
            </a:r>
            <a:r>
              <a:rPr lang="en-GB" sz="1300" i="1" dirty="0">
                <a:latin typeface="Arial" panose="020B0604020202020204" pitchFamily="34" charset="0"/>
                <a:cs typeface="Arial" panose="020B0604020202020204" pitchFamily="34" charset="0"/>
              </a:rPr>
              <a:t>. Organizacja </a:t>
            </a:r>
            <a:r>
              <a:rPr lang="en-GB" sz="1300" i="1" dirty="0" err="1">
                <a:latin typeface="Arial" panose="020B0604020202020204" pitchFamily="34" charset="0"/>
                <a:cs typeface="Arial" panose="020B0604020202020204" pitchFamily="34" charset="0"/>
              </a:rPr>
              <a:t>i</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Zarządzanie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Politechnika</a:t>
            </a:r>
            <a:r>
              <a:rPr lang="en-GB" sz="1300" dirty="0">
                <a:latin typeface="Arial" panose="020B0604020202020204" pitchFamily="34" charset="0"/>
                <a:cs typeface="Arial" panose="020B0604020202020204" pitchFamily="34" charset="0"/>
              </a:rPr>
              <a:t> Śląska.</a:t>
            </a:r>
          </a:p>
          <a:p>
            <a:r>
              <a:rPr lang="en-GB" sz="1300" dirty="0" err="1">
                <a:latin typeface="Arial" panose="020B0604020202020204" pitchFamily="34" charset="0"/>
                <a:cs typeface="Arial" panose="020B0604020202020204" pitchFamily="34" charset="0"/>
              </a:rPr>
              <a:t>Padoveze</a:t>
            </a:r>
            <a:r>
              <a:rPr lang="en-GB" sz="1300" dirty="0">
                <a:latin typeface="Arial" panose="020B0604020202020204" pitchFamily="34" charset="0"/>
                <a:cs typeface="Arial" panose="020B0604020202020204" pitchFamily="34" charset="0"/>
              </a:rPr>
              <a:t>, M.C. </a:t>
            </a:r>
            <a:r>
              <a:rPr lang="en-GB" sz="1300" b="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 2010. Improving the process to reduce ophthalmologic surgery cancellation and patient complaints. </a:t>
            </a:r>
            <a:r>
              <a:rPr lang="en-GB" sz="1300" i="1" dirty="0">
                <a:latin typeface="Arial" panose="020B0604020202020204" pitchFamily="34" charset="0"/>
                <a:cs typeface="Arial" panose="020B0604020202020204" pitchFamily="34" charset="0"/>
              </a:rPr>
              <a:t>O Mundo da </a:t>
            </a:r>
            <a:r>
              <a:rPr lang="en-GB" sz="1300" i="1" dirty="0" err="1">
                <a:latin typeface="Arial" panose="020B0604020202020204" pitchFamily="34" charset="0"/>
                <a:cs typeface="Arial" panose="020B0604020202020204" pitchFamily="34" charset="0"/>
              </a:rPr>
              <a:t>Saúde</a:t>
            </a:r>
            <a:r>
              <a:rPr lang="en-GB" sz="1300" dirty="0">
                <a:latin typeface="Arial" panose="020B0604020202020204" pitchFamily="34" charset="0"/>
                <a:cs typeface="Arial" panose="020B0604020202020204" pitchFamily="34" charset="0"/>
              </a:rPr>
              <a:t>, 34(1), pp.82–85.</a:t>
            </a:r>
          </a:p>
          <a:p>
            <a:r>
              <a:rPr lang="en-GB" sz="1300" dirty="0">
                <a:latin typeface="Arial" panose="020B0604020202020204" pitchFamily="34" charset="0"/>
                <a:cs typeface="Arial" panose="020B0604020202020204" pitchFamily="34" charset="0"/>
              </a:rPr>
              <a:t>Perkin, R., 2022. Proceedings on engineering. </a:t>
            </a:r>
            <a:r>
              <a:rPr lang="en-GB" sz="1300" i="1" dirty="0">
                <a:latin typeface="Arial" panose="020B0604020202020204" pitchFamily="34" charset="0"/>
                <a:cs typeface="Arial" panose="020B0604020202020204" pitchFamily="34" charset="0"/>
              </a:rPr>
              <a:t>Proceedings on Engineering</a:t>
            </a:r>
            <a:r>
              <a:rPr lang="en-GB" sz="1300" dirty="0">
                <a:latin typeface="Arial" panose="020B0604020202020204" pitchFamily="34" charset="0"/>
                <a:cs typeface="Arial" panose="020B0604020202020204" pitchFamily="34" charset="0"/>
              </a:rPr>
              <a:t>, 4(4), pp.407–416.</a:t>
            </a:r>
          </a:p>
          <a:p>
            <a:r>
              <a:rPr lang="en-GB" sz="1300" dirty="0">
                <a:latin typeface="Arial" panose="020B0604020202020204" pitchFamily="34" charset="0"/>
                <a:cs typeface="Arial" panose="020B0604020202020204" pitchFamily="34" charset="0"/>
              </a:rPr>
              <a:t>Rastogi, N. and Trivedi, M.K., 2016. PESTLE technique – a tool to identify external risks in construction projects. </a:t>
            </a:r>
            <a:r>
              <a:rPr lang="en-GB" sz="1300" i="1" dirty="0">
                <a:latin typeface="Arial" panose="020B0604020202020204" pitchFamily="34" charset="0"/>
                <a:cs typeface="Arial" panose="020B0604020202020204" pitchFamily="34" charset="0"/>
              </a:rPr>
              <a:t>International Research Journal of Engineering and Technology (IRJET)</a:t>
            </a:r>
            <a:r>
              <a:rPr lang="en-GB" sz="1300" dirty="0">
                <a:latin typeface="Arial" panose="020B0604020202020204" pitchFamily="34" charset="0"/>
                <a:cs typeface="Arial" panose="020B0604020202020204" pitchFamily="34" charset="0"/>
              </a:rPr>
              <a:t>, 3(1), pp.384–388.</a:t>
            </a:r>
          </a:p>
          <a:p>
            <a:r>
              <a:rPr lang="en-GB" sz="1300" dirty="0">
                <a:latin typeface="Arial" panose="020B0604020202020204" pitchFamily="34" charset="0"/>
                <a:cs typeface="Arial" panose="020B0604020202020204" pitchFamily="34" charset="0"/>
              </a:rPr>
              <a:t>Rio Roses, 2025. </a:t>
            </a:r>
            <a:r>
              <a:rPr lang="en-GB" sz="1300" i="1" dirty="0">
                <a:latin typeface="Arial" panose="020B0604020202020204" pitchFamily="34" charset="0"/>
                <a:cs typeface="Arial" panose="020B0604020202020204" pitchFamily="34" charset="0"/>
              </a:rPr>
              <a:t>9 E-Commerce Trends Florists Can’t Ignore in 2025</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2"/>
              </a:rPr>
              <a:t>https://www.rioroses.com/9-e-commerce-trends-florists-cant-ignore-in-2025/</a:t>
            </a:r>
            <a:r>
              <a:rPr lang="en-GB" sz="1300" dirty="0">
                <a:latin typeface="Arial" panose="020B0604020202020204" pitchFamily="34" charset="0"/>
                <a:cs typeface="Arial" panose="020B0604020202020204" pitchFamily="34" charset="0"/>
              </a:rPr>
              <a:t> [Accessed 15 February 2026].</a:t>
            </a:r>
          </a:p>
          <a:p>
            <a:r>
              <a:rPr lang="en-GB" sz="1300" dirty="0">
                <a:latin typeface="Arial" panose="020B0604020202020204" pitchFamily="34" charset="0"/>
                <a:cs typeface="Arial" panose="020B0604020202020204" pitchFamily="34" charset="0"/>
              </a:rPr>
              <a:t>Yusop, Z., 2018. PESTEL analysis. In: </a:t>
            </a:r>
            <a:r>
              <a:rPr lang="en-GB" sz="1300" i="1" dirty="0">
                <a:latin typeface="Arial" panose="020B0604020202020204" pitchFamily="34" charset="0"/>
                <a:cs typeface="Arial" panose="020B0604020202020204" pitchFamily="34" charset="0"/>
              </a:rPr>
              <a:t>COMRAP Conference Proceedings</a:t>
            </a:r>
            <a:r>
              <a:rPr lang="en-GB" sz="1300" dirty="0">
                <a:latin typeface="Arial" panose="020B0604020202020204" pitchFamily="34" charset="0"/>
                <a:cs typeface="Arial" panose="020B0604020202020204" pitchFamily="34" charset="0"/>
              </a:rPr>
              <a:t>, pp.34–39.</a:t>
            </a:r>
          </a:p>
          <a:p>
            <a:pPr marL="0" indent="0">
              <a:buNone/>
            </a:pPr>
            <a:endParaRPr lang="en-GB" sz="1300" dirty="0"/>
          </a:p>
        </p:txBody>
      </p:sp>
    </p:spTree>
    <p:extLst>
      <p:ext uri="{BB962C8B-B14F-4D97-AF65-F5344CB8AC3E}">
        <p14:creationId xmlns:p14="http://schemas.microsoft.com/office/powerpoint/2010/main" val="776778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br>
              <a:rPr lang="en-GB" sz="5400" b="1">
                <a:latin typeface="Arial" panose="020B0604020202020204" pitchFamily="34" charset="0"/>
                <a:cs typeface="Arial" panose="020B0604020202020204" pitchFamily="34" charset="0"/>
              </a:rPr>
            </a:br>
            <a:endParaRPr lang="en-GB" sz="5400" b="1">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endParaRPr lang="en-GB" sz="2200">
              <a:latin typeface="Arial" panose="020B0604020202020204" pitchFamily="34" charset="0"/>
              <a:cs typeface="Arial" panose="020B0604020202020204" pitchFamily="34" charset="0"/>
            </a:endParaRPr>
          </a:p>
          <a:p>
            <a:pPr marL="0" indent="0">
              <a:buNone/>
            </a:pPr>
            <a:r>
              <a:rPr lang="en-GB" sz="2200" b="1">
                <a:latin typeface="Arial" panose="020B0604020202020204" pitchFamily="34" charset="0"/>
                <a:cs typeface="Arial" panose="020B0604020202020204" pitchFamily="34" charset="0"/>
              </a:rPr>
              <a:t>Thank you for listening</a:t>
            </a:r>
          </a:p>
        </p:txBody>
      </p:sp>
      <p:pic>
        <p:nvPicPr>
          <p:cNvPr id="5" name="Picture 4" descr="Close up image of hands applauding">
            <a:extLst>
              <a:ext uri="{FF2B5EF4-FFF2-40B4-BE49-F238E27FC236}">
                <a16:creationId xmlns:a16="http://schemas.microsoft.com/office/drawing/2014/main" id="{5AE96053-032C-2ABC-6BCE-F829A37B1275}"/>
              </a:ext>
            </a:extLst>
          </p:cNvPr>
          <p:cNvPicPr>
            <a:picLocks noChangeAspect="1"/>
          </p:cNvPicPr>
          <p:nvPr/>
        </p:nvPicPr>
        <p:blipFill>
          <a:blip r:embed="rId2"/>
          <a:srcRect l="23214" r="983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830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1031" name="Rectangle 103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B352BBB9-69A8-405C-9209-A9FE217AED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036" name="Oval 1035">
              <a:extLst>
                <a:ext uri="{FF2B5EF4-FFF2-40B4-BE49-F238E27FC236}">
                  <a16:creationId xmlns:a16="http://schemas.microsoft.com/office/drawing/2014/main" id="{2BA8247A-9874-4F57-82F4-AEB016E66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Oval 1041">
              <a:extLst>
                <a:ext uri="{FF2B5EF4-FFF2-40B4-BE49-F238E27FC236}">
                  <a16:creationId xmlns:a16="http://schemas.microsoft.com/office/drawing/2014/main" id="{A30C3CE4-8479-4B6E-9C21-D7B0CD89E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Oval 1043">
              <a:extLst>
                <a:ext uri="{FF2B5EF4-FFF2-40B4-BE49-F238E27FC236}">
                  <a16:creationId xmlns:a16="http://schemas.microsoft.com/office/drawing/2014/main" id="{F7BCD297-22FC-4ECD-95DC-8581D5E6B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Oval 1049">
              <a:extLst>
                <a:ext uri="{FF2B5EF4-FFF2-40B4-BE49-F238E27FC236}">
                  <a16:creationId xmlns:a16="http://schemas.microsoft.com/office/drawing/2014/main" id="{061A25F1-8873-4D98-B8D5-169EA0AC9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0" name="Oval 1039">
              <a:extLst>
                <a:ext uri="{FF2B5EF4-FFF2-40B4-BE49-F238E27FC236}">
                  <a16:creationId xmlns:a16="http://schemas.microsoft.com/office/drawing/2014/main" id="{CB7BCAD9-3EF1-4FCE-AFA0-BD2C545A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Oval 1040">
              <a:extLst>
                <a:ext uri="{FF2B5EF4-FFF2-40B4-BE49-F238E27FC236}">
                  <a16:creationId xmlns:a16="http://schemas.microsoft.com/office/drawing/2014/main" id="{36649524-3638-4334-8ED6-539D10DF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5486080" y="684921"/>
            <a:ext cx="5674107" cy="1951087"/>
          </a:xfrm>
          <a:noFill/>
        </p:spPr>
        <p:txBody>
          <a:bodyPr anchor="t">
            <a:normAutofit/>
          </a:bodyPr>
          <a:lstStyle/>
          <a:p>
            <a:endParaRPr lang="en-GB" sz="1800">
              <a:solidFill>
                <a:schemeClr val="bg1"/>
              </a:solidFill>
              <a:latin typeface="Arial" panose="020B0604020202020204" pitchFamily="34" charset="0"/>
              <a:cs typeface="Arial" panose="020B0604020202020204" pitchFamily="34" charset="0"/>
            </a:endParaRPr>
          </a:p>
          <a:p>
            <a:pPr marL="0" indent="0">
              <a:buNone/>
            </a:pPr>
            <a:endParaRPr lang="en-GB" sz="1800">
              <a:solidFill>
                <a:schemeClr val="bg1"/>
              </a:solidFill>
              <a:latin typeface="Arial" panose="020B0604020202020204" pitchFamily="34" charset="0"/>
              <a:cs typeface="Arial" panose="020B0604020202020204" pitchFamily="34" charset="0"/>
            </a:endParaRPr>
          </a:p>
        </p:txBody>
      </p:sp>
      <p:sp>
        <p:nvSpPr>
          <p:cNvPr id="1043" name="Rectangle 104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5" name="Group 104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046" name="Straight Connector 104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051" name="Rectangle 105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3" name="Group 105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054" name="Straight Connector 105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335" r="-1" b="4528"/>
          <a:stretch>
            <a:fillRect/>
          </a:stretch>
        </p:blipFill>
        <p:spPr bwMode="auto">
          <a:xfrm>
            <a:off x="629638" y="2708781"/>
            <a:ext cx="10848063" cy="3496632"/>
          </a:xfrm>
          <a:prstGeom prst="rect">
            <a:avLst/>
          </a:prstGeom>
          <a:noFill/>
          <a:extLst>
            <a:ext uri="{909E8E84-426E-40DD-AFC4-6F175D3DCCD1}">
              <a14:hiddenFill xmlns:a14="http://schemas.microsoft.com/office/drawing/2010/main">
                <a:solidFill>
                  <a:srgbClr val="FFFFFF"/>
                </a:solidFill>
              </a14:hiddenFill>
            </a:ext>
          </a:extLst>
        </p:spPr>
      </p:pic>
      <p:grpSp>
        <p:nvGrpSpPr>
          <p:cNvPr id="1059" name="Group 105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2852760"/>
            <a:ext cx="304800" cy="429768"/>
            <a:chOff x="215328" y="-46937"/>
            <a:chExt cx="304800" cy="2773841"/>
          </a:xfrm>
        </p:grpSpPr>
        <p:cxnSp>
          <p:nvCxnSpPr>
            <p:cNvPr id="1060" name="Straight Connector 105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17056</TotalTime>
  <Words>2416</Words>
  <Application>Microsoft Office PowerPoint</Application>
  <PresentationFormat>Widescreen</PresentationFormat>
  <Paragraphs>188</Paragraphs>
  <Slides>14</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Arial Black</vt:lpstr>
      <vt:lpstr>Calibri</vt:lpstr>
      <vt:lpstr>Calibri Light</vt:lpstr>
      <vt:lpstr>Wingdings</vt:lpstr>
      <vt:lpstr>Office Theme</vt:lpstr>
      <vt:lpstr>PowerPoint Presentation</vt:lpstr>
      <vt:lpstr>Overview of the presentation.</vt:lpstr>
      <vt:lpstr>Insight into the problems Green Haven Florists are facing</vt:lpstr>
      <vt:lpstr>PowerPoint Presentation</vt:lpstr>
      <vt:lpstr>PESTEL </vt:lpstr>
      <vt:lpstr>  PESTEL Framework:  </vt:lpstr>
      <vt:lpstr>The Cause-and-Effect model.</vt:lpstr>
      <vt:lpstr>PowerPoint Presentation</vt:lpstr>
      <vt:lpstr>Summary of my Key Findings:</vt:lpstr>
      <vt:lpstr>References:</vt:lpstr>
      <vt:lpstr>PowerPoint Presentation</vt:lpstr>
      <vt:lpstr>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 A</cp:lastModifiedBy>
  <cp:revision>132</cp:revision>
  <dcterms:created xsi:type="dcterms:W3CDTF">2024-01-29T11:42:05Z</dcterms:created>
  <dcterms:modified xsi:type="dcterms:W3CDTF">2026-02-15T17:47:20Z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