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1"/>
  </p:notesMasterIdLst>
  <p:sldIdLst>
    <p:sldId id="258" r:id="rId2"/>
    <p:sldId id="259" r:id="rId3"/>
    <p:sldId id="260" r:id="rId4"/>
    <p:sldId id="261" r:id="rId5"/>
    <p:sldId id="262" r:id="rId6"/>
    <p:sldId id="263" r:id="rId7"/>
    <p:sldId id="264" r:id="rId8"/>
    <p:sldId id="265" r:id="rId9"/>
    <p:sldId id="266" r:id="rId10"/>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6" roundtripDataSignature="AMtx7mieCkdDEdip+q8vI46FfoBf/Ld4h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7" Type="http://schemas.openxmlformats.org/officeDocument/2006/relationships/presProps" Target="presProps.xml"/><Relationship Id="rId2" Type="http://schemas.openxmlformats.org/officeDocument/2006/relationships/slide" Target="slides/slide1.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Porumbel" userId="fa3349a76fdc4bc8" providerId="LiveId" clId="{A626B280-46CC-432F-918B-E9BF66AFC01C}"/>
    <pc:docChg chg="modSld">
      <pc:chgData name="Andreea Porumbel" userId="fa3349a76fdc4bc8" providerId="LiveId" clId="{A626B280-46CC-432F-918B-E9BF66AFC01C}" dt="2024-05-29T15:33:04.933" v="1" actId="729"/>
      <pc:docMkLst>
        <pc:docMk/>
      </pc:docMkLst>
      <pc:sldChg chg="mod modShow">
        <pc:chgData name="Andreea Porumbel" userId="fa3349a76fdc4bc8" providerId="LiveId" clId="{A626B280-46CC-432F-918B-E9BF66AFC01C}" dt="2024-05-29T15:33:04.933" v="1" actId="729"/>
        <pc:sldMkLst>
          <pc:docMk/>
          <pc:sldMk cId="0"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dirty="0">
                <a:solidFill>
                  <a:schemeClr val="dk1"/>
                </a:solidFill>
                <a:latin typeface="Calibri"/>
                <a:ea typeface="Calibri"/>
                <a:cs typeface="Calibri"/>
                <a:sym typeface="Calibri"/>
              </a:rPr>
              <a:t>Introduction</a:t>
            </a:r>
            <a:endParaRPr b="1" dirty="0"/>
          </a:p>
          <a:p>
            <a:pPr marL="0" lvl="0" indent="0" algn="l" rtl="0">
              <a:spcBef>
                <a:spcPts val="0"/>
              </a:spcBef>
              <a:spcAft>
                <a:spcPts val="0"/>
              </a:spcAft>
              <a:buNone/>
            </a:pPr>
            <a:r>
              <a:rPr lang="en-US" sz="1200" b="0" i="0" u="none" strike="noStrike" dirty="0">
                <a:solidFill>
                  <a:schemeClr val="dk1"/>
                </a:solidFill>
                <a:latin typeface="Calibri"/>
                <a:ea typeface="Calibri"/>
                <a:cs typeface="Calibri"/>
                <a:sym typeface="Calibri"/>
              </a:rPr>
              <a:t>This presentation will present a strategic audit of The Body Shop as a cosmetic company with a strategic view of the market it operates. Using the SWOT matrix, the company will be </a:t>
            </a:r>
            <a:r>
              <a:rPr lang="en-US" sz="1200" b="0" i="0" u="none" strike="noStrike" dirty="0" err="1">
                <a:solidFill>
                  <a:schemeClr val="dk1"/>
                </a:solidFill>
                <a:latin typeface="Calibri"/>
                <a:ea typeface="Calibri"/>
                <a:cs typeface="Calibri"/>
                <a:sym typeface="Calibri"/>
              </a:rPr>
              <a:t>analysed</a:t>
            </a:r>
            <a:r>
              <a:rPr lang="en-US" sz="1200" b="0" i="0" u="none" strike="noStrike" dirty="0">
                <a:solidFill>
                  <a:schemeClr val="dk1"/>
                </a:solidFill>
                <a:latin typeface="Calibri"/>
                <a:ea typeface="Calibri"/>
                <a:cs typeface="Calibri"/>
                <a:sym typeface="Calibri"/>
              </a:rPr>
              <a:t> in the following manner. Thereafter, suggestions will be made to overcome the existing problems and seize opportunities for expanding the business.</a:t>
            </a:r>
            <a:endParaRPr b="0" dirty="0"/>
          </a:p>
          <a:p>
            <a:pPr marL="0" lvl="0" indent="0" algn="l" rtl="0">
              <a:spcBef>
                <a:spcPts val="0"/>
              </a:spcBef>
              <a:spcAft>
                <a:spcPts val="0"/>
              </a:spcAft>
              <a:buNone/>
            </a:pPr>
            <a:br>
              <a:rPr lang="en-US" dirty="0"/>
            </a:br>
            <a:endParaRPr dirty="0"/>
          </a:p>
        </p:txBody>
      </p:sp>
      <p:sp>
        <p:nvSpPr>
          <p:cNvPr id="104" name="Google Shape;10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2" name="Google Shape;11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dirty="0">
                <a:solidFill>
                  <a:schemeClr val="dk1"/>
                </a:solidFill>
                <a:latin typeface="Calibri"/>
                <a:ea typeface="Calibri"/>
                <a:cs typeface="Calibri"/>
                <a:sym typeface="Calibri"/>
              </a:rPr>
              <a:t>SWOT Analysis of The Body Shop</a:t>
            </a:r>
            <a:endParaRPr b="1" dirty="0"/>
          </a:p>
          <a:p>
            <a:pPr marL="0" lvl="0" indent="0" algn="l" rtl="0">
              <a:spcBef>
                <a:spcPts val="0"/>
              </a:spcBef>
              <a:spcAft>
                <a:spcPts val="0"/>
              </a:spcAft>
              <a:buNone/>
            </a:pPr>
            <a:r>
              <a:rPr lang="en-US" sz="1200" b="1" i="0" u="sng" dirty="0">
                <a:solidFill>
                  <a:schemeClr val="dk1"/>
                </a:solidFill>
                <a:latin typeface="Calibri"/>
                <a:ea typeface="Calibri"/>
                <a:cs typeface="Calibri"/>
                <a:sym typeface="Calibri"/>
              </a:rPr>
              <a:t>Strengths</a:t>
            </a:r>
            <a:endParaRPr b="0" dirty="0"/>
          </a:p>
          <a:p>
            <a:pPr marL="0" lvl="0" indent="0" algn="l" rtl="0">
              <a:spcBef>
                <a:spcPts val="0"/>
              </a:spcBef>
              <a:spcAft>
                <a:spcPts val="0"/>
              </a:spcAft>
              <a:buNone/>
            </a:pPr>
            <a:r>
              <a:rPr lang="en-US" sz="1200" b="1" i="1" u="none" strike="noStrike" dirty="0">
                <a:solidFill>
                  <a:schemeClr val="dk1"/>
                </a:solidFill>
                <a:latin typeface="Calibri"/>
                <a:ea typeface="Calibri"/>
                <a:cs typeface="Calibri"/>
                <a:sym typeface="Calibri"/>
              </a:rPr>
              <a:t>1. Ethical Brand Image</a:t>
            </a:r>
            <a:r>
              <a:rPr lang="en-US" sz="1200" b="0" i="0" u="none" strike="noStrike" dirty="0">
                <a:solidFill>
                  <a:schemeClr val="dk1"/>
                </a:solidFill>
                <a:latin typeface="Calibri"/>
                <a:ea typeface="Calibri"/>
                <a:cs typeface="Calibri"/>
                <a:sym typeface="Calibri"/>
              </a:rPr>
              <a:t>: Due to the excellent social cause support such as the conservation of the environment and human rights issues, the </a:t>
            </a:r>
            <a:r>
              <a:rPr lang="en-US" sz="1200" b="0" i="0" u="none" strike="noStrike" dirty="0" err="1">
                <a:solidFill>
                  <a:schemeClr val="dk1"/>
                </a:solidFill>
                <a:latin typeface="Calibri"/>
                <a:ea typeface="Calibri"/>
                <a:cs typeface="Calibri"/>
                <a:sym typeface="Calibri"/>
              </a:rPr>
              <a:t>organisation</a:t>
            </a:r>
            <a:r>
              <a:rPr lang="en-US" sz="1200" b="0" i="0" u="none" strike="noStrike" dirty="0">
                <a:solidFill>
                  <a:schemeClr val="dk1"/>
                </a:solidFill>
                <a:latin typeface="Calibri"/>
                <a:ea typeface="Calibri"/>
                <a:cs typeface="Calibri"/>
                <a:sym typeface="Calibri"/>
              </a:rPr>
              <a:t> is loved by socially informed customers.</a:t>
            </a:r>
            <a:endParaRPr b="0" dirty="0"/>
          </a:p>
          <a:p>
            <a:pPr marL="0" lvl="0" indent="0" algn="l" rtl="0">
              <a:spcBef>
                <a:spcPts val="0"/>
              </a:spcBef>
              <a:spcAft>
                <a:spcPts val="0"/>
              </a:spcAft>
              <a:buNone/>
            </a:pPr>
            <a:r>
              <a:rPr lang="en-US" sz="1200" b="1" i="1" u="none" strike="noStrike" dirty="0">
                <a:solidFill>
                  <a:schemeClr val="dk1"/>
                </a:solidFill>
                <a:latin typeface="Calibri"/>
                <a:ea typeface="Calibri"/>
                <a:cs typeface="Calibri"/>
                <a:sym typeface="Calibri"/>
              </a:rPr>
              <a:t>2. Product Innovation</a:t>
            </a:r>
            <a:r>
              <a:rPr lang="en-US" sz="1200" b="0" i="0" u="none" strike="noStrike" dirty="0">
                <a:solidFill>
                  <a:schemeClr val="dk1"/>
                </a:solidFill>
                <a:latin typeface="Calibri"/>
                <a:ea typeface="Calibri"/>
                <a:cs typeface="Calibri"/>
                <a:sym typeface="Calibri"/>
              </a:rPr>
              <a:t>: The use of vegetarianism in developing their products, focusing on the natural and not using animal tests for their products shows innovation and the ability to meet the changing needs of customers (Adair, 2019).</a:t>
            </a:r>
            <a:endParaRPr dirty="0"/>
          </a:p>
        </p:txBody>
      </p:sp>
      <p:sp>
        <p:nvSpPr>
          <p:cNvPr id="113" name="Google Shape;11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sng" dirty="0">
                <a:solidFill>
                  <a:schemeClr val="dk1"/>
                </a:solidFill>
                <a:latin typeface="Calibri"/>
                <a:ea typeface="Calibri"/>
                <a:cs typeface="Calibri"/>
                <a:sym typeface="Calibri"/>
              </a:rPr>
              <a:t>Weaknesses</a:t>
            </a:r>
            <a:endParaRPr b="0" dirty="0"/>
          </a:p>
          <a:p>
            <a:pPr marL="0" lvl="0" indent="0" algn="l" rtl="0">
              <a:spcBef>
                <a:spcPts val="0"/>
              </a:spcBef>
              <a:spcAft>
                <a:spcPts val="0"/>
              </a:spcAft>
              <a:buNone/>
            </a:pPr>
            <a:r>
              <a:rPr lang="en-US" sz="1200" b="1" i="1" u="none" strike="noStrike" dirty="0">
                <a:solidFill>
                  <a:schemeClr val="dk1"/>
                </a:solidFill>
                <a:latin typeface="Calibri"/>
                <a:ea typeface="Calibri"/>
                <a:cs typeface="Calibri"/>
                <a:sym typeface="Calibri"/>
              </a:rPr>
              <a:t>1. Financial Instability</a:t>
            </a:r>
            <a:r>
              <a:rPr lang="en-US" sz="1200" b="0" i="0" u="none" strike="noStrike" dirty="0">
                <a:solidFill>
                  <a:schemeClr val="dk1"/>
                </a:solidFill>
                <a:latin typeface="Calibri"/>
                <a:ea typeface="Calibri"/>
                <a:cs typeface="Calibri"/>
                <a:sym typeface="Calibri"/>
              </a:rPr>
              <a:t>: The latest change in the ownership and bad records of financials coupled with administration show hidden weaknesses.</a:t>
            </a:r>
            <a:endParaRPr b="0" dirty="0"/>
          </a:p>
          <a:p>
            <a:pPr marL="0" lvl="0" indent="0" algn="l" rtl="0">
              <a:spcBef>
                <a:spcPts val="0"/>
              </a:spcBef>
              <a:spcAft>
                <a:spcPts val="0"/>
              </a:spcAft>
              <a:buNone/>
            </a:pPr>
            <a:r>
              <a:rPr lang="en-US" sz="1200" b="1" i="1" u="none" strike="noStrike" dirty="0">
                <a:solidFill>
                  <a:schemeClr val="dk1"/>
                </a:solidFill>
                <a:latin typeface="Calibri"/>
                <a:ea typeface="Calibri"/>
                <a:cs typeface="Calibri"/>
                <a:sym typeface="Calibri"/>
              </a:rPr>
              <a:t>2. Overreliance on Retail</a:t>
            </a:r>
            <a:r>
              <a:rPr lang="en-US" sz="1200" b="0" i="0" u="none" strike="noStrike" dirty="0">
                <a:solidFill>
                  <a:schemeClr val="dk1"/>
                </a:solidFill>
                <a:latin typeface="Calibri"/>
                <a:ea typeface="Calibri"/>
                <a:cs typeface="Calibri"/>
                <a:sym typeface="Calibri"/>
              </a:rPr>
              <a:t>: The Body Shop’s heavy reliance on retail outlets and conventional stores makes the firm vulnerable to competition from firms that are fixed online and evolving customer preferences for shopping (</a:t>
            </a:r>
            <a:r>
              <a:rPr lang="en-US" sz="1200" b="0" i="0" u="none" strike="noStrike" dirty="0" err="1">
                <a:solidFill>
                  <a:schemeClr val="dk1"/>
                </a:solidFill>
                <a:latin typeface="Calibri"/>
                <a:ea typeface="Calibri"/>
                <a:cs typeface="Calibri"/>
                <a:sym typeface="Calibri"/>
              </a:rPr>
              <a:t>Madecraft</a:t>
            </a:r>
            <a:r>
              <a:rPr lang="en-US" sz="1200" b="0" i="0" u="none" strike="noStrike" dirty="0">
                <a:solidFill>
                  <a:schemeClr val="dk1"/>
                </a:solidFill>
                <a:latin typeface="Calibri"/>
                <a:ea typeface="Calibri"/>
                <a:cs typeface="Calibri"/>
                <a:sym typeface="Calibri"/>
              </a:rPr>
              <a:t> 2021).</a:t>
            </a:r>
            <a:endParaRPr b="0" dirty="0"/>
          </a:p>
          <a:p>
            <a:pPr marL="0" lvl="0" indent="0" algn="l" rtl="0">
              <a:spcBef>
                <a:spcPts val="0"/>
              </a:spcBef>
              <a:spcAft>
                <a:spcPts val="0"/>
              </a:spcAft>
              <a:buNone/>
            </a:pPr>
            <a:br>
              <a:rPr lang="en-US" dirty="0"/>
            </a:br>
            <a:endParaRPr dirty="0"/>
          </a:p>
        </p:txBody>
      </p:sp>
      <p:sp>
        <p:nvSpPr>
          <p:cNvPr id="123" name="Google Shape;12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3" name="Google Shape;13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sng">
                <a:solidFill>
                  <a:schemeClr val="dk1"/>
                </a:solidFill>
                <a:latin typeface="Calibri"/>
                <a:ea typeface="Calibri"/>
                <a:cs typeface="Calibri"/>
                <a:sym typeface="Calibri"/>
              </a:rPr>
              <a:t>Opportunities</a:t>
            </a:r>
            <a:endParaRPr b="0"/>
          </a:p>
          <a:p>
            <a:pPr marL="0" lvl="0" indent="0" algn="l" rtl="0">
              <a:spcBef>
                <a:spcPts val="0"/>
              </a:spcBef>
              <a:spcAft>
                <a:spcPts val="0"/>
              </a:spcAft>
              <a:buNone/>
            </a:pPr>
            <a:r>
              <a:rPr lang="en-US" sz="1200" b="1" i="1" u="none" strike="noStrike">
                <a:solidFill>
                  <a:schemeClr val="dk1"/>
                </a:solidFill>
                <a:latin typeface="Calibri"/>
                <a:ea typeface="Calibri"/>
                <a:cs typeface="Calibri"/>
                <a:sym typeface="Calibri"/>
              </a:rPr>
              <a:t>1. Digital Transformation</a:t>
            </a:r>
            <a:r>
              <a:rPr lang="en-US" sz="1200" b="0" i="0" u="none" strike="noStrike">
                <a:solidFill>
                  <a:schemeClr val="dk1"/>
                </a:solidFill>
                <a:latin typeface="Calibri"/>
                <a:ea typeface="Calibri"/>
                <a:cs typeface="Calibri"/>
                <a:sym typeface="Calibri"/>
              </a:rPr>
              <a:t>: Expanding the company’s selling points in the online market platform and marketing communication may be useful in managing consumer trends.</a:t>
            </a:r>
            <a:endParaRPr b="0"/>
          </a:p>
          <a:p>
            <a:pPr marL="0" lvl="0" indent="0" algn="l" rtl="0">
              <a:spcBef>
                <a:spcPts val="0"/>
              </a:spcBef>
              <a:spcAft>
                <a:spcPts val="0"/>
              </a:spcAft>
              <a:buNone/>
            </a:pPr>
            <a:r>
              <a:rPr lang="en-US" sz="1200" b="1" i="1" u="none" strike="noStrike">
                <a:solidFill>
                  <a:schemeClr val="dk1"/>
                </a:solidFill>
                <a:latin typeface="Calibri"/>
                <a:ea typeface="Calibri"/>
                <a:cs typeface="Calibri"/>
                <a:sym typeface="Calibri"/>
              </a:rPr>
              <a:t>2. Strategic Partnerships</a:t>
            </a:r>
            <a:r>
              <a:rPr lang="en-US" sz="1200" b="0" i="0" u="none" strike="noStrike">
                <a:solidFill>
                  <a:schemeClr val="dk1"/>
                </a:solidFill>
                <a:latin typeface="Calibri"/>
                <a:ea typeface="Calibri"/>
                <a:cs typeface="Calibri"/>
                <a:sym typeface="Calibri"/>
              </a:rPr>
              <a:t>: Establishing partnerships with other retailers or beauty brands can employ the synergic effects and broaden the network of existing points of sales (Helms &amp; Nixon, 2010).</a:t>
            </a:r>
            <a:endParaRPr b="0"/>
          </a:p>
          <a:p>
            <a:pPr marL="0" lvl="0" indent="0" algn="l" rtl="0">
              <a:spcBef>
                <a:spcPts val="0"/>
              </a:spcBef>
              <a:spcAft>
                <a:spcPts val="0"/>
              </a:spcAft>
              <a:buNone/>
            </a:pPr>
            <a:br>
              <a:rPr lang="en-US"/>
            </a:br>
            <a:endParaRPr/>
          </a:p>
        </p:txBody>
      </p:sp>
      <p:sp>
        <p:nvSpPr>
          <p:cNvPr id="134" name="Google Shape;13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sng">
                <a:solidFill>
                  <a:schemeClr val="dk1"/>
                </a:solidFill>
                <a:latin typeface="Calibri"/>
                <a:ea typeface="Calibri"/>
                <a:cs typeface="Calibri"/>
                <a:sym typeface="Calibri"/>
              </a:rPr>
              <a:t>Threats</a:t>
            </a:r>
            <a:endParaRPr b="0"/>
          </a:p>
          <a:p>
            <a:pPr marL="0" lvl="0" indent="0" algn="l" rtl="0">
              <a:spcBef>
                <a:spcPts val="0"/>
              </a:spcBef>
              <a:spcAft>
                <a:spcPts val="0"/>
              </a:spcAft>
              <a:buNone/>
            </a:pPr>
            <a:r>
              <a:rPr lang="en-US" sz="1200" b="1" i="1" u="none" strike="noStrike">
                <a:solidFill>
                  <a:schemeClr val="dk1"/>
                </a:solidFill>
                <a:latin typeface="Calibri"/>
                <a:ea typeface="Calibri"/>
                <a:cs typeface="Calibri"/>
                <a:sym typeface="Calibri"/>
              </a:rPr>
              <a:t>1. Intense Competition</a:t>
            </a:r>
            <a:r>
              <a:rPr lang="en-US" sz="1200" b="0" i="0" u="none" strike="noStrike">
                <a:solidFill>
                  <a:schemeClr val="dk1"/>
                </a:solidFill>
                <a:latin typeface="Calibri"/>
                <a:ea typeface="Calibri"/>
                <a:cs typeface="Calibri"/>
                <a:sym typeface="Calibri"/>
              </a:rPr>
              <a:t>: Competition from other brand competitors and new players attacks the business’s market share and brand legacy.</a:t>
            </a:r>
            <a:endParaRPr b="0"/>
          </a:p>
          <a:p>
            <a:pPr marL="0" lvl="0" indent="0" algn="l" rtl="0">
              <a:spcBef>
                <a:spcPts val="0"/>
              </a:spcBef>
              <a:spcAft>
                <a:spcPts val="0"/>
              </a:spcAft>
              <a:buNone/>
            </a:pPr>
            <a:r>
              <a:rPr lang="en-US" sz="1200" b="1" i="1" u="none" strike="noStrike">
                <a:solidFill>
                  <a:schemeClr val="dk1"/>
                </a:solidFill>
                <a:latin typeface="Calibri"/>
                <a:ea typeface="Calibri"/>
                <a:cs typeface="Calibri"/>
                <a:sym typeface="Calibri"/>
              </a:rPr>
              <a:t>2. Economic Uncertainty</a:t>
            </a:r>
            <a:r>
              <a:rPr lang="en-US" sz="1200" b="0" i="0" u="none" strike="noStrike">
                <a:solidFill>
                  <a:schemeClr val="dk1"/>
                </a:solidFill>
                <a:latin typeface="Calibri"/>
                <a:ea typeface="Calibri"/>
                <a:cs typeface="Calibri"/>
                <a:sym typeface="Calibri"/>
              </a:rPr>
              <a:t>: One negative risk due to changes in consumers’ spending power and volatile economy is that The Body Shop’s products are largely categorized as non-essential items (Madecraft 2021).</a:t>
            </a:r>
            <a:endParaRPr/>
          </a:p>
        </p:txBody>
      </p:sp>
      <p:sp>
        <p:nvSpPr>
          <p:cNvPr id="145" name="Google Shape;14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Recommendations</a:t>
            </a:r>
            <a:endParaRPr b="1"/>
          </a:p>
          <a:p>
            <a:pPr marL="0" lvl="0" indent="0" algn="l" rtl="0">
              <a:spcBef>
                <a:spcPts val="0"/>
              </a:spcBef>
              <a:spcAft>
                <a:spcPts val="0"/>
              </a:spcAft>
              <a:buNone/>
            </a:pPr>
            <a:r>
              <a:rPr lang="en-US" sz="1200" b="1" i="0" u="sng">
                <a:solidFill>
                  <a:schemeClr val="dk1"/>
                </a:solidFill>
                <a:latin typeface="Calibri"/>
                <a:ea typeface="Calibri"/>
                <a:cs typeface="Calibri"/>
                <a:sym typeface="Calibri"/>
              </a:rPr>
              <a:t>Enhance Online Presence</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To harness the burgeoning online clients, focus on strong e-business solutions and effective web promotions. Indicated are general strategies to enhance the online shopping experience: web interfaces, customisation, and checkouts (Helms &amp; Nixon, 2010).</a:t>
            </a:r>
            <a:endParaRPr b="0"/>
          </a:p>
          <a:p>
            <a:pPr marL="0" lvl="0" indent="0" algn="l" rtl="0">
              <a:spcBef>
                <a:spcPts val="0"/>
              </a:spcBef>
              <a:spcAft>
                <a:spcPts val="0"/>
              </a:spcAft>
              <a:buNone/>
            </a:pPr>
            <a:r>
              <a:rPr lang="en-US" sz="1200" b="1" i="0" u="sng">
                <a:solidFill>
                  <a:schemeClr val="dk1"/>
                </a:solidFill>
                <a:latin typeface="Calibri"/>
                <a:ea typeface="Calibri"/>
                <a:cs typeface="Calibri"/>
                <a:sym typeface="Calibri"/>
              </a:rPr>
              <a:t>Product Innovation and Diversification</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Further, invest in product differentiation; use environmentally friendly and/or fair trade raw materials for new product manufacturing to keep abreast with the market trends. See where you have room to add more products in your store or cater to different categories and partner up with similar brands to introduce a variety that your customers have not encountered before (Adair, 2019).</a:t>
            </a:r>
            <a:endParaRPr/>
          </a:p>
        </p:txBody>
      </p:sp>
      <p:sp>
        <p:nvSpPr>
          <p:cNvPr id="155" name="Google Shape;15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sng">
                <a:solidFill>
                  <a:schemeClr val="dk1"/>
                </a:solidFill>
                <a:latin typeface="Calibri"/>
                <a:ea typeface="Calibri"/>
                <a:cs typeface="Calibri"/>
                <a:sym typeface="Calibri"/>
              </a:rPr>
              <a:t>Strategic Partnerships and Collaborations</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Develop tactical cooperatives with similar types of stores or beauty companies to diversify channels of product distribution and customer appeal. Partner in licensed brands or joint campaigns as a way to maximize punters’ best qualities and communicate considered values.</a:t>
            </a:r>
            <a:endParaRPr b="0"/>
          </a:p>
          <a:p>
            <a:pPr marL="0" lvl="0" indent="0" algn="l" rtl="0">
              <a:spcBef>
                <a:spcPts val="0"/>
              </a:spcBef>
              <a:spcAft>
                <a:spcPts val="0"/>
              </a:spcAft>
              <a:buNone/>
            </a:pPr>
            <a:r>
              <a:rPr lang="en-US" sz="1200" b="1" i="0" u="sng">
                <a:solidFill>
                  <a:schemeClr val="dk1"/>
                </a:solidFill>
                <a:latin typeface="Calibri"/>
                <a:ea typeface="Calibri"/>
                <a:cs typeface="Calibri"/>
                <a:sym typeface="Calibri"/>
              </a:rPr>
              <a:t>Sustainability and Social Responsibility</a:t>
            </a: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Steps to ensure sustainability and social responsibility by orchestrating timely disclosure on sourcing and purchasing policy, environmental policy, and social investment (Adair, 2019). Cultivate stakeholder relations to get commitment towards the discharge of corporate social and environmental responsibility to consumers, subordinates, and providers.</a:t>
            </a:r>
            <a:endParaRPr/>
          </a:p>
        </p:txBody>
      </p:sp>
      <p:sp>
        <p:nvSpPr>
          <p:cNvPr id="165" name="Google Shape;16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a:solidFill>
                  <a:schemeClr val="dk1"/>
                </a:solidFill>
                <a:latin typeface="Calibri"/>
                <a:ea typeface="Calibri"/>
                <a:cs typeface="Calibri"/>
                <a:sym typeface="Calibri"/>
              </a:rPr>
              <a:t>Conclusion</a:t>
            </a:r>
            <a:endParaRPr b="1"/>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This presentation has outlined a study of a SWOT Analysis of The Body Shop to analyse the firm. Recommendations touch on issues of increasing the Internet presence, diversification of the products, and collaboration to overcome the existing obstacles and maintain the growth of the cosmetics business.</a:t>
            </a:r>
            <a:endParaRPr b="0"/>
          </a:p>
          <a:p>
            <a:pPr marL="0" lvl="0" indent="0" algn="l" rtl="0">
              <a:spcBef>
                <a:spcPts val="0"/>
              </a:spcBef>
              <a:spcAft>
                <a:spcPts val="0"/>
              </a:spcAft>
              <a:buNone/>
            </a:pPr>
            <a:br>
              <a:rPr lang="en-US"/>
            </a:br>
            <a:endParaRPr/>
          </a:p>
        </p:txBody>
      </p:sp>
      <p:sp>
        <p:nvSpPr>
          <p:cNvPr id="175" name="Google Shape;17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4" name="Google Shape;18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2" name="Google Shape;22;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1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1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1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1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1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1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0"/>
          <p:cNvSpPr>
            <a:spLocks noGrp="1"/>
          </p:cNvSpPr>
          <p:nvPr>
            <p:ph type="pic" idx="2"/>
          </p:nvPr>
        </p:nvSpPr>
        <p:spPr>
          <a:xfrm>
            <a:off x="5183188" y="987425"/>
            <a:ext cx="6172200" cy="4873625"/>
          </a:xfrm>
          <a:prstGeom prst="rect">
            <a:avLst/>
          </a:prstGeom>
          <a:noFill/>
          <a:ln>
            <a:noFill/>
          </a:ln>
        </p:spPr>
      </p:sp>
      <p:sp>
        <p:nvSpPr>
          <p:cNvPr id="68" name="Google Shape;68;p2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5"/>
        <p:cNvGrpSpPr/>
        <p:nvPr/>
      </p:nvGrpSpPr>
      <p:grpSpPr>
        <a:xfrm>
          <a:off x="0" y="0"/>
          <a:ext cx="0" cy="0"/>
          <a:chOff x="0" y="0"/>
          <a:chExt cx="0" cy="0"/>
        </a:xfrm>
      </p:grpSpPr>
      <p:sp>
        <p:nvSpPr>
          <p:cNvPr id="106" name="Google Shape;106;p2"/>
          <p:cNvSpPr/>
          <p:nvPr/>
        </p:nvSpPr>
        <p:spPr>
          <a:xfrm>
            <a:off x="1795973" y="704334"/>
            <a:ext cx="2689839"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i="0" u="none" strike="noStrike" cap="none">
                <a:solidFill>
                  <a:srgbClr val="101828"/>
                </a:solidFill>
                <a:latin typeface="Times New Roman"/>
                <a:ea typeface="Times New Roman"/>
                <a:cs typeface="Times New Roman"/>
                <a:sym typeface="Times New Roman"/>
              </a:rPr>
              <a:t>Introduction</a:t>
            </a:r>
            <a:endParaRPr sz="3600">
              <a:solidFill>
                <a:schemeClr val="dk1"/>
              </a:solidFill>
              <a:latin typeface="Calibri"/>
              <a:ea typeface="Calibri"/>
              <a:cs typeface="Calibri"/>
              <a:sym typeface="Calibri"/>
            </a:endParaRPr>
          </a:p>
        </p:txBody>
      </p:sp>
      <p:pic>
        <p:nvPicPr>
          <p:cNvPr id="107" name="Google Shape;107;p2"/>
          <p:cNvPicPr preferRelativeResize="0"/>
          <p:nvPr/>
        </p:nvPicPr>
        <p:blipFill rotWithShape="1">
          <a:blip r:embed="rId4">
            <a:alphaModFix/>
          </a:blip>
          <a:srcRect/>
          <a:stretch/>
        </p:blipFill>
        <p:spPr>
          <a:xfrm>
            <a:off x="685800" y="2032000"/>
            <a:ext cx="4699000" cy="3524250"/>
          </a:xfrm>
          <a:prstGeom prst="rect">
            <a:avLst/>
          </a:prstGeom>
          <a:solidFill>
            <a:srgbClr val="ECECEC"/>
          </a:solidFill>
          <a:ln w="57150" cap="sq" cmpd="sng">
            <a:solidFill>
              <a:srgbClr val="FFFFFF"/>
            </a:solidFill>
            <a:prstDash val="solid"/>
            <a:miter lim="800000"/>
            <a:headEnd type="none" w="sm" len="sm"/>
            <a:tailEnd type="none" w="sm" len="sm"/>
          </a:ln>
          <a:effectLst>
            <a:outerShdw blurRad="65000" dist="50800" dir="12900000" kx="195000" ky="145000" algn="tl" rotWithShape="0">
              <a:srgbClr val="000000">
                <a:alpha val="29803"/>
              </a:srgbClr>
            </a:outerShdw>
          </a:effectLst>
        </p:spPr>
      </p:pic>
      <p:sp>
        <p:nvSpPr>
          <p:cNvPr id="108" name="Google Shape;108;p2"/>
          <p:cNvSpPr/>
          <p:nvPr/>
        </p:nvSpPr>
        <p:spPr>
          <a:xfrm>
            <a:off x="2094760" y="6236226"/>
            <a:ext cx="1806905"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chemeClr val="lt1"/>
                </a:solidFill>
                <a:latin typeface="Times New Roman"/>
                <a:ea typeface="Times New Roman"/>
                <a:cs typeface="Times New Roman"/>
                <a:sym typeface="Times New Roman"/>
              </a:rPr>
              <a:t>(Madecraft 2021)</a:t>
            </a:r>
            <a:endParaRPr sz="1800">
              <a:solidFill>
                <a:schemeClr val="lt1"/>
              </a:solidFill>
              <a:latin typeface="Calibri"/>
              <a:ea typeface="Calibri"/>
              <a:cs typeface="Calibri"/>
              <a:sym typeface="Calibri"/>
            </a:endParaRPr>
          </a:p>
        </p:txBody>
      </p:sp>
      <p:sp>
        <p:nvSpPr>
          <p:cNvPr id="109" name="Google Shape;109;p2"/>
          <p:cNvSpPr txBox="1"/>
          <p:nvPr/>
        </p:nvSpPr>
        <p:spPr>
          <a:xfrm>
            <a:off x="5576125" y="2032000"/>
            <a:ext cx="5880600" cy="38790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600">
                <a:solidFill>
                  <a:schemeClr val="dk1"/>
                </a:solidFill>
                <a:latin typeface="Times New Roman"/>
                <a:ea typeface="Times New Roman"/>
                <a:cs typeface="Times New Roman"/>
                <a:sym typeface="Times New Roman"/>
              </a:rPr>
              <a:t>This presentation will present a strategic audit of The Body Shop as a cosmetic company with a strategic view of the market it operates. </a:t>
            </a:r>
            <a:endParaRPr sz="16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6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600">
                <a:solidFill>
                  <a:schemeClr val="dk1"/>
                </a:solidFill>
                <a:latin typeface="Times New Roman"/>
                <a:ea typeface="Times New Roman"/>
                <a:cs typeface="Times New Roman"/>
                <a:sym typeface="Times New Roman"/>
              </a:rPr>
              <a:t>Using the SWOT matrix, the company will be analysed in the following manner. </a:t>
            </a:r>
            <a:endParaRPr sz="16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6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600">
                <a:solidFill>
                  <a:schemeClr val="dk1"/>
                </a:solidFill>
                <a:latin typeface="Times New Roman"/>
                <a:ea typeface="Times New Roman"/>
                <a:cs typeface="Times New Roman"/>
                <a:sym typeface="Times New Roman"/>
              </a:rPr>
              <a:t>hereafter, suggestions will be made to overcome the existing problems and seize opportunities for expanding the business.</a:t>
            </a:r>
            <a:endParaRPr sz="1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4"/>
        <p:cNvGrpSpPr/>
        <p:nvPr/>
      </p:nvGrpSpPr>
      <p:grpSpPr>
        <a:xfrm>
          <a:off x="0" y="0"/>
          <a:ext cx="0" cy="0"/>
          <a:chOff x="0" y="0"/>
          <a:chExt cx="0" cy="0"/>
        </a:xfrm>
      </p:grpSpPr>
      <p:sp>
        <p:nvSpPr>
          <p:cNvPr id="115" name="Google Shape;115;p3"/>
          <p:cNvSpPr/>
          <p:nvPr/>
        </p:nvSpPr>
        <p:spPr>
          <a:xfrm>
            <a:off x="2330625" y="348734"/>
            <a:ext cx="6952096"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SWOT Analysis of The Body Shop</a:t>
            </a:r>
            <a:endParaRPr sz="3600">
              <a:solidFill>
                <a:schemeClr val="dk1"/>
              </a:solidFill>
              <a:latin typeface="Calibri"/>
              <a:ea typeface="Calibri"/>
              <a:cs typeface="Calibri"/>
              <a:sym typeface="Calibri"/>
            </a:endParaRPr>
          </a:p>
        </p:txBody>
      </p:sp>
      <p:sp>
        <p:nvSpPr>
          <p:cNvPr id="116" name="Google Shape;116;p3"/>
          <p:cNvSpPr/>
          <p:nvPr/>
        </p:nvSpPr>
        <p:spPr>
          <a:xfrm>
            <a:off x="743462" y="1616359"/>
            <a:ext cx="16563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i="0" u="sng">
                <a:solidFill>
                  <a:srgbClr val="000000"/>
                </a:solidFill>
                <a:latin typeface="Times New Roman"/>
                <a:ea typeface="Times New Roman"/>
                <a:cs typeface="Times New Roman"/>
                <a:sym typeface="Times New Roman"/>
              </a:rPr>
              <a:t>Strengths</a:t>
            </a:r>
            <a:endParaRPr sz="2800">
              <a:solidFill>
                <a:schemeClr val="dk1"/>
              </a:solidFill>
              <a:latin typeface="Calibri"/>
              <a:ea typeface="Calibri"/>
              <a:cs typeface="Calibri"/>
              <a:sym typeface="Calibri"/>
            </a:endParaRPr>
          </a:p>
        </p:txBody>
      </p:sp>
      <p:sp>
        <p:nvSpPr>
          <p:cNvPr id="117" name="Google Shape;117;p3"/>
          <p:cNvSpPr/>
          <p:nvPr/>
        </p:nvSpPr>
        <p:spPr>
          <a:xfrm>
            <a:off x="9037506" y="5809734"/>
            <a:ext cx="143218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chemeClr val="lt1"/>
                </a:solidFill>
                <a:latin typeface="Times New Roman"/>
                <a:ea typeface="Times New Roman"/>
                <a:cs typeface="Times New Roman"/>
                <a:sym typeface="Times New Roman"/>
              </a:rPr>
              <a:t>(Adair, 2019)</a:t>
            </a:r>
            <a:endParaRPr sz="1800">
              <a:solidFill>
                <a:schemeClr val="lt1"/>
              </a:solidFill>
              <a:latin typeface="Calibri"/>
              <a:ea typeface="Calibri"/>
              <a:cs typeface="Calibri"/>
              <a:sym typeface="Calibri"/>
            </a:endParaRPr>
          </a:p>
        </p:txBody>
      </p:sp>
      <p:pic>
        <p:nvPicPr>
          <p:cNvPr id="118" name="Google Shape;118;p3"/>
          <p:cNvPicPr preferRelativeResize="0"/>
          <p:nvPr/>
        </p:nvPicPr>
        <p:blipFill rotWithShape="1">
          <a:blip r:embed="rId4">
            <a:alphaModFix/>
          </a:blip>
          <a:srcRect/>
          <a:stretch/>
        </p:blipFill>
        <p:spPr>
          <a:xfrm>
            <a:off x="6662625" y="1218950"/>
            <a:ext cx="4995900" cy="4366800"/>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sp>
        <p:nvSpPr>
          <p:cNvPr id="119" name="Google Shape;119;p3"/>
          <p:cNvSpPr txBox="1"/>
          <p:nvPr/>
        </p:nvSpPr>
        <p:spPr>
          <a:xfrm>
            <a:off x="538375" y="2448350"/>
            <a:ext cx="5931900" cy="41097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700" b="1" i="1">
                <a:solidFill>
                  <a:schemeClr val="dk1"/>
                </a:solidFill>
                <a:latin typeface="Times New Roman"/>
                <a:ea typeface="Times New Roman"/>
                <a:cs typeface="Times New Roman"/>
                <a:sym typeface="Times New Roman"/>
              </a:rPr>
              <a:t>1. Ethical Brand Image</a:t>
            </a:r>
            <a:r>
              <a:rPr lang="en-US" sz="1700">
                <a:solidFill>
                  <a:schemeClr val="dk1"/>
                </a:solidFill>
                <a:latin typeface="Times New Roman"/>
                <a:ea typeface="Times New Roman"/>
                <a:cs typeface="Times New Roman"/>
                <a:sym typeface="Times New Roman"/>
              </a:rPr>
              <a:t>: Due to the excellent social cause support such as the conservation of the environment and human rights issues, the organisation is loved by socially informed customers.</a:t>
            </a:r>
            <a:endParaRPr sz="17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7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700" b="1" i="1">
                <a:solidFill>
                  <a:schemeClr val="dk1"/>
                </a:solidFill>
                <a:latin typeface="Times New Roman"/>
                <a:ea typeface="Times New Roman"/>
                <a:cs typeface="Times New Roman"/>
                <a:sym typeface="Times New Roman"/>
              </a:rPr>
              <a:t>2. Product Innovation</a:t>
            </a:r>
            <a:r>
              <a:rPr lang="en-US" sz="1700">
                <a:solidFill>
                  <a:schemeClr val="dk1"/>
                </a:solidFill>
                <a:latin typeface="Times New Roman"/>
                <a:ea typeface="Times New Roman"/>
                <a:cs typeface="Times New Roman"/>
                <a:sym typeface="Times New Roman"/>
              </a:rPr>
              <a:t>: The use of vegetarianism in developing their products, focusing on the natural and not using animal tests for their products shows innovation and the ability to meet the changing needs of customers (Adair, 2019).</a:t>
            </a:r>
            <a:endParaRPr sz="1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24"/>
        <p:cNvGrpSpPr/>
        <p:nvPr/>
      </p:nvGrpSpPr>
      <p:grpSpPr>
        <a:xfrm>
          <a:off x="0" y="0"/>
          <a:ext cx="0" cy="0"/>
          <a:chOff x="0" y="0"/>
          <a:chExt cx="0" cy="0"/>
        </a:xfrm>
      </p:grpSpPr>
      <p:sp>
        <p:nvSpPr>
          <p:cNvPr id="126" name="Google Shape;126;p4"/>
          <p:cNvSpPr/>
          <p:nvPr/>
        </p:nvSpPr>
        <p:spPr>
          <a:xfrm>
            <a:off x="8741229" y="1237734"/>
            <a:ext cx="204687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i="0" u="sng" dirty="0">
                <a:solidFill>
                  <a:srgbClr val="000000"/>
                </a:solidFill>
                <a:latin typeface="Times New Roman"/>
                <a:ea typeface="Times New Roman"/>
                <a:cs typeface="Times New Roman"/>
                <a:sym typeface="Times New Roman"/>
              </a:rPr>
              <a:t>Weaknesses</a:t>
            </a:r>
            <a:endParaRPr sz="2800" dirty="0">
              <a:solidFill>
                <a:schemeClr val="dk1"/>
              </a:solidFill>
              <a:latin typeface="Calibri"/>
              <a:ea typeface="Calibri"/>
              <a:cs typeface="Calibri"/>
              <a:sym typeface="Calibri"/>
            </a:endParaRPr>
          </a:p>
        </p:txBody>
      </p:sp>
      <p:sp>
        <p:nvSpPr>
          <p:cNvPr id="127" name="Google Shape;127;p4"/>
          <p:cNvSpPr/>
          <p:nvPr/>
        </p:nvSpPr>
        <p:spPr>
          <a:xfrm>
            <a:off x="8023819" y="2352357"/>
            <a:ext cx="3632200" cy="2862322"/>
          </a:xfrm>
          <a:prstGeom prst="rect">
            <a:avLst/>
          </a:prstGeom>
          <a:noFill/>
          <a:ln>
            <a:noFill/>
          </a:ln>
        </p:spPr>
        <p:txBody>
          <a:bodyPr spcFirstLastPara="1" wrap="square" lIns="91425" tIns="45700" rIns="91425" bIns="45700" anchor="t" anchorCtr="0">
            <a:spAutoFit/>
          </a:bodyPr>
          <a:lstStyle/>
          <a:p>
            <a:pPr marL="0" marR="0" lvl="0" indent="0" algn="just" rtl="0">
              <a:lnSpc>
                <a:spcPct val="450000"/>
              </a:lnSpc>
              <a:spcBef>
                <a:spcPts val="0"/>
              </a:spcBef>
              <a:spcAft>
                <a:spcPts val="0"/>
              </a:spcAft>
              <a:buNone/>
            </a:pPr>
            <a:endParaRPr sz="2000" b="0">
              <a:solidFill>
                <a:schemeClr val="dk1"/>
              </a:solidFill>
              <a:latin typeface="Calibri"/>
              <a:ea typeface="Calibri"/>
              <a:cs typeface="Calibri"/>
              <a:sym typeface="Calibri"/>
            </a:endParaRPr>
          </a:p>
        </p:txBody>
      </p:sp>
      <p:sp>
        <p:nvSpPr>
          <p:cNvPr id="128" name="Google Shape;128;p4"/>
          <p:cNvSpPr/>
          <p:nvPr/>
        </p:nvSpPr>
        <p:spPr>
          <a:xfrm>
            <a:off x="2449347" y="5772397"/>
            <a:ext cx="1806905"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chemeClr val="lt1"/>
                </a:solidFill>
                <a:latin typeface="Times New Roman"/>
                <a:ea typeface="Times New Roman"/>
                <a:cs typeface="Times New Roman"/>
                <a:sym typeface="Times New Roman"/>
              </a:rPr>
              <a:t>(Madecraft 2021)</a:t>
            </a:r>
            <a:endParaRPr sz="1800">
              <a:solidFill>
                <a:schemeClr val="lt1"/>
              </a:solidFill>
              <a:latin typeface="Calibri"/>
              <a:ea typeface="Calibri"/>
              <a:cs typeface="Calibri"/>
              <a:sym typeface="Calibri"/>
            </a:endParaRPr>
          </a:p>
        </p:txBody>
      </p:sp>
      <p:pic>
        <p:nvPicPr>
          <p:cNvPr id="129" name="Google Shape;129;p4"/>
          <p:cNvPicPr preferRelativeResize="0"/>
          <p:nvPr/>
        </p:nvPicPr>
        <p:blipFill rotWithShape="1">
          <a:blip r:embed="rId4">
            <a:alphaModFix/>
          </a:blip>
          <a:srcRect/>
          <a:stretch/>
        </p:blipFill>
        <p:spPr>
          <a:xfrm>
            <a:off x="591599" y="1485001"/>
            <a:ext cx="5522400" cy="3888000"/>
          </a:xfrm>
          <a:prstGeom prst="snip2DiagRect">
            <a:avLst>
              <a:gd name="adj1" fmla="val 0"/>
              <a:gd name="adj2" fmla="val 16667"/>
            </a:avLst>
          </a:prstGeom>
          <a:solidFill>
            <a:srgbClr val="ECECEC"/>
          </a:solidFill>
          <a:ln w="88900" cap="sq" cmpd="sng">
            <a:solidFill>
              <a:srgbClr val="FFFFFF"/>
            </a:solidFill>
            <a:prstDash val="solid"/>
            <a:miter lim="800000"/>
            <a:headEnd type="none" w="sm" len="sm"/>
            <a:tailEnd type="none" w="sm" len="sm"/>
          </a:ln>
          <a:effectLst>
            <a:outerShdw blurRad="88900" algn="tl" rotWithShape="0">
              <a:srgbClr val="000000">
                <a:alpha val="44705"/>
              </a:srgbClr>
            </a:outerShdw>
          </a:effectLst>
        </p:spPr>
      </p:pic>
      <p:sp>
        <p:nvSpPr>
          <p:cNvPr id="130" name="Google Shape;130;p4"/>
          <p:cNvSpPr txBox="1"/>
          <p:nvPr/>
        </p:nvSpPr>
        <p:spPr>
          <a:xfrm>
            <a:off x="6523825" y="1999700"/>
            <a:ext cx="5668200" cy="36480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500" b="1" i="1">
                <a:solidFill>
                  <a:schemeClr val="dk1"/>
                </a:solidFill>
                <a:latin typeface="Times New Roman"/>
                <a:ea typeface="Times New Roman"/>
                <a:cs typeface="Times New Roman"/>
                <a:sym typeface="Times New Roman"/>
              </a:rPr>
              <a:t>1. Financial Instability</a:t>
            </a:r>
            <a:r>
              <a:rPr lang="en-US" sz="1500">
                <a:solidFill>
                  <a:schemeClr val="dk1"/>
                </a:solidFill>
                <a:latin typeface="Times New Roman"/>
                <a:ea typeface="Times New Roman"/>
                <a:cs typeface="Times New Roman"/>
                <a:sym typeface="Times New Roman"/>
              </a:rPr>
              <a:t>: The latest change in the ownership and bad records of financials coupled with administration show hidden weaknesses.</a:t>
            </a:r>
            <a:endParaRPr sz="15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5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500" b="1" i="1">
                <a:solidFill>
                  <a:schemeClr val="dk1"/>
                </a:solidFill>
                <a:latin typeface="Times New Roman"/>
                <a:ea typeface="Times New Roman"/>
                <a:cs typeface="Times New Roman"/>
                <a:sym typeface="Times New Roman"/>
              </a:rPr>
              <a:t>2. Over Reliance on Retail</a:t>
            </a:r>
            <a:r>
              <a:rPr lang="en-US" sz="1500">
                <a:solidFill>
                  <a:schemeClr val="dk1"/>
                </a:solidFill>
                <a:latin typeface="Times New Roman"/>
                <a:ea typeface="Times New Roman"/>
                <a:cs typeface="Times New Roman"/>
                <a:sym typeface="Times New Roman"/>
              </a:rPr>
              <a:t>: The Body Shop’s heavy reliance on retail outlets and conventional stores makes the firm vulnerable to competition from firms that are fixed online and evolving customer preferences for shopping</a:t>
            </a:r>
            <a:r>
              <a:rPr lang="en-US" sz="1500">
                <a:solidFill>
                  <a:srgbClr val="101828"/>
                </a:solidFill>
                <a:latin typeface="Times New Roman"/>
                <a:ea typeface="Times New Roman"/>
                <a:cs typeface="Times New Roman"/>
                <a:sym typeface="Times New Roman"/>
              </a:rPr>
              <a:t> (Madecraft 2021)</a:t>
            </a:r>
            <a:r>
              <a:rPr lang="en-US" sz="1500">
                <a:solidFill>
                  <a:schemeClr val="dk1"/>
                </a:solidFill>
                <a:latin typeface="Times New Roman"/>
                <a:ea typeface="Times New Roman"/>
                <a:cs typeface="Times New Roman"/>
                <a:sym typeface="Times New Roman"/>
              </a:rPr>
              <a:t>.</a:t>
            </a:r>
            <a:endParaRPr sz="17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35"/>
        <p:cNvGrpSpPr/>
        <p:nvPr/>
      </p:nvGrpSpPr>
      <p:grpSpPr>
        <a:xfrm>
          <a:off x="0" y="0"/>
          <a:ext cx="0" cy="0"/>
          <a:chOff x="0" y="0"/>
          <a:chExt cx="0" cy="0"/>
        </a:xfrm>
      </p:grpSpPr>
      <p:sp>
        <p:nvSpPr>
          <p:cNvPr id="136" name="Google Shape;136;p5"/>
          <p:cNvSpPr/>
          <p:nvPr/>
        </p:nvSpPr>
        <p:spPr>
          <a:xfrm>
            <a:off x="739170" y="1110734"/>
            <a:ext cx="2340705"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i="0" u="sng">
                <a:solidFill>
                  <a:srgbClr val="000000"/>
                </a:solidFill>
                <a:latin typeface="Times New Roman"/>
                <a:ea typeface="Times New Roman"/>
                <a:cs typeface="Times New Roman"/>
                <a:sym typeface="Times New Roman"/>
              </a:rPr>
              <a:t>Opportunities</a:t>
            </a:r>
            <a:endParaRPr sz="2800">
              <a:solidFill>
                <a:schemeClr val="dk1"/>
              </a:solidFill>
              <a:latin typeface="Calibri"/>
              <a:ea typeface="Calibri"/>
              <a:cs typeface="Calibri"/>
              <a:sym typeface="Calibri"/>
            </a:endParaRPr>
          </a:p>
        </p:txBody>
      </p:sp>
      <p:sp>
        <p:nvSpPr>
          <p:cNvPr id="137" name="Google Shape;137;p5"/>
          <p:cNvSpPr/>
          <p:nvPr/>
        </p:nvSpPr>
        <p:spPr>
          <a:xfrm>
            <a:off x="739170" y="2267635"/>
            <a:ext cx="3733800" cy="2582117"/>
          </a:xfrm>
          <a:prstGeom prst="rect">
            <a:avLst/>
          </a:prstGeom>
          <a:noFill/>
          <a:ln>
            <a:noFill/>
          </a:ln>
        </p:spPr>
        <p:txBody>
          <a:bodyPr spcFirstLastPara="1" wrap="square" lIns="91425" tIns="45700" rIns="91425" bIns="45700" anchor="t" anchorCtr="0">
            <a:spAutoFit/>
          </a:bodyPr>
          <a:lstStyle/>
          <a:p>
            <a:pPr marL="0" marR="0" lvl="0" indent="0" algn="just" rtl="0">
              <a:lnSpc>
                <a:spcPct val="450000"/>
              </a:lnSpc>
              <a:spcBef>
                <a:spcPts val="0"/>
              </a:spcBef>
              <a:spcAft>
                <a:spcPts val="0"/>
              </a:spcAft>
              <a:buNone/>
            </a:pPr>
            <a:endParaRPr sz="2000">
              <a:solidFill>
                <a:schemeClr val="dk1"/>
              </a:solidFill>
              <a:latin typeface="Calibri"/>
              <a:ea typeface="Calibri"/>
              <a:cs typeface="Calibri"/>
              <a:sym typeface="Calibri"/>
            </a:endParaRPr>
          </a:p>
        </p:txBody>
      </p:sp>
      <p:sp>
        <p:nvSpPr>
          <p:cNvPr id="138" name="Google Shape;138;p5"/>
          <p:cNvSpPr/>
          <p:nvPr/>
        </p:nvSpPr>
        <p:spPr>
          <a:xfrm>
            <a:off x="7542401" y="5962134"/>
            <a:ext cx="239039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rgbClr val="020817"/>
                </a:solidFill>
                <a:latin typeface="Times New Roman"/>
                <a:ea typeface="Times New Roman"/>
                <a:cs typeface="Times New Roman"/>
                <a:sym typeface="Times New Roman"/>
              </a:rPr>
              <a:t>(Helms &amp; Nixon, 2010)</a:t>
            </a:r>
            <a:endParaRPr sz="1800">
              <a:solidFill>
                <a:schemeClr val="dk1"/>
              </a:solidFill>
              <a:latin typeface="Calibri"/>
              <a:ea typeface="Calibri"/>
              <a:cs typeface="Calibri"/>
              <a:sym typeface="Calibri"/>
            </a:endParaRPr>
          </a:p>
        </p:txBody>
      </p:sp>
      <p:pic>
        <p:nvPicPr>
          <p:cNvPr id="140" name="Google Shape;140;p5"/>
          <p:cNvPicPr preferRelativeResize="0"/>
          <p:nvPr/>
        </p:nvPicPr>
        <p:blipFill rotWithShape="1">
          <a:blip r:embed="rId4">
            <a:alphaModFix/>
          </a:blip>
          <a:srcRect/>
          <a:stretch/>
        </p:blipFill>
        <p:spPr>
          <a:xfrm>
            <a:off x="6380600" y="1110725"/>
            <a:ext cx="5495674" cy="4546449"/>
          </a:xfrm>
          <a:prstGeom prst="rect">
            <a:avLst/>
          </a:prstGeom>
          <a:noFill/>
          <a:ln w="38100" cap="flat" cmpd="sng">
            <a:solidFill>
              <a:schemeClr val="dk1"/>
            </a:solidFill>
            <a:prstDash val="solid"/>
            <a:round/>
            <a:headEnd type="none" w="sm" len="sm"/>
            <a:tailEnd type="none" w="sm" len="sm"/>
          </a:ln>
          <a:effectLst>
            <a:outerShdw blurRad="292100" dist="139700" dir="2700000" algn="tl" rotWithShape="0">
              <a:srgbClr val="333333">
                <a:alpha val="64705"/>
              </a:srgbClr>
            </a:outerShdw>
          </a:effectLst>
        </p:spPr>
      </p:pic>
      <p:sp>
        <p:nvSpPr>
          <p:cNvPr id="141" name="Google Shape;141;p5"/>
          <p:cNvSpPr txBox="1"/>
          <p:nvPr/>
        </p:nvSpPr>
        <p:spPr>
          <a:xfrm>
            <a:off x="217925" y="2063800"/>
            <a:ext cx="5996100" cy="33864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600" b="1" i="1">
                <a:solidFill>
                  <a:schemeClr val="dk1"/>
                </a:solidFill>
                <a:latin typeface="Times New Roman"/>
                <a:ea typeface="Times New Roman"/>
                <a:cs typeface="Times New Roman"/>
                <a:sym typeface="Times New Roman"/>
              </a:rPr>
              <a:t>1. Digital Transformation</a:t>
            </a:r>
            <a:r>
              <a:rPr lang="en-US" sz="1600">
                <a:solidFill>
                  <a:schemeClr val="dk1"/>
                </a:solidFill>
                <a:latin typeface="Times New Roman"/>
                <a:ea typeface="Times New Roman"/>
                <a:cs typeface="Times New Roman"/>
                <a:sym typeface="Times New Roman"/>
              </a:rPr>
              <a:t>: Expanding the company’s selling points in the online market platform and marketing communication may be useful in managing consumer trends.</a:t>
            </a:r>
            <a:endParaRPr sz="16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600">
              <a:solidFill>
                <a:schemeClr val="dk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600" b="1" i="1">
                <a:solidFill>
                  <a:schemeClr val="dk1"/>
                </a:solidFill>
                <a:latin typeface="Times New Roman"/>
                <a:ea typeface="Times New Roman"/>
                <a:cs typeface="Times New Roman"/>
                <a:sym typeface="Times New Roman"/>
              </a:rPr>
              <a:t>2. </a:t>
            </a:r>
            <a:r>
              <a:rPr lang="en-US" sz="1600" b="1" i="1">
                <a:solidFill>
                  <a:srgbClr val="020817"/>
                </a:solidFill>
                <a:latin typeface="Times New Roman"/>
                <a:ea typeface="Times New Roman"/>
                <a:cs typeface="Times New Roman"/>
                <a:sym typeface="Times New Roman"/>
              </a:rPr>
              <a:t>Strategic Partnerships</a:t>
            </a:r>
            <a:r>
              <a:rPr lang="en-US" sz="1600">
                <a:solidFill>
                  <a:srgbClr val="020817"/>
                </a:solidFill>
                <a:latin typeface="Times New Roman"/>
                <a:ea typeface="Times New Roman"/>
                <a:cs typeface="Times New Roman"/>
                <a:sym typeface="Times New Roman"/>
              </a:rPr>
              <a:t>: Establishing partnerships with other retailers or beauty brands can employ the synergic effects and broaden the network of existing points of sales (Helms &amp; Nixon, 2010).</a:t>
            </a:r>
            <a:endParaRPr sz="1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6"/>
        <p:cNvGrpSpPr/>
        <p:nvPr/>
      </p:nvGrpSpPr>
      <p:grpSpPr>
        <a:xfrm>
          <a:off x="0" y="0"/>
          <a:ext cx="0" cy="0"/>
          <a:chOff x="0" y="0"/>
          <a:chExt cx="0" cy="0"/>
        </a:xfrm>
      </p:grpSpPr>
      <p:sp>
        <p:nvSpPr>
          <p:cNvPr id="147" name="Google Shape;147;p6"/>
          <p:cNvSpPr/>
          <p:nvPr/>
        </p:nvSpPr>
        <p:spPr>
          <a:xfrm>
            <a:off x="9075430" y="1491734"/>
            <a:ext cx="1374030"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i="0" u="sng">
                <a:solidFill>
                  <a:srgbClr val="000000"/>
                </a:solidFill>
                <a:latin typeface="Times New Roman"/>
                <a:ea typeface="Times New Roman"/>
                <a:cs typeface="Times New Roman"/>
                <a:sym typeface="Times New Roman"/>
              </a:rPr>
              <a:t>Threats</a:t>
            </a:r>
            <a:endParaRPr sz="2800">
              <a:solidFill>
                <a:schemeClr val="dk1"/>
              </a:solidFill>
              <a:latin typeface="Calibri"/>
              <a:ea typeface="Calibri"/>
              <a:cs typeface="Calibri"/>
              <a:sym typeface="Calibri"/>
            </a:endParaRPr>
          </a:p>
        </p:txBody>
      </p:sp>
      <p:sp>
        <p:nvSpPr>
          <p:cNvPr id="149" name="Google Shape;149;p6"/>
          <p:cNvSpPr/>
          <p:nvPr/>
        </p:nvSpPr>
        <p:spPr>
          <a:xfrm>
            <a:off x="8643630" y="2701836"/>
            <a:ext cx="3065770" cy="2862322"/>
          </a:xfrm>
          <a:prstGeom prst="rect">
            <a:avLst/>
          </a:prstGeom>
          <a:noFill/>
          <a:ln>
            <a:noFill/>
          </a:ln>
        </p:spPr>
        <p:txBody>
          <a:bodyPr spcFirstLastPara="1" wrap="square" lIns="91425" tIns="45700" rIns="91425" bIns="45700" anchor="t" anchorCtr="0">
            <a:spAutoFit/>
          </a:bodyPr>
          <a:lstStyle/>
          <a:p>
            <a:pPr marL="0" marR="0" lvl="0" indent="0" algn="just" rtl="0">
              <a:lnSpc>
                <a:spcPct val="450000"/>
              </a:lnSpc>
              <a:spcBef>
                <a:spcPts val="0"/>
              </a:spcBef>
              <a:spcAft>
                <a:spcPts val="0"/>
              </a:spcAft>
              <a:buNone/>
            </a:pPr>
            <a:endParaRPr sz="2000" b="0">
              <a:solidFill>
                <a:schemeClr val="lt1"/>
              </a:solidFill>
              <a:latin typeface="Calibri"/>
              <a:ea typeface="Calibri"/>
              <a:cs typeface="Calibri"/>
              <a:sym typeface="Calibri"/>
            </a:endParaRPr>
          </a:p>
        </p:txBody>
      </p:sp>
      <p:pic>
        <p:nvPicPr>
          <p:cNvPr id="150" name="Google Shape;150;p6"/>
          <p:cNvPicPr preferRelativeResize="0"/>
          <p:nvPr/>
        </p:nvPicPr>
        <p:blipFill rotWithShape="1">
          <a:blip r:embed="rId4">
            <a:alphaModFix/>
          </a:blip>
          <a:srcRect/>
          <a:stretch/>
        </p:blipFill>
        <p:spPr>
          <a:xfrm>
            <a:off x="21521" y="1013578"/>
            <a:ext cx="6190100" cy="4119225"/>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51" name="Google Shape;151;p6"/>
          <p:cNvSpPr txBox="1"/>
          <p:nvPr/>
        </p:nvSpPr>
        <p:spPr>
          <a:xfrm>
            <a:off x="6665700" y="2179175"/>
            <a:ext cx="5526300" cy="38790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600" b="1" i="1">
                <a:solidFill>
                  <a:schemeClr val="dk1"/>
                </a:solidFill>
                <a:highlight>
                  <a:schemeClr val="lt2"/>
                </a:highlight>
                <a:latin typeface="Times New Roman"/>
                <a:ea typeface="Times New Roman"/>
                <a:cs typeface="Times New Roman"/>
                <a:sym typeface="Times New Roman"/>
              </a:rPr>
              <a:t>1. Intense Competition</a:t>
            </a:r>
            <a:r>
              <a:rPr lang="en-US" sz="1600">
                <a:solidFill>
                  <a:schemeClr val="dk1"/>
                </a:solidFill>
                <a:highlight>
                  <a:schemeClr val="lt2"/>
                </a:highlight>
                <a:latin typeface="Times New Roman"/>
                <a:ea typeface="Times New Roman"/>
                <a:cs typeface="Times New Roman"/>
                <a:sym typeface="Times New Roman"/>
              </a:rPr>
              <a:t>: Competition from other brand competitors and new players attacks the business’s market share and brand legacy.</a:t>
            </a:r>
            <a:endParaRPr sz="1600">
              <a:solidFill>
                <a:schemeClr val="dk1"/>
              </a:solidFill>
              <a:highlight>
                <a:schemeClr val="lt2"/>
              </a:highlight>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600">
              <a:solidFill>
                <a:schemeClr val="dk1"/>
              </a:solidFill>
              <a:highlight>
                <a:schemeClr val="lt2"/>
              </a:highlight>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600" b="1" i="1">
                <a:solidFill>
                  <a:srgbClr val="101828"/>
                </a:solidFill>
                <a:highlight>
                  <a:schemeClr val="lt2"/>
                </a:highlight>
                <a:latin typeface="Times New Roman"/>
                <a:ea typeface="Times New Roman"/>
                <a:cs typeface="Times New Roman"/>
                <a:sym typeface="Times New Roman"/>
              </a:rPr>
              <a:t>2. Economic Uncertainty</a:t>
            </a:r>
            <a:r>
              <a:rPr lang="en-US" sz="1600">
                <a:solidFill>
                  <a:srgbClr val="101828"/>
                </a:solidFill>
                <a:highlight>
                  <a:schemeClr val="lt2"/>
                </a:highlight>
                <a:latin typeface="Times New Roman"/>
                <a:ea typeface="Times New Roman"/>
                <a:cs typeface="Times New Roman"/>
                <a:sym typeface="Times New Roman"/>
              </a:rPr>
              <a:t>: One negative risk due to changes in consumers’ spending power and volatile economy is that The Body Shop’s products are largely categorised as non-essential items (Madecraft 2021).</a:t>
            </a:r>
            <a:endParaRPr sz="1800">
              <a:highlight>
                <a:schemeClr val="lt2"/>
              </a:highligh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6"/>
        <p:cNvGrpSpPr/>
        <p:nvPr/>
      </p:nvGrpSpPr>
      <p:grpSpPr>
        <a:xfrm>
          <a:off x="0" y="0"/>
          <a:ext cx="0" cy="0"/>
          <a:chOff x="0" y="0"/>
          <a:chExt cx="0" cy="0"/>
        </a:xfrm>
      </p:grpSpPr>
      <p:sp>
        <p:nvSpPr>
          <p:cNvPr id="157" name="Google Shape;157;p7"/>
          <p:cNvSpPr/>
          <p:nvPr/>
        </p:nvSpPr>
        <p:spPr>
          <a:xfrm>
            <a:off x="1435561" y="678934"/>
            <a:ext cx="3826689"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i="0" u="none" strike="noStrike">
                <a:solidFill>
                  <a:srgbClr val="000000"/>
                </a:solidFill>
                <a:latin typeface="Times New Roman"/>
                <a:ea typeface="Times New Roman"/>
                <a:cs typeface="Times New Roman"/>
                <a:sym typeface="Times New Roman"/>
              </a:rPr>
              <a:t>Recommendations</a:t>
            </a:r>
            <a:endParaRPr sz="3600">
              <a:solidFill>
                <a:schemeClr val="dk1"/>
              </a:solidFill>
              <a:latin typeface="Calibri"/>
              <a:ea typeface="Calibri"/>
              <a:cs typeface="Calibri"/>
              <a:sym typeface="Calibri"/>
            </a:endParaRPr>
          </a:p>
        </p:txBody>
      </p:sp>
      <p:sp>
        <p:nvSpPr>
          <p:cNvPr id="158" name="Google Shape;158;p7"/>
          <p:cNvSpPr/>
          <p:nvPr/>
        </p:nvSpPr>
        <p:spPr>
          <a:xfrm>
            <a:off x="5638800" y="2061865"/>
            <a:ext cx="6350000" cy="3127395"/>
          </a:xfrm>
          <a:prstGeom prst="rect">
            <a:avLst/>
          </a:prstGeom>
          <a:noFill/>
          <a:ln>
            <a:noFill/>
          </a:ln>
        </p:spPr>
        <p:txBody>
          <a:bodyPr spcFirstLastPara="1" wrap="square" lIns="91425" tIns="45700" rIns="91425" bIns="45700" anchor="t" anchorCtr="0">
            <a:spAutoFit/>
          </a:bodyPr>
          <a:lstStyle/>
          <a:p>
            <a:pPr marL="457200" marR="0" lvl="0" indent="0" algn="l" rtl="0">
              <a:lnSpc>
                <a:spcPct val="500000"/>
              </a:lnSpc>
              <a:spcBef>
                <a:spcPts val="0"/>
              </a:spcBef>
              <a:spcAft>
                <a:spcPts val="0"/>
              </a:spcAft>
              <a:buNone/>
            </a:pPr>
            <a:endParaRPr sz="2200" b="0">
              <a:solidFill>
                <a:schemeClr val="dk1"/>
              </a:solidFill>
              <a:latin typeface="Calibri"/>
              <a:ea typeface="Calibri"/>
              <a:cs typeface="Calibri"/>
              <a:sym typeface="Calibri"/>
            </a:endParaRPr>
          </a:p>
        </p:txBody>
      </p:sp>
      <p:sp>
        <p:nvSpPr>
          <p:cNvPr id="159" name="Google Shape;159;p7"/>
          <p:cNvSpPr/>
          <p:nvPr/>
        </p:nvSpPr>
        <p:spPr>
          <a:xfrm>
            <a:off x="1217801" y="6038334"/>
            <a:ext cx="239039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chemeClr val="lt1"/>
                </a:solidFill>
                <a:latin typeface="Times New Roman"/>
                <a:ea typeface="Times New Roman"/>
                <a:cs typeface="Times New Roman"/>
                <a:sym typeface="Times New Roman"/>
              </a:rPr>
              <a:t>(Helms &amp; Nixon, 2010)</a:t>
            </a:r>
            <a:endParaRPr sz="1800">
              <a:solidFill>
                <a:schemeClr val="lt1"/>
              </a:solidFill>
              <a:latin typeface="Calibri"/>
              <a:ea typeface="Calibri"/>
              <a:cs typeface="Calibri"/>
              <a:sym typeface="Calibri"/>
            </a:endParaRPr>
          </a:p>
        </p:txBody>
      </p:sp>
      <p:pic>
        <p:nvPicPr>
          <p:cNvPr id="160" name="Google Shape;160;p7"/>
          <p:cNvPicPr preferRelativeResize="0"/>
          <p:nvPr/>
        </p:nvPicPr>
        <p:blipFill rotWithShape="1">
          <a:blip r:embed="rId4">
            <a:alphaModFix/>
          </a:blip>
          <a:srcRect/>
          <a:stretch/>
        </p:blipFill>
        <p:spPr>
          <a:xfrm>
            <a:off x="902161" y="1782789"/>
            <a:ext cx="4203239" cy="3798020"/>
          </a:xfrm>
          <a:prstGeom prst="rect">
            <a:avLst/>
          </a:prstGeom>
          <a:solidFill>
            <a:srgbClr val="ECECEC"/>
          </a:solidFill>
          <a:ln w="28575" cap="sq" cmpd="sng">
            <a:solidFill>
              <a:schemeClr val="dk1"/>
            </a:solidFill>
            <a:prstDash val="solid"/>
            <a:miter lim="800000"/>
            <a:headEnd type="none" w="sm" len="sm"/>
            <a:tailEnd type="none" w="sm" len="sm"/>
          </a:ln>
          <a:effectLst>
            <a:outerShdw blurRad="65000" dist="50800" dir="12900000" kx="195000" ky="145000" algn="tl" rotWithShape="0">
              <a:srgbClr val="000000">
                <a:alpha val="29803"/>
              </a:srgbClr>
            </a:outerShdw>
          </a:effectLst>
        </p:spPr>
      </p:pic>
      <p:sp>
        <p:nvSpPr>
          <p:cNvPr id="161" name="Google Shape;161;p7"/>
          <p:cNvSpPr txBox="1"/>
          <p:nvPr/>
        </p:nvSpPr>
        <p:spPr>
          <a:xfrm>
            <a:off x="5283200" y="2281250"/>
            <a:ext cx="5842200" cy="4124176"/>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600" b="1" u="sng" dirty="0">
                <a:solidFill>
                  <a:srgbClr val="101828"/>
                </a:solidFill>
                <a:latin typeface="Times New Roman"/>
                <a:ea typeface="Times New Roman"/>
                <a:cs typeface="Times New Roman"/>
                <a:sym typeface="Times New Roman"/>
              </a:rPr>
              <a:t>Enhance Online Presence</a:t>
            </a:r>
            <a:endParaRPr sz="1600" b="1" u="sng" dirty="0">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600" dirty="0">
                <a:solidFill>
                  <a:srgbClr val="101828"/>
                </a:solidFill>
                <a:latin typeface="Times New Roman"/>
                <a:ea typeface="Times New Roman"/>
                <a:cs typeface="Times New Roman"/>
                <a:sym typeface="Times New Roman"/>
              </a:rPr>
              <a:t>To harness the burgeoning online clients, focus on strong e-business solutions and effective web promotions. </a:t>
            </a:r>
            <a:endParaRPr sz="1600" dirty="0">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600" dirty="0">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600" b="1" u="sng" dirty="0">
                <a:solidFill>
                  <a:srgbClr val="101828"/>
                </a:solidFill>
                <a:latin typeface="Times New Roman"/>
                <a:ea typeface="Times New Roman"/>
                <a:cs typeface="Times New Roman"/>
                <a:sym typeface="Times New Roman"/>
              </a:rPr>
              <a:t>Product Innovation and Diversification</a:t>
            </a:r>
            <a:endParaRPr sz="1600" b="1" u="sng" dirty="0">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600" dirty="0">
                <a:solidFill>
                  <a:srgbClr val="101828"/>
                </a:solidFill>
                <a:latin typeface="Times New Roman"/>
                <a:ea typeface="Times New Roman"/>
                <a:cs typeface="Times New Roman"/>
                <a:sym typeface="Times New Roman"/>
              </a:rPr>
              <a:t>Further, invest in product differentiation; use environmentally friendly and/or fair-trade raw materials for new product manufacturing to keep abreast with the market trends. </a:t>
            </a:r>
            <a:endParaRPr sz="1600" dirty="0">
              <a:solidFill>
                <a:srgbClr val="101828"/>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66"/>
        <p:cNvGrpSpPr/>
        <p:nvPr/>
      </p:nvGrpSpPr>
      <p:grpSpPr>
        <a:xfrm>
          <a:off x="0" y="0"/>
          <a:ext cx="0" cy="0"/>
          <a:chOff x="0" y="0"/>
          <a:chExt cx="0" cy="0"/>
        </a:xfrm>
      </p:grpSpPr>
      <p:sp>
        <p:nvSpPr>
          <p:cNvPr id="168" name="Google Shape;168;p8"/>
          <p:cNvSpPr/>
          <p:nvPr/>
        </p:nvSpPr>
        <p:spPr>
          <a:xfrm>
            <a:off x="0" y="2168436"/>
            <a:ext cx="5867400" cy="2831160"/>
          </a:xfrm>
          <a:prstGeom prst="rect">
            <a:avLst/>
          </a:prstGeom>
          <a:noFill/>
          <a:ln>
            <a:noFill/>
          </a:ln>
        </p:spPr>
        <p:txBody>
          <a:bodyPr spcFirstLastPara="1" wrap="square" lIns="91425" tIns="45700" rIns="91425" bIns="45700" anchor="t" anchorCtr="0">
            <a:spAutoFit/>
          </a:bodyPr>
          <a:lstStyle/>
          <a:p>
            <a:pPr marL="457200" marR="0" lvl="0" indent="0" algn="l" rtl="0">
              <a:lnSpc>
                <a:spcPct val="450000"/>
              </a:lnSpc>
              <a:spcBef>
                <a:spcPts val="0"/>
              </a:spcBef>
              <a:spcAft>
                <a:spcPts val="0"/>
              </a:spcAft>
              <a:buNone/>
            </a:pPr>
            <a:endParaRPr sz="2200" b="0">
              <a:solidFill>
                <a:schemeClr val="dk1"/>
              </a:solidFill>
              <a:latin typeface="Calibri"/>
              <a:ea typeface="Calibri"/>
              <a:cs typeface="Calibri"/>
              <a:sym typeface="Calibri"/>
            </a:endParaRPr>
          </a:p>
        </p:txBody>
      </p:sp>
      <p:sp>
        <p:nvSpPr>
          <p:cNvPr id="169" name="Google Shape;169;p8"/>
          <p:cNvSpPr/>
          <p:nvPr/>
        </p:nvSpPr>
        <p:spPr>
          <a:xfrm>
            <a:off x="1469938" y="5644284"/>
            <a:ext cx="14322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rgbClr val="000000"/>
                </a:solidFill>
                <a:latin typeface="Times New Roman"/>
                <a:ea typeface="Times New Roman"/>
                <a:cs typeface="Times New Roman"/>
                <a:sym typeface="Times New Roman"/>
              </a:rPr>
              <a:t>(Adair, 2019)</a:t>
            </a:r>
            <a:endParaRPr sz="1800">
              <a:solidFill>
                <a:schemeClr val="dk1"/>
              </a:solidFill>
              <a:latin typeface="Calibri"/>
              <a:ea typeface="Calibri"/>
              <a:cs typeface="Calibri"/>
              <a:sym typeface="Calibri"/>
            </a:endParaRPr>
          </a:p>
        </p:txBody>
      </p:sp>
      <p:pic>
        <p:nvPicPr>
          <p:cNvPr id="170" name="Google Shape;170;p8"/>
          <p:cNvPicPr preferRelativeResize="0"/>
          <p:nvPr/>
        </p:nvPicPr>
        <p:blipFill rotWithShape="1">
          <a:blip r:embed="rId4">
            <a:alphaModFix/>
          </a:blip>
          <a:srcRect l="14029" r="11988"/>
          <a:stretch/>
        </p:blipFill>
        <p:spPr>
          <a:xfrm>
            <a:off x="51267" y="1345410"/>
            <a:ext cx="6134400" cy="4356000"/>
          </a:xfrm>
          <a:prstGeom prst="roundRect">
            <a:avLst>
              <a:gd name="adj" fmla="val 16667"/>
            </a:avLst>
          </a:prstGeom>
          <a:noFill/>
          <a:ln>
            <a:noFill/>
          </a:ln>
          <a:effectLst>
            <a:outerShdw blurRad="152400" dist="12000" dir="900000" sy="98000" kx="110000" ky="200000" algn="tl" rotWithShape="0">
              <a:srgbClr val="000000">
                <a:alpha val="29803"/>
              </a:srgbClr>
            </a:outerShdw>
          </a:effectLst>
        </p:spPr>
      </p:pic>
      <p:sp>
        <p:nvSpPr>
          <p:cNvPr id="171" name="Google Shape;171;p8"/>
          <p:cNvSpPr txBox="1"/>
          <p:nvPr/>
        </p:nvSpPr>
        <p:spPr>
          <a:xfrm>
            <a:off x="6409350" y="730675"/>
            <a:ext cx="5380800" cy="41097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500" b="1" u="sng">
                <a:solidFill>
                  <a:srgbClr val="101828"/>
                </a:solidFill>
                <a:latin typeface="Times New Roman"/>
                <a:ea typeface="Times New Roman"/>
                <a:cs typeface="Times New Roman"/>
                <a:sym typeface="Times New Roman"/>
              </a:rPr>
              <a:t>Strategic Partnerships and Collaborations</a:t>
            </a:r>
            <a:endParaRPr sz="1500" b="1" u="sng">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500">
                <a:solidFill>
                  <a:srgbClr val="101828"/>
                </a:solidFill>
                <a:latin typeface="Times New Roman"/>
                <a:ea typeface="Times New Roman"/>
                <a:cs typeface="Times New Roman"/>
                <a:sym typeface="Times New Roman"/>
              </a:rPr>
              <a:t>Develop tactical cooperatives with similar types of stores or beauty companies to diversify channels of product distribution and customer appeal. </a:t>
            </a:r>
            <a:endParaRPr sz="1500">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500">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500" b="1" u="sng">
                <a:solidFill>
                  <a:srgbClr val="101828"/>
                </a:solidFill>
                <a:latin typeface="Times New Roman"/>
                <a:ea typeface="Times New Roman"/>
                <a:cs typeface="Times New Roman"/>
                <a:sym typeface="Times New Roman"/>
              </a:rPr>
              <a:t>Sustainability and Social Responsibility</a:t>
            </a:r>
            <a:endParaRPr sz="1500" b="1" u="sng">
              <a:solidFill>
                <a:srgbClr val="101828"/>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500">
                <a:solidFill>
                  <a:srgbClr val="101828"/>
                </a:solidFill>
                <a:latin typeface="Times New Roman"/>
                <a:ea typeface="Times New Roman"/>
                <a:cs typeface="Times New Roman"/>
                <a:sym typeface="Times New Roman"/>
              </a:rPr>
              <a:t>Steps to ensure sustainability and social responsibility by orchestrating timely disclosure on sourcing and purchasing policy, environmental policy, and social investment</a:t>
            </a:r>
            <a:r>
              <a:rPr lang="en-US" sz="1500">
                <a:solidFill>
                  <a:schemeClr val="dk1"/>
                </a:solidFill>
                <a:latin typeface="Times New Roman"/>
                <a:ea typeface="Times New Roman"/>
                <a:cs typeface="Times New Roman"/>
                <a:sym typeface="Times New Roman"/>
              </a:rPr>
              <a:t> (Adair, 2019)</a:t>
            </a:r>
            <a:r>
              <a:rPr lang="en-US" sz="1500">
                <a:solidFill>
                  <a:srgbClr val="101828"/>
                </a:solidFill>
                <a:latin typeface="Times New Roman"/>
                <a:ea typeface="Times New Roman"/>
                <a:cs typeface="Times New Roman"/>
                <a:sym typeface="Times New Roman"/>
              </a:rPr>
              <a:t>. </a:t>
            </a:r>
            <a:endParaRPr sz="17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6"/>
        <p:cNvGrpSpPr/>
        <p:nvPr/>
      </p:nvGrpSpPr>
      <p:grpSpPr>
        <a:xfrm>
          <a:off x="0" y="0"/>
          <a:ext cx="0" cy="0"/>
          <a:chOff x="0" y="0"/>
          <a:chExt cx="0" cy="0"/>
        </a:xfrm>
      </p:grpSpPr>
      <p:sp>
        <p:nvSpPr>
          <p:cNvPr id="177" name="Google Shape;177;p9"/>
          <p:cNvSpPr/>
          <p:nvPr/>
        </p:nvSpPr>
        <p:spPr>
          <a:xfrm>
            <a:off x="1734047" y="6139934"/>
            <a:ext cx="143218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a:solidFill>
                  <a:schemeClr val="lt1"/>
                </a:solidFill>
                <a:latin typeface="Times New Roman"/>
                <a:ea typeface="Times New Roman"/>
                <a:cs typeface="Times New Roman"/>
                <a:sym typeface="Times New Roman"/>
              </a:rPr>
              <a:t>(Adair, 2019)</a:t>
            </a:r>
            <a:endParaRPr sz="1800">
              <a:solidFill>
                <a:schemeClr val="lt1"/>
              </a:solidFill>
              <a:latin typeface="Calibri"/>
              <a:ea typeface="Calibri"/>
              <a:cs typeface="Calibri"/>
              <a:sym typeface="Calibri"/>
            </a:endParaRPr>
          </a:p>
        </p:txBody>
      </p:sp>
      <p:sp>
        <p:nvSpPr>
          <p:cNvPr id="178" name="Google Shape;178;p9"/>
          <p:cNvSpPr/>
          <p:nvPr/>
        </p:nvSpPr>
        <p:spPr>
          <a:xfrm>
            <a:off x="7081706" y="2216835"/>
            <a:ext cx="4521200" cy="2585323"/>
          </a:xfrm>
          <a:prstGeom prst="rect">
            <a:avLst/>
          </a:prstGeom>
          <a:noFill/>
          <a:ln>
            <a:noFill/>
          </a:ln>
        </p:spPr>
        <p:txBody>
          <a:bodyPr spcFirstLastPara="1" wrap="square" lIns="91425" tIns="45700" rIns="91425" bIns="45700" anchor="t" anchorCtr="0">
            <a:spAutoFit/>
          </a:bodyPr>
          <a:lstStyle/>
          <a:p>
            <a:pPr marL="0" marR="0" lvl="0" indent="0" algn="just" rtl="0">
              <a:lnSpc>
                <a:spcPct val="300000"/>
              </a:lnSpc>
              <a:spcBef>
                <a:spcPts val="0"/>
              </a:spcBef>
              <a:spcAft>
                <a:spcPts val="0"/>
              </a:spcAft>
              <a:buNone/>
            </a:pPr>
            <a:endParaRPr sz="1800">
              <a:solidFill>
                <a:schemeClr val="lt1"/>
              </a:solidFill>
              <a:latin typeface="Calibri"/>
              <a:ea typeface="Calibri"/>
              <a:cs typeface="Calibri"/>
              <a:sym typeface="Calibri"/>
            </a:endParaRPr>
          </a:p>
        </p:txBody>
      </p:sp>
      <p:sp>
        <p:nvSpPr>
          <p:cNvPr id="179" name="Google Shape;179;p9"/>
          <p:cNvSpPr/>
          <p:nvPr/>
        </p:nvSpPr>
        <p:spPr>
          <a:xfrm>
            <a:off x="3166234" y="399534"/>
            <a:ext cx="2637260"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i="0" u="none" strike="noStrike">
                <a:solidFill>
                  <a:schemeClr val="lt1"/>
                </a:solidFill>
                <a:latin typeface="Times New Roman"/>
                <a:ea typeface="Times New Roman"/>
                <a:cs typeface="Times New Roman"/>
                <a:sym typeface="Times New Roman"/>
              </a:rPr>
              <a:t>Conclusion</a:t>
            </a:r>
            <a:endParaRPr sz="4000">
              <a:solidFill>
                <a:schemeClr val="lt1"/>
              </a:solidFill>
              <a:latin typeface="Calibri"/>
              <a:ea typeface="Calibri"/>
              <a:cs typeface="Calibri"/>
              <a:sym typeface="Calibri"/>
            </a:endParaRPr>
          </a:p>
        </p:txBody>
      </p:sp>
      <p:pic>
        <p:nvPicPr>
          <p:cNvPr id="180" name="Google Shape;180;p9"/>
          <p:cNvPicPr preferRelativeResize="0"/>
          <p:nvPr/>
        </p:nvPicPr>
        <p:blipFill rotWithShape="1">
          <a:blip r:embed="rId4">
            <a:alphaModFix/>
          </a:blip>
          <a:srcRect/>
          <a:stretch/>
        </p:blipFill>
        <p:spPr>
          <a:xfrm>
            <a:off x="1001712" y="1775826"/>
            <a:ext cx="5297488" cy="3968003"/>
          </a:xfrm>
          <a:prstGeom prst="round2DiagRect">
            <a:avLst>
              <a:gd name="adj1" fmla="val 16667"/>
              <a:gd name="adj2" fmla="val 0"/>
            </a:avLst>
          </a:prstGeom>
          <a:noFill/>
          <a:ln w="88900" cap="sq" cmpd="sng">
            <a:solidFill>
              <a:srgbClr val="FFFFFF"/>
            </a:solidFill>
            <a:prstDash val="solid"/>
            <a:miter lim="800000"/>
            <a:headEnd type="none" w="sm" len="sm"/>
            <a:tailEnd type="none" w="sm" len="sm"/>
          </a:ln>
          <a:effectLst>
            <a:outerShdw blurRad="254000" algn="tl" rotWithShape="0">
              <a:srgbClr val="000000">
                <a:alpha val="42745"/>
              </a:srgbClr>
            </a:outerShdw>
          </a:effectLst>
        </p:spPr>
      </p:pic>
      <p:sp>
        <p:nvSpPr>
          <p:cNvPr id="181" name="Google Shape;181;p9"/>
          <p:cNvSpPr txBox="1"/>
          <p:nvPr/>
        </p:nvSpPr>
        <p:spPr>
          <a:xfrm>
            <a:off x="6665725" y="1704875"/>
            <a:ext cx="5526300" cy="3786600"/>
          </a:xfrm>
          <a:prstGeom prst="rect">
            <a:avLst/>
          </a:prstGeom>
          <a:noFill/>
          <a:ln>
            <a:noFill/>
          </a:ln>
        </p:spPr>
        <p:txBody>
          <a:bodyPr spcFirstLastPara="1" wrap="square" lIns="91425" tIns="91425" rIns="91425" bIns="91425" anchor="t" anchorCtr="0">
            <a:spAutoFit/>
          </a:bodyPr>
          <a:lstStyle/>
          <a:p>
            <a:pPr marL="0" lvl="0" indent="0" algn="just" rtl="0">
              <a:lnSpc>
                <a:spcPct val="200000"/>
              </a:lnSpc>
              <a:spcBef>
                <a:spcPts val="0"/>
              </a:spcBef>
              <a:spcAft>
                <a:spcPts val="0"/>
              </a:spcAft>
              <a:buNone/>
            </a:pPr>
            <a:r>
              <a:rPr lang="en-US" sz="1800">
                <a:solidFill>
                  <a:schemeClr val="lt1"/>
                </a:solidFill>
                <a:latin typeface="Times New Roman"/>
                <a:ea typeface="Times New Roman"/>
                <a:cs typeface="Times New Roman"/>
                <a:sym typeface="Times New Roman"/>
              </a:rPr>
              <a:t>This presentation has outlined a study of a SWOT Analysis of The Body Shop to analyse the firm. </a:t>
            </a:r>
            <a:endParaRPr sz="1800">
              <a:solidFill>
                <a:schemeClr val="lt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endParaRPr sz="1800">
              <a:solidFill>
                <a:schemeClr val="lt1"/>
              </a:solidFill>
              <a:latin typeface="Times New Roman"/>
              <a:ea typeface="Times New Roman"/>
              <a:cs typeface="Times New Roman"/>
              <a:sym typeface="Times New Roman"/>
            </a:endParaRPr>
          </a:p>
          <a:p>
            <a:pPr marL="0" lvl="0" indent="0" algn="just" rtl="0">
              <a:lnSpc>
                <a:spcPct val="200000"/>
              </a:lnSpc>
              <a:spcBef>
                <a:spcPts val="0"/>
              </a:spcBef>
              <a:spcAft>
                <a:spcPts val="0"/>
              </a:spcAft>
              <a:buNone/>
            </a:pPr>
            <a:r>
              <a:rPr lang="en-US" sz="1800">
                <a:solidFill>
                  <a:schemeClr val="lt1"/>
                </a:solidFill>
                <a:latin typeface="Times New Roman"/>
                <a:ea typeface="Times New Roman"/>
                <a:cs typeface="Times New Roman"/>
                <a:sym typeface="Times New Roman"/>
              </a:rPr>
              <a:t>Recommendations touch on issues of increasing the Internet presence, diversification of the products, and collaboration to overcome the existing obstacles and maintain the growth of the cosmetics business.</a:t>
            </a:r>
            <a:endParaRPr sz="2000">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85"/>
        <p:cNvGrpSpPr/>
        <p:nvPr/>
      </p:nvGrpSpPr>
      <p:grpSpPr>
        <a:xfrm>
          <a:off x="0" y="0"/>
          <a:ext cx="0" cy="0"/>
          <a:chOff x="0" y="0"/>
          <a:chExt cx="0" cy="0"/>
        </a:xfrm>
      </p:grpSpPr>
      <p:sp>
        <p:nvSpPr>
          <p:cNvPr id="186" name="Google Shape;186;p10"/>
          <p:cNvSpPr/>
          <p:nvPr/>
        </p:nvSpPr>
        <p:spPr>
          <a:xfrm>
            <a:off x="1803400" y="2262019"/>
            <a:ext cx="9042400" cy="3662541"/>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200000"/>
              </a:lnSpc>
              <a:spcBef>
                <a:spcPts val="0"/>
              </a:spcBef>
              <a:spcAft>
                <a:spcPts val="0"/>
              </a:spcAft>
              <a:buClr>
                <a:srgbClr val="101828"/>
              </a:buClr>
              <a:buSzPts val="1600"/>
              <a:buFont typeface="Noto Sans Symbols"/>
              <a:buChar char="⮚"/>
            </a:pPr>
            <a:r>
              <a:rPr lang="en-US" sz="1600" b="0" i="0" u="none" strike="noStrike">
                <a:solidFill>
                  <a:srgbClr val="101828"/>
                </a:solidFill>
                <a:latin typeface="Times New Roman"/>
                <a:ea typeface="Times New Roman"/>
                <a:cs typeface="Times New Roman"/>
                <a:sym typeface="Times New Roman"/>
              </a:rPr>
              <a:t>Adair, J.E. (2019) Decision making and problem solving :  break through barriers and banish uncertainty at work .  Fourth edition. London :, KoganPage.</a:t>
            </a:r>
            <a:endParaRPr sz="1600" b="0">
              <a:solidFill>
                <a:schemeClr val="dk1"/>
              </a:solidFill>
              <a:latin typeface="Calibri"/>
              <a:ea typeface="Calibri"/>
              <a:cs typeface="Calibri"/>
              <a:sym typeface="Calibri"/>
            </a:endParaRPr>
          </a:p>
          <a:p>
            <a:pPr marL="285750" marR="0" lvl="0" indent="-285750" algn="just" rtl="0">
              <a:lnSpc>
                <a:spcPct val="200000"/>
              </a:lnSpc>
              <a:spcBef>
                <a:spcPts val="2400"/>
              </a:spcBef>
              <a:spcAft>
                <a:spcPts val="0"/>
              </a:spcAft>
              <a:buClr>
                <a:srgbClr val="101828"/>
              </a:buClr>
              <a:buSzPts val="1600"/>
              <a:buFont typeface="Noto Sans Symbols"/>
              <a:buChar char="⮚"/>
            </a:pPr>
            <a:r>
              <a:rPr lang="en-US" sz="1600" b="0" i="0" u="none" strike="noStrike">
                <a:solidFill>
                  <a:srgbClr val="101828"/>
                </a:solidFill>
                <a:latin typeface="Times New Roman"/>
                <a:ea typeface="Times New Roman"/>
                <a:cs typeface="Times New Roman"/>
                <a:sym typeface="Times New Roman"/>
              </a:rPr>
              <a:t>Helms, M.M. &amp; Nixon, J. (2010) Exploring SWOT analysis  - where are we now?: A review of academic research from  the last decade. Journal of strategy and management. 3  (3), 215-. doi:10.1108/17554251011064837.</a:t>
            </a:r>
            <a:endParaRPr sz="1600" b="0">
              <a:solidFill>
                <a:schemeClr val="dk1"/>
              </a:solidFill>
              <a:latin typeface="Calibri"/>
              <a:ea typeface="Calibri"/>
              <a:cs typeface="Calibri"/>
              <a:sym typeface="Calibri"/>
            </a:endParaRPr>
          </a:p>
          <a:p>
            <a:pPr marL="285750" marR="0" lvl="0" indent="-285750" algn="just" rtl="0">
              <a:lnSpc>
                <a:spcPct val="200000"/>
              </a:lnSpc>
              <a:spcBef>
                <a:spcPts val="2400"/>
              </a:spcBef>
              <a:spcAft>
                <a:spcPts val="0"/>
              </a:spcAft>
              <a:buClr>
                <a:srgbClr val="101828"/>
              </a:buClr>
              <a:buSzPts val="1600"/>
              <a:buFont typeface="Noto Sans Symbols"/>
              <a:buChar char="⮚"/>
            </a:pPr>
            <a:r>
              <a:rPr lang="en-US" sz="1600" b="0" i="0" u="none" strike="noStrike">
                <a:solidFill>
                  <a:srgbClr val="101828"/>
                </a:solidFill>
                <a:latin typeface="Times New Roman"/>
                <a:ea typeface="Times New Roman"/>
                <a:cs typeface="Times New Roman"/>
                <a:sym typeface="Times New Roman"/>
              </a:rPr>
              <a:t>Madecraft (2021) Conducting a SWOT Analysis. J.  Belfiore (ed.). Conducting a SWOT Analysis.</a:t>
            </a:r>
            <a:endParaRPr sz="1600" b="0">
              <a:solidFill>
                <a:schemeClr val="dk1"/>
              </a:solidFill>
              <a:latin typeface="Calibri"/>
              <a:ea typeface="Calibri"/>
              <a:cs typeface="Calibri"/>
              <a:sym typeface="Calibri"/>
            </a:endParaRPr>
          </a:p>
        </p:txBody>
      </p:sp>
      <p:sp>
        <p:nvSpPr>
          <p:cNvPr id="187" name="Google Shape;187;p10"/>
          <p:cNvSpPr/>
          <p:nvPr/>
        </p:nvSpPr>
        <p:spPr>
          <a:xfrm>
            <a:off x="5159217" y="678934"/>
            <a:ext cx="2330766"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600" b="1" i="0" u="none" strike="noStrike">
                <a:solidFill>
                  <a:srgbClr val="101828"/>
                </a:solidFill>
                <a:latin typeface="Times New Roman"/>
                <a:ea typeface="Times New Roman"/>
                <a:cs typeface="Times New Roman"/>
                <a:sym typeface="Times New Roman"/>
              </a:rPr>
              <a:t>References</a:t>
            </a:r>
            <a:endParaRPr sz="36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1234</Words>
  <Application>Microsoft Office PowerPoint</Application>
  <PresentationFormat>Widescreen</PresentationFormat>
  <Paragraphs>87</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Noto Sans Symbols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Andreea Porumbel</cp:lastModifiedBy>
  <cp:revision>1</cp:revision>
  <dcterms:created xsi:type="dcterms:W3CDTF">2024-05-25T11:50:04Z</dcterms:created>
  <dcterms:modified xsi:type="dcterms:W3CDTF">2024-05-29T15:33:13Z</dcterms:modified>
</cp:coreProperties>
</file>