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handoutMasterIdLst>
    <p:handoutMasterId r:id="rId51"/>
  </p:handoutMasterIdLst>
  <p:sldIdLst>
    <p:sldId id="284" r:id="rId2"/>
    <p:sldId id="411" r:id="rId3"/>
    <p:sldId id="415" r:id="rId4"/>
    <p:sldId id="416" r:id="rId5"/>
    <p:sldId id="484" r:id="rId6"/>
    <p:sldId id="507" r:id="rId7"/>
    <p:sldId id="452" r:id="rId8"/>
    <p:sldId id="453" r:id="rId9"/>
    <p:sldId id="454" r:id="rId10"/>
    <p:sldId id="501" r:id="rId11"/>
    <p:sldId id="476" r:id="rId12"/>
    <p:sldId id="485" r:id="rId13"/>
    <p:sldId id="499" r:id="rId14"/>
    <p:sldId id="498" r:id="rId15"/>
    <p:sldId id="492" r:id="rId16"/>
    <p:sldId id="500" r:id="rId17"/>
    <p:sldId id="502" r:id="rId18"/>
    <p:sldId id="477" r:id="rId19"/>
    <p:sldId id="468" r:id="rId20"/>
    <p:sldId id="503" r:id="rId21"/>
    <p:sldId id="504" r:id="rId22"/>
    <p:sldId id="461" r:id="rId23"/>
    <p:sldId id="462" r:id="rId24"/>
    <p:sldId id="463" r:id="rId25"/>
    <p:sldId id="464" r:id="rId26"/>
    <p:sldId id="479" r:id="rId27"/>
    <p:sldId id="489" r:id="rId28"/>
    <p:sldId id="490" r:id="rId29"/>
    <p:sldId id="491" r:id="rId30"/>
    <p:sldId id="466" r:id="rId31"/>
    <p:sldId id="487" r:id="rId32"/>
    <p:sldId id="480" r:id="rId33"/>
    <p:sldId id="509" r:id="rId34"/>
    <p:sldId id="511" r:id="rId35"/>
    <p:sldId id="508" r:id="rId36"/>
    <p:sldId id="481" r:id="rId37"/>
    <p:sldId id="505" r:id="rId38"/>
    <p:sldId id="488" r:id="rId39"/>
    <p:sldId id="493" r:id="rId40"/>
    <p:sldId id="494" r:id="rId41"/>
    <p:sldId id="482" r:id="rId42"/>
    <p:sldId id="497" r:id="rId43"/>
    <p:sldId id="457" r:id="rId44"/>
    <p:sldId id="456" r:id="rId45"/>
    <p:sldId id="472" r:id="rId46"/>
    <p:sldId id="467" r:id="rId47"/>
    <p:sldId id="473" r:id="rId48"/>
    <p:sldId id="474" r:id="rId4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54" autoAdjust="0"/>
    <p:restoredTop sz="73088" autoAdjust="0"/>
  </p:normalViewPr>
  <p:slideViewPr>
    <p:cSldViewPr>
      <p:cViewPr varScale="1">
        <p:scale>
          <a:sx n="53" d="100"/>
          <a:sy n="53" d="100"/>
        </p:scale>
        <p:origin x="2220" y="78"/>
      </p:cViewPr>
      <p:guideLst>
        <p:guide orient="horz" pos="2160"/>
        <p:guide pos="2880"/>
      </p:guideLst>
    </p:cSldViewPr>
  </p:slideViewPr>
  <p:outlineViewPr>
    <p:cViewPr>
      <p:scale>
        <a:sx n="33" d="100"/>
        <a:sy n="33" d="100"/>
      </p:scale>
      <p:origin x="0" y="-1338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11/03/2019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11/03/2019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a:t>
            </a:fld>
            <a:endParaRPr lang="en-GB" dirty="0"/>
          </a:p>
        </p:txBody>
      </p:sp>
    </p:spTree>
    <p:extLst>
      <p:ext uri="{BB962C8B-B14F-4D97-AF65-F5344CB8AC3E}">
        <p14:creationId xmlns:p14="http://schemas.microsoft.com/office/powerpoint/2010/main" val="3392978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5</a:t>
            </a:fld>
            <a:endParaRPr lang="en-GB" dirty="0"/>
          </a:p>
        </p:txBody>
      </p:sp>
    </p:spTree>
    <p:extLst>
      <p:ext uri="{BB962C8B-B14F-4D97-AF65-F5344CB8AC3E}">
        <p14:creationId xmlns:p14="http://schemas.microsoft.com/office/powerpoint/2010/main" val="1519568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10</a:t>
            </a:fld>
            <a:endParaRPr lang="en-GB" dirty="0"/>
          </a:p>
        </p:txBody>
      </p:sp>
    </p:spTree>
    <p:extLst>
      <p:ext uri="{BB962C8B-B14F-4D97-AF65-F5344CB8AC3E}">
        <p14:creationId xmlns:p14="http://schemas.microsoft.com/office/powerpoint/2010/main" val="3921217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13</a:t>
            </a:fld>
            <a:endParaRPr lang="en-GB" dirty="0"/>
          </a:p>
        </p:txBody>
      </p:sp>
    </p:spTree>
    <p:extLst>
      <p:ext uri="{BB962C8B-B14F-4D97-AF65-F5344CB8AC3E}">
        <p14:creationId xmlns:p14="http://schemas.microsoft.com/office/powerpoint/2010/main" val="3684200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15</a:t>
            </a:fld>
            <a:endParaRPr lang="en-GB" dirty="0"/>
          </a:p>
        </p:txBody>
      </p:sp>
    </p:spTree>
    <p:extLst>
      <p:ext uri="{BB962C8B-B14F-4D97-AF65-F5344CB8AC3E}">
        <p14:creationId xmlns:p14="http://schemas.microsoft.com/office/powerpoint/2010/main" val="715159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18</a:t>
            </a:fld>
            <a:endParaRPr lang="en-GB" dirty="0"/>
          </a:p>
        </p:txBody>
      </p:sp>
    </p:spTree>
    <p:extLst>
      <p:ext uri="{BB962C8B-B14F-4D97-AF65-F5344CB8AC3E}">
        <p14:creationId xmlns:p14="http://schemas.microsoft.com/office/powerpoint/2010/main" val="450381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30</a:t>
            </a:fld>
            <a:endParaRPr lang="en-GB" dirty="0"/>
          </a:p>
        </p:txBody>
      </p:sp>
    </p:spTree>
    <p:extLst>
      <p:ext uri="{BB962C8B-B14F-4D97-AF65-F5344CB8AC3E}">
        <p14:creationId xmlns:p14="http://schemas.microsoft.com/office/powerpoint/2010/main" val="172204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32</a:t>
            </a:fld>
            <a:endParaRPr lang="en-GB" dirty="0"/>
          </a:p>
        </p:txBody>
      </p:sp>
    </p:spTree>
    <p:extLst>
      <p:ext uri="{BB962C8B-B14F-4D97-AF65-F5344CB8AC3E}">
        <p14:creationId xmlns:p14="http://schemas.microsoft.com/office/powerpoint/2010/main" val="4449730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38</a:t>
            </a:fld>
            <a:endParaRPr lang="en-GB" dirty="0"/>
          </a:p>
        </p:txBody>
      </p:sp>
    </p:spTree>
    <p:extLst>
      <p:ext uri="{BB962C8B-B14F-4D97-AF65-F5344CB8AC3E}">
        <p14:creationId xmlns:p14="http://schemas.microsoft.com/office/powerpoint/2010/main" val="2456701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42</a:t>
            </a:fld>
            <a:endParaRPr lang="en-GB" dirty="0"/>
          </a:p>
        </p:txBody>
      </p:sp>
    </p:spTree>
    <p:extLst>
      <p:ext uri="{BB962C8B-B14F-4D97-AF65-F5344CB8AC3E}">
        <p14:creationId xmlns:p14="http://schemas.microsoft.com/office/powerpoint/2010/main" val="3954321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49B68C7-D731-43C2-8A9E-32231DF7CA63}" type="datetimeFigureOut">
              <a:rPr lang="en-GB"/>
              <a:pPr>
                <a:defRPr/>
              </a:pPr>
              <a:t>11/03/2019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3A690C4-03EF-4296-8CB7-A17A361C8349}" type="slidenum">
              <a:rPr lang="en-GB"/>
              <a:pPr>
                <a:defRPr/>
              </a:pPr>
              <a:t>‹#›</a:t>
            </a:fld>
            <a:endParaRPr lang="en-GB"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9B6D5BE-0C76-4D2D-980C-7748CCDE32F4}" type="datetimeFigureOut">
              <a:rPr lang="en-GB"/>
              <a:pPr>
                <a:defRPr/>
              </a:pPr>
              <a:t>11/03/2019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45C7549-5D7D-47E2-8646-1067AD66F0F0}"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DE87539E-4F13-43B2-A1E2-E71D1966FA10}" type="datetimeFigureOut">
              <a:rPr lang="en-GB"/>
              <a:pPr>
                <a:defRPr/>
              </a:pPr>
              <a:t>11/03/2019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2C4E497-29EF-4C4D-BE44-0D033C5B57B6}"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E3D10434-AB93-4F3A-9D38-AB13563B5BC8}" type="datetimeFigureOut">
              <a:rPr lang="en-GB"/>
              <a:pPr>
                <a:defRPr/>
              </a:pPr>
              <a:t>11/03/2019</a:t>
            </a:fld>
            <a:endParaRPr lang="en-GB" dirty="0"/>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D4AB2841-62D8-4A78-9139-66B15027BC42}"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1A73C20E-B3DF-4B4F-B4CA-3E01925B8CDC}" type="datetimeFigureOut">
              <a:rPr lang="en-GB"/>
              <a:pPr>
                <a:defRPr/>
              </a:pPr>
              <a:t>11/03/2019</a:t>
            </a:fld>
            <a:endParaRPr lang="en-GB" dirty="0"/>
          </a:p>
        </p:txBody>
      </p:sp>
      <p:sp>
        <p:nvSpPr>
          <p:cNvPr id="4" name="Slide Number Placeholder 3"/>
          <p:cNvSpPr>
            <a:spLocks noGrp="1"/>
          </p:cNvSpPr>
          <p:nvPr>
            <p:ph type="sldNum" sz="quarter" idx="12"/>
          </p:nvPr>
        </p:nvSpPr>
        <p:spPr>
          <a:xfrm>
            <a:off x="6443663" y="5661025"/>
            <a:ext cx="2133600" cy="365125"/>
          </a:xfrm>
          <a:prstGeom prst="rect">
            <a:avLst/>
          </a:prstGeom>
        </p:spPr>
        <p:txBody>
          <a:bodyPr/>
          <a:lstStyle>
            <a:lvl1pPr fontAlgn="auto">
              <a:spcBef>
                <a:spcPts val="0"/>
              </a:spcBef>
              <a:spcAft>
                <a:spcPts val="0"/>
              </a:spcAft>
              <a:defRPr>
                <a:latin typeface="+mn-lt"/>
              </a:defRPr>
            </a:lvl1pPr>
          </a:lstStyle>
          <a:p>
            <a:pPr>
              <a:defRPr/>
            </a:pPr>
            <a:fld id="{3E8324FA-60AB-4751-918C-87A98AB120D6}" type="slidenum">
              <a:rPr lang="en-GB"/>
              <a:pPr>
                <a:defRPr/>
              </a:pPr>
              <a:t>‹#›</a:t>
            </a:fld>
            <a:endParaRPr lang="en-GB" dirty="0"/>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991BA729-CED0-4DC5-B4E3-3362F89C3DA9}" type="datetimeFigureOut">
              <a:rPr lang="en-GB"/>
              <a:pPr>
                <a:defRPr/>
              </a:pPr>
              <a:t>11/03/2019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E26D3F4A-7783-4A6B-8AC5-E3D4708733BC}"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B14D898-31F0-4C61-9DC7-819792D9E3E8}" type="datetimeFigureOut">
              <a:rPr lang="en-GB"/>
              <a:pPr>
                <a:defRPr/>
              </a:pPr>
              <a:t>11/03/2019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B1E4BF97-D24B-471C-AA7C-5048795C318E}"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CE798A1C-9DEC-40AD-877D-BD4DC482305F}" type="datetimeFigureOut">
              <a:rPr lang="en-GB"/>
              <a:pPr>
                <a:defRPr/>
              </a:pPr>
              <a:t>11/03/2019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C5628BA1-C42C-472D-AC73-B84EA4DD091F}"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4EB2AD9-51AF-4631-8862-6F1308D64595}" type="datetimeFigureOut">
              <a:rPr lang="en-GB"/>
              <a:pPr>
                <a:defRPr/>
              </a:pPr>
              <a:t>11/03/2019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9C7E55E-78CF-4411-8BF0-9A786BD4B75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727032" y="6407944"/>
            <a:ext cx="1920240" cy="365760"/>
          </a:xfrm>
          <a:prstGeom prst="rect">
            <a:avLst/>
          </a:prstGeom>
        </p:spPr>
        <p:txBody>
          <a:bodyPr/>
          <a:lstStyle/>
          <a:p>
            <a:fld id="{C74C3623-B5D4-4AA7-9311-B0B77B898A77}" type="datetimeFigureOut">
              <a:rPr lang="en-US" smtClean="0">
                <a:solidFill>
                  <a:prstClr val="black"/>
                </a:solidFill>
              </a:rPr>
              <a:pPr/>
              <a:t>3/11/2019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8647272" y="6407944"/>
            <a:ext cx="365760" cy="365125"/>
          </a:xfrm>
          <a:prstGeom prst="rect">
            <a:avLst/>
          </a:prstGeom>
        </p:spPr>
        <p:txBody>
          <a:bodyPr/>
          <a:lstStyle/>
          <a:p>
            <a:fld id="{E09F2DBE-F758-4953-A257-60553D7FFB8C}" type="slidenum">
              <a:rPr lang="en-GB" smtClean="0">
                <a:solidFill>
                  <a:prstClr val="black"/>
                </a:solidFill>
              </a:rPr>
              <a:pPr/>
              <a:t>‹#›</a:t>
            </a:fld>
            <a:endParaRPr lang="en-GB">
              <a:solidFill>
                <a:prstClr val="black"/>
              </a:solidFill>
            </a:endParaRPr>
          </a:p>
        </p:txBody>
      </p:sp>
      <p:sp>
        <p:nvSpPr>
          <p:cNvPr id="7" name="Title 6"/>
          <p:cNvSpPr>
            <a:spLocks noGrp="1"/>
          </p:cNvSpPr>
          <p:nvPr>
            <p:ph type="title"/>
          </p:nvPr>
        </p:nvSpPr>
        <p:spPr>
          <a:xfrm>
            <a:off x="457200" y="274638"/>
            <a:ext cx="8229600" cy="1143000"/>
          </a:xfrm>
          <a:prstGeom prst="rect">
            <a:avLst/>
          </a:prstGeom>
        </p:spPr>
        <p:txBody>
          <a:bodyPr rtlCol="0"/>
          <a:lstStyle/>
          <a:p>
            <a:r>
              <a:rPr kumimoji="0" lang="en-US" smtClean="0"/>
              <a:t>Click to edit Master title style</a:t>
            </a:r>
            <a:endParaRPr kumimoji="0" lang="en-US"/>
          </a:p>
        </p:txBody>
      </p:sp>
    </p:spTree>
    <p:extLst>
      <p:ext uri="{BB962C8B-B14F-4D97-AF65-F5344CB8AC3E}">
        <p14:creationId xmlns:p14="http://schemas.microsoft.com/office/powerpoint/2010/main" val="1282169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GB"/>
          </a:p>
        </p:txBody>
      </p:sp>
      <p:cxnSp>
        <p:nvCxnSpPr>
          <p:cNvPr id="12" name="Straight Connector 7"/>
          <p:cNvCxnSpPr/>
          <p:nvPr userDrawn="1"/>
        </p:nvCxnSpPr>
        <p:spPr>
          <a:xfrm>
            <a:off x="-36513" y="908050"/>
            <a:ext cx="9180513" cy="0"/>
          </a:xfrm>
          <a:prstGeom prst="line">
            <a:avLst/>
          </a:prstGeom>
          <a:ln w="38100">
            <a:solidFill>
              <a:srgbClr val="37A5FF"/>
            </a:solidFill>
          </a:ln>
        </p:spPr>
        <p:style>
          <a:lnRef idx="1">
            <a:schemeClr val="accent1"/>
          </a:lnRef>
          <a:fillRef idx="0">
            <a:schemeClr val="accent1"/>
          </a:fillRef>
          <a:effectRef idx="0">
            <a:schemeClr val="accent1"/>
          </a:effectRef>
          <a:fontRef idx="minor">
            <a:schemeClr val="tx1"/>
          </a:fontRef>
        </p:style>
      </p:cxnSp>
      <p:cxnSp>
        <p:nvCxnSpPr>
          <p:cNvPr id="13" name="Straight Connector 8"/>
          <p:cNvCxnSpPr/>
          <p:nvPr userDrawn="1"/>
        </p:nvCxnSpPr>
        <p:spPr>
          <a:xfrm>
            <a:off x="-36513" y="1052513"/>
            <a:ext cx="9180513" cy="0"/>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8"/>
          <p:cNvCxnSpPr/>
          <p:nvPr userDrawn="1"/>
        </p:nvCxnSpPr>
        <p:spPr>
          <a:xfrm>
            <a:off x="0" y="981075"/>
            <a:ext cx="9180513" cy="0"/>
          </a:xfrm>
          <a:prstGeom prst="line">
            <a:avLst/>
          </a:prstGeom>
          <a:ln w="53975">
            <a:solidFill>
              <a:srgbClr val="FFFF0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userDrawn="1"/>
        </p:nvPicPr>
        <p:blipFill rotWithShape="1">
          <a:blip r:embed="rId13">
            <a:extLst>
              <a:ext uri="{28A0092B-C50C-407E-A947-70E740481C1C}">
                <a14:useLocalDpi xmlns:a14="http://schemas.microsoft.com/office/drawing/2010/main" val="0"/>
              </a:ext>
            </a:extLst>
          </a:blip>
          <a:srcRect r="54806"/>
          <a:stretch/>
        </p:blipFill>
        <p:spPr>
          <a:xfrm>
            <a:off x="7452320" y="6139519"/>
            <a:ext cx="1581348" cy="59483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82" r:id="rId11"/>
  </p:sldLayoutIdLst>
  <p:timing>
    <p:tnLst>
      <p:par>
        <p:cTn id="1" dur="indefinite" restart="never" nodeType="tmRoot"/>
      </p:par>
    </p:tnLst>
  </p:timing>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felicity.healey-benson@sm.uwtsd.ac.uk"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8.pn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6Mqi7FTXy6Y" TargetMode="Externa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11.xml"/><Relationship Id="rId5" Type="http://schemas.openxmlformats.org/officeDocument/2006/relationships/image" Target="../media/image29.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hyperlink" Target="https://www.youtube.com/watch?time_continue=13&amp;v=LdWsOHBiIyY" TargetMode="External"/><Relationship Id="rId4" Type="http://schemas.openxmlformats.org/officeDocument/2006/relationships/image" Target="../media/image24.png"/></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2" Type="http://schemas.openxmlformats.org/officeDocument/2006/relationships/hyperlink" Target="https://www.youtube.com/watch?v=qzPiO6Oo8ss#action=share" TargetMode="External"/><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3" Type="http://schemas.openxmlformats.org/officeDocument/2006/relationships/hyperlink" Target="http://www.cipd.co.uk/hr-resources/podcasts/69-dispute-resolutions.aspx" TargetMode="External"/><Relationship Id="rId2" Type="http://schemas.openxmlformats.org/officeDocument/2006/relationships/hyperlink" Target="http://www.cipd.co.uk/hr-resources/factsheets/discipline-grievances-at-work.aspx" TargetMode="External"/><Relationship Id="rId1" Type="http://schemas.openxmlformats.org/officeDocument/2006/relationships/slideLayout" Target="../slideLayouts/slideLayout11.xml"/><Relationship Id="rId4" Type="http://schemas.openxmlformats.org/officeDocument/2006/relationships/hyperlink" Target="https://hbr.org/2014/05/win-at-workplace-confli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22550" y="5805264"/>
            <a:ext cx="468052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96473" y="1772816"/>
            <a:ext cx="8351838" cy="3671887"/>
          </a:xfrm>
          <a:prstGeom prst="rect">
            <a:avLst/>
          </a:prstGeom>
        </p:spPr>
        <p:txBody>
          <a:bodyPr>
            <a:normAutofit fontScale="62500" lnSpcReduction="20000"/>
          </a:bodyPr>
          <a:lstStyle/>
          <a:p>
            <a:pPr algn="ctr"/>
            <a:endParaRPr lang="en-GB" sz="3900" b="1" dirty="0">
              <a:solidFill>
                <a:srgbClr val="C00000"/>
              </a:solidFill>
              <a:latin typeface="Calibri" pitchFamily="34" charset="0"/>
            </a:endParaRPr>
          </a:p>
          <a:p>
            <a:pPr algn="ctr"/>
            <a:r>
              <a:rPr lang="en-US" altLang="en-US" sz="3800" b="1" dirty="0" smtClean="0">
                <a:latin typeface="Helvetica" panose="020B0604020202020204" pitchFamily="34" charset="0"/>
                <a:ea typeface="Helvetica" charset="0"/>
                <a:cs typeface="Helvetica" panose="020B0604020202020204" pitchFamily="34" charset="0"/>
                <a:sym typeface="Helvetica" charset="0"/>
              </a:rPr>
              <a:t>Contemporary </a:t>
            </a:r>
            <a:r>
              <a:rPr lang="en-GB" sz="3800" b="1" dirty="0">
                <a:latin typeface="Helvetica" panose="020B0604020202020204" pitchFamily="34" charset="0"/>
                <a:cs typeface="Helvetica" panose="020B0604020202020204" pitchFamily="34" charset="0"/>
              </a:rPr>
              <a:t>Developments in Employment Relations</a:t>
            </a:r>
            <a:endParaRPr lang="en-GB" sz="3800" dirty="0">
              <a:latin typeface="Helvetica" panose="020B0604020202020204" pitchFamily="34" charset="0"/>
              <a:cs typeface="Helvetica" panose="020B0604020202020204" pitchFamily="34" charset="0"/>
            </a:endParaRPr>
          </a:p>
          <a:p>
            <a:pPr algn="ctr"/>
            <a:r>
              <a:rPr lang="en-US" altLang="en-US" sz="3600" b="1" dirty="0" smtClean="0">
                <a:latin typeface="Helvetica" charset="0"/>
                <a:ea typeface="Helvetica" charset="0"/>
                <a:cs typeface="Helvetica" charset="0"/>
                <a:sym typeface="Helvetica" charset="0"/>
              </a:rPr>
              <a:t> </a:t>
            </a:r>
          </a:p>
          <a:p>
            <a:pPr algn="ctr"/>
            <a:r>
              <a:rPr lang="en-US" altLang="en-US" sz="3600" dirty="0" smtClean="0">
                <a:latin typeface="Helvetica" charset="0"/>
                <a:ea typeface="Helvetica" charset="0"/>
                <a:cs typeface="Helvetica" charset="0"/>
                <a:sym typeface="Helvetica" charset="0"/>
              </a:rPr>
              <a:t>(5DER)</a:t>
            </a:r>
          </a:p>
          <a:p>
            <a:pPr algn="ctr"/>
            <a:endParaRPr lang="en-US" altLang="en-US" sz="3600" dirty="0" smtClean="0">
              <a:latin typeface="Helvetica" charset="0"/>
              <a:ea typeface="Helvetica" charset="0"/>
              <a:cs typeface="Helvetica" charset="0"/>
              <a:sym typeface="Helvetica" charset="0"/>
            </a:endParaRPr>
          </a:p>
          <a:p>
            <a:pPr algn="ctr"/>
            <a:r>
              <a:rPr lang="en-US" altLang="en-US" sz="3600" dirty="0" smtClean="0">
                <a:latin typeface="Helvetica" charset="0"/>
                <a:ea typeface="Helvetica" charset="0"/>
                <a:cs typeface="Helvetica" charset="0"/>
                <a:sym typeface="Helvetica" charset="0"/>
              </a:rPr>
              <a:t>Session 5/5 14 March 2019</a:t>
            </a:r>
            <a:endParaRPr lang="en-US" sz="3600" dirty="0">
              <a:solidFill>
                <a:srgbClr val="37A5FF"/>
              </a:solidFill>
              <a:latin typeface="Helvetica" charset="0"/>
              <a:cs typeface="Helvetica" charset="0"/>
              <a:sym typeface="Helvetica" charset="0"/>
            </a:endParaRPr>
          </a:p>
          <a:p>
            <a:pPr algn="ctr"/>
            <a:endParaRPr lang="en-US" sz="3600" dirty="0" smtClean="0">
              <a:solidFill>
                <a:srgbClr val="37A5FF"/>
              </a:solidFill>
              <a:latin typeface="Helvetica" charset="0"/>
              <a:cs typeface="Helvetica" charset="0"/>
              <a:sym typeface="Helvetica" charset="0"/>
            </a:endParaRPr>
          </a:p>
          <a:p>
            <a:pPr algn="ctr"/>
            <a:r>
              <a:rPr lang="en-GB" sz="3600" dirty="0" smtClean="0">
                <a:solidFill>
                  <a:srgbClr val="37A5FF"/>
                </a:solidFill>
                <a:latin typeface="Calibri" pitchFamily="34" charset="0"/>
              </a:rPr>
              <a:t>Felicity Healey-Benson </a:t>
            </a:r>
          </a:p>
          <a:p>
            <a:pPr algn="ctr"/>
            <a:endParaRPr lang="en-GB" sz="2300" dirty="0" smtClean="0">
              <a:latin typeface="Calibri" pitchFamily="34" charset="0"/>
            </a:endParaRPr>
          </a:p>
          <a:p>
            <a:pPr algn="ctr"/>
            <a:r>
              <a:rPr lang="en-GB" sz="2300" b="1" dirty="0" smtClean="0">
                <a:latin typeface="Calibri" pitchFamily="34" charset="0"/>
              </a:rPr>
              <a:t>BSc., MBA., MA (HRM), PGCE., Dip. NLP, Academic Assoc. CIPD..</a:t>
            </a:r>
          </a:p>
          <a:p>
            <a:pPr algn="ctr"/>
            <a:endParaRPr lang="en-GB" sz="2300" b="1" dirty="0">
              <a:latin typeface="Calibri" pitchFamily="34" charset="0"/>
            </a:endParaRPr>
          </a:p>
          <a:p>
            <a:pPr algn="ctr"/>
            <a:r>
              <a:rPr lang="fr-FR" sz="2400" b="1" u="sng" dirty="0" smtClean="0">
                <a:hlinkClick r:id="rId3"/>
              </a:rPr>
              <a:t>felicity.healey-benson@sm.uwtsd.ac.uk</a:t>
            </a:r>
            <a:endParaRPr lang="fr-FR" sz="2400" b="1" u="sng" dirty="0" smtClean="0"/>
          </a:p>
          <a:p>
            <a:pPr algn="ctr"/>
            <a:endParaRPr lang="fr-FR" sz="2400" b="1" u="sng" dirty="0">
              <a:latin typeface="Calibri" pitchFamily="34" charset="0"/>
            </a:endParaRPr>
          </a:p>
          <a:p>
            <a:pPr algn="ctr"/>
            <a:r>
              <a:rPr lang="fr-FR" sz="2400" b="1" dirty="0" smtClean="0">
                <a:latin typeface="Calibri" pitchFamily="34" charset="0"/>
              </a:rPr>
              <a:t>On-site THURSDAYS</a:t>
            </a:r>
            <a:endParaRPr lang="en-GB" sz="2300" b="1" dirty="0" smtClean="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716194"/>
            <a:ext cx="7563774" cy="41456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Oval 2"/>
          <p:cNvSpPr/>
          <p:nvPr/>
        </p:nvSpPr>
        <p:spPr>
          <a:xfrm>
            <a:off x="395536" y="4509120"/>
            <a:ext cx="7992888" cy="151216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92741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44824"/>
            <a:ext cx="8325007"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99292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40" y="260648"/>
            <a:ext cx="9239250"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28095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020272" y="5589240"/>
            <a:ext cx="2123728" cy="1268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0" y="1052736"/>
            <a:ext cx="9144000" cy="646331"/>
          </a:xfrm>
          <a:prstGeom prst="rect">
            <a:avLst/>
          </a:prstGeom>
        </p:spPr>
        <p:txBody>
          <a:bodyPr wrap="square">
            <a:spAutoFit/>
          </a:bodyPr>
          <a:lstStyle/>
          <a:p>
            <a:pPr lvl="0">
              <a:spcAft>
                <a:spcPts val="0"/>
              </a:spcAft>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Symbol" panose="05050102010706020507" pitchFamily="18" charset="2"/>
              <a:buChar char=""/>
            </a:pPr>
            <a:endParaRPr lang="en-GB" dirty="0">
              <a:latin typeface="Calibri" panose="020F0502020204030204" pitchFamily="34" charset="0"/>
              <a:ea typeface="Times New Roman" panose="02020603050405020304" pitchFamily="18" charset="0"/>
              <a:cs typeface="Arial" panose="020B0604020202020204" pitchFamily="34" charset="0"/>
            </a:endParaRPr>
          </a:p>
        </p:txBody>
      </p:sp>
      <p:sp>
        <p:nvSpPr>
          <p:cNvPr id="4" name="TextBox 3"/>
          <p:cNvSpPr txBox="1"/>
          <p:nvPr/>
        </p:nvSpPr>
        <p:spPr>
          <a:xfrm>
            <a:off x="323528" y="188640"/>
            <a:ext cx="7943457" cy="584775"/>
          </a:xfrm>
          <a:prstGeom prst="rect">
            <a:avLst/>
          </a:prstGeom>
          <a:noFill/>
        </p:spPr>
        <p:txBody>
          <a:bodyPr wrap="none" rtlCol="0">
            <a:spAutoFit/>
          </a:bodyPr>
          <a:lstStyle/>
          <a:p>
            <a:r>
              <a:rPr lang="en-GB" sz="3200" dirty="0" smtClean="0">
                <a:latin typeface="+mn-lt"/>
              </a:rPr>
              <a:t>Assignment Q5/6 </a:t>
            </a:r>
            <a:r>
              <a:rPr lang="en-GB" sz="2400" dirty="0" smtClean="0">
                <a:latin typeface="+mn-lt"/>
              </a:rPr>
              <a:t>Conflict Types, Misbehaviour &amp; Trends</a:t>
            </a:r>
            <a:endParaRPr lang="en-GB" sz="2400" dirty="0">
              <a:latin typeface="+mn-lt"/>
            </a:endParaRPr>
          </a:p>
        </p:txBody>
      </p:sp>
      <p:sp>
        <p:nvSpPr>
          <p:cNvPr id="6" name="Rectangle 5"/>
          <p:cNvSpPr/>
          <p:nvPr/>
        </p:nvSpPr>
        <p:spPr>
          <a:xfrm>
            <a:off x="693976" y="1375901"/>
            <a:ext cx="7583417" cy="5078313"/>
          </a:xfrm>
          <a:prstGeom prst="rect">
            <a:avLst/>
          </a:prstGeom>
        </p:spPr>
        <p:txBody>
          <a:bodyPr wrap="square">
            <a:spAutoFit/>
          </a:bodyPr>
          <a:lstStyle/>
          <a:p>
            <a:pPr lvl="1"/>
            <a:endParaRPr lang="en-GB" b="1" dirty="0">
              <a:solidFill>
                <a:schemeClr val="tx2"/>
              </a:solidFill>
              <a:latin typeface="+mn-lt"/>
              <a:ea typeface="Calibri" panose="020F0502020204030204" pitchFamily="34" charset="0"/>
              <a:cs typeface="Times New Roman" panose="02020603050405020304" pitchFamily="18" charset="0"/>
            </a:endParaRPr>
          </a:p>
          <a:p>
            <a:r>
              <a:rPr lang="en-US" dirty="0"/>
              <a:t>4.1 Distinguish between conflict and </a:t>
            </a:r>
            <a:r>
              <a:rPr lang="en-US" dirty="0" err="1"/>
              <a:t>misbehaviour</a:t>
            </a:r>
            <a:r>
              <a:rPr lang="en-US" dirty="0"/>
              <a:t>, and between official and unofficial industrial action.</a:t>
            </a:r>
            <a:endParaRPr lang="en-GB" sz="1600" dirty="0"/>
          </a:p>
          <a:p>
            <a:r>
              <a:rPr lang="en-US" i="1" dirty="0"/>
              <a:t>Describe a range of conflict and </a:t>
            </a:r>
            <a:r>
              <a:rPr lang="en-US" i="1" dirty="0" err="1"/>
              <a:t>misbehaviours</a:t>
            </a:r>
            <a:r>
              <a:rPr lang="en-US" i="1" dirty="0"/>
              <a:t>. They could give examples of the former such as: personality clashes, an individual with a grievance, a problem between an employee and line manager and examples of the latter such as: violence, inappropriate e-mail and internet usage, substance abuse, dishonesty.</a:t>
            </a:r>
            <a:endParaRPr lang="en-GB" sz="1600" dirty="0"/>
          </a:p>
          <a:p>
            <a:r>
              <a:rPr lang="en-US" dirty="0"/>
              <a:t> </a:t>
            </a:r>
            <a:endParaRPr lang="en-GB" sz="1600" dirty="0"/>
          </a:p>
          <a:p>
            <a:r>
              <a:rPr lang="en-GB" dirty="0"/>
              <a:t> </a:t>
            </a:r>
            <a:endParaRPr lang="en-GB" sz="1600" dirty="0"/>
          </a:p>
          <a:p>
            <a:r>
              <a:rPr lang="en-US" dirty="0"/>
              <a:t>4.2 Assess contemporary trends in the types of conflict and industrial sanctions</a:t>
            </a:r>
            <a:r>
              <a:rPr lang="en-US" b="1" dirty="0"/>
              <a:t> </a:t>
            </a:r>
            <a:endParaRPr lang="en-GB" sz="1600" dirty="0"/>
          </a:p>
          <a:p>
            <a:r>
              <a:rPr lang="en-US" i="1" dirty="0"/>
              <a:t>Differentiate between official and unofficial industrial action, explaining that the former means that the trade union has </a:t>
            </a:r>
            <a:r>
              <a:rPr lang="en-US" i="1" dirty="0" err="1"/>
              <a:t>authorised</a:t>
            </a:r>
            <a:r>
              <a:rPr lang="en-US" i="1" dirty="0"/>
              <a:t> the action which is not the case for the latter. Give some examples of contemporary trends in the UK and Europe e.g. conflicts due to changes to working conditions, incidence and types of strike action</a:t>
            </a:r>
            <a:endParaRPr lang="en-GB" b="1" dirty="0" smtClean="0">
              <a:solidFill>
                <a:schemeClr val="tx2"/>
              </a:solidFill>
              <a:latin typeface="+mn-lt"/>
              <a:ea typeface="Calibri" panose="020F0502020204030204" pitchFamily="34" charset="0"/>
              <a:cs typeface="Arial" panose="020B0604020202020204" pitchFamily="34" charset="0"/>
            </a:endParaRPr>
          </a:p>
          <a:p>
            <a:endParaRPr lang="en-GB" b="1" dirty="0">
              <a:solidFill>
                <a:schemeClr val="tx2"/>
              </a:solidFill>
              <a:latin typeface="+mn-l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039158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020272" y="5589240"/>
            <a:ext cx="2123728" cy="1268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0" y="1052736"/>
            <a:ext cx="9144000" cy="646331"/>
          </a:xfrm>
          <a:prstGeom prst="rect">
            <a:avLst/>
          </a:prstGeom>
        </p:spPr>
        <p:txBody>
          <a:bodyPr wrap="square">
            <a:spAutoFit/>
          </a:bodyPr>
          <a:lstStyle/>
          <a:p>
            <a:pPr lvl="0">
              <a:spcAft>
                <a:spcPts val="0"/>
              </a:spcAft>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Symbol" panose="05050102010706020507" pitchFamily="18" charset="2"/>
              <a:buChar char=""/>
            </a:pPr>
            <a:endParaRPr lang="en-GB" dirty="0">
              <a:latin typeface="Calibri" panose="020F0502020204030204" pitchFamily="34" charset="0"/>
              <a:ea typeface="Times New Roman" panose="02020603050405020304" pitchFamily="18" charset="0"/>
              <a:cs typeface="Arial" panose="020B0604020202020204" pitchFamily="34" charset="0"/>
            </a:endParaRPr>
          </a:p>
        </p:txBody>
      </p:sp>
      <p:sp>
        <p:nvSpPr>
          <p:cNvPr id="4" name="TextBox 3"/>
          <p:cNvSpPr txBox="1"/>
          <p:nvPr/>
        </p:nvSpPr>
        <p:spPr>
          <a:xfrm>
            <a:off x="323528" y="188640"/>
            <a:ext cx="7533088" cy="584775"/>
          </a:xfrm>
          <a:prstGeom prst="rect">
            <a:avLst/>
          </a:prstGeom>
          <a:noFill/>
        </p:spPr>
        <p:txBody>
          <a:bodyPr wrap="none" rtlCol="0">
            <a:spAutoFit/>
          </a:bodyPr>
          <a:lstStyle/>
          <a:p>
            <a:r>
              <a:rPr lang="en-GB" sz="3200" dirty="0" smtClean="0">
                <a:latin typeface="+mn-lt"/>
              </a:rPr>
              <a:t>Assignment Q6/6 Supporting Line Managers</a:t>
            </a:r>
            <a:endParaRPr lang="en-GB" sz="2400" dirty="0">
              <a:latin typeface="+mn-lt"/>
            </a:endParaRPr>
          </a:p>
        </p:txBody>
      </p:sp>
      <p:sp>
        <p:nvSpPr>
          <p:cNvPr id="6" name="Rectangle 5"/>
          <p:cNvSpPr/>
          <p:nvPr/>
        </p:nvSpPr>
        <p:spPr>
          <a:xfrm>
            <a:off x="693976" y="1375901"/>
            <a:ext cx="7583417" cy="3970318"/>
          </a:xfrm>
          <a:prstGeom prst="rect">
            <a:avLst/>
          </a:prstGeom>
        </p:spPr>
        <p:txBody>
          <a:bodyPr wrap="square">
            <a:spAutoFit/>
          </a:bodyPr>
          <a:lstStyle/>
          <a:p>
            <a:pPr lvl="1"/>
            <a:endParaRPr lang="en-GB" b="1" dirty="0">
              <a:solidFill>
                <a:schemeClr val="tx2"/>
              </a:solidFill>
              <a:latin typeface="+mn-lt"/>
              <a:ea typeface="Calibri" panose="020F0502020204030204" pitchFamily="34" charset="0"/>
              <a:cs typeface="Times New Roman" panose="02020603050405020304" pitchFamily="18" charset="0"/>
            </a:endParaRPr>
          </a:p>
          <a:p>
            <a:r>
              <a:rPr lang="en-US" dirty="0"/>
              <a:t>4.3 Explain what is required to advise, coach and guide line managers in the skills for handling grievance or disputes in the workplace. </a:t>
            </a:r>
            <a:endParaRPr lang="en-GB" dirty="0"/>
          </a:p>
          <a:p>
            <a:r>
              <a:rPr lang="en-US" i="1" dirty="0"/>
              <a:t>Explain that line managers are often the main ‘actors’ who deal with workplace conflicts. They can base their advice on either grievances or dispute resolution. Improvements to dispute handling typically include training and support in investigation skills and in communicating effectively. </a:t>
            </a:r>
            <a:endParaRPr lang="en-GB" dirty="0"/>
          </a:p>
          <a:p>
            <a:r>
              <a:rPr lang="en-US" dirty="0"/>
              <a:t> </a:t>
            </a:r>
            <a:endParaRPr lang="en-GB" dirty="0"/>
          </a:p>
          <a:p>
            <a:r>
              <a:rPr lang="en-US" dirty="0"/>
              <a:t>4.4 Distinguish between third-party conciliation, mediation and arbitration.</a:t>
            </a:r>
            <a:endParaRPr lang="en-GB" dirty="0"/>
          </a:p>
          <a:p>
            <a:r>
              <a:rPr lang="en-US" i="1" dirty="0"/>
              <a:t>Define and include a brief evaluation of the usefulness of third-party conciliation, mediation and arbitration.</a:t>
            </a:r>
            <a:endParaRPr lang="en-GB" dirty="0"/>
          </a:p>
          <a:p>
            <a:endParaRPr lang="en-GB" b="1" dirty="0">
              <a:solidFill>
                <a:schemeClr val="tx2"/>
              </a:solidFill>
              <a:latin typeface="+mn-l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435171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91107"/>
            <a:ext cx="8229600" cy="1143000"/>
          </a:xfrm>
        </p:spPr>
        <p:txBody>
          <a:bodyPr/>
          <a:lstStyle/>
          <a:p>
            <a:r>
              <a:rPr lang="en-US" sz="3200" b="1" dirty="0" smtClean="0"/>
              <a:t>What do you think Conflict is?</a:t>
            </a:r>
            <a:endParaRPr lang="en-US" sz="3200" b="1" dirty="0"/>
          </a:p>
        </p:txBody>
      </p:sp>
      <p:sp>
        <p:nvSpPr>
          <p:cNvPr id="3" name="Content Placeholder 2"/>
          <p:cNvSpPr>
            <a:spLocks noGrp="1"/>
          </p:cNvSpPr>
          <p:nvPr>
            <p:ph idx="1"/>
          </p:nvPr>
        </p:nvSpPr>
        <p:spPr/>
        <p:txBody>
          <a:bodyPr/>
          <a:lstStyle/>
          <a:p>
            <a:pPr marL="0" indent="0">
              <a:buNone/>
            </a:pPr>
            <a:endParaRPr lang="en-US" dirty="0"/>
          </a:p>
        </p:txBody>
      </p:sp>
      <p:pic>
        <p:nvPicPr>
          <p:cNvPr id="4" name="Picture 3"/>
          <p:cNvPicPr>
            <a:picLocks noChangeAspect="1"/>
          </p:cNvPicPr>
          <p:nvPr/>
        </p:nvPicPr>
        <p:blipFill>
          <a:blip r:embed="rId2"/>
          <a:stretch>
            <a:fillRect/>
          </a:stretch>
        </p:blipFill>
        <p:spPr>
          <a:xfrm>
            <a:off x="3851920" y="3717032"/>
            <a:ext cx="3233077" cy="2041159"/>
          </a:xfrm>
          <a:prstGeom prst="rect">
            <a:avLst/>
          </a:prstGeom>
        </p:spPr>
      </p:pic>
    </p:spTree>
    <p:extLst>
      <p:ext uri="{BB962C8B-B14F-4D97-AF65-F5344CB8AC3E}">
        <p14:creationId xmlns:p14="http://schemas.microsoft.com/office/powerpoint/2010/main" val="32068921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pPr algn="l"/>
            <a:r>
              <a:rPr lang="en-GB" sz="3200" dirty="0" smtClean="0"/>
              <a:t>Definition of Conflict</a:t>
            </a:r>
            <a:endParaRPr lang="en-GB" sz="3200" dirty="0"/>
          </a:p>
        </p:txBody>
      </p:sp>
      <p:sp>
        <p:nvSpPr>
          <p:cNvPr id="3" name="Content Placeholder 2"/>
          <p:cNvSpPr>
            <a:spLocks noGrp="1"/>
          </p:cNvSpPr>
          <p:nvPr>
            <p:ph idx="1"/>
          </p:nvPr>
        </p:nvSpPr>
        <p:spPr>
          <a:xfrm>
            <a:off x="0" y="1196752"/>
            <a:ext cx="8100392" cy="4525963"/>
          </a:xfrm>
        </p:spPr>
        <p:txBody>
          <a:bodyPr>
            <a:noAutofit/>
          </a:bodyPr>
          <a:lstStyle/>
          <a:p>
            <a:r>
              <a:rPr lang="en-GB" sz="2000" dirty="0"/>
              <a:t>Conflict can be defined as </a:t>
            </a:r>
            <a:r>
              <a:rPr lang="en-GB" sz="2000" i="1" dirty="0"/>
              <a:t>disagreement between two or more parties as for example, individuals, groups, departments, organisations, countries - who perceive that they have incompatible concerns </a:t>
            </a:r>
            <a:r>
              <a:rPr lang="en-GB" sz="2000" dirty="0"/>
              <a:t>(</a:t>
            </a:r>
            <a:r>
              <a:rPr lang="en-GB" sz="2000" dirty="0" err="1"/>
              <a:t>Bloisi</a:t>
            </a:r>
            <a:r>
              <a:rPr lang="en-GB" sz="2000" dirty="0"/>
              <a:t>, 2007</a:t>
            </a:r>
            <a:r>
              <a:rPr lang="en-GB" sz="2000" dirty="0" smtClean="0"/>
              <a:t>).</a:t>
            </a:r>
            <a:br>
              <a:rPr lang="en-GB" sz="2000" dirty="0" smtClean="0"/>
            </a:br>
            <a:endParaRPr lang="en-GB" sz="2000" dirty="0" smtClean="0"/>
          </a:p>
          <a:p>
            <a:r>
              <a:rPr lang="en-GB" sz="2000" dirty="0" smtClean="0"/>
              <a:t>Conflicts </a:t>
            </a:r>
            <a:r>
              <a:rPr lang="en-GB" sz="2000" dirty="0"/>
              <a:t>present whenever an action by one party is perceived as preventing or interfering with the goals, needs, or actions of </a:t>
            </a:r>
            <a:r>
              <a:rPr lang="en-GB" sz="2000" dirty="0" smtClean="0"/>
              <a:t>another</a:t>
            </a:r>
          </a:p>
          <a:p>
            <a:endParaRPr lang="en-GB" sz="2000" dirty="0"/>
          </a:p>
          <a:p>
            <a:r>
              <a:rPr lang="en-GB" sz="2000" dirty="0" smtClean="0"/>
              <a:t>Conflict </a:t>
            </a:r>
            <a:r>
              <a:rPr lang="en-GB" sz="2000" dirty="0"/>
              <a:t>can be regarded as a reality of management and organisational behaviour which is related to power and politics. </a:t>
            </a:r>
            <a:r>
              <a:rPr lang="en-GB" sz="2000" dirty="0" smtClean="0"/>
              <a:t/>
            </a:r>
            <a:br>
              <a:rPr lang="en-GB" sz="2000" dirty="0" smtClean="0"/>
            </a:br>
            <a:endParaRPr lang="en-GB" sz="2000" dirty="0" smtClean="0"/>
          </a:p>
          <a:p>
            <a:r>
              <a:rPr lang="en-GB" sz="2000" dirty="0" smtClean="0"/>
              <a:t>According </a:t>
            </a:r>
            <a:r>
              <a:rPr lang="en-GB" sz="2000" dirty="0"/>
              <a:t>to Mullins (2005) conflict is a behaviour intended to obstruct the achievement of some other person's goals which is based on the incompatibility of goals and arises from opposing behaviours</a:t>
            </a:r>
            <a:r>
              <a:rPr lang="en-GB" sz="2000" dirty="0" smtClean="0"/>
              <a:t>.</a:t>
            </a:r>
            <a:br>
              <a:rPr lang="en-GB" sz="2000" dirty="0" smtClean="0"/>
            </a:br>
            <a:endParaRPr lang="en-GB" sz="2000" dirty="0" smtClean="0"/>
          </a:p>
          <a:p>
            <a:r>
              <a:rPr lang="en-GB" sz="2000" dirty="0" smtClean="0"/>
              <a:t> </a:t>
            </a:r>
            <a:r>
              <a:rPr lang="en-GB" sz="2000" dirty="0"/>
              <a:t>Modern theories of conflict emphasize that it is a process which involves the perceptions, thoughts, feelings and intentions of all  </a:t>
            </a:r>
            <a:r>
              <a:rPr lang="en-GB" sz="2000" dirty="0" smtClean="0"/>
              <a:t>                  participants </a:t>
            </a:r>
            <a:r>
              <a:rPr lang="en-GB" sz="2000" dirty="0"/>
              <a:t>(</a:t>
            </a:r>
            <a:r>
              <a:rPr lang="en-GB" sz="2000" dirty="0" err="1"/>
              <a:t>Furnham</a:t>
            </a:r>
            <a:r>
              <a:rPr lang="en-GB" sz="2000" dirty="0"/>
              <a:t>, 2005).</a:t>
            </a:r>
            <a:br>
              <a:rPr lang="en-GB" sz="2000" dirty="0"/>
            </a:br>
            <a:r>
              <a:rPr lang="en-GB" sz="2000" dirty="0"/>
              <a:t/>
            </a:r>
            <a:br>
              <a:rPr lang="en-GB" sz="2000" dirty="0"/>
            </a:br>
            <a:endParaRPr lang="en-GB" sz="2000" dirty="0"/>
          </a:p>
        </p:txBody>
      </p:sp>
    </p:spTree>
    <p:extLst>
      <p:ext uri="{BB962C8B-B14F-4D97-AF65-F5344CB8AC3E}">
        <p14:creationId xmlns:p14="http://schemas.microsoft.com/office/powerpoint/2010/main" val="14009385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pPr algn="l"/>
            <a:r>
              <a:rPr lang="en-GB" sz="3200" dirty="0" smtClean="0"/>
              <a:t>Conflict</a:t>
            </a:r>
            <a:endParaRPr lang="en-GB" sz="3200" dirty="0"/>
          </a:p>
        </p:txBody>
      </p:sp>
      <p:sp>
        <p:nvSpPr>
          <p:cNvPr id="3" name="Content Placeholder 2"/>
          <p:cNvSpPr>
            <a:spLocks noGrp="1"/>
          </p:cNvSpPr>
          <p:nvPr>
            <p:ph idx="1"/>
          </p:nvPr>
        </p:nvSpPr>
        <p:spPr/>
        <p:txBody>
          <a:bodyPr>
            <a:normAutofit fontScale="40000" lnSpcReduction="20000"/>
          </a:bodyPr>
          <a:lstStyle/>
          <a:p>
            <a:pPr>
              <a:buFont typeface="Wingdings" panose="05000000000000000000" pitchFamily="2" charset="2"/>
              <a:buChar char="§"/>
            </a:pPr>
            <a:r>
              <a:rPr lang="en-GB" sz="5000" dirty="0"/>
              <a:t>Conflict is an essential force governing all aspects of life</a:t>
            </a:r>
            <a:r>
              <a:rPr lang="en-GB" sz="5000" dirty="0" smtClean="0"/>
              <a:t>.</a:t>
            </a:r>
            <a:br>
              <a:rPr lang="en-GB" sz="5000" dirty="0" smtClean="0"/>
            </a:br>
            <a:endParaRPr lang="en-GB" sz="5000" dirty="0"/>
          </a:p>
          <a:p>
            <a:pPr>
              <a:buFont typeface="Wingdings" panose="05000000000000000000" pitchFamily="2" charset="2"/>
              <a:buChar char="§"/>
            </a:pPr>
            <a:r>
              <a:rPr lang="en-GB" sz="5000" dirty="0"/>
              <a:t> It has always existed between individuals, groups and organisations</a:t>
            </a:r>
            <a:r>
              <a:rPr lang="en-GB" sz="5000" dirty="0" smtClean="0"/>
              <a:t>.</a:t>
            </a:r>
            <a:br>
              <a:rPr lang="en-GB" sz="5000" dirty="0" smtClean="0"/>
            </a:br>
            <a:endParaRPr lang="en-GB" sz="5000" dirty="0"/>
          </a:p>
          <a:p>
            <a:pPr>
              <a:buFont typeface="Wingdings" panose="05000000000000000000" pitchFamily="2" charset="2"/>
              <a:buChar char="§"/>
            </a:pPr>
            <a:r>
              <a:rPr lang="en-GB" sz="5000" dirty="0"/>
              <a:t>Understanding and managing conflict is a vital investment to improve organisational performance</a:t>
            </a:r>
            <a:r>
              <a:rPr lang="en-GB" sz="5000" dirty="0" smtClean="0"/>
              <a:t>.</a:t>
            </a:r>
            <a:br>
              <a:rPr lang="en-GB" sz="5000" dirty="0" smtClean="0"/>
            </a:br>
            <a:endParaRPr lang="en-GB" sz="5000" dirty="0"/>
          </a:p>
          <a:p>
            <a:pPr>
              <a:buFont typeface="Wingdings" panose="05000000000000000000" pitchFamily="2" charset="2"/>
              <a:buChar char="§"/>
            </a:pPr>
            <a:r>
              <a:rPr lang="en-GB" sz="5000" dirty="0"/>
              <a:t>Effective conflict management helps organisations to keep in touch with new developments and create suitable solutions for new threat and opportunities</a:t>
            </a:r>
            <a:r>
              <a:rPr lang="en-GB" sz="5000" dirty="0" smtClean="0"/>
              <a:t>.</a:t>
            </a:r>
            <a:br>
              <a:rPr lang="en-GB" sz="5000" dirty="0" smtClean="0"/>
            </a:br>
            <a:endParaRPr lang="en-GB" sz="5000" dirty="0"/>
          </a:p>
          <a:p>
            <a:pPr>
              <a:buFont typeface="Wingdings" panose="05000000000000000000" pitchFamily="2" charset="2"/>
              <a:buChar char="§"/>
            </a:pPr>
            <a:r>
              <a:rPr lang="en-GB" sz="5000" dirty="0"/>
              <a:t>Managing conflict is a way to improve organisational decision making and resource allocating, ultimately making the organisation more effective (</a:t>
            </a:r>
            <a:r>
              <a:rPr lang="en-GB" sz="5000" dirty="0" err="1"/>
              <a:t>Kabanoff</a:t>
            </a:r>
            <a:r>
              <a:rPr lang="en-GB" sz="5000" dirty="0"/>
              <a:t>, 1991)</a:t>
            </a:r>
            <a:br>
              <a:rPr lang="en-GB" sz="5000" dirty="0"/>
            </a:br>
            <a:endParaRPr lang="en-GB" sz="5000" dirty="0"/>
          </a:p>
          <a:p>
            <a:pPr>
              <a:buNone/>
            </a:pPr>
            <a:r>
              <a:rPr lang="en-GB" dirty="0"/>
              <a:t/>
            </a:r>
            <a:br>
              <a:rPr lang="en-GB" dirty="0"/>
            </a:br>
            <a:r>
              <a:rPr lang="en-GB" dirty="0" smtClean="0"/>
              <a:t/>
            </a:r>
            <a:br>
              <a:rPr lang="en-GB" dirty="0" smtClean="0"/>
            </a:br>
            <a:endParaRPr lang="en-GB" dirty="0"/>
          </a:p>
        </p:txBody>
      </p:sp>
    </p:spTree>
    <p:extLst>
      <p:ext uri="{BB962C8B-B14F-4D97-AF65-F5344CB8AC3E}">
        <p14:creationId xmlns:p14="http://schemas.microsoft.com/office/powerpoint/2010/main" val="21234678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114800" cy="1143000"/>
          </a:xfrm>
        </p:spPr>
        <p:txBody>
          <a:bodyPr/>
          <a:lstStyle/>
          <a:p>
            <a:r>
              <a:rPr lang="en-GB" sz="2800" b="1" dirty="0" smtClean="0"/>
              <a:t>Unitary Perspective</a:t>
            </a:r>
            <a:endParaRPr lang="en-GB" sz="2800" b="1" dirty="0"/>
          </a:p>
        </p:txBody>
      </p:sp>
      <p:sp>
        <p:nvSpPr>
          <p:cNvPr id="3" name="Content Placeholder 2"/>
          <p:cNvSpPr>
            <a:spLocks noGrp="1"/>
          </p:cNvSpPr>
          <p:nvPr>
            <p:ph idx="1"/>
          </p:nvPr>
        </p:nvSpPr>
        <p:spPr>
          <a:xfrm>
            <a:off x="457200" y="1600200"/>
            <a:ext cx="3466728" cy="4525963"/>
          </a:xfrm>
        </p:spPr>
        <p:txBody>
          <a:bodyPr>
            <a:normAutofit/>
          </a:bodyPr>
          <a:lstStyle/>
          <a:p>
            <a:pPr>
              <a:buFont typeface="Wingdings" panose="05000000000000000000" pitchFamily="2" charset="2"/>
              <a:buChar char="§"/>
            </a:pPr>
            <a:r>
              <a:rPr lang="en-GB" sz="1800" dirty="0" smtClean="0"/>
              <a:t>Does not accept the conflict should exist. </a:t>
            </a:r>
          </a:p>
          <a:p>
            <a:pPr>
              <a:buFont typeface="Wingdings" panose="05000000000000000000" pitchFamily="2" charset="2"/>
              <a:buChar char="§"/>
            </a:pPr>
            <a:r>
              <a:rPr lang="en-GB" sz="1800" dirty="0" smtClean="0"/>
              <a:t>Conflict is a </a:t>
            </a:r>
            <a:r>
              <a:rPr lang="en-GB" sz="1800" dirty="0"/>
              <a:t>negative outcome of poor communication, lack of openness and trust between people, and the inability of </a:t>
            </a:r>
            <a:r>
              <a:rPr lang="en-GB" sz="1800" dirty="0" smtClean="0"/>
              <a:t>managers to </a:t>
            </a:r>
            <a:r>
              <a:rPr lang="en-GB" sz="1800" dirty="0"/>
              <a:t>respond to the needs and aspirations </a:t>
            </a:r>
            <a:r>
              <a:rPr lang="en-GB" sz="1800" dirty="0" smtClean="0"/>
              <a:t>of team members</a:t>
            </a:r>
            <a:r>
              <a:rPr lang="en-GB" sz="1800" dirty="0"/>
              <a:t/>
            </a:r>
            <a:br>
              <a:rPr lang="en-GB" sz="1800" dirty="0"/>
            </a:br>
            <a:r>
              <a:rPr lang="en-GB" sz="1800" dirty="0"/>
              <a:t/>
            </a:r>
            <a:br>
              <a:rPr lang="en-GB" sz="1800" dirty="0"/>
            </a:br>
            <a:endParaRPr lang="en-GB" sz="1800" dirty="0"/>
          </a:p>
        </p:txBody>
      </p:sp>
      <p:sp>
        <p:nvSpPr>
          <p:cNvPr id="4" name="Rectangle 3"/>
          <p:cNvSpPr/>
          <p:nvPr/>
        </p:nvSpPr>
        <p:spPr>
          <a:xfrm>
            <a:off x="5148064" y="293908"/>
            <a:ext cx="3720890" cy="523220"/>
          </a:xfrm>
          <a:prstGeom prst="rect">
            <a:avLst/>
          </a:prstGeom>
        </p:spPr>
        <p:txBody>
          <a:bodyPr wrap="none">
            <a:spAutoFit/>
          </a:bodyPr>
          <a:lstStyle/>
          <a:p>
            <a:r>
              <a:rPr lang="en-GB" sz="2800" b="1" dirty="0"/>
              <a:t>Pluralist Perspective</a:t>
            </a:r>
            <a:endParaRPr lang="en-GB" sz="2800" dirty="0"/>
          </a:p>
        </p:txBody>
      </p:sp>
      <p:sp>
        <p:nvSpPr>
          <p:cNvPr id="5" name="Rectangle 4"/>
          <p:cNvSpPr/>
          <p:nvPr/>
        </p:nvSpPr>
        <p:spPr>
          <a:xfrm>
            <a:off x="4546487" y="1417638"/>
            <a:ext cx="4572000" cy="3970318"/>
          </a:xfrm>
          <a:prstGeom prst="rect">
            <a:avLst/>
          </a:prstGeom>
        </p:spPr>
        <p:txBody>
          <a:bodyPr>
            <a:spAutoFit/>
          </a:bodyPr>
          <a:lstStyle/>
          <a:p>
            <a:pPr marL="285750" indent="-285750">
              <a:buFont typeface="Wingdings" panose="05000000000000000000" pitchFamily="2" charset="2"/>
              <a:buChar char="§"/>
            </a:pPr>
            <a:r>
              <a:rPr lang="en-GB" dirty="0" smtClean="0">
                <a:latin typeface="+mn-lt"/>
              </a:rPr>
              <a:t>Can </a:t>
            </a:r>
            <a:r>
              <a:rPr lang="en-GB" dirty="0">
                <a:latin typeface="+mn-lt"/>
              </a:rPr>
              <a:t>sometimes be beneficial. A total absence of conflict can lead to apathy and lethargy (Moorhead and Griffin, 1992</a:t>
            </a:r>
            <a:r>
              <a:rPr lang="en-GB" dirty="0" smtClean="0">
                <a:latin typeface="+mn-lt"/>
              </a:rPr>
              <a:t>)</a:t>
            </a:r>
            <a:r>
              <a:rPr lang="en-GB" dirty="0">
                <a:latin typeface="+mn-lt"/>
              </a:rPr>
              <a:t/>
            </a:r>
            <a:br>
              <a:rPr lang="en-GB" dirty="0">
                <a:latin typeface="+mn-lt"/>
              </a:rPr>
            </a:br>
            <a:endParaRPr lang="en-GB" dirty="0">
              <a:latin typeface="+mn-lt"/>
            </a:endParaRPr>
          </a:p>
          <a:p>
            <a:pPr marL="285750" indent="-285750">
              <a:buFont typeface="Wingdings" panose="05000000000000000000" pitchFamily="2" charset="2"/>
              <a:buChar char="§"/>
            </a:pPr>
            <a:r>
              <a:rPr lang="en-GB" b="1" dirty="0" smtClean="0">
                <a:latin typeface="+mn-lt"/>
              </a:rPr>
              <a:t>Is </a:t>
            </a:r>
            <a:r>
              <a:rPr lang="en-GB" b="1" dirty="0">
                <a:latin typeface="+mn-lt"/>
              </a:rPr>
              <a:t>a natural phenomenon</a:t>
            </a:r>
            <a:r>
              <a:rPr lang="en-GB" dirty="0">
                <a:latin typeface="+mn-lt"/>
              </a:rPr>
              <a:t> which is inevitable, occasionally even desirable, because it supports </a:t>
            </a:r>
            <a:r>
              <a:rPr lang="en-GB" b="1" dirty="0">
                <a:latin typeface="+mn-lt"/>
              </a:rPr>
              <a:t>change</a:t>
            </a:r>
            <a:r>
              <a:rPr lang="en-GB" dirty="0">
                <a:latin typeface="+mn-lt"/>
              </a:rPr>
              <a:t> (</a:t>
            </a:r>
            <a:r>
              <a:rPr lang="en-GB" dirty="0" err="1">
                <a:latin typeface="+mn-lt"/>
              </a:rPr>
              <a:t>Furnham</a:t>
            </a:r>
            <a:r>
              <a:rPr lang="en-GB" dirty="0">
                <a:latin typeface="+mn-lt"/>
              </a:rPr>
              <a:t>, </a:t>
            </a:r>
            <a:r>
              <a:rPr lang="en-GB" dirty="0" smtClean="0">
                <a:latin typeface="+mn-lt"/>
              </a:rPr>
              <a:t>2005) i.e. is </a:t>
            </a:r>
            <a:r>
              <a:rPr lang="en-GB" dirty="0">
                <a:latin typeface="+mn-lt"/>
              </a:rPr>
              <a:t>stimulating and </a:t>
            </a:r>
            <a:r>
              <a:rPr lang="en-GB" dirty="0" smtClean="0">
                <a:latin typeface="+mn-lt"/>
              </a:rPr>
              <a:t>beneficial, challenging </a:t>
            </a:r>
            <a:r>
              <a:rPr lang="en-GB" dirty="0">
                <a:latin typeface="+mn-lt"/>
              </a:rPr>
              <a:t>apathetic groups which are not responding to the change.</a:t>
            </a:r>
            <a:br>
              <a:rPr lang="en-GB" dirty="0">
                <a:latin typeface="+mn-lt"/>
              </a:rPr>
            </a:br>
            <a:endParaRPr lang="en-GB" dirty="0">
              <a:latin typeface="+mn-lt"/>
            </a:endParaRPr>
          </a:p>
          <a:p>
            <a:pPr marL="285750" indent="-285750">
              <a:buFont typeface="Wingdings" panose="05000000000000000000" pitchFamily="2" charset="2"/>
              <a:buChar char="§"/>
            </a:pPr>
            <a:r>
              <a:rPr lang="en-GB" b="1" dirty="0" smtClean="0">
                <a:latin typeface="+mn-lt"/>
              </a:rPr>
              <a:t>Conflict </a:t>
            </a:r>
            <a:r>
              <a:rPr lang="en-GB" b="1" dirty="0">
                <a:latin typeface="+mn-lt"/>
              </a:rPr>
              <a:t>often brings about necessary change</a:t>
            </a:r>
            <a:r>
              <a:rPr lang="en-GB" dirty="0">
                <a:latin typeface="+mn-lt"/>
              </a:rPr>
              <a:t>, increase cohesiveness and improves organisational </a:t>
            </a:r>
            <a:r>
              <a:rPr lang="en-GB" dirty="0" smtClean="0">
                <a:latin typeface="+mn-lt"/>
              </a:rPr>
              <a:t>effectiveness</a:t>
            </a:r>
          </a:p>
        </p:txBody>
      </p:sp>
    </p:spTree>
    <p:extLst>
      <p:ext uri="{BB962C8B-B14F-4D97-AF65-F5344CB8AC3E}">
        <p14:creationId xmlns:p14="http://schemas.microsoft.com/office/powerpoint/2010/main" val="41089975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t="17647"/>
          <a:stretch/>
        </p:blipFill>
        <p:spPr>
          <a:xfrm>
            <a:off x="179512" y="1417130"/>
            <a:ext cx="8762664" cy="2016225"/>
          </a:xfrm>
          <a:prstGeom prst="rect">
            <a:avLst/>
          </a:prstGeom>
        </p:spPr>
      </p:pic>
      <p:pic>
        <p:nvPicPr>
          <p:cNvPr id="6" name="Picture 5"/>
          <p:cNvPicPr>
            <a:picLocks noChangeAspect="1"/>
          </p:cNvPicPr>
          <p:nvPr/>
        </p:nvPicPr>
        <p:blipFill rotWithShape="1">
          <a:blip r:embed="rId3"/>
          <a:srcRect t="34043" r="50877" b="19148"/>
          <a:stretch/>
        </p:blipFill>
        <p:spPr>
          <a:xfrm>
            <a:off x="569866" y="4005063"/>
            <a:ext cx="3498078" cy="2025203"/>
          </a:xfrm>
          <a:prstGeom prst="rect">
            <a:avLst/>
          </a:prstGeom>
        </p:spPr>
      </p:pic>
      <p:sp>
        <p:nvSpPr>
          <p:cNvPr id="2" name="TextBox 1"/>
          <p:cNvSpPr txBox="1"/>
          <p:nvPr/>
        </p:nvSpPr>
        <p:spPr>
          <a:xfrm>
            <a:off x="179512" y="260648"/>
            <a:ext cx="5328591" cy="584775"/>
          </a:xfrm>
          <a:prstGeom prst="rect">
            <a:avLst/>
          </a:prstGeom>
          <a:noFill/>
        </p:spPr>
        <p:txBody>
          <a:bodyPr wrap="square" rtlCol="0">
            <a:spAutoFit/>
          </a:bodyPr>
          <a:lstStyle/>
          <a:p>
            <a:r>
              <a:rPr lang="en-GB" sz="3200" dirty="0" smtClean="0">
                <a:latin typeface="+mn-lt"/>
              </a:rPr>
              <a:t>Different forms of conflict</a:t>
            </a:r>
            <a:endParaRPr lang="en-GB" sz="3200" dirty="0">
              <a:latin typeface="+mn-lt"/>
            </a:endParaRPr>
          </a:p>
        </p:txBody>
      </p:sp>
    </p:spTree>
    <p:extLst>
      <p:ext uri="{BB962C8B-B14F-4D97-AF65-F5344CB8AC3E}">
        <p14:creationId xmlns:p14="http://schemas.microsoft.com/office/powerpoint/2010/main" val="42388049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1" y="269836"/>
            <a:ext cx="4628126" cy="584775"/>
          </a:xfrm>
          <a:prstGeom prst="rect">
            <a:avLst/>
          </a:prstGeom>
          <a:noFill/>
        </p:spPr>
        <p:txBody>
          <a:bodyPr wrap="none" rtlCol="0">
            <a:spAutoFit/>
          </a:bodyPr>
          <a:lstStyle/>
          <a:p>
            <a:r>
              <a:rPr lang="en-GB" sz="3200" dirty="0" smtClean="0">
                <a:latin typeface="+mn-lt"/>
              </a:rPr>
              <a:t>Forms of industrial conflict</a:t>
            </a:r>
            <a:endParaRPr lang="en-GB" sz="3200" dirty="0">
              <a:latin typeface="+mn-lt"/>
            </a:endParaRPr>
          </a:p>
        </p:txBody>
      </p:sp>
      <p:pic>
        <p:nvPicPr>
          <p:cNvPr id="5" name="Picture 4"/>
          <p:cNvPicPr>
            <a:picLocks noChangeAspect="1"/>
          </p:cNvPicPr>
          <p:nvPr/>
        </p:nvPicPr>
        <p:blipFill rotWithShape="1">
          <a:blip r:embed="rId2"/>
          <a:srcRect r="41633" b="15306"/>
          <a:stretch/>
        </p:blipFill>
        <p:spPr>
          <a:xfrm>
            <a:off x="899592" y="1692467"/>
            <a:ext cx="4248472" cy="4068331"/>
          </a:xfrm>
          <a:prstGeom prst="rect">
            <a:avLst/>
          </a:prstGeom>
        </p:spPr>
      </p:pic>
      <p:pic>
        <p:nvPicPr>
          <p:cNvPr id="2" name="Picture 1"/>
          <p:cNvPicPr>
            <a:picLocks noChangeAspect="1"/>
          </p:cNvPicPr>
          <p:nvPr/>
        </p:nvPicPr>
        <p:blipFill rotWithShape="1">
          <a:blip r:embed="rId3"/>
          <a:srcRect l="-682" r="54059" b="11239"/>
          <a:stretch/>
        </p:blipFill>
        <p:spPr>
          <a:xfrm>
            <a:off x="5436096" y="1671440"/>
            <a:ext cx="3234297" cy="3400155"/>
          </a:xfrm>
          <a:prstGeom prst="rect">
            <a:avLst/>
          </a:prstGeom>
        </p:spPr>
      </p:pic>
    </p:spTree>
    <p:extLst>
      <p:ext uri="{BB962C8B-B14F-4D97-AF65-F5344CB8AC3E}">
        <p14:creationId xmlns:p14="http://schemas.microsoft.com/office/powerpoint/2010/main" val="361018079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229600" cy="1143000"/>
          </a:xfrm>
        </p:spPr>
        <p:txBody>
          <a:bodyPr/>
          <a:lstStyle/>
          <a:p>
            <a:pPr algn="l"/>
            <a:r>
              <a:rPr lang="en-GB" sz="3200" dirty="0" smtClean="0"/>
              <a:t>Sources of conflict</a:t>
            </a:r>
            <a:endParaRPr lang="en-GB" sz="3200" dirty="0"/>
          </a:p>
        </p:txBody>
      </p:sp>
      <p:sp>
        <p:nvSpPr>
          <p:cNvPr id="3" name="Content Placeholder 2"/>
          <p:cNvSpPr>
            <a:spLocks noGrp="1"/>
          </p:cNvSpPr>
          <p:nvPr>
            <p:ph idx="1"/>
          </p:nvPr>
        </p:nvSpPr>
        <p:spPr>
          <a:xfrm>
            <a:off x="467544" y="1700808"/>
            <a:ext cx="6840760" cy="4525963"/>
          </a:xfrm>
        </p:spPr>
        <p:txBody>
          <a:bodyPr>
            <a:normAutofit fontScale="70000" lnSpcReduction="20000"/>
          </a:bodyPr>
          <a:lstStyle/>
          <a:p>
            <a:pPr>
              <a:buFont typeface="Wingdings" panose="05000000000000000000" pitchFamily="2" charset="2"/>
              <a:buChar char="§"/>
            </a:pPr>
            <a:r>
              <a:rPr lang="en-GB" b="1" dirty="0"/>
              <a:t>Organisational</a:t>
            </a:r>
            <a:r>
              <a:rPr lang="en-GB" dirty="0"/>
              <a:t> based factors </a:t>
            </a:r>
            <a:r>
              <a:rPr lang="en-GB" dirty="0" smtClean="0"/>
              <a:t>include:</a:t>
            </a:r>
          </a:p>
          <a:p>
            <a:pPr lvl="1">
              <a:buFont typeface="Wingdings" panose="05000000000000000000" pitchFamily="2" charset="2"/>
              <a:buChar char="§"/>
            </a:pPr>
            <a:r>
              <a:rPr lang="en-GB" dirty="0" smtClean="0"/>
              <a:t> Competition </a:t>
            </a:r>
            <a:r>
              <a:rPr lang="en-GB" dirty="0"/>
              <a:t>over scarce </a:t>
            </a:r>
            <a:r>
              <a:rPr lang="en-GB" dirty="0" smtClean="0"/>
              <a:t>resources</a:t>
            </a:r>
          </a:p>
          <a:p>
            <a:pPr lvl="1">
              <a:buFont typeface="Wingdings" panose="05000000000000000000" pitchFamily="2" charset="2"/>
              <a:buChar char="§"/>
            </a:pPr>
            <a:r>
              <a:rPr lang="en-GB" dirty="0" smtClean="0"/>
              <a:t> Uncertainty </a:t>
            </a:r>
            <a:r>
              <a:rPr lang="en-GB" dirty="0"/>
              <a:t>over </a:t>
            </a:r>
            <a:r>
              <a:rPr lang="en-GB" dirty="0" smtClean="0"/>
              <a:t>responsibility</a:t>
            </a:r>
          </a:p>
          <a:p>
            <a:pPr lvl="1">
              <a:buFont typeface="Wingdings" panose="05000000000000000000" pitchFamily="2" charset="2"/>
              <a:buChar char="§"/>
            </a:pPr>
            <a:r>
              <a:rPr lang="en-GB" dirty="0" smtClean="0"/>
              <a:t> Inter-dependence</a:t>
            </a:r>
          </a:p>
          <a:p>
            <a:pPr lvl="1">
              <a:buFont typeface="Wingdings" panose="05000000000000000000" pitchFamily="2" charset="2"/>
              <a:buChar char="§"/>
            </a:pPr>
            <a:r>
              <a:rPr lang="en-GB" dirty="0" smtClean="0"/>
              <a:t> Reward systems </a:t>
            </a:r>
            <a:r>
              <a:rPr lang="en-GB" dirty="0"/>
              <a:t>that pit people </a:t>
            </a:r>
            <a:r>
              <a:rPr lang="en-GB" dirty="0" smtClean="0"/>
              <a:t>against </a:t>
            </a:r>
            <a:r>
              <a:rPr lang="en-GB" dirty="0"/>
              <a:t>one </a:t>
            </a:r>
            <a:r>
              <a:rPr lang="en-GB" dirty="0" smtClean="0"/>
              <a:t>another</a:t>
            </a:r>
          </a:p>
          <a:p>
            <a:pPr lvl="1">
              <a:buFont typeface="Wingdings" panose="05000000000000000000" pitchFamily="2" charset="2"/>
              <a:buChar char="§"/>
            </a:pPr>
            <a:r>
              <a:rPr lang="en-GB" dirty="0" smtClean="0"/>
              <a:t> Power differentials</a:t>
            </a:r>
            <a:br>
              <a:rPr lang="en-GB" dirty="0" smtClean="0"/>
            </a:br>
            <a:endParaRPr lang="en-GB" dirty="0" smtClean="0"/>
          </a:p>
          <a:p>
            <a:pPr>
              <a:buFont typeface="Wingdings" panose="05000000000000000000" pitchFamily="2" charset="2"/>
              <a:buChar char="§"/>
            </a:pPr>
            <a:r>
              <a:rPr lang="en-GB" dirty="0" smtClean="0"/>
              <a:t> </a:t>
            </a:r>
            <a:r>
              <a:rPr lang="en-GB" b="1" dirty="0"/>
              <a:t>Interpersonal</a:t>
            </a:r>
            <a:r>
              <a:rPr lang="en-GB" dirty="0"/>
              <a:t> factors </a:t>
            </a:r>
            <a:r>
              <a:rPr lang="en-GB" dirty="0" smtClean="0"/>
              <a:t>include</a:t>
            </a:r>
          </a:p>
          <a:p>
            <a:pPr lvl="1">
              <a:buFont typeface="Wingdings" panose="05000000000000000000" pitchFamily="2" charset="2"/>
              <a:buChar char="§"/>
            </a:pPr>
            <a:r>
              <a:rPr lang="en-GB" dirty="0" smtClean="0"/>
              <a:t>Errors</a:t>
            </a:r>
          </a:p>
          <a:p>
            <a:pPr lvl="1">
              <a:buFont typeface="Wingdings" panose="05000000000000000000" pitchFamily="2" charset="2"/>
              <a:buChar char="§"/>
            </a:pPr>
            <a:r>
              <a:rPr lang="en-GB" dirty="0" smtClean="0"/>
              <a:t>Faulty communications/lack of understanding</a:t>
            </a:r>
          </a:p>
          <a:p>
            <a:pPr lvl="1">
              <a:buFont typeface="Wingdings" panose="05000000000000000000" pitchFamily="2" charset="2"/>
              <a:buChar char="§"/>
            </a:pPr>
            <a:r>
              <a:rPr lang="en-GB" dirty="0" smtClean="0"/>
              <a:t>Personal characteristics or traits</a:t>
            </a:r>
            <a:br>
              <a:rPr lang="en-GB" dirty="0" smtClean="0"/>
            </a:br>
            <a:r>
              <a:rPr lang="en-GB" dirty="0" smtClean="0"/>
              <a:t/>
            </a:r>
            <a:br>
              <a:rPr lang="en-GB" dirty="0" smtClean="0"/>
            </a:br>
            <a:endParaRPr lang="en-GB" dirty="0"/>
          </a:p>
        </p:txBody>
      </p:sp>
      <p:pic>
        <p:nvPicPr>
          <p:cNvPr id="4" name="Picture 3"/>
          <p:cNvPicPr>
            <a:picLocks noChangeAspect="1"/>
          </p:cNvPicPr>
          <p:nvPr/>
        </p:nvPicPr>
        <p:blipFill>
          <a:blip r:embed="rId3"/>
          <a:stretch>
            <a:fillRect/>
          </a:stretch>
        </p:blipFill>
        <p:spPr>
          <a:xfrm>
            <a:off x="3524225" y="5229200"/>
            <a:ext cx="5620594" cy="1628800"/>
          </a:xfrm>
          <a:prstGeom prst="rect">
            <a:avLst/>
          </a:prstGeom>
        </p:spPr>
      </p:pic>
    </p:spTree>
    <p:extLst>
      <p:ext uri="{BB962C8B-B14F-4D97-AF65-F5344CB8AC3E}">
        <p14:creationId xmlns:p14="http://schemas.microsoft.com/office/powerpoint/2010/main" val="1034390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inVertical)">
                                      <p:cBhvr>
                                        <p:cTn id="19" dur="500"/>
                                        <p:tgtEl>
                                          <p:spTgt spid="3">
                                            <p:txEl>
                                              <p:pRg st="4" end="4"/>
                                            </p:txEl>
                                          </p:spTgt>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arn(inVertic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arn(inVertical)">
                                      <p:cBhvr>
                                        <p:cTn id="27" dur="500"/>
                                        <p:tgtEl>
                                          <p:spTgt spid="3">
                                            <p:txEl>
                                              <p:pRg st="6" end="6"/>
                                            </p:txEl>
                                          </p:spTgt>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barn(inVertical)">
                                      <p:cBhvr>
                                        <p:cTn id="30" dur="500"/>
                                        <p:tgtEl>
                                          <p:spTgt spid="3">
                                            <p:txEl>
                                              <p:pRg st="7" end="7"/>
                                            </p:txEl>
                                          </p:spTgt>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barn(inVertical)">
                                      <p:cBhvr>
                                        <p:cTn id="33" dur="500"/>
                                        <p:tgtEl>
                                          <p:spTgt spid="3">
                                            <p:txEl>
                                              <p:pRg st="8" end="8"/>
                                            </p:txEl>
                                          </p:spTgt>
                                        </p:tgtEl>
                                      </p:cBhvr>
                                    </p:animEffect>
                                  </p:childTnLst>
                                </p:cTn>
                              </p:par>
                              <p:par>
                                <p:cTn id="34" presetID="16" presetClass="entr" presetSubtype="21" fill="hold" grpId="0" nodeType="with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barn(inVertical)">
                                      <p:cBhvr>
                                        <p:cTn id="36"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br>
              <a:rPr lang="en-GB" dirty="0" smtClean="0"/>
            </a:br>
            <a:r>
              <a:rPr lang="en-GB" dirty="0" smtClean="0"/>
              <a:t>‘</a:t>
            </a:r>
            <a:endParaRPr lang="en-GB" dirty="0"/>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68" y="332657"/>
            <a:ext cx="9157568" cy="6500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47664" y="6021288"/>
            <a:ext cx="2016224" cy="369332"/>
          </a:xfrm>
          <a:prstGeom prst="rect">
            <a:avLst/>
          </a:prstGeom>
          <a:noFill/>
        </p:spPr>
        <p:txBody>
          <a:bodyPr wrap="square" rtlCol="0">
            <a:spAutoFit/>
          </a:bodyPr>
          <a:lstStyle/>
          <a:p>
            <a:r>
              <a:rPr lang="en-GB" b="1" dirty="0"/>
              <a:t>POWER</a:t>
            </a:r>
          </a:p>
        </p:txBody>
      </p:sp>
    </p:spTree>
    <p:extLst>
      <p:ext uri="{BB962C8B-B14F-4D97-AF65-F5344CB8AC3E}">
        <p14:creationId xmlns:p14="http://schemas.microsoft.com/office/powerpoint/2010/main" val="8016594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4150" y="1268760"/>
            <a:ext cx="8222305" cy="3385542"/>
          </a:xfrm>
          <a:prstGeom prst="rect">
            <a:avLst/>
          </a:prstGeom>
        </p:spPr>
        <p:txBody>
          <a:bodyPr wrap="square">
            <a:spAutoFit/>
          </a:bodyPr>
          <a:lstStyle/>
          <a:p>
            <a:r>
              <a:rPr lang="en-GB" dirty="0"/>
              <a:t>Some of the issues that can cause conflict between </a:t>
            </a:r>
            <a:r>
              <a:rPr lang="en-GB" dirty="0" smtClean="0"/>
              <a:t>individuals &amp; groups </a:t>
            </a:r>
            <a:r>
              <a:rPr lang="en-GB" dirty="0"/>
              <a:t>at work </a:t>
            </a:r>
            <a:r>
              <a:rPr lang="en-GB" dirty="0" smtClean="0"/>
              <a:t>listed by ACAS include:</a:t>
            </a:r>
          </a:p>
          <a:p>
            <a:endParaRPr lang="en-GB" dirty="0"/>
          </a:p>
          <a:p>
            <a:r>
              <a:rPr lang="en-GB" dirty="0" smtClean="0"/>
              <a:t>• </a:t>
            </a:r>
            <a:r>
              <a:rPr lang="en-GB" sz="2000" dirty="0">
                <a:latin typeface="+mj-lt"/>
              </a:rPr>
              <a:t>poor management </a:t>
            </a:r>
            <a:endParaRPr lang="en-GB" sz="2000" dirty="0" smtClean="0">
              <a:latin typeface="+mj-lt"/>
            </a:endParaRPr>
          </a:p>
          <a:p>
            <a:r>
              <a:rPr lang="en-GB" sz="2000" dirty="0" smtClean="0">
                <a:latin typeface="+mj-lt"/>
              </a:rPr>
              <a:t>• </a:t>
            </a:r>
            <a:r>
              <a:rPr lang="en-GB" sz="2000" dirty="0">
                <a:latin typeface="+mj-lt"/>
              </a:rPr>
              <a:t>unfair treatment </a:t>
            </a:r>
            <a:endParaRPr lang="en-GB" sz="2000" dirty="0" smtClean="0">
              <a:latin typeface="+mj-lt"/>
            </a:endParaRPr>
          </a:p>
          <a:p>
            <a:r>
              <a:rPr lang="en-GB" sz="2000" dirty="0" smtClean="0">
                <a:latin typeface="+mj-lt"/>
              </a:rPr>
              <a:t>• </a:t>
            </a:r>
            <a:r>
              <a:rPr lang="en-GB" sz="2000" dirty="0">
                <a:latin typeface="+mj-lt"/>
              </a:rPr>
              <a:t>unclear job roles </a:t>
            </a:r>
            <a:endParaRPr lang="en-GB" sz="2000" dirty="0" smtClean="0">
              <a:latin typeface="+mj-lt"/>
            </a:endParaRPr>
          </a:p>
          <a:p>
            <a:r>
              <a:rPr lang="en-GB" sz="2000" dirty="0" smtClean="0">
                <a:latin typeface="+mj-lt"/>
              </a:rPr>
              <a:t>• </a:t>
            </a:r>
            <a:r>
              <a:rPr lang="en-GB" sz="2000" dirty="0">
                <a:latin typeface="+mj-lt"/>
              </a:rPr>
              <a:t>inadequate training </a:t>
            </a:r>
            <a:endParaRPr lang="en-GB" sz="2000" dirty="0" smtClean="0">
              <a:latin typeface="+mj-lt"/>
            </a:endParaRPr>
          </a:p>
          <a:p>
            <a:r>
              <a:rPr lang="en-GB" sz="2000" dirty="0" smtClean="0">
                <a:latin typeface="+mj-lt"/>
              </a:rPr>
              <a:t>• </a:t>
            </a:r>
            <a:r>
              <a:rPr lang="en-GB" sz="2000" dirty="0">
                <a:latin typeface="+mj-lt"/>
              </a:rPr>
              <a:t>poor </a:t>
            </a:r>
            <a:r>
              <a:rPr lang="en-GB" sz="2000" dirty="0" smtClean="0">
                <a:latin typeface="+mj-lt"/>
              </a:rPr>
              <a:t>communications</a:t>
            </a:r>
          </a:p>
          <a:p>
            <a:r>
              <a:rPr lang="en-GB" sz="2000" dirty="0" smtClean="0">
                <a:latin typeface="+mj-lt"/>
              </a:rPr>
              <a:t>• </a:t>
            </a:r>
            <a:r>
              <a:rPr lang="en-GB" sz="2000" dirty="0">
                <a:latin typeface="+mj-lt"/>
              </a:rPr>
              <a:t>poor work environment </a:t>
            </a:r>
            <a:endParaRPr lang="en-GB" sz="2000" dirty="0" smtClean="0">
              <a:latin typeface="+mj-lt"/>
            </a:endParaRPr>
          </a:p>
          <a:p>
            <a:r>
              <a:rPr lang="en-GB" sz="2000" dirty="0" smtClean="0">
                <a:latin typeface="+mj-lt"/>
              </a:rPr>
              <a:t>• </a:t>
            </a:r>
            <a:r>
              <a:rPr lang="en-GB" sz="2000" dirty="0">
                <a:latin typeface="+mj-lt"/>
              </a:rPr>
              <a:t>lack of equal opportunities </a:t>
            </a:r>
            <a:endParaRPr lang="en-GB" sz="2000" dirty="0" smtClean="0">
              <a:latin typeface="+mj-lt"/>
            </a:endParaRPr>
          </a:p>
          <a:p>
            <a:r>
              <a:rPr lang="en-GB" sz="2000" dirty="0" smtClean="0">
                <a:latin typeface="+mj-lt"/>
              </a:rPr>
              <a:t>• </a:t>
            </a:r>
            <a:r>
              <a:rPr lang="en-GB" sz="2000" dirty="0">
                <a:latin typeface="+mj-lt"/>
              </a:rPr>
              <a:t>bullying and harassment.</a:t>
            </a:r>
          </a:p>
        </p:txBody>
      </p:sp>
      <p:sp>
        <p:nvSpPr>
          <p:cNvPr id="3" name="TextBox 2"/>
          <p:cNvSpPr txBox="1"/>
          <p:nvPr/>
        </p:nvSpPr>
        <p:spPr>
          <a:xfrm>
            <a:off x="395536" y="260648"/>
            <a:ext cx="3672408" cy="584775"/>
          </a:xfrm>
          <a:prstGeom prst="rect">
            <a:avLst/>
          </a:prstGeom>
          <a:noFill/>
        </p:spPr>
        <p:txBody>
          <a:bodyPr wrap="square" rtlCol="0">
            <a:spAutoFit/>
          </a:bodyPr>
          <a:lstStyle/>
          <a:p>
            <a:r>
              <a:rPr lang="en-GB" sz="3200" dirty="0" smtClean="0"/>
              <a:t>Causes of conflict</a:t>
            </a:r>
            <a:endParaRPr lang="en-GB" sz="3200" dirty="0"/>
          </a:p>
        </p:txBody>
      </p:sp>
      <p:sp>
        <p:nvSpPr>
          <p:cNvPr id="4" name="Rectangle 3"/>
          <p:cNvSpPr/>
          <p:nvPr/>
        </p:nvSpPr>
        <p:spPr>
          <a:xfrm>
            <a:off x="4057374" y="2636912"/>
            <a:ext cx="4572000" cy="3046988"/>
          </a:xfrm>
          <a:prstGeom prst="rect">
            <a:avLst/>
          </a:prstGeom>
          <a:solidFill>
            <a:srgbClr val="FFFF66"/>
          </a:solidFill>
        </p:spPr>
        <p:txBody>
          <a:bodyPr>
            <a:spAutoFit/>
          </a:bodyPr>
          <a:lstStyle/>
          <a:p>
            <a:r>
              <a:rPr lang="en-GB" sz="1600" dirty="0"/>
              <a:t>These issues can be the </a:t>
            </a:r>
            <a:r>
              <a:rPr lang="en-GB" sz="1600" b="1" dirty="0"/>
              <a:t>direct </a:t>
            </a:r>
            <a:r>
              <a:rPr lang="en-GB" sz="1600" dirty="0"/>
              <a:t>cause of conflict </a:t>
            </a:r>
            <a:r>
              <a:rPr lang="en-GB" sz="1600" dirty="0" smtClean="0"/>
              <a:t> but the </a:t>
            </a:r>
            <a:r>
              <a:rPr lang="en-GB" sz="1600" dirty="0"/>
              <a:t>causes of conflict can lie dormant for years – </a:t>
            </a:r>
            <a:r>
              <a:rPr lang="en-GB" sz="1600" i="1" dirty="0">
                <a:solidFill>
                  <a:srgbClr val="FF0000"/>
                </a:solidFill>
                <a:latin typeface="Algerian" panose="04020705040A02060702" pitchFamily="82" charset="0"/>
              </a:rPr>
              <a:t>only to suddenly flare up. </a:t>
            </a:r>
            <a:endParaRPr lang="en-GB" sz="1600" i="1" dirty="0" smtClean="0">
              <a:solidFill>
                <a:srgbClr val="FF0000"/>
              </a:solidFill>
              <a:latin typeface="Algerian" panose="04020705040A02060702" pitchFamily="82" charset="0"/>
            </a:endParaRPr>
          </a:p>
          <a:p>
            <a:endParaRPr lang="en-GB" dirty="0"/>
          </a:p>
          <a:p>
            <a:r>
              <a:rPr lang="en-GB" dirty="0" smtClean="0"/>
              <a:t>Conflict </a:t>
            </a:r>
            <a:r>
              <a:rPr lang="en-GB" dirty="0"/>
              <a:t>can be sparked off by: </a:t>
            </a:r>
            <a:endParaRPr lang="en-GB" dirty="0" smtClean="0"/>
          </a:p>
          <a:p>
            <a:endParaRPr lang="en-GB" dirty="0" smtClean="0"/>
          </a:p>
          <a:p>
            <a:r>
              <a:rPr lang="en-GB" dirty="0" smtClean="0"/>
              <a:t>• </a:t>
            </a:r>
            <a:r>
              <a:rPr lang="en-GB" dirty="0"/>
              <a:t>the personalities involved </a:t>
            </a:r>
            <a:endParaRPr lang="en-GB" dirty="0" smtClean="0"/>
          </a:p>
          <a:p>
            <a:r>
              <a:rPr lang="en-GB" dirty="0" smtClean="0"/>
              <a:t>• </a:t>
            </a:r>
            <a:r>
              <a:rPr lang="en-GB" dirty="0"/>
              <a:t>our changing needs and expectations </a:t>
            </a:r>
            <a:endParaRPr lang="en-GB" dirty="0" smtClean="0"/>
          </a:p>
          <a:p>
            <a:r>
              <a:rPr lang="en-GB" dirty="0" smtClean="0"/>
              <a:t>• </a:t>
            </a:r>
            <a:r>
              <a:rPr lang="en-GB" dirty="0"/>
              <a:t>ignoring common values </a:t>
            </a:r>
            <a:endParaRPr lang="en-GB" dirty="0" smtClean="0"/>
          </a:p>
          <a:p>
            <a:r>
              <a:rPr lang="en-GB" dirty="0" smtClean="0"/>
              <a:t>• </a:t>
            </a:r>
            <a:r>
              <a:rPr lang="en-GB" dirty="0"/>
              <a:t>unresolved problems from the past </a:t>
            </a:r>
            <a:endParaRPr lang="en-GB" dirty="0" smtClean="0"/>
          </a:p>
          <a:p>
            <a:r>
              <a:rPr lang="en-GB" dirty="0" smtClean="0"/>
              <a:t>• </a:t>
            </a:r>
            <a:r>
              <a:rPr lang="en-GB" dirty="0"/>
              <a:t>increase in workload</a:t>
            </a:r>
          </a:p>
        </p:txBody>
      </p:sp>
      <p:pic>
        <p:nvPicPr>
          <p:cNvPr id="5" name="Picture 4"/>
          <p:cNvPicPr>
            <a:picLocks noChangeAspect="1"/>
          </p:cNvPicPr>
          <p:nvPr/>
        </p:nvPicPr>
        <p:blipFill>
          <a:blip r:embed="rId3"/>
          <a:stretch>
            <a:fillRect/>
          </a:stretch>
        </p:blipFill>
        <p:spPr>
          <a:xfrm>
            <a:off x="1091918" y="4695484"/>
            <a:ext cx="2361495" cy="1994976"/>
          </a:xfrm>
          <a:prstGeom prst="rect">
            <a:avLst/>
          </a:prstGeom>
        </p:spPr>
      </p:pic>
    </p:spTree>
    <p:extLst>
      <p:ext uri="{BB962C8B-B14F-4D97-AF65-F5344CB8AC3E}">
        <p14:creationId xmlns:p14="http://schemas.microsoft.com/office/powerpoint/2010/main" val="270433093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Signs </a:t>
            </a:r>
            <a:r>
              <a:rPr lang="en-GB" sz="3200" dirty="0"/>
              <a:t>that there is </a:t>
            </a:r>
            <a:r>
              <a:rPr lang="en-GB" sz="3200" dirty="0" smtClean="0"/>
              <a:t>conflict</a:t>
            </a:r>
            <a:endParaRPr lang="en-GB" sz="3200" dirty="0"/>
          </a:p>
        </p:txBody>
      </p:sp>
      <p:sp>
        <p:nvSpPr>
          <p:cNvPr id="3" name="Content Placeholder 2"/>
          <p:cNvSpPr>
            <a:spLocks noGrp="1"/>
          </p:cNvSpPr>
          <p:nvPr>
            <p:ph idx="1"/>
          </p:nvPr>
        </p:nvSpPr>
        <p:spPr/>
        <p:txBody>
          <a:bodyPr>
            <a:normAutofit lnSpcReduction="10000"/>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r>
              <a:rPr lang="en-GB" dirty="0"/>
              <a:t>Harassment, discrimination and bullying</a:t>
            </a:r>
          </a:p>
          <a:p>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2822" y="1556793"/>
            <a:ext cx="2936249"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99006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marL="0" indent="0">
              <a:buNone/>
            </a:pPr>
            <a:r>
              <a:rPr lang="en-US" dirty="0" smtClean="0"/>
              <a:t>Can you think of a time when conflict led to change in your </a:t>
            </a:r>
            <a:r>
              <a:rPr lang="en-US" dirty="0" err="1" smtClean="0"/>
              <a:t>organisations</a:t>
            </a:r>
            <a:r>
              <a:rPr lang="en-US" dirty="0" smtClean="0"/>
              <a:t>?</a:t>
            </a:r>
          </a:p>
        </p:txBody>
      </p:sp>
      <p:pic>
        <p:nvPicPr>
          <p:cNvPr id="4" name="Picture 3"/>
          <p:cNvPicPr>
            <a:picLocks noChangeAspect="1"/>
          </p:cNvPicPr>
          <p:nvPr/>
        </p:nvPicPr>
        <p:blipFill>
          <a:blip r:embed="rId2"/>
          <a:stretch>
            <a:fillRect/>
          </a:stretch>
        </p:blipFill>
        <p:spPr>
          <a:xfrm>
            <a:off x="4420980" y="3212975"/>
            <a:ext cx="2341770" cy="3349749"/>
          </a:xfrm>
          <a:prstGeom prst="rect">
            <a:avLst/>
          </a:prstGeom>
        </p:spPr>
      </p:pic>
    </p:spTree>
    <p:extLst>
      <p:ext uri="{BB962C8B-B14F-4D97-AF65-F5344CB8AC3E}">
        <p14:creationId xmlns:p14="http://schemas.microsoft.com/office/powerpoint/2010/main" val="32741000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09808" y="5855433"/>
            <a:ext cx="2034192" cy="88593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51520" y="3068960"/>
            <a:ext cx="8709447" cy="324036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254901" y="1344956"/>
            <a:ext cx="8709447" cy="4339650"/>
          </a:xfrm>
          <a:prstGeom prst="rect">
            <a:avLst/>
          </a:prstGeom>
          <a:noFill/>
        </p:spPr>
        <p:txBody>
          <a:bodyPr wrap="square" rtlCol="0">
            <a:spAutoFit/>
          </a:bodyPr>
          <a:lstStyle/>
          <a:p>
            <a:r>
              <a:rPr lang="en-GB" sz="1600" b="1" dirty="0" smtClean="0"/>
              <a:t>Organised conflict </a:t>
            </a:r>
            <a:r>
              <a:rPr lang="en-GB" sz="1600" dirty="0" smtClean="0"/>
              <a:t>– strikes occur on a collective basis</a:t>
            </a:r>
          </a:p>
          <a:p>
            <a:r>
              <a:rPr lang="en-GB" sz="1600" dirty="0" smtClean="0"/>
              <a:t>It is expected TU formally approve the strike (under legal regulations)</a:t>
            </a:r>
          </a:p>
          <a:p>
            <a:endParaRPr lang="en-GB" sz="1600" dirty="0"/>
          </a:p>
          <a:p>
            <a:r>
              <a:rPr lang="en-GB" sz="1600" b="1" dirty="0" smtClean="0"/>
              <a:t>Unorganised conflict</a:t>
            </a:r>
            <a:r>
              <a:rPr lang="en-GB" sz="1600" dirty="0" smtClean="0"/>
              <a:t> – tends to be unlawful although short-term e.g.</a:t>
            </a:r>
          </a:p>
          <a:p>
            <a:r>
              <a:rPr lang="en-GB" sz="1400" dirty="0"/>
              <a:t>a</a:t>
            </a:r>
            <a:r>
              <a:rPr lang="en-GB" sz="1400" dirty="0" smtClean="0"/>
              <a:t> group of employees instigating a go-slow slow for part of a working day to demonstrate discontent</a:t>
            </a:r>
          </a:p>
          <a:p>
            <a:endParaRPr lang="en-GB" dirty="0" smtClean="0"/>
          </a:p>
          <a:p>
            <a:endParaRPr lang="en-GB" dirty="0"/>
          </a:p>
          <a:p>
            <a:r>
              <a:rPr lang="en-GB" b="1" dirty="0" smtClean="0"/>
              <a:t>Misbehaviour –</a:t>
            </a:r>
            <a:r>
              <a:rPr lang="en-GB" dirty="0" smtClean="0"/>
              <a:t> e.g. sabotage can occur on individual or collective basis (damage property)		</a:t>
            </a:r>
          </a:p>
          <a:p>
            <a:endParaRPr lang="en-GB" dirty="0" smtClean="0"/>
          </a:p>
          <a:p>
            <a:r>
              <a:rPr lang="en-GB" dirty="0" smtClean="0"/>
              <a:t>Watson </a:t>
            </a:r>
            <a:r>
              <a:rPr lang="en-GB" dirty="0"/>
              <a:t>(2003, p. 230</a:t>
            </a:r>
            <a:r>
              <a:rPr lang="en-GB" dirty="0" smtClean="0"/>
              <a:t>)</a:t>
            </a:r>
            <a:r>
              <a:rPr lang="en-GB" i="1" dirty="0" smtClean="0"/>
              <a:t> </a:t>
            </a:r>
            <a:r>
              <a:rPr lang="en-GB" i="1" dirty="0"/>
              <a:t>moreover, provides a longer and more detailed definition: [A]</a:t>
            </a:r>
            <a:r>
              <a:rPr lang="en-GB" i="1" dirty="0" err="1"/>
              <a:t>ctivities</a:t>
            </a:r>
            <a:r>
              <a:rPr lang="en-GB" i="1" dirty="0"/>
              <a:t> occurring within the workplace that </a:t>
            </a:r>
            <a:endParaRPr lang="en-GB" i="1" dirty="0" smtClean="0"/>
          </a:p>
          <a:p>
            <a:pPr marL="342900" indent="-342900">
              <a:buAutoNum type="alphaLcParenBoth"/>
            </a:pPr>
            <a:r>
              <a:rPr lang="en-GB" i="1" dirty="0" smtClean="0"/>
              <a:t>according </a:t>
            </a:r>
            <a:r>
              <a:rPr lang="en-GB" i="1" dirty="0"/>
              <a:t>to official structure, culture and rules of the organisation, “should not happen” and </a:t>
            </a:r>
            <a:endParaRPr lang="en-GB" i="1" dirty="0" smtClean="0"/>
          </a:p>
          <a:p>
            <a:pPr marL="342900" indent="-342900">
              <a:buAutoNum type="alphaLcParenBoth"/>
            </a:pPr>
            <a:r>
              <a:rPr lang="en-GB" i="1" dirty="0" smtClean="0"/>
              <a:t>(</a:t>
            </a:r>
            <a:r>
              <a:rPr lang="en-GB" i="1" dirty="0"/>
              <a:t>b) contain an element of challenge to the dominant modes of operating or to dominant interests in the organisation</a:t>
            </a:r>
          </a:p>
        </p:txBody>
      </p:sp>
      <p:sp>
        <p:nvSpPr>
          <p:cNvPr id="4" name="TextBox 3"/>
          <p:cNvSpPr txBox="1"/>
          <p:nvPr/>
        </p:nvSpPr>
        <p:spPr>
          <a:xfrm>
            <a:off x="251520" y="188640"/>
            <a:ext cx="6858288" cy="584775"/>
          </a:xfrm>
          <a:prstGeom prst="rect">
            <a:avLst/>
          </a:prstGeom>
          <a:noFill/>
        </p:spPr>
        <p:txBody>
          <a:bodyPr wrap="none" rtlCol="0">
            <a:spAutoFit/>
          </a:bodyPr>
          <a:lstStyle/>
          <a:p>
            <a:r>
              <a:rPr lang="en-GB" sz="3200" dirty="0" smtClean="0">
                <a:latin typeface="+mn-lt"/>
              </a:rPr>
              <a:t>Organised, unorganised &amp; misbehaviour</a:t>
            </a:r>
            <a:endParaRPr lang="en-GB" sz="3200" dirty="0">
              <a:latin typeface="+mn-lt"/>
            </a:endParaRPr>
          </a:p>
        </p:txBody>
      </p:sp>
      <p:sp>
        <p:nvSpPr>
          <p:cNvPr id="5" name="Rectangle 4"/>
          <p:cNvSpPr/>
          <p:nvPr/>
        </p:nvSpPr>
        <p:spPr>
          <a:xfrm>
            <a:off x="2397061" y="5855433"/>
            <a:ext cx="6746939" cy="430887"/>
          </a:xfrm>
          <a:prstGeom prst="rect">
            <a:avLst/>
          </a:prstGeom>
        </p:spPr>
        <p:txBody>
          <a:bodyPr wrap="square">
            <a:spAutoFit/>
          </a:bodyPr>
          <a:lstStyle/>
          <a:p>
            <a:r>
              <a:rPr lang="en-GB" sz="1100" dirty="0">
                <a:solidFill>
                  <a:srgbClr val="555555"/>
                </a:solidFill>
                <a:latin typeface="verdana" panose="020B0604030504040204" pitchFamily="34" charset="0"/>
              </a:rPr>
              <a:t>RICHARDS, J., 2008. The many approaches to organisational misbehaviour. </a:t>
            </a:r>
            <a:r>
              <a:rPr lang="en-GB" sz="1100" i="1" dirty="0">
                <a:solidFill>
                  <a:srgbClr val="555555"/>
                </a:solidFill>
                <a:latin typeface="verdana" panose="020B0604030504040204" pitchFamily="34" charset="0"/>
              </a:rPr>
              <a:t>Employee Relations, </a:t>
            </a:r>
            <a:r>
              <a:rPr lang="en-GB" sz="1100" b="1" dirty="0">
                <a:solidFill>
                  <a:srgbClr val="555555"/>
                </a:solidFill>
                <a:latin typeface="verdana" panose="020B0604030504040204" pitchFamily="34" charset="0"/>
              </a:rPr>
              <a:t>30</a:t>
            </a:r>
            <a:r>
              <a:rPr lang="en-GB" sz="1100" dirty="0">
                <a:solidFill>
                  <a:srgbClr val="555555"/>
                </a:solidFill>
                <a:latin typeface="verdana" panose="020B0604030504040204" pitchFamily="34" charset="0"/>
              </a:rPr>
              <a:t>(6), pp. 653-678</a:t>
            </a:r>
            <a:r>
              <a:rPr lang="en-GB" sz="1100" dirty="0" smtClean="0">
                <a:solidFill>
                  <a:srgbClr val="555555"/>
                </a:solidFill>
                <a:latin typeface="verdana" panose="020B0604030504040204" pitchFamily="34" charset="0"/>
              </a:rPr>
              <a:t>.    available on </a:t>
            </a:r>
            <a:r>
              <a:rPr lang="en-GB" sz="1100" dirty="0" err="1" smtClean="0">
                <a:solidFill>
                  <a:srgbClr val="555555"/>
                </a:solidFill>
                <a:latin typeface="verdana" panose="020B0604030504040204" pitchFamily="34" charset="0"/>
              </a:rPr>
              <a:t>moodle</a:t>
            </a:r>
            <a:endParaRPr lang="en-GB" sz="1100" dirty="0"/>
          </a:p>
        </p:txBody>
      </p:sp>
    </p:spTree>
    <p:extLst>
      <p:ext uri="{BB962C8B-B14F-4D97-AF65-F5344CB8AC3E}">
        <p14:creationId xmlns:p14="http://schemas.microsoft.com/office/powerpoint/2010/main" val="22791023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59515"/>
            <a:ext cx="8229600" cy="1143000"/>
          </a:xfrm>
        </p:spPr>
        <p:txBody>
          <a:bodyPr>
            <a:normAutofit/>
          </a:bodyPr>
          <a:lstStyle/>
          <a:p>
            <a:pPr algn="l"/>
            <a:r>
              <a:rPr lang="en-US" sz="3200" dirty="0" smtClean="0"/>
              <a:t>Official &amp; Unofficial Industrial Action</a:t>
            </a:r>
            <a:endParaRPr lang="en-US" sz="3200" dirty="0"/>
          </a:p>
        </p:txBody>
      </p:sp>
      <p:sp>
        <p:nvSpPr>
          <p:cNvPr id="3" name="Content Placeholder 2"/>
          <p:cNvSpPr>
            <a:spLocks noGrp="1"/>
          </p:cNvSpPr>
          <p:nvPr>
            <p:ph idx="1"/>
          </p:nvPr>
        </p:nvSpPr>
        <p:spPr>
          <a:xfrm>
            <a:off x="228304" y="1052736"/>
            <a:ext cx="8863384" cy="4525963"/>
          </a:xfrm>
        </p:spPr>
        <p:txBody>
          <a:bodyPr/>
          <a:lstStyle/>
          <a:p>
            <a:pPr marL="0" indent="0">
              <a:buNone/>
            </a:pPr>
            <a:endParaRPr lang="en-US" dirty="0"/>
          </a:p>
          <a:p>
            <a:pPr>
              <a:buFont typeface="Wingdings" panose="05000000000000000000" pitchFamily="2" charset="2"/>
              <a:buChar char="§"/>
            </a:pPr>
            <a:r>
              <a:rPr lang="en-US" sz="2400" dirty="0" smtClean="0"/>
              <a:t>Industrial action is official if it is formally backed by a trade union</a:t>
            </a:r>
          </a:p>
          <a:p>
            <a:pPr>
              <a:buFont typeface="Wingdings" panose="05000000000000000000" pitchFamily="2" charset="2"/>
              <a:buChar char="§"/>
            </a:pPr>
            <a:endParaRPr lang="en-US" sz="2400" dirty="0" smtClean="0"/>
          </a:p>
          <a:p>
            <a:pPr>
              <a:buFont typeface="Wingdings" panose="05000000000000000000" pitchFamily="2" charset="2"/>
              <a:buChar char="§"/>
            </a:pPr>
            <a:r>
              <a:rPr lang="en-US" sz="2400" dirty="0" smtClean="0"/>
              <a:t>Members of the trade union are taking part</a:t>
            </a:r>
            <a:endParaRPr lang="en-US" sz="2400" dirty="0"/>
          </a:p>
        </p:txBody>
      </p:sp>
      <p:pic>
        <p:nvPicPr>
          <p:cNvPr id="4" name="Picture 3"/>
          <p:cNvPicPr>
            <a:picLocks noChangeAspect="1"/>
          </p:cNvPicPr>
          <p:nvPr/>
        </p:nvPicPr>
        <p:blipFill>
          <a:blip r:embed="rId2"/>
          <a:stretch>
            <a:fillRect/>
          </a:stretch>
        </p:blipFill>
        <p:spPr>
          <a:xfrm>
            <a:off x="440678" y="3669780"/>
            <a:ext cx="4199056" cy="2524626"/>
          </a:xfrm>
          <a:prstGeom prst="rect">
            <a:avLst/>
          </a:prstGeom>
        </p:spPr>
      </p:pic>
      <p:sp>
        <p:nvSpPr>
          <p:cNvPr id="5" name="Rectangle 4"/>
          <p:cNvSpPr/>
          <p:nvPr/>
        </p:nvSpPr>
        <p:spPr>
          <a:xfrm>
            <a:off x="5058311" y="3689013"/>
            <a:ext cx="4051010" cy="2523768"/>
          </a:xfrm>
          <a:prstGeom prst="rect">
            <a:avLst/>
          </a:prstGeom>
        </p:spPr>
        <p:txBody>
          <a:bodyPr wrap="square">
            <a:spAutoFit/>
          </a:bodyPr>
          <a:lstStyle/>
          <a:p>
            <a:pPr marL="342900" indent="-342900">
              <a:buFont typeface="Wingdings" panose="05000000000000000000" pitchFamily="2" charset="2"/>
              <a:buChar char="§"/>
            </a:pPr>
            <a:r>
              <a:rPr lang="en-US" sz="2000" dirty="0" smtClean="0"/>
              <a:t>Although in </a:t>
            </a:r>
            <a:r>
              <a:rPr lang="en-US" sz="2000" dirty="0"/>
              <a:t>breach of your employment </a:t>
            </a:r>
            <a:r>
              <a:rPr lang="en-US" sz="2000" dirty="0" smtClean="0"/>
              <a:t>contract</a:t>
            </a:r>
          </a:p>
          <a:p>
            <a:pPr marL="342900" indent="-342900">
              <a:buFont typeface="Wingdings" panose="05000000000000000000" pitchFamily="2" charset="2"/>
              <a:buChar char="§"/>
            </a:pPr>
            <a:r>
              <a:rPr lang="en-US" sz="2000" dirty="0" smtClean="0"/>
              <a:t>unlikely </a:t>
            </a:r>
            <a:r>
              <a:rPr lang="en-US" sz="2000" dirty="0"/>
              <a:t>be </a:t>
            </a:r>
            <a:r>
              <a:rPr lang="en-US" sz="2000" dirty="0" smtClean="0"/>
              <a:t>paid but protected </a:t>
            </a:r>
            <a:r>
              <a:rPr lang="en-US" sz="2000" dirty="0"/>
              <a:t>from being dismissed if your union follows the correct procedures when </a:t>
            </a:r>
            <a:r>
              <a:rPr lang="en-US" sz="2000" dirty="0" err="1"/>
              <a:t>organising</a:t>
            </a:r>
            <a:r>
              <a:rPr lang="en-US" sz="2000" dirty="0"/>
              <a:t> the action</a:t>
            </a:r>
          </a:p>
          <a:p>
            <a:endParaRPr lang="en-US" dirty="0"/>
          </a:p>
        </p:txBody>
      </p:sp>
    </p:spTree>
    <p:extLst>
      <p:ext uri="{BB962C8B-B14F-4D97-AF65-F5344CB8AC3E}">
        <p14:creationId xmlns:p14="http://schemas.microsoft.com/office/powerpoint/2010/main" val="27455563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539552" y="274638"/>
            <a:ext cx="6396880" cy="4758655"/>
          </a:xfrm>
          <a:prstGeom prst="rect">
            <a:avLst/>
          </a:prstGeom>
        </p:spPr>
      </p:pic>
      <p:pic>
        <p:nvPicPr>
          <p:cNvPr id="5" name="Picture 4"/>
          <p:cNvPicPr>
            <a:picLocks noChangeAspect="1"/>
          </p:cNvPicPr>
          <p:nvPr/>
        </p:nvPicPr>
        <p:blipFill>
          <a:blip r:embed="rId3"/>
          <a:stretch>
            <a:fillRect/>
          </a:stretch>
        </p:blipFill>
        <p:spPr>
          <a:xfrm>
            <a:off x="6864918" y="5033293"/>
            <a:ext cx="2279081" cy="1824707"/>
          </a:xfrm>
          <a:prstGeom prst="rect">
            <a:avLst/>
          </a:prstGeom>
        </p:spPr>
      </p:pic>
    </p:spTree>
    <p:extLst>
      <p:ext uri="{BB962C8B-B14F-4D97-AF65-F5344CB8AC3E}">
        <p14:creationId xmlns:p14="http://schemas.microsoft.com/office/powerpoint/2010/main" val="17562248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107504" y="254175"/>
            <a:ext cx="7582748" cy="6415185"/>
          </a:xfrm>
          <a:prstGeom prst="rect">
            <a:avLst/>
          </a:prstGeom>
        </p:spPr>
      </p:pic>
      <p:pic>
        <p:nvPicPr>
          <p:cNvPr id="5" name="Picture 4"/>
          <p:cNvPicPr>
            <a:picLocks noChangeAspect="1"/>
          </p:cNvPicPr>
          <p:nvPr/>
        </p:nvPicPr>
        <p:blipFill>
          <a:blip r:embed="rId3"/>
          <a:stretch>
            <a:fillRect/>
          </a:stretch>
        </p:blipFill>
        <p:spPr>
          <a:xfrm>
            <a:off x="7261400" y="5365056"/>
            <a:ext cx="1864705" cy="1492944"/>
          </a:xfrm>
          <a:prstGeom prst="rect">
            <a:avLst/>
          </a:prstGeom>
        </p:spPr>
      </p:pic>
    </p:spTree>
    <p:extLst>
      <p:ext uri="{BB962C8B-B14F-4D97-AF65-F5344CB8AC3E}">
        <p14:creationId xmlns:p14="http://schemas.microsoft.com/office/powerpoint/2010/main" val="159399110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pPr algn="l"/>
            <a:r>
              <a:rPr lang="en-US" sz="3600" dirty="0" smtClean="0"/>
              <a:t>Misconduct &amp; Misbehavior</a:t>
            </a:r>
            <a:endParaRPr lang="en-US" sz="3600" dirty="0"/>
          </a:p>
        </p:txBody>
      </p:sp>
      <p:sp>
        <p:nvSpPr>
          <p:cNvPr id="3" name="Content Placeholder 2"/>
          <p:cNvSpPr>
            <a:spLocks noGrp="1"/>
          </p:cNvSpPr>
          <p:nvPr>
            <p:ph idx="1"/>
          </p:nvPr>
        </p:nvSpPr>
        <p:spPr/>
        <p:txBody>
          <a:bodyPr/>
          <a:lstStyle/>
          <a:p>
            <a:pPr marL="0" indent="0">
              <a:buNone/>
            </a:pPr>
            <a:r>
              <a:rPr lang="en-US" sz="2400" dirty="0" smtClean="0"/>
              <a:t>Nouns</a:t>
            </a:r>
          </a:p>
          <a:p>
            <a:pPr marL="0" indent="0">
              <a:buNone/>
            </a:pPr>
            <a:endParaRPr lang="en-US" sz="2400" dirty="0" smtClean="0"/>
          </a:p>
          <a:p>
            <a:pPr marL="0" indent="0">
              <a:buNone/>
            </a:pPr>
            <a:r>
              <a:rPr lang="en-US" sz="2400" dirty="0" smtClean="0"/>
              <a:t>The difference between misconduct and misbehavior is:</a:t>
            </a:r>
          </a:p>
          <a:p>
            <a:endParaRPr lang="en-US" sz="2400" dirty="0"/>
          </a:p>
          <a:p>
            <a:r>
              <a:rPr lang="en-US" sz="2400" dirty="0" smtClean="0"/>
              <a:t>misconduct is bad (or unethical, illegal) behavior, behavior that is not quite right</a:t>
            </a:r>
          </a:p>
          <a:p>
            <a:r>
              <a:rPr lang="en-US" sz="2400" dirty="0" smtClean="0"/>
              <a:t>misbehavior is action or conduct that is inappropriate, improper, incorrect or unexpected. </a:t>
            </a:r>
            <a:endParaRPr lang="en-US" sz="2400" dirty="0"/>
          </a:p>
        </p:txBody>
      </p:sp>
    </p:spTree>
    <p:extLst>
      <p:ext uri="{BB962C8B-B14F-4D97-AF65-F5344CB8AC3E}">
        <p14:creationId xmlns:p14="http://schemas.microsoft.com/office/powerpoint/2010/main" val="235925562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1143000"/>
          </a:xfrm>
        </p:spPr>
        <p:txBody>
          <a:bodyPr/>
          <a:lstStyle/>
          <a:p>
            <a:pPr algn="l"/>
            <a:r>
              <a:rPr lang="en-US" sz="3600" dirty="0" smtClean="0"/>
              <a:t>How to deal with Misbehavior?</a:t>
            </a:r>
            <a:endParaRPr lang="en-US" sz="3600" dirty="0"/>
          </a:p>
        </p:txBody>
      </p:sp>
      <p:sp>
        <p:nvSpPr>
          <p:cNvPr id="3" name="Content Placeholder 2"/>
          <p:cNvSpPr>
            <a:spLocks noGrp="1"/>
          </p:cNvSpPr>
          <p:nvPr>
            <p:ph idx="1"/>
          </p:nvPr>
        </p:nvSpPr>
        <p:spPr/>
        <p:txBody>
          <a:bodyPr/>
          <a:lstStyle/>
          <a:p>
            <a:pPr marL="0" indent="0">
              <a:buNone/>
            </a:pPr>
            <a:r>
              <a:rPr lang="en-US" dirty="0" smtClean="0"/>
              <a:t>Informally</a:t>
            </a:r>
            <a:r>
              <a:rPr lang="mr-IN" dirty="0" smtClean="0"/>
              <a:t>…</a:t>
            </a:r>
            <a:r>
              <a:rPr lang="en-GB" dirty="0" smtClean="0"/>
              <a:t>…. </a:t>
            </a:r>
            <a:r>
              <a:rPr lang="en-GB" dirty="0"/>
              <a:t>d</a:t>
            </a:r>
            <a:r>
              <a:rPr lang="en-GB" dirty="0" smtClean="0"/>
              <a:t>isciplinary process</a:t>
            </a:r>
            <a:endParaRPr lang="en-US" dirty="0"/>
          </a:p>
        </p:txBody>
      </p:sp>
    </p:spTree>
    <p:extLst>
      <p:ext uri="{BB962C8B-B14F-4D97-AF65-F5344CB8AC3E}">
        <p14:creationId xmlns:p14="http://schemas.microsoft.com/office/powerpoint/2010/main" val="3639698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pPr algn="l"/>
            <a:r>
              <a:rPr lang="en-GB" sz="3200" dirty="0" smtClean="0"/>
              <a:t>Grievance and Disciplinary</a:t>
            </a:r>
            <a:endParaRPr lang="en-GB" sz="3200" dirty="0"/>
          </a:p>
        </p:txBody>
      </p:sp>
      <p:sp>
        <p:nvSpPr>
          <p:cNvPr id="3" name="Content Placeholder 2"/>
          <p:cNvSpPr>
            <a:spLocks noGrp="1"/>
          </p:cNvSpPr>
          <p:nvPr>
            <p:ph idx="1"/>
          </p:nvPr>
        </p:nvSpPr>
        <p:spPr>
          <a:xfrm>
            <a:off x="323528" y="1403648"/>
            <a:ext cx="8229600" cy="4525963"/>
          </a:xfrm>
        </p:spPr>
        <p:txBody>
          <a:bodyPr/>
          <a:lstStyle/>
          <a:p>
            <a:pPr marL="0" indent="0">
              <a:buNone/>
            </a:pPr>
            <a:r>
              <a:rPr lang="en-GB" sz="2400" dirty="0" smtClean="0">
                <a:hlinkClick r:id="rId2"/>
              </a:rPr>
              <a:t>https</a:t>
            </a:r>
            <a:r>
              <a:rPr lang="en-GB" sz="2400" dirty="0">
                <a:hlinkClick r:id="rId2"/>
              </a:rPr>
              <a:t>://www.youtube.com/watch?v=</a:t>
            </a:r>
            <a:r>
              <a:rPr lang="en-GB" sz="2400" dirty="0" smtClean="0">
                <a:hlinkClick r:id="rId2"/>
              </a:rPr>
              <a:t>6Mqi7FTXy6Y</a:t>
            </a:r>
            <a:endParaRPr lang="en-GB" sz="2400" dirty="0" smtClean="0"/>
          </a:p>
          <a:p>
            <a:pPr marL="0" indent="0">
              <a:buNone/>
            </a:pPr>
            <a:endParaRPr lang="en-GB" dirty="0"/>
          </a:p>
          <a:p>
            <a:pPr>
              <a:buNone/>
            </a:pPr>
            <a:endParaRPr lang="en-GB" dirty="0"/>
          </a:p>
        </p:txBody>
      </p:sp>
      <p:pic>
        <p:nvPicPr>
          <p:cNvPr id="4" name="Picture 3"/>
          <p:cNvPicPr>
            <a:picLocks noChangeAspect="1"/>
          </p:cNvPicPr>
          <p:nvPr/>
        </p:nvPicPr>
        <p:blipFill>
          <a:blip r:embed="rId3"/>
          <a:stretch>
            <a:fillRect/>
          </a:stretch>
        </p:blipFill>
        <p:spPr>
          <a:xfrm>
            <a:off x="1043608" y="2204864"/>
            <a:ext cx="6105525" cy="4352925"/>
          </a:xfrm>
          <a:prstGeom prst="rect">
            <a:avLst/>
          </a:prstGeom>
        </p:spPr>
      </p:pic>
    </p:spTree>
    <p:extLst>
      <p:ext uri="{BB962C8B-B14F-4D97-AF65-F5344CB8AC3E}">
        <p14:creationId xmlns:p14="http://schemas.microsoft.com/office/powerpoint/2010/main" val="93709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pPr algn="l"/>
            <a:r>
              <a:rPr lang="en-US" sz="3200" dirty="0" smtClean="0"/>
              <a:t>Legal</a:t>
            </a:r>
            <a:endParaRPr lang="en-US" sz="3200" dirty="0"/>
          </a:p>
        </p:txBody>
      </p:sp>
      <p:sp>
        <p:nvSpPr>
          <p:cNvPr id="3" name="Content Placeholder 2"/>
          <p:cNvSpPr>
            <a:spLocks noGrp="1"/>
          </p:cNvSpPr>
          <p:nvPr>
            <p:ph idx="1"/>
          </p:nvPr>
        </p:nvSpPr>
        <p:spPr/>
        <p:txBody>
          <a:bodyPr/>
          <a:lstStyle/>
          <a:p>
            <a:pPr marL="0" indent="0">
              <a:buNone/>
            </a:pPr>
            <a:r>
              <a:rPr lang="en-US" sz="2800" dirty="0" smtClean="0"/>
              <a:t>The most important UK provisions governing discipline and grievance at work are to be found in:</a:t>
            </a:r>
          </a:p>
          <a:p>
            <a:pPr marL="0" indent="0">
              <a:buNone/>
            </a:pPr>
            <a:endParaRPr lang="en-US" sz="2800" dirty="0" smtClean="0"/>
          </a:p>
          <a:p>
            <a:pPr>
              <a:buFont typeface="Wingdings" panose="05000000000000000000" pitchFamily="2" charset="2"/>
              <a:buChar char="§"/>
            </a:pPr>
            <a:r>
              <a:rPr lang="en-US" sz="2800" dirty="0" smtClean="0"/>
              <a:t>The Employment Act 2008</a:t>
            </a:r>
          </a:p>
          <a:p>
            <a:pPr>
              <a:buFont typeface="Wingdings" panose="05000000000000000000" pitchFamily="2" charset="2"/>
              <a:buChar char="§"/>
            </a:pPr>
            <a:endParaRPr lang="en-US" sz="2800" dirty="0" smtClean="0"/>
          </a:p>
          <a:p>
            <a:pPr>
              <a:buFont typeface="Wingdings" panose="05000000000000000000" pitchFamily="2" charset="2"/>
              <a:buChar char="§"/>
            </a:pPr>
            <a:r>
              <a:rPr lang="en-US" sz="2800" dirty="0" smtClean="0"/>
              <a:t>The Employment Tribunals (consolidation rules and procedures)(Amendment) Regulations 2008.</a:t>
            </a:r>
          </a:p>
          <a:p>
            <a:pPr marL="0" indent="0">
              <a:buNone/>
            </a:pPr>
            <a:endParaRPr lang="en-US" dirty="0" smtClean="0"/>
          </a:p>
          <a:p>
            <a:pPr marL="0" indent="0">
              <a:buNone/>
            </a:pPr>
            <a:endParaRPr lang="en-US" dirty="0"/>
          </a:p>
        </p:txBody>
      </p:sp>
      <p:pic>
        <p:nvPicPr>
          <p:cNvPr id="4" name="Picture 3"/>
          <p:cNvPicPr>
            <a:picLocks noChangeAspect="1"/>
          </p:cNvPicPr>
          <p:nvPr/>
        </p:nvPicPr>
        <p:blipFill>
          <a:blip r:embed="rId2"/>
          <a:stretch>
            <a:fillRect/>
          </a:stretch>
        </p:blipFill>
        <p:spPr>
          <a:xfrm>
            <a:off x="6444208" y="2420888"/>
            <a:ext cx="2358892" cy="1615037"/>
          </a:xfrm>
          <a:prstGeom prst="rect">
            <a:avLst/>
          </a:prstGeom>
        </p:spPr>
      </p:pic>
    </p:spTree>
    <p:extLst>
      <p:ext uri="{BB962C8B-B14F-4D97-AF65-F5344CB8AC3E}">
        <p14:creationId xmlns:p14="http://schemas.microsoft.com/office/powerpoint/2010/main" val="157806299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50095" y="1471042"/>
            <a:ext cx="8314659" cy="2029966"/>
          </a:xfrm>
          <a:prstGeom prst="rect">
            <a:avLst/>
          </a:prstGeom>
        </p:spPr>
      </p:pic>
      <p:pic>
        <p:nvPicPr>
          <p:cNvPr id="3" name="Picture 2"/>
          <p:cNvPicPr>
            <a:picLocks noChangeAspect="1"/>
          </p:cNvPicPr>
          <p:nvPr/>
        </p:nvPicPr>
        <p:blipFill>
          <a:blip r:embed="rId3"/>
          <a:stretch>
            <a:fillRect/>
          </a:stretch>
        </p:blipFill>
        <p:spPr>
          <a:xfrm>
            <a:off x="323528" y="3501008"/>
            <a:ext cx="8535691" cy="2232248"/>
          </a:xfrm>
          <a:prstGeom prst="rect">
            <a:avLst/>
          </a:prstGeom>
        </p:spPr>
      </p:pic>
      <p:sp>
        <p:nvSpPr>
          <p:cNvPr id="4" name="TextBox 3"/>
          <p:cNvSpPr txBox="1"/>
          <p:nvPr/>
        </p:nvSpPr>
        <p:spPr>
          <a:xfrm>
            <a:off x="323528" y="194449"/>
            <a:ext cx="2762038" cy="523220"/>
          </a:xfrm>
          <a:prstGeom prst="rect">
            <a:avLst/>
          </a:prstGeom>
          <a:noFill/>
        </p:spPr>
        <p:txBody>
          <a:bodyPr wrap="none" rtlCol="0">
            <a:spAutoFit/>
          </a:bodyPr>
          <a:lstStyle/>
          <a:p>
            <a:r>
              <a:rPr lang="en-GB" sz="2800" dirty="0" smtClean="0">
                <a:latin typeface="+mn-lt"/>
              </a:rPr>
              <a:t>Individual conflict</a:t>
            </a:r>
            <a:endParaRPr lang="en-GB" sz="2800" dirty="0">
              <a:latin typeface="+mn-lt"/>
            </a:endParaRPr>
          </a:p>
        </p:txBody>
      </p:sp>
    </p:spTree>
    <p:extLst>
      <p:ext uri="{BB962C8B-B14F-4D97-AF65-F5344CB8AC3E}">
        <p14:creationId xmlns:p14="http://schemas.microsoft.com/office/powerpoint/2010/main" val="156979159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5496" y="191609"/>
            <a:ext cx="6984776" cy="6698431"/>
          </a:xfrm>
          <a:prstGeom prst="rect">
            <a:avLst/>
          </a:prstGeom>
        </p:spPr>
      </p:pic>
      <p:pic>
        <p:nvPicPr>
          <p:cNvPr id="3" name="Picture 2"/>
          <p:cNvPicPr>
            <a:picLocks noChangeAspect="1"/>
          </p:cNvPicPr>
          <p:nvPr/>
        </p:nvPicPr>
        <p:blipFill>
          <a:blip r:embed="rId3"/>
          <a:stretch>
            <a:fillRect/>
          </a:stretch>
        </p:blipFill>
        <p:spPr>
          <a:xfrm>
            <a:off x="7236296" y="6093296"/>
            <a:ext cx="1838325" cy="676275"/>
          </a:xfrm>
          <a:prstGeom prst="rect">
            <a:avLst/>
          </a:prstGeom>
        </p:spPr>
      </p:pic>
    </p:spTree>
    <p:extLst>
      <p:ext uri="{BB962C8B-B14F-4D97-AF65-F5344CB8AC3E}">
        <p14:creationId xmlns:p14="http://schemas.microsoft.com/office/powerpoint/2010/main" val="26659218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236296" y="6093296"/>
            <a:ext cx="1838325" cy="676275"/>
          </a:xfrm>
          <a:prstGeom prst="rect">
            <a:avLst/>
          </a:prstGeom>
        </p:spPr>
      </p:pic>
      <p:pic>
        <p:nvPicPr>
          <p:cNvPr id="3" name="Picture 2"/>
          <p:cNvPicPr>
            <a:picLocks noChangeAspect="1"/>
          </p:cNvPicPr>
          <p:nvPr/>
        </p:nvPicPr>
        <p:blipFill>
          <a:blip r:embed="rId3"/>
          <a:stretch>
            <a:fillRect/>
          </a:stretch>
        </p:blipFill>
        <p:spPr>
          <a:xfrm>
            <a:off x="683567" y="1340768"/>
            <a:ext cx="6952575" cy="4536504"/>
          </a:xfrm>
          <a:prstGeom prst="rect">
            <a:avLst/>
          </a:prstGeom>
        </p:spPr>
      </p:pic>
    </p:spTree>
    <p:extLst>
      <p:ext uri="{BB962C8B-B14F-4D97-AF65-F5344CB8AC3E}">
        <p14:creationId xmlns:p14="http://schemas.microsoft.com/office/powerpoint/2010/main" val="41511175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020272" y="5949280"/>
            <a:ext cx="2016224" cy="792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a:stretch>
            <a:fillRect/>
          </a:stretch>
        </p:blipFill>
        <p:spPr>
          <a:xfrm>
            <a:off x="251520" y="1412776"/>
            <a:ext cx="8427464" cy="4857328"/>
          </a:xfrm>
          <a:prstGeom prst="rect">
            <a:avLst/>
          </a:prstGeom>
        </p:spPr>
      </p:pic>
    </p:spTree>
    <p:extLst>
      <p:ext uri="{BB962C8B-B14F-4D97-AF65-F5344CB8AC3E}">
        <p14:creationId xmlns:p14="http://schemas.microsoft.com/office/powerpoint/2010/main" val="150055402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500" y="199678"/>
            <a:ext cx="8229600" cy="1143000"/>
          </a:xfrm>
        </p:spPr>
        <p:txBody>
          <a:bodyPr/>
          <a:lstStyle/>
          <a:p>
            <a:pPr algn="l"/>
            <a:r>
              <a:rPr lang="en-US" sz="3600" dirty="0" smtClean="0"/>
              <a:t>Employment Tribunals</a:t>
            </a:r>
            <a:endParaRPr lang="en-US" sz="3600" dirty="0"/>
          </a:p>
        </p:txBody>
      </p:sp>
      <p:sp>
        <p:nvSpPr>
          <p:cNvPr id="3" name="Content Placeholder 2"/>
          <p:cNvSpPr>
            <a:spLocks noGrp="1"/>
          </p:cNvSpPr>
          <p:nvPr>
            <p:ph idx="1"/>
          </p:nvPr>
        </p:nvSpPr>
        <p:spPr>
          <a:xfrm>
            <a:off x="435429" y="4437112"/>
            <a:ext cx="8229600" cy="4525963"/>
          </a:xfrm>
        </p:spPr>
        <p:txBody>
          <a:bodyPr/>
          <a:lstStyle/>
          <a:p>
            <a:pPr marL="0" indent="0">
              <a:buNone/>
            </a:pPr>
            <a:endParaRPr lang="en-US" dirty="0"/>
          </a:p>
          <a:p>
            <a:pPr marL="0" indent="0">
              <a:buNone/>
            </a:pPr>
            <a:endParaRPr lang="en-US" dirty="0" smtClean="0"/>
          </a:p>
          <a:p>
            <a:pPr marL="0" indent="0">
              <a:buNone/>
            </a:pPr>
            <a:endParaRPr lang="en-US" dirty="0" smtClean="0"/>
          </a:p>
        </p:txBody>
      </p:sp>
      <p:pic>
        <p:nvPicPr>
          <p:cNvPr id="4" name="Picture 3"/>
          <p:cNvPicPr>
            <a:picLocks noChangeAspect="1"/>
          </p:cNvPicPr>
          <p:nvPr/>
        </p:nvPicPr>
        <p:blipFill>
          <a:blip r:embed="rId3"/>
          <a:stretch>
            <a:fillRect/>
          </a:stretch>
        </p:blipFill>
        <p:spPr>
          <a:xfrm>
            <a:off x="293018" y="1270500"/>
            <a:ext cx="8850982" cy="2020044"/>
          </a:xfrm>
          <a:prstGeom prst="rect">
            <a:avLst/>
          </a:prstGeom>
        </p:spPr>
      </p:pic>
      <p:pic>
        <p:nvPicPr>
          <p:cNvPr id="5" name="Picture 4"/>
          <p:cNvPicPr>
            <a:picLocks noChangeAspect="1"/>
          </p:cNvPicPr>
          <p:nvPr/>
        </p:nvPicPr>
        <p:blipFill>
          <a:blip r:embed="rId4"/>
          <a:stretch>
            <a:fillRect/>
          </a:stretch>
        </p:blipFill>
        <p:spPr>
          <a:xfrm>
            <a:off x="4932040" y="3933056"/>
            <a:ext cx="3228975" cy="2085975"/>
          </a:xfrm>
          <a:prstGeom prst="rect">
            <a:avLst/>
          </a:prstGeom>
        </p:spPr>
      </p:pic>
      <p:pic>
        <p:nvPicPr>
          <p:cNvPr id="6" name="Picture 5"/>
          <p:cNvPicPr>
            <a:picLocks noChangeAspect="1"/>
          </p:cNvPicPr>
          <p:nvPr/>
        </p:nvPicPr>
        <p:blipFill>
          <a:blip r:embed="rId5"/>
          <a:stretch>
            <a:fillRect/>
          </a:stretch>
        </p:blipFill>
        <p:spPr>
          <a:xfrm>
            <a:off x="2339752" y="3207206"/>
            <a:ext cx="6657392" cy="3520473"/>
          </a:xfrm>
          <a:prstGeom prst="rect">
            <a:avLst/>
          </a:prstGeom>
        </p:spPr>
      </p:pic>
    </p:spTree>
    <p:extLst>
      <p:ext uri="{BB962C8B-B14F-4D97-AF65-F5344CB8AC3E}">
        <p14:creationId xmlns:p14="http://schemas.microsoft.com/office/powerpoint/2010/main" val="377019181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83568" y="692696"/>
            <a:ext cx="5106516" cy="5790974"/>
          </a:xfrm>
          <a:prstGeom prst="rect">
            <a:avLst/>
          </a:prstGeom>
        </p:spPr>
      </p:pic>
      <p:sp>
        <p:nvSpPr>
          <p:cNvPr id="4" name="TextBox 3"/>
          <p:cNvSpPr txBox="1"/>
          <p:nvPr/>
        </p:nvSpPr>
        <p:spPr>
          <a:xfrm>
            <a:off x="6012160" y="2996952"/>
            <a:ext cx="1728192" cy="646331"/>
          </a:xfrm>
          <a:prstGeom prst="rect">
            <a:avLst/>
          </a:prstGeom>
          <a:noFill/>
        </p:spPr>
        <p:txBody>
          <a:bodyPr wrap="square" rtlCol="0">
            <a:spAutoFit/>
          </a:bodyPr>
          <a:lstStyle/>
          <a:p>
            <a:r>
              <a:rPr lang="en-GB" dirty="0" smtClean="0"/>
              <a:t>Link on </a:t>
            </a:r>
            <a:r>
              <a:rPr lang="en-GB" dirty="0" err="1" smtClean="0"/>
              <a:t>moodle</a:t>
            </a:r>
            <a:endParaRPr lang="en-GB" dirty="0"/>
          </a:p>
        </p:txBody>
      </p:sp>
    </p:spTree>
    <p:extLst>
      <p:ext uri="{BB962C8B-B14F-4D97-AF65-F5344CB8AC3E}">
        <p14:creationId xmlns:p14="http://schemas.microsoft.com/office/powerpoint/2010/main" val="205429981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rot="20720906">
            <a:off x="572614" y="1447612"/>
            <a:ext cx="8186688" cy="3962775"/>
            <a:chOff x="681314" y="2010927"/>
            <a:chExt cx="7746079" cy="3394205"/>
          </a:xfrm>
        </p:grpSpPr>
        <p:pic>
          <p:nvPicPr>
            <p:cNvPr id="2" name="Picture 1"/>
            <p:cNvPicPr>
              <a:picLocks noChangeAspect="1"/>
            </p:cNvPicPr>
            <p:nvPr/>
          </p:nvPicPr>
          <p:blipFill>
            <a:blip r:embed="rId3"/>
            <a:stretch>
              <a:fillRect/>
            </a:stretch>
          </p:blipFill>
          <p:spPr>
            <a:xfrm>
              <a:off x="681314" y="2010927"/>
              <a:ext cx="7743825" cy="1276350"/>
            </a:xfrm>
            <a:prstGeom prst="rect">
              <a:avLst/>
            </a:prstGeom>
          </p:spPr>
        </p:pic>
        <p:pic>
          <p:nvPicPr>
            <p:cNvPr id="3" name="Picture 2"/>
            <p:cNvPicPr>
              <a:picLocks noChangeAspect="1"/>
            </p:cNvPicPr>
            <p:nvPr/>
          </p:nvPicPr>
          <p:blipFill rotWithShape="1">
            <a:blip r:embed="rId4"/>
            <a:srcRect t="8672"/>
            <a:stretch/>
          </p:blipFill>
          <p:spPr>
            <a:xfrm>
              <a:off x="778818" y="3265190"/>
              <a:ext cx="7648575" cy="2139942"/>
            </a:xfrm>
            <a:prstGeom prst="rect">
              <a:avLst/>
            </a:prstGeom>
          </p:spPr>
        </p:pic>
      </p:grpSp>
    </p:spTree>
    <p:extLst>
      <p:ext uri="{BB962C8B-B14F-4D97-AF65-F5344CB8AC3E}">
        <p14:creationId xmlns:p14="http://schemas.microsoft.com/office/powerpoint/2010/main" val="295527737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1560" y="1700808"/>
            <a:ext cx="7704856" cy="3031875"/>
          </a:xfrm>
          <a:prstGeom prst="rect">
            <a:avLst/>
          </a:prstGeom>
        </p:spPr>
      </p:pic>
      <p:sp>
        <p:nvSpPr>
          <p:cNvPr id="3" name="Rectangle 2"/>
          <p:cNvSpPr/>
          <p:nvPr/>
        </p:nvSpPr>
        <p:spPr>
          <a:xfrm>
            <a:off x="179512" y="6093296"/>
            <a:ext cx="7272808" cy="646331"/>
          </a:xfrm>
          <a:prstGeom prst="rect">
            <a:avLst/>
          </a:prstGeom>
        </p:spPr>
        <p:txBody>
          <a:bodyPr wrap="square">
            <a:spAutoFit/>
          </a:bodyPr>
          <a:lstStyle/>
          <a:p>
            <a:r>
              <a:rPr lang="en-GB" dirty="0"/>
              <a:t>https://www.cedr.com/articles/?item=Working-with-bumps-in-the-road-The-emerging-trends-in-organisational-conflict-management</a:t>
            </a:r>
          </a:p>
        </p:txBody>
      </p:sp>
      <p:sp>
        <p:nvSpPr>
          <p:cNvPr id="4" name="Rectangle 3"/>
          <p:cNvSpPr/>
          <p:nvPr/>
        </p:nvSpPr>
        <p:spPr>
          <a:xfrm>
            <a:off x="4716016" y="4221088"/>
            <a:ext cx="3816424" cy="1077218"/>
          </a:xfrm>
          <a:prstGeom prst="rect">
            <a:avLst/>
          </a:prstGeom>
        </p:spPr>
        <p:txBody>
          <a:bodyPr wrap="square">
            <a:spAutoFit/>
          </a:bodyPr>
          <a:lstStyle/>
          <a:p>
            <a:r>
              <a:rPr lang="en-GB" sz="3200" b="1" dirty="0" smtClean="0">
                <a:solidFill>
                  <a:srgbClr val="FF0000"/>
                </a:solidFill>
                <a:latin typeface="Sitka Display" panose="02000505000000020004" pitchFamily="2" charset="0"/>
              </a:rPr>
              <a:t>4 trends observed in the past few years…</a:t>
            </a:r>
            <a:endParaRPr lang="en-GB" sz="3200" b="1" dirty="0">
              <a:solidFill>
                <a:srgbClr val="FF0000"/>
              </a:solidFill>
              <a:latin typeface="Sitka Display" panose="02000505000000020004" pitchFamily="2" charset="0"/>
            </a:endParaRPr>
          </a:p>
        </p:txBody>
      </p:sp>
    </p:spTree>
    <p:extLst>
      <p:ext uri="{BB962C8B-B14F-4D97-AF65-F5344CB8AC3E}">
        <p14:creationId xmlns:p14="http://schemas.microsoft.com/office/powerpoint/2010/main" val="22560309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556792"/>
            <a:ext cx="7776864" cy="1200329"/>
          </a:xfrm>
          <a:prstGeom prst="rect">
            <a:avLst/>
          </a:prstGeom>
        </p:spPr>
        <p:txBody>
          <a:bodyPr wrap="square">
            <a:spAutoFit/>
          </a:bodyPr>
          <a:lstStyle/>
          <a:p>
            <a:r>
              <a:rPr lang="en-GB" b="1" dirty="0">
                <a:solidFill>
                  <a:srgbClr val="222222"/>
                </a:solidFill>
                <a:latin typeface="Trebuchet MS" panose="020B0603020202020204" pitchFamily="34" charset="0"/>
              </a:rPr>
              <a:t>Trend 1 - Managing the traffic: The growing use of mediation in organisational conflict </a:t>
            </a:r>
            <a:r>
              <a:rPr lang="en-GB" b="1" dirty="0" smtClean="0">
                <a:solidFill>
                  <a:srgbClr val="222222"/>
                </a:solidFill>
                <a:latin typeface="Trebuchet MS" panose="020B0603020202020204" pitchFamily="34" charset="0"/>
              </a:rPr>
              <a:t>management</a:t>
            </a:r>
          </a:p>
          <a:p>
            <a:endParaRPr lang="en-GB" b="1" dirty="0">
              <a:solidFill>
                <a:srgbClr val="222222"/>
              </a:solidFill>
              <a:latin typeface="Trebuchet MS" panose="020B0603020202020204" pitchFamily="34" charset="0"/>
            </a:endParaRPr>
          </a:p>
          <a:p>
            <a:endParaRPr lang="en-GB" dirty="0"/>
          </a:p>
        </p:txBody>
      </p:sp>
      <p:sp>
        <p:nvSpPr>
          <p:cNvPr id="3" name="Rectangle 2"/>
          <p:cNvSpPr/>
          <p:nvPr/>
        </p:nvSpPr>
        <p:spPr>
          <a:xfrm>
            <a:off x="467544" y="2755985"/>
            <a:ext cx="7920880" cy="646331"/>
          </a:xfrm>
          <a:prstGeom prst="rect">
            <a:avLst/>
          </a:prstGeom>
        </p:spPr>
        <p:txBody>
          <a:bodyPr wrap="square">
            <a:spAutoFit/>
          </a:bodyPr>
          <a:lstStyle/>
          <a:p>
            <a:r>
              <a:rPr lang="en-GB" b="1" dirty="0">
                <a:solidFill>
                  <a:srgbClr val="222222"/>
                </a:solidFill>
                <a:latin typeface="Trebuchet MS" panose="020B0603020202020204" pitchFamily="34" charset="0"/>
              </a:rPr>
              <a:t>Trend 2 - Advanced drivers: Moving towards conflict competent leadership and conflict conscious cultures</a:t>
            </a:r>
            <a:endParaRPr lang="en-GB" dirty="0"/>
          </a:p>
        </p:txBody>
      </p:sp>
      <p:sp>
        <p:nvSpPr>
          <p:cNvPr id="4" name="Rectangle 3"/>
          <p:cNvSpPr/>
          <p:nvPr/>
        </p:nvSpPr>
        <p:spPr>
          <a:xfrm>
            <a:off x="467544" y="3678179"/>
            <a:ext cx="7344816" cy="646331"/>
          </a:xfrm>
          <a:prstGeom prst="rect">
            <a:avLst/>
          </a:prstGeom>
        </p:spPr>
        <p:txBody>
          <a:bodyPr wrap="square">
            <a:spAutoFit/>
          </a:bodyPr>
          <a:lstStyle/>
          <a:p>
            <a:r>
              <a:rPr lang="en-GB" b="1" dirty="0">
                <a:solidFill>
                  <a:srgbClr val="222222"/>
                </a:solidFill>
                <a:latin typeface="Trebuchet MS" panose="020B0603020202020204" pitchFamily="34" charset="0"/>
              </a:rPr>
              <a:t>Trend 3 - Varying the speed limits: From reactive dispute management to proactive conflict management</a:t>
            </a:r>
            <a:endParaRPr lang="en-GB" dirty="0"/>
          </a:p>
        </p:txBody>
      </p:sp>
      <p:sp>
        <p:nvSpPr>
          <p:cNvPr id="5" name="Rectangle 4"/>
          <p:cNvSpPr/>
          <p:nvPr/>
        </p:nvSpPr>
        <p:spPr>
          <a:xfrm>
            <a:off x="467544" y="4725144"/>
            <a:ext cx="7776864" cy="646331"/>
          </a:xfrm>
          <a:prstGeom prst="rect">
            <a:avLst/>
          </a:prstGeom>
        </p:spPr>
        <p:txBody>
          <a:bodyPr wrap="square">
            <a:spAutoFit/>
          </a:bodyPr>
          <a:lstStyle/>
          <a:p>
            <a:r>
              <a:rPr lang="en-GB" b="1" dirty="0">
                <a:solidFill>
                  <a:srgbClr val="222222"/>
                </a:solidFill>
                <a:latin typeface="Trebuchet MS" panose="020B0603020202020204" pitchFamily="34" charset="0"/>
              </a:rPr>
              <a:t>Trend 4 - Clearer road signage: Recognition of the value of mediation skills throughout the organisation</a:t>
            </a:r>
            <a:endParaRPr lang="en-GB" dirty="0"/>
          </a:p>
        </p:txBody>
      </p:sp>
    </p:spTree>
    <p:extLst>
      <p:ext uri="{BB962C8B-B14F-4D97-AF65-F5344CB8AC3E}">
        <p14:creationId xmlns:p14="http://schemas.microsoft.com/office/powerpoint/2010/main" val="38463999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020272" y="5589240"/>
            <a:ext cx="2123728" cy="1268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0" y="1052736"/>
            <a:ext cx="9144000" cy="646331"/>
          </a:xfrm>
          <a:prstGeom prst="rect">
            <a:avLst/>
          </a:prstGeom>
        </p:spPr>
        <p:txBody>
          <a:bodyPr wrap="square">
            <a:spAutoFit/>
          </a:bodyPr>
          <a:lstStyle/>
          <a:p>
            <a:pPr lvl="0">
              <a:spcAft>
                <a:spcPts val="0"/>
              </a:spcAft>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Symbol" panose="05050102010706020507" pitchFamily="18" charset="2"/>
              <a:buChar char=""/>
            </a:pPr>
            <a:endParaRPr lang="en-GB" dirty="0">
              <a:latin typeface="Calibri" panose="020F0502020204030204" pitchFamily="34" charset="0"/>
              <a:ea typeface="Times New Roman" panose="02020603050405020304" pitchFamily="18" charset="0"/>
              <a:cs typeface="Arial" panose="020B0604020202020204" pitchFamily="34" charset="0"/>
            </a:endParaRPr>
          </a:p>
        </p:txBody>
      </p:sp>
      <p:sp>
        <p:nvSpPr>
          <p:cNvPr id="4" name="TextBox 3"/>
          <p:cNvSpPr txBox="1"/>
          <p:nvPr/>
        </p:nvSpPr>
        <p:spPr>
          <a:xfrm>
            <a:off x="323528" y="188640"/>
            <a:ext cx="7533088" cy="584775"/>
          </a:xfrm>
          <a:prstGeom prst="rect">
            <a:avLst/>
          </a:prstGeom>
          <a:noFill/>
        </p:spPr>
        <p:txBody>
          <a:bodyPr wrap="none" rtlCol="0">
            <a:spAutoFit/>
          </a:bodyPr>
          <a:lstStyle/>
          <a:p>
            <a:r>
              <a:rPr lang="en-GB" sz="3200" dirty="0" smtClean="0">
                <a:latin typeface="+mn-lt"/>
              </a:rPr>
              <a:t>Assignment Q6/6 Supporting Line Managers</a:t>
            </a:r>
            <a:endParaRPr lang="en-GB" sz="2400" dirty="0">
              <a:latin typeface="+mn-lt"/>
            </a:endParaRPr>
          </a:p>
        </p:txBody>
      </p:sp>
      <p:sp>
        <p:nvSpPr>
          <p:cNvPr id="6" name="Rectangle 5"/>
          <p:cNvSpPr/>
          <p:nvPr/>
        </p:nvSpPr>
        <p:spPr>
          <a:xfrm>
            <a:off x="693976" y="1375901"/>
            <a:ext cx="7583417" cy="3970318"/>
          </a:xfrm>
          <a:prstGeom prst="rect">
            <a:avLst/>
          </a:prstGeom>
        </p:spPr>
        <p:txBody>
          <a:bodyPr wrap="square">
            <a:spAutoFit/>
          </a:bodyPr>
          <a:lstStyle/>
          <a:p>
            <a:pPr lvl="1"/>
            <a:endParaRPr lang="en-GB" b="1" dirty="0">
              <a:solidFill>
                <a:schemeClr val="tx2"/>
              </a:solidFill>
              <a:latin typeface="+mn-lt"/>
              <a:ea typeface="Calibri" panose="020F0502020204030204" pitchFamily="34" charset="0"/>
              <a:cs typeface="Times New Roman" panose="02020603050405020304" pitchFamily="18" charset="0"/>
            </a:endParaRPr>
          </a:p>
          <a:p>
            <a:r>
              <a:rPr lang="en-US" dirty="0"/>
              <a:t>4.3 Explain what is required to advise, coach and guide line managers in the skills for handling grievance or disputes in the workplace. </a:t>
            </a:r>
            <a:endParaRPr lang="en-GB" dirty="0"/>
          </a:p>
          <a:p>
            <a:r>
              <a:rPr lang="en-US" i="1" dirty="0"/>
              <a:t>Explain that line managers are often the main ‘actors’ who deal with workplace conflicts. They can base their advice on either grievances or dispute resolution. Improvements to dispute handling typically include training and support in investigation skills and in communicating effectively. </a:t>
            </a:r>
            <a:endParaRPr lang="en-GB" dirty="0"/>
          </a:p>
          <a:p>
            <a:r>
              <a:rPr lang="en-US" dirty="0"/>
              <a:t> </a:t>
            </a:r>
            <a:endParaRPr lang="en-GB" dirty="0"/>
          </a:p>
          <a:p>
            <a:r>
              <a:rPr lang="en-US" dirty="0"/>
              <a:t>4.4 Distinguish between third-party conciliation, mediation and arbitration.</a:t>
            </a:r>
            <a:endParaRPr lang="en-GB" dirty="0"/>
          </a:p>
          <a:p>
            <a:r>
              <a:rPr lang="en-US" i="1" dirty="0"/>
              <a:t>Define and include a brief evaluation of the usefulness of third-party conciliation, mediation and arbitration.</a:t>
            </a:r>
            <a:endParaRPr lang="en-GB" dirty="0"/>
          </a:p>
          <a:p>
            <a:endParaRPr lang="en-GB" b="1" dirty="0">
              <a:solidFill>
                <a:schemeClr val="tx2"/>
              </a:solidFill>
              <a:latin typeface="+mn-l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3079173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03648" y="2204864"/>
            <a:ext cx="7452320" cy="646331"/>
          </a:xfrm>
          <a:prstGeom prst="rect">
            <a:avLst/>
          </a:prstGeom>
          <a:noFill/>
        </p:spPr>
        <p:txBody>
          <a:bodyPr wrap="square" rtlCol="0">
            <a:spAutoFit/>
          </a:bodyPr>
          <a:lstStyle/>
          <a:p>
            <a:r>
              <a:rPr lang="en-GB" sz="3600" dirty="0" smtClean="0">
                <a:latin typeface="+mn-lt"/>
              </a:rPr>
              <a:t>Resolving disputes/conflict</a:t>
            </a:r>
            <a:endParaRPr lang="en-GB" sz="3600" dirty="0">
              <a:latin typeface="+mn-lt"/>
            </a:endParaRPr>
          </a:p>
        </p:txBody>
      </p:sp>
      <p:sp>
        <p:nvSpPr>
          <p:cNvPr id="2" name="AutoShape 2" descr="https://americanwatercollege.org/awc-main/wp-content/uploads/2016/07/Conflict-Resolution.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https://americanwatercollege.org/awc-main/wp-content/uploads/2016/07/Conflict-Resolution.pn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3068960"/>
            <a:ext cx="4968552" cy="3105345"/>
          </a:xfrm>
          <a:prstGeom prst="rect">
            <a:avLst/>
          </a:prstGeom>
        </p:spPr>
      </p:pic>
    </p:spTree>
    <p:extLst>
      <p:ext uri="{BB962C8B-B14F-4D97-AF65-F5344CB8AC3E}">
        <p14:creationId xmlns:p14="http://schemas.microsoft.com/office/powerpoint/2010/main" val="266751751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91680" y="1988840"/>
            <a:ext cx="4572000" cy="1754326"/>
          </a:xfrm>
          <a:prstGeom prst="rect">
            <a:avLst/>
          </a:prstGeom>
        </p:spPr>
        <p:txBody>
          <a:bodyPr>
            <a:spAutoFit/>
          </a:bodyPr>
          <a:lstStyle/>
          <a:p>
            <a:r>
              <a:rPr lang="en-GB" dirty="0" smtClean="0"/>
              <a:t>Paper:</a:t>
            </a:r>
          </a:p>
          <a:p>
            <a:endParaRPr lang="en-GB" dirty="0"/>
          </a:p>
          <a:p>
            <a:endParaRPr lang="en-GB" dirty="0" smtClean="0"/>
          </a:p>
          <a:p>
            <a:r>
              <a:rPr lang="en-GB" dirty="0" smtClean="0"/>
              <a:t>Reframing </a:t>
            </a:r>
            <a:r>
              <a:rPr lang="en-GB" dirty="0"/>
              <a:t>Resolution - Managing Conflict and Resolving Individual Employment Disputes in the Contemporary Workplace</a:t>
            </a:r>
          </a:p>
        </p:txBody>
      </p:sp>
      <p:sp>
        <p:nvSpPr>
          <p:cNvPr id="3" name="TextBox 2"/>
          <p:cNvSpPr txBox="1"/>
          <p:nvPr/>
        </p:nvSpPr>
        <p:spPr>
          <a:xfrm>
            <a:off x="2987824" y="5373216"/>
            <a:ext cx="3312368" cy="369332"/>
          </a:xfrm>
          <a:prstGeom prst="rect">
            <a:avLst/>
          </a:prstGeom>
          <a:noFill/>
        </p:spPr>
        <p:txBody>
          <a:bodyPr wrap="square" rtlCol="0">
            <a:spAutoFit/>
          </a:bodyPr>
          <a:lstStyle/>
          <a:p>
            <a:r>
              <a:rPr lang="en-GB" dirty="0" smtClean="0"/>
              <a:t>Hand out last week</a:t>
            </a:r>
            <a:endParaRPr lang="en-GB" dirty="0"/>
          </a:p>
        </p:txBody>
      </p:sp>
    </p:spTree>
    <p:extLst>
      <p:ext uri="{BB962C8B-B14F-4D97-AF65-F5344CB8AC3E}">
        <p14:creationId xmlns:p14="http://schemas.microsoft.com/office/powerpoint/2010/main" val="26940974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67544" y="1340768"/>
            <a:ext cx="7272808" cy="4182175"/>
          </a:xfrm>
          <a:prstGeom prst="rect">
            <a:avLst/>
          </a:prstGeom>
        </p:spPr>
      </p:pic>
      <p:pic>
        <p:nvPicPr>
          <p:cNvPr id="3" name="Picture 2"/>
          <p:cNvPicPr>
            <a:picLocks noChangeAspect="1"/>
          </p:cNvPicPr>
          <p:nvPr/>
        </p:nvPicPr>
        <p:blipFill>
          <a:blip r:embed="rId4"/>
          <a:stretch>
            <a:fillRect/>
          </a:stretch>
        </p:blipFill>
        <p:spPr>
          <a:xfrm>
            <a:off x="179512" y="116632"/>
            <a:ext cx="1838325" cy="676275"/>
          </a:xfrm>
          <a:prstGeom prst="rect">
            <a:avLst/>
          </a:prstGeom>
        </p:spPr>
      </p:pic>
      <p:sp>
        <p:nvSpPr>
          <p:cNvPr id="4" name="Rectangle 3"/>
          <p:cNvSpPr/>
          <p:nvPr/>
        </p:nvSpPr>
        <p:spPr>
          <a:xfrm>
            <a:off x="481009" y="5747638"/>
            <a:ext cx="4572000" cy="923330"/>
          </a:xfrm>
          <a:prstGeom prst="rect">
            <a:avLst/>
          </a:prstGeom>
        </p:spPr>
        <p:txBody>
          <a:bodyPr>
            <a:spAutoFit/>
          </a:bodyPr>
          <a:lstStyle/>
          <a:p>
            <a:r>
              <a:rPr lang="en-GB" dirty="0" smtClean="0">
                <a:hlinkClick r:id="rId5"/>
              </a:rPr>
              <a:t>The difference between the approaches:</a:t>
            </a:r>
          </a:p>
          <a:p>
            <a:r>
              <a:rPr lang="en-GB" dirty="0" smtClean="0">
                <a:hlinkClick r:id="rId5"/>
              </a:rPr>
              <a:t>https</a:t>
            </a:r>
            <a:r>
              <a:rPr lang="en-GB" dirty="0">
                <a:hlinkClick r:id="rId5"/>
              </a:rPr>
              <a:t>://www.youtube.com/watch?time_continue=13&amp;v=LdWsOHBiIyY</a:t>
            </a:r>
            <a:endParaRPr lang="en-GB" dirty="0"/>
          </a:p>
        </p:txBody>
      </p:sp>
    </p:spTree>
    <p:extLst>
      <p:ext uri="{BB962C8B-B14F-4D97-AF65-F5344CB8AC3E}">
        <p14:creationId xmlns:p14="http://schemas.microsoft.com/office/powerpoint/2010/main" val="286338618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3215"/>
          <a:stretch/>
        </p:blipFill>
        <p:spPr>
          <a:xfrm>
            <a:off x="395536" y="80041"/>
            <a:ext cx="5328592" cy="6682455"/>
          </a:xfrm>
          <a:prstGeom prst="rect">
            <a:avLst/>
          </a:prstGeom>
        </p:spPr>
      </p:pic>
      <p:pic>
        <p:nvPicPr>
          <p:cNvPr id="3" name="Picture 2"/>
          <p:cNvPicPr>
            <a:picLocks noChangeAspect="1"/>
          </p:cNvPicPr>
          <p:nvPr/>
        </p:nvPicPr>
        <p:blipFill>
          <a:blip r:embed="rId3"/>
          <a:stretch>
            <a:fillRect/>
          </a:stretch>
        </p:blipFill>
        <p:spPr>
          <a:xfrm>
            <a:off x="7236296" y="6093296"/>
            <a:ext cx="1838325" cy="676275"/>
          </a:xfrm>
          <a:prstGeom prst="rect">
            <a:avLst/>
          </a:prstGeom>
        </p:spPr>
      </p:pic>
    </p:spTree>
    <p:extLst>
      <p:ext uri="{BB962C8B-B14F-4D97-AF65-F5344CB8AC3E}">
        <p14:creationId xmlns:p14="http://schemas.microsoft.com/office/powerpoint/2010/main" val="397493584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172143"/>
            <a:ext cx="5256584" cy="6597428"/>
          </a:xfrm>
          <a:prstGeom prst="rect">
            <a:avLst/>
          </a:prstGeom>
        </p:spPr>
      </p:pic>
      <p:pic>
        <p:nvPicPr>
          <p:cNvPr id="3" name="Picture 2"/>
          <p:cNvPicPr>
            <a:picLocks noChangeAspect="1"/>
          </p:cNvPicPr>
          <p:nvPr/>
        </p:nvPicPr>
        <p:blipFill>
          <a:blip r:embed="rId3"/>
          <a:stretch>
            <a:fillRect/>
          </a:stretch>
        </p:blipFill>
        <p:spPr>
          <a:xfrm>
            <a:off x="7236296" y="6093296"/>
            <a:ext cx="1838325" cy="676275"/>
          </a:xfrm>
          <a:prstGeom prst="rect">
            <a:avLst/>
          </a:prstGeom>
        </p:spPr>
      </p:pic>
    </p:spTree>
    <p:extLst>
      <p:ext uri="{BB962C8B-B14F-4D97-AF65-F5344CB8AC3E}">
        <p14:creationId xmlns:p14="http://schemas.microsoft.com/office/powerpoint/2010/main" val="150779372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rot="20661670">
            <a:off x="851687" y="1233232"/>
            <a:ext cx="7753350" cy="3914775"/>
          </a:xfrm>
          <a:prstGeom prst="rect">
            <a:avLst/>
          </a:prstGeom>
        </p:spPr>
      </p:pic>
    </p:spTree>
    <p:extLst>
      <p:ext uri="{BB962C8B-B14F-4D97-AF65-F5344CB8AC3E}">
        <p14:creationId xmlns:p14="http://schemas.microsoft.com/office/powerpoint/2010/main" val="411725978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8720" y="260648"/>
            <a:ext cx="8229600" cy="1143000"/>
          </a:xfrm>
        </p:spPr>
        <p:txBody>
          <a:bodyPr/>
          <a:lstStyle/>
          <a:p>
            <a:r>
              <a:rPr lang="en-GB" sz="3200" dirty="0"/>
              <a:t>Research study facts</a:t>
            </a:r>
          </a:p>
        </p:txBody>
      </p:sp>
      <p:sp>
        <p:nvSpPr>
          <p:cNvPr id="3" name="Content Placeholder 2"/>
          <p:cNvSpPr>
            <a:spLocks noGrp="1"/>
          </p:cNvSpPr>
          <p:nvPr>
            <p:ph idx="1"/>
          </p:nvPr>
        </p:nvSpPr>
        <p:spPr>
          <a:xfrm>
            <a:off x="251520" y="1124744"/>
            <a:ext cx="8712968" cy="3917032"/>
          </a:xfrm>
        </p:spPr>
        <p:txBody>
          <a:bodyPr>
            <a:noAutofit/>
          </a:bodyPr>
          <a:lstStyle/>
          <a:p>
            <a:pPr>
              <a:buFont typeface="Wingdings" panose="05000000000000000000" pitchFamily="2" charset="2"/>
              <a:buChar char="§"/>
            </a:pPr>
            <a:r>
              <a:rPr lang="en-GB" sz="2400" dirty="0"/>
              <a:t>Women</a:t>
            </a:r>
            <a:r>
              <a:rPr lang="en-GB" sz="2000" dirty="0"/>
              <a:t> are slightly more likely than men to name stress as a main source of conflict: 38% versus 32%. </a:t>
            </a:r>
          </a:p>
          <a:p>
            <a:pPr>
              <a:spcBef>
                <a:spcPts val="0"/>
              </a:spcBef>
              <a:buFont typeface="Wingdings" panose="05000000000000000000" pitchFamily="2" charset="2"/>
              <a:buChar char="§"/>
            </a:pPr>
            <a:endParaRPr lang="en-GB" sz="2000" dirty="0"/>
          </a:p>
          <a:p>
            <a:pPr>
              <a:buFont typeface="Wingdings" panose="05000000000000000000" pitchFamily="2" charset="2"/>
              <a:buChar char="§"/>
            </a:pPr>
            <a:r>
              <a:rPr lang="en-GB" sz="2400" dirty="0"/>
              <a:t>Leadership</a:t>
            </a:r>
            <a:r>
              <a:rPr lang="en-GB" sz="2000" dirty="0"/>
              <a:t>, or lack of it, is also seen as a significant element in generating conflict at work.  3 in  10 employees (29%) see conflict arise from poor leadership at the top of the organization, with around a quarter (23%) saying that poor line management is to blame. </a:t>
            </a:r>
          </a:p>
          <a:p>
            <a:pPr>
              <a:spcBef>
                <a:spcPts val="0"/>
              </a:spcBef>
              <a:buFont typeface="Wingdings" panose="05000000000000000000" pitchFamily="2" charset="2"/>
              <a:buChar char="§"/>
            </a:pPr>
            <a:endParaRPr lang="en-GB" sz="2000" dirty="0"/>
          </a:p>
          <a:p>
            <a:pPr>
              <a:buFont typeface="Wingdings" panose="05000000000000000000" pitchFamily="2" charset="2"/>
              <a:buChar char="§"/>
            </a:pPr>
            <a:r>
              <a:rPr lang="en-GB" sz="2000" dirty="0"/>
              <a:t>Employees in Ireland, the US and the UK are most likely to see </a:t>
            </a:r>
            <a:r>
              <a:rPr lang="en-GB" sz="2400" dirty="0"/>
              <a:t>personality clashes</a:t>
            </a:r>
            <a:r>
              <a:rPr lang="en-GB" sz="2000" dirty="0"/>
              <a:t> as the prime source of workplace conflict, chosen by 66%, 62% and 59% respectively.  Conversely, workers in Germany are the only ones </a:t>
            </a:r>
            <a:r>
              <a:rPr lang="en-GB" sz="2000" b="1" dirty="0"/>
              <a:t>no</a:t>
            </a:r>
            <a:r>
              <a:rPr lang="en-GB" sz="2000" dirty="0"/>
              <a:t>t to rank warring egos at the top of the list. They view stress as the number one cause of disagreement, chosen by  4 in 10 employees (41%). </a:t>
            </a:r>
          </a:p>
        </p:txBody>
      </p:sp>
    </p:spTree>
    <p:extLst>
      <p:ext uri="{BB962C8B-B14F-4D97-AF65-F5344CB8AC3E}">
        <p14:creationId xmlns:p14="http://schemas.microsoft.com/office/powerpoint/2010/main" val="427966631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229600" cy="1143000"/>
          </a:xfrm>
        </p:spPr>
        <p:txBody>
          <a:bodyPr>
            <a:normAutofit/>
          </a:bodyPr>
          <a:lstStyle/>
          <a:p>
            <a:pPr algn="l"/>
            <a:r>
              <a:rPr lang="en-US" sz="3200" dirty="0" smtClean="0"/>
              <a:t>Thomas-</a:t>
            </a:r>
            <a:r>
              <a:rPr lang="en-US" sz="3200" dirty="0" err="1" smtClean="0"/>
              <a:t>Kilmann</a:t>
            </a:r>
            <a:r>
              <a:rPr lang="en-US" sz="3200" dirty="0" smtClean="0"/>
              <a:t> Resolving Conflict Style</a:t>
            </a:r>
            <a:endParaRPr lang="en-US" sz="3200" dirty="0"/>
          </a:p>
        </p:txBody>
      </p:sp>
      <p:pic>
        <p:nvPicPr>
          <p:cNvPr id="4" name="Content Placeholder 3" descr="Thomas Killman Model.gif"/>
          <p:cNvPicPr>
            <a:picLocks noGrp="1" noChangeAspect="1"/>
          </p:cNvPicPr>
          <p:nvPr>
            <p:ph idx="1"/>
          </p:nvPr>
        </p:nvPicPr>
        <p:blipFill>
          <a:blip r:embed="rId2">
            <a:extLst>
              <a:ext uri="{28A0092B-C50C-407E-A947-70E740481C1C}">
                <a14:useLocalDpi xmlns:a14="http://schemas.microsoft.com/office/drawing/2010/main" val="0"/>
              </a:ext>
            </a:extLst>
          </a:blip>
          <a:srcRect l="7863" r="7863"/>
          <a:stretch>
            <a:fillRect/>
          </a:stretch>
        </p:blipFill>
        <p:spPr/>
      </p:pic>
      <p:sp>
        <p:nvSpPr>
          <p:cNvPr id="3" name="TextBox 2"/>
          <p:cNvSpPr txBox="1"/>
          <p:nvPr/>
        </p:nvSpPr>
        <p:spPr>
          <a:xfrm>
            <a:off x="6804248" y="3429000"/>
            <a:ext cx="1676872" cy="646331"/>
          </a:xfrm>
          <a:prstGeom prst="rect">
            <a:avLst/>
          </a:prstGeom>
          <a:noFill/>
        </p:spPr>
        <p:txBody>
          <a:bodyPr wrap="square" rtlCol="0">
            <a:spAutoFit/>
          </a:bodyPr>
          <a:lstStyle/>
          <a:p>
            <a:r>
              <a:rPr lang="en-GB" dirty="0" smtClean="0"/>
              <a:t>Available on </a:t>
            </a:r>
            <a:r>
              <a:rPr lang="en-GB" dirty="0" err="1" smtClean="0"/>
              <a:t>moodle</a:t>
            </a:r>
            <a:endParaRPr lang="en-GB" dirty="0"/>
          </a:p>
        </p:txBody>
      </p:sp>
    </p:spTree>
    <p:extLst>
      <p:ext uri="{BB962C8B-B14F-4D97-AF65-F5344CB8AC3E}">
        <p14:creationId xmlns:p14="http://schemas.microsoft.com/office/powerpoint/2010/main" val="320588236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sz="3200" dirty="0" smtClean="0"/>
              <a:t>Ways of Resolving Conflict</a:t>
            </a:r>
            <a:endParaRPr lang="en-US" sz="3200" dirty="0"/>
          </a:p>
        </p:txBody>
      </p:sp>
      <p:sp>
        <p:nvSpPr>
          <p:cNvPr id="3" name="Content Placeholder 2"/>
          <p:cNvSpPr>
            <a:spLocks noGrp="1"/>
          </p:cNvSpPr>
          <p:nvPr>
            <p:ph idx="1"/>
          </p:nvPr>
        </p:nvSpPr>
        <p:spPr/>
        <p:txBody>
          <a:bodyPr/>
          <a:lstStyle/>
          <a:p>
            <a:pPr marL="0" indent="0">
              <a:buNone/>
            </a:pPr>
            <a:r>
              <a:rPr lang="en-US" dirty="0" smtClean="0"/>
              <a:t>Through ACAS (the neutral third party)</a:t>
            </a:r>
          </a:p>
          <a:p>
            <a:r>
              <a:rPr lang="en-US" dirty="0" smtClean="0"/>
              <a:t>Collective </a:t>
            </a:r>
            <a:r>
              <a:rPr lang="en-US" dirty="0" err="1" smtClean="0"/>
              <a:t>Conciliaition</a:t>
            </a:r>
            <a:endParaRPr lang="en-US" dirty="0" smtClean="0"/>
          </a:p>
          <a:p>
            <a:r>
              <a:rPr lang="en-US" dirty="0" smtClean="0"/>
              <a:t>Collective Arbitration</a:t>
            </a:r>
            <a:endParaRPr lang="en-US" dirty="0"/>
          </a:p>
          <a:p>
            <a:r>
              <a:rPr lang="en-US" dirty="0" smtClean="0"/>
              <a:t>Collective Mediation</a:t>
            </a:r>
          </a:p>
          <a:p>
            <a:pPr marL="0" indent="0">
              <a:buNone/>
            </a:pPr>
            <a:endParaRPr lang="en-US" dirty="0" smtClean="0"/>
          </a:p>
          <a:p>
            <a:pPr marL="0" indent="0">
              <a:buNone/>
            </a:pPr>
            <a:r>
              <a:rPr lang="en-US" sz="2800" dirty="0">
                <a:hlinkClick r:id="rId2"/>
              </a:rPr>
              <a:t>https://www.youtube.com/watch?v=qzPiO6Oo8ss#action=</a:t>
            </a:r>
            <a:r>
              <a:rPr lang="en-US" sz="2800" dirty="0" smtClean="0">
                <a:hlinkClick r:id="rId2"/>
              </a:rPr>
              <a:t>share</a:t>
            </a:r>
            <a:endParaRPr lang="en-US" sz="2800" dirty="0" smtClean="0"/>
          </a:p>
          <a:p>
            <a:pPr marL="0" indent="0">
              <a:buNone/>
            </a:pPr>
            <a:endParaRPr lang="en-US" dirty="0" smtClean="0"/>
          </a:p>
          <a:p>
            <a:endParaRPr lang="en-US" dirty="0"/>
          </a:p>
        </p:txBody>
      </p:sp>
    </p:spTree>
    <p:extLst>
      <p:ext uri="{BB962C8B-B14F-4D97-AF65-F5344CB8AC3E}">
        <p14:creationId xmlns:p14="http://schemas.microsoft.com/office/powerpoint/2010/main" val="185726525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sz="3200" dirty="0" smtClean="0"/>
              <a:t>Group Work</a:t>
            </a:r>
            <a:endParaRPr lang="en-US" sz="3200" dirty="0"/>
          </a:p>
        </p:txBody>
      </p:sp>
      <p:sp>
        <p:nvSpPr>
          <p:cNvPr id="3" name="Content Placeholder 2"/>
          <p:cNvSpPr>
            <a:spLocks noGrp="1"/>
          </p:cNvSpPr>
          <p:nvPr>
            <p:ph idx="1"/>
          </p:nvPr>
        </p:nvSpPr>
        <p:spPr/>
        <p:txBody>
          <a:bodyPr/>
          <a:lstStyle/>
          <a:p>
            <a:pPr marL="0" indent="0">
              <a:buNone/>
            </a:pPr>
            <a:r>
              <a:rPr lang="en-GB" sz="2400" dirty="0" smtClean="0"/>
              <a:t>Outline what you would do to:</a:t>
            </a:r>
          </a:p>
          <a:p>
            <a:pPr lvl="1">
              <a:buFont typeface="Wingdings" panose="05000000000000000000" pitchFamily="2" charset="2"/>
              <a:buChar char="§"/>
            </a:pPr>
            <a:r>
              <a:rPr lang="en-GB" sz="2400" dirty="0"/>
              <a:t>A</a:t>
            </a:r>
            <a:r>
              <a:rPr lang="en-GB" sz="2400" dirty="0" smtClean="0"/>
              <a:t>dvise</a:t>
            </a:r>
          </a:p>
          <a:p>
            <a:pPr lvl="1">
              <a:buFont typeface="Wingdings" panose="05000000000000000000" pitchFamily="2" charset="2"/>
              <a:buChar char="§"/>
            </a:pPr>
            <a:r>
              <a:rPr lang="en-GB" sz="2400" dirty="0" smtClean="0"/>
              <a:t>Coach</a:t>
            </a:r>
            <a:endParaRPr lang="en-GB" sz="2400" dirty="0"/>
          </a:p>
          <a:p>
            <a:pPr lvl="1">
              <a:buFont typeface="Wingdings" panose="05000000000000000000" pitchFamily="2" charset="2"/>
              <a:buChar char="§"/>
            </a:pPr>
            <a:r>
              <a:rPr lang="en-GB" sz="2400" dirty="0"/>
              <a:t>G</a:t>
            </a:r>
            <a:r>
              <a:rPr lang="en-GB" sz="2400" dirty="0" smtClean="0"/>
              <a:t>uide </a:t>
            </a:r>
          </a:p>
          <a:p>
            <a:pPr marL="0" indent="0">
              <a:buNone/>
            </a:pPr>
            <a:endParaRPr lang="en-GB" sz="2400" b="1" dirty="0" smtClean="0"/>
          </a:p>
          <a:p>
            <a:pPr marL="0" indent="0">
              <a:buNone/>
            </a:pPr>
            <a:endParaRPr lang="en-GB" sz="2400" b="1" dirty="0"/>
          </a:p>
          <a:p>
            <a:pPr marL="0" indent="0">
              <a:buNone/>
            </a:pPr>
            <a:endParaRPr lang="en-GB" sz="2400" b="1" dirty="0" smtClean="0"/>
          </a:p>
          <a:p>
            <a:pPr marL="0" indent="0">
              <a:buNone/>
            </a:pPr>
            <a:r>
              <a:rPr lang="en-GB" sz="2400" b="1" dirty="0" smtClean="0"/>
              <a:t>line </a:t>
            </a:r>
            <a:r>
              <a:rPr lang="en-GB" sz="2400" b="1" dirty="0"/>
              <a:t>managers </a:t>
            </a:r>
            <a:r>
              <a:rPr lang="en-GB" sz="2400" dirty="0"/>
              <a:t>in the skills for effective </a:t>
            </a:r>
            <a:r>
              <a:rPr lang="en-GB" sz="2400" dirty="0" smtClean="0"/>
              <a:t>grievance </a:t>
            </a:r>
            <a:r>
              <a:rPr lang="en-GB" sz="2400" dirty="0"/>
              <a:t>and dispute-handling procedures </a:t>
            </a:r>
            <a:endParaRPr lang="en-US" sz="2400" dirty="0"/>
          </a:p>
        </p:txBody>
      </p:sp>
    </p:spTree>
    <p:extLst>
      <p:ext uri="{BB962C8B-B14F-4D97-AF65-F5344CB8AC3E}">
        <p14:creationId xmlns:p14="http://schemas.microsoft.com/office/powerpoint/2010/main" val="51021148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3200" dirty="0" smtClean="0"/>
              <a:t>CIPD Viewpoint</a:t>
            </a:r>
            <a:endParaRPr lang="en-GB" sz="3200" dirty="0"/>
          </a:p>
        </p:txBody>
      </p:sp>
      <p:sp>
        <p:nvSpPr>
          <p:cNvPr id="3" name="Content Placeholder 2"/>
          <p:cNvSpPr>
            <a:spLocks noGrp="1"/>
          </p:cNvSpPr>
          <p:nvPr>
            <p:ph idx="1"/>
          </p:nvPr>
        </p:nvSpPr>
        <p:spPr>
          <a:xfrm>
            <a:off x="107504" y="1196752"/>
            <a:ext cx="8856984" cy="5661248"/>
          </a:xfrm>
          <a:solidFill>
            <a:schemeClr val="bg1"/>
          </a:solidFill>
        </p:spPr>
        <p:txBody>
          <a:bodyPr>
            <a:noAutofit/>
          </a:bodyPr>
          <a:lstStyle/>
          <a:p>
            <a:r>
              <a:rPr lang="en-GB" sz="2000" dirty="0" smtClean="0"/>
              <a:t>Ensuring that people are </a:t>
            </a:r>
            <a:r>
              <a:rPr lang="en-GB" sz="2000" b="1" dirty="0" smtClean="0"/>
              <a:t>treated fairly </a:t>
            </a:r>
            <a:r>
              <a:rPr lang="en-GB" sz="2000" dirty="0" smtClean="0"/>
              <a:t>and reducing the scale of conflict are important factors in the creation of a productive working environment. </a:t>
            </a:r>
            <a:br>
              <a:rPr lang="en-GB" sz="2000" dirty="0" smtClean="0"/>
            </a:br>
            <a:endParaRPr lang="en-GB" sz="2000" dirty="0" smtClean="0"/>
          </a:p>
          <a:p>
            <a:r>
              <a:rPr lang="en-GB" sz="2000" dirty="0" smtClean="0"/>
              <a:t>The CIPD believes that </a:t>
            </a:r>
            <a:r>
              <a:rPr lang="en-GB" sz="2000" b="1" dirty="0" smtClean="0"/>
              <a:t>employers and employees should seek informally to resolve most matters</a:t>
            </a:r>
            <a:r>
              <a:rPr lang="en-GB" sz="2000" dirty="0" smtClean="0"/>
              <a:t> that arise in the course of the working relationship. This approach helps minor concerns to be resolved speedily without the need to have recourse to formal action. It also limits disruption to work and reduces any personal embarrassment in discussing issues of concern.  </a:t>
            </a:r>
            <a:br>
              <a:rPr lang="en-GB" sz="2000" dirty="0" smtClean="0"/>
            </a:br>
            <a:r>
              <a:rPr lang="en-GB" sz="2000" dirty="0" smtClean="0"/>
              <a:t/>
            </a:r>
            <a:br>
              <a:rPr lang="en-GB" sz="2000" dirty="0" smtClean="0"/>
            </a:br>
            <a:r>
              <a:rPr lang="en-GB" sz="2000" b="1" dirty="0" smtClean="0"/>
              <a:t>Disciplinary and grievance procedures are essential </a:t>
            </a:r>
            <a:r>
              <a:rPr lang="en-GB" sz="2000" dirty="0" smtClean="0"/>
              <a:t>when informal mechanisms are ineffective, or where they are inappropriate given the nature of the issue arising. These procedures can also help prevent unnecessary staff turnover and absenteeism, as well as avoiding costly and time-consuming tribunal cases.</a:t>
            </a:r>
            <a:br>
              <a:rPr lang="en-GB" sz="2000" dirty="0" smtClean="0"/>
            </a:br>
            <a:endParaRPr lang="en-GB" sz="2000" dirty="0" smtClean="0"/>
          </a:p>
          <a:p>
            <a:r>
              <a:rPr lang="en-GB" sz="2000" dirty="0" smtClean="0"/>
              <a:t>It is essential that those implementing these procedures have the necessary training and guidance to do so, not just with minimum legal obligations but also with the principles of </a:t>
            </a:r>
            <a:r>
              <a:rPr lang="en-GB" sz="2000" b="1" dirty="0" smtClean="0"/>
              <a:t>fairness and natural justice </a:t>
            </a:r>
            <a:r>
              <a:rPr lang="en-GB" sz="2000" dirty="0" smtClean="0"/>
              <a:t>reflected in the ACAS Code.</a:t>
            </a:r>
          </a:p>
          <a:p>
            <a:endParaRPr lang="en-GB" sz="2000" dirty="0"/>
          </a:p>
        </p:txBody>
      </p:sp>
    </p:spTree>
    <p:extLst>
      <p:ext uri="{BB962C8B-B14F-4D97-AF65-F5344CB8AC3E}">
        <p14:creationId xmlns:p14="http://schemas.microsoft.com/office/powerpoint/2010/main" val="214576346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3200" dirty="0" smtClean="0">
                <a:latin typeface="+mn-lt"/>
              </a:rPr>
              <a:t>Concluding Thoughts</a:t>
            </a:r>
            <a:endParaRPr lang="en-GB" sz="3200" dirty="0">
              <a:latin typeface="+mn-lt"/>
            </a:endParaRPr>
          </a:p>
        </p:txBody>
      </p:sp>
      <p:sp>
        <p:nvSpPr>
          <p:cNvPr id="3" name="Content Placeholder 2"/>
          <p:cNvSpPr>
            <a:spLocks noGrp="1"/>
          </p:cNvSpPr>
          <p:nvPr>
            <p:ph idx="1"/>
          </p:nvPr>
        </p:nvSpPr>
        <p:spPr/>
        <p:txBody>
          <a:bodyPr/>
          <a:lstStyle/>
          <a:p>
            <a:r>
              <a:rPr lang="en-GB" dirty="0" smtClean="0"/>
              <a:t>Conflict, discipline and grievance issues can be extremely difficult to handle.</a:t>
            </a:r>
          </a:p>
          <a:p>
            <a:r>
              <a:rPr lang="en-GB" b="1" dirty="0" smtClean="0"/>
              <a:t>Management competence </a:t>
            </a:r>
            <a:r>
              <a:rPr lang="en-GB" dirty="0" smtClean="0"/>
              <a:t>can help influence events positively.</a:t>
            </a:r>
          </a:p>
          <a:p>
            <a:r>
              <a:rPr lang="en-GB" dirty="0" smtClean="0"/>
              <a:t>Training is key.</a:t>
            </a:r>
          </a:p>
          <a:p>
            <a:r>
              <a:rPr lang="en-GB" dirty="0" smtClean="0"/>
              <a:t>Sound procedures (laid out by ACAS) should be followed. </a:t>
            </a:r>
            <a:endParaRPr lang="en-GB" dirty="0"/>
          </a:p>
        </p:txBody>
      </p:sp>
    </p:spTree>
    <p:extLst>
      <p:ext uri="{BB962C8B-B14F-4D97-AF65-F5344CB8AC3E}">
        <p14:creationId xmlns:p14="http://schemas.microsoft.com/office/powerpoint/2010/main" val="296027659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pPr algn="l"/>
            <a:r>
              <a:rPr lang="en-GB" sz="3200" dirty="0" smtClean="0"/>
              <a:t>Further Study</a:t>
            </a:r>
            <a:endParaRPr lang="en-GB" sz="3200" dirty="0"/>
          </a:p>
        </p:txBody>
      </p:sp>
      <p:sp>
        <p:nvSpPr>
          <p:cNvPr id="3" name="Content Placeholder 2"/>
          <p:cNvSpPr>
            <a:spLocks noGrp="1"/>
          </p:cNvSpPr>
          <p:nvPr>
            <p:ph idx="1"/>
          </p:nvPr>
        </p:nvSpPr>
        <p:spPr/>
        <p:txBody>
          <a:bodyPr/>
          <a:lstStyle/>
          <a:p>
            <a:r>
              <a:rPr lang="en-GB" sz="2000" dirty="0" smtClean="0"/>
              <a:t>Understanding Employment Relations by </a:t>
            </a:r>
            <a:r>
              <a:rPr lang="en-GB" sz="2000" dirty="0" err="1" smtClean="0"/>
              <a:t>Dundon</a:t>
            </a:r>
            <a:r>
              <a:rPr lang="en-GB" sz="2000" dirty="0" smtClean="0"/>
              <a:t> and </a:t>
            </a:r>
            <a:r>
              <a:rPr lang="en-GB" sz="2000" dirty="0" err="1" smtClean="0"/>
              <a:t>Rollinson</a:t>
            </a:r>
            <a:r>
              <a:rPr lang="en-GB" sz="2000" dirty="0" smtClean="0"/>
              <a:t>. Chapter 7 Discipline and Grievance pages: 209 – 234.</a:t>
            </a:r>
            <a:br>
              <a:rPr lang="en-GB" sz="2000" dirty="0" smtClean="0"/>
            </a:br>
            <a:endParaRPr lang="en-GB" sz="2000" dirty="0" smtClean="0"/>
          </a:p>
          <a:p>
            <a:r>
              <a:rPr lang="en-GB" sz="2000" dirty="0" smtClean="0"/>
              <a:t>CIPD </a:t>
            </a:r>
            <a:r>
              <a:rPr lang="en-GB" sz="2000" dirty="0" smtClean="0">
                <a:hlinkClick r:id="rId2"/>
              </a:rPr>
              <a:t>http://www.cipd.co.uk/hr-resources/factsheets/discipline-grievances-at-work.aspx</a:t>
            </a:r>
            <a:r>
              <a:rPr lang="en-GB" sz="2000" dirty="0"/>
              <a:t/>
            </a:r>
            <a:br>
              <a:rPr lang="en-GB" sz="2000" dirty="0"/>
            </a:br>
            <a:endParaRPr lang="en-GB" sz="2000" dirty="0" smtClean="0"/>
          </a:p>
          <a:p>
            <a:r>
              <a:rPr lang="en-GB" sz="2000" dirty="0" smtClean="0"/>
              <a:t>CIPD Podcast</a:t>
            </a:r>
          </a:p>
          <a:p>
            <a:pPr marL="0" indent="0">
              <a:buNone/>
            </a:pPr>
            <a:r>
              <a:rPr lang="en-GB" sz="2000" dirty="0">
                <a:hlinkClick r:id="rId3"/>
              </a:rPr>
              <a:t>http://www.cipd.co.uk/hr-resources/podcasts/69-dispute-</a:t>
            </a:r>
            <a:r>
              <a:rPr lang="en-GB" sz="2000" dirty="0" smtClean="0">
                <a:hlinkClick r:id="rId3"/>
              </a:rPr>
              <a:t>resolutions.aspx</a:t>
            </a:r>
            <a:r>
              <a:rPr lang="en-GB" sz="2000" dirty="0" smtClean="0"/>
              <a:t/>
            </a:r>
            <a:br>
              <a:rPr lang="en-GB" sz="2000" dirty="0" smtClean="0"/>
            </a:br>
            <a:endParaRPr lang="en-GB" sz="2000" dirty="0" smtClean="0"/>
          </a:p>
          <a:p>
            <a:r>
              <a:rPr lang="en-GB" sz="2000" dirty="0" smtClean="0"/>
              <a:t>HBR - Win at Workplace Conflict</a:t>
            </a:r>
          </a:p>
          <a:p>
            <a:pPr marL="0" indent="0">
              <a:buNone/>
            </a:pPr>
            <a:r>
              <a:rPr lang="en-GB" sz="2000" dirty="0">
                <a:hlinkClick r:id="rId4"/>
              </a:rPr>
              <a:t>https://hbr.org/2014/05/win-at-workplace-conflict</a:t>
            </a:r>
            <a:r>
              <a:rPr lang="en-GB" sz="2000" dirty="0" smtClean="0">
                <a:hlinkClick r:id="rId4"/>
              </a:rPr>
              <a:t>/</a:t>
            </a:r>
            <a:endParaRPr lang="en-GB" sz="2000" dirty="0" smtClean="0"/>
          </a:p>
          <a:p>
            <a:pPr marL="0" indent="0">
              <a:buNone/>
            </a:pPr>
            <a:endParaRPr lang="en-GB" sz="2000" dirty="0" smtClean="0"/>
          </a:p>
          <a:p>
            <a:endParaRPr lang="en-GB" sz="2000" dirty="0" smtClean="0"/>
          </a:p>
          <a:p>
            <a:pPr>
              <a:buNone/>
            </a:pPr>
            <a:endParaRPr lang="en-GB" sz="2000" dirty="0"/>
          </a:p>
        </p:txBody>
      </p:sp>
    </p:spTree>
    <p:extLst>
      <p:ext uri="{BB962C8B-B14F-4D97-AF65-F5344CB8AC3E}">
        <p14:creationId xmlns:p14="http://schemas.microsoft.com/office/powerpoint/2010/main" val="222857276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14408</TotalTime>
  <Words>1241</Words>
  <Application>Microsoft Office PowerPoint</Application>
  <PresentationFormat>On-screen Show (4:3)</PresentationFormat>
  <Paragraphs>210</Paragraphs>
  <Slides>48</Slides>
  <Notes>10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48</vt:i4>
      </vt:variant>
    </vt:vector>
  </HeadingPairs>
  <TitlesOfParts>
    <vt:vector size="60" baseType="lpstr">
      <vt:lpstr>Algerian</vt:lpstr>
      <vt:lpstr>Arial</vt:lpstr>
      <vt:lpstr>Calibri</vt:lpstr>
      <vt:lpstr>Helvetica</vt:lpstr>
      <vt:lpstr>Mangal</vt:lpstr>
      <vt:lpstr>Sitka Display</vt:lpstr>
      <vt:lpstr>Symbol</vt:lpstr>
      <vt:lpstr>Times New Roman</vt:lpstr>
      <vt:lpstr>Trebuchet MS</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What do you think Conflict is?</vt:lpstr>
      <vt:lpstr>Definition of Conflict</vt:lpstr>
      <vt:lpstr>Conflict</vt:lpstr>
      <vt:lpstr>Unitary Perspective</vt:lpstr>
      <vt:lpstr>PowerPoint Presentation</vt:lpstr>
      <vt:lpstr>PowerPoint Presentation</vt:lpstr>
      <vt:lpstr>Sources of conflict</vt:lpstr>
      <vt:lpstr>#][] ‘</vt:lpstr>
      <vt:lpstr>PowerPoint Presentation</vt:lpstr>
      <vt:lpstr>Signs that there is conflict</vt:lpstr>
      <vt:lpstr>PowerPoint Presentation</vt:lpstr>
      <vt:lpstr>PowerPoint Presentation</vt:lpstr>
      <vt:lpstr>Official &amp; Unofficial Industrial Action</vt:lpstr>
      <vt:lpstr>PowerPoint Presentation</vt:lpstr>
      <vt:lpstr>PowerPoint Presentation</vt:lpstr>
      <vt:lpstr>Misconduct &amp; Misbehavior</vt:lpstr>
      <vt:lpstr>How to deal with Misbehavior?</vt:lpstr>
      <vt:lpstr>Grievance and Disciplinary</vt:lpstr>
      <vt:lpstr>Legal</vt:lpstr>
      <vt:lpstr>PowerPoint Presentation</vt:lpstr>
      <vt:lpstr>PowerPoint Presentation</vt:lpstr>
      <vt:lpstr>PowerPoint Presentation</vt:lpstr>
      <vt:lpstr>PowerPoint Presentation</vt:lpstr>
      <vt:lpstr>Employment Tribunals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study facts</vt:lpstr>
      <vt:lpstr>Thomas-Kilmann Resolving Conflict Style</vt:lpstr>
      <vt:lpstr>Ways of Resolving Conflict</vt:lpstr>
      <vt:lpstr>Group Work</vt:lpstr>
      <vt:lpstr>CIPD Viewpoint</vt:lpstr>
      <vt:lpstr>Concluding Thoughts</vt:lpstr>
      <vt:lpstr>Further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Felicity Healey-Benson</cp:lastModifiedBy>
  <cp:revision>306</cp:revision>
  <dcterms:created xsi:type="dcterms:W3CDTF">2010-08-16T19:37:27Z</dcterms:created>
  <dcterms:modified xsi:type="dcterms:W3CDTF">2019-03-11T20:57:49Z</dcterms:modified>
</cp:coreProperties>
</file>