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9144000" cy="6858000" type="screen4x3"/>
  <p:notesSz cx="6858000" cy="9144000"/>
  <p:embeddedFontLst>
    <p:embeddedFont>
      <p:font typeface="黑体" pitchFamily="49" charset="-122"/>
      <p:regular r:id="rId43"/>
    </p:embeddedFont>
    <p:embeddedFont>
      <p:font typeface="Calibri" pitchFamily="34" charset="0"/>
      <p:regular r:id="rId44"/>
      <p:bold r:id="rId45"/>
      <p:italic r:id="rId46"/>
      <p:boldItalic r:id="rId47"/>
    </p:embeddedFont>
    <p:embeddedFont>
      <p:font typeface="华文细黑" pitchFamily="2" charset="-122"/>
      <p:regular r:id="rId48"/>
    </p:embeddedFont>
    <p:embeddedFont>
      <p:font typeface="GB Pinyinok-D" pitchFamily="2" charset="-122"/>
      <p:regular r:id="rId49"/>
    </p:embeddedFont>
    <p:embeddedFont>
      <p:font typeface="楷体" pitchFamily="49" charset="-122"/>
      <p:regular r:id="rId50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font" Target="fonts/font5.fntdata"/><Relationship Id="rId50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3.fntdata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2.fntdata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1.fntdata"/><Relationship Id="rId48" Type="http://schemas.openxmlformats.org/officeDocument/2006/relationships/font" Target="fonts/font6.fntdata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1pPr>
    <a:lvl2pPr indent="2286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2pPr>
    <a:lvl3pPr indent="4572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3pPr>
    <a:lvl4pPr indent="6858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4pPr>
    <a:lvl5pPr indent="9144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5pPr>
    <a:lvl6pPr indent="11430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6pPr>
    <a:lvl7pPr indent="13716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7pPr>
    <a:lvl8pPr indent="16002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8pPr>
    <a:lvl9pPr indent="18288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第十四课  你把水果拿过来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880042" y="1222375"/>
            <a:ext cx="3456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你明白这句话的意思吗？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2060575" y="5480050"/>
            <a:ext cx="525690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yǒu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péng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zì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yuǎnfāng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lái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bù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yì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lè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hū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有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朋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自  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远方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来，不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亦 乐 乎 </a:t>
            </a:r>
          </a:p>
        </p:txBody>
      </p:sp>
      <p:pic>
        <p:nvPicPr>
          <p:cNvPr id="18" name="20130515210920813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221875" y="1885167"/>
            <a:ext cx="4700250" cy="33029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676400"/>
            <a:ext cx="2572753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clean, to sweep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676400"/>
            <a:ext cx="10207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打扫</a:t>
            </a:r>
          </a:p>
        </p:txBody>
      </p:sp>
      <p:sp>
        <p:nvSpPr>
          <p:cNvPr id="26" name="Shape 26"/>
          <p:cNvSpPr/>
          <p:nvPr/>
        </p:nvSpPr>
        <p:spPr>
          <a:xfrm>
            <a:off x="5026025" y="2641600"/>
            <a:ext cx="134804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clean 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636837"/>
            <a:ext cx="10191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干净</a:t>
            </a:r>
          </a:p>
        </p:txBody>
      </p:sp>
      <p:sp>
        <p:nvSpPr>
          <p:cNvPr id="28" name="Shape 28"/>
          <p:cNvSpPr/>
          <p:nvPr/>
        </p:nvSpPr>
        <p:spPr>
          <a:xfrm>
            <a:off x="5026025" y="3632200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conj. then, after that</a:t>
            </a:r>
          </a:p>
        </p:txBody>
      </p:sp>
      <p:sp>
        <p:nvSpPr>
          <p:cNvPr id="29" name="Shape 29"/>
          <p:cNvSpPr/>
          <p:nvPr/>
        </p:nvSpPr>
        <p:spPr>
          <a:xfrm>
            <a:off x="1055687" y="3646487"/>
            <a:ext cx="10191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然后</a:t>
            </a:r>
          </a:p>
        </p:txBody>
      </p:sp>
      <p:sp>
        <p:nvSpPr>
          <p:cNvPr id="30" name="Shape 30"/>
          <p:cNvSpPr/>
          <p:nvPr/>
        </p:nvSpPr>
        <p:spPr>
          <a:xfrm>
            <a:off x="5026025" y="4654550"/>
            <a:ext cx="1796465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refrigerator</a:t>
            </a:r>
          </a:p>
        </p:txBody>
      </p:sp>
      <p:sp>
        <p:nvSpPr>
          <p:cNvPr id="31" name="Shape 31"/>
          <p:cNvSpPr/>
          <p:nvPr/>
        </p:nvSpPr>
        <p:spPr>
          <a:xfrm>
            <a:off x="1055687" y="4652962"/>
            <a:ext cx="89376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冰箱</a:t>
            </a:r>
          </a:p>
        </p:txBody>
      </p:sp>
      <p:sp>
        <p:nvSpPr>
          <p:cNvPr id="32" name="Shape 32"/>
          <p:cNvSpPr/>
          <p:nvPr/>
        </p:nvSpPr>
        <p:spPr>
          <a:xfrm>
            <a:off x="2519362" y="16764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dǎsǎo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600" y="263683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gānjìng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4" name="Shape 34"/>
          <p:cNvSpPr/>
          <p:nvPr/>
        </p:nvSpPr>
        <p:spPr>
          <a:xfrm>
            <a:off x="2509837" y="36464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ránhòu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2509837" y="4652962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bīngxiāng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 advAuto="0"/>
      <p:bldP spid="26" grpId="2" animBg="1" advAuto="0"/>
      <p:bldP spid="28" grpId="3" animBg="1" advAuto="0"/>
      <p:bldP spid="30" grpId="4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8" name="Shape 3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9" name="Shape 3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1" name="Shape 41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2" name="Shape 42"/>
          <p:cNvSpPr/>
          <p:nvPr/>
        </p:nvSpPr>
        <p:spPr>
          <a:xfrm>
            <a:off x="5022850" y="2146300"/>
            <a:ext cx="2161317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clean, to sweep</a:t>
            </a:r>
          </a:p>
        </p:txBody>
      </p:sp>
      <p:sp>
        <p:nvSpPr>
          <p:cNvPr id="43" name="Shape 43"/>
          <p:cNvSpPr/>
          <p:nvPr/>
        </p:nvSpPr>
        <p:spPr>
          <a:xfrm>
            <a:off x="1054100" y="3094037"/>
            <a:ext cx="10207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打扫</a:t>
            </a:r>
          </a:p>
        </p:txBody>
      </p:sp>
      <p:sp>
        <p:nvSpPr>
          <p:cNvPr id="44" name="Shape 44"/>
          <p:cNvSpPr/>
          <p:nvPr/>
        </p:nvSpPr>
        <p:spPr>
          <a:xfrm>
            <a:off x="5029200" y="5111117"/>
            <a:ext cx="114072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clean </a:t>
            </a:r>
          </a:p>
        </p:txBody>
      </p:sp>
      <p:sp>
        <p:nvSpPr>
          <p:cNvPr id="45" name="Shape 45"/>
          <p:cNvSpPr/>
          <p:nvPr/>
        </p:nvSpPr>
        <p:spPr>
          <a:xfrm>
            <a:off x="1054100" y="2147254"/>
            <a:ext cx="10191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干净</a:t>
            </a:r>
          </a:p>
        </p:txBody>
      </p:sp>
      <p:sp>
        <p:nvSpPr>
          <p:cNvPr id="46" name="Shape 46"/>
          <p:cNvSpPr/>
          <p:nvPr/>
        </p:nvSpPr>
        <p:spPr>
          <a:xfrm>
            <a:off x="5026025" y="4102100"/>
            <a:ext cx="338455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conj. then, after that</a:t>
            </a:r>
          </a:p>
        </p:txBody>
      </p:sp>
      <p:sp>
        <p:nvSpPr>
          <p:cNvPr id="47" name="Shape 47"/>
          <p:cNvSpPr/>
          <p:nvPr/>
        </p:nvSpPr>
        <p:spPr>
          <a:xfrm>
            <a:off x="1055687" y="4103687"/>
            <a:ext cx="10191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然后</a:t>
            </a:r>
          </a:p>
        </p:txBody>
      </p:sp>
      <p:sp>
        <p:nvSpPr>
          <p:cNvPr id="48" name="Shape 48"/>
          <p:cNvSpPr/>
          <p:nvPr/>
        </p:nvSpPr>
        <p:spPr>
          <a:xfrm>
            <a:off x="5029200" y="3093082"/>
            <a:ext cx="1514411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refrigerator</a:t>
            </a:r>
          </a:p>
        </p:txBody>
      </p:sp>
      <p:sp>
        <p:nvSpPr>
          <p:cNvPr id="49" name="Shape 49"/>
          <p:cNvSpPr/>
          <p:nvPr/>
        </p:nvSpPr>
        <p:spPr>
          <a:xfrm>
            <a:off x="1055687" y="5110162"/>
            <a:ext cx="8937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冰箱</a:t>
            </a:r>
          </a:p>
        </p:txBody>
      </p:sp>
      <p:sp>
        <p:nvSpPr>
          <p:cNvPr id="50" name="Shape 50"/>
          <p:cNvSpPr/>
          <p:nvPr/>
        </p:nvSpPr>
        <p:spPr>
          <a:xfrm>
            <a:off x="2509837" y="4102100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dǎsǎo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Shape 51"/>
          <p:cNvSpPr/>
          <p:nvPr/>
        </p:nvSpPr>
        <p:spPr>
          <a:xfrm>
            <a:off x="2514600" y="3094037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gānjìng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2" name="Shape 52"/>
          <p:cNvSpPr/>
          <p:nvPr/>
        </p:nvSpPr>
        <p:spPr>
          <a:xfrm>
            <a:off x="2509837" y="2147254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ránhòu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2509837" y="5110162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bīngxiāng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58" name="Group 5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6" name="Shape 5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7" name="Shape 5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9" name="Shape 59"/>
          <p:cNvSpPr/>
          <p:nvPr/>
        </p:nvSpPr>
        <p:spPr>
          <a:xfrm>
            <a:off x="1641932" y="1789589"/>
            <a:ext cx="612302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>
              <a:def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FF0000"/>
                </a:solidFill>
              </a:rPr>
              <a:t>A把B+V+Complement of Result/Direction</a:t>
            </a:r>
          </a:p>
        </p:txBody>
      </p:sp>
      <p:sp>
        <p:nvSpPr>
          <p:cNvPr id="60" name="Shape 60"/>
          <p:cNvSpPr/>
          <p:nvPr/>
        </p:nvSpPr>
        <p:spPr>
          <a:xfrm>
            <a:off x="1908175" y="2891155"/>
            <a:ext cx="55905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客人来的时候，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他们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会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房间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打扫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干净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1" name="Shape 61"/>
          <p:cNvSpPr/>
          <p:nvPr/>
        </p:nvSpPr>
        <p:spPr>
          <a:xfrm>
            <a:off x="1908175" y="3705542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妈妈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还没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饭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做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呢。</a:t>
            </a:r>
          </a:p>
        </p:txBody>
      </p:sp>
      <p:sp>
        <p:nvSpPr>
          <p:cNvPr id="62" name="Shape 62"/>
          <p:cNvSpPr/>
          <p:nvPr/>
        </p:nvSpPr>
        <p:spPr>
          <a:xfrm>
            <a:off x="1835139" y="4544927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请</a:t>
            </a:r>
            <a:r>
              <a:rPr sz="2400" dirty="0" err="1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同学们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 dirty="0" err="1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铅笔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出来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完成对话</a:t>
            </a:r>
          </a:p>
        </p:txBody>
      </p:sp>
      <p:grpSp>
        <p:nvGrpSpPr>
          <p:cNvPr id="69" name="Group 69"/>
          <p:cNvGrpSpPr/>
          <p:nvPr/>
        </p:nvGrpSpPr>
        <p:grpSpPr>
          <a:xfrm>
            <a:off x="470022" y="305519"/>
            <a:ext cx="1833788" cy="919241"/>
            <a:chOff x="0" y="0"/>
            <a:chExt cx="1833787" cy="919239"/>
          </a:xfrm>
        </p:grpSpPr>
        <p:grpSp>
          <p:nvGrpSpPr>
            <p:cNvPr id="67" name="Group 6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5" name="Shape 6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66" name="Shape 6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68" name="Shape 68"/>
            <p:cNvSpPr/>
            <p:nvPr/>
          </p:nvSpPr>
          <p:spPr>
            <a:xfrm>
              <a:off x="574552" y="286618"/>
              <a:ext cx="1259236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0" name="Shape 70"/>
          <p:cNvSpPr/>
          <p:nvPr/>
        </p:nvSpPr>
        <p:spPr>
          <a:xfrm>
            <a:off x="1141730" y="2812605"/>
            <a:ext cx="50192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240631" lvl="0" indent="-240631">
              <a:buSzPct val="100000"/>
              <a:buAutoNum type="arabicPeriod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妈妈，让我再看一会儿这个节目吧。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B: 好吧。你把这个节目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就去写作业。</a:t>
            </a:r>
          </a:p>
        </p:txBody>
      </p:sp>
      <p:sp>
        <p:nvSpPr>
          <p:cNvPr id="71" name="Shape 71"/>
          <p:cNvSpPr/>
          <p:nvPr/>
        </p:nvSpPr>
        <p:spPr>
          <a:xfrm>
            <a:off x="1141730" y="3820897"/>
            <a:ext cx="3050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A: 房间里太热了。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那我把空调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</p:txBody>
      </p:sp>
      <p:sp>
        <p:nvSpPr>
          <p:cNvPr id="72" name="Shape 72"/>
          <p:cNvSpPr/>
          <p:nvPr/>
        </p:nvSpPr>
        <p:spPr>
          <a:xfrm>
            <a:off x="1141730" y="4829189"/>
            <a:ext cx="5717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我的行李呢？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别着急，我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你的行李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房间里去了。</a:t>
            </a:r>
          </a:p>
        </p:txBody>
      </p:sp>
      <p:sp>
        <p:nvSpPr>
          <p:cNvPr id="73" name="Shape 73"/>
          <p:cNvSpPr/>
          <p:nvPr/>
        </p:nvSpPr>
        <p:spPr>
          <a:xfrm>
            <a:off x="2843808" y="1830958"/>
            <a:ext cx="368305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楷体" pitchFamily="49" charset="-122"/>
                <a:ea typeface="楷体" pitchFamily="49" charset="-122"/>
              </a:rPr>
              <a:t>拿     </a:t>
            </a:r>
            <a:r>
              <a:rPr sz="2000" dirty="0" err="1">
                <a:latin typeface="楷体" pitchFamily="49" charset="-122"/>
                <a:ea typeface="楷体" pitchFamily="49" charset="-122"/>
              </a:rPr>
              <a:t>打开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   </a:t>
            </a:r>
            <a:r>
              <a:rPr sz="2000" dirty="0" err="1">
                <a:latin typeface="楷体" pitchFamily="49" charset="-122"/>
                <a:ea typeface="楷体" pitchFamily="49" charset="-122"/>
              </a:rPr>
              <a:t>看完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  把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8" name="Group 7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6" name="Shape 7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7" name="Shape 7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9" name="Shape 79"/>
          <p:cNvSpPr/>
          <p:nvPr/>
        </p:nvSpPr>
        <p:spPr>
          <a:xfrm>
            <a:off x="2290762" y="1832451"/>
            <a:ext cx="51714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先……，再／又……，然后…… </a:t>
            </a:r>
          </a:p>
        </p:txBody>
      </p:sp>
      <p:sp>
        <p:nvSpPr>
          <p:cNvPr id="80" name="Shape 80"/>
          <p:cNvSpPr/>
          <p:nvPr/>
        </p:nvSpPr>
        <p:spPr>
          <a:xfrm>
            <a:off x="683568" y="3041133"/>
            <a:ext cx="3693319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先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做作业，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然后再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吃饭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1" name="Shape 81"/>
          <p:cNvSpPr/>
          <p:nvPr/>
        </p:nvSpPr>
        <p:spPr>
          <a:xfrm>
            <a:off x="658812" y="4958833"/>
            <a:ext cx="8309967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先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坐了一个小时公共汽车，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坐了一会儿地铁才到小刚家。</a:t>
            </a:r>
          </a:p>
        </p:txBody>
      </p:sp>
      <p:sp>
        <p:nvSpPr>
          <p:cNvPr id="82" name="Shape 82"/>
          <p:cNvSpPr/>
          <p:nvPr/>
        </p:nvSpPr>
        <p:spPr>
          <a:xfrm>
            <a:off x="611560" y="3986529"/>
            <a:ext cx="686341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ctr"/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先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把茶和杯子放好，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然后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把冰箱里的西瓜拿出来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/>
          <p:nvPr/>
        </p:nvSpPr>
        <p:spPr>
          <a:xfrm>
            <a:off x="2541587" y="862012"/>
            <a:ext cx="442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从括号里选择一个正确的词填入横线中</a:t>
            </a:r>
          </a:p>
        </p:txBody>
      </p:sp>
      <p:grpSp>
        <p:nvGrpSpPr>
          <p:cNvPr id="89" name="Group 89"/>
          <p:cNvGrpSpPr/>
          <p:nvPr/>
        </p:nvGrpSpPr>
        <p:grpSpPr>
          <a:xfrm>
            <a:off x="470022" y="305519"/>
            <a:ext cx="1931866" cy="919241"/>
            <a:chOff x="0" y="0"/>
            <a:chExt cx="1931865" cy="919239"/>
          </a:xfrm>
        </p:grpSpPr>
        <p:grpSp>
          <p:nvGrpSpPr>
            <p:cNvPr id="87" name="Group 8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5" name="Shape 8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6" name="Shape 8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8" name="Shape 88"/>
            <p:cNvSpPr/>
            <p:nvPr/>
          </p:nvSpPr>
          <p:spPr>
            <a:xfrm>
              <a:off x="574552" y="286618"/>
              <a:ext cx="1357314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0" name="Shape 90"/>
          <p:cNvSpPr/>
          <p:nvPr/>
        </p:nvSpPr>
        <p:spPr>
          <a:xfrm>
            <a:off x="1475656" y="2282151"/>
            <a:ext cx="5270247" cy="858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267368" lvl="0" indent="-267368">
              <a:buSzPct val="100000"/>
              <a:buAutoNum type="arabicPeriod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A: 下课以后，你做什么？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B: 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(先  再)和朋友们在教室里聊一会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  儿天，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(先  然后再)一起去看电影。</a:t>
            </a:r>
          </a:p>
        </p:txBody>
      </p:sp>
      <p:sp>
        <p:nvSpPr>
          <p:cNvPr id="91" name="Shape 91"/>
          <p:cNvSpPr/>
          <p:nvPr/>
        </p:nvSpPr>
        <p:spPr>
          <a:xfrm>
            <a:off x="1500930" y="3366174"/>
            <a:ext cx="6794246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A: 你妈妈来了，你打算带她去哪儿玩儿？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B: 我打算先带她去北京玩，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(又  再)带她去上海玩。</a:t>
            </a:r>
          </a:p>
        </p:txBody>
      </p:sp>
      <p:sp>
        <p:nvSpPr>
          <p:cNvPr id="92" name="Shape 92"/>
          <p:cNvSpPr/>
          <p:nvPr/>
        </p:nvSpPr>
        <p:spPr>
          <a:xfrm>
            <a:off x="1497755" y="4301212"/>
            <a:ext cx="6349746" cy="855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A: 考完试了，你有什么打算？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B: 我打算先去旅游，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(然后  又)学一下儿日语。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98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4" name="Shape 94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97" name="Group 9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5" name="Shape 9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6" name="Shape 9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99" name="Shape 99"/>
          <p:cNvSpPr/>
          <p:nvPr/>
        </p:nvSpPr>
        <p:spPr>
          <a:xfrm>
            <a:off x="3670300" y="1195387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100" name="Shape 100"/>
          <p:cNvSpPr/>
          <p:nvPr/>
        </p:nvSpPr>
        <p:spPr>
          <a:xfrm>
            <a:off x="838200" y="1905000"/>
            <a:ext cx="5701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周太太：客人就要来了，你怎么还不打扫房间啊？</a:t>
            </a:r>
          </a:p>
        </p:txBody>
      </p:sp>
      <p:sp>
        <p:nvSpPr>
          <p:cNvPr id="101" name="Shape 101"/>
          <p:cNvSpPr/>
          <p:nvPr/>
        </p:nvSpPr>
        <p:spPr>
          <a:xfrm>
            <a:off x="839787" y="2628900"/>
            <a:ext cx="6273166" cy="608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    明：别着急，我让孩子们打扫呢，客人来的时候，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         他们会把房间打扫干净。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788987" y="3606800"/>
            <a:ext cx="366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周太太：那你也不能看电视啊。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814387" y="4330700"/>
            <a:ext cx="290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    明：你让我做什么？</a:t>
            </a:r>
          </a:p>
        </p:txBody>
      </p:sp>
      <p:sp>
        <p:nvSpPr>
          <p:cNvPr id="104" name="Shape 104"/>
          <p:cNvSpPr/>
          <p:nvPr/>
        </p:nvSpPr>
        <p:spPr>
          <a:xfrm>
            <a:off x="814387" y="5054600"/>
            <a:ext cx="671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周太太：先把茶和杯子放好，然后把冰箱里的西瓜拿出来。</a:t>
            </a:r>
          </a:p>
        </p:txBody>
      </p:sp>
      <p:sp>
        <p:nvSpPr>
          <p:cNvPr id="105" name="Shape 105"/>
          <p:cNvSpPr/>
          <p:nvPr/>
        </p:nvSpPr>
        <p:spPr>
          <a:xfrm>
            <a:off x="827087" y="5778500"/>
            <a:ext cx="4939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周    明：太热了，我还是先把空调打开吧。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/>
          <p:nvPr/>
        </p:nvSpPr>
        <p:spPr>
          <a:xfrm>
            <a:off x="2541587" y="1143000"/>
            <a:ext cx="3914141" cy="4864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把</a:t>
            </a:r>
            <a:r>
              <a:rPr sz="2000" u="sng">
                <a:latin typeface="Times New Roman"/>
                <a:ea typeface="Times New Roman"/>
                <a:cs typeface="Times New Roman"/>
                <a:sym typeface="Times New Roman"/>
              </a:rPr>
              <a:t>周明</a:t>
            </a:r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要做的事情按先后顺序排列</a:t>
            </a:r>
          </a:p>
        </p:txBody>
      </p:sp>
      <p:grpSp>
        <p:nvGrpSpPr>
          <p:cNvPr id="112" name="Group 112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10" name="Group 11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8" name="Shape 10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9" name="Shape 10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1" name="Shape 111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3" name="Shape 113"/>
          <p:cNvSpPr/>
          <p:nvPr/>
        </p:nvSpPr>
        <p:spPr>
          <a:xfrm>
            <a:off x="2425700" y="2110104"/>
            <a:ext cx="1704340" cy="325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把房间打扫干净</a:t>
            </a:r>
          </a:p>
        </p:txBody>
      </p:sp>
      <p:sp>
        <p:nvSpPr>
          <p:cNvPr id="114" name="Shape 114"/>
          <p:cNvSpPr/>
          <p:nvPr/>
        </p:nvSpPr>
        <p:spPr>
          <a:xfrm>
            <a:off x="1892300" y="210851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5" name="Shape 115"/>
          <p:cNvSpPr/>
          <p:nvPr/>
        </p:nvSpPr>
        <p:spPr>
          <a:xfrm>
            <a:off x="1892300" y="2916554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6" name="Shape 116"/>
          <p:cNvSpPr/>
          <p:nvPr/>
        </p:nvSpPr>
        <p:spPr>
          <a:xfrm>
            <a:off x="2425700" y="2902267"/>
            <a:ext cx="23901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把冰箱里的西瓜拿出来</a:t>
            </a:r>
          </a:p>
        </p:txBody>
      </p:sp>
      <p:sp>
        <p:nvSpPr>
          <p:cNvPr id="117" name="Shape 117"/>
          <p:cNvSpPr/>
          <p:nvPr/>
        </p:nvSpPr>
        <p:spPr>
          <a:xfrm>
            <a:off x="1892300" y="3754754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8" name="Shape 118"/>
          <p:cNvSpPr/>
          <p:nvPr/>
        </p:nvSpPr>
        <p:spPr>
          <a:xfrm>
            <a:off x="2425700" y="3765867"/>
            <a:ext cx="17043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把茶和杯子放好</a:t>
            </a:r>
          </a:p>
        </p:txBody>
      </p:sp>
      <p:sp>
        <p:nvSpPr>
          <p:cNvPr id="119" name="Shape 119"/>
          <p:cNvSpPr/>
          <p:nvPr/>
        </p:nvSpPr>
        <p:spPr>
          <a:xfrm>
            <a:off x="1892300" y="458184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20" name="Shape 120"/>
          <p:cNvSpPr/>
          <p:nvPr/>
        </p:nvSpPr>
        <p:spPr>
          <a:xfrm>
            <a:off x="2425700" y="4565967"/>
            <a:ext cx="12471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把空调打开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第十四课  你把水果拿过来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555776" y="437763"/>
            <a:ext cx="6336705" cy="8309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45719" rIns="45719">
            <a:spAutoFit/>
          </a:bodyPr>
          <a:lstStyle/>
          <a:p>
            <a:pPr lvl="0" algn="ctr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用“先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……，再/又……，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然后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……”，</a:t>
            </a:r>
          </a:p>
          <a:p>
            <a:pPr lvl="0" algn="ctr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说一说在下面的时间中，你会做的三件事</a:t>
            </a:r>
            <a:endParaRPr sz="24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17" name="Shape 1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aphicFrame>
        <p:nvGraphicFramePr>
          <p:cNvPr id="18" name="Table 18"/>
          <p:cNvGraphicFramePr/>
          <p:nvPr/>
        </p:nvGraphicFramePr>
        <p:xfrm>
          <a:off x="467544" y="1564933"/>
          <a:ext cx="8280746" cy="5032419"/>
        </p:xfrm>
        <a:graphic>
          <a:graphicData uri="http://schemas.openxmlformats.org/drawingml/2006/table">
            <a:tbl>
              <a:tblPr firstRow="1" firstCol="1" bandRow="1">
                <a:tableStyleId>{4C3C2611-4C71-4FC5-86AE-919BDF0F9419}</a:tableStyleId>
              </a:tblPr>
              <a:tblGrid>
                <a:gridCol w="2047899"/>
                <a:gridCol w="2073473"/>
                <a:gridCol w="1926084"/>
                <a:gridCol w="2233290"/>
              </a:tblGrid>
              <a:tr h="597579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时间</a:t>
                      </a:r>
                      <a:endParaRPr sz="2400" b="1" dirty="0">
                        <a:solidFill>
                          <a:srgbClr val="FFFFFF"/>
                        </a:solidFill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事情1</a:t>
                      </a: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事情2</a:t>
                      </a: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事情3</a:t>
                      </a:r>
                    </a:p>
                  </a:txBody>
                  <a:tcPr marL="63500" marR="63500" marT="63500" marB="63500" anchor="ctr" horzOverflow="overflow"/>
                </a:tc>
              </a:tr>
              <a:tr h="597579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solidFill>
                            <a:srgbClr val="FFFFFF"/>
                          </a:solidFill>
                        </a:rPr>
                        <a:t>起床以后</a:t>
                      </a:r>
                      <a:r>
                        <a:rPr b="1" dirty="0">
                          <a:solidFill>
                            <a:srgbClr val="FFFFFF"/>
                          </a:solidFill>
                        </a:rPr>
                        <a:t>
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qǐ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chuáng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yǐhòu</a:t>
                      </a:r>
                      <a:endParaRPr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500"/>
                        </a:spcBef>
                        <a:defRPr sz="1800" b="0" i="0"/>
                      </a:pPr>
                      <a:r>
                        <a:rPr b="1" dirty="0" err="1"/>
                        <a:t>刷牙</a:t>
                      </a:r>
                      <a:r>
                        <a:rPr b="1" dirty="0"/>
                        <a:t> </a:t>
                      </a:r>
                      <a:r>
                        <a:rPr b="1" dirty="0" err="1">
                          <a:latin typeface="GB Pinyinok-D" pitchFamily="2" charset="-122"/>
                          <a:ea typeface="GB Pinyinok-D" pitchFamily="2" charset="-122"/>
                        </a:rPr>
                        <a:t>shuā</a:t>
                      </a:r>
                      <a:r>
                        <a:rPr b="1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latin typeface="GB Pinyinok-D" pitchFamily="2" charset="-122"/>
                          <a:ea typeface="GB Pinyinok-D" pitchFamily="2" charset="-122"/>
                        </a:rPr>
                        <a:t>yá</a:t>
                      </a:r>
                      <a:endParaRPr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500"/>
                        </a:spcBef>
                        <a:defRPr sz="1800" b="0" i="0"/>
                      </a:pPr>
                      <a:r>
                        <a:rPr b="1" dirty="0" err="1"/>
                        <a:t>洗脸</a:t>
                      </a:r>
                      <a:r>
                        <a:rPr b="1" dirty="0"/>
                        <a:t> </a:t>
                      </a:r>
                      <a:r>
                        <a:rPr b="1" dirty="0" err="1">
                          <a:latin typeface="GB Pinyinok-D" pitchFamily="2" charset="-122"/>
                          <a:ea typeface="GB Pinyinok-D" pitchFamily="2" charset="-122"/>
                        </a:rPr>
                        <a:t>xǐ</a:t>
                      </a:r>
                      <a:r>
                        <a:rPr b="1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latin typeface="GB Pinyinok-D" pitchFamily="2" charset="-122"/>
                          <a:ea typeface="GB Pinyinok-D" pitchFamily="2" charset="-122"/>
                        </a:rPr>
                        <a:t>liǎn</a:t>
                      </a:r>
                      <a:endParaRPr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500"/>
                        </a:spcBef>
                        <a:defRPr sz="1800" b="0" i="0"/>
                      </a:pPr>
                      <a:r>
                        <a:rPr b="1" dirty="0" err="1"/>
                        <a:t>吃早饭</a:t>
                      </a:r>
                      <a:r>
                        <a:rPr b="1" dirty="0"/>
                        <a:t> </a:t>
                      </a:r>
                      <a:r>
                        <a:rPr b="1" dirty="0" err="1">
                          <a:latin typeface="GB Pinyinok-D" pitchFamily="2" charset="-122"/>
                          <a:ea typeface="GB Pinyinok-D" pitchFamily="2" charset="-122"/>
                        </a:rPr>
                        <a:t>chī</a:t>
                      </a:r>
                      <a:r>
                        <a:rPr b="1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latin typeface="GB Pinyinok-D" pitchFamily="2" charset="-122"/>
                          <a:ea typeface="GB Pinyinok-D" pitchFamily="2" charset="-122"/>
                        </a:rPr>
                        <a:t>zǎofàn</a:t>
                      </a:r>
                      <a:endParaRPr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</a:tr>
              <a:tr h="597579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solidFill>
                            <a:srgbClr val="FFFFFF"/>
                          </a:solidFill>
                        </a:rPr>
                        <a:t>睡觉以前</a:t>
                      </a:r>
                      <a:r>
                        <a:rPr b="1" dirty="0">
                          <a:solidFill>
                            <a:srgbClr val="FFFFFF"/>
                          </a:solidFill>
                        </a:rPr>
                        <a:t>
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shuì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jiào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yǐqián</a:t>
                      </a:r>
                      <a:endParaRPr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</a:tr>
              <a:tr h="597579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solidFill>
                            <a:srgbClr val="FFFFFF"/>
                          </a:solidFill>
                        </a:rPr>
                        <a:t>下课以后</a:t>
                      </a:r>
                      <a:r>
                        <a:rPr b="1" dirty="0">
                          <a:solidFill>
                            <a:srgbClr val="FFFFFF"/>
                          </a:solidFill>
                        </a:rPr>
                        <a:t>
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xià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kè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yǐhòu</a:t>
                      </a:r>
                      <a:endParaRPr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</a:tr>
              <a:tr h="596900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solidFill>
                            <a:srgbClr val="FFFFFF"/>
                          </a:solidFill>
                        </a:rPr>
                        <a:t>考试以后</a:t>
                      </a:r>
                      <a:r>
                        <a:rPr b="1" dirty="0">
                          <a:solidFill>
                            <a:srgbClr val="FFFFFF"/>
                          </a:solidFill>
                        </a:rPr>
                        <a:t>
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kǎo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shì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yǐhòu</a:t>
                      </a:r>
                      <a:endParaRPr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</a:tr>
              <a:tr h="597579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solidFill>
                            <a:srgbClr val="FFFFFF"/>
                          </a:solidFill>
                        </a:rPr>
                        <a:t>到家以后</a:t>
                      </a:r>
                      <a:r>
                        <a:rPr b="1" dirty="0">
                          <a:solidFill>
                            <a:srgbClr val="FFFFFF"/>
                          </a:solidFill>
                        </a:rPr>
                        <a:t>
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dào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jiā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yǐhòu</a:t>
                      </a:r>
                      <a:endParaRPr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</a:tr>
              <a:tr h="597579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b="1" dirty="0" err="1">
                          <a:solidFill>
                            <a:srgbClr val="FFFFFF"/>
                          </a:solidFill>
                        </a:rPr>
                        <a:t>吃饭以后</a:t>
                      </a:r>
                      <a:r>
                        <a:rPr b="1" dirty="0">
                          <a:solidFill>
                            <a:srgbClr val="FFFFFF"/>
                          </a:solidFill>
                        </a:rPr>
                        <a:t>
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chī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fàn</a:t>
                      </a:r>
                      <a:r>
                        <a:rPr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yǐhòu</a:t>
                      </a:r>
                      <a:endParaRPr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 dirty="0"/>
                    </a:p>
                  </a:txBody>
                  <a:tcPr marL="63500" marR="63500" marT="63500" marB="63500" anchor="ctr" horzOverflow="overflow"/>
                </a:tc>
              </a:tr>
            </a:tbl>
          </a:graphicData>
        </a:graphic>
      </p:graphicFrame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917700"/>
            <a:ext cx="298753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take a bath/shower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9256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洗澡</a:t>
            </a:r>
          </a:p>
        </p:txBody>
      </p:sp>
      <p:sp>
        <p:nvSpPr>
          <p:cNvPr id="26" name="Shape 26"/>
          <p:cNvSpPr/>
          <p:nvPr/>
        </p:nvSpPr>
        <p:spPr>
          <a:xfrm>
            <a:off x="5071437" y="3014026"/>
            <a:ext cx="1813878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programme</a:t>
            </a:r>
          </a:p>
        </p:txBody>
      </p:sp>
      <p:sp>
        <p:nvSpPr>
          <p:cNvPr id="27" name="Shape 27"/>
          <p:cNvSpPr/>
          <p:nvPr/>
        </p:nvSpPr>
        <p:spPr>
          <a:xfrm>
            <a:off x="1043608" y="3026726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节目</a:t>
            </a:r>
            <a:endParaRPr sz="2400" dirty="0"/>
          </a:p>
        </p:txBody>
      </p:sp>
      <p:sp>
        <p:nvSpPr>
          <p:cNvPr id="28" name="Shape 28"/>
          <p:cNvSpPr/>
          <p:nvPr/>
        </p:nvSpPr>
        <p:spPr>
          <a:xfrm>
            <a:off x="2539879" y="1930275"/>
            <a:ext cx="95474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xǐ</a:t>
            </a:r>
            <a:r>
              <a:rPr sz="24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zǎo</a:t>
            </a:r>
            <a:r>
              <a:rPr sz="24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</p:txBody>
      </p:sp>
      <p:sp>
        <p:nvSpPr>
          <p:cNvPr id="29" name="Shape 29"/>
          <p:cNvSpPr/>
          <p:nvPr/>
        </p:nvSpPr>
        <p:spPr>
          <a:xfrm>
            <a:off x="2547312" y="3018789"/>
            <a:ext cx="80406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jiémù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 advAuto="0"/>
      <p:bldP spid="26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3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2" name="Shape 3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3" name="Shape 3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5" name="Shape 35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36" name="Shape 36"/>
          <p:cNvSpPr/>
          <p:nvPr/>
        </p:nvSpPr>
        <p:spPr>
          <a:xfrm>
            <a:off x="5022850" y="2413000"/>
            <a:ext cx="250697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take a bath/shower</a:t>
            </a:r>
          </a:p>
        </p:txBody>
      </p:sp>
      <p:sp>
        <p:nvSpPr>
          <p:cNvPr id="37" name="Shape 37"/>
          <p:cNvSpPr/>
          <p:nvPr/>
        </p:nvSpPr>
        <p:spPr>
          <a:xfrm>
            <a:off x="1049337" y="242093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洗澡</a:t>
            </a:r>
          </a:p>
        </p:txBody>
      </p:sp>
      <p:sp>
        <p:nvSpPr>
          <p:cNvPr id="38" name="Shape 38"/>
          <p:cNvSpPr/>
          <p:nvPr/>
        </p:nvSpPr>
        <p:spPr>
          <a:xfrm>
            <a:off x="5071437" y="3509326"/>
            <a:ext cx="1528922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programme</a:t>
            </a:r>
          </a:p>
        </p:txBody>
      </p:sp>
      <p:sp>
        <p:nvSpPr>
          <p:cNvPr id="39" name="Shape 39"/>
          <p:cNvSpPr/>
          <p:nvPr/>
        </p:nvSpPr>
        <p:spPr>
          <a:xfrm>
            <a:off x="1007531" y="3522026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节目</a:t>
            </a:r>
            <a:endParaRPr sz="2000" dirty="0"/>
          </a:p>
        </p:txBody>
      </p:sp>
      <p:sp>
        <p:nvSpPr>
          <p:cNvPr id="40" name="Shape 40"/>
          <p:cNvSpPr/>
          <p:nvPr/>
        </p:nvSpPr>
        <p:spPr>
          <a:xfrm>
            <a:off x="2768479" y="3522981"/>
            <a:ext cx="71814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xǐ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zǎo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</p:txBody>
      </p:sp>
      <p:sp>
        <p:nvSpPr>
          <p:cNvPr id="41" name="Shape 41"/>
          <p:cNvSpPr/>
          <p:nvPr/>
        </p:nvSpPr>
        <p:spPr>
          <a:xfrm>
            <a:off x="2832360" y="2426654"/>
            <a:ext cx="58990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jiémù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洗澡</a:t>
            </a:r>
          </a:p>
        </p:txBody>
      </p:sp>
      <p:sp>
        <p:nvSpPr>
          <p:cNvPr id="48" name="Shape 48"/>
          <p:cNvSpPr/>
          <p:nvPr/>
        </p:nvSpPr>
        <p:spPr>
          <a:xfrm>
            <a:off x="1692275" y="2629217"/>
            <a:ext cx="2326640" cy="4121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/>
              <a:t>我刚</a:t>
            </a:r>
            <a:r>
              <a:rPr sz="2500">
                <a:solidFill>
                  <a:srgbClr val="0433FF"/>
                </a:solidFill>
              </a:rPr>
              <a:t>洗</a:t>
            </a:r>
            <a:r>
              <a:rPr sz="2500"/>
              <a:t>了个</a:t>
            </a:r>
            <a:r>
              <a:rPr sz="2500">
                <a:solidFill>
                  <a:srgbClr val="0433FF"/>
                </a:solidFill>
              </a:rPr>
              <a:t>澡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49" name="Shape 49"/>
          <p:cNvSpPr/>
          <p:nvPr/>
        </p:nvSpPr>
        <p:spPr>
          <a:xfrm>
            <a:off x="1660525" y="3426142"/>
            <a:ext cx="4549140" cy="4121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/>
              <a:t>有些人喜欢一边</a:t>
            </a:r>
            <a:r>
              <a:rPr sz="2500">
                <a:solidFill>
                  <a:srgbClr val="0433FF"/>
                </a:solidFill>
              </a:rPr>
              <a:t>洗澡</a:t>
            </a:r>
            <a:r>
              <a:rPr sz="2500"/>
              <a:t>一边唱歌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50" name="Shape 50"/>
          <p:cNvSpPr/>
          <p:nvPr/>
        </p:nvSpPr>
        <p:spPr>
          <a:xfrm>
            <a:off x="1701800" y="4223067"/>
            <a:ext cx="6771640" cy="4121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/>
              <a:t>晚上</a:t>
            </a:r>
            <a:r>
              <a:rPr sz="2500">
                <a:solidFill>
                  <a:srgbClr val="0433FF"/>
                </a:solidFill>
              </a:rPr>
              <a:t>洗</a:t>
            </a:r>
            <a:r>
              <a:rPr sz="2500"/>
              <a:t>完</a:t>
            </a:r>
            <a:r>
              <a:rPr sz="2500">
                <a:solidFill>
                  <a:srgbClr val="0433FF"/>
                </a:solidFill>
              </a:rPr>
              <a:t>澡</a:t>
            </a:r>
            <a:r>
              <a:rPr sz="2500"/>
              <a:t>后，我一般都会看会儿电视再睡觉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57"/>
          <p:cNvGrpSpPr/>
          <p:nvPr/>
        </p:nvGrpSpPr>
        <p:grpSpPr>
          <a:xfrm>
            <a:off x="470022" y="305519"/>
            <a:ext cx="1855319" cy="919241"/>
            <a:chOff x="0" y="0"/>
            <a:chExt cx="1855317" cy="919239"/>
          </a:xfrm>
        </p:grpSpPr>
        <p:grpSp>
          <p:nvGrpSpPr>
            <p:cNvPr id="3" name="Group 5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53" name="Shape 5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54" name="Shape 5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56" name="Shape 56"/>
            <p:cNvSpPr/>
            <p:nvPr/>
          </p:nvSpPr>
          <p:spPr>
            <a:xfrm>
              <a:off x="573825" y="287128"/>
              <a:ext cx="1281493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58" name="Shape 58"/>
          <p:cNvSpPr/>
          <p:nvPr/>
        </p:nvSpPr>
        <p:spPr>
          <a:xfrm>
            <a:off x="1763688" y="1783556"/>
            <a:ext cx="5990035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洗澡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节目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     </a:t>
            </a: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打扫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干净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</a:t>
            </a:r>
          </a:p>
        </p:txBody>
      </p:sp>
      <p:sp>
        <p:nvSpPr>
          <p:cNvPr id="59" name="Shape 59"/>
          <p:cNvSpPr/>
          <p:nvPr/>
        </p:nvSpPr>
        <p:spPr>
          <a:xfrm>
            <a:off x="1628775" y="2556589"/>
            <a:ext cx="6157214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跟朋友一起喝着饮料看电视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，是最快乐的事。</a:t>
            </a:r>
          </a:p>
        </p:txBody>
      </p:sp>
      <p:sp>
        <p:nvSpPr>
          <p:cNvPr id="60" name="Shape 60"/>
          <p:cNvSpPr/>
          <p:nvPr/>
        </p:nvSpPr>
        <p:spPr>
          <a:xfrm>
            <a:off x="1628775" y="3140757"/>
            <a:ext cx="4193794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A: 她还在里面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是的，已经洗了一个多小时了。</a:t>
            </a:r>
          </a:p>
        </p:txBody>
      </p:sp>
      <p:sp>
        <p:nvSpPr>
          <p:cNvPr id="61" name="Shape 61"/>
          <p:cNvSpPr/>
          <p:nvPr/>
        </p:nvSpPr>
        <p:spPr>
          <a:xfrm>
            <a:off x="1624329" y="3923506"/>
            <a:ext cx="37485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A:那么多衣服，终于洗完了！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都洗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了吗？</a:t>
            </a:r>
          </a:p>
        </p:txBody>
      </p:sp>
      <p:sp>
        <p:nvSpPr>
          <p:cNvPr id="62" name="Shape 62"/>
          <p:cNvSpPr/>
          <p:nvPr/>
        </p:nvSpPr>
        <p:spPr>
          <a:xfrm>
            <a:off x="1624329" y="4723165"/>
            <a:ext cx="33040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A: 我们什么时候吃晚饭？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完房间再吃。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8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64" name="Shape 64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6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65" name="Shape 6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66" name="Shape 6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69" name="Shape 69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在打电话</a:t>
            </a:r>
          </a:p>
        </p:txBody>
      </p:sp>
      <p:sp>
        <p:nvSpPr>
          <p:cNvPr id="70" name="Shape 70"/>
          <p:cNvSpPr/>
          <p:nvPr/>
        </p:nvSpPr>
        <p:spPr>
          <a:xfrm>
            <a:off x="838200" y="2184400"/>
            <a:ext cx="5701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同事：你在忙什么呢？刚才打你的手机你也不接。</a:t>
            </a:r>
          </a:p>
        </p:txBody>
      </p:sp>
      <p:sp>
        <p:nvSpPr>
          <p:cNvPr id="71" name="Shape 71"/>
          <p:cNvSpPr/>
          <p:nvPr/>
        </p:nvSpPr>
        <p:spPr>
          <a:xfrm>
            <a:off x="827087" y="2895600"/>
            <a:ext cx="6209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小刚：对不起，我刚洗了个澡，没听见。有什么事吗？</a:t>
            </a:r>
          </a:p>
        </p:txBody>
      </p:sp>
      <p:sp>
        <p:nvSpPr>
          <p:cNvPr id="72" name="Shape 72"/>
          <p:cNvSpPr/>
          <p:nvPr/>
        </p:nvSpPr>
        <p:spPr>
          <a:xfrm>
            <a:off x="827087" y="3616325"/>
            <a:ext cx="443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同事：我想问问你公司里的一些事情。</a:t>
            </a:r>
          </a:p>
        </p:txBody>
      </p:sp>
      <p:sp>
        <p:nvSpPr>
          <p:cNvPr id="73" name="Shape 73"/>
          <p:cNvSpPr/>
          <p:nvPr/>
        </p:nvSpPr>
        <p:spPr>
          <a:xfrm>
            <a:off x="827087" y="5089525"/>
            <a:ext cx="697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同事：没关系，你先把电视节目看完吧，然后再给我回电话。</a:t>
            </a:r>
          </a:p>
        </p:txBody>
      </p:sp>
      <p:sp>
        <p:nvSpPr>
          <p:cNvPr id="74" name="Shape 74"/>
          <p:cNvSpPr/>
          <p:nvPr/>
        </p:nvSpPr>
        <p:spPr>
          <a:xfrm>
            <a:off x="827087" y="4335462"/>
            <a:ext cx="4431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小刚：你先等一下，我去把电视关了。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81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7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7" name="Shape 7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8" name="Shape 7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0" name="Shape 80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2" name="Shape 82"/>
          <p:cNvSpPr/>
          <p:nvPr/>
        </p:nvSpPr>
        <p:spPr>
          <a:xfrm>
            <a:off x="1692275" y="2060575"/>
            <a:ext cx="3161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小刚刚才没接同事的电话。</a:t>
            </a:r>
          </a:p>
        </p:txBody>
      </p:sp>
      <p:sp>
        <p:nvSpPr>
          <p:cNvPr id="83" name="Shape 83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84" name="Shape 84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85" name="Shape 85"/>
          <p:cNvSpPr/>
          <p:nvPr/>
        </p:nvSpPr>
        <p:spPr>
          <a:xfrm>
            <a:off x="1692275" y="2852737"/>
            <a:ext cx="47491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同事给小刚打电话的时候，小刚在洗澡 。</a:t>
            </a:r>
          </a:p>
        </p:txBody>
      </p:sp>
      <p:sp>
        <p:nvSpPr>
          <p:cNvPr id="86" name="Shape 86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87" name="Shape 87"/>
          <p:cNvSpPr/>
          <p:nvPr/>
        </p:nvSpPr>
        <p:spPr>
          <a:xfrm>
            <a:off x="1692275" y="3573462"/>
            <a:ext cx="417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打完电话后，小刚会先把电视关了。</a:t>
            </a:r>
          </a:p>
        </p:txBody>
      </p:sp>
      <p:sp>
        <p:nvSpPr>
          <p:cNvPr id="88" name="Shape 88"/>
          <p:cNvSpPr/>
          <p:nvPr/>
        </p:nvSpPr>
        <p:spPr>
          <a:xfrm>
            <a:off x="1105693" y="429418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</a:p>
        </p:txBody>
      </p:sp>
      <p:sp>
        <p:nvSpPr>
          <p:cNvPr id="89" name="Shape 89"/>
          <p:cNvSpPr/>
          <p:nvPr/>
        </p:nvSpPr>
        <p:spPr>
          <a:xfrm>
            <a:off x="1681956" y="4294187"/>
            <a:ext cx="620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小刚现在还不知道同事要问他公司里的一些什么事情。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第十四课  你把水果拿过来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880042" y="1222375"/>
            <a:ext cx="3456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你明白这句话的意思吗？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3419475" y="5480050"/>
            <a:ext cx="5256908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xiān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dào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xiān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dé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先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到    先   得 </a:t>
            </a:r>
          </a:p>
        </p:txBody>
      </p:sp>
      <p:pic>
        <p:nvPicPr>
          <p:cNvPr id="18" name="1411qiantuku -Limited-Offer-Rubber-Stamp-44481697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138224" y="1694656"/>
            <a:ext cx="4940577" cy="36108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194300" y="1488371"/>
            <a:ext cx="110322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moon</a:t>
            </a:r>
          </a:p>
        </p:txBody>
      </p:sp>
      <p:sp>
        <p:nvSpPr>
          <p:cNvPr id="25" name="Shape 25"/>
          <p:cNvSpPr/>
          <p:nvPr/>
        </p:nvSpPr>
        <p:spPr>
          <a:xfrm>
            <a:off x="1309687" y="1480433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月亮</a:t>
            </a:r>
          </a:p>
        </p:txBody>
      </p:sp>
      <p:sp>
        <p:nvSpPr>
          <p:cNvPr id="26" name="Shape 26"/>
          <p:cNvSpPr/>
          <p:nvPr/>
        </p:nvSpPr>
        <p:spPr>
          <a:xfrm>
            <a:off x="5194300" y="1984623"/>
            <a:ext cx="1523365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be like</a:t>
            </a:r>
          </a:p>
        </p:txBody>
      </p:sp>
      <p:sp>
        <p:nvSpPr>
          <p:cNvPr id="27" name="Shape 27"/>
          <p:cNvSpPr/>
          <p:nvPr/>
        </p:nvSpPr>
        <p:spPr>
          <a:xfrm>
            <a:off x="1306512" y="1984623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像</a:t>
            </a:r>
          </a:p>
        </p:txBody>
      </p:sp>
      <p:sp>
        <p:nvSpPr>
          <p:cNvPr id="28" name="Shape 28"/>
          <p:cNvSpPr/>
          <p:nvPr/>
        </p:nvSpPr>
        <p:spPr>
          <a:xfrm>
            <a:off x="2674937" y="1480433"/>
            <a:ext cx="120000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yuèliang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9" name="Shape 29"/>
          <p:cNvSpPr/>
          <p:nvPr/>
        </p:nvSpPr>
        <p:spPr>
          <a:xfrm>
            <a:off x="2682875" y="1984623"/>
            <a:ext cx="79124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xiàng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0" name="Shape 30"/>
          <p:cNvSpPr/>
          <p:nvPr/>
        </p:nvSpPr>
        <p:spPr>
          <a:xfrm>
            <a:off x="5194300" y="2560885"/>
            <a:ext cx="100127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plate</a:t>
            </a:r>
          </a:p>
        </p:txBody>
      </p:sp>
      <p:sp>
        <p:nvSpPr>
          <p:cNvPr id="31" name="Shape 31"/>
          <p:cNvSpPr/>
          <p:nvPr/>
        </p:nvSpPr>
        <p:spPr>
          <a:xfrm>
            <a:off x="1306512" y="2560885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盘子</a:t>
            </a:r>
          </a:p>
        </p:txBody>
      </p:sp>
      <p:sp>
        <p:nvSpPr>
          <p:cNvPr id="32" name="Shape 32"/>
          <p:cNvSpPr/>
          <p:nvPr/>
        </p:nvSpPr>
        <p:spPr>
          <a:xfrm>
            <a:off x="2682875" y="2560885"/>
            <a:ext cx="692497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pánzi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5194300" y="3145085"/>
            <a:ext cx="182831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be windy</a:t>
            </a:r>
          </a:p>
        </p:txBody>
      </p:sp>
      <p:sp>
        <p:nvSpPr>
          <p:cNvPr id="34" name="Shape 34"/>
          <p:cNvSpPr/>
          <p:nvPr/>
        </p:nvSpPr>
        <p:spPr>
          <a:xfrm>
            <a:off x="1259632" y="3137148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刮风</a:t>
            </a:r>
            <a:endParaRPr sz="2400" dirty="0"/>
          </a:p>
        </p:txBody>
      </p:sp>
      <p:sp>
        <p:nvSpPr>
          <p:cNvPr id="35" name="Shape 35"/>
          <p:cNvSpPr/>
          <p:nvPr/>
        </p:nvSpPr>
        <p:spPr>
          <a:xfrm>
            <a:off x="5194300" y="3713410"/>
            <a:ext cx="992793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n.uncle</a:t>
            </a:r>
          </a:p>
        </p:txBody>
      </p:sp>
      <p:sp>
        <p:nvSpPr>
          <p:cNvPr id="36" name="Shape 36"/>
          <p:cNvSpPr/>
          <p:nvPr/>
        </p:nvSpPr>
        <p:spPr>
          <a:xfrm>
            <a:off x="1259632" y="3713410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叔叔</a:t>
            </a:r>
            <a:endParaRPr sz="2400" dirty="0"/>
          </a:p>
        </p:txBody>
      </p:sp>
      <p:sp>
        <p:nvSpPr>
          <p:cNvPr id="37" name="Shape 37"/>
          <p:cNvSpPr/>
          <p:nvPr/>
        </p:nvSpPr>
        <p:spPr>
          <a:xfrm>
            <a:off x="2624882" y="3137148"/>
            <a:ext cx="124969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guā</a:t>
            </a:r>
            <a:r>
              <a:rPr sz="24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fēng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8" name="Shape 38"/>
          <p:cNvSpPr/>
          <p:nvPr/>
        </p:nvSpPr>
        <p:spPr>
          <a:xfrm>
            <a:off x="2635995" y="3713410"/>
            <a:ext cx="102527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shūshu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9" name="Shape 39"/>
          <p:cNvSpPr/>
          <p:nvPr/>
        </p:nvSpPr>
        <p:spPr>
          <a:xfrm>
            <a:off x="5194300" y="4289673"/>
            <a:ext cx="93370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aunt</a:t>
            </a:r>
          </a:p>
        </p:txBody>
      </p:sp>
      <p:sp>
        <p:nvSpPr>
          <p:cNvPr id="40" name="Shape 40"/>
          <p:cNvSpPr/>
          <p:nvPr/>
        </p:nvSpPr>
        <p:spPr>
          <a:xfrm>
            <a:off x="1306512" y="4289673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阿姨</a:t>
            </a:r>
          </a:p>
        </p:txBody>
      </p:sp>
      <p:sp>
        <p:nvSpPr>
          <p:cNvPr id="41" name="Shape 41"/>
          <p:cNvSpPr/>
          <p:nvPr/>
        </p:nvSpPr>
        <p:spPr>
          <a:xfrm>
            <a:off x="2682875" y="4289673"/>
            <a:ext cx="411972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āyí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2" name="Shape 42"/>
          <p:cNvSpPr/>
          <p:nvPr/>
        </p:nvSpPr>
        <p:spPr>
          <a:xfrm>
            <a:off x="5194300" y="4801799"/>
            <a:ext cx="1018540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story</a:t>
            </a:r>
          </a:p>
        </p:txBody>
      </p:sp>
      <p:sp>
        <p:nvSpPr>
          <p:cNvPr id="43" name="Shape 43"/>
          <p:cNvSpPr/>
          <p:nvPr/>
        </p:nvSpPr>
        <p:spPr>
          <a:xfrm>
            <a:off x="1259632" y="4801799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故事</a:t>
            </a:r>
            <a:endParaRPr sz="2400" dirty="0"/>
          </a:p>
        </p:txBody>
      </p:sp>
      <p:sp>
        <p:nvSpPr>
          <p:cNvPr id="44" name="Shape 44"/>
          <p:cNvSpPr/>
          <p:nvPr/>
        </p:nvSpPr>
        <p:spPr>
          <a:xfrm>
            <a:off x="2635995" y="4801799"/>
            <a:ext cx="82490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gùshì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5" name="Shape 45"/>
          <p:cNvSpPr/>
          <p:nvPr/>
        </p:nvSpPr>
        <p:spPr>
          <a:xfrm>
            <a:off x="5194300" y="5378062"/>
            <a:ext cx="194960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sound, voice</a:t>
            </a:r>
          </a:p>
        </p:txBody>
      </p:sp>
      <p:sp>
        <p:nvSpPr>
          <p:cNvPr id="46" name="Shape 46"/>
          <p:cNvSpPr/>
          <p:nvPr/>
        </p:nvSpPr>
        <p:spPr>
          <a:xfrm>
            <a:off x="1306512" y="5378062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声音</a:t>
            </a:r>
          </a:p>
        </p:txBody>
      </p:sp>
      <p:sp>
        <p:nvSpPr>
          <p:cNvPr id="47" name="Shape 47"/>
          <p:cNvSpPr/>
          <p:nvPr/>
        </p:nvSpPr>
        <p:spPr>
          <a:xfrm>
            <a:off x="2682875" y="5378062"/>
            <a:ext cx="120545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shēngyīn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 advAuto="0"/>
      <p:bldP spid="26" grpId="0" animBg="1" advAuto="0"/>
      <p:bldP spid="30" grpId="0" animBg="1" advAuto="0"/>
      <p:bldP spid="33" grpId="0" animBg="1" advAuto="0"/>
      <p:bldP spid="35" grpId="0" animBg="1" advAuto="0"/>
      <p:bldP spid="39" grpId="0" animBg="1" advAuto="0"/>
      <p:bldP spid="42" grpId="0" animBg="1" advAuto="0"/>
      <p:bldP spid="45" grpId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0" name="Shape 5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1" name="Shape 5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3" name="Shape 53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4" name="Shape 54"/>
          <p:cNvSpPr/>
          <p:nvPr/>
        </p:nvSpPr>
        <p:spPr>
          <a:xfrm>
            <a:off x="5105400" y="2096374"/>
            <a:ext cx="936710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moon</a:t>
            </a:r>
          </a:p>
        </p:txBody>
      </p:sp>
      <p:sp>
        <p:nvSpPr>
          <p:cNvPr id="55" name="Shape 55"/>
          <p:cNvSpPr/>
          <p:nvPr/>
        </p:nvSpPr>
        <p:spPr>
          <a:xfrm>
            <a:off x="1204118" y="4401741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月亮</a:t>
            </a:r>
          </a:p>
        </p:txBody>
      </p:sp>
      <p:sp>
        <p:nvSpPr>
          <p:cNvPr id="56" name="Shape 56"/>
          <p:cNvSpPr/>
          <p:nvPr/>
        </p:nvSpPr>
        <p:spPr>
          <a:xfrm>
            <a:off x="5105400" y="2630726"/>
            <a:ext cx="128682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be like</a:t>
            </a:r>
          </a:p>
        </p:txBody>
      </p:sp>
      <p:sp>
        <p:nvSpPr>
          <p:cNvPr id="57" name="Shape 57"/>
          <p:cNvSpPr/>
          <p:nvPr/>
        </p:nvSpPr>
        <p:spPr>
          <a:xfrm>
            <a:off x="1204118" y="3823415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像</a:t>
            </a:r>
          </a:p>
        </p:txBody>
      </p:sp>
      <p:sp>
        <p:nvSpPr>
          <p:cNvPr id="58" name="Shape 58"/>
          <p:cNvSpPr/>
          <p:nvPr/>
        </p:nvSpPr>
        <p:spPr>
          <a:xfrm>
            <a:off x="2586037" y="2088437"/>
            <a:ext cx="100924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yuèliang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9" name="Shape 59"/>
          <p:cNvSpPr/>
          <p:nvPr/>
        </p:nvSpPr>
        <p:spPr>
          <a:xfrm>
            <a:off x="2588735" y="3245089"/>
            <a:ext cx="67261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xiàng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0" name="Shape 60"/>
          <p:cNvSpPr/>
          <p:nvPr/>
        </p:nvSpPr>
        <p:spPr>
          <a:xfrm>
            <a:off x="5105400" y="3245089"/>
            <a:ext cx="85175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plate</a:t>
            </a:r>
          </a:p>
        </p:txBody>
      </p:sp>
      <p:sp>
        <p:nvSpPr>
          <p:cNvPr id="61" name="Shape 61"/>
          <p:cNvSpPr/>
          <p:nvPr/>
        </p:nvSpPr>
        <p:spPr>
          <a:xfrm>
            <a:off x="1204912" y="3245089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盘子</a:t>
            </a:r>
          </a:p>
        </p:txBody>
      </p:sp>
      <p:sp>
        <p:nvSpPr>
          <p:cNvPr id="62" name="Shape 62"/>
          <p:cNvSpPr/>
          <p:nvPr/>
        </p:nvSpPr>
        <p:spPr>
          <a:xfrm>
            <a:off x="2594578" y="2630726"/>
            <a:ext cx="575479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pánzi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Shape 63"/>
          <p:cNvSpPr/>
          <p:nvPr/>
        </p:nvSpPr>
        <p:spPr>
          <a:xfrm>
            <a:off x="5105400" y="4396812"/>
            <a:ext cx="1540952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be windy</a:t>
            </a:r>
          </a:p>
        </p:txBody>
      </p:sp>
      <p:sp>
        <p:nvSpPr>
          <p:cNvPr id="64" name="Shape 64"/>
          <p:cNvSpPr/>
          <p:nvPr/>
        </p:nvSpPr>
        <p:spPr>
          <a:xfrm>
            <a:off x="1204118" y="2666763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刮风</a:t>
            </a:r>
          </a:p>
        </p:txBody>
      </p:sp>
      <p:sp>
        <p:nvSpPr>
          <p:cNvPr id="65" name="Shape 65"/>
          <p:cNvSpPr/>
          <p:nvPr/>
        </p:nvSpPr>
        <p:spPr>
          <a:xfrm>
            <a:off x="2586037" y="3859451"/>
            <a:ext cx="105413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guā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fēng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6" name="Shape 66"/>
          <p:cNvSpPr/>
          <p:nvPr/>
        </p:nvSpPr>
        <p:spPr>
          <a:xfrm>
            <a:off x="5102584" y="3809760"/>
            <a:ext cx="866141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story</a:t>
            </a:r>
          </a:p>
        </p:txBody>
      </p:sp>
      <p:sp>
        <p:nvSpPr>
          <p:cNvPr id="67" name="Shape 67"/>
          <p:cNvSpPr/>
          <p:nvPr/>
        </p:nvSpPr>
        <p:spPr>
          <a:xfrm>
            <a:off x="1204118" y="2114189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故事</a:t>
            </a:r>
          </a:p>
        </p:txBody>
      </p:sp>
      <p:sp>
        <p:nvSpPr>
          <p:cNvPr id="68" name="Shape 68"/>
          <p:cNvSpPr/>
          <p:nvPr/>
        </p:nvSpPr>
        <p:spPr>
          <a:xfrm>
            <a:off x="2593181" y="4401741"/>
            <a:ext cx="69987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gùshì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1" name="Shape 7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2" name="Shape 7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4" name="Shape 74"/>
          <p:cNvSpPr/>
          <p:nvPr/>
        </p:nvSpPr>
        <p:spPr>
          <a:xfrm>
            <a:off x="3830955" y="1705292"/>
            <a:ext cx="815340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刮风</a:t>
            </a:r>
          </a:p>
        </p:txBody>
      </p:sp>
      <p:sp>
        <p:nvSpPr>
          <p:cNvPr id="75" name="Shape 75"/>
          <p:cNvSpPr/>
          <p:nvPr/>
        </p:nvSpPr>
        <p:spPr>
          <a:xfrm>
            <a:off x="2123728" y="2773361"/>
            <a:ext cx="2847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听说明天要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刮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大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风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6" name="Shape 76"/>
          <p:cNvSpPr/>
          <p:nvPr/>
        </p:nvSpPr>
        <p:spPr>
          <a:xfrm>
            <a:off x="2123171" y="3663949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北京已经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刮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了三天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风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7" name="Shape 77"/>
          <p:cNvSpPr/>
          <p:nvPr/>
        </p:nvSpPr>
        <p:spPr>
          <a:xfrm>
            <a:off x="2043429" y="4554536"/>
            <a:ext cx="5057141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外边也不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刮风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，我们坐在外边一边看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月亮一边吃东西，怎么样？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0" name="Shape 8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1" name="Shape 8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3" name="Shape 83"/>
          <p:cNvSpPr/>
          <p:nvPr/>
        </p:nvSpPr>
        <p:spPr>
          <a:xfrm>
            <a:off x="4008754" y="1705292"/>
            <a:ext cx="4597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像</a:t>
            </a:r>
          </a:p>
        </p:txBody>
      </p:sp>
      <p:sp>
        <p:nvSpPr>
          <p:cNvPr id="84" name="Shape 84"/>
          <p:cNvSpPr/>
          <p:nvPr/>
        </p:nvSpPr>
        <p:spPr>
          <a:xfrm>
            <a:off x="2098856" y="2773361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词典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像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是我们的小老师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5" name="Shape 85"/>
          <p:cNvSpPr/>
          <p:nvPr/>
        </p:nvSpPr>
        <p:spPr>
          <a:xfrm>
            <a:off x="2098855" y="3663949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她的小脸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像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红苹果一样。</a:t>
            </a:r>
          </a:p>
        </p:txBody>
      </p:sp>
      <p:sp>
        <p:nvSpPr>
          <p:cNvPr id="86" name="Shape 86"/>
          <p:cNvSpPr/>
          <p:nvPr/>
        </p:nvSpPr>
        <p:spPr>
          <a:xfrm>
            <a:off x="2043429" y="4554536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今晚的月亮真漂亮，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像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白色的盘子一样。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93"/>
          <p:cNvGrpSpPr/>
          <p:nvPr/>
        </p:nvGrpSpPr>
        <p:grpSpPr>
          <a:xfrm>
            <a:off x="470022" y="305519"/>
            <a:ext cx="1797970" cy="919241"/>
            <a:chOff x="0" y="0"/>
            <a:chExt cx="1797968" cy="919239"/>
          </a:xfrm>
        </p:grpSpPr>
        <p:grpSp>
          <p:nvGrpSpPr>
            <p:cNvPr id="3" name="Group 9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9" name="Shape 8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0" name="Shape 9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92" name="Shape 92"/>
            <p:cNvSpPr/>
            <p:nvPr/>
          </p:nvSpPr>
          <p:spPr>
            <a:xfrm>
              <a:off x="573825" y="287128"/>
              <a:ext cx="1224144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4" name="Shape 94"/>
          <p:cNvSpPr/>
          <p:nvPr/>
        </p:nvSpPr>
        <p:spPr>
          <a:xfrm>
            <a:off x="1639887" y="2500312"/>
            <a:ext cx="4050666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那儿的春天常常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，有时下雨。</a:t>
            </a:r>
          </a:p>
        </p:txBody>
      </p:sp>
      <p:sp>
        <p:nvSpPr>
          <p:cNvPr id="95" name="Shape 95"/>
          <p:cNvSpPr/>
          <p:nvPr/>
        </p:nvSpPr>
        <p:spPr>
          <a:xfrm>
            <a:off x="1106487" y="24987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96" name="Shape 96"/>
          <p:cNvSpPr/>
          <p:nvPr/>
        </p:nvSpPr>
        <p:spPr>
          <a:xfrm>
            <a:off x="1106487" y="3203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97" name="Shape 97"/>
          <p:cNvSpPr/>
          <p:nvPr/>
        </p:nvSpPr>
        <p:spPr>
          <a:xfrm>
            <a:off x="1639887" y="3189287"/>
            <a:ext cx="4812666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每天晚上，爸爸都要给女儿讲一个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8" name="Shape 98"/>
          <p:cNvSpPr/>
          <p:nvPr/>
        </p:nvSpPr>
        <p:spPr>
          <a:xfrm>
            <a:off x="1106487" y="39290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99" name="Shape 99"/>
          <p:cNvSpPr/>
          <p:nvPr/>
        </p:nvSpPr>
        <p:spPr>
          <a:xfrm>
            <a:off x="1639887" y="3913187"/>
            <a:ext cx="4050666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我来做饭，你来洗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，怎么样？</a:t>
            </a:r>
          </a:p>
        </p:txBody>
      </p:sp>
      <p:sp>
        <p:nvSpPr>
          <p:cNvPr id="100" name="Shape 100"/>
          <p:cNvSpPr/>
          <p:nvPr/>
        </p:nvSpPr>
        <p:spPr>
          <a:xfrm>
            <a:off x="1115616" y="1708657"/>
            <a:ext cx="650434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故事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    </a:t>
            </a:r>
            <a:r>
              <a:rPr sz="2000" dirty="0" err="1">
                <a:latin typeface="楷体" pitchFamily="49" charset="-122"/>
                <a:ea typeface="楷体" pitchFamily="49" charset="-122"/>
              </a:rPr>
              <a:t>盘子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    </a:t>
            </a:r>
            <a:r>
              <a:rPr sz="2000" dirty="0" err="1">
                <a:latin typeface="楷体" pitchFamily="49" charset="-122"/>
                <a:ea typeface="楷体" pitchFamily="49" charset="-122"/>
              </a:rPr>
              <a:t>声音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    像        </a:t>
            </a:r>
            <a:r>
              <a:rPr sz="2000" dirty="0" err="1">
                <a:latin typeface="楷体" pitchFamily="49" charset="-122"/>
                <a:ea typeface="楷体" pitchFamily="49" charset="-122"/>
              </a:rPr>
              <a:t>刮风</a:t>
            </a:r>
            <a:r>
              <a:rPr sz="2000" dirty="0">
                <a:latin typeface="楷体" pitchFamily="49" charset="-122"/>
                <a:ea typeface="楷体" pitchFamily="49" charset="-122"/>
              </a:rPr>
              <a:t>   </a:t>
            </a:r>
          </a:p>
        </p:txBody>
      </p:sp>
      <p:sp>
        <p:nvSpPr>
          <p:cNvPr id="101" name="Shape 101"/>
          <p:cNvSpPr/>
          <p:nvPr/>
        </p:nvSpPr>
        <p:spPr>
          <a:xfrm>
            <a:off x="1106487" y="4658895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</a:p>
        </p:txBody>
      </p:sp>
      <p:sp>
        <p:nvSpPr>
          <p:cNvPr id="102" name="Shape 102"/>
          <p:cNvSpPr/>
          <p:nvPr/>
        </p:nvSpPr>
        <p:spPr>
          <a:xfrm>
            <a:off x="1639887" y="4643020"/>
            <a:ext cx="3060320" cy="611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这个地方真美！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是啊，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画儿一样。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106487" y="5617328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</a:t>
            </a:r>
          </a:p>
        </p:txBody>
      </p:sp>
      <p:sp>
        <p:nvSpPr>
          <p:cNvPr id="104" name="Shape 104"/>
          <p:cNvSpPr/>
          <p:nvPr/>
        </p:nvSpPr>
        <p:spPr>
          <a:xfrm>
            <a:off x="1639887" y="5601453"/>
            <a:ext cx="3038984" cy="611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听！是谁在外边说话？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没有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啊。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0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6" name="Shape 106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11" name="Shape 111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在小明家</a:t>
            </a:r>
          </a:p>
        </p:txBody>
      </p:sp>
      <p:sp>
        <p:nvSpPr>
          <p:cNvPr id="112" name="Shape 112"/>
          <p:cNvSpPr/>
          <p:nvPr/>
        </p:nvSpPr>
        <p:spPr>
          <a:xfrm>
            <a:off x="838200" y="2108200"/>
            <a:ext cx="5447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同学：今晚的月亮真漂亮，像白色的盘子一样。</a:t>
            </a:r>
          </a:p>
        </p:txBody>
      </p:sp>
      <p:sp>
        <p:nvSpPr>
          <p:cNvPr id="113" name="Shape 113"/>
          <p:cNvSpPr/>
          <p:nvPr/>
        </p:nvSpPr>
        <p:spPr>
          <a:xfrm>
            <a:off x="850900" y="3708400"/>
            <a:ext cx="6527165" cy="608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同学：好啊，我先把桌椅搬出去，然后你把水果拿过来，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    我们听叔叔阿姨讲讲他们年轻时候的故事。</a:t>
            </a:r>
          </a:p>
        </p:txBody>
      </p:sp>
      <p:sp>
        <p:nvSpPr>
          <p:cNvPr id="114" name="Shape 114"/>
          <p:cNvSpPr/>
          <p:nvPr/>
        </p:nvSpPr>
        <p:spPr>
          <a:xfrm>
            <a:off x="850900" y="4660900"/>
            <a:ext cx="6209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小明：太好了！记得给大山打个电话，让他马上过来。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850900" y="2794000"/>
            <a:ext cx="6273165" cy="608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小明：是啊，外边也不刮风，我们坐在外边一边看月亮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     一边吃东西，怎么样？</a:t>
            </a:r>
          </a:p>
        </p:txBody>
      </p:sp>
      <p:sp>
        <p:nvSpPr>
          <p:cNvPr id="116" name="Shape 116"/>
          <p:cNvSpPr/>
          <p:nvPr/>
        </p:nvSpPr>
        <p:spPr>
          <a:xfrm>
            <a:off x="850900" y="5346700"/>
            <a:ext cx="5701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同学：不用打了，你听外边的声音，一定是大山。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23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12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9" name="Shape 11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20" name="Shape 12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2" name="Shape 122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4" name="Shape 124"/>
          <p:cNvSpPr/>
          <p:nvPr/>
        </p:nvSpPr>
        <p:spPr>
          <a:xfrm>
            <a:off x="1692275" y="2060575"/>
            <a:ext cx="2145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月亮和盘子很像。</a:t>
            </a:r>
          </a:p>
        </p:txBody>
      </p:sp>
      <p:sp>
        <p:nvSpPr>
          <p:cNvPr id="125" name="Shape 125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6" name="Shape 126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7" name="Shape 127"/>
          <p:cNvSpPr/>
          <p:nvPr/>
        </p:nvSpPr>
        <p:spPr>
          <a:xfrm>
            <a:off x="1692275" y="2852737"/>
            <a:ext cx="55111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他们打算坐在外边，看月亮、吃水果、听故事 。</a:t>
            </a:r>
          </a:p>
        </p:txBody>
      </p:sp>
      <p:sp>
        <p:nvSpPr>
          <p:cNvPr id="128" name="Shape 128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9" name="Shape 129"/>
          <p:cNvSpPr/>
          <p:nvPr/>
        </p:nvSpPr>
        <p:spPr>
          <a:xfrm>
            <a:off x="1692275" y="3573462"/>
            <a:ext cx="443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大山是同学的朋友，不是大山的朋友。</a:t>
            </a:r>
          </a:p>
        </p:txBody>
      </p:sp>
      <p:sp>
        <p:nvSpPr>
          <p:cNvPr id="130" name="Shape 130"/>
          <p:cNvSpPr/>
          <p:nvPr/>
        </p:nvSpPr>
        <p:spPr>
          <a:xfrm>
            <a:off x="1105693" y="429418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</a:p>
        </p:txBody>
      </p:sp>
      <p:sp>
        <p:nvSpPr>
          <p:cNvPr id="131" name="Shape 131"/>
          <p:cNvSpPr/>
          <p:nvPr/>
        </p:nvSpPr>
        <p:spPr>
          <a:xfrm>
            <a:off x="1681956" y="4294187"/>
            <a:ext cx="366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大山还在离小明家很远的路上。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第十四课  你把水果拿过来吧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1_121203102924_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302000" y="3445668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539229preview4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5830887" y="1774904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1406qiantuku FF17431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5792787" y="3445668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1404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885825" y="3445668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1401 qiantuku -Two-door-INOX-refrigerator-iso-24568154.jp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760787" y="1752600"/>
            <a:ext cx="1428751" cy="1435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1402 qiantuku FF82192.jpg"/>
          <p:cNvPicPr/>
          <p:nvPr/>
        </p:nvPicPr>
        <p:blipFill>
          <a:blip r:embed="rId7" cstate="print">
            <a:extLst/>
          </a:blip>
          <a:stretch>
            <a:fillRect/>
          </a:stretch>
        </p:blipFill>
        <p:spPr>
          <a:xfrm>
            <a:off x="885825" y="1774904"/>
            <a:ext cx="2235200" cy="1435101"/>
          </a:xfrm>
          <a:prstGeom prst="rect">
            <a:avLst/>
          </a:prstGeom>
          <a:ln w="12700">
            <a:miter lim="400000"/>
          </a:ln>
        </p:spPr>
      </p:pic>
      <p:sp>
        <p:nvSpPr>
          <p:cNvPr id="18" name="Shape 1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2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9" name="Shape 1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0" name="Shape 2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2" name="Shape 22"/>
          <p:cNvSpPr/>
          <p:nvPr/>
        </p:nvSpPr>
        <p:spPr>
          <a:xfrm>
            <a:off x="2819400" y="1143000"/>
            <a:ext cx="43713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给下边的词语选择对应的图片：</a:t>
            </a:r>
          </a:p>
        </p:txBody>
      </p:sp>
      <p:sp>
        <p:nvSpPr>
          <p:cNvPr id="23" name="Shape 23"/>
          <p:cNvSpPr/>
          <p:nvPr/>
        </p:nvSpPr>
        <p:spPr>
          <a:xfrm>
            <a:off x="887412" y="17526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4" name="Shape 24"/>
          <p:cNvSpPr/>
          <p:nvPr/>
        </p:nvSpPr>
        <p:spPr>
          <a:xfrm>
            <a:off x="5795962" y="34290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F</a:t>
            </a:r>
          </a:p>
        </p:txBody>
      </p:sp>
      <p:sp>
        <p:nvSpPr>
          <p:cNvPr id="25" name="Shape 25"/>
          <p:cNvSpPr/>
          <p:nvPr/>
        </p:nvSpPr>
        <p:spPr>
          <a:xfrm>
            <a:off x="3276600" y="1752600"/>
            <a:ext cx="3714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6" name="Shape 26"/>
          <p:cNvSpPr/>
          <p:nvPr/>
        </p:nvSpPr>
        <p:spPr>
          <a:xfrm>
            <a:off x="5822950" y="1752600"/>
            <a:ext cx="3571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7" name="Shape 27"/>
          <p:cNvSpPr/>
          <p:nvPr/>
        </p:nvSpPr>
        <p:spPr>
          <a:xfrm>
            <a:off x="900112" y="3419475"/>
            <a:ext cx="342901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28" name="Shape 28"/>
          <p:cNvSpPr/>
          <p:nvPr/>
        </p:nvSpPr>
        <p:spPr>
          <a:xfrm>
            <a:off x="3302000" y="34290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E</a:t>
            </a:r>
          </a:p>
        </p:txBody>
      </p:sp>
      <p:pic>
        <p:nvPicPr>
          <p:cNvPr id="29" name="202microfotos_1715145 25.jpg"/>
          <p:cNvPicPr/>
          <p:nvPr/>
        </p:nvPicPr>
        <p:blipFill>
          <a:blip r:embed="rId8" cstate="print">
            <a:extLst/>
          </a:blip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  <p:sp>
        <p:nvSpPr>
          <p:cNvPr id="30" name="Shape 30"/>
          <p:cNvSpPr/>
          <p:nvPr/>
        </p:nvSpPr>
        <p:spPr>
          <a:xfrm>
            <a:off x="3305175" y="5629342"/>
            <a:ext cx="2514600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bīngxiāng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5.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冰箱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1" name="Shape 31"/>
          <p:cNvSpPr/>
          <p:nvPr/>
        </p:nvSpPr>
        <p:spPr>
          <a:xfrm>
            <a:off x="3305175" y="4929187"/>
            <a:ext cx="2514600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pánzi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盘子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2" name="Shape 32"/>
          <p:cNvSpPr/>
          <p:nvPr/>
        </p:nvSpPr>
        <p:spPr>
          <a:xfrm>
            <a:off x="5794375" y="5626100"/>
            <a:ext cx="4038600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xǐ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zǎo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6.  洗 澡 </a:t>
            </a:r>
          </a:p>
        </p:txBody>
      </p:sp>
      <p:sp>
        <p:nvSpPr>
          <p:cNvPr id="33" name="Shape 33"/>
          <p:cNvSpPr/>
          <p:nvPr/>
        </p:nvSpPr>
        <p:spPr>
          <a:xfrm>
            <a:off x="5805487" y="4929016"/>
            <a:ext cx="220980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diànshì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jiémù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电视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节目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4" name="Shape 34"/>
          <p:cNvSpPr/>
          <p:nvPr/>
        </p:nvSpPr>
        <p:spPr>
          <a:xfrm>
            <a:off x="985837" y="4929016"/>
            <a:ext cx="297180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guā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fēng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 刮 风 </a:t>
            </a:r>
          </a:p>
        </p:txBody>
      </p:sp>
      <p:sp>
        <p:nvSpPr>
          <p:cNvPr id="35" name="Shape 35"/>
          <p:cNvSpPr/>
          <p:nvPr/>
        </p:nvSpPr>
        <p:spPr>
          <a:xfrm>
            <a:off x="995362" y="5629342"/>
            <a:ext cx="223520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yuèliang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月亮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 advAuto="0"/>
      <p:bldP spid="31" grpId="0" animBg="1" advAuto="0"/>
      <p:bldP spid="32" grpId="0" animBg="1" advAuto="0"/>
      <p:bldP spid="33" grpId="0" animBg="1" advAuto="0"/>
      <p:bldP spid="34" grpId="0" animBg="1" advAuto="0"/>
      <p:bldP spid="35" grpId="0" animBg="1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4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8" name="Shape 3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9" name="Shape 3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1" name="Shape 41"/>
          <p:cNvSpPr/>
          <p:nvPr/>
        </p:nvSpPr>
        <p:spPr>
          <a:xfrm>
            <a:off x="5261962" y="2052637"/>
            <a:ext cx="108610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menu</a:t>
            </a:r>
          </a:p>
        </p:txBody>
      </p:sp>
      <p:sp>
        <p:nvSpPr>
          <p:cNvPr id="42" name="Shape 42"/>
          <p:cNvSpPr/>
          <p:nvPr/>
        </p:nvSpPr>
        <p:spPr>
          <a:xfrm>
            <a:off x="1374174" y="20526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菜单</a:t>
            </a:r>
          </a:p>
        </p:txBody>
      </p:sp>
      <p:sp>
        <p:nvSpPr>
          <p:cNvPr id="43" name="Shape 43"/>
          <p:cNvSpPr/>
          <p:nvPr/>
        </p:nvSpPr>
        <p:spPr>
          <a:xfrm>
            <a:off x="2750537" y="2052637"/>
            <a:ext cx="1557943" cy="2769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dirty="0" err="1" smtClean="0">
                <a:latin typeface="GB Pinyinok-D" pitchFamily="2" charset="-122"/>
                <a:ea typeface="GB Pinyinok-D" pitchFamily="2" charset="-122"/>
              </a:rPr>
              <a:t>càidān</a:t>
            </a:r>
            <a:endParaRPr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4" name="Shape 44"/>
          <p:cNvSpPr/>
          <p:nvPr/>
        </p:nvSpPr>
        <p:spPr>
          <a:xfrm>
            <a:off x="5261962" y="2768600"/>
            <a:ext cx="144165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simple</a:t>
            </a:r>
          </a:p>
        </p:txBody>
      </p:sp>
      <p:sp>
        <p:nvSpPr>
          <p:cNvPr id="45" name="Shape 45"/>
          <p:cNvSpPr/>
          <p:nvPr/>
        </p:nvSpPr>
        <p:spPr>
          <a:xfrm>
            <a:off x="1374174" y="27686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简单</a:t>
            </a:r>
          </a:p>
        </p:txBody>
      </p:sp>
      <p:sp>
        <p:nvSpPr>
          <p:cNvPr id="46" name="Shape 46"/>
          <p:cNvSpPr/>
          <p:nvPr/>
        </p:nvSpPr>
        <p:spPr>
          <a:xfrm>
            <a:off x="2750537" y="2768600"/>
            <a:ext cx="790281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jiǎndān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7" name="Shape 47"/>
          <p:cNvSpPr/>
          <p:nvPr/>
        </p:nvSpPr>
        <p:spPr>
          <a:xfrm>
            <a:off x="5261962" y="3479800"/>
            <a:ext cx="1271995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banana</a:t>
            </a:r>
          </a:p>
        </p:txBody>
      </p:sp>
      <p:sp>
        <p:nvSpPr>
          <p:cNvPr id="48" name="Shape 48"/>
          <p:cNvSpPr/>
          <p:nvPr/>
        </p:nvSpPr>
        <p:spPr>
          <a:xfrm>
            <a:off x="1374174" y="34798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香蕉</a:t>
            </a:r>
          </a:p>
        </p:txBody>
      </p:sp>
      <p:sp>
        <p:nvSpPr>
          <p:cNvPr id="49" name="Shape 49"/>
          <p:cNvSpPr/>
          <p:nvPr/>
        </p:nvSpPr>
        <p:spPr>
          <a:xfrm>
            <a:off x="2750537" y="3479800"/>
            <a:ext cx="1557943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xiāngjiāo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 advAuto="0"/>
      <p:bldP spid="44" grpId="0" animBg="1" advAuto="0"/>
      <p:bldP spid="47" grpId="0" animBg="1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2" name="Shape 5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3" name="Shape 5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5" name="Shape 55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6" name="Shape 56"/>
          <p:cNvSpPr/>
          <p:nvPr/>
        </p:nvSpPr>
        <p:spPr>
          <a:xfrm>
            <a:off x="5084162" y="2370137"/>
            <a:ext cx="922447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menu</a:t>
            </a:r>
          </a:p>
        </p:txBody>
      </p:sp>
      <p:sp>
        <p:nvSpPr>
          <p:cNvPr id="57" name="Shape 57"/>
          <p:cNvSpPr/>
          <p:nvPr/>
        </p:nvSpPr>
        <p:spPr>
          <a:xfrm>
            <a:off x="1196374" y="378840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菜单</a:t>
            </a:r>
          </a:p>
        </p:txBody>
      </p:sp>
      <p:sp>
        <p:nvSpPr>
          <p:cNvPr id="58" name="Shape 58"/>
          <p:cNvSpPr/>
          <p:nvPr/>
        </p:nvSpPr>
        <p:spPr>
          <a:xfrm>
            <a:off x="2598137" y="3071973"/>
            <a:ext cx="1557943" cy="2769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dirty="0" err="1" smtClean="0">
                <a:latin typeface="GB Pinyinok-D" pitchFamily="2" charset="-122"/>
                <a:ea typeface="GB Pinyinok-D" pitchFamily="2" charset="-122"/>
              </a:rPr>
              <a:t>càidān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9" name="Shape 59"/>
          <p:cNvSpPr/>
          <p:nvPr/>
        </p:nvSpPr>
        <p:spPr>
          <a:xfrm>
            <a:off x="5084162" y="3787452"/>
            <a:ext cx="121873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simple</a:t>
            </a:r>
          </a:p>
        </p:txBody>
      </p:sp>
      <p:sp>
        <p:nvSpPr>
          <p:cNvPr id="60" name="Shape 60"/>
          <p:cNvSpPr/>
          <p:nvPr/>
        </p:nvSpPr>
        <p:spPr>
          <a:xfrm>
            <a:off x="1196374" y="307340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简单</a:t>
            </a:r>
          </a:p>
        </p:txBody>
      </p:sp>
      <p:sp>
        <p:nvSpPr>
          <p:cNvPr id="61" name="Shape 61"/>
          <p:cNvSpPr/>
          <p:nvPr/>
        </p:nvSpPr>
        <p:spPr>
          <a:xfrm>
            <a:off x="2598137" y="2369194"/>
            <a:ext cx="790281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jiǎndān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2" name="Shape 62"/>
          <p:cNvSpPr/>
          <p:nvPr/>
        </p:nvSpPr>
        <p:spPr>
          <a:xfrm>
            <a:off x="5084162" y="3072445"/>
            <a:ext cx="107735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banana</a:t>
            </a:r>
          </a:p>
        </p:txBody>
      </p:sp>
      <p:sp>
        <p:nvSpPr>
          <p:cNvPr id="63" name="Shape 63"/>
          <p:cNvSpPr/>
          <p:nvPr/>
        </p:nvSpPr>
        <p:spPr>
          <a:xfrm>
            <a:off x="1196374" y="2371092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香蕉</a:t>
            </a:r>
          </a:p>
        </p:txBody>
      </p:sp>
      <p:sp>
        <p:nvSpPr>
          <p:cNvPr id="64" name="Shape 64"/>
          <p:cNvSpPr/>
          <p:nvPr/>
        </p:nvSpPr>
        <p:spPr>
          <a:xfrm>
            <a:off x="2598137" y="3784600"/>
            <a:ext cx="1557943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xiāngjiāo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6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7" name="Shape 6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68" name="Shape 6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70" name="Shape 7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2" name="Shape 72"/>
          <p:cNvSpPr/>
          <p:nvPr/>
        </p:nvSpPr>
        <p:spPr>
          <a:xfrm>
            <a:off x="1297842" y="2768536"/>
            <a:ext cx="6705601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我们买几斤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吧，家里没有水果了。</a:t>
            </a:r>
          </a:p>
        </p:txBody>
      </p:sp>
      <p:sp>
        <p:nvSpPr>
          <p:cNvPr id="73" name="Shape 73"/>
          <p:cNvSpPr/>
          <p:nvPr/>
        </p:nvSpPr>
        <p:spPr>
          <a:xfrm>
            <a:off x="1296255" y="3476561"/>
            <a:ext cx="6705601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服务员，请拿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过来，我们点菜。</a:t>
            </a:r>
          </a:p>
        </p:txBody>
      </p:sp>
      <p:sp>
        <p:nvSpPr>
          <p:cNvPr id="74" name="Shape 74"/>
          <p:cNvSpPr/>
          <p:nvPr/>
        </p:nvSpPr>
        <p:spPr>
          <a:xfrm>
            <a:off x="2782241" y="1929574"/>
            <a:ext cx="4400501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菜单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</a:t>
            </a: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香蕉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</a:t>
            </a: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简单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  </a:t>
            </a:r>
          </a:p>
        </p:txBody>
      </p:sp>
      <p:sp>
        <p:nvSpPr>
          <p:cNvPr id="75" name="Shape 75"/>
          <p:cNvSpPr/>
          <p:nvPr/>
        </p:nvSpPr>
        <p:spPr>
          <a:xfrm>
            <a:off x="1296255" y="4123163"/>
            <a:ext cx="6705601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A: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你觉得洗衣服很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可我觉得很难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B: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那你觉得做什么不难呢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8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8" name="Shape 7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9" name="Shape 7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81" name="Shape 81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2600"/>
                </a:solidFill>
              </a:rPr>
              <a:t>量词重叠</a:t>
            </a:r>
          </a:p>
        </p:txBody>
      </p:sp>
      <p:sp>
        <p:nvSpPr>
          <p:cNvPr id="82" name="Shape 82"/>
          <p:cNvSpPr/>
          <p:nvPr/>
        </p:nvSpPr>
        <p:spPr>
          <a:xfrm>
            <a:off x="1619672" y="2645092"/>
            <a:ext cx="456813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这个商店的衣服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件件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都很漂亮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3" name="Shape 83"/>
          <p:cNvSpPr/>
          <p:nvPr/>
        </p:nvSpPr>
        <p:spPr>
          <a:xfrm>
            <a:off x="1570210" y="3353117"/>
            <a:ext cx="696223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听了他的话，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一个个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都站起来，然后走了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4" name="Shape 84"/>
          <p:cNvSpPr/>
          <p:nvPr/>
        </p:nvSpPr>
        <p:spPr>
          <a:xfrm>
            <a:off x="1562893" y="4061142"/>
            <a:ext cx="7279235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先把米饭做好，然后再把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一块块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新鲜的水果放进去。</a:t>
            </a: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9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7" name="Shape 8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8" name="Shape 8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0" name="Shape 9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2" name="Shape 92"/>
          <p:cNvSpPr/>
          <p:nvPr/>
        </p:nvSpPr>
        <p:spPr>
          <a:xfrm>
            <a:off x="914400" y="2412936"/>
            <a:ext cx="6705600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桌子上放着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筷子。</a:t>
            </a:r>
          </a:p>
        </p:txBody>
      </p:sp>
      <p:sp>
        <p:nvSpPr>
          <p:cNvPr id="93" name="Shape 93"/>
          <p:cNvSpPr/>
          <p:nvPr/>
        </p:nvSpPr>
        <p:spPr>
          <a:xfrm>
            <a:off x="912812" y="3120961"/>
            <a:ext cx="6705601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这个班的学生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都很努力。</a:t>
            </a:r>
          </a:p>
        </p:txBody>
      </p:sp>
      <p:sp>
        <p:nvSpPr>
          <p:cNvPr id="94" name="Shape 94"/>
          <p:cNvSpPr/>
          <p:nvPr/>
        </p:nvSpPr>
        <p:spPr>
          <a:xfrm>
            <a:off x="1907704" y="1608137"/>
            <a:ext cx="5472261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一个个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</a:t>
            </a: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一本本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</a:t>
            </a: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一双双</a:t>
            </a:r>
            <a:r>
              <a:rPr sz="2000" dirty="0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楷体" pitchFamily="49" charset="-122"/>
                <a:ea typeface="楷体" pitchFamily="49" charset="-122"/>
                <a:cs typeface="华文细黑"/>
                <a:sym typeface="华文细黑"/>
              </a:rPr>
              <a:t>次次</a:t>
            </a:r>
            <a:endParaRPr sz="2000" dirty="0">
              <a:latin typeface="楷体" pitchFamily="49" charset="-122"/>
              <a:ea typeface="楷体" pitchFamily="49" charset="-122"/>
              <a:cs typeface="华文细黑"/>
              <a:sym typeface="华文细黑"/>
            </a:endParaRPr>
          </a:p>
        </p:txBody>
      </p:sp>
      <p:sp>
        <p:nvSpPr>
          <p:cNvPr id="95" name="Shape 95"/>
          <p:cNvSpPr/>
          <p:nvPr/>
        </p:nvSpPr>
        <p:spPr>
          <a:xfrm>
            <a:off x="912812" y="3821240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他把自己的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词典都卖出去了。</a:t>
            </a:r>
          </a:p>
        </p:txBody>
      </p:sp>
      <p:sp>
        <p:nvSpPr>
          <p:cNvPr id="96" name="Shape 96"/>
          <p:cNvSpPr/>
          <p:nvPr/>
        </p:nvSpPr>
        <p:spPr>
          <a:xfrm>
            <a:off x="912812" y="4522408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他开会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都迟到。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2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8" name="Shape 98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1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9" name="Shape 99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0" name="Shape 100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03" name="Shape 103"/>
          <p:cNvSpPr/>
          <p:nvPr/>
        </p:nvSpPr>
        <p:spPr>
          <a:xfrm>
            <a:off x="3276600" y="1367154"/>
            <a:ext cx="206092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听课文填空</a:t>
            </a:r>
          </a:p>
        </p:txBody>
      </p:sp>
      <p:sp>
        <p:nvSpPr>
          <p:cNvPr id="104" name="Shape 104"/>
          <p:cNvSpPr/>
          <p:nvPr/>
        </p:nvSpPr>
        <p:spPr>
          <a:xfrm>
            <a:off x="1104280" y="2221121"/>
            <a:ext cx="6132016" cy="22159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anchor="ctr">
            <a:spAutoFit/>
          </a:bodyPr>
          <a:lstStyle/>
          <a:p>
            <a:pPr lvl="0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你吃过水果饭吗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你在饭馆的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上见过水果饭吗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你想学着做水果饭吗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做水果饭很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先把米饭做好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新鲜的水果放进去，水果饭就做好了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你可以做苹果饭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、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饭，要是你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还可以做西瓜饭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多吃</a:t>
            </a:r>
            <a:r>
              <a:rPr sz="24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水果对身体好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0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6" name="Shape 106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11" name="Shape 111"/>
          <p:cNvSpPr/>
          <p:nvPr/>
        </p:nvSpPr>
        <p:spPr>
          <a:xfrm>
            <a:off x="1778000" y="2139821"/>
            <a:ext cx="5588000" cy="25853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你吃过水果饭吗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你在饭馆的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菜单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上见过水果饭吗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你想学着做水果饭吗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其实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做水果饭很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简单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，先把米饭做好，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然后再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一块块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新鲜的水果放进去，水果饭就做好了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你可以做苹果饭、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香蕉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饭，要是你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愿意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，还可以做西瓜饭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多吃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新鲜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水果对身体好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Shape 113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18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1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4" name="Shape 11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5" name="Shape 11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7" name="Shape 117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9" name="Shape 119"/>
          <p:cNvSpPr/>
          <p:nvPr/>
        </p:nvSpPr>
        <p:spPr>
          <a:xfrm>
            <a:off x="1433512" y="2878137"/>
            <a:ext cx="4450462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A：今天下午你做什么？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打扫房间，然后去图书馆。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A：你帮我把这本书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B：好的。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20" name="Shape 120"/>
          <p:cNvSpPr/>
          <p:nvPr/>
        </p:nvSpPr>
        <p:spPr>
          <a:xfrm>
            <a:off x="4602162" y="20145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楷体" pitchFamily="49" charset="-122"/>
                <a:ea typeface="楷体" pitchFamily="49" charset="-122"/>
              </a:rPr>
              <a:t>先</a:t>
            </a:r>
          </a:p>
        </p:txBody>
      </p:sp>
      <p:sp>
        <p:nvSpPr>
          <p:cNvPr id="121" name="Shape 121"/>
          <p:cNvSpPr/>
          <p:nvPr/>
        </p:nvSpPr>
        <p:spPr>
          <a:xfrm>
            <a:off x="3038475" y="2014537"/>
            <a:ext cx="76944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还回去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22" name="1407qiantuku -Beautiful-female-student-in-a--38816902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059636" y="2700287"/>
            <a:ext cx="2540001" cy="1689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2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2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5" name="Shape 12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6" name="Shape 12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28" name="Shape 12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0" name="Shape 130"/>
          <p:cNvSpPr/>
          <p:nvPr/>
        </p:nvSpPr>
        <p:spPr>
          <a:xfrm>
            <a:off x="1717674" y="2865437"/>
            <a:ext cx="4556126" cy="1376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A：你要走了？你还没有把饭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呢。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B：不吃了，我要迟到了。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A：今天你下了课就回家吧。</a:t>
            </a:r>
            <a:endParaRPr sz="2000" u="sng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B：我先去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，然后回家。</a:t>
            </a:r>
          </a:p>
        </p:txBody>
      </p:sp>
      <p:sp>
        <p:nvSpPr>
          <p:cNvPr id="131" name="Shape 131"/>
          <p:cNvSpPr/>
          <p:nvPr/>
        </p:nvSpPr>
        <p:spPr>
          <a:xfrm>
            <a:off x="2741612" y="20653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运动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32" name="Shape 132"/>
          <p:cNvSpPr/>
          <p:nvPr/>
        </p:nvSpPr>
        <p:spPr>
          <a:xfrm>
            <a:off x="3898900" y="20653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吃完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33" name="1408 qiantuku ban-Doing-Push-ups-54269939.jpg"/>
          <p:cNvPicPr/>
          <p:nvPr/>
        </p:nvPicPr>
        <p:blipFill>
          <a:blip r:embed="rId2" cstate="print">
            <a:extLst/>
          </a:blip>
          <a:srcRect b="21294"/>
          <a:stretch>
            <a:fillRect/>
          </a:stretch>
        </p:blipFill>
        <p:spPr>
          <a:xfrm>
            <a:off x="6108700" y="2696210"/>
            <a:ext cx="2540000" cy="15968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40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8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6" name="Shape 136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7" name="Shape 137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39" name="Shape 139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41" name="Shape 141"/>
          <p:cNvSpPr/>
          <p:nvPr/>
        </p:nvSpPr>
        <p:spPr>
          <a:xfrm>
            <a:off x="1539875" y="3027645"/>
            <a:ext cx="4958461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A：今天使周末，你可以休息了吧？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B：没有时间休息，我要把这些衣服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A：别着急，我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，然后回来帮你。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B：好的。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42" name="Shape 142"/>
          <p:cNvSpPr/>
          <p:nvPr/>
        </p:nvSpPr>
        <p:spPr>
          <a:xfrm>
            <a:off x="2784475" y="2116137"/>
            <a:ext cx="76944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先开会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43" name="Shape 143"/>
          <p:cNvSpPr/>
          <p:nvPr/>
        </p:nvSpPr>
        <p:spPr>
          <a:xfrm>
            <a:off x="4276725" y="2116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洗完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44" name="1409 qiantuku-Business-people-having-meeting-50568374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225334" y="2761619"/>
            <a:ext cx="2540001" cy="16891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5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4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47" name="Shape 14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8" name="Shape 14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0" name="Shape 15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52" name="Shape 152"/>
          <p:cNvSpPr/>
          <p:nvPr/>
        </p:nvSpPr>
        <p:spPr>
          <a:xfrm>
            <a:off x="1331640" y="2858770"/>
            <a:ext cx="4683126" cy="1630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A：小刚，你现在去哪儿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B：我把公司的客人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A：我明天要去上海，你帮我准备一下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B：好的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回来以后，我先帮你找宾馆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然后帮你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endParaRPr sz="2000" u="sng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153" name="Shape 153"/>
          <p:cNvSpPr/>
          <p:nvPr/>
        </p:nvSpPr>
        <p:spPr>
          <a:xfrm>
            <a:off x="3111500" y="2014537"/>
            <a:ext cx="76944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送回去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54" name="Shape 154"/>
          <p:cNvSpPr/>
          <p:nvPr/>
        </p:nvSpPr>
        <p:spPr>
          <a:xfrm>
            <a:off x="4572000" y="1973394"/>
            <a:ext cx="111825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楷体" pitchFamily="49" charset="-122"/>
                <a:ea typeface="楷体" pitchFamily="49" charset="-122"/>
              </a:rPr>
              <a:t>买飞机票</a:t>
            </a:r>
            <a:endParaRPr sz="2000" dirty="0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55" name="1410 271_Vk0gMDI0XzIwMTMgLSAwMDYuanBn 2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271546" y="2714942"/>
            <a:ext cx="2540001" cy="16891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1089</Words>
  <Application>Microsoft Office PowerPoint</Application>
  <PresentationFormat>全屏显示(4:3)</PresentationFormat>
  <Paragraphs>348</Paragraphs>
  <Slides>40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40</vt:i4>
      </vt:variant>
    </vt:vector>
  </HeadingPairs>
  <TitlesOfParts>
    <vt:vector size="50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楷体</vt:lpstr>
      <vt:lpstr>Helvetica Neue</vt:lpstr>
      <vt:lpstr>Default</vt:lpstr>
      <vt:lpstr>第十四课  你把水果拿过来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第十四课  你把水果拿过来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第十四课  你把水果拿过来</vt:lpstr>
      <vt:lpstr>幻灯片 20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第十四课  你把水果拿过来吧</vt:lpstr>
      <vt:lpstr>幻灯片 29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第十四课  你把水果拿过来</dc:title>
  <dc:creator>888</dc:creator>
  <cp:lastModifiedBy>888</cp:lastModifiedBy>
  <cp:revision>11</cp:revision>
  <dcterms:modified xsi:type="dcterms:W3CDTF">2015-09-23T02:16:43Z</dcterms:modified>
</cp:coreProperties>
</file>