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2"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90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4855FF-0905-457A-AC2F-F233B86BB43F}" type="datetimeFigureOut">
              <a:rPr lang="en-US" smtClean="0"/>
              <a:t>2/22/2022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D50D75-0EB9-490C-B871-A1FD6F4FC5D6}" type="slidenum">
              <a:rPr lang="en-US" smtClean="0"/>
              <a:t>‹#›</a:t>
            </a:fld>
            <a:endParaRPr lang="en-US"/>
          </a:p>
        </p:txBody>
      </p:sp>
    </p:spTree>
    <p:extLst>
      <p:ext uri="{BB962C8B-B14F-4D97-AF65-F5344CB8AC3E}">
        <p14:creationId xmlns:p14="http://schemas.microsoft.com/office/powerpoint/2010/main" val="996797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1200"/>
              </a:spcAft>
            </a:pPr>
            <a:r>
              <a:rPr lang="en-US" sz="1800" b="1">
                <a:effectLst/>
                <a:latin typeface="Times New Roman" panose="02020603050405020304" pitchFamily="18" charset="0"/>
                <a:ea typeface="Times New Roman" panose="02020603050405020304" pitchFamily="18" charset="0"/>
              </a:rPr>
              <a:t>References</a:t>
            </a:r>
            <a:endParaRPr lang="en-US" sz="1800" b="1"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(2015a). </a:t>
            </a:r>
            <a:r>
              <a:rPr lang="en-US" sz="1800" i="1" dirty="0">
                <a:effectLst/>
                <a:latin typeface="Times New Roman" panose="02020603050405020304" pitchFamily="18" charset="0"/>
                <a:ea typeface="Times New Roman" panose="02020603050405020304" pitchFamily="18" charset="0"/>
              </a:rPr>
              <a:t>Buttered basil linguine with tomato and chili sauce and cheddar sauce</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https://www.greatbritishchefs.com/recipes/linguine-recipe-basil-tomato-chilli-sauce.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(2015b). </a:t>
            </a:r>
            <a:r>
              <a:rPr lang="en-US" sz="1800" i="1" dirty="0">
                <a:effectLst/>
                <a:latin typeface="Times New Roman" panose="02020603050405020304" pitchFamily="18" charset="0"/>
                <a:ea typeface="Times New Roman" panose="02020603050405020304" pitchFamily="18" charset="0"/>
              </a:rPr>
              <a:t>Cheese Beignets</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https://www.greatbritishchefs.com/recipes/cheese-beignets-recipe.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(2015c). </a:t>
            </a:r>
            <a:r>
              <a:rPr lang="en-US" sz="1800" i="1" dirty="0">
                <a:effectLst/>
                <a:latin typeface="Times New Roman" panose="02020603050405020304" pitchFamily="18" charset="0"/>
                <a:ea typeface="Times New Roman" panose="02020603050405020304" pitchFamily="18" charset="0"/>
              </a:rPr>
              <a:t>Grilled fillets of sea bass with herb risotto, roasted cherry tomatoes and pesto</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https://www.greatbritishchefs.com/recipes/grilled-sea-bass-fillet-recipe-risotto-tomatoes-pesto.</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(2015d). </a:t>
            </a:r>
            <a:r>
              <a:rPr lang="en-US" sz="1800" i="1" dirty="0">
                <a:effectLst/>
                <a:latin typeface="Times New Roman" panose="02020603050405020304" pitchFamily="18" charset="0"/>
                <a:ea typeface="Times New Roman" panose="02020603050405020304" pitchFamily="18" charset="0"/>
              </a:rPr>
              <a:t>Roasted lamb rump with salsify and wild mushrooms</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https://www.greatbritishchefs.com/recipes/lamb-rump-salsify-recipe.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(2016). </a:t>
            </a:r>
            <a:r>
              <a:rPr lang="en-US" sz="1800" i="1" dirty="0">
                <a:effectLst/>
                <a:latin typeface="Times New Roman" panose="02020603050405020304" pitchFamily="18" charset="0"/>
                <a:ea typeface="Times New Roman" panose="02020603050405020304" pitchFamily="18" charset="0"/>
              </a:rPr>
              <a:t>Kerala chicken curry</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https://www.greatbritishchefs.com/recipes/keralan-chicken-curry-recipe.</a:t>
            </a: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Great British Chefs (2019). </a:t>
            </a:r>
            <a:r>
              <a:rPr lang="en-US" sz="1800" i="1" dirty="0" err="1">
                <a:effectLst/>
                <a:latin typeface="Times New Roman" panose="02020603050405020304" pitchFamily="18" charset="0"/>
                <a:ea typeface="Times New Roman" panose="02020603050405020304" pitchFamily="18" charset="0"/>
              </a:rPr>
              <a:t>Chilli</a:t>
            </a:r>
            <a:r>
              <a:rPr lang="en-US" sz="1800" i="1" dirty="0">
                <a:effectLst/>
                <a:latin typeface="Times New Roman" panose="02020603050405020304" pitchFamily="18" charset="0"/>
                <a:ea typeface="Times New Roman" panose="02020603050405020304" pitchFamily="18" charset="0"/>
              </a:rPr>
              <a:t> Roast Cauliflower</a:t>
            </a:r>
            <a:r>
              <a:rPr lang="en-US" sz="1800" dirty="0">
                <a:effectLst/>
                <a:latin typeface="Times New Roman" panose="02020603050405020304" pitchFamily="18" charset="0"/>
                <a:ea typeface="Times New Roman" panose="02020603050405020304" pitchFamily="18" charset="0"/>
              </a:rPr>
              <a:t>. [Online Image] </a:t>
            </a:r>
            <a:r>
              <a:rPr lang="en-US" sz="1800" i="1" dirty="0">
                <a:effectLst/>
                <a:latin typeface="Times New Roman" panose="02020603050405020304" pitchFamily="18" charset="0"/>
                <a:ea typeface="Times New Roman" panose="02020603050405020304" pitchFamily="18" charset="0"/>
              </a:rPr>
              <a:t>Great British Chefs</a:t>
            </a:r>
            <a:r>
              <a:rPr lang="en-US" sz="1800" dirty="0">
                <a:effectLst/>
                <a:latin typeface="Times New Roman" panose="02020603050405020304" pitchFamily="18" charset="0"/>
                <a:ea typeface="Times New Roman" panose="02020603050405020304" pitchFamily="18" charset="0"/>
              </a:rPr>
              <a:t>. Available at: https://www.greatbritishchefs.com/recipes/chilli-roast-cauliflower-recipe.</a:t>
            </a:r>
          </a:p>
          <a:p>
            <a:endParaRPr lang="en-US" dirty="0"/>
          </a:p>
        </p:txBody>
      </p:sp>
      <p:sp>
        <p:nvSpPr>
          <p:cNvPr id="4" name="Slide Number Placeholder 3"/>
          <p:cNvSpPr>
            <a:spLocks noGrp="1"/>
          </p:cNvSpPr>
          <p:nvPr>
            <p:ph type="sldNum" sz="quarter" idx="5"/>
          </p:nvPr>
        </p:nvSpPr>
        <p:spPr/>
        <p:txBody>
          <a:bodyPr/>
          <a:lstStyle/>
          <a:p>
            <a:fld id="{1BD50D75-0EB9-490C-B871-A1FD6F4FC5D6}" type="slidenum">
              <a:rPr lang="en-US" smtClean="0"/>
              <a:t>1</a:t>
            </a:fld>
            <a:endParaRPr lang="en-US"/>
          </a:p>
        </p:txBody>
      </p:sp>
    </p:spTree>
    <p:extLst>
      <p:ext uri="{BB962C8B-B14F-4D97-AF65-F5344CB8AC3E}">
        <p14:creationId xmlns:p14="http://schemas.microsoft.com/office/powerpoint/2010/main" val="4085045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0833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C9CA7B-DFD4-44B5-8C60-D14B8CD1FB59}"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966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156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103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2/22/2022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0815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AA18ACC-A947-437B-A130-35BD54FDF1E9}" type="datetimeFigureOut">
              <a:rPr lang="en-US" smtClean="0"/>
              <a:t>2/22/2022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455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8D7E02-BCB8-4D50-A234-369438C08659}" type="datetimeFigureOut">
              <a:rPr lang="en-US" smtClean="0"/>
              <a:t>2/22/2022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744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6E86A4C-8E40-4F87-A4F0-01A0687C5742}" type="datetimeFigureOut">
              <a:rPr lang="en-US" smtClean="0"/>
              <a:t>2/22/2022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4676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3154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7974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2159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9571518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1227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FE86839-B9D8-4651-8783-F325ECE74E65}" type="datetimeFigureOut">
              <a:rPr lang="en-US" smtClean="0"/>
              <a:t>2/22/2022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1320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484F64-32F6-45C5-931F-ADC1662401D0}" type="datetimeFigureOut">
              <a:rPr lang="en-US" smtClean="0"/>
              <a:t>2/22/2022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01329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8169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6783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E451C3-0FF4-47C4-B829-773ADF60F88C}" type="datetimeFigureOut">
              <a:rPr lang="en-US" smtClean="0"/>
              <a:t>2/22/2022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6673578"/>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15">
            <a:extLst>
              <a:ext uri="{FF2B5EF4-FFF2-40B4-BE49-F238E27FC236}">
                <a16:creationId xmlns:a16="http://schemas.microsoft.com/office/drawing/2014/main" id="{D629C686-B2F2-4383-AFD6-F4BF302A423D}"/>
              </a:ext>
            </a:extLst>
          </p:cNvPr>
          <p:cNvSpPr/>
          <p:nvPr/>
        </p:nvSpPr>
        <p:spPr>
          <a:xfrm>
            <a:off x="7051963" y="471055"/>
            <a:ext cx="3457057" cy="60960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b="1" dirty="0"/>
              <a:t>Meat Based</a:t>
            </a:r>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ctr"/>
            <a:endParaRPr lang="en-US" sz="800" b="1" dirty="0"/>
          </a:p>
          <a:p>
            <a:pPr algn="just"/>
            <a:r>
              <a:rPr lang="en-GB" sz="800" b="1" dirty="0"/>
              <a:t>Roasted lamb rump with salsify and wild mushrooms paired with cabaret sauvignon…………………………..……….135.00£</a:t>
            </a:r>
          </a:p>
          <a:p>
            <a:pPr algn="ctr"/>
            <a:r>
              <a:rPr lang="en-GB" sz="700" dirty="0"/>
              <a:t>Lamb meat is presented with different choice ingredients to combine into a symphony of flavour and meaty brilliance.</a:t>
            </a:r>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just">
              <a:defRPr/>
            </a:pPr>
            <a:r>
              <a:rPr lang="en-US" sz="800" dirty="0" err="1">
                <a:solidFill>
                  <a:prstClr val="white"/>
                </a:solidFill>
                <a:latin typeface="Century Gothic" panose="020B0502020202020204"/>
              </a:rPr>
              <a:t>Chilli</a:t>
            </a:r>
            <a:r>
              <a:rPr lang="en-US" sz="800" dirty="0">
                <a:solidFill>
                  <a:prstClr val="white"/>
                </a:solidFill>
                <a:latin typeface="Century Gothic" panose="020B0502020202020204"/>
              </a:rPr>
              <a:t> roast cauliflower paired with </a:t>
            </a:r>
            <a:r>
              <a:rPr lang="en-US" sz="800" dirty="0" err="1">
                <a:solidFill>
                  <a:prstClr val="white"/>
                </a:solidFill>
                <a:latin typeface="Century Gothic" panose="020B0502020202020204"/>
              </a:rPr>
              <a:t>Grignan</a:t>
            </a:r>
            <a:r>
              <a:rPr lang="en-US" sz="800" dirty="0">
                <a:solidFill>
                  <a:prstClr val="white"/>
                </a:solidFill>
                <a:latin typeface="Century Gothic" panose="020B0502020202020204"/>
              </a:rPr>
              <a:t>-les-</a:t>
            </a:r>
            <a:r>
              <a:rPr lang="en-US" sz="800" dirty="0" err="1">
                <a:solidFill>
                  <a:prstClr val="white"/>
                </a:solidFill>
                <a:latin typeface="Century Gothic" panose="020B0502020202020204"/>
              </a:rPr>
              <a:t>Adhémar</a:t>
            </a:r>
            <a:r>
              <a:rPr lang="en-US" sz="800" dirty="0">
                <a:solidFill>
                  <a:prstClr val="white"/>
                </a:solidFill>
                <a:latin typeface="Century Gothic" panose="020B0502020202020204"/>
              </a:rPr>
              <a:t> Le Grand </a:t>
            </a:r>
            <a:r>
              <a:rPr lang="en-US" sz="800" dirty="0" err="1">
                <a:solidFill>
                  <a:prstClr val="white"/>
                </a:solidFill>
                <a:latin typeface="Century Gothic" panose="020B0502020202020204"/>
              </a:rPr>
              <a:t>Dèves</a:t>
            </a:r>
            <a:r>
              <a:rPr lang="en-US" sz="800" dirty="0">
                <a:solidFill>
                  <a:prstClr val="white"/>
                </a:solidFill>
                <a:latin typeface="Century Gothic" panose="020B0502020202020204"/>
              </a:rPr>
              <a:t>……………………………………………….....80.00£</a:t>
            </a:r>
          </a:p>
          <a:p>
            <a:pPr algn="ctr">
              <a:defRPr/>
            </a:pPr>
            <a:r>
              <a:rPr lang="en-GB" sz="700" dirty="0"/>
              <a:t>Spicy option especially for vegetarians. Cauliflower roasted on a hot flame and presented with herbs and spices to add to the spice of the dish</a:t>
            </a:r>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ctr">
              <a:defRPr/>
            </a:pPr>
            <a:endParaRPr lang="en-GB" sz="700" dirty="0"/>
          </a:p>
          <a:p>
            <a:pPr algn="just">
              <a:defRPr/>
            </a:pPr>
            <a:r>
              <a:rPr lang="en-GB" sz="800" dirty="0">
                <a:solidFill>
                  <a:prstClr val="white"/>
                </a:solidFill>
                <a:latin typeface="Century Gothic" panose="020B0502020202020204"/>
              </a:rPr>
              <a:t>Kerala chicken curry paired with Chardonnay………………………………………………....125.00£</a:t>
            </a:r>
          </a:p>
          <a:p>
            <a:pPr algn="ctr">
              <a:defRPr/>
            </a:pPr>
            <a:r>
              <a:rPr lang="en-GB" sz="700" dirty="0"/>
              <a:t>A dish presented from South India prepared by a dry roasted blend of different masalas marinating the chicken slow-cooked.</a:t>
            </a:r>
          </a:p>
          <a:p>
            <a:pPr algn="ctr">
              <a:defRPr/>
            </a:pPr>
            <a:endParaRPr lang="en-US" sz="700" dirty="0"/>
          </a:p>
        </p:txBody>
      </p:sp>
      <p:sp>
        <p:nvSpPr>
          <p:cNvPr id="4" name="Rectangle: Rounded Corners 3">
            <a:extLst>
              <a:ext uri="{FF2B5EF4-FFF2-40B4-BE49-F238E27FC236}">
                <a16:creationId xmlns:a16="http://schemas.microsoft.com/office/drawing/2014/main" id="{04138FB3-6166-49AA-B378-88B1C11E0AD5}"/>
              </a:ext>
            </a:extLst>
          </p:cNvPr>
          <p:cNvSpPr/>
          <p:nvPr/>
        </p:nvSpPr>
        <p:spPr>
          <a:xfrm>
            <a:off x="297873" y="138545"/>
            <a:ext cx="11596254" cy="6580910"/>
          </a:xfrm>
          <a:prstGeom prst="roundRect">
            <a:avLst/>
          </a:prstGeom>
          <a:noFill/>
          <a:ln>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95D5AE34-07DE-43D9-883C-C38298766399}"/>
              </a:ext>
            </a:extLst>
          </p:cNvPr>
          <p:cNvSpPr/>
          <p:nvPr/>
        </p:nvSpPr>
        <p:spPr>
          <a:xfrm>
            <a:off x="4530436" y="263235"/>
            <a:ext cx="2382982" cy="1745672"/>
          </a:xfrm>
          <a:prstGeom prst="ellipse">
            <a:avLst/>
          </a:prstGeom>
          <a:noFill/>
          <a:ln>
            <a:solidFill>
              <a:schemeClr val="accent5">
                <a:lumMod val="5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GB" sz="2400" b="1" i="1" kern="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Hotel Trinity</a:t>
            </a:r>
          </a:p>
          <a:p>
            <a:pPr marL="0" marR="0" algn="ctr">
              <a:lnSpc>
                <a:spcPct val="107000"/>
              </a:lnSpc>
              <a:spcBef>
                <a:spcPts val="1200"/>
              </a:spcBef>
              <a:spcAft>
                <a:spcPts val="0"/>
              </a:spcAft>
            </a:pPr>
            <a:r>
              <a:rPr lang="en-US" i="1" kern="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Swansea, South of Wales</a:t>
            </a:r>
          </a:p>
        </p:txBody>
      </p:sp>
      <p:pic>
        <p:nvPicPr>
          <p:cNvPr id="11" name="Picture 10">
            <a:extLst>
              <a:ext uri="{FF2B5EF4-FFF2-40B4-BE49-F238E27FC236}">
                <a16:creationId xmlns:a16="http://schemas.microsoft.com/office/drawing/2014/main" id="{2DB4AF3F-38A7-4273-B22D-D8C304EB6E21}"/>
              </a:ext>
            </a:extLst>
          </p:cNvPr>
          <p:cNvPicPr>
            <a:picLocks noChangeAspect="1"/>
          </p:cNvPicPr>
          <p:nvPr/>
        </p:nvPicPr>
        <p:blipFill>
          <a:blip r:embed="rId3"/>
          <a:stretch>
            <a:fillRect/>
          </a:stretch>
        </p:blipFill>
        <p:spPr>
          <a:xfrm>
            <a:off x="9325421" y="138545"/>
            <a:ext cx="2689403" cy="1399309"/>
          </a:xfrm>
          <a:prstGeom prst="rect">
            <a:avLst/>
          </a:prstGeom>
        </p:spPr>
      </p:pic>
      <p:pic>
        <p:nvPicPr>
          <p:cNvPr id="14" name="Picture 13">
            <a:extLst>
              <a:ext uri="{FF2B5EF4-FFF2-40B4-BE49-F238E27FC236}">
                <a16:creationId xmlns:a16="http://schemas.microsoft.com/office/drawing/2014/main" id="{E5F28211-B2DD-4112-BB42-F511C6753B24}"/>
              </a:ext>
            </a:extLst>
          </p:cNvPr>
          <p:cNvPicPr>
            <a:picLocks noChangeAspect="1"/>
          </p:cNvPicPr>
          <p:nvPr/>
        </p:nvPicPr>
        <p:blipFill>
          <a:blip r:embed="rId4"/>
          <a:stretch>
            <a:fillRect/>
          </a:stretch>
        </p:blipFill>
        <p:spPr>
          <a:xfrm>
            <a:off x="10509020" y="1691218"/>
            <a:ext cx="954802" cy="635377"/>
          </a:xfrm>
          <a:prstGeom prst="rect">
            <a:avLst/>
          </a:prstGeom>
          <a:ln>
            <a:noFill/>
          </a:ln>
          <a:effectLst>
            <a:softEdge rad="112500"/>
          </a:effectLst>
        </p:spPr>
      </p:pic>
      <p:sp>
        <p:nvSpPr>
          <p:cNvPr id="15" name="Rectangle: Rounded Corners 14">
            <a:extLst>
              <a:ext uri="{FF2B5EF4-FFF2-40B4-BE49-F238E27FC236}">
                <a16:creationId xmlns:a16="http://schemas.microsoft.com/office/drawing/2014/main" id="{E8DABA27-CD20-4BA0-AB74-4D244772124D}"/>
              </a:ext>
            </a:extLst>
          </p:cNvPr>
          <p:cNvSpPr/>
          <p:nvPr/>
        </p:nvSpPr>
        <p:spPr>
          <a:xfrm>
            <a:off x="934834" y="471055"/>
            <a:ext cx="3457057" cy="609600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b="1" dirty="0"/>
              <a:t>Vegetarian</a:t>
            </a:r>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endParaRPr lang="en-GB" sz="800" dirty="0"/>
          </a:p>
          <a:p>
            <a:pPr algn="just"/>
            <a:r>
              <a:rPr lang="en-GB" sz="800" dirty="0"/>
              <a:t>Buttered basil linguine with tomato and chilli sauce and cheddar sauce paired with medium bodied-red wine……………………………………………………………120.00£</a:t>
            </a:r>
          </a:p>
          <a:p>
            <a:pPr algn="ctr"/>
            <a:r>
              <a:rPr lang="en-GB" sz="700" dirty="0"/>
              <a:t>A pasta-based cuisine made to perfection through the addition of grilled tomatoes, with heated chilli, garlic, and onions to create a light and simplistic flavour. </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800" dirty="0">
              <a:solidFill>
                <a:prstClr val="white"/>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800" dirty="0">
              <a:solidFill>
                <a:prstClr val="white"/>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800" dirty="0">
              <a:solidFill>
                <a:prstClr val="white"/>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800" dirty="0">
              <a:solidFill>
                <a:prstClr val="white"/>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GB" sz="800" dirty="0">
              <a:solidFill>
                <a:prstClr val="white"/>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entury Gothic" panose="020B0502020202020204"/>
                <a:ea typeface="+mn-ea"/>
                <a:cs typeface="+mn-cs"/>
              </a:rPr>
              <a:t>Grilled fillets of sea bass with herb risotto, roasted cherry tomatoes and pesto paired with Pinot Gris………………………………………………………..……140.00£</a:t>
            </a:r>
            <a:endParaRPr lang="en-GB" sz="700" dirty="0"/>
          </a:p>
          <a:p>
            <a:pPr algn="ctr"/>
            <a:r>
              <a:rPr lang="en-GB" sz="700" dirty="0"/>
              <a:t>One of the gems of the sea, served with herbs, added on to a mascarpone base, siding with cherry tomatoes roasted with fragrance given by basil pesto. </a:t>
            </a:r>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ctr"/>
            <a:endParaRPr lang="en-US" sz="700" dirty="0"/>
          </a:p>
          <a:p>
            <a:pPr algn="just">
              <a:defRPr/>
            </a:pPr>
            <a:r>
              <a:rPr lang="en-GB" sz="800" dirty="0">
                <a:solidFill>
                  <a:prstClr val="white"/>
                </a:solidFill>
                <a:latin typeface="Century Gothic" panose="020B0502020202020204"/>
              </a:rPr>
              <a:t>Cheese beignets paired with White Wine………………95.00£</a:t>
            </a:r>
          </a:p>
          <a:p>
            <a:pPr algn="ctr">
              <a:defRPr/>
            </a:pPr>
            <a:r>
              <a:rPr lang="en-GB" sz="700" dirty="0"/>
              <a:t>Deep-fried fritters using parmesan as the base. The dish is also prepared with Winchester cheese in case of serving a vegetarian dish.</a:t>
            </a:r>
            <a:endParaRPr lang="en-US" sz="700" dirty="0"/>
          </a:p>
        </p:txBody>
      </p:sp>
      <p:sp>
        <p:nvSpPr>
          <p:cNvPr id="17" name="Rectangle: Rounded Corners 16">
            <a:extLst>
              <a:ext uri="{FF2B5EF4-FFF2-40B4-BE49-F238E27FC236}">
                <a16:creationId xmlns:a16="http://schemas.microsoft.com/office/drawing/2014/main" id="{B99F7637-F793-4377-A0F4-8B9139C55F62}"/>
              </a:ext>
            </a:extLst>
          </p:cNvPr>
          <p:cNvSpPr/>
          <p:nvPr/>
        </p:nvSpPr>
        <p:spPr>
          <a:xfrm>
            <a:off x="4568362" y="2133597"/>
            <a:ext cx="2307130" cy="443345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sz="700" b="1" dirty="0"/>
              <a:t>Time Availability</a:t>
            </a:r>
            <a:r>
              <a:rPr lang="en-US" sz="700" dirty="0"/>
              <a:t>: </a:t>
            </a:r>
            <a:r>
              <a:rPr lang="en-US" sz="700" b="1" dirty="0"/>
              <a:t>20:00-01:00</a:t>
            </a:r>
          </a:p>
          <a:p>
            <a:pPr algn="ctr"/>
            <a:r>
              <a:rPr lang="en-GB" sz="700" b="1" dirty="0"/>
              <a:t>Contact: </a:t>
            </a:r>
          </a:p>
          <a:p>
            <a:pPr algn="just"/>
            <a:r>
              <a:rPr lang="en-GB" sz="700" dirty="0"/>
              <a:t>You may place your order through calling room service or you may also place it through the suggested local mobile app services of Deliveroo, Just Eats, and Uber eats. (In case of contactless delivery please provide with information while ordering)</a:t>
            </a:r>
          </a:p>
          <a:p>
            <a:pPr algn="ctr"/>
            <a:r>
              <a:rPr lang="en-GB" sz="700" b="1" dirty="0"/>
              <a:t>Delivery Collection: </a:t>
            </a:r>
          </a:p>
          <a:p>
            <a:pPr algn="just"/>
            <a:r>
              <a:rPr lang="en-GB" sz="700" dirty="0"/>
              <a:t>You may either collect your order from the reception area of the restaurant itself in the situation of Pickup whereas, if delivery has been selected, you may need to wait till the specified time of order completion after which it will be provided to you through the hotel management itself. </a:t>
            </a:r>
          </a:p>
          <a:p>
            <a:pPr algn="ctr"/>
            <a:r>
              <a:rPr lang="en-GB" sz="700" b="1" dirty="0"/>
              <a:t>Payment: </a:t>
            </a:r>
          </a:p>
          <a:p>
            <a:pPr algn="just"/>
            <a:r>
              <a:rPr lang="en-GB" sz="700" dirty="0"/>
              <a:t>We provide all forms of payment options to provide you with ease. Cash and Credit card are all accepted. However, in the case of contact delivery, we may limit the use of credit cards. All payments can be either paid at the time of order or during checkout which will be integrated with the total cost.</a:t>
            </a:r>
          </a:p>
          <a:p>
            <a:pPr algn="ctr"/>
            <a:r>
              <a:rPr lang="en-GB" sz="600" b="1" dirty="0"/>
              <a:t>Important Notice</a:t>
            </a:r>
            <a:r>
              <a:rPr lang="en-GB" sz="600" dirty="0"/>
              <a:t>: </a:t>
            </a:r>
          </a:p>
          <a:p>
            <a:pPr algn="just"/>
            <a:r>
              <a:rPr lang="en-GB" sz="700" dirty="0"/>
              <a:t>Information regarding dietary restrictions such as lactose intolerance, diabetes, allergies would be needed to be provided at the time of order. In case not provided the hotel management will not be held responsible for any inconveniences that may occur as it is your duty to provide personal information towards diet so that we provide you with support and assistance of any kind. The dishes presented may contain trace amounts of allergens. </a:t>
            </a:r>
            <a:endParaRPr lang="en-US" sz="700" dirty="0"/>
          </a:p>
        </p:txBody>
      </p:sp>
      <p:pic>
        <p:nvPicPr>
          <p:cNvPr id="23" name="Picture 22">
            <a:extLst>
              <a:ext uri="{FF2B5EF4-FFF2-40B4-BE49-F238E27FC236}">
                <a16:creationId xmlns:a16="http://schemas.microsoft.com/office/drawing/2014/main" id="{5C814955-C857-4BDC-A95F-B02DADF00B6F}"/>
              </a:ext>
            </a:extLst>
          </p:cNvPr>
          <p:cNvPicPr>
            <a:picLocks noChangeAspect="1"/>
          </p:cNvPicPr>
          <p:nvPr/>
        </p:nvPicPr>
        <p:blipFill>
          <a:blip r:embed="rId5"/>
          <a:stretch>
            <a:fillRect/>
          </a:stretch>
        </p:blipFill>
        <p:spPr>
          <a:xfrm>
            <a:off x="1848991" y="1148304"/>
            <a:ext cx="1628742" cy="108582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4" name="Picture 23">
            <a:extLst>
              <a:ext uri="{FF2B5EF4-FFF2-40B4-BE49-F238E27FC236}">
                <a16:creationId xmlns:a16="http://schemas.microsoft.com/office/drawing/2014/main" id="{FDC3C624-4CC4-4C4D-9684-F0D65FEFC308}"/>
              </a:ext>
            </a:extLst>
          </p:cNvPr>
          <p:cNvPicPr>
            <a:picLocks noChangeAspect="1"/>
          </p:cNvPicPr>
          <p:nvPr/>
        </p:nvPicPr>
        <p:blipFill>
          <a:blip r:embed="rId6"/>
          <a:stretch>
            <a:fillRect/>
          </a:stretch>
        </p:blipFill>
        <p:spPr>
          <a:xfrm>
            <a:off x="1848991" y="3086011"/>
            <a:ext cx="1628742" cy="108582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5" name="Picture 24">
            <a:extLst>
              <a:ext uri="{FF2B5EF4-FFF2-40B4-BE49-F238E27FC236}">
                <a16:creationId xmlns:a16="http://schemas.microsoft.com/office/drawing/2014/main" id="{6E092486-7D3B-49E8-9DC8-431EA71ECFBD}"/>
              </a:ext>
            </a:extLst>
          </p:cNvPr>
          <p:cNvPicPr>
            <a:picLocks noChangeAspect="1"/>
          </p:cNvPicPr>
          <p:nvPr/>
        </p:nvPicPr>
        <p:blipFill>
          <a:blip r:embed="rId7"/>
          <a:stretch>
            <a:fillRect/>
          </a:stretch>
        </p:blipFill>
        <p:spPr>
          <a:xfrm>
            <a:off x="1848991" y="4972949"/>
            <a:ext cx="1628742" cy="108582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6" name="Picture 25">
            <a:extLst>
              <a:ext uri="{FF2B5EF4-FFF2-40B4-BE49-F238E27FC236}">
                <a16:creationId xmlns:a16="http://schemas.microsoft.com/office/drawing/2014/main" id="{C1FE0CC2-2064-48B9-ABB5-F3EF20CC51AC}"/>
              </a:ext>
            </a:extLst>
          </p:cNvPr>
          <p:cNvPicPr>
            <a:picLocks noChangeAspect="1"/>
          </p:cNvPicPr>
          <p:nvPr/>
        </p:nvPicPr>
        <p:blipFill>
          <a:blip r:embed="rId8"/>
          <a:stretch>
            <a:fillRect/>
          </a:stretch>
        </p:blipFill>
        <p:spPr>
          <a:xfrm>
            <a:off x="7996635" y="1148304"/>
            <a:ext cx="1628742" cy="108582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7" name="Picture 26">
            <a:extLst>
              <a:ext uri="{FF2B5EF4-FFF2-40B4-BE49-F238E27FC236}">
                <a16:creationId xmlns:a16="http://schemas.microsoft.com/office/drawing/2014/main" id="{954785B0-A2D1-4D1C-BEDD-45F0DD4BD73A}"/>
              </a:ext>
            </a:extLst>
          </p:cNvPr>
          <p:cNvPicPr>
            <a:picLocks noChangeAspect="1"/>
          </p:cNvPicPr>
          <p:nvPr/>
        </p:nvPicPr>
        <p:blipFill>
          <a:blip r:embed="rId9"/>
          <a:stretch>
            <a:fillRect/>
          </a:stretch>
        </p:blipFill>
        <p:spPr>
          <a:xfrm>
            <a:off x="7996635" y="3086011"/>
            <a:ext cx="1628742" cy="108582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8" name="Picture 27">
            <a:extLst>
              <a:ext uri="{FF2B5EF4-FFF2-40B4-BE49-F238E27FC236}">
                <a16:creationId xmlns:a16="http://schemas.microsoft.com/office/drawing/2014/main" id="{B161B8F6-B176-44BC-A4EE-BA420DF0C716}"/>
              </a:ext>
            </a:extLst>
          </p:cNvPr>
          <p:cNvPicPr>
            <a:picLocks noChangeAspect="1"/>
          </p:cNvPicPr>
          <p:nvPr/>
        </p:nvPicPr>
        <p:blipFill>
          <a:blip r:embed="rId10"/>
          <a:stretch>
            <a:fillRect/>
          </a:stretch>
        </p:blipFill>
        <p:spPr>
          <a:xfrm>
            <a:off x="7996635" y="4972949"/>
            <a:ext cx="1628742" cy="108582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504335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42</TotalTime>
  <Words>717</Words>
  <Application>Microsoft Office PowerPoint</Application>
  <PresentationFormat>Widescreen</PresentationFormat>
  <Paragraphs>102</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Gothic</vt:lpstr>
      <vt:lpstr>Times New Roman</vt:lpstr>
      <vt:lpstr>Wingdings 3</vt:lpstr>
      <vt:lpstr>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Hazaparu, Lorena (Student)</cp:lastModifiedBy>
  <cp:revision>3</cp:revision>
  <dcterms:created xsi:type="dcterms:W3CDTF">2022-02-21T14:20:28Z</dcterms:created>
  <dcterms:modified xsi:type="dcterms:W3CDTF">2022-02-22T07:52:47Z</dcterms:modified>
</cp:coreProperties>
</file>