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59" r:id="rId4"/>
    <p:sldId id="260" r:id="rId5"/>
    <p:sldId id="265" r:id="rId6"/>
    <p:sldId id="261" r:id="rId7"/>
    <p:sldId id="262" r:id="rId8"/>
    <p:sldId id="263" r:id="rId9"/>
    <p:sldId id="274" r:id="rId10"/>
    <p:sldId id="266" r:id="rId11"/>
    <p:sldId id="267" r:id="rId12"/>
    <p:sldId id="269" r:id="rId13"/>
    <p:sldId id="268" r:id="rId14"/>
    <p:sldId id="271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D9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78" d="100"/>
          <a:sy n="78" d="100"/>
        </p:scale>
        <p:origin x="1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6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449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778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16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29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169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949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376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617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084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DB075-B2D2-48DA-BCE2-D485ECBCA420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77711-968D-4A72-957A-1A710DAB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231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tm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tmp"/><Relationship Id="rId4" Type="http://schemas.openxmlformats.org/officeDocument/2006/relationships/image" Target="../media/image13.tm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02229" y="1751428"/>
            <a:ext cx="92835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/>
              <a:t>Celtic place-names in Scotland (and Ireland)</a:t>
            </a:r>
            <a:endParaRPr lang="en-GB" sz="4000"/>
          </a:p>
        </p:txBody>
      </p:sp>
      <p:pic>
        <p:nvPicPr>
          <p:cNvPr id="6" name="Picture 2" descr="C:\Documents and Settings\dparsons\Desktop\Fforwm\CIMG2767.JPG"/>
          <p:cNvPicPr>
            <a:picLocks noChangeAspect="1" noChangeArrowheads="1"/>
          </p:cNvPicPr>
          <p:nvPr/>
        </p:nvPicPr>
        <p:blipFill>
          <a:blip r:embed="rId2" cstate="print"/>
          <a:srcRect t="18802" b="15643"/>
          <a:stretch>
            <a:fillRect/>
          </a:stretch>
        </p:blipFill>
        <p:spPr bwMode="auto">
          <a:xfrm>
            <a:off x="1417623" y="3267916"/>
            <a:ext cx="5136460" cy="252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1018903" y="1018903"/>
            <a:ext cx="10123714" cy="5316583"/>
          </a:xfrm>
          <a:prstGeom prst="rect">
            <a:avLst/>
          </a:prstGeom>
          <a:noFill/>
          <a:ln w="85725" cmpd="thickThin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166178" y="3799045"/>
            <a:ext cx="24897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US" sz="2400">
              <a:latin typeface="Papyrus" panose="03070502060502030205" pitchFamily="66" charset="0"/>
            </a:endParaRPr>
          </a:p>
          <a:p>
            <a:pPr algn="ctr"/>
            <a:endParaRPr lang="en-US" sz="2400">
              <a:latin typeface="Papyrus" panose="03070502060502030205" pitchFamily="66" charset="0"/>
            </a:endParaRPr>
          </a:p>
          <a:p>
            <a:pPr algn="ctr"/>
            <a:r>
              <a:rPr lang="en-US" sz="2400">
                <a:latin typeface="Papyrus" panose="03070502060502030205" pitchFamily="66" charset="0"/>
              </a:rPr>
              <a:t>Welsh and Celtic</a:t>
            </a:r>
          </a:p>
          <a:p>
            <a:pPr algn="ctr"/>
            <a:r>
              <a:rPr lang="en-US" sz="2400">
                <a:latin typeface="Papyrus" panose="03070502060502030205" pitchFamily="66" charset="0"/>
              </a:rPr>
              <a:t>Place-Names</a:t>
            </a:r>
            <a:endParaRPr lang="en-GB" sz="2400">
              <a:latin typeface="Papyrus" panose="03070502060502030205" pitchFamily="66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8166178" y="4082966"/>
            <a:ext cx="2433710" cy="161950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20289">
            <a:off x="2440355" y="3131357"/>
            <a:ext cx="3764533" cy="250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858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400" y="0"/>
            <a:ext cx="4775200" cy="670409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Arc 4">
            <a:extLst>
              <a:ext uri="{FF2B5EF4-FFF2-40B4-BE49-F238E27FC236}">
                <a16:creationId xmlns:a16="http://schemas.microsoft.com/office/drawing/2014/main" id="{C9477496-E752-5246-B60B-54BAE163C66A}"/>
              </a:ext>
            </a:extLst>
          </p:cNvPr>
          <p:cNvSpPr/>
          <p:nvPr/>
        </p:nvSpPr>
        <p:spPr>
          <a:xfrm>
            <a:off x="8245929" y="2220686"/>
            <a:ext cx="45719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2E250AF-B506-05DE-D0F8-8A2E3E39783D}"/>
              </a:ext>
            </a:extLst>
          </p:cNvPr>
          <p:cNvCxnSpPr/>
          <p:nvPr/>
        </p:nvCxnSpPr>
        <p:spPr>
          <a:xfrm flipV="1">
            <a:off x="5788479" y="2979964"/>
            <a:ext cx="2503169" cy="360045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EFA17CC-2171-EDB5-E414-DB75935128D4}"/>
              </a:ext>
            </a:extLst>
          </p:cNvPr>
          <p:cNvSpPr txBox="1"/>
          <p:nvPr/>
        </p:nvSpPr>
        <p:spPr>
          <a:xfrm>
            <a:off x="3838575" y="1207638"/>
            <a:ext cx="2257425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/>
              <a:t>Goidelic/Brittonic divide: late Middle Ages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4A5A6E-8051-125D-CBA7-4DE4C8A90AC3}"/>
              </a:ext>
            </a:extLst>
          </p:cNvPr>
          <p:cNvSpPr txBox="1"/>
          <p:nvPr/>
        </p:nvSpPr>
        <p:spPr>
          <a:xfrm>
            <a:off x="6686550" y="139853"/>
            <a:ext cx="5437414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During the later Middle Ages, the Celtic language of Ireland, Man and Scotland was Goidelic, and the Celtic language that survived in Wales and parts of England was Brittonic.</a:t>
            </a:r>
          </a:p>
        </p:txBody>
      </p:sp>
    </p:spTree>
    <p:extLst>
      <p:ext uri="{BB962C8B-B14F-4D97-AF65-F5344CB8AC3E}">
        <p14:creationId xmlns:p14="http://schemas.microsoft.com/office/powerpoint/2010/main" val="3501549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609" t="10243" r="1131" b="6554"/>
          <a:stretch/>
        </p:blipFill>
        <p:spPr>
          <a:xfrm>
            <a:off x="2133601" y="225287"/>
            <a:ext cx="7487478" cy="64273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87B81C-585E-3C49-9466-81CD7DF85191}"/>
              </a:ext>
            </a:extLst>
          </p:cNvPr>
          <p:cNvSpPr txBox="1"/>
          <p:nvPr/>
        </p:nvSpPr>
        <p:spPr>
          <a:xfrm>
            <a:off x="2404153" y="729465"/>
            <a:ext cx="3277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Ireland: another world, another place-name course 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5AB8CA-BB11-F98A-CA50-A03F423383D7}"/>
              </a:ext>
            </a:extLst>
          </p:cNvPr>
          <p:cNvSpPr txBox="1"/>
          <p:nvPr/>
        </p:nvSpPr>
        <p:spPr>
          <a:xfrm>
            <a:off x="6434623" y="5700894"/>
            <a:ext cx="5437414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The Irish language still dominates the place-name map of most of Ireland, and it is very distinct in appearance from Brittonic/Welsh.</a:t>
            </a:r>
          </a:p>
        </p:txBody>
      </p:sp>
    </p:spTree>
    <p:extLst>
      <p:ext uri="{BB962C8B-B14F-4D97-AF65-F5344CB8AC3E}">
        <p14:creationId xmlns:p14="http://schemas.microsoft.com/office/powerpoint/2010/main" val="1768006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62082" y="521861"/>
            <a:ext cx="849464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baile		‘town, homestead’, e.g. Ballymena, Ballinglen</a:t>
            </a:r>
          </a:p>
          <a:p>
            <a:r>
              <a:rPr lang="en-US" sz="2400"/>
              <a:t>cnoc		‘hill’, e.g. Knockadoon, Knockboy</a:t>
            </a:r>
          </a:p>
          <a:p>
            <a:endParaRPr lang="en-US" sz="2400"/>
          </a:p>
          <a:p>
            <a:r>
              <a:rPr lang="en-US" sz="2400"/>
              <a:t>doire		‘oak-grove’, e.g. Derry, Dunderry</a:t>
            </a:r>
          </a:p>
          <a:p>
            <a:r>
              <a:rPr lang="en-US" sz="2400"/>
              <a:t>carraig		‘rock’, e.g. Carrickbeg, Carrigmor</a:t>
            </a:r>
          </a:p>
          <a:p>
            <a:r>
              <a:rPr lang="en-US" sz="2400"/>
              <a:t>dubh		‘black’, e.g. Dublin, Garryduff</a:t>
            </a:r>
          </a:p>
          <a:p>
            <a:r>
              <a:rPr lang="en-US" sz="2400"/>
              <a:t>mór		‘big’, e.g. Lismore, Ardmore</a:t>
            </a:r>
            <a:endParaRPr lang="en-US" sz="2400" strike="sngStrike"/>
          </a:p>
          <a:p>
            <a:endParaRPr lang="en-US" sz="2400"/>
          </a:p>
          <a:p>
            <a:r>
              <a:rPr lang="en-US" sz="2400"/>
              <a:t>domhnach	‘church’, e.g. Donaghrisk, Donnybrook</a:t>
            </a:r>
          </a:p>
          <a:p>
            <a:r>
              <a:rPr lang="en-US" sz="2400"/>
              <a:t>cill		‘church’, e.g. Kilbride, Killarney</a:t>
            </a:r>
            <a:endParaRPr lang="en-GB" sz="2400"/>
          </a:p>
        </p:txBody>
      </p:sp>
      <p:sp>
        <p:nvSpPr>
          <p:cNvPr id="3" name="TextBox 2"/>
          <p:cNvSpPr txBox="1"/>
          <p:nvPr/>
        </p:nvSpPr>
        <p:spPr>
          <a:xfrm>
            <a:off x="1019503" y="5129048"/>
            <a:ext cx="1019330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/>
              <a:t>For Irish place-names, see the websites at &lt;Placenamesni.org&gt; and &lt;logainm.ie&gt;</a:t>
            </a:r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B4CC80-E86E-389A-89D5-F003461D6D1F}"/>
              </a:ext>
            </a:extLst>
          </p:cNvPr>
          <p:cNvSpPr txBox="1"/>
          <p:nvPr/>
        </p:nvSpPr>
        <p:spPr>
          <a:xfrm>
            <a:off x="4939136" y="5835340"/>
            <a:ext cx="6273670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Here are some examples of Irish place-name elements. Although the overall appearance is quite distinct, many words are clearly related to familiar Welsh equivalents (</a:t>
            </a:r>
            <a:r>
              <a:rPr lang="en-US" sz="1600" i="1">
                <a:solidFill>
                  <a:schemeClr val="bg1"/>
                </a:solidFill>
              </a:rPr>
              <a:t>mór = mawr</a:t>
            </a:r>
            <a:r>
              <a:rPr lang="en-US" sz="1600">
                <a:solidFill>
                  <a:schemeClr val="bg1"/>
                </a:solidFill>
              </a:rPr>
              <a:t>, </a:t>
            </a:r>
            <a:r>
              <a:rPr lang="en-US" sz="1600" i="1">
                <a:solidFill>
                  <a:schemeClr val="bg1"/>
                </a:solidFill>
              </a:rPr>
              <a:t>dubh </a:t>
            </a:r>
            <a:r>
              <a:rPr lang="en-US" sz="1600">
                <a:solidFill>
                  <a:schemeClr val="bg1"/>
                </a:solidFill>
              </a:rPr>
              <a:t>= </a:t>
            </a:r>
            <a:r>
              <a:rPr lang="en-US" sz="1600" i="1">
                <a:solidFill>
                  <a:schemeClr val="bg1"/>
                </a:solidFill>
              </a:rPr>
              <a:t>du</a:t>
            </a:r>
            <a:r>
              <a:rPr lang="en-US" sz="1600">
                <a:solidFill>
                  <a:schemeClr val="bg1"/>
                </a:solidFill>
              </a:rPr>
              <a:t>, </a:t>
            </a:r>
            <a:r>
              <a:rPr lang="en-US" sz="1600" i="1">
                <a:solidFill>
                  <a:schemeClr val="bg1"/>
                </a:solidFill>
              </a:rPr>
              <a:t>carraig</a:t>
            </a:r>
            <a:r>
              <a:rPr lang="en-US" sz="1600">
                <a:solidFill>
                  <a:schemeClr val="bg1"/>
                </a:solidFill>
              </a:rPr>
              <a:t> = </a:t>
            </a:r>
            <a:r>
              <a:rPr lang="en-US" sz="1600" i="1">
                <a:solidFill>
                  <a:schemeClr val="bg1"/>
                </a:solidFill>
              </a:rPr>
              <a:t>carreg</a:t>
            </a:r>
            <a:r>
              <a:rPr lang="en-US" sz="1600">
                <a:solidFill>
                  <a:schemeClr val="bg1"/>
                </a:solidFill>
              </a:rPr>
              <a:t>, etc.)</a:t>
            </a:r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407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061" y="1065"/>
            <a:ext cx="5340626" cy="6838900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 rot="1816385">
            <a:off x="3498574" y="2358886"/>
            <a:ext cx="2332383" cy="3551583"/>
          </a:xfrm>
          <a:prstGeom prst="ellipse">
            <a:avLst/>
          </a:prstGeom>
          <a:solidFill>
            <a:schemeClr val="accent1">
              <a:alpha val="2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/>
          <p:cNvSpPr/>
          <p:nvPr/>
        </p:nvSpPr>
        <p:spPr>
          <a:xfrm rot="2341520">
            <a:off x="5329937" y="273165"/>
            <a:ext cx="2372139" cy="3065372"/>
          </a:xfrm>
          <a:prstGeom prst="ellips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6037984" y="3399027"/>
            <a:ext cx="429078" cy="477078"/>
          </a:xfrm>
          <a:prstGeom prst="ellips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6600962" y="3181975"/>
            <a:ext cx="303421" cy="561395"/>
          </a:xfrm>
          <a:prstGeom prst="ellips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6163641" y="4097695"/>
            <a:ext cx="303421" cy="561395"/>
          </a:xfrm>
          <a:prstGeom prst="ellips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753362" y="4023489"/>
            <a:ext cx="303421" cy="561395"/>
          </a:xfrm>
          <a:prstGeom prst="ellips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5935850" y="5121576"/>
            <a:ext cx="303421" cy="561395"/>
          </a:xfrm>
          <a:prstGeom prst="ellips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5738446" y="6278570"/>
            <a:ext cx="303421" cy="561395"/>
          </a:xfrm>
          <a:prstGeom prst="ellipse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479535" y="2013143"/>
            <a:ext cx="684106" cy="809570"/>
          </a:xfrm>
          <a:prstGeom prst="ellipse">
            <a:avLst/>
          </a:prstGeom>
          <a:solidFill>
            <a:srgbClr val="FF0000">
              <a:alpha val="3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FBC1C7D-F6B9-95DF-E09B-0FC1FC9E74CD}"/>
              </a:ext>
            </a:extLst>
          </p:cNvPr>
          <p:cNvSpPr txBox="1"/>
          <p:nvPr/>
        </p:nvSpPr>
        <p:spPr>
          <a:xfrm>
            <a:off x="127406" y="152901"/>
            <a:ext cx="4082644" cy="229502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The later medieval linguistic geography was not original. Goidelic may at first have been confined to Ireland before various emigrations east. In Scotland the language was early established in Argyle – either by emigration or because Argyle shared an early linguistic identity with Ireland – and then spread across Scotland as part of the medieval history of the Scottish kingdom.</a:t>
            </a:r>
          </a:p>
        </p:txBody>
      </p:sp>
    </p:spTree>
    <p:extLst>
      <p:ext uri="{BB962C8B-B14F-4D97-AF65-F5344CB8AC3E}">
        <p14:creationId xmlns:p14="http://schemas.microsoft.com/office/powerpoint/2010/main" val="40955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75" y="0"/>
            <a:ext cx="4951476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815354" y="953503"/>
            <a:ext cx="2775119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/>
              <a:t>ScGael </a:t>
            </a:r>
            <a:r>
              <a:rPr lang="en-US" sz="2400" i="1"/>
              <a:t>achadh</a:t>
            </a:r>
            <a:r>
              <a:rPr lang="en-US" sz="2400"/>
              <a:t> ‘field’</a:t>
            </a:r>
            <a:endParaRPr lang="en-GB" sz="2400"/>
          </a:p>
        </p:txBody>
      </p:sp>
      <p:pic>
        <p:nvPicPr>
          <p:cNvPr id="5" name="Picture 4" descr="A white text with blue text&#10;&#10;Description automatically generated">
            <a:extLst>
              <a:ext uri="{FF2B5EF4-FFF2-40B4-BE49-F238E27FC236}">
                <a16:creationId xmlns:a16="http://schemas.microsoft.com/office/drawing/2014/main" id="{AFEDBAA8-331A-8751-D4D9-90A891D2B7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4606" y="0"/>
            <a:ext cx="2749691" cy="2368672"/>
          </a:xfrm>
          <a:prstGeom prst="rect">
            <a:avLst/>
          </a:prstGeom>
        </p:spPr>
      </p:pic>
      <p:pic>
        <p:nvPicPr>
          <p:cNvPr id="7" name="Picture 6" descr="A close up of a text&#10;&#10;Description automatically generated">
            <a:extLst>
              <a:ext uri="{FF2B5EF4-FFF2-40B4-BE49-F238E27FC236}">
                <a16:creationId xmlns:a16="http://schemas.microsoft.com/office/drawing/2014/main" id="{09D7F099-7232-69C6-9130-BCDD735DEC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651" y="2368671"/>
            <a:ext cx="7027646" cy="38556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7B2C32-6D5B-C1F6-E882-BD8A405DB1D5}"/>
              </a:ext>
            </a:extLst>
          </p:cNvPr>
          <p:cNvSpPr txBox="1"/>
          <p:nvPr/>
        </p:nvSpPr>
        <p:spPr>
          <a:xfrm>
            <a:off x="5548736" y="6224336"/>
            <a:ext cx="6273670" cy="58477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The distribution of </a:t>
            </a:r>
            <a:r>
              <a:rPr lang="en-GB" sz="1600" i="1">
                <a:solidFill>
                  <a:schemeClr val="bg1"/>
                </a:solidFill>
              </a:rPr>
              <a:t>achadh</a:t>
            </a:r>
            <a:r>
              <a:rPr lang="en-GB" sz="1600">
                <a:solidFill>
                  <a:schemeClr val="bg1"/>
                </a:solidFill>
              </a:rPr>
              <a:t> gives a fair idea of the maximum spread of Gaelic across Scotland.</a:t>
            </a:r>
          </a:p>
        </p:txBody>
      </p:sp>
    </p:spTree>
    <p:extLst>
      <p:ext uri="{BB962C8B-B14F-4D97-AF65-F5344CB8AC3E}">
        <p14:creationId xmlns:p14="http://schemas.microsoft.com/office/powerpoint/2010/main" val="1825674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85" t="25314" r="7645" b="19227"/>
          <a:stretch/>
        </p:blipFill>
        <p:spPr>
          <a:xfrm>
            <a:off x="6705600" y="145774"/>
            <a:ext cx="5022574" cy="66122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3" t="17781" r="9992" b="25015"/>
          <a:stretch/>
        </p:blipFill>
        <p:spPr>
          <a:xfrm rot="159772">
            <a:off x="596444" y="115493"/>
            <a:ext cx="5124768" cy="658179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286540" y="6348976"/>
            <a:ext cx="2015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/>
              <a:t>baile ‘settlement’</a:t>
            </a:r>
            <a:endParaRPr lang="en-GB" sz="2000"/>
          </a:p>
        </p:txBody>
      </p:sp>
      <p:sp>
        <p:nvSpPr>
          <p:cNvPr id="5" name="TextBox 4"/>
          <p:cNvSpPr txBox="1"/>
          <p:nvPr/>
        </p:nvSpPr>
        <p:spPr>
          <a:xfrm>
            <a:off x="10190923" y="6387550"/>
            <a:ext cx="13535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/>
              <a:t>cill ‘church’</a:t>
            </a:r>
            <a:endParaRPr lang="en-GB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EFCD53-6F41-B158-5C66-8B4253BE27D4}"/>
              </a:ext>
            </a:extLst>
          </p:cNvPr>
          <p:cNvSpPr txBox="1"/>
          <p:nvPr/>
        </p:nvSpPr>
        <p:spPr>
          <a:xfrm>
            <a:off x="5270829" y="145774"/>
            <a:ext cx="6273670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Two other widespread elements, though with rather differing distributions – for some uncertain reason the term </a:t>
            </a:r>
            <a:r>
              <a:rPr lang="en-GB" sz="1600" i="1">
                <a:solidFill>
                  <a:schemeClr val="bg1"/>
                </a:solidFill>
              </a:rPr>
              <a:t>cill</a:t>
            </a:r>
            <a:r>
              <a:rPr lang="en-GB" sz="1600">
                <a:solidFill>
                  <a:schemeClr val="bg1"/>
                </a:solidFill>
              </a:rPr>
              <a:t> seems not to have been much adopted in the east.</a:t>
            </a:r>
          </a:p>
        </p:txBody>
      </p:sp>
    </p:spTree>
    <p:extLst>
      <p:ext uri="{BB962C8B-B14F-4D97-AF65-F5344CB8AC3E}">
        <p14:creationId xmlns:p14="http://schemas.microsoft.com/office/powerpoint/2010/main" val="2433637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map of a city&#10;&#10;Description automatically generated">
            <a:extLst>
              <a:ext uri="{FF2B5EF4-FFF2-40B4-BE49-F238E27FC236}">
                <a16:creationId xmlns:a16="http://schemas.microsoft.com/office/drawing/2014/main" id="{4448DB04-4B1D-A11E-BC7B-19BD176F47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6952" y="4078184"/>
            <a:ext cx="2836505" cy="2458680"/>
          </a:xfrm>
          <a:prstGeom prst="rect">
            <a:avLst/>
          </a:prstGeom>
        </p:spPr>
      </p:pic>
      <p:pic>
        <p:nvPicPr>
          <p:cNvPr id="9" name="Picture 8" descr="A map of a mountain range&#10;&#10;Description automatically generated">
            <a:extLst>
              <a:ext uri="{FF2B5EF4-FFF2-40B4-BE49-F238E27FC236}">
                <a16:creationId xmlns:a16="http://schemas.microsoft.com/office/drawing/2014/main" id="{D5E87393-AB97-7A53-A7B6-0C5A6FC420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4375" y="198542"/>
            <a:ext cx="3253381" cy="2581275"/>
          </a:xfrm>
          <a:prstGeom prst="rect">
            <a:avLst/>
          </a:prstGeom>
        </p:spPr>
      </p:pic>
      <p:pic>
        <p:nvPicPr>
          <p:cNvPr id="13" name="Picture 12" descr="A map of a city&#10;&#10;Description automatically generated">
            <a:extLst>
              <a:ext uri="{FF2B5EF4-FFF2-40B4-BE49-F238E27FC236}">
                <a16:creationId xmlns:a16="http://schemas.microsoft.com/office/drawing/2014/main" id="{BDFB2737-8CF1-8770-A93C-16E0BCB2D6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448" y="4078184"/>
            <a:ext cx="2919926" cy="2115457"/>
          </a:xfrm>
          <a:prstGeom prst="rect">
            <a:avLst/>
          </a:prstGeom>
        </p:spPr>
      </p:pic>
      <p:pic>
        <p:nvPicPr>
          <p:cNvPr id="15" name="Picture 14" descr="A map of a city&#10;&#10;Description automatically generated">
            <a:extLst>
              <a:ext uri="{FF2B5EF4-FFF2-40B4-BE49-F238E27FC236}">
                <a16:creationId xmlns:a16="http://schemas.microsoft.com/office/drawing/2014/main" id="{400F577F-63B0-BC08-0BA0-35731F2AB6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195" y="198542"/>
            <a:ext cx="2942364" cy="25056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0D22DA8-C75C-17A4-5315-BA91661B4128}"/>
              </a:ext>
            </a:extLst>
          </p:cNvPr>
          <p:cNvSpPr txBox="1"/>
          <p:nvPr/>
        </p:nvSpPr>
        <p:spPr>
          <a:xfrm>
            <a:off x="5915025" y="4078184"/>
            <a:ext cx="2897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G </a:t>
            </a:r>
            <a:r>
              <a:rPr lang="en-GB" b="1"/>
              <a:t>tobar </a:t>
            </a:r>
            <a:r>
              <a:rPr lang="en-GB"/>
              <a:t>‘well’ + </a:t>
            </a:r>
            <a:r>
              <a:rPr lang="en-GB" i="1"/>
              <a:t>Moire</a:t>
            </a:r>
            <a:r>
              <a:rPr lang="en-GB"/>
              <a:t> ‘Mary’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C89149-8986-6D8E-EF34-724B9A956FAE}"/>
              </a:ext>
            </a:extLst>
          </p:cNvPr>
          <p:cNvSpPr txBox="1"/>
          <p:nvPr/>
        </p:nvSpPr>
        <p:spPr>
          <a:xfrm>
            <a:off x="3313098" y="5021159"/>
            <a:ext cx="2972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G </a:t>
            </a:r>
            <a:r>
              <a:rPr lang="en-GB" b="1"/>
              <a:t>tairbeart </a:t>
            </a:r>
            <a:r>
              <a:rPr lang="en-GB"/>
              <a:t>‘isthmus, portage’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E343807-E46C-5877-7196-96BC54C5E516}"/>
              </a:ext>
            </a:extLst>
          </p:cNvPr>
          <p:cNvSpPr txBox="1"/>
          <p:nvPr/>
        </p:nvSpPr>
        <p:spPr>
          <a:xfrm>
            <a:off x="6177763" y="245507"/>
            <a:ext cx="2371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 </a:t>
            </a:r>
            <a:r>
              <a:rPr lang="en-GB" b="1"/>
              <a:t>ceann</a:t>
            </a:r>
            <a:r>
              <a:rPr lang="en-GB"/>
              <a:t> ‘head, end’</a:t>
            </a:r>
          </a:p>
          <a:p>
            <a:r>
              <a:rPr lang="en-GB"/>
              <a:t>+ </a:t>
            </a:r>
            <a:r>
              <a:rPr lang="en-GB" b="1"/>
              <a:t>tir</a:t>
            </a:r>
            <a:r>
              <a:rPr lang="en-GB"/>
              <a:t> ‘land’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2401DF4-65ED-9DFD-672D-11ADA3F380F6}"/>
              </a:ext>
            </a:extLst>
          </p:cNvPr>
          <p:cNvSpPr txBox="1"/>
          <p:nvPr/>
        </p:nvSpPr>
        <p:spPr>
          <a:xfrm>
            <a:off x="3466499" y="1190510"/>
            <a:ext cx="25853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G </a:t>
            </a:r>
            <a:r>
              <a:rPr lang="en-GB" b="1"/>
              <a:t>inbhear</a:t>
            </a:r>
            <a:r>
              <a:rPr lang="en-GB"/>
              <a:t> ‘river-mouth’ +</a:t>
            </a:r>
          </a:p>
          <a:p>
            <a:r>
              <a:rPr lang="en-GB"/>
              <a:t>river-name </a:t>
            </a:r>
            <a:r>
              <a:rPr lang="en-GB" i="1"/>
              <a:t>Aray</a:t>
            </a:r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21CCCC5-BFF1-7B18-5637-22A76FBB4B30}"/>
              </a:ext>
            </a:extLst>
          </p:cNvPr>
          <p:cNvSpPr txBox="1"/>
          <p:nvPr/>
        </p:nvSpPr>
        <p:spPr>
          <a:xfrm>
            <a:off x="3554976" y="3086870"/>
            <a:ext cx="5460948" cy="58477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Some more typical Gaelic names which characterise, especially, the west of Scotland</a:t>
            </a:r>
          </a:p>
        </p:txBody>
      </p:sp>
    </p:spTree>
    <p:extLst>
      <p:ext uri="{BB962C8B-B14F-4D97-AF65-F5344CB8AC3E}">
        <p14:creationId xmlns:p14="http://schemas.microsoft.com/office/powerpoint/2010/main" val="160502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4414D28-7083-EC61-BD12-A0DFA5A3AB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46" r="29064"/>
          <a:stretch/>
        </p:blipFill>
        <p:spPr>
          <a:xfrm>
            <a:off x="923924" y="95101"/>
            <a:ext cx="4884582" cy="668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BDD4F30-37BF-175B-7717-0CE0E00553F1}"/>
              </a:ext>
            </a:extLst>
          </p:cNvPr>
          <p:cNvSpPr txBox="1"/>
          <p:nvPr/>
        </p:nvSpPr>
        <p:spPr>
          <a:xfrm>
            <a:off x="7639050" y="409575"/>
            <a:ext cx="2982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/>
              <a:t>p</a:t>
            </a:r>
            <a:r>
              <a:rPr lang="en-GB" sz="2000" b="1"/>
              <a:t>-Celtic names in Scotland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0367D1-ED24-26BE-4B95-7F5D34C10A24}"/>
              </a:ext>
            </a:extLst>
          </p:cNvPr>
          <p:cNvSpPr txBox="1"/>
          <p:nvPr/>
        </p:nvSpPr>
        <p:spPr>
          <a:xfrm>
            <a:off x="6669157" y="1292087"/>
            <a:ext cx="496956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aber</a:t>
            </a:r>
            <a:r>
              <a:rPr lang="en-GB"/>
              <a:t> ‘river-mouth’ (W </a:t>
            </a:r>
            <a:r>
              <a:rPr lang="en-GB" i="1"/>
              <a:t>aber</a:t>
            </a:r>
            <a:r>
              <a:rPr lang="en-GB"/>
              <a:t>):</a:t>
            </a:r>
          </a:p>
          <a:p>
            <a:r>
              <a:rPr lang="en-GB"/>
              <a:t>	Aberdeen, Abernethy, etc.</a:t>
            </a:r>
          </a:p>
          <a:p>
            <a:endParaRPr lang="en-GB"/>
          </a:p>
          <a:p>
            <a:r>
              <a:rPr lang="en-GB" b="1"/>
              <a:t>pren</a:t>
            </a:r>
            <a:r>
              <a:rPr lang="en-GB"/>
              <a:t> ‘tree, wood’ (W </a:t>
            </a:r>
            <a:r>
              <a:rPr lang="en-GB" i="1"/>
              <a:t>pren</a:t>
            </a:r>
            <a:r>
              <a:rPr lang="en-GB"/>
              <a:t>):</a:t>
            </a:r>
          </a:p>
          <a:p>
            <a:r>
              <a:rPr lang="en-GB"/>
              <a:t>	Primrose, Traprain</a:t>
            </a:r>
          </a:p>
          <a:p>
            <a:endParaRPr lang="en-GB"/>
          </a:p>
          <a:p>
            <a:r>
              <a:rPr lang="en-GB" b="1"/>
              <a:t>pert</a:t>
            </a:r>
            <a:r>
              <a:rPr lang="en-GB"/>
              <a:t> ‘wood, copse’ (W </a:t>
            </a:r>
            <a:r>
              <a:rPr lang="en-GB" i="1"/>
              <a:t>perth</a:t>
            </a:r>
            <a:r>
              <a:rPr lang="en-GB"/>
              <a:t>)</a:t>
            </a:r>
          </a:p>
          <a:p>
            <a:r>
              <a:rPr lang="en-GB" b="1"/>
              <a:t>	</a:t>
            </a:r>
            <a:r>
              <a:rPr lang="en-GB"/>
              <a:t>Perth</a:t>
            </a:r>
          </a:p>
          <a:p>
            <a:endParaRPr lang="en-GB"/>
          </a:p>
          <a:p>
            <a:r>
              <a:rPr lang="en-GB" b="1"/>
              <a:t>lanerc</a:t>
            </a:r>
            <a:r>
              <a:rPr lang="en-GB"/>
              <a:t> ‘clearing’ (W </a:t>
            </a:r>
            <a:r>
              <a:rPr lang="en-GB" i="1"/>
              <a:t>llannerch</a:t>
            </a:r>
            <a:r>
              <a:rPr lang="en-GB"/>
              <a:t>)</a:t>
            </a:r>
          </a:p>
          <a:p>
            <a:r>
              <a:rPr lang="en-GB" b="1"/>
              <a:t>	</a:t>
            </a:r>
            <a:r>
              <a:rPr lang="en-GB"/>
              <a:t>Lanark(shire)</a:t>
            </a:r>
          </a:p>
          <a:p>
            <a:endParaRPr lang="en-GB" b="1"/>
          </a:p>
          <a:p>
            <a:r>
              <a:rPr lang="en-GB" b="1"/>
              <a:t>pevr</a:t>
            </a:r>
            <a:r>
              <a:rPr lang="en-GB"/>
              <a:t> ‘beautiful, radiant’ (W </a:t>
            </a:r>
            <a:r>
              <a:rPr lang="en-GB" i="1"/>
              <a:t>pefr</a:t>
            </a:r>
            <a:r>
              <a:rPr lang="en-GB"/>
              <a:t>)</a:t>
            </a:r>
          </a:p>
          <a:p>
            <a:r>
              <a:rPr lang="en-GB"/>
              <a:t>	Peffer, Inverpeffer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A7506E-D635-49C2-AF41-307CB5A8EFA9}"/>
              </a:ext>
            </a:extLst>
          </p:cNvPr>
          <p:cNvSpPr txBox="1"/>
          <p:nvPr/>
        </p:nvSpPr>
        <p:spPr>
          <a:xfrm>
            <a:off x="6483708" y="5684294"/>
            <a:ext cx="5460948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Here is some of the evidence that language very like the Brittonic/Welsh of further south had been spoken across most of Scotland.</a:t>
            </a:r>
          </a:p>
        </p:txBody>
      </p:sp>
    </p:spTree>
    <p:extLst>
      <p:ext uri="{BB962C8B-B14F-4D97-AF65-F5344CB8AC3E}">
        <p14:creationId xmlns:p14="http://schemas.microsoft.com/office/powerpoint/2010/main" val="688855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53" t="15885" r="16389" b="24638"/>
          <a:stretch/>
        </p:blipFill>
        <p:spPr>
          <a:xfrm>
            <a:off x="1987826" y="-16663"/>
            <a:ext cx="4691270" cy="68433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5E1446F-74C6-3022-4C41-6718F1D0C0B4}"/>
              </a:ext>
            </a:extLst>
          </p:cNvPr>
          <p:cNvSpPr txBox="1"/>
          <p:nvPr/>
        </p:nvSpPr>
        <p:spPr>
          <a:xfrm>
            <a:off x="7182678" y="1683026"/>
            <a:ext cx="4545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Ochiltree is the equivalent of W </a:t>
            </a:r>
            <a:r>
              <a:rPr lang="en-GB" i="1"/>
              <a:t>ucheldref </a:t>
            </a:r>
            <a:r>
              <a:rPr lang="en-GB"/>
              <a:t>‘high settlement’, the others of </a:t>
            </a:r>
            <a:r>
              <a:rPr lang="en-GB" i="1"/>
              <a:t>uchel</a:t>
            </a:r>
            <a:r>
              <a:rPr lang="en-GB"/>
              <a:t> + </a:t>
            </a:r>
            <a:r>
              <a:rPr lang="en-GB" i="1"/>
              <a:t>ma</a:t>
            </a:r>
            <a:r>
              <a:rPr lang="en-GB"/>
              <a:t> ‘place’ and </a:t>
            </a:r>
            <a:r>
              <a:rPr lang="en-GB" i="1"/>
              <a:t>maes</a:t>
            </a:r>
            <a:r>
              <a:rPr lang="en-GB"/>
              <a:t> ‘field’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55839A-DD3A-7B1B-F584-BB8B8D9DF248}"/>
              </a:ext>
            </a:extLst>
          </p:cNvPr>
          <p:cNvSpPr txBox="1"/>
          <p:nvPr/>
        </p:nvSpPr>
        <p:spPr>
          <a:xfrm>
            <a:off x="7182678" y="6095110"/>
            <a:ext cx="4545496" cy="33855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Another p-Celtic name-type with Welsh equivalents</a:t>
            </a:r>
          </a:p>
        </p:txBody>
      </p:sp>
    </p:spTree>
    <p:extLst>
      <p:ext uri="{BB962C8B-B14F-4D97-AF65-F5344CB8AC3E}">
        <p14:creationId xmlns:p14="http://schemas.microsoft.com/office/powerpoint/2010/main" val="1900894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9" t="25700" r="34426" b="33158"/>
          <a:stretch/>
        </p:blipFill>
        <p:spPr>
          <a:xfrm>
            <a:off x="1390453" y="102075"/>
            <a:ext cx="5806501" cy="67559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7DF0A1-F00D-7153-7B9E-7D5747929524}"/>
              </a:ext>
            </a:extLst>
          </p:cNvPr>
          <p:cNvSpPr txBox="1"/>
          <p:nvPr/>
        </p:nvSpPr>
        <p:spPr>
          <a:xfrm>
            <a:off x="7686261" y="1086678"/>
            <a:ext cx="2205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Roman Scotland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905DF8-FD35-7CE1-B5AA-216E6F784840}"/>
              </a:ext>
            </a:extLst>
          </p:cNvPr>
          <p:cNvSpPr txBox="1"/>
          <p:nvPr/>
        </p:nvSpPr>
        <p:spPr>
          <a:xfrm>
            <a:off x="7686261" y="2416629"/>
            <a:ext cx="20537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Tarvedunum</a:t>
            </a:r>
          </a:p>
          <a:p>
            <a:r>
              <a:rPr lang="en-GB"/>
              <a:t>‘bull-fort’</a:t>
            </a:r>
          </a:p>
          <a:p>
            <a:endParaRPr lang="en-GB"/>
          </a:p>
          <a:p>
            <a:r>
              <a:rPr lang="en-GB" b="1"/>
              <a:t>Deva</a:t>
            </a:r>
          </a:p>
          <a:p>
            <a:r>
              <a:rPr lang="en-GB"/>
              <a:t>‘goddess’</a:t>
            </a:r>
          </a:p>
          <a:p>
            <a:endParaRPr lang="en-GB"/>
          </a:p>
          <a:p>
            <a:r>
              <a:rPr lang="en-GB" b="1"/>
              <a:t>Carbantoritum</a:t>
            </a:r>
          </a:p>
          <a:p>
            <a:r>
              <a:rPr lang="en-GB"/>
              <a:t>‘wagon-ford’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4EC9AF-71AB-2228-0821-163746560613}"/>
              </a:ext>
            </a:extLst>
          </p:cNvPr>
          <p:cNvSpPr txBox="1"/>
          <p:nvPr/>
        </p:nvSpPr>
        <p:spPr>
          <a:xfrm>
            <a:off x="7467245" y="5270517"/>
            <a:ext cx="4545496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And a reminder that the Celtic language of Scotland in the Roman period appears to be largely indistinguishable from that of southern Britain</a:t>
            </a:r>
          </a:p>
        </p:txBody>
      </p:sp>
    </p:spTree>
    <p:extLst>
      <p:ext uri="{BB962C8B-B14F-4D97-AF65-F5344CB8AC3E}">
        <p14:creationId xmlns:p14="http://schemas.microsoft.com/office/powerpoint/2010/main" val="3281372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0309" y="106040"/>
            <a:ext cx="6489465" cy="67519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rot="2222127">
            <a:off x="5432533" y="5347469"/>
            <a:ext cx="1225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/>
              <a:t>Cumbric</a:t>
            </a:r>
            <a:endParaRPr lang="en-GB" sz="2400"/>
          </a:p>
        </p:txBody>
      </p:sp>
      <p:sp>
        <p:nvSpPr>
          <p:cNvPr id="4" name="TextBox 3"/>
          <p:cNvSpPr txBox="1"/>
          <p:nvPr/>
        </p:nvSpPr>
        <p:spPr>
          <a:xfrm>
            <a:off x="5433391" y="2822713"/>
            <a:ext cx="998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/>
              <a:t>Pictish</a:t>
            </a:r>
            <a:endParaRPr lang="en-GB" sz="2400"/>
          </a:p>
        </p:txBody>
      </p:sp>
      <p:sp>
        <p:nvSpPr>
          <p:cNvPr id="6" name="TextBox 5"/>
          <p:cNvSpPr txBox="1"/>
          <p:nvPr/>
        </p:nvSpPr>
        <p:spPr>
          <a:xfrm>
            <a:off x="9827869" y="2007105"/>
            <a:ext cx="145462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/>
              <a:t>Pritenic</a:t>
            </a:r>
          </a:p>
          <a:p>
            <a:endParaRPr lang="en-GB" sz="3200"/>
          </a:p>
          <a:p>
            <a:r>
              <a:rPr lang="en-US" sz="3200"/>
              <a:t>British</a:t>
            </a:r>
          </a:p>
          <a:p>
            <a:endParaRPr lang="en-US" sz="3200"/>
          </a:p>
          <a:p>
            <a:r>
              <a:rPr lang="en-US" sz="3200"/>
              <a:t>P-Celtic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996B47-EAF3-3C9D-46FD-254CE335A035}"/>
              </a:ext>
            </a:extLst>
          </p:cNvPr>
          <p:cNvSpPr txBox="1"/>
          <p:nvPr/>
        </p:nvSpPr>
        <p:spPr>
          <a:xfrm>
            <a:off x="7507673" y="5920963"/>
            <a:ext cx="4640391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The picture in early Scotland is pretty straightforward, but the terminology  that has been used to describe it makes it sound more complicated.</a:t>
            </a:r>
          </a:p>
        </p:txBody>
      </p:sp>
    </p:spTree>
    <p:extLst>
      <p:ext uri="{BB962C8B-B14F-4D97-AF65-F5344CB8AC3E}">
        <p14:creationId xmlns:p14="http://schemas.microsoft.com/office/powerpoint/2010/main" val="12447598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" y="176005"/>
            <a:ext cx="4094013" cy="65059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5F24D13-58FB-D4BF-567A-A0D199B2B8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927" y="1843294"/>
            <a:ext cx="3981450" cy="4838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AE7DA6-9DBD-785E-ED4C-2E7A08A7A1E1}"/>
              </a:ext>
            </a:extLst>
          </p:cNvPr>
          <p:cNvSpPr txBox="1"/>
          <p:nvPr/>
        </p:nvSpPr>
        <p:spPr>
          <a:xfrm>
            <a:off x="5213416" y="449036"/>
            <a:ext cx="2266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And the Picts ...?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83AC5A-60C5-833F-734B-A5EC538084C5}"/>
              </a:ext>
            </a:extLst>
          </p:cNvPr>
          <p:cNvSpPr txBox="1"/>
          <p:nvPr/>
        </p:nvSpPr>
        <p:spPr>
          <a:xfrm>
            <a:off x="7933194" y="449036"/>
            <a:ext cx="4209820" cy="107721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But that clear and consistent picture presented by place-names leaves unexplained the Pictish inscriptions of north-eastern Scotland – they remain uninterpreted and not obviously Celtic ...</a:t>
            </a:r>
          </a:p>
        </p:txBody>
      </p:sp>
    </p:spTree>
    <p:extLst>
      <p:ext uri="{BB962C8B-B14F-4D97-AF65-F5344CB8AC3E}">
        <p14:creationId xmlns:p14="http://schemas.microsoft.com/office/powerpoint/2010/main" val="719963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59" t="14879" r="4638" b="27729"/>
          <a:stretch/>
        </p:blipFill>
        <p:spPr>
          <a:xfrm>
            <a:off x="2319484" y="62773"/>
            <a:ext cx="5168348" cy="673245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07218" y="1372192"/>
            <a:ext cx="31814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/>
              <a:t>pit</a:t>
            </a:r>
            <a:r>
              <a:rPr lang="en-US" sz="2400"/>
              <a:t> ‘piece of land, share’</a:t>
            </a:r>
          </a:p>
          <a:p>
            <a:r>
              <a:rPr lang="en-US" sz="2400"/>
              <a:t>e.g. Pitlochrie</a:t>
            </a:r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84316C-578C-F922-AE91-999DDD773778}"/>
              </a:ext>
            </a:extLst>
          </p:cNvPr>
          <p:cNvSpPr txBox="1"/>
          <p:nvPr/>
        </p:nvSpPr>
        <p:spPr>
          <a:xfrm>
            <a:off x="7540721" y="5270517"/>
            <a:ext cx="4545496" cy="107721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The complexity (and interest) of the Scottish situation is exemplified by the element </a:t>
            </a:r>
            <a:r>
              <a:rPr lang="en-GB" sz="1600" i="1">
                <a:solidFill>
                  <a:schemeClr val="bg1"/>
                </a:solidFill>
              </a:rPr>
              <a:t>pit</a:t>
            </a:r>
            <a:r>
              <a:rPr lang="en-GB" sz="1600">
                <a:solidFill>
                  <a:schemeClr val="bg1"/>
                </a:solidFill>
              </a:rPr>
              <a:t> – a p-Celtic word, borrowed into Gaelic, and mistakenly used to define the ‘Picts’ ....</a:t>
            </a:r>
          </a:p>
        </p:txBody>
      </p:sp>
    </p:spTree>
    <p:extLst>
      <p:ext uri="{BB962C8B-B14F-4D97-AF65-F5344CB8AC3E}">
        <p14:creationId xmlns:p14="http://schemas.microsoft.com/office/powerpoint/2010/main" val="2743165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53" t="13140" r="22128" b="25604"/>
          <a:stretch/>
        </p:blipFill>
        <p:spPr>
          <a:xfrm>
            <a:off x="3909392" y="149403"/>
            <a:ext cx="3988904" cy="66551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82609" y="1802296"/>
            <a:ext cx="23504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British </a:t>
            </a:r>
            <a:r>
              <a:rPr lang="en-US" sz="2800" i="1"/>
              <a:t>mynydd</a:t>
            </a:r>
            <a:r>
              <a:rPr lang="en-US" sz="2800"/>
              <a:t> &gt;</a:t>
            </a:r>
          </a:p>
          <a:p>
            <a:r>
              <a:rPr lang="en-US" sz="2800"/>
              <a:t>Gaelic </a:t>
            </a:r>
            <a:r>
              <a:rPr lang="en-US" sz="2800" i="1"/>
              <a:t>monadh</a:t>
            </a:r>
            <a:endParaRPr lang="en-GB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F053B-7D6C-F61C-6579-7BE8E3C8E9D2}"/>
              </a:ext>
            </a:extLst>
          </p:cNvPr>
          <p:cNvSpPr txBox="1"/>
          <p:nvPr/>
        </p:nvSpPr>
        <p:spPr>
          <a:xfrm>
            <a:off x="8156121" y="5270517"/>
            <a:ext cx="3856620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Another term which illustrates interplay between p-Celtic and Gaelic place-naming in the medieval period</a:t>
            </a:r>
          </a:p>
        </p:txBody>
      </p:sp>
    </p:spTree>
    <p:extLst>
      <p:ext uri="{BB962C8B-B14F-4D97-AF65-F5344CB8AC3E}">
        <p14:creationId xmlns:p14="http://schemas.microsoft.com/office/powerpoint/2010/main" val="23365568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12"/>
          <a:stretch/>
        </p:blipFill>
        <p:spPr>
          <a:xfrm>
            <a:off x="1904113" y="200500"/>
            <a:ext cx="8383774" cy="58247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154143-E596-7194-214C-2BF8F4503A14}"/>
              </a:ext>
            </a:extLst>
          </p:cNvPr>
          <p:cNvSpPr txBox="1"/>
          <p:nvPr/>
        </p:nvSpPr>
        <p:spPr>
          <a:xfrm>
            <a:off x="730526" y="5915496"/>
            <a:ext cx="10730948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And finally ... parts of Scotland, and the south-west in particular, offer an immensely rich, complex (and difficult) combination of – not only p-Celtic and Gaelic – but also Old English and Old Norse. All four languages were probably spoken by different parts of the population around 1000 AD ...</a:t>
            </a:r>
          </a:p>
        </p:txBody>
      </p:sp>
    </p:spTree>
    <p:extLst>
      <p:ext uri="{BB962C8B-B14F-4D97-AF65-F5344CB8AC3E}">
        <p14:creationId xmlns:p14="http://schemas.microsoft.com/office/powerpoint/2010/main" val="3222686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29225</TotalTime>
  <Words>773</Words>
  <Application>Microsoft Office PowerPoint</Application>
  <PresentationFormat>Widescreen</PresentationFormat>
  <Paragraphs>79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Papyrus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Parsons</dc:creator>
  <cp:lastModifiedBy>EPNS editors</cp:lastModifiedBy>
  <cp:revision>19</cp:revision>
  <dcterms:created xsi:type="dcterms:W3CDTF">2020-11-03T12:53:09Z</dcterms:created>
  <dcterms:modified xsi:type="dcterms:W3CDTF">2024-11-11T11:06:42Z</dcterms:modified>
</cp:coreProperties>
</file>