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notesMasterIdLst>
    <p:notesMasterId r:id="rId25"/>
  </p:notesMasterIdLst>
  <p:sldIdLst>
    <p:sldId id="256" r:id="rId2"/>
    <p:sldId id="257" r:id="rId3"/>
    <p:sldId id="258" r:id="rId4"/>
    <p:sldId id="259" r:id="rId5"/>
    <p:sldId id="260" r:id="rId6"/>
    <p:sldId id="283" r:id="rId7"/>
    <p:sldId id="294" r:id="rId8"/>
    <p:sldId id="284" r:id="rId9"/>
    <p:sldId id="282" r:id="rId10"/>
    <p:sldId id="280" r:id="rId11"/>
    <p:sldId id="291" r:id="rId12"/>
    <p:sldId id="285" r:id="rId13"/>
    <p:sldId id="268" r:id="rId14"/>
    <p:sldId id="269" r:id="rId15"/>
    <p:sldId id="271" r:id="rId16"/>
    <p:sldId id="292" r:id="rId17"/>
    <p:sldId id="272" r:id="rId18"/>
    <p:sldId id="273" r:id="rId19"/>
    <p:sldId id="287" r:id="rId20"/>
    <p:sldId id="288" r:id="rId21"/>
    <p:sldId id="289" r:id="rId22"/>
    <p:sldId id="290" r:id="rId23"/>
    <p:sldId id="281"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75" d="100"/>
          <a:sy n="75" d="100"/>
        </p:scale>
        <p:origin x="540"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4361A0-762F-4434-B86A-866C7409B862}"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3C0A4E-DAAD-4B0D-A8CA-6C7B53503066}" type="slidenum">
              <a:rPr lang="en-GB" smtClean="0"/>
              <a:t>‹#›</a:t>
            </a:fld>
            <a:endParaRPr lang="en-GB"/>
          </a:p>
        </p:txBody>
      </p:sp>
    </p:spTree>
    <p:extLst>
      <p:ext uri="{BB962C8B-B14F-4D97-AF65-F5344CB8AC3E}">
        <p14:creationId xmlns:p14="http://schemas.microsoft.com/office/powerpoint/2010/main" val="2368937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3C0A4E-DAAD-4B0D-A8CA-6C7B53503066}" type="slidenum">
              <a:rPr lang="en-GB" smtClean="0"/>
              <a:t>16</a:t>
            </a:fld>
            <a:endParaRPr lang="en-GB"/>
          </a:p>
        </p:txBody>
      </p:sp>
    </p:spTree>
    <p:extLst>
      <p:ext uri="{BB962C8B-B14F-4D97-AF65-F5344CB8AC3E}">
        <p14:creationId xmlns:p14="http://schemas.microsoft.com/office/powerpoint/2010/main" val="2121965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5F7185-1200-45D0-8A5C-0B31CEEC0A71}"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E0850A-42B8-4DD2-9B62-537BE1EAE592}" type="slidenum">
              <a:rPr lang="en-GB" smtClean="0"/>
              <a:t>‹#›</a:t>
            </a:fld>
            <a:endParaRPr lang="en-GB"/>
          </a:p>
        </p:txBody>
      </p:sp>
    </p:spTree>
    <p:extLst>
      <p:ext uri="{BB962C8B-B14F-4D97-AF65-F5344CB8AC3E}">
        <p14:creationId xmlns:p14="http://schemas.microsoft.com/office/powerpoint/2010/main" val="20494601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5F7185-1200-45D0-8A5C-0B31CEEC0A71}"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E0850A-42B8-4DD2-9B62-537BE1EAE592}" type="slidenum">
              <a:rPr lang="en-GB" smtClean="0"/>
              <a:t>‹#›</a:t>
            </a:fld>
            <a:endParaRPr lang="en-GB"/>
          </a:p>
        </p:txBody>
      </p:sp>
    </p:spTree>
    <p:extLst>
      <p:ext uri="{BB962C8B-B14F-4D97-AF65-F5344CB8AC3E}">
        <p14:creationId xmlns:p14="http://schemas.microsoft.com/office/powerpoint/2010/main" val="3259036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5F7185-1200-45D0-8A5C-0B31CEEC0A71}"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E0850A-42B8-4DD2-9B62-537BE1EAE592}" type="slidenum">
              <a:rPr lang="en-GB" smtClean="0"/>
              <a:t>‹#›</a:t>
            </a:fld>
            <a:endParaRPr lang="en-GB"/>
          </a:p>
        </p:txBody>
      </p:sp>
    </p:spTree>
    <p:extLst>
      <p:ext uri="{BB962C8B-B14F-4D97-AF65-F5344CB8AC3E}">
        <p14:creationId xmlns:p14="http://schemas.microsoft.com/office/powerpoint/2010/main" val="998090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5F7185-1200-45D0-8A5C-0B31CEEC0A71}"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E0850A-42B8-4DD2-9B62-537BE1EAE592}" type="slidenum">
              <a:rPr lang="en-GB" smtClean="0"/>
              <a:t>‹#›</a:t>
            </a:fld>
            <a:endParaRPr lang="en-GB"/>
          </a:p>
        </p:txBody>
      </p:sp>
    </p:spTree>
    <p:extLst>
      <p:ext uri="{BB962C8B-B14F-4D97-AF65-F5344CB8AC3E}">
        <p14:creationId xmlns:p14="http://schemas.microsoft.com/office/powerpoint/2010/main" val="1421809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5F7185-1200-45D0-8A5C-0B31CEEC0A71}"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E0850A-42B8-4DD2-9B62-537BE1EAE592}" type="slidenum">
              <a:rPr lang="en-GB" smtClean="0"/>
              <a:t>‹#›</a:t>
            </a:fld>
            <a:endParaRPr lang="en-GB"/>
          </a:p>
        </p:txBody>
      </p:sp>
    </p:spTree>
    <p:extLst>
      <p:ext uri="{BB962C8B-B14F-4D97-AF65-F5344CB8AC3E}">
        <p14:creationId xmlns:p14="http://schemas.microsoft.com/office/powerpoint/2010/main" val="3101436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5F7185-1200-45D0-8A5C-0B31CEEC0A71}"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E0850A-42B8-4DD2-9B62-537BE1EAE592}" type="slidenum">
              <a:rPr lang="en-GB" smtClean="0"/>
              <a:t>‹#›</a:t>
            </a:fld>
            <a:endParaRPr lang="en-GB"/>
          </a:p>
        </p:txBody>
      </p:sp>
    </p:spTree>
    <p:extLst>
      <p:ext uri="{BB962C8B-B14F-4D97-AF65-F5344CB8AC3E}">
        <p14:creationId xmlns:p14="http://schemas.microsoft.com/office/powerpoint/2010/main" val="2872890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5F7185-1200-45D0-8A5C-0B31CEEC0A71}"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E0850A-42B8-4DD2-9B62-537BE1EAE592}" type="slidenum">
              <a:rPr lang="en-GB" smtClean="0"/>
              <a:t>‹#›</a:t>
            </a:fld>
            <a:endParaRPr lang="en-GB"/>
          </a:p>
        </p:txBody>
      </p:sp>
    </p:spTree>
    <p:extLst>
      <p:ext uri="{BB962C8B-B14F-4D97-AF65-F5344CB8AC3E}">
        <p14:creationId xmlns:p14="http://schemas.microsoft.com/office/powerpoint/2010/main" val="2661113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5F7185-1200-45D0-8A5C-0B31CEEC0A71}"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E0850A-42B8-4DD2-9B62-537BE1EAE592}" type="slidenum">
              <a:rPr lang="en-GB" smtClean="0"/>
              <a:t>‹#›</a:t>
            </a:fld>
            <a:endParaRPr lang="en-GB"/>
          </a:p>
        </p:txBody>
      </p:sp>
    </p:spTree>
    <p:extLst>
      <p:ext uri="{BB962C8B-B14F-4D97-AF65-F5344CB8AC3E}">
        <p14:creationId xmlns:p14="http://schemas.microsoft.com/office/powerpoint/2010/main" val="2065033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5F7185-1200-45D0-8A5C-0B31CEEC0A71}"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E0850A-42B8-4DD2-9B62-537BE1EAE592}" type="slidenum">
              <a:rPr lang="en-GB" smtClean="0"/>
              <a:t>‹#›</a:t>
            </a:fld>
            <a:endParaRPr lang="en-GB"/>
          </a:p>
        </p:txBody>
      </p:sp>
    </p:spTree>
    <p:extLst>
      <p:ext uri="{BB962C8B-B14F-4D97-AF65-F5344CB8AC3E}">
        <p14:creationId xmlns:p14="http://schemas.microsoft.com/office/powerpoint/2010/main" val="1090714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5F7185-1200-45D0-8A5C-0B31CEEC0A71}"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E0850A-42B8-4DD2-9B62-537BE1EAE592}" type="slidenum">
              <a:rPr lang="en-GB" smtClean="0"/>
              <a:t>‹#›</a:t>
            </a:fld>
            <a:endParaRPr lang="en-GB"/>
          </a:p>
        </p:txBody>
      </p:sp>
    </p:spTree>
    <p:extLst>
      <p:ext uri="{BB962C8B-B14F-4D97-AF65-F5344CB8AC3E}">
        <p14:creationId xmlns:p14="http://schemas.microsoft.com/office/powerpoint/2010/main" val="1102987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5F7185-1200-45D0-8A5C-0B31CEEC0A71}"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E0850A-42B8-4DD2-9B62-537BE1EAE59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42118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5F7185-1200-45D0-8A5C-0B31CEEC0A71}"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E0850A-42B8-4DD2-9B62-537BE1EAE592}" type="slidenum">
              <a:rPr lang="en-GB" smtClean="0"/>
              <a:t>‹#›</a:t>
            </a:fld>
            <a:endParaRPr lang="en-GB"/>
          </a:p>
        </p:txBody>
      </p:sp>
    </p:spTree>
    <p:extLst>
      <p:ext uri="{BB962C8B-B14F-4D97-AF65-F5344CB8AC3E}">
        <p14:creationId xmlns:p14="http://schemas.microsoft.com/office/powerpoint/2010/main" val="7263896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5F7185-1200-45D0-8A5C-0B31CEEC0A71}"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E0850A-42B8-4DD2-9B62-537BE1EAE59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98226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5F7185-1200-45D0-8A5C-0B31CEEC0A71}"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E0850A-42B8-4DD2-9B62-537BE1EAE592}" type="slidenum">
              <a:rPr lang="en-GB" smtClean="0"/>
              <a:t>‹#›</a:t>
            </a:fld>
            <a:endParaRPr lang="en-GB"/>
          </a:p>
        </p:txBody>
      </p:sp>
    </p:spTree>
    <p:extLst>
      <p:ext uri="{BB962C8B-B14F-4D97-AF65-F5344CB8AC3E}">
        <p14:creationId xmlns:p14="http://schemas.microsoft.com/office/powerpoint/2010/main" val="12213158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5F7185-1200-45D0-8A5C-0B31CEEC0A71}"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E0850A-42B8-4DD2-9B62-537BE1EAE592}" type="slidenum">
              <a:rPr lang="en-GB" smtClean="0"/>
              <a:t>‹#›</a:t>
            </a:fld>
            <a:endParaRPr lang="en-GB"/>
          </a:p>
        </p:txBody>
      </p:sp>
    </p:spTree>
    <p:extLst>
      <p:ext uri="{BB962C8B-B14F-4D97-AF65-F5344CB8AC3E}">
        <p14:creationId xmlns:p14="http://schemas.microsoft.com/office/powerpoint/2010/main" val="25211667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5F7185-1200-45D0-8A5C-0B31CEEC0A71}"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E0850A-42B8-4DD2-9B62-537BE1EAE592}" type="slidenum">
              <a:rPr lang="en-GB" smtClean="0"/>
              <a:t>‹#›</a:t>
            </a:fld>
            <a:endParaRPr lang="en-GB"/>
          </a:p>
        </p:txBody>
      </p:sp>
    </p:spTree>
    <p:extLst>
      <p:ext uri="{BB962C8B-B14F-4D97-AF65-F5344CB8AC3E}">
        <p14:creationId xmlns:p14="http://schemas.microsoft.com/office/powerpoint/2010/main" val="2203572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75F7185-1200-45D0-8A5C-0B31CEEC0A71}" type="datetimeFigureOut">
              <a:rPr lang="en-GB" smtClean="0"/>
              <a:t>15/02/2026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BE0850A-42B8-4DD2-9B62-537BE1EAE592}" type="slidenum">
              <a:rPr lang="en-GB" smtClean="0"/>
              <a:t>‹#›</a:t>
            </a:fld>
            <a:endParaRPr lang="en-GB"/>
          </a:p>
        </p:txBody>
      </p:sp>
    </p:spTree>
    <p:extLst>
      <p:ext uri="{BB962C8B-B14F-4D97-AF65-F5344CB8AC3E}">
        <p14:creationId xmlns:p14="http://schemas.microsoft.com/office/powerpoint/2010/main" val="3058327564"/>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6F2C7-0D68-6373-803B-0072D3B8A356}"/>
              </a:ext>
            </a:extLst>
          </p:cNvPr>
          <p:cNvSpPr>
            <a:spLocks noGrp="1"/>
          </p:cNvSpPr>
          <p:nvPr>
            <p:ph type="ctrTitle"/>
          </p:nvPr>
        </p:nvSpPr>
        <p:spPr>
          <a:xfrm>
            <a:off x="2459467" y="183835"/>
            <a:ext cx="6420465" cy="698704"/>
          </a:xfrm>
        </p:spPr>
        <p:txBody>
          <a:bodyPr>
            <a:normAutofit fontScale="90000"/>
          </a:bodyPr>
          <a:lstStyle/>
          <a:p>
            <a:r>
              <a:rPr lang="en-US" dirty="0">
                <a:latin typeface="Algerian" panose="04020705040A02060702" pitchFamily="82" charset="0"/>
                <a:cs typeface="Arial" panose="020B0604020202020204" pitchFamily="34" charset="0"/>
              </a:rPr>
              <a:t>A presentation on</a:t>
            </a:r>
            <a:endParaRPr lang="en-GB" dirty="0">
              <a:latin typeface="Algerian" panose="04020705040A02060702" pitchFamily="82" charset="0"/>
              <a:cs typeface="Arial" panose="020B0604020202020204" pitchFamily="34" charset="0"/>
            </a:endParaRPr>
          </a:p>
        </p:txBody>
      </p:sp>
      <p:sp>
        <p:nvSpPr>
          <p:cNvPr id="4" name="AutoShape 2" descr="Generated image">
            <a:extLst>
              <a:ext uri="{FF2B5EF4-FFF2-40B4-BE49-F238E27FC236}">
                <a16:creationId xmlns:a16="http://schemas.microsoft.com/office/drawing/2014/main" id="{7947E8FC-6D31-8DF2-0B29-0A9CB049B4BA}"/>
              </a:ext>
            </a:extLst>
          </p:cNvPr>
          <p:cNvSpPr>
            <a:spLocks noGrp="1" noChangeAspect="1" noChangeArrowheads="1"/>
          </p:cNvSpPr>
          <p:nvPr>
            <p:ph type="subTitle" idx="1"/>
          </p:nvPr>
        </p:nvSpPr>
        <p:spPr bwMode="auto">
          <a:xfrm>
            <a:off x="1351935" y="3145758"/>
            <a:ext cx="8981769" cy="3302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5" name="Picture 4">
            <a:extLst>
              <a:ext uri="{FF2B5EF4-FFF2-40B4-BE49-F238E27FC236}">
                <a16:creationId xmlns:a16="http://schemas.microsoft.com/office/drawing/2014/main" id="{B3DF8807-9B92-42E0-D518-901CDF81EF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882539"/>
            <a:ext cx="12192000" cy="5975461"/>
          </a:xfrm>
          <a:prstGeom prst="rect">
            <a:avLst/>
          </a:prstGeom>
        </p:spPr>
      </p:pic>
      <p:sp>
        <p:nvSpPr>
          <p:cNvPr id="6" name="Title 1">
            <a:extLst>
              <a:ext uri="{FF2B5EF4-FFF2-40B4-BE49-F238E27FC236}">
                <a16:creationId xmlns:a16="http://schemas.microsoft.com/office/drawing/2014/main" id="{AD478D88-B87B-BDE9-0678-3F7B8F488BC9}"/>
              </a:ext>
            </a:extLst>
          </p:cNvPr>
          <p:cNvSpPr txBox="1">
            <a:spLocks/>
          </p:cNvSpPr>
          <p:nvPr/>
        </p:nvSpPr>
        <p:spPr>
          <a:xfrm>
            <a:off x="0" y="0"/>
            <a:ext cx="12192000" cy="882539"/>
          </a:xfrm>
          <a:prstGeom prst="rect">
            <a:avLst/>
          </a:prstGeom>
          <a:solidFill>
            <a:schemeClr val="accent2">
              <a:lumMod val="20000"/>
              <a:lumOff val="80000"/>
            </a:schemeClr>
          </a:solidFill>
        </p:spPr>
        <p:txBody>
          <a:bodyPr vert="horz" lIns="91440" tIns="45720" rIns="91440" bIns="45720" rtlCol="0" anchor="b">
            <a:normAutofit fontScale="97500" lnSpcReduction="10000"/>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dirty="0">
                <a:solidFill>
                  <a:schemeClr val="tx1"/>
                </a:solidFill>
                <a:latin typeface="Algerian" panose="04020705040A02060702" pitchFamily="82" charset="0"/>
                <a:cs typeface="Arial" panose="020B0604020202020204" pitchFamily="34" charset="0"/>
              </a:rPr>
              <a:t>A presentation on</a:t>
            </a:r>
            <a:endParaRPr lang="en-GB" dirty="0">
              <a:solidFill>
                <a:schemeClr val="tx1"/>
              </a:solidFill>
              <a:latin typeface="Algerian" panose="04020705040A02060702" pitchFamily="82" charset="0"/>
              <a:cs typeface="Arial" panose="020B0604020202020204" pitchFamily="34" charset="0"/>
            </a:endParaRPr>
          </a:p>
        </p:txBody>
      </p:sp>
    </p:spTree>
    <p:extLst>
      <p:ext uri="{BB962C8B-B14F-4D97-AF65-F5344CB8AC3E}">
        <p14:creationId xmlns:p14="http://schemas.microsoft.com/office/powerpoint/2010/main" val="23768803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96FFA1B-9000-DD8A-5EFD-124F7C1B37ED}"/>
              </a:ext>
            </a:extLst>
          </p:cNvPr>
          <p:cNvPicPr>
            <a:picLocks noChangeAspect="1"/>
          </p:cNvPicPr>
          <p:nvPr/>
        </p:nvPicPr>
        <p:blipFill>
          <a:blip r:embed="rId2">
            <a:extLst>
              <a:ext uri="{28A0092B-C50C-407E-A947-70E740481C1C}">
                <a14:useLocalDpi xmlns:a14="http://schemas.microsoft.com/office/drawing/2010/main" val="0"/>
              </a:ext>
            </a:extLst>
          </a:blip>
          <a:srcRect l="58491"/>
          <a:stretch>
            <a:fillRect/>
          </a:stretch>
        </p:blipFill>
        <p:spPr>
          <a:xfrm>
            <a:off x="1017638" y="914399"/>
            <a:ext cx="4173793" cy="5516880"/>
          </a:xfrm>
          <a:prstGeom prst="rect">
            <a:avLst/>
          </a:prstGeom>
        </p:spPr>
      </p:pic>
      <p:graphicFrame>
        <p:nvGraphicFramePr>
          <p:cNvPr id="6" name="Table 5">
            <a:extLst>
              <a:ext uri="{FF2B5EF4-FFF2-40B4-BE49-F238E27FC236}">
                <a16:creationId xmlns:a16="http://schemas.microsoft.com/office/drawing/2014/main" id="{1727875F-DEEB-0A79-236E-ABB5941C97EB}"/>
              </a:ext>
            </a:extLst>
          </p:cNvPr>
          <p:cNvGraphicFramePr>
            <a:graphicFrameLocks noGrp="1"/>
          </p:cNvGraphicFramePr>
          <p:nvPr>
            <p:extLst>
              <p:ext uri="{D42A27DB-BD31-4B8C-83A1-F6EECF244321}">
                <p14:modId xmlns:p14="http://schemas.microsoft.com/office/powerpoint/2010/main" val="1851961946"/>
              </p:ext>
            </p:extLst>
          </p:nvPr>
        </p:nvGraphicFramePr>
        <p:xfrm>
          <a:off x="5191433" y="914399"/>
          <a:ext cx="5982929" cy="5516880"/>
        </p:xfrm>
        <a:graphic>
          <a:graphicData uri="http://schemas.openxmlformats.org/drawingml/2006/table">
            <a:tbl>
              <a:tblPr firstRow="1" bandRow="1">
                <a:tableStyleId>{F2DE63D5-997A-4646-A377-4702673A728D}</a:tableStyleId>
              </a:tblPr>
              <a:tblGrid>
                <a:gridCol w="5982929">
                  <a:extLst>
                    <a:ext uri="{9D8B030D-6E8A-4147-A177-3AD203B41FA5}">
                      <a16:colId xmlns:a16="http://schemas.microsoft.com/office/drawing/2014/main" val="2696454388"/>
                    </a:ext>
                  </a:extLst>
                </a:gridCol>
              </a:tblGrid>
              <a:tr h="4601499">
                <a:tc>
                  <a:txBody>
                    <a:bodyPr/>
                    <a:lstStyle/>
                    <a:p>
                      <a:pPr algn="just"/>
                      <a:r>
                        <a:rPr lang="en-US" b="1" dirty="0">
                          <a:solidFill>
                            <a:schemeClr val="tx1"/>
                          </a:solidFill>
                          <a:latin typeface="Arial" panose="020B0604020202020204" pitchFamily="34" charset="0"/>
                          <a:cs typeface="Arial" panose="020B0604020202020204" pitchFamily="34" charset="0"/>
                        </a:rPr>
                        <a:t>Introduction:</a:t>
                      </a:r>
                    </a:p>
                    <a:p>
                      <a:pPr algn="just"/>
                      <a:r>
                        <a:rPr lang="en-US" b="0" dirty="0">
                          <a:solidFill>
                            <a:schemeClr val="tx1"/>
                          </a:solidFill>
                          <a:latin typeface="Arial" panose="020B0604020202020204" pitchFamily="34" charset="0"/>
                          <a:cs typeface="Arial" panose="020B0604020202020204" pitchFamily="34" charset="0"/>
                        </a:rPr>
                        <a:t>This presentation explores the evolving concepts of health and wellbeing, highlighting their significance in public health and policy.</a:t>
                      </a:r>
                    </a:p>
                    <a:p>
                      <a:pPr algn="just"/>
                      <a:r>
                        <a:rPr lang="en-US" b="1" dirty="0">
                          <a:solidFill>
                            <a:schemeClr val="tx1"/>
                          </a:solidFill>
                          <a:latin typeface="Arial" panose="020B0604020202020204" pitchFamily="34" charset="0"/>
                          <a:cs typeface="Arial" panose="020B0604020202020204" pitchFamily="34" charset="0"/>
                        </a:rPr>
                        <a:t>Aim: </a:t>
                      </a:r>
                    </a:p>
                    <a:p>
                      <a:pPr algn="just"/>
                      <a:r>
                        <a:rPr lang="en-US" b="0" dirty="0">
                          <a:solidFill>
                            <a:schemeClr val="tx1"/>
                          </a:solidFill>
                          <a:latin typeface="Arial" panose="020B0604020202020204" pitchFamily="34" charset="0"/>
                          <a:cs typeface="Arial" panose="020B0604020202020204" pitchFamily="34" charset="0"/>
                        </a:rPr>
                        <a:t>To examine how integrated and sustainable approaches enhance health and wellbeing across populations.</a:t>
                      </a:r>
                    </a:p>
                    <a:p>
                      <a:pPr algn="just"/>
                      <a:r>
                        <a:rPr lang="en-US" b="1" dirty="0">
                          <a:solidFill>
                            <a:schemeClr val="tx1"/>
                          </a:solidFill>
                          <a:latin typeface="Arial" panose="020B0604020202020204" pitchFamily="34" charset="0"/>
                          <a:cs typeface="Arial" panose="020B0604020202020204" pitchFamily="34" charset="0"/>
                        </a:rPr>
                        <a:t>Objectives:</a:t>
                      </a:r>
                    </a:p>
                    <a:p>
                      <a:pPr marL="285750" indent="-285750" algn="just">
                        <a:buFont typeface="Wingdings" panose="05000000000000000000" pitchFamily="2" charset="2"/>
                        <a:buChar char="q"/>
                      </a:pPr>
                      <a:r>
                        <a:rPr lang="en-US" b="0" dirty="0">
                          <a:solidFill>
                            <a:schemeClr val="tx1"/>
                          </a:solidFill>
                          <a:latin typeface="Arial" panose="020B0604020202020204" pitchFamily="34" charset="0"/>
                          <a:cs typeface="Arial" panose="020B0604020202020204" pitchFamily="34" charset="0"/>
                        </a:rPr>
                        <a:t>Define physical, mental, and social wellbeing</a:t>
                      </a:r>
                    </a:p>
                    <a:p>
                      <a:pPr marL="285750" indent="-285750" algn="just">
                        <a:buFont typeface="Wingdings" panose="05000000000000000000" pitchFamily="2" charset="2"/>
                        <a:buChar char="q"/>
                      </a:pPr>
                      <a:r>
                        <a:rPr lang="en-US" b="0" dirty="0" err="1">
                          <a:solidFill>
                            <a:schemeClr val="tx1"/>
                          </a:solidFill>
                          <a:latin typeface="Arial" panose="020B0604020202020204" pitchFamily="34" charset="0"/>
                          <a:cs typeface="Arial" panose="020B0604020202020204" pitchFamily="34" charset="0"/>
                        </a:rPr>
                        <a:t>Analyse</a:t>
                      </a:r>
                      <a:r>
                        <a:rPr lang="en-US" b="0" dirty="0">
                          <a:solidFill>
                            <a:schemeClr val="tx1"/>
                          </a:solidFill>
                          <a:latin typeface="Arial" panose="020B0604020202020204" pitchFamily="34" charset="0"/>
                          <a:cs typeface="Arial" panose="020B0604020202020204" pitchFamily="34" charset="0"/>
                        </a:rPr>
                        <a:t> key health determinants and inequalities in the UK</a:t>
                      </a:r>
                    </a:p>
                    <a:p>
                      <a:pPr marL="285750" indent="-285750" algn="just">
                        <a:buFont typeface="Wingdings" panose="05000000000000000000" pitchFamily="2" charset="2"/>
                        <a:buChar char="q"/>
                      </a:pPr>
                      <a:r>
                        <a:rPr lang="en-US" b="0" dirty="0">
                          <a:solidFill>
                            <a:schemeClr val="tx1"/>
                          </a:solidFill>
                          <a:latin typeface="Arial" panose="020B0604020202020204" pitchFamily="34" charset="0"/>
                          <a:cs typeface="Arial" panose="020B0604020202020204" pitchFamily="34" charset="0"/>
                        </a:rPr>
                        <a:t>Review theoretical models and integrated care approaches.</a:t>
                      </a:r>
                    </a:p>
                    <a:p>
                      <a:pPr marL="285750" indent="-285750" algn="just">
                        <a:buFont typeface="Wingdings" panose="05000000000000000000" pitchFamily="2" charset="2"/>
                        <a:buChar char="q"/>
                      </a:pPr>
                      <a:r>
                        <a:rPr lang="en-US" b="0" dirty="0">
                          <a:solidFill>
                            <a:schemeClr val="tx1"/>
                          </a:solidFill>
                          <a:latin typeface="Arial" panose="020B0604020202020204" pitchFamily="34" charset="0"/>
                          <a:cs typeface="Arial" panose="020B0604020202020204" pitchFamily="34" charset="0"/>
                        </a:rPr>
                        <a:t>Explore policy frameworks and innovations in service delivery</a:t>
                      </a:r>
                    </a:p>
                    <a:p>
                      <a:pPr algn="just"/>
                      <a:r>
                        <a:rPr lang="en-US" b="1" dirty="0">
                          <a:solidFill>
                            <a:schemeClr val="tx1"/>
                          </a:solidFill>
                          <a:latin typeface="Arial" panose="020B0604020202020204" pitchFamily="34" charset="0"/>
                          <a:cs typeface="Arial" panose="020B0604020202020204" pitchFamily="34" charset="0"/>
                        </a:rPr>
                        <a:t>Discussion Overview:</a:t>
                      </a:r>
                    </a:p>
                    <a:p>
                      <a:pPr algn="just"/>
                      <a:r>
                        <a:rPr lang="en-US" b="0" dirty="0">
                          <a:solidFill>
                            <a:schemeClr val="tx1"/>
                          </a:solidFill>
                          <a:latin typeface="Arial" panose="020B0604020202020204" pitchFamily="34" charset="0"/>
                          <a:cs typeface="Arial" panose="020B0604020202020204" pitchFamily="34" charset="0"/>
                        </a:rPr>
                        <a:t>Key definitions, UK health challenges, theoretical perspectives, policy responses (e.g. NHS, SDG 3), and initiatives like Making Every Contact Count (MECC).</a:t>
                      </a:r>
                    </a:p>
                    <a:p>
                      <a:r>
                        <a:rPr lang="en-GB" sz="1400" b="0" kern="1200" dirty="0">
                          <a:solidFill>
                            <a:schemeClr val="tx1"/>
                          </a:solidFill>
                          <a:effectLst/>
                          <a:latin typeface="Arial" panose="020B0604020202020204" pitchFamily="34" charset="0"/>
                          <a:ea typeface="+mn-ea"/>
                          <a:cs typeface="Arial" panose="020B0604020202020204" pitchFamily="34" charset="0"/>
                        </a:rPr>
                        <a:t>(Marmot et al., 2020; Kings Fund, 2022)</a:t>
                      </a:r>
                      <a:endParaRPr lang="en-GB" sz="1400" b="0" dirty="0">
                        <a:solidFill>
                          <a:schemeClr val="tx1"/>
                        </a:solidFill>
                        <a:latin typeface="Arial" panose="020B0604020202020204" pitchFamily="34" charset="0"/>
                        <a:cs typeface="Arial" panose="020B0604020202020204" pitchFamily="34" charset="0"/>
                      </a:endParaRPr>
                    </a:p>
                  </a:txBody>
                  <a:tcPr>
                    <a:solidFill>
                      <a:schemeClr val="accent1">
                        <a:lumMod val="60000"/>
                        <a:lumOff val="40000"/>
                      </a:schemeClr>
                    </a:solidFill>
                  </a:tcPr>
                </a:tc>
                <a:extLst>
                  <a:ext uri="{0D108BD9-81ED-4DB2-BD59-A6C34878D82A}">
                    <a16:rowId xmlns:a16="http://schemas.microsoft.com/office/drawing/2014/main" val="3854536329"/>
                  </a:ext>
                </a:extLst>
              </a:tr>
            </a:tbl>
          </a:graphicData>
        </a:graphic>
      </p:graphicFrame>
    </p:spTree>
    <p:extLst>
      <p:ext uri="{BB962C8B-B14F-4D97-AF65-F5344CB8AC3E}">
        <p14:creationId xmlns:p14="http://schemas.microsoft.com/office/powerpoint/2010/main" val="2010089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703CA60-4685-40E1-140F-FEED0B66CE7B}"/>
              </a:ext>
            </a:extLst>
          </p:cNvPr>
          <p:cNvSpPr txBox="1"/>
          <p:nvPr/>
        </p:nvSpPr>
        <p:spPr>
          <a:xfrm>
            <a:off x="1173515" y="660452"/>
            <a:ext cx="3781943" cy="5847755"/>
          </a:xfrm>
          <a:prstGeom prst="rect">
            <a:avLst/>
          </a:prstGeom>
          <a:solidFill>
            <a:schemeClr val="accent1">
              <a:lumMod val="60000"/>
              <a:lumOff val="40000"/>
            </a:schemeClr>
          </a:solidFill>
        </p:spPr>
        <p:txBody>
          <a:bodyPr wrap="square">
            <a:spAutoFit/>
          </a:bodyPr>
          <a:lstStyle/>
          <a:p>
            <a:r>
              <a:rPr lang="en-US" b="1" i="1" dirty="0">
                <a:latin typeface="Arial" panose="020B0604020202020204" pitchFamily="34" charset="0"/>
                <a:cs typeface="Arial" panose="020B0604020202020204" pitchFamily="34" charset="0"/>
              </a:rPr>
              <a:t>Health &amp; Wellbeing: Definitions and Importance</a:t>
            </a:r>
          </a:p>
          <a:p>
            <a:pPr marL="285750" indent="-285750" algn="just">
              <a:buFont typeface="Wingdings" panose="05000000000000000000" pitchFamily="2" charset="2"/>
              <a:buChar char="q"/>
              <a:defRPr sz="1600"/>
            </a:pPr>
            <a:r>
              <a:rPr lang="en-US" b="1" dirty="0">
                <a:latin typeface="Arial" panose="020B0604020202020204" pitchFamily="34" charset="0"/>
                <a:cs typeface="Arial" panose="020B0604020202020204" pitchFamily="34" charset="0"/>
              </a:rPr>
              <a:t>Health</a:t>
            </a:r>
            <a:r>
              <a:rPr lang="en-US" dirty="0">
                <a:latin typeface="Arial" panose="020B0604020202020204" pitchFamily="34" charset="0"/>
                <a:cs typeface="Arial" panose="020B0604020202020204" pitchFamily="34" charset="0"/>
              </a:rPr>
              <a:t> is defined by WHO (2024) as complete physical, mental, and social wellbeing—not merely absence of disease.</a:t>
            </a:r>
          </a:p>
          <a:p>
            <a:pPr marL="285750" indent="-285750" algn="just">
              <a:buFont typeface="Wingdings" panose="05000000000000000000" pitchFamily="2" charset="2"/>
              <a:buChar char="q"/>
              <a:defRPr sz="1600"/>
            </a:pPr>
            <a:r>
              <a:rPr lang="en-US" b="1" dirty="0">
                <a:latin typeface="Arial" panose="020B0604020202020204" pitchFamily="34" charset="0"/>
                <a:cs typeface="Arial" panose="020B0604020202020204" pitchFamily="34" charset="0"/>
              </a:rPr>
              <a:t>Mental wellbeing </a:t>
            </a:r>
            <a:r>
              <a:rPr lang="en-US" dirty="0">
                <a:latin typeface="Arial" panose="020B0604020202020204" pitchFamily="34" charset="0"/>
                <a:cs typeface="Arial" panose="020B0604020202020204" pitchFamily="34" charset="0"/>
              </a:rPr>
              <a:t>impacts emotional resilience and capacity to contribute to society (Chelak &amp; Chakole, 2024).</a:t>
            </a:r>
          </a:p>
          <a:p>
            <a:pPr marL="285750" indent="-285750" algn="just">
              <a:buFont typeface="Wingdings" panose="05000000000000000000" pitchFamily="2" charset="2"/>
              <a:buChar char="q"/>
              <a:defRPr sz="1600"/>
            </a:pPr>
            <a:r>
              <a:rPr lang="en-US" b="1" dirty="0">
                <a:latin typeface="Arial" panose="020B0604020202020204" pitchFamily="34" charset="0"/>
                <a:cs typeface="Arial" panose="020B0604020202020204" pitchFamily="34" charset="0"/>
              </a:rPr>
              <a:t>Social wellbeing </a:t>
            </a:r>
            <a:r>
              <a:rPr lang="en-US" dirty="0">
                <a:latin typeface="Arial" panose="020B0604020202020204" pitchFamily="34" charset="0"/>
                <a:cs typeface="Arial" panose="020B0604020202020204" pitchFamily="34" charset="0"/>
              </a:rPr>
              <a:t>considers relationships, community engagement, and sense of belonging (Latif, 2020).</a:t>
            </a:r>
          </a:p>
          <a:p>
            <a:pPr marL="285750" indent="-285750" algn="just">
              <a:buFont typeface="Wingdings" panose="05000000000000000000" pitchFamily="2" charset="2"/>
              <a:buChar char="q"/>
              <a:defRPr sz="1600"/>
            </a:pPr>
            <a:r>
              <a:rPr lang="en-US" b="1" dirty="0">
                <a:latin typeface="Arial" panose="020B0604020202020204" pitchFamily="34" charset="0"/>
                <a:cs typeface="Arial" panose="020B0604020202020204" pitchFamily="34" charset="0"/>
              </a:rPr>
              <a:t>Physical health </a:t>
            </a:r>
            <a:r>
              <a:rPr lang="en-US" dirty="0">
                <a:latin typeface="Arial" panose="020B0604020202020204" pitchFamily="34" charset="0"/>
                <a:cs typeface="Arial" panose="020B0604020202020204" pitchFamily="34" charset="0"/>
              </a:rPr>
              <a:t>remains a foundation but now viewed in tandem with psychological and social factors.</a:t>
            </a:r>
          </a:p>
          <a:p>
            <a:pPr marL="285750" indent="-285750" algn="just">
              <a:buFont typeface="Wingdings" panose="05000000000000000000" pitchFamily="2" charset="2"/>
              <a:buChar char="q"/>
              <a:defRPr sz="1600"/>
            </a:pPr>
            <a:r>
              <a:rPr lang="en-US" dirty="0">
                <a:latin typeface="Arial" panose="020B0604020202020204" pitchFamily="34" charset="0"/>
                <a:cs typeface="Arial" panose="020B0604020202020204" pitchFamily="34" charset="0"/>
              </a:rPr>
              <a:t>This holistic understanding underpins modern health frameworks like the Biopsychosocial model (Marmot et al., 2020).</a:t>
            </a:r>
          </a:p>
          <a:p>
            <a:endParaRPr lang="en-GB" dirty="0"/>
          </a:p>
        </p:txBody>
      </p:sp>
      <p:pic>
        <p:nvPicPr>
          <p:cNvPr id="4" name="Picture 3">
            <a:extLst>
              <a:ext uri="{FF2B5EF4-FFF2-40B4-BE49-F238E27FC236}">
                <a16:creationId xmlns:a16="http://schemas.microsoft.com/office/drawing/2014/main" id="{6A632AC2-35FA-0CA0-CFC4-7DBF8BA90955}"/>
              </a:ext>
            </a:extLst>
          </p:cNvPr>
          <p:cNvPicPr>
            <a:picLocks noChangeAspect="1"/>
          </p:cNvPicPr>
          <p:nvPr/>
        </p:nvPicPr>
        <p:blipFill rotWithShape="1">
          <a:blip r:embed="rId2">
            <a:extLst>
              <a:ext uri="{28A0092B-C50C-407E-A947-70E740481C1C}">
                <a14:useLocalDpi xmlns:a14="http://schemas.microsoft.com/office/drawing/2010/main" val="0"/>
              </a:ext>
            </a:extLst>
          </a:blip>
          <a:srcRect l="-234" t="20465" r="54658" b="3742"/>
          <a:stretch>
            <a:fillRect/>
          </a:stretch>
        </p:blipFill>
        <p:spPr bwMode="auto">
          <a:xfrm>
            <a:off x="4955458" y="660452"/>
            <a:ext cx="1674358" cy="5847755"/>
          </a:xfrm>
          <a:prstGeom prst="rect">
            <a:avLst/>
          </a:prstGeom>
          <a:noFill/>
          <a:ln>
            <a:noFill/>
          </a:ln>
          <a:extLst>
            <a:ext uri="{53640926-AAD7-44D8-BBD7-CCE9431645EC}">
              <a14:shadowObscured xmlns:a14="http://schemas.microsoft.com/office/drawing/2010/main"/>
            </a:ext>
          </a:extLst>
        </p:spPr>
      </p:pic>
      <p:sp>
        <p:nvSpPr>
          <p:cNvPr id="6" name="Subtitle 2">
            <a:extLst>
              <a:ext uri="{FF2B5EF4-FFF2-40B4-BE49-F238E27FC236}">
                <a16:creationId xmlns:a16="http://schemas.microsoft.com/office/drawing/2014/main" id="{4EB1FD43-E950-31B5-C62E-73D4CE66474E}"/>
              </a:ext>
            </a:extLst>
          </p:cNvPr>
          <p:cNvSpPr txBox="1">
            <a:spLocks/>
          </p:cNvSpPr>
          <p:nvPr/>
        </p:nvSpPr>
        <p:spPr>
          <a:xfrm>
            <a:off x="6629816" y="660451"/>
            <a:ext cx="4388669" cy="5847755"/>
          </a:xfrm>
          <a:prstGeom prst="rect">
            <a:avLst/>
          </a:prstGeom>
          <a:solidFill>
            <a:schemeClr val="accent1">
              <a:lumMod val="60000"/>
              <a:lumOff val="40000"/>
            </a:schemeClr>
          </a:solidFill>
        </p:spPr>
        <p:txBody>
          <a:bodyPr>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buNone/>
              <a:defRPr sz="1600"/>
            </a:pPr>
            <a:r>
              <a:rPr lang="en-US" sz="2000" b="1" i="1" dirty="0">
                <a:solidFill>
                  <a:schemeClr val="tx1"/>
                </a:solidFill>
              </a:rPr>
              <a:t>Sustainable Development in Health Context:</a:t>
            </a:r>
          </a:p>
          <a:p>
            <a:pPr marL="285750" indent="-285750" algn="just">
              <a:buFont typeface="Wingdings" panose="05000000000000000000" pitchFamily="2" charset="2"/>
              <a:buChar char="q"/>
              <a:defRPr sz="1600"/>
            </a:pPr>
            <a:r>
              <a:rPr lang="en-US" sz="1600" dirty="0">
                <a:solidFill>
                  <a:schemeClr val="tx1"/>
                </a:solidFill>
                <a:latin typeface="Arial" panose="020B0604020202020204" pitchFamily="34" charset="0"/>
                <a:cs typeface="Arial" panose="020B0604020202020204" pitchFamily="34" charset="0"/>
              </a:rPr>
              <a:t>Defined as meeting present needs without compromising future generations (UN, 2024).</a:t>
            </a:r>
          </a:p>
          <a:p>
            <a:pPr marL="285750" indent="-285750" algn="just">
              <a:buFont typeface="Wingdings" panose="05000000000000000000" pitchFamily="2" charset="2"/>
              <a:buChar char="q"/>
              <a:defRPr sz="1600"/>
            </a:pPr>
            <a:r>
              <a:rPr lang="en-US" sz="1600" dirty="0">
                <a:solidFill>
                  <a:schemeClr val="tx1"/>
                </a:solidFill>
                <a:latin typeface="Arial" panose="020B0604020202020204" pitchFamily="34" charset="0"/>
                <a:cs typeface="Arial" panose="020B0604020202020204" pitchFamily="34" charset="0"/>
              </a:rPr>
              <a:t>In healthcare, sustainability includes environmental impact, resource allocation, and resilience (WHO, 2024).</a:t>
            </a:r>
          </a:p>
          <a:p>
            <a:pPr marL="285750" indent="-285750" algn="just">
              <a:buFont typeface="Wingdings" panose="05000000000000000000" pitchFamily="2" charset="2"/>
              <a:buChar char="q"/>
              <a:defRPr sz="1600"/>
            </a:pPr>
            <a:r>
              <a:rPr lang="en-US" sz="1600" dirty="0">
                <a:solidFill>
                  <a:schemeClr val="tx1"/>
                </a:solidFill>
                <a:latin typeface="Arial" panose="020B0604020202020204" pitchFamily="34" charset="0"/>
                <a:cs typeface="Arial" panose="020B0604020202020204" pitchFamily="34" charset="0"/>
              </a:rPr>
              <a:t>SDG 3 focuses on health and wellbeing across all ages, promoting universal health coverage (United Nations, 2024).</a:t>
            </a:r>
          </a:p>
          <a:p>
            <a:pPr marL="285750" indent="-285750" algn="just">
              <a:buFont typeface="Wingdings" panose="05000000000000000000" pitchFamily="2" charset="2"/>
              <a:buChar char="q"/>
              <a:defRPr sz="1600"/>
            </a:pPr>
            <a:r>
              <a:rPr lang="en-US" sz="1600" dirty="0">
                <a:solidFill>
                  <a:schemeClr val="tx1"/>
                </a:solidFill>
                <a:latin typeface="Arial" panose="020B0604020202020204" pitchFamily="34" charset="0"/>
                <a:cs typeface="Arial" panose="020B0604020202020204" pitchFamily="34" charset="0"/>
              </a:rPr>
              <a:t>Sustainable healthcare delivery ensures long-term cost-effectiveness and equity (The Global Fund, 2022).</a:t>
            </a:r>
          </a:p>
          <a:p>
            <a:pPr marL="285750" indent="-285750" algn="just">
              <a:buFont typeface="Wingdings" panose="05000000000000000000" pitchFamily="2" charset="2"/>
              <a:buChar char="q"/>
              <a:defRPr sz="1600"/>
            </a:pPr>
            <a:r>
              <a:rPr lang="en-US" sz="1600" dirty="0">
                <a:solidFill>
                  <a:schemeClr val="tx1"/>
                </a:solidFill>
                <a:latin typeface="Arial" panose="020B0604020202020204" pitchFamily="34" charset="0"/>
                <a:cs typeface="Arial" panose="020B0604020202020204" pitchFamily="34" charset="0"/>
              </a:rPr>
              <a:t>Linking health systems with environmental and economic planning is key to future-ready care (UNDP, 2024).</a:t>
            </a:r>
          </a:p>
          <a:p>
            <a:endParaRPr lang="en-GB" dirty="0"/>
          </a:p>
        </p:txBody>
      </p:sp>
    </p:spTree>
    <p:extLst>
      <p:ext uri="{BB962C8B-B14F-4D97-AF65-F5344CB8AC3E}">
        <p14:creationId xmlns:p14="http://schemas.microsoft.com/office/powerpoint/2010/main" val="3593174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5FF14D1-7A82-64C6-FF2F-C62CBF396F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1">
            <a:extLst>
              <a:ext uri="{FF2B5EF4-FFF2-40B4-BE49-F238E27FC236}">
                <a16:creationId xmlns:a16="http://schemas.microsoft.com/office/drawing/2014/main" id="{EE0375A0-D58E-15E1-0A70-7F0FE0581C7F}"/>
              </a:ext>
            </a:extLst>
          </p:cNvPr>
          <p:cNvSpPr txBox="1">
            <a:spLocks/>
          </p:cNvSpPr>
          <p:nvPr/>
        </p:nvSpPr>
        <p:spPr>
          <a:xfrm>
            <a:off x="1681315" y="309716"/>
            <a:ext cx="8185355" cy="519358"/>
          </a:xfrm>
          <a:prstGeom prst="rect">
            <a:avLst/>
          </a:prstGeom>
          <a:solidFill>
            <a:schemeClr val="accent1">
              <a:lumMod val="60000"/>
              <a:lumOff val="40000"/>
            </a:schemeClr>
          </a:solidFill>
          <a:ln>
            <a:solidFill>
              <a:schemeClr val="accent1"/>
            </a:solidFill>
          </a:ln>
        </p:spPr>
        <p:txBody>
          <a:bodyPr vert="horz" lIns="91440" tIns="45720" rIns="91440" bIns="45720" rtlCol="0" anchor="b">
            <a:norm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dirty="0">
                <a:solidFill>
                  <a:schemeClr val="tx1"/>
                </a:solidFill>
                <a:latin typeface="Arial" panose="020B0604020202020204" pitchFamily="34" charset="0"/>
                <a:cs typeface="Arial" panose="020B0604020202020204" pitchFamily="34" charset="0"/>
              </a:rPr>
              <a:t>Integration of health and wellbeing approaches </a:t>
            </a:r>
          </a:p>
        </p:txBody>
      </p:sp>
      <p:graphicFrame>
        <p:nvGraphicFramePr>
          <p:cNvPr id="8" name="Table 7">
            <a:extLst>
              <a:ext uri="{FF2B5EF4-FFF2-40B4-BE49-F238E27FC236}">
                <a16:creationId xmlns:a16="http://schemas.microsoft.com/office/drawing/2014/main" id="{A172E6B6-C659-7BE5-48B7-F46CFCFCA106}"/>
              </a:ext>
            </a:extLst>
          </p:cNvPr>
          <p:cNvGraphicFramePr>
            <a:graphicFrameLocks noGrp="1"/>
          </p:cNvGraphicFramePr>
          <p:nvPr>
            <p:extLst>
              <p:ext uri="{D42A27DB-BD31-4B8C-83A1-F6EECF244321}">
                <p14:modId xmlns:p14="http://schemas.microsoft.com/office/powerpoint/2010/main" val="1910271572"/>
              </p:ext>
            </p:extLst>
          </p:nvPr>
        </p:nvGraphicFramePr>
        <p:xfrm>
          <a:off x="317500" y="6487160"/>
          <a:ext cx="2273300" cy="370840"/>
        </p:xfrm>
        <a:graphic>
          <a:graphicData uri="http://schemas.openxmlformats.org/drawingml/2006/table">
            <a:tbl>
              <a:tblPr firstRow="1" bandRow="1">
                <a:tableStyleId>{2D5ABB26-0587-4C30-8999-92F81FD0307C}</a:tableStyleId>
              </a:tblPr>
              <a:tblGrid>
                <a:gridCol w="2273300">
                  <a:extLst>
                    <a:ext uri="{9D8B030D-6E8A-4147-A177-3AD203B41FA5}">
                      <a16:colId xmlns:a16="http://schemas.microsoft.com/office/drawing/2014/main" val="2881338190"/>
                    </a:ext>
                  </a:extLst>
                </a:gridCol>
              </a:tblGrid>
              <a:tr h="370840">
                <a:tc>
                  <a:txBody>
                    <a:bodyPr/>
                    <a:lstStyle/>
                    <a:p>
                      <a:r>
                        <a:rPr lang="en-US" dirty="0"/>
                        <a:t>Table: Self-Created</a:t>
                      </a:r>
                      <a:endParaRPr lang="en-GB" dirty="0"/>
                    </a:p>
                  </a:txBody>
                  <a:tcPr/>
                </a:tc>
                <a:extLst>
                  <a:ext uri="{0D108BD9-81ED-4DB2-BD59-A6C34878D82A}">
                    <a16:rowId xmlns:a16="http://schemas.microsoft.com/office/drawing/2014/main" val="2422187225"/>
                  </a:ext>
                </a:extLst>
              </a:tr>
            </a:tbl>
          </a:graphicData>
        </a:graphic>
      </p:graphicFrame>
    </p:spTree>
    <p:extLst>
      <p:ext uri="{BB962C8B-B14F-4D97-AF65-F5344CB8AC3E}">
        <p14:creationId xmlns:p14="http://schemas.microsoft.com/office/powerpoint/2010/main" val="28962759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A03DCA6C-725D-C04B-C7AB-042B2E86E9E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
            <a:ext cx="12191999" cy="6717890"/>
          </a:xfrm>
          <a:prstGeom prst="rect">
            <a:avLst/>
          </a:prstGeom>
        </p:spPr>
      </p:pic>
      <p:sp>
        <p:nvSpPr>
          <p:cNvPr id="15" name="Title 5">
            <a:extLst>
              <a:ext uri="{FF2B5EF4-FFF2-40B4-BE49-F238E27FC236}">
                <a16:creationId xmlns:a16="http://schemas.microsoft.com/office/drawing/2014/main" id="{08B6C16B-7318-6BC7-DAFD-8C55C1C9EF56}"/>
              </a:ext>
            </a:extLst>
          </p:cNvPr>
          <p:cNvSpPr>
            <a:spLocks noGrp="1"/>
          </p:cNvSpPr>
          <p:nvPr>
            <p:ph type="title"/>
          </p:nvPr>
        </p:nvSpPr>
        <p:spPr>
          <a:xfrm>
            <a:off x="0" y="140109"/>
            <a:ext cx="12192000" cy="671502"/>
          </a:xfrm>
          <a:solidFill>
            <a:schemeClr val="accent1">
              <a:lumMod val="20000"/>
              <a:lumOff val="80000"/>
            </a:schemeClr>
          </a:solidFill>
        </p:spPr>
        <p:txBody>
          <a:bodyPr>
            <a:normAutofit fontScale="90000"/>
          </a:bodyPr>
          <a:lstStyle/>
          <a:p>
            <a:pPr algn="ctr"/>
            <a:r>
              <a:rPr lang="en-GB" sz="2000" b="1" dirty="0">
                <a:latin typeface="Arial" panose="020B0604020202020204" pitchFamily="34" charset="0"/>
                <a:cs typeface="Arial" panose="020B0604020202020204" pitchFamily="34" charset="0"/>
              </a:rPr>
              <a:t>               </a:t>
            </a:r>
            <a:br>
              <a:rPr lang="en-GB" sz="2000" b="1" dirty="0">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Common Determinants of Health</a:t>
            </a:r>
            <a:r>
              <a:rPr lang="en-GB" sz="2200" dirty="0">
                <a:solidFill>
                  <a:schemeClr val="tx1"/>
                </a:solidFill>
                <a:latin typeface="Arial" panose="020B0604020202020204" pitchFamily="34" charset="0"/>
                <a:cs typeface="Arial" panose="020B0604020202020204" pitchFamily="34" charset="0"/>
              </a:rPr>
              <a:t> and </a:t>
            </a:r>
            <a:r>
              <a:rPr lang="en-US" sz="2200" b="1" dirty="0">
                <a:solidFill>
                  <a:schemeClr val="tx1"/>
                </a:solidFill>
                <a:latin typeface="Arial" panose="020B0604020202020204" pitchFamily="34" charset="0"/>
                <a:cs typeface="Arial" panose="020B0604020202020204" pitchFamily="34" charset="0"/>
              </a:rPr>
              <a:t>Health Inequalities in the UK</a:t>
            </a:r>
            <a:endParaRPr lang="en-GB" sz="2200" dirty="0">
              <a:solidFill>
                <a:schemeClr val="tx1"/>
              </a:solidFill>
              <a:latin typeface="Arial" panose="020B0604020202020204" pitchFamily="34" charset="0"/>
              <a:cs typeface="Arial" panose="020B0604020202020204" pitchFamily="34" charset="0"/>
            </a:endParaRPr>
          </a:p>
        </p:txBody>
      </p:sp>
      <p:graphicFrame>
        <p:nvGraphicFramePr>
          <p:cNvPr id="16" name="Table 15">
            <a:extLst>
              <a:ext uri="{FF2B5EF4-FFF2-40B4-BE49-F238E27FC236}">
                <a16:creationId xmlns:a16="http://schemas.microsoft.com/office/drawing/2014/main" id="{B84B72BC-E92B-A8F3-45D4-5F6095612BA7}"/>
              </a:ext>
            </a:extLst>
          </p:cNvPr>
          <p:cNvGraphicFramePr>
            <a:graphicFrameLocks noGrp="1"/>
          </p:cNvGraphicFramePr>
          <p:nvPr>
            <p:extLst>
              <p:ext uri="{D42A27DB-BD31-4B8C-83A1-F6EECF244321}">
                <p14:modId xmlns:p14="http://schemas.microsoft.com/office/powerpoint/2010/main" val="1730748418"/>
              </p:ext>
            </p:extLst>
          </p:nvPr>
        </p:nvGraphicFramePr>
        <p:xfrm>
          <a:off x="152400" y="6148070"/>
          <a:ext cx="12192000" cy="304800"/>
        </p:xfrm>
        <a:graphic>
          <a:graphicData uri="http://schemas.openxmlformats.org/drawingml/2006/table">
            <a:tbl>
              <a:tblPr firstRow="1" bandRow="1">
                <a:tableStyleId>{2D5ABB26-0587-4C30-8999-92F81FD0307C}</a:tableStyleId>
              </a:tblPr>
              <a:tblGrid>
                <a:gridCol w="12192000">
                  <a:extLst>
                    <a:ext uri="{9D8B030D-6E8A-4147-A177-3AD203B41FA5}">
                      <a16:colId xmlns:a16="http://schemas.microsoft.com/office/drawing/2014/main" val="1861614983"/>
                    </a:ext>
                  </a:extLst>
                </a:gridCol>
              </a:tblGrid>
              <a:tr h="0">
                <a:tc>
                  <a:txBody>
                    <a:bodyPr/>
                    <a:lstStyle/>
                    <a:p>
                      <a:r>
                        <a:rPr lang="en-GB" sz="1400" dirty="0">
                          <a:latin typeface="Arial" panose="020B0604020202020204" pitchFamily="34" charset="0"/>
                          <a:cs typeface="Arial" panose="020B0604020202020204" pitchFamily="34" charset="0"/>
                        </a:rPr>
                        <a:t>Diagram: Self created (Sources: Solar and Irwin, 2010; Marmot et al., 2020)</a:t>
                      </a:r>
                    </a:p>
                  </a:txBody>
                  <a:tcPr>
                    <a:solidFill>
                      <a:schemeClr val="accent1">
                        <a:lumMod val="20000"/>
                        <a:lumOff val="80000"/>
                      </a:schemeClr>
                    </a:solidFill>
                  </a:tcPr>
                </a:tc>
                <a:extLst>
                  <a:ext uri="{0D108BD9-81ED-4DB2-BD59-A6C34878D82A}">
                    <a16:rowId xmlns:a16="http://schemas.microsoft.com/office/drawing/2014/main" val="2789024349"/>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p:cNvSpPr/>
          <p:nvPr/>
        </p:nvSpPr>
        <p:spPr>
          <a:xfrm>
            <a:off x="1938185" y="1307813"/>
            <a:ext cx="2682977" cy="2743200"/>
          </a:xfrm>
          <a:prstGeom prst="ellipse">
            <a:avLst/>
          </a:prstGeom>
          <a:solidFill>
            <a:srgbClr val="FFCC66"/>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pPr>
            <a:r>
              <a:rPr sz="1400" dirty="0">
                <a:solidFill>
                  <a:schemeClr val="tx1"/>
                </a:solidFill>
                <a:latin typeface="Arial" panose="020B0604020202020204" pitchFamily="34" charset="0"/>
                <a:cs typeface="Arial" panose="020B0604020202020204" pitchFamily="34" charset="0"/>
              </a:rPr>
              <a:t>Social and Working Conditions</a:t>
            </a:r>
          </a:p>
        </p:txBody>
      </p:sp>
      <p:sp>
        <p:nvSpPr>
          <p:cNvPr id="3" name="Rectangle 2"/>
          <p:cNvSpPr/>
          <p:nvPr/>
        </p:nvSpPr>
        <p:spPr>
          <a:xfrm>
            <a:off x="1206910" y="3089048"/>
            <a:ext cx="3902794" cy="548640"/>
          </a:xfrm>
          <a:prstGeom prst="rect">
            <a:avLst/>
          </a:prstGeom>
          <a:solidFill>
            <a:srgbClr val="66CCFF"/>
          </a:solidFill>
        </p:spPr>
        <p:style>
          <a:lnRef idx="1">
            <a:schemeClr val="accent1"/>
          </a:lnRef>
          <a:fillRef idx="3">
            <a:schemeClr val="accent1"/>
          </a:fillRef>
          <a:effectRef idx="2">
            <a:schemeClr val="accent1"/>
          </a:effectRef>
          <a:fontRef idx="minor">
            <a:schemeClr val="lt1"/>
          </a:fontRef>
        </p:style>
        <p:txBody>
          <a:bodyPr rtlCol="0" anchor="ctr"/>
          <a:lstStyle/>
          <a:p>
            <a:pPr>
              <a:defRPr sz="1200"/>
            </a:pPr>
            <a:r>
              <a:rPr sz="1600" dirty="0">
                <a:solidFill>
                  <a:schemeClr val="tx1"/>
                </a:solidFill>
              </a:rPr>
              <a:t>General Socio-economic, Cultural &amp; Environmental Conditions</a:t>
            </a:r>
          </a:p>
        </p:txBody>
      </p:sp>
      <p:sp>
        <p:nvSpPr>
          <p:cNvPr id="4" name="Rectangle 3"/>
          <p:cNvSpPr/>
          <p:nvPr/>
        </p:nvSpPr>
        <p:spPr>
          <a:xfrm>
            <a:off x="1206910" y="586985"/>
            <a:ext cx="1535981" cy="1850922"/>
          </a:xfrm>
          <a:prstGeom prst="rect">
            <a:avLst/>
          </a:prstGeom>
          <a:solidFill>
            <a:srgbClr val="CCE5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b="1"/>
            </a:pPr>
            <a:r>
              <a:rPr sz="1400" dirty="0">
                <a:solidFill>
                  <a:schemeClr val="tx1"/>
                </a:solidFill>
              </a:rPr>
              <a:t>Marmot Review</a:t>
            </a:r>
          </a:p>
          <a:p>
            <a:r>
              <a:rPr sz="1400" dirty="0">
                <a:solidFill>
                  <a:schemeClr val="tx1"/>
                </a:solidFill>
              </a:rPr>
              <a:t>• Health and Inequality Research</a:t>
            </a:r>
          </a:p>
          <a:p>
            <a:r>
              <a:rPr sz="1400" dirty="0">
                <a:solidFill>
                  <a:schemeClr val="tx1"/>
                </a:solidFill>
              </a:rPr>
              <a:t>• Social Determinants of Health</a:t>
            </a:r>
          </a:p>
        </p:txBody>
      </p:sp>
      <p:sp>
        <p:nvSpPr>
          <p:cNvPr id="5" name="Rectangle 4"/>
          <p:cNvSpPr/>
          <p:nvPr/>
        </p:nvSpPr>
        <p:spPr>
          <a:xfrm>
            <a:off x="1206910" y="3637688"/>
            <a:ext cx="1745226" cy="2057400"/>
          </a:xfrm>
          <a:prstGeom prst="rect">
            <a:avLst/>
          </a:prstGeom>
          <a:solidFill>
            <a:srgbClr val="CCFFCC"/>
          </a:solidFill>
        </p:spPr>
        <p:style>
          <a:lnRef idx="1">
            <a:schemeClr val="accent1"/>
          </a:lnRef>
          <a:fillRef idx="3">
            <a:schemeClr val="accent1"/>
          </a:fillRef>
          <a:effectRef idx="2">
            <a:schemeClr val="accent1"/>
          </a:effectRef>
          <a:fontRef idx="minor">
            <a:schemeClr val="lt1"/>
          </a:fontRef>
        </p:style>
        <p:txBody>
          <a:bodyPr rtlCol="0" anchor="ctr"/>
          <a:lstStyle/>
          <a:p>
            <a:pPr>
              <a:defRPr b="1"/>
            </a:pPr>
            <a:r>
              <a:rPr sz="1400" dirty="0">
                <a:solidFill>
                  <a:schemeClr val="tx1"/>
                </a:solidFill>
              </a:rPr>
              <a:t>NICE Guidance</a:t>
            </a:r>
          </a:p>
          <a:p>
            <a:r>
              <a:rPr sz="1400" dirty="0">
                <a:solidFill>
                  <a:schemeClr val="tx1"/>
                </a:solidFill>
              </a:rPr>
              <a:t>• Evidence-based Recommendations</a:t>
            </a:r>
          </a:p>
          <a:p>
            <a:r>
              <a:rPr sz="1400" dirty="0">
                <a:solidFill>
                  <a:schemeClr val="tx1"/>
                </a:solidFill>
              </a:rPr>
              <a:t>• Clinical Best Practices</a:t>
            </a:r>
          </a:p>
          <a:p>
            <a:r>
              <a:rPr sz="1400" dirty="0">
                <a:solidFill>
                  <a:schemeClr val="tx1"/>
                </a:solidFill>
              </a:rPr>
              <a:t>• Public Health Guidelines</a:t>
            </a:r>
          </a:p>
        </p:txBody>
      </p:sp>
      <p:sp>
        <p:nvSpPr>
          <p:cNvPr id="6" name="Rectangle 5"/>
          <p:cNvSpPr/>
          <p:nvPr/>
        </p:nvSpPr>
        <p:spPr>
          <a:xfrm>
            <a:off x="3775587" y="582561"/>
            <a:ext cx="1334117" cy="1850922"/>
          </a:xfrm>
          <a:prstGeom prst="rect">
            <a:avLst/>
          </a:prstGeom>
          <a:solidFill>
            <a:srgbClr val="FFE5CC"/>
          </a:solidFill>
        </p:spPr>
        <p:style>
          <a:lnRef idx="1">
            <a:schemeClr val="accent1"/>
          </a:lnRef>
          <a:fillRef idx="3">
            <a:schemeClr val="accent1"/>
          </a:fillRef>
          <a:effectRef idx="2">
            <a:schemeClr val="accent1"/>
          </a:effectRef>
          <a:fontRef idx="minor">
            <a:schemeClr val="lt1"/>
          </a:fontRef>
        </p:style>
        <p:txBody>
          <a:bodyPr rtlCol="0" anchor="ctr"/>
          <a:lstStyle/>
          <a:p>
            <a:pPr>
              <a:defRPr b="1"/>
            </a:pPr>
            <a:r>
              <a:rPr sz="1400" dirty="0">
                <a:solidFill>
                  <a:schemeClr val="tx1"/>
                </a:solidFill>
              </a:rPr>
              <a:t>Government Public Health</a:t>
            </a:r>
          </a:p>
          <a:p>
            <a:r>
              <a:rPr sz="1400" dirty="0">
                <a:solidFill>
                  <a:schemeClr val="tx1"/>
                </a:solidFill>
              </a:rPr>
              <a:t>• National Health Policies</a:t>
            </a:r>
          </a:p>
          <a:p>
            <a:r>
              <a:rPr sz="1400" dirty="0">
                <a:solidFill>
                  <a:schemeClr val="tx1"/>
                </a:solidFill>
              </a:rPr>
              <a:t>• Public Health Funding</a:t>
            </a:r>
          </a:p>
        </p:txBody>
      </p:sp>
      <p:sp>
        <p:nvSpPr>
          <p:cNvPr id="7" name="Rectangle 6"/>
          <p:cNvSpPr/>
          <p:nvPr/>
        </p:nvSpPr>
        <p:spPr>
          <a:xfrm>
            <a:off x="3418552" y="3637688"/>
            <a:ext cx="1631542" cy="2057399"/>
          </a:xfrm>
          <a:prstGeom prst="rect">
            <a:avLst/>
          </a:prstGeom>
          <a:solidFill>
            <a:srgbClr val="FFCCE5"/>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b="1"/>
            </a:pPr>
            <a:r>
              <a:rPr sz="1400" dirty="0">
                <a:solidFill>
                  <a:schemeClr val="tx1"/>
                </a:solidFill>
              </a:rPr>
              <a:t>Public Health</a:t>
            </a:r>
          </a:p>
          <a:p>
            <a:r>
              <a:rPr sz="1400" dirty="0">
                <a:solidFill>
                  <a:schemeClr val="tx1"/>
                </a:solidFill>
              </a:rPr>
              <a:t>• Local Health Services</a:t>
            </a:r>
          </a:p>
          <a:p>
            <a:r>
              <a:rPr sz="1400" dirty="0">
                <a:solidFill>
                  <a:schemeClr val="tx1"/>
                </a:solidFill>
              </a:rPr>
              <a:t>• Epidemiology</a:t>
            </a:r>
          </a:p>
        </p:txBody>
      </p:sp>
      <p:graphicFrame>
        <p:nvGraphicFramePr>
          <p:cNvPr id="8" name="Table 7">
            <a:extLst>
              <a:ext uri="{FF2B5EF4-FFF2-40B4-BE49-F238E27FC236}">
                <a16:creationId xmlns:a16="http://schemas.microsoft.com/office/drawing/2014/main" id="{EDCA63E5-FD36-6AD9-9EED-519FA4555E44}"/>
              </a:ext>
            </a:extLst>
          </p:cNvPr>
          <p:cNvGraphicFramePr>
            <a:graphicFrameLocks noGrp="1"/>
          </p:cNvGraphicFramePr>
          <p:nvPr>
            <p:extLst>
              <p:ext uri="{D42A27DB-BD31-4B8C-83A1-F6EECF244321}">
                <p14:modId xmlns:p14="http://schemas.microsoft.com/office/powerpoint/2010/main" val="3647098023"/>
              </p:ext>
            </p:extLst>
          </p:nvPr>
        </p:nvGraphicFramePr>
        <p:xfrm>
          <a:off x="5913488" y="323545"/>
          <a:ext cx="4572615" cy="5760720"/>
        </p:xfrm>
        <a:graphic>
          <a:graphicData uri="http://schemas.openxmlformats.org/drawingml/2006/table">
            <a:tbl>
              <a:tblPr firstRow="1" bandRow="1">
                <a:tableStyleId>{2D5ABB26-0587-4C30-8999-92F81FD0307C}</a:tableStyleId>
              </a:tblPr>
              <a:tblGrid>
                <a:gridCol w="4572615">
                  <a:extLst>
                    <a:ext uri="{9D8B030D-6E8A-4147-A177-3AD203B41FA5}">
                      <a16:colId xmlns:a16="http://schemas.microsoft.com/office/drawing/2014/main" val="1352083412"/>
                    </a:ext>
                  </a:extLst>
                </a:gridCol>
              </a:tblGrid>
              <a:tr h="5281397">
                <a:tc>
                  <a:txBody>
                    <a:bodyPr/>
                    <a:lstStyle/>
                    <a:p>
                      <a:pPr algn="just">
                        <a:defRPr sz="1600"/>
                      </a:pPr>
                      <a:endParaRPr lang="en-US" dirty="0"/>
                    </a:p>
                    <a:p>
                      <a:pPr algn="just">
                        <a:defRPr sz="1600"/>
                      </a:pPr>
                      <a:endParaRPr lang="en-US" dirty="0"/>
                    </a:p>
                    <a:p>
                      <a:pPr algn="l">
                        <a:defRPr sz="1600"/>
                      </a:pPr>
                      <a:r>
                        <a:rPr lang="en-US" sz="1800" b="1" dirty="0">
                          <a:solidFill>
                            <a:schemeClr val="tx1"/>
                          </a:solidFill>
                          <a:latin typeface="Arial" panose="020B0604020202020204" pitchFamily="34" charset="0"/>
                          <a:cs typeface="Arial" panose="020B0604020202020204" pitchFamily="34" charset="0"/>
                        </a:rPr>
                        <a:t>Sustainable Health Frameworks in Practice:</a:t>
                      </a:r>
                      <a:endParaRPr lang="en-US" sz="1800" b="1" dirty="0">
                        <a:latin typeface="Arial" panose="020B0604020202020204" pitchFamily="34" charset="0"/>
                        <a:cs typeface="Arial" panose="020B0604020202020204" pitchFamily="34" charset="0"/>
                      </a:endParaRPr>
                    </a:p>
                    <a:p>
                      <a:pPr algn="just">
                        <a:defRPr sz="1600"/>
                      </a:pPr>
                      <a:endParaRPr lang="en-US" dirty="0"/>
                    </a:p>
                    <a:p>
                      <a:pPr marL="285750" indent="-285750" algn="just">
                        <a:buFont typeface="Wingdings" panose="05000000000000000000" pitchFamily="2" charset="2"/>
                        <a:buChar char="q"/>
                        <a:defRPr sz="1600"/>
                      </a:pPr>
                      <a:r>
                        <a:rPr lang="en-US" sz="1800" dirty="0">
                          <a:latin typeface="Arial" panose="020B0604020202020204" pitchFamily="34" charset="0"/>
                          <a:cs typeface="Arial" panose="020B0604020202020204" pitchFamily="34" charset="0"/>
                        </a:rPr>
                        <a:t>Dahlgren &amp; Whitehead (1991) social model highlights multi-layered health influences.</a:t>
                      </a:r>
                    </a:p>
                    <a:p>
                      <a:pPr marL="285750" indent="-285750" algn="just">
                        <a:buFont typeface="Wingdings" panose="05000000000000000000" pitchFamily="2" charset="2"/>
                        <a:buChar char="q"/>
                        <a:defRPr sz="1600"/>
                      </a:pPr>
                      <a:r>
                        <a:rPr lang="en-US" sz="1800" dirty="0">
                          <a:latin typeface="Arial" panose="020B0604020202020204" pitchFamily="34" charset="0"/>
                          <a:cs typeface="Arial" panose="020B0604020202020204" pitchFamily="34" charset="0"/>
                        </a:rPr>
                        <a:t>Marmot Review (2010; 2020) links deprivation to health outcomes and calls for equity-based reforms.</a:t>
                      </a:r>
                    </a:p>
                    <a:p>
                      <a:pPr marL="285750" indent="-285750" algn="just">
                        <a:buFont typeface="Wingdings" panose="05000000000000000000" pitchFamily="2" charset="2"/>
                        <a:buChar char="q"/>
                        <a:defRPr sz="1600"/>
                      </a:pPr>
                      <a:r>
                        <a:rPr lang="en-US" sz="1800" dirty="0">
                          <a:latin typeface="Arial" panose="020B0604020202020204" pitchFamily="34" charset="0"/>
                          <a:cs typeface="Arial" panose="020B0604020202020204" pitchFamily="34" charset="0"/>
                        </a:rPr>
                        <a:t>NICE (2022) guidelines promote sustainable service delivery that addresses health inequalities.</a:t>
                      </a:r>
                    </a:p>
                    <a:p>
                      <a:pPr marL="285750" indent="-285750" algn="just">
                        <a:buFont typeface="Wingdings" panose="05000000000000000000" pitchFamily="2" charset="2"/>
                        <a:buChar char="q"/>
                        <a:defRPr sz="1600"/>
                      </a:pPr>
                      <a:r>
                        <a:rPr lang="en-US" sz="1800" dirty="0">
                          <a:latin typeface="Arial" panose="020B0604020202020204" pitchFamily="34" charset="0"/>
                          <a:cs typeface="Arial" panose="020B0604020202020204" pitchFamily="34" charset="0"/>
                        </a:rPr>
                        <a:t>Public Health Outcomes Framework tracks key indicators aligned with sustainability (Gov.UK, 2025).</a:t>
                      </a:r>
                    </a:p>
                    <a:p>
                      <a:pPr algn="just">
                        <a:defRPr sz="1600"/>
                      </a:pPr>
                      <a:r>
                        <a:rPr lang="en-US" sz="1800" dirty="0">
                          <a:latin typeface="Arial" panose="020B0604020202020204" pitchFamily="34" charset="0"/>
                          <a:cs typeface="Arial" panose="020B0604020202020204" pitchFamily="34" charset="0"/>
                        </a:rPr>
                        <a:t>Frameworks stress upstream interventions over reactive care to promote long-term wellbeing</a:t>
                      </a:r>
                      <a:r>
                        <a:rPr lang="en-US" dirty="0"/>
                        <a:t>.</a:t>
                      </a:r>
                    </a:p>
                    <a:p>
                      <a:endParaRPr lang="en-GB" dirty="0"/>
                    </a:p>
                  </a:txBody>
                  <a:tcPr>
                    <a:solidFill>
                      <a:schemeClr val="accent1">
                        <a:lumMod val="60000"/>
                        <a:lumOff val="40000"/>
                      </a:schemeClr>
                    </a:solidFill>
                  </a:tcPr>
                </a:tc>
                <a:extLst>
                  <a:ext uri="{0D108BD9-81ED-4DB2-BD59-A6C34878D82A}">
                    <a16:rowId xmlns:a16="http://schemas.microsoft.com/office/drawing/2014/main" val="3376597165"/>
                  </a:ext>
                </a:extLst>
              </a:tr>
            </a:tbl>
          </a:graphicData>
        </a:graphic>
      </p:graphicFrame>
      <p:graphicFrame>
        <p:nvGraphicFramePr>
          <p:cNvPr id="9" name="Table 8">
            <a:extLst>
              <a:ext uri="{FF2B5EF4-FFF2-40B4-BE49-F238E27FC236}">
                <a16:creationId xmlns:a16="http://schemas.microsoft.com/office/drawing/2014/main" id="{7A8D7744-996A-8481-3FB9-5218E51505F3}"/>
              </a:ext>
            </a:extLst>
          </p:cNvPr>
          <p:cNvGraphicFramePr>
            <a:graphicFrameLocks noGrp="1"/>
          </p:cNvGraphicFramePr>
          <p:nvPr>
            <p:extLst>
              <p:ext uri="{D42A27DB-BD31-4B8C-83A1-F6EECF244321}">
                <p14:modId xmlns:p14="http://schemas.microsoft.com/office/powerpoint/2010/main" val="62933238"/>
              </p:ext>
            </p:extLst>
          </p:nvPr>
        </p:nvGraphicFramePr>
        <p:xfrm>
          <a:off x="1206910" y="5695087"/>
          <a:ext cx="3902794" cy="1097280"/>
        </p:xfrm>
        <a:graphic>
          <a:graphicData uri="http://schemas.openxmlformats.org/drawingml/2006/table">
            <a:tbl>
              <a:tblPr firstRow="1" bandRow="1">
                <a:tableStyleId>{2D5ABB26-0587-4C30-8999-92F81FD0307C}</a:tableStyleId>
              </a:tblPr>
              <a:tblGrid>
                <a:gridCol w="3902794">
                  <a:extLst>
                    <a:ext uri="{9D8B030D-6E8A-4147-A177-3AD203B41FA5}">
                      <a16:colId xmlns:a16="http://schemas.microsoft.com/office/drawing/2014/main" val="554330052"/>
                    </a:ext>
                  </a:extLst>
                </a:gridCol>
              </a:tblGrid>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Diagram: Self created. Sources: </a:t>
                      </a:r>
                      <a:r>
                        <a:rPr lang="en-US" sz="1200" kern="1200" dirty="0">
                          <a:solidFill>
                            <a:schemeClr val="tx1"/>
                          </a:solidFill>
                          <a:effectLst/>
                          <a:latin typeface="Arial" panose="020B0604020202020204" pitchFamily="34" charset="0"/>
                          <a:ea typeface="+mn-ea"/>
                          <a:cs typeface="Arial" panose="020B0604020202020204" pitchFamily="34" charset="0"/>
                        </a:rPr>
                        <a:t>Dahlgren &amp; Whitehead (1991), Marmot Review (2010; 2020), NICE (2022), Gov.UK (2025).</a:t>
                      </a: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GB" dirty="0"/>
                    </a:p>
                  </a:txBody>
                  <a:tcPr/>
                </a:tc>
                <a:extLst>
                  <a:ext uri="{0D108BD9-81ED-4DB2-BD59-A6C34878D82A}">
                    <a16:rowId xmlns:a16="http://schemas.microsoft.com/office/drawing/2014/main" val="158693842"/>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0E0A25-CF21-E1AD-BF81-E4B69DF0423F}"/>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3CCE47D-048E-6B30-C8D8-F11480B04EB0}"/>
              </a:ext>
            </a:extLst>
          </p:cNvPr>
          <p:cNvSpPr/>
          <p:nvPr/>
        </p:nvSpPr>
        <p:spPr>
          <a:xfrm>
            <a:off x="407529" y="0"/>
            <a:ext cx="11376942" cy="6858000"/>
          </a:xfrm>
          <a:prstGeom prst="rect">
            <a:avLst/>
          </a:prstGeom>
          <a:solidFill>
            <a:srgbClr val="F5FAF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3397F51F-F853-1C39-5D57-E4A25D633BBA}"/>
              </a:ext>
            </a:extLst>
          </p:cNvPr>
          <p:cNvSpPr txBox="1"/>
          <p:nvPr/>
        </p:nvSpPr>
        <p:spPr>
          <a:xfrm>
            <a:off x="3034817" y="862603"/>
            <a:ext cx="6407523" cy="400110"/>
          </a:xfrm>
          <a:prstGeom prst="rect">
            <a:avLst/>
          </a:prstGeom>
          <a:solidFill>
            <a:schemeClr val="accent1">
              <a:lumMod val="60000"/>
              <a:lumOff val="40000"/>
            </a:schemeClr>
          </a:solidFill>
          <a:ln>
            <a:solidFill>
              <a:schemeClr val="accent1"/>
            </a:solidFill>
          </a:ln>
        </p:spPr>
        <p:txBody>
          <a:bodyPr wrap="none">
            <a:spAutoFit/>
          </a:bodyPr>
          <a:lstStyle/>
          <a:p>
            <a:pPr>
              <a:defRPr sz="3200" b="1"/>
            </a:pPr>
            <a:r>
              <a:rPr sz="2000" dirty="0">
                <a:latin typeface="Arial" panose="020B0604020202020204" pitchFamily="34" charset="0"/>
                <a:cs typeface="Arial" panose="020B0604020202020204" pitchFamily="34" charset="0"/>
              </a:rPr>
              <a:t>Theoretical Perspectives: Integrated Health Models</a:t>
            </a:r>
          </a:p>
        </p:txBody>
      </p:sp>
      <p:sp>
        <p:nvSpPr>
          <p:cNvPr id="4" name="TextBox 3">
            <a:extLst>
              <a:ext uri="{FF2B5EF4-FFF2-40B4-BE49-F238E27FC236}">
                <a16:creationId xmlns:a16="http://schemas.microsoft.com/office/drawing/2014/main" id="{61B94AA3-2681-1F56-98C7-761160DB35F3}"/>
              </a:ext>
            </a:extLst>
          </p:cNvPr>
          <p:cNvSpPr txBox="1"/>
          <p:nvPr/>
        </p:nvSpPr>
        <p:spPr>
          <a:xfrm>
            <a:off x="1584621" y="1280470"/>
            <a:ext cx="4156907" cy="400110"/>
          </a:xfrm>
          <a:prstGeom prst="rect">
            <a:avLst/>
          </a:prstGeom>
          <a:solidFill>
            <a:schemeClr val="accent1">
              <a:lumMod val="60000"/>
              <a:lumOff val="40000"/>
            </a:schemeClr>
          </a:solidFill>
          <a:ln>
            <a:solidFill>
              <a:schemeClr val="accent1"/>
            </a:solidFill>
          </a:ln>
        </p:spPr>
        <p:txBody>
          <a:bodyPr wrap="none">
            <a:spAutoFit/>
          </a:bodyPr>
          <a:lstStyle/>
          <a:p>
            <a:pPr algn="ctr">
              <a:defRPr sz="2000" b="1"/>
            </a:pPr>
            <a:r>
              <a:rPr sz="2000" dirty="0"/>
              <a:t>Biological &amp; Psychological Models</a:t>
            </a:r>
          </a:p>
        </p:txBody>
      </p:sp>
      <p:sp>
        <p:nvSpPr>
          <p:cNvPr id="5" name="TextBox 4">
            <a:extLst>
              <a:ext uri="{FF2B5EF4-FFF2-40B4-BE49-F238E27FC236}">
                <a16:creationId xmlns:a16="http://schemas.microsoft.com/office/drawing/2014/main" id="{E6D13038-BB72-FAE2-3F74-DD470C14CA4A}"/>
              </a:ext>
            </a:extLst>
          </p:cNvPr>
          <p:cNvSpPr txBox="1"/>
          <p:nvPr/>
        </p:nvSpPr>
        <p:spPr>
          <a:xfrm>
            <a:off x="6457279" y="1298227"/>
            <a:ext cx="3990195" cy="400110"/>
          </a:xfrm>
          <a:prstGeom prst="rect">
            <a:avLst/>
          </a:prstGeom>
          <a:solidFill>
            <a:schemeClr val="accent1">
              <a:lumMod val="60000"/>
              <a:lumOff val="40000"/>
            </a:schemeClr>
          </a:solidFill>
          <a:ln>
            <a:solidFill>
              <a:schemeClr val="accent1"/>
            </a:solidFill>
          </a:ln>
        </p:spPr>
        <p:txBody>
          <a:bodyPr wrap="none">
            <a:spAutoFit/>
          </a:bodyPr>
          <a:lstStyle/>
          <a:p>
            <a:pPr>
              <a:defRPr sz="2000" b="1"/>
            </a:pPr>
            <a:r>
              <a:rPr sz="2000" dirty="0"/>
              <a:t>Social &amp; Biopsychosocial Models</a:t>
            </a:r>
          </a:p>
        </p:txBody>
      </p:sp>
      <p:sp>
        <p:nvSpPr>
          <p:cNvPr id="6" name="Rounded Rectangle 5">
            <a:extLst>
              <a:ext uri="{FF2B5EF4-FFF2-40B4-BE49-F238E27FC236}">
                <a16:creationId xmlns:a16="http://schemas.microsoft.com/office/drawing/2014/main" id="{6603B03C-C28E-71DC-06DE-FF6218609F31}"/>
              </a:ext>
            </a:extLst>
          </p:cNvPr>
          <p:cNvSpPr/>
          <p:nvPr/>
        </p:nvSpPr>
        <p:spPr>
          <a:xfrm>
            <a:off x="1230151" y="1698337"/>
            <a:ext cx="4865849" cy="3994749"/>
          </a:xfrm>
          <a:prstGeom prst="roundRect">
            <a:avLst/>
          </a:prstGeom>
          <a:solidFill>
            <a:schemeClr val="accent2"/>
          </a:solidFill>
        </p:spPr>
        <p:style>
          <a:lnRef idx="1">
            <a:schemeClr val="accent1"/>
          </a:lnRef>
          <a:fillRef idx="3">
            <a:schemeClr val="accent1"/>
          </a:fillRef>
          <a:effectRef idx="2">
            <a:schemeClr val="accent1"/>
          </a:effectRef>
          <a:fontRef idx="minor">
            <a:schemeClr val="lt1"/>
          </a:fontRef>
        </p:style>
        <p:txBody>
          <a:bodyPr rtlCol="0" anchor="ctr"/>
          <a:lstStyle/>
          <a:p>
            <a:pPr marL="285750" indent="-285750" algn="just">
              <a:buFont typeface="Wingdings" panose="05000000000000000000" pitchFamily="2" charset="2"/>
              <a:buChar char="q"/>
              <a:defRPr sz="1400"/>
            </a:pPr>
            <a:r>
              <a:rPr sz="1600" dirty="0">
                <a:solidFill>
                  <a:schemeClr val="tx1"/>
                </a:solidFill>
                <a:latin typeface="Arial" panose="020B0604020202020204" pitchFamily="34" charset="0"/>
                <a:cs typeface="Arial" panose="020B0604020202020204" pitchFamily="34" charset="0"/>
              </a:rPr>
              <a:t>Biological model focuses on disease mechanisms, useful for acute and genetic conditions (Latif, 2020).</a:t>
            </a:r>
            <a:endParaRPr lang="en-US" sz="1600" dirty="0">
              <a:solidFill>
                <a:schemeClr val="tx1"/>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defRPr sz="1400"/>
            </a:pPr>
            <a:r>
              <a:rPr sz="1600" dirty="0">
                <a:solidFill>
                  <a:schemeClr val="tx1"/>
                </a:solidFill>
                <a:latin typeface="Arial" panose="020B0604020202020204" pitchFamily="34" charset="0"/>
                <a:cs typeface="Arial" panose="020B0604020202020204" pitchFamily="34" charset="0"/>
              </a:rPr>
              <a:t>Psychological theories explain mental health, stress management, and </a:t>
            </a:r>
            <a:r>
              <a:rPr sz="1600" dirty="0" err="1">
                <a:solidFill>
                  <a:schemeClr val="tx1"/>
                </a:solidFill>
                <a:latin typeface="Arial" panose="020B0604020202020204" pitchFamily="34" charset="0"/>
                <a:cs typeface="Arial" panose="020B0604020202020204" pitchFamily="34" charset="0"/>
              </a:rPr>
              <a:t>behavioural</a:t>
            </a:r>
            <a:r>
              <a:rPr sz="1600" dirty="0">
                <a:solidFill>
                  <a:schemeClr val="tx1"/>
                </a:solidFill>
                <a:latin typeface="Arial" panose="020B0604020202020204" pitchFamily="34" charset="0"/>
                <a:cs typeface="Arial" panose="020B0604020202020204" pitchFamily="34" charset="0"/>
              </a:rPr>
              <a:t> change (Ahad et al., 2023).</a:t>
            </a:r>
            <a:endParaRPr lang="en-US" sz="1600" dirty="0">
              <a:solidFill>
                <a:schemeClr val="tx1"/>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defRPr sz="1400"/>
            </a:pPr>
            <a:r>
              <a:rPr sz="1600" dirty="0">
                <a:solidFill>
                  <a:schemeClr val="tx1"/>
                </a:solidFill>
                <a:latin typeface="Arial" panose="020B0604020202020204" pitchFamily="34" charset="0"/>
                <a:cs typeface="Arial" panose="020B0604020202020204" pitchFamily="34" charset="0"/>
              </a:rPr>
              <a:t>Health psychology promotes coping strategies and </a:t>
            </a:r>
            <a:r>
              <a:rPr sz="1600" dirty="0" err="1">
                <a:solidFill>
                  <a:schemeClr val="tx1"/>
                </a:solidFill>
                <a:latin typeface="Arial" panose="020B0604020202020204" pitchFamily="34" charset="0"/>
                <a:cs typeface="Arial" panose="020B0604020202020204" pitchFamily="34" charset="0"/>
              </a:rPr>
              <a:t>behavioural</a:t>
            </a:r>
            <a:r>
              <a:rPr sz="1600" dirty="0">
                <a:solidFill>
                  <a:schemeClr val="tx1"/>
                </a:solidFill>
                <a:latin typeface="Arial" panose="020B0604020202020204" pitchFamily="34" charset="0"/>
                <a:cs typeface="Arial" panose="020B0604020202020204" pitchFamily="34" charset="0"/>
              </a:rPr>
              <a:t> interventions in chronic illness.</a:t>
            </a:r>
            <a:endParaRPr lang="en-US" sz="1600" dirty="0">
              <a:solidFill>
                <a:schemeClr val="tx1"/>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defRPr sz="1400"/>
            </a:pPr>
            <a:r>
              <a:rPr sz="1600" dirty="0">
                <a:solidFill>
                  <a:schemeClr val="tx1"/>
                </a:solidFill>
                <a:latin typeface="Arial" panose="020B0604020202020204" pitchFamily="34" charset="0"/>
                <a:cs typeface="Arial" panose="020B0604020202020204" pitchFamily="34" charset="0"/>
              </a:rPr>
              <a:t>Cognitive-</a:t>
            </a:r>
            <a:r>
              <a:rPr sz="1600" dirty="0" err="1">
                <a:solidFill>
                  <a:schemeClr val="tx1"/>
                </a:solidFill>
                <a:latin typeface="Arial" panose="020B0604020202020204" pitchFamily="34" charset="0"/>
                <a:cs typeface="Arial" panose="020B0604020202020204" pitchFamily="34" charset="0"/>
              </a:rPr>
              <a:t>behavioural</a:t>
            </a:r>
            <a:r>
              <a:rPr sz="1600" dirty="0">
                <a:solidFill>
                  <a:schemeClr val="tx1"/>
                </a:solidFill>
                <a:latin typeface="Arial" panose="020B0604020202020204" pitchFamily="34" charset="0"/>
                <a:cs typeface="Arial" panose="020B0604020202020204" pitchFamily="34" charset="0"/>
              </a:rPr>
              <a:t> frameworks enhance mental health service integration (Chelak &amp; Chakole, 2024).</a:t>
            </a:r>
            <a:endParaRPr lang="en-US" sz="1600" dirty="0">
              <a:solidFill>
                <a:schemeClr val="tx1"/>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defRPr sz="1400"/>
            </a:pPr>
            <a:r>
              <a:rPr sz="1600" dirty="0">
                <a:solidFill>
                  <a:schemeClr val="tx1"/>
                </a:solidFill>
                <a:latin typeface="Arial" panose="020B0604020202020204" pitchFamily="34" charset="0"/>
                <a:cs typeface="Arial" panose="020B0604020202020204" pitchFamily="34" charset="0"/>
              </a:rPr>
              <a:t>Combining both models supports a balanced approach to diagnosis and care planning.</a:t>
            </a:r>
          </a:p>
        </p:txBody>
      </p:sp>
      <p:sp>
        <p:nvSpPr>
          <p:cNvPr id="7" name="Rounded Rectangle 6">
            <a:extLst>
              <a:ext uri="{FF2B5EF4-FFF2-40B4-BE49-F238E27FC236}">
                <a16:creationId xmlns:a16="http://schemas.microsoft.com/office/drawing/2014/main" id="{B50C5826-7847-1761-96E3-E4107AD7157F}"/>
              </a:ext>
            </a:extLst>
          </p:cNvPr>
          <p:cNvSpPr/>
          <p:nvPr/>
        </p:nvSpPr>
        <p:spPr>
          <a:xfrm>
            <a:off x="6238579" y="1698337"/>
            <a:ext cx="4368800" cy="4055478"/>
          </a:xfrm>
          <a:prstGeom prst="roundRect">
            <a:avLst/>
          </a:prstGeom>
          <a:solidFill>
            <a:schemeClr val="accent2"/>
          </a:solidFill>
        </p:spPr>
        <p:style>
          <a:lnRef idx="1">
            <a:schemeClr val="accent1"/>
          </a:lnRef>
          <a:fillRef idx="3">
            <a:schemeClr val="accent1"/>
          </a:fillRef>
          <a:effectRef idx="2">
            <a:schemeClr val="accent1"/>
          </a:effectRef>
          <a:fontRef idx="minor">
            <a:schemeClr val="lt1"/>
          </a:fontRef>
        </p:style>
        <p:txBody>
          <a:bodyPr rtlCol="0" anchor="ctr"/>
          <a:lstStyle/>
          <a:p>
            <a:pPr marL="285750" indent="-285750" algn="just">
              <a:buFont typeface="Wingdings" panose="05000000000000000000" pitchFamily="2" charset="2"/>
              <a:buChar char="q"/>
              <a:defRPr sz="1400"/>
            </a:pPr>
            <a:r>
              <a:rPr sz="1600" dirty="0">
                <a:solidFill>
                  <a:schemeClr val="tx1"/>
                </a:solidFill>
                <a:latin typeface="Arial" panose="020B0604020202020204" pitchFamily="34" charset="0"/>
                <a:cs typeface="Arial" panose="020B0604020202020204" pitchFamily="34" charset="0"/>
              </a:rPr>
              <a:t>Social model emphasizes barriers imposed by society rather than individual limitations (Solar &amp; Irwin, 2010).</a:t>
            </a:r>
            <a:endParaRPr lang="en-US" sz="1600" dirty="0">
              <a:solidFill>
                <a:schemeClr val="tx1"/>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defRPr sz="1400"/>
            </a:pPr>
            <a:r>
              <a:rPr sz="1600" dirty="0">
                <a:solidFill>
                  <a:schemeClr val="tx1"/>
                </a:solidFill>
                <a:latin typeface="Arial" panose="020B0604020202020204" pitchFamily="34" charset="0"/>
                <a:cs typeface="Arial" panose="020B0604020202020204" pitchFamily="34" charset="0"/>
              </a:rPr>
              <a:t>Health inequality is addressed through structural change and social justice approaches (Marmot et al., 2020).</a:t>
            </a:r>
            <a:endParaRPr lang="en-US" sz="1600" dirty="0">
              <a:solidFill>
                <a:schemeClr val="tx1"/>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defRPr sz="1400"/>
            </a:pPr>
            <a:r>
              <a:rPr sz="1600" dirty="0">
                <a:solidFill>
                  <a:schemeClr val="tx1"/>
                </a:solidFill>
                <a:latin typeface="Arial" panose="020B0604020202020204" pitchFamily="34" charset="0"/>
                <a:cs typeface="Arial" panose="020B0604020202020204" pitchFamily="34" charset="0"/>
              </a:rPr>
              <a:t>Biopsychosocial model integrates biological, psychological, and social components (</a:t>
            </a:r>
            <a:r>
              <a:rPr sz="1600" dirty="0" err="1">
                <a:solidFill>
                  <a:schemeClr val="tx1"/>
                </a:solidFill>
                <a:latin typeface="Arial" panose="020B0604020202020204" pitchFamily="34" charset="0"/>
                <a:cs typeface="Arial" panose="020B0604020202020204" pitchFamily="34" charset="0"/>
              </a:rPr>
              <a:t>Ganju</a:t>
            </a:r>
            <a:r>
              <a:rPr sz="1600" dirty="0">
                <a:solidFill>
                  <a:schemeClr val="tx1"/>
                </a:solidFill>
                <a:latin typeface="Arial" panose="020B0604020202020204" pitchFamily="34" charset="0"/>
                <a:cs typeface="Arial" panose="020B0604020202020204" pitchFamily="34" charset="0"/>
              </a:rPr>
              <a:t> et al., 2020).</a:t>
            </a:r>
            <a:endParaRPr lang="en-US" sz="1600" dirty="0">
              <a:solidFill>
                <a:schemeClr val="tx1"/>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defRPr sz="1400"/>
            </a:pPr>
            <a:r>
              <a:rPr sz="1600" dirty="0">
                <a:solidFill>
                  <a:schemeClr val="tx1"/>
                </a:solidFill>
                <a:latin typeface="Arial" panose="020B0604020202020204" pitchFamily="34" charset="0"/>
                <a:cs typeface="Arial" panose="020B0604020202020204" pitchFamily="34" charset="0"/>
              </a:rPr>
              <a:t>Useful in person-</a:t>
            </a:r>
            <a:r>
              <a:rPr sz="1600" dirty="0" err="1">
                <a:solidFill>
                  <a:schemeClr val="tx1"/>
                </a:solidFill>
                <a:latin typeface="Arial" panose="020B0604020202020204" pitchFamily="34" charset="0"/>
                <a:cs typeface="Arial" panose="020B0604020202020204" pitchFamily="34" charset="0"/>
              </a:rPr>
              <a:t>centred</a:t>
            </a:r>
            <a:r>
              <a:rPr sz="1600" dirty="0">
                <a:solidFill>
                  <a:schemeClr val="tx1"/>
                </a:solidFill>
                <a:latin typeface="Arial" panose="020B0604020202020204" pitchFamily="34" charset="0"/>
                <a:cs typeface="Arial" panose="020B0604020202020204" pitchFamily="34" charset="0"/>
              </a:rPr>
              <a:t> and community-based care settings (NHS, 2019).</a:t>
            </a:r>
            <a:endParaRPr lang="en-US" sz="1600" dirty="0">
              <a:solidFill>
                <a:schemeClr val="tx1"/>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defRPr sz="1400"/>
            </a:pPr>
            <a:r>
              <a:rPr sz="1600" dirty="0">
                <a:solidFill>
                  <a:schemeClr val="tx1"/>
                </a:solidFill>
                <a:latin typeface="Arial" panose="020B0604020202020204" pitchFamily="34" charset="0"/>
                <a:cs typeface="Arial" panose="020B0604020202020204" pitchFamily="34" charset="0"/>
              </a:rPr>
              <a:t>Policy design benefits from this integrated theoretical base to improve health equity.</a:t>
            </a:r>
          </a:p>
        </p:txBody>
      </p:sp>
      <p:sp>
        <p:nvSpPr>
          <p:cNvPr id="8" name="TextBox 7">
            <a:extLst>
              <a:ext uri="{FF2B5EF4-FFF2-40B4-BE49-F238E27FC236}">
                <a16:creationId xmlns:a16="http://schemas.microsoft.com/office/drawing/2014/main" id="{C66A7B59-EC78-E164-F87B-9EA3255D1504}"/>
              </a:ext>
            </a:extLst>
          </p:cNvPr>
          <p:cNvSpPr txBox="1"/>
          <p:nvPr/>
        </p:nvSpPr>
        <p:spPr>
          <a:xfrm>
            <a:off x="1461949" y="5753815"/>
            <a:ext cx="8982174" cy="400110"/>
          </a:xfrm>
          <a:prstGeom prst="rect">
            <a:avLst/>
          </a:prstGeom>
          <a:noFill/>
        </p:spPr>
        <p:txBody>
          <a:bodyPr wrap="square">
            <a:spAutoFit/>
          </a:bodyPr>
          <a:lstStyle/>
          <a:p>
            <a:pPr>
              <a:defRPr sz="1000"/>
            </a:pPr>
            <a:r>
              <a:rPr sz="1000" dirty="0"/>
              <a:t>Diagram: Self-created. Sources: Latif (2020); Ahad et al. (2023); Chelak &amp; Chakole (2024); Solar &amp; Irwin (2010); Marmot et al. (2020); </a:t>
            </a:r>
            <a:r>
              <a:rPr sz="1000" dirty="0" err="1"/>
              <a:t>Ganju</a:t>
            </a:r>
            <a:r>
              <a:rPr sz="1000" dirty="0"/>
              <a:t> et al. (2020); NHS (2019).</a:t>
            </a:r>
          </a:p>
        </p:txBody>
      </p:sp>
    </p:spTree>
    <p:extLst>
      <p:ext uri="{BB962C8B-B14F-4D97-AF65-F5344CB8AC3E}">
        <p14:creationId xmlns:p14="http://schemas.microsoft.com/office/powerpoint/2010/main" val="1684696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0099" y="664630"/>
            <a:ext cx="4022434" cy="1004127"/>
          </a:xfrm>
        </p:spPr>
        <p:txBody>
          <a:bodyPr>
            <a:normAutofit fontScale="90000"/>
          </a:bodyPr>
          <a:lstStyle/>
          <a:p>
            <a:r>
              <a:rPr lang="en-US" sz="2200" b="1" dirty="0">
                <a:solidFill>
                  <a:schemeClr val="tx1"/>
                </a:solidFill>
                <a:latin typeface="Arial" panose="020B0604020202020204" pitchFamily="34" charset="0"/>
                <a:cs typeface="Arial" panose="020B0604020202020204" pitchFamily="34" charset="0"/>
              </a:rPr>
              <a:t>Systemic challenges affecting health and social care delivery</a:t>
            </a:r>
            <a:br>
              <a:rPr lang="en-US" dirty="0"/>
            </a:br>
            <a:endParaRPr dirty="0"/>
          </a:p>
        </p:txBody>
      </p:sp>
      <p:sp>
        <p:nvSpPr>
          <p:cNvPr id="4" name="Rectangle 3"/>
          <p:cNvSpPr/>
          <p:nvPr/>
        </p:nvSpPr>
        <p:spPr>
          <a:xfrm>
            <a:off x="2686720" y="1938809"/>
            <a:ext cx="1609094" cy="1280160"/>
          </a:xfrm>
          <a:prstGeom prst="rect">
            <a:avLst/>
          </a:prstGeom>
          <a:solidFill>
            <a:srgbClr val="2E75B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1">
                <a:solidFill>
                  <a:srgbClr val="FFFFFF"/>
                </a:solidFill>
              </a:defRPr>
            </a:pPr>
            <a:r>
              <a:rPr sz="1400" dirty="0">
                <a:latin typeface="Arial" panose="020B0604020202020204" pitchFamily="34" charset="0"/>
                <a:cs typeface="Arial" panose="020B0604020202020204" pitchFamily="34" charset="0"/>
              </a:rPr>
              <a:t>Cross-government</a:t>
            </a:r>
          </a:p>
          <a:p>
            <a:r>
              <a:rPr sz="1400" dirty="0">
                <a:latin typeface="Arial" panose="020B0604020202020204" pitchFamily="34" charset="0"/>
                <a:cs typeface="Arial" panose="020B0604020202020204" pitchFamily="34" charset="0"/>
              </a:rPr>
              <a:t>coordination</a:t>
            </a:r>
          </a:p>
        </p:txBody>
      </p:sp>
      <p:sp>
        <p:nvSpPr>
          <p:cNvPr id="5" name="Rectangle 4"/>
          <p:cNvSpPr/>
          <p:nvPr/>
        </p:nvSpPr>
        <p:spPr>
          <a:xfrm>
            <a:off x="3326800" y="3218969"/>
            <a:ext cx="1435989" cy="1280160"/>
          </a:xfrm>
          <a:prstGeom prst="rect">
            <a:avLst/>
          </a:prstGeom>
          <a:solidFill>
            <a:srgbClr val="C000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1">
                <a:solidFill>
                  <a:srgbClr val="FFFFFF"/>
                </a:solidFill>
              </a:defRPr>
            </a:pPr>
            <a:r>
              <a:rPr sz="1400" dirty="0">
                <a:latin typeface="Arial" panose="020B0604020202020204" pitchFamily="34" charset="0"/>
                <a:cs typeface="Arial" panose="020B0604020202020204" pitchFamily="34" charset="0"/>
              </a:rPr>
              <a:t>Funding</a:t>
            </a:r>
          </a:p>
          <a:p>
            <a:r>
              <a:rPr sz="1400" dirty="0">
                <a:latin typeface="Arial" panose="020B0604020202020204" pitchFamily="34" charset="0"/>
                <a:cs typeface="Arial" panose="020B0604020202020204" pitchFamily="34" charset="0"/>
              </a:rPr>
              <a:t>constraints</a:t>
            </a:r>
          </a:p>
        </p:txBody>
      </p:sp>
      <p:sp>
        <p:nvSpPr>
          <p:cNvPr id="6" name="Rectangle 5"/>
          <p:cNvSpPr/>
          <p:nvPr/>
        </p:nvSpPr>
        <p:spPr>
          <a:xfrm>
            <a:off x="1717706" y="3489021"/>
            <a:ext cx="1609094" cy="1280160"/>
          </a:xfrm>
          <a:prstGeom prst="rect">
            <a:avLst/>
          </a:prstGeom>
          <a:solidFill>
            <a:srgbClr val="70AD4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1">
                <a:solidFill>
                  <a:srgbClr val="FFFFFF"/>
                </a:solidFill>
              </a:defRPr>
            </a:pPr>
            <a:r>
              <a:rPr sz="1400" dirty="0">
                <a:latin typeface="Arial" panose="020B0604020202020204" pitchFamily="34" charset="0"/>
                <a:cs typeface="Arial" panose="020B0604020202020204" pitchFamily="34" charset="0"/>
              </a:rPr>
              <a:t>Health equity</a:t>
            </a:r>
          </a:p>
          <a:p>
            <a:r>
              <a:rPr sz="1400" dirty="0">
                <a:latin typeface="Arial" panose="020B0604020202020204" pitchFamily="34" charset="0"/>
                <a:cs typeface="Arial" panose="020B0604020202020204" pitchFamily="34" charset="0"/>
              </a:rPr>
              <a:t>&amp; prevention</a:t>
            </a:r>
          </a:p>
        </p:txBody>
      </p:sp>
      <p:sp>
        <p:nvSpPr>
          <p:cNvPr id="7" name="Rectangle 6"/>
          <p:cNvSpPr/>
          <p:nvPr/>
        </p:nvSpPr>
        <p:spPr>
          <a:xfrm>
            <a:off x="917121" y="2356446"/>
            <a:ext cx="1435988" cy="1280160"/>
          </a:xfrm>
          <a:prstGeom prst="rect">
            <a:avLst/>
          </a:prstGeom>
          <a:solidFill>
            <a:srgbClr val="5B9BD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1">
                <a:solidFill>
                  <a:srgbClr val="FFFFFF"/>
                </a:solidFill>
              </a:defRPr>
            </a:pPr>
            <a:r>
              <a:rPr sz="1400" dirty="0">
                <a:latin typeface="Arial" panose="020B0604020202020204" pitchFamily="34" charset="0"/>
                <a:cs typeface="Arial" panose="020B0604020202020204" pitchFamily="34" charset="0"/>
              </a:rPr>
              <a:t>Informed</a:t>
            </a:r>
          </a:p>
          <a:p>
            <a:r>
              <a:rPr sz="1400" dirty="0">
                <a:latin typeface="Arial" panose="020B0604020202020204" pitchFamily="34" charset="0"/>
                <a:cs typeface="Arial" panose="020B0604020202020204" pitchFamily="34" charset="0"/>
              </a:rPr>
              <a:t>governance</a:t>
            </a:r>
          </a:p>
        </p:txBody>
      </p:sp>
      <p:sp>
        <p:nvSpPr>
          <p:cNvPr id="8" name="Rectangle 7"/>
          <p:cNvSpPr/>
          <p:nvPr/>
        </p:nvSpPr>
        <p:spPr>
          <a:xfrm>
            <a:off x="1423710" y="1352319"/>
            <a:ext cx="1435989" cy="1280160"/>
          </a:xfrm>
          <a:prstGeom prst="rect">
            <a:avLst/>
          </a:prstGeom>
          <a:solidFill>
            <a:srgbClr val="ED7D3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1">
                <a:solidFill>
                  <a:srgbClr val="FFFFFF"/>
                </a:solidFill>
              </a:defRPr>
            </a:pPr>
            <a:r>
              <a:rPr sz="1400" dirty="0">
                <a:latin typeface="Arial" panose="020B0604020202020204" pitchFamily="34" charset="0"/>
                <a:cs typeface="Arial" panose="020B0604020202020204" pitchFamily="34" charset="0"/>
              </a:rPr>
              <a:t>Workforce</a:t>
            </a:r>
          </a:p>
          <a:p>
            <a:r>
              <a:rPr sz="1400" dirty="0">
                <a:latin typeface="Arial" panose="020B0604020202020204" pitchFamily="34" charset="0"/>
                <a:cs typeface="Arial" panose="020B0604020202020204" pitchFamily="34" charset="0"/>
              </a:rPr>
              <a:t>challenges</a:t>
            </a:r>
          </a:p>
        </p:txBody>
      </p:sp>
      <p:sp>
        <p:nvSpPr>
          <p:cNvPr id="9" name="TextBox 8">
            <a:extLst>
              <a:ext uri="{FF2B5EF4-FFF2-40B4-BE49-F238E27FC236}">
                <a16:creationId xmlns:a16="http://schemas.microsoft.com/office/drawing/2014/main" id="{6C8D6FD3-AF49-9C3B-3B3D-87A955956EC8}"/>
              </a:ext>
            </a:extLst>
          </p:cNvPr>
          <p:cNvSpPr txBox="1"/>
          <p:nvPr/>
        </p:nvSpPr>
        <p:spPr>
          <a:xfrm>
            <a:off x="5402869" y="664630"/>
            <a:ext cx="5404515" cy="3970318"/>
          </a:xfrm>
          <a:prstGeom prst="rect">
            <a:avLst/>
          </a:prstGeom>
          <a:solidFill>
            <a:schemeClr val="accent1">
              <a:lumMod val="60000"/>
              <a:lumOff val="40000"/>
            </a:schemeClr>
          </a:solidFill>
          <a:ln>
            <a:solidFill>
              <a:schemeClr val="accent1"/>
            </a:solidFill>
          </a:ln>
        </p:spPr>
        <p:txBody>
          <a:bodyPr wrap="square">
            <a:spAutoFit/>
          </a:bodyPr>
          <a:lstStyle/>
          <a:p>
            <a:pPr algn="just">
              <a:defRPr sz="1600"/>
            </a:pPr>
            <a:r>
              <a:rPr lang="en-US" sz="2000" b="1" dirty="0">
                <a:latin typeface="Arial" panose="020B0604020202020204" pitchFamily="34" charset="0"/>
                <a:cs typeface="Arial" panose="020B0604020202020204" pitchFamily="34" charset="0"/>
              </a:rPr>
              <a:t>Policy and Governance in Health Systems:</a:t>
            </a:r>
            <a:endParaRPr lang="en-US" sz="20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defRPr sz="1600"/>
            </a:pPr>
            <a:r>
              <a:rPr lang="en-US" sz="1800" dirty="0">
                <a:latin typeface="Arial" panose="020B0604020202020204" pitchFamily="34" charset="0"/>
                <a:cs typeface="Arial" panose="020B0604020202020204" pitchFamily="34" charset="0"/>
              </a:rPr>
              <a:t>NHS Long Term Plan outlines integrated care systems and preventive priorities (NHS England, 2019).</a:t>
            </a:r>
          </a:p>
          <a:p>
            <a:pPr marL="285750" indent="-285750" algn="just">
              <a:buFont typeface="Wingdings" panose="05000000000000000000" pitchFamily="2" charset="2"/>
              <a:buChar char="q"/>
              <a:defRPr sz="1600"/>
            </a:pPr>
            <a:r>
              <a:rPr lang="en-US" sz="1800" dirty="0">
                <a:latin typeface="Arial" panose="020B0604020202020204" pitchFamily="34" charset="0"/>
                <a:cs typeface="Arial" panose="020B0604020202020204" pitchFamily="34" charset="0"/>
              </a:rPr>
              <a:t>Policy challenges include funding constraints, service fragmentation, and workforce shortages (Bambra et al., 2020).</a:t>
            </a:r>
          </a:p>
          <a:p>
            <a:pPr marL="285750" indent="-285750" algn="just">
              <a:buFont typeface="Wingdings" panose="05000000000000000000" pitchFamily="2" charset="2"/>
              <a:buChar char="q"/>
              <a:defRPr sz="1600"/>
            </a:pPr>
            <a:r>
              <a:rPr lang="en-US" sz="1800" dirty="0">
                <a:latin typeface="Arial" panose="020B0604020202020204" pitchFamily="34" charset="0"/>
                <a:cs typeface="Arial" panose="020B0604020202020204" pitchFamily="34" charset="0"/>
              </a:rPr>
              <a:t>Cross-government coordination is essential for sustainable development in health (UNDP, 2024).</a:t>
            </a:r>
          </a:p>
          <a:p>
            <a:pPr marL="285750" indent="-285750" algn="just">
              <a:buFont typeface="Wingdings" panose="05000000000000000000" pitchFamily="2" charset="2"/>
              <a:buChar char="q"/>
              <a:defRPr sz="1600"/>
            </a:pPr>
            <a:r>
              <a:rPr lang="en-US" sz="1800" dirty="0">
                <a:latin typeface="Arial" panose="020B0604020202020204" pitchFamily="34" charset="0"/>
                <a:cs typeface="Arial" panose="020B0604020202020204" pitchFamily="34" charset="0"/>
              </a:rPr>
              <a:t>Health equity must be central to all national health strategies (Marmot et al., 2020).</a:t>
            </a:r>
          </a:p>
          <a:p>
            <a:pPr algn="just">
              <a:defRPr sz="1600"/>
            </a:pPr>
            <a:r>
              <a:rPr lang="en-US" sz="1800" dirty="0">
                <a:latin typeface="Arial" panose="020B0604020202020204" pitchFamily="34" charset="0"/>
                <a:cs typeface="Arial" panose="020B0604020202020204" pitchFamily="34" charset="0"/>
              </a:rPr>
              <a:t>Informed governance incorporates evidence, public consultation, and accountability mechanisms.</a:t>
            </a:r>
          </a:p>
        </p:txBody>
      </p:sp>
      <p:graphicFrame>
        <p:nvGraphicFramePr>
          <p:cNvPr id="3" name="Table 2">
            <a:extLst>
              <a:ext uri="{FF2B5EF4-FFF2-40B4-BE49-F238E27FC236}">
                <a16:creationId xmlns:a16="http://schemas.microsoft.com/office/drawing/2014/main" id="{5286D697-0741-2D3B-F711-5DFD160740B5}"/>
              </a:ext>
            </a:extLst>
          </p:cNvPr>
          <p:cNvGraphicFramePr>
            <a:graphicFrameLocks noGrp="1"/>
          </p:cNvGraphicFramePr>
          <p:nvPr>
            <p:extLst>
              <p:ext uri="{D42A27DB-BD31-4B8C-83A1-F6EECF244321}">
                <p14:modId xmlns:p14="http://schemas.microsoft.com/office/powerpoint/2010/main" val="1066005906"/>
              </p:ext>
            </p:extLst>
          </p:nvPr>
        </p:nvGraphicFramePr>
        <p:xfrm>
          <a:off x="698789" y="4769181"/>
          <a:ext cx="4704080" cy="731520"/>
        </p:xfrm>
        <a:graphic>
          <a:graphicData uri="http://schemas.openxmlformats.org/drawingml/2006/table">
            <a:tbl>
              <a:tblPr firstRow="1" bandRow="1">
                <a:tableStyleId>{2D5ABB26-0587-4C30-8999-92F81FD0307C}</a:tableStyleId>
              </a:tblPr>
              <a:tblGrid>
                <a:gridCol w="4704080">
                  <a:extLst>
                    <a:ext uri="{9D8B030D-6E8A-4147-A177-3AD203B41FA5}">
                      <a16:colId xmlns:a16="http://schemas.microsoft.com/office/drawing/2014/main" val="2902811306"/>
                    </a:ext>
                  </a:extLst>
                </a:gridCol>
              </a:tblGrid>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Arial" panose="020B0604020202020204" pitchFamily="34" charset="0"/>
                          <a:ea typeface="+mn-ea"/>
                          <a:cs typeface="Arial" panose="020B0604020202020204" pitchFamily="34" charset="0"/>
                        </a:rPr>
                        <a:t>Digram</a:t>
                      </a:r>
                      <a:r>
                        <a:rPr lang="en-GB" sz="1200" kern="1200" dirty="0">
                          <a:solidFill>
                            <a:schemeClr val="tx1"/>
                          </a:solidFill>
                          <a:effectLst/>
                          <a:latin typeface="Arial" panose="020B0604020202020204" pitchFamily="34" charset="0"/>
                          <a:ea typeface="+mn-ea"/>
                          <a:cs typeface="Arial" panose="020B0604020202020204" pitchFamily="34" charset="0"/>
                        </a:rPr>
                        <a:t>: Self-created. Sources:  </a:t>
                      </a:r>
                      <a:r>
                        <a:rPr lang="en-US" sz="1200" kern="1200" dirty="0">
                          <a:solidFill>
                            <a:schemeClr val="tx1"/>
                          </a:solidFill>
                          <a:effectLst/>
                          <a:latin typeface="Arial" panose="020B0604020202020204" pitchFamily="34" charset="0"/>
                          <a:ea typeface="+mn-ea"/>
                          <a:cs typeface="Arial" panose="020B0604020202020204" pitchFamily="34" charset="0"/>
                        </a:rPr>
                        <a:t>NHS England (2019), Bambra et al. (2020), UNDP (2024), Marmot et al. (2020).</a:t>
                      </a: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GB" dirty="0"/>
                    </a:p>
                  </a:txBody>
                  <a:tcPr/>
                </a:tc>
                <a:extLst>
                  <a:ext uri="{0D108BD9-81ED-4DB2-BD59-A6C34878D82A}">
                    <a16:rowId xmlns:a16="http://schemas.microsoft.com/office/drawing/2014/main" val="2952914378"/>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28140" y="605730"/>
            <a:ext cx="8348420" cy="338554"/>
          </a:xfrm>
          <a:prstGeom prst="rect">
            <a:avLst/>
          </a:prstGeom>
          <a:noFill/>
        </p:spPr>
        <p:txBody>
          <a:bodyPr wrap="square">
            <a:spAutoFit/>
          </a:bodyPr>
          <a:lstStyle/>
          <a:p>
            <a:pPr>
              <a:defRPr sz="2800" b="1"/>
            </a:pPr>
            <a:r>
              <a:rPr sz="1600" dirty="0">
                <a:latin typeface="Arial" panose="020B0604020202020204" pitchFamily="34" charset="0"/>
                <a:cs typeface="Arial" panose="020B0604020202020204" pitchFamily="34" charset="0"/>
              </a:rPr>
              <a:t>UK Law &amp; Policy: Health, Wellbeing and Sustainable Development</a:t>
            </a:r>
          </a:p>
        </p:txBody>
      </p:sp>
      <p:sp>
        <p:nvSpPr>
          <p:cNvPr id="3" name="Rounded Rectangle 2"/>
          <p:cNvSpPr/>
          <p:nvPr/>
        </p:nvSpPr>
        <p:spPr>
          <a:xfrm>
            <a:off x="1981200" y="1280160"/>
            <a:ext cx="2743200" cy="1188720"/>
          </a:xfrm>
          <a:prstGeom prst="roundRect">
            <a:avLst/>
          </a:prstGeom>
          <a:solidFill>
            <a:srgbClr val="8BC34A"/>
          </a:solidFill>
        </p:spPr>
        <p:style>
          <a:lnRef idx="1">
            <a:schemeClr val="accent1"/>
          </a:lnRef>
          <a:fillRef idx="3">
            <a:schemeClr val="accent1"/>
          </a:fillRef>
          <a:effectRef idx="2">
            <a:schemeClr val="accent1"/>
          </a:effectRef>
          <a:fontRef idx="minor">
            <a:schemeClr val="lt1"/>
          </a:fontRef>
        </p:style>
        <p:txBody>
          <a:bodyPr rtlCol="0" anchor="ctr"/>
          <a:lstStyle/>
          <a:p>
            <a:pPr>
              <a:defRPr sz="1200"/>
            </a:pPr>
            <a:r>
              <a:rPr sz="1600" dirty="0">
                <a:solidFill>
                  <a:schemeClr val="tx1"/>
                </a:solidFill>
                <a:latin typeface="Arial" panose="020B0604020202020204" pitchFamily="34" charset="0"/>
                <a:cs typeface="Arial" panose="020B0604020202020204" pitchFamily="34" charset="0"/>
              </a:rPr>
              <a:t>Health and Social Care Act 2012</a:t>
            </a:r>
          </a:p>
          <a:p>
            <a:r>
              <a:rPr sz="1600" dirty="0">
                <a:solidFill>
                  <a:schemeClr val="tx1"/>
                </a:solidFill>
                <a:latin typeface="Arial" panose="020B0604020202020204" pitchFamily="34" charset="0"/>
                <a:cs typeface="Arial" panose="020B0604020202020204" pitchFamily="34" charset="0"/>
              </a:rPr>
              <a:t>Improve health &amp; reduce inequalities</a:t>
            </a:r>
          </a:p>
          <a:p>
            <a:r>
              <a:rPr sz="1600" dirty="0">
                <a:solidFill>
                  <a:schemeClr val="tx1"/>
                </a:solidFill>
                <a:latin typeface="Arial" panose="020B0604020202020204" pitchFamily="34" charset="0"/>
                <a:cs typeface="Arial" panose="020B0604020202020204" pitchFamily="34" charset="0"/>
              </a:rPr>
              <a:t>(HM Government, 2012)</a:t>
            </a:r>
          </a:p>
        </p:txBody>
      </p:sp>
      <p:sp>
        <p:nvSpPr>
          <p:cNvPr id="4" name="Rounded Rectangle 3"/>
          <p:cNvSpPr/>
          <p:nvPr/>
        </p:nvSpPr>
        <p:spPr>
          <a:xfrm>
            <a:off x="4907280" y="1280160"/>
            <a:ext cx="2743200" cy="1188720"/>
          </a:xfrm>
          <a:prstGeom prst="roundRect">
            <a:avLst/>
          </a:prstGeom>
          <a:solidFill>
            <a:srgbClr val="8BC34A"/>
          </a:solidFill>
        </p:spPr>
        <p:style>
          <a:lnRef idx="1">
            <a:schemeClr val="accent1"/>
          </a:lnRef>
          <a:fillRef idx="3">
            <a:schemeClr val="accent1"/>
          </a:fillRef>
          <a:effectRef idx="2">
            <a:schemeClr val="accent1"/>
          </a:effectRef>
          <a:fontRef idx="minor">
            <a:schemeClr val="lt1"/>
          </a:fontRef>
        </p:style>
        <p:txBody>
          <a:bodyPr rtlCol="0" anchor="ctr"/>
          <a:lstStyle/>
          <a:p>
            <a:pPr>
              <a:defRPr sz="1200"/>
            </a:pPr>
            <a:r>
              <a:rPr sz="1600">
                <a:solidFill>
                  <a:schemeClr val="tx1"/>
                </a:solidFill>
                <a:latin typeface="Arial" panose="020B0604020202020204" pitchFamily="34" charset="0"/>
                <a:cs typeface="Arial" panose="020B0604020202020204" pitchFamily="34" charset="0"/>
              </a:rPr>
              <a:t>NHS Long Term Plan 2019</a:t>
            </a:r>
          </a:p>
          <a:p>
            <a:r>
              <a:rPr sz="1600">
                <a:solidFill>
                  <a:schemeClr val="tx1"/>
                </a:solidFill>
                <a:latin typeface="Arial" panose="020B0604020202020204" pitchFamily="34" charset="0"/>
                <a:cs typeface="Arial" panose="020B0604020202020204" pitchFamily="34" charset="0"/>
              </a:rPr>
              <a:t>Prevention &amp; population wellbeing</a:t>
            </a:r>
          </a:p>
          <a:p>
            <a:r>
              <a:rPr sz="1600">
                <a:solidFill>
                  <a:schemeClr val="tx1"/>
                </a:solidFill>
                <a:latin typeface="Arial" panose="020B0604020202020204" pitchFamily="34" charset="0"/>
                <a:cs typeface="Arial" panose="020B0604020202020204" pitchFamily="34" charset="0"/>
              </a:rPr>
              <a:t>(NHS England, 2019)</a:t>
            </a:r>
          </a:p>
        </p:txBody>
      </p:sp>
      <p:sp>
        <p:nvSpPr>
          <p:cNvPr id="5" name="Rounded Rectangle 4"/>
          <p:cNvSpPr/>
          <p:nvPr/>
        </p:nvSpPr>
        <p:spPr>
          <a:xfrm>
            <a:off x="7833360" y="1280160"/>
            <a:ext cx="2743200" cy="1188720"/>
          </a:xfrm>
          <a:prstGeom prst="roundRect">
            <a:avLst/>
          </a:prstGeom>
          <a:solidFill>
            <a:srgbClr val="8BC34A"/>
          </a:solidFill>
        </p:spPr>
        <p:style>
          <a:lnRef idx="1">
            <a:schemeClr val="accent1"/>
          </a:lnRef>
          <a:fillRef idx="3">
            <a:schemeClr val="accent1"/>
          </a:fillRef>
          <a:effectRef idx="2">
            <a:schemeClr val="accent1"/>
          </a:effectRef>
          <a:fontRef idx="minor">
            <a:schemeClr val="lt1"/>
          </a:fontRef>
        </p:style>
        <p:txBody>
          <a:bodyPr rtlCol="0" anchor="ctr"/>
          <a:lstStyle/>
          <a:p>
            <a:pPr>
              <a:defRPr sz="1200"/>
            </a:pPr>
            <a:r>
              <a:rPr sz="1600">
                <a:solidFill>
                  <a:schemeClr val="tx1"/>
                </a:solidFill>
                <a:latin typeface="Arial" panose="020B0604020202020204" pitchFamily="34" charset="0"/>
                <a:cs typeface="Arial" panose="020B0604020202020204" pitchFamily="34" charset="0"/>
              </a:rPr>
              <a:t>Health and Care Act 2022</a:t>
            </a:r>
          </a:p>
          <a:p>
            <a:r>
              <a:rPr sz="1600">
                <a:solidFill>
                  <a:schemeClr val="tx1"/>
                </a:solidFill>
                <a:latin typeface="Arial" panose="020B0604020202020204" pitchFamily="34" charset="0"/>
                <a:cs typeface="Arial" panose="020B0604020202020204" pitchFamily="34" charset="0"/>
              </a:rPr>
              <a:t>Integrated Care Systems</a:t>
            </a:r>
          </a:p>
          <a:p>
            <a:r>
              <a:rPr sz="1600">
                <a:solidFill>
                  <a:schemeClr val="tx1"/>
                </a:solidFill>
                <a:latin typeface="Arial" panose="020B0604020202020204" pitchFamily="34" charset="0"/>
                <a:cs typeface="Arial" panose="020B0604020202020204" pitchFamily="34" charset="0"/>
              </a:rPr>
              <a:t>(HM Government, 2022)</a:t>
            </a:r>
          </a:p>
        </p:txBody>
      </p:sp>
      <p:sp>
        <p:nvSpPr>
          <p:cNvPr id="6" name="Rounded Rectangle 5"/>
          <p:cNvSpPr/>
          <p:nvPr/>
        </p:nvSpPr>
        <p:spPr>
          <a:xfrm>
            <a:off x="3169921" y="2632743"/>
            <a:ext cx="2743200" cy="1188720"/>
          </a:xfrm>
          <a:prstGeom prst="roundRect">
            <a:avLst/>
          </a:prstGeom>
          <a:solidFill>
            <a:srgbClr val="8BC34A"/>
          </a:solidFill>
        </p:spPr>
        <p:style>
          <a:lnRef idx="1">
            <a:schemeClr val="accent1"/>
          </a:lnRef>
          <a:fillRef idx="3">
            <a:schemeClr val="accent1"/>
          </a:fillRef>
          <a:effectRef idx="2">
            <a:schemeClr val="accent1"/>
          </a:effectRef>
          <a:fontRef idx="minor">
            <a:schemeClr val="lt1"/>
          </a:fontRef>
        </p:style>
        <p:txBody>
          <a:bodyPr rtlCol="0" anchor="ctr"/>
          <a:lstStyle/>
          <a:p>
            <a:pPr>
              <a:defRPr sz="1200"/>
            </a:pPr>
            <a:r>
              <a:rPr sz="1600" dirty="0">
                <a:solidFill>
                  <a:schemeClr val="tx1"/>
                </a:solidFill>
                <a:latin typeface="Arial" panose="020B0604020202020204" pitchFamily="34" charset="0"/>
                <a:cs typeface="Arial" panose="020B0604020202020204" pitchFamily="34" charset="0"/>
              </a:rPr>
              <a:t>Equality Act 2010</a:t>
            </a:r>
          </a:p>
          <a:p>
            <a:r>
              <a:rPr sz="1600" dirty="0">
                <a:solidFill>
                  <a:schemeClr val="tx1"/>
                </a:solidFill>
                <a:latin typeface="Arial" panose="020B0604020202020204" pitchFamily="34" charset="0"/>
                <a:cs typeface="Arial" panose="020B0604020202020204" pitchFamily="34" charset="0"/>
              </a:rPr>
              <a:t>Protects against discrimination in healthcare</a:t>
            </a:r>
          </a:p>
          <a:p>
            <a:r>
              <a:rPr sz="1600" dirty="0">
                <a:solidFill>
                  <a:schemeClr val="tx1"/>
                </a:solidFill>
                <a:latin typeface="Arial" panose="020B0604020202020204" pitchFamily="34" charset="0"/>
                <a:cs typeface="Arial" panose="020B0604020202020204" pitchFamily="34" charset="0"/>
              </a:rPr>
              <a:t>(HM Government, 2010)</a:t>
            </a:r>
          </a:p>
        </p:txBody>
      </p:sp>
      <p:sp>
        <p:nvSpPr>
          <p:cNvPr id="7" name="Rounded Rectangle 6"/>
          <p:cNvSpPr/>
          <p:nvPr/>
        </p:nvSpPr>
        <p:spPr>
          <a:xfrm>
            <a:off x="6096000" y="2632743"/>
            <a:ext cx="2743200" cy="1188720"/>
          </a:xfrm>
          <a:prstGeom prst="roundRect">
            <a:avLst/>
          </a:prstGeom>
          <a:solidFill>
            <a:srgbClr val="8BC34A"/>
          </a:solidFill>
        </p:spPr>
        <p:style>
          <a:lnRef idx="1">
            <a:schemeClr val="accent1"/>
          </a:lnRef>
          <a:fillRef idx="3">
            <a:schemeClr val="accent1"/>
          </a:fillRef>
          <a:effectRef idx="2">
            <a:schemeClr val="accent1"/>
          </a:effectRef>
          <a:fontRef idx="minor">
            <a:schemeClr val="lt1"/>
          </a:fontRef>
        </p:style>
        <p:txBody>
          <a:bodyPr rtlCol="0" anchor="ctr"/>
          <a:lstStyle/>
          <a:p>
            <a:pPr>
              <a:defRPr sz="1200"/>
            </a:pPr>
            <a:r>
              <a:rPr sz="1600" dirty="0">
                <a:solidFill>
                  <a:schemeClr val="tx1"/>
                </a:solidFill>
                <a:latin typeface="Arial" panose="020B0604020202020204" pitchFamily="34" charset="0"/>
                <a:cs typeface="Arial" panose="020B0604020202020204" pitchFamily="34" charset="0"/>
              </a:rPr>
              <a:t>Mental Health Act 1983 (amended 2007)</a:t>
            </a:r>
          </a:p>
          <a:p>
            <a:r>
              <a:rPr sz="1600" dirty="0">
                <a:solidFill>
                  <a:schemeClr val="tx1"/>
                </a:solidFill>
                <a:latin typeface="Arial" panose="020B0604020202020204" pitchFamily="34" charset="0"/>
                <a:cs typeface="Arial" panose="020B0604020202020204" pitchFamily="34" charset="0"/>
              </a:rPr>
              <a:t>Legal framework for mental health care</a:t>
            </a:r>
          </a:p>
          <a:p>
            <a:r>
              <a:rPr sz="1600" dirty="0">
                <a:solidFill>
                  <a:schemeClr val="tx1"/>
                </a:solidFill>
                <a:latin typeface="Arial" panose="020B0604020202020204" pitchFamily="34" charset="0"/>
                <a:cs typeface="Arial" panose="020B0604020202020204" pitchFamily="34" charset="0"/>
              </a:rPr>
              <a:t>(HM Government, 2007)</a:t>
            </a:r>
          </a:p>
        </p:txBody>
      </p:sp>
      <p:sp>
        <p:nvSpPr>
          <p:cNvPr id="8" name="Rounded Rectangle 7"/>
          <p:cNvSpPr/>
          <p:nvPr/>
        </p:nvSpPr>
        <p:spPr>
          <a:xfrm>
            <a:off x="4637460" y="3985326"/>
            <a:ext cx="2743200" cy="1188720"/>
          </a:xfrm>
          <a:prstGeom prst="roundRect">
            <a:avLst/>
          </a:prstGeom>
          <a:solidFill>
            <a:srgbClr val="8BC34A"/>
          </a:solidFill>
        </p:spPr>
        <p:style>
          <a:lnRef idx="1">
            <a:schemeClr val="accent1"/>
          </a:lnRef>
          <a:fillRef idx="3">
            <a:schemeClr val="accent1"/>
          </a:fillRef>
          <a:effectRef idx="2">
            <a:schemeClr val="accent1"/>
          </a:effectRef>
          <a:fontRef idx="minor">
            <a:schemeClr val="lt1"/>
          </a:fontRef>
        </p:style>
        <p:txBody>
          <a:bodyPr rtlCol="0" anchor="ctr"/>
          <a:lstStyle/>
          <a:p>
            <a:pPr>
              <a:defRPr sz="1200"/>
            </a:pPr>
            <a:r>
              <a:rPr sz="1600" dirty="0">
                <a:solidFill>
                  <a:schemeClr val="tx1"/>
                </a:solidFill>
                <a:latin typeface="Arial" panose="020B0604020202020204" pitchFamily="34" charset="0"/>
                <a:cs typeface="Arial" panose="020B0604020202020204" pitchFamily="34" charset="0"/>
              </a:rPr>
              <a:t>Tobacco and Related Products Regulations 2016</a:t>
            </a:r>
          </a:p>
          <a:p>
            <a:r>
              <a:rPr sz="1600" dirty="0">
                <a:solidFill>
                  <a:schemeClr val="tx1"/>
                </a:solidFill>
                <a:latin typeface="Arial" panose="020B0604020202020204" pitchFamily="34" charset="0"/>
                <a:cs typeface="Arial" panose="020B0604020202020204" pitchFamily="34" charset="0"/>
              </a:rPr>
              <a:t>Strengthens tobacco control</a:t>
            </a:r>
          </a:p>
          <a:p>
            <a:r>
              <a:rPr sz="1600" dirty="0">
                <a:solidFill>
                  <a:schemeClr val="tx1"/>
                </a:solidFill>
                <a:latin typeface="Arial" panose="020B0604020202020204" pitchFamily="34" charset="0"/>
                <a:cs typeface="Arial" panose="020B0604020202020204" pitchFamily="34" charset="0"/>
              </a:rPr>
              <a:t>(HM Government, 2016)</a:t>
            </a:r>
          </a:p>
        </p:txBody>
      </p:sp>
      <p:graphicFrame>
        <p:nvGraphicFramePr>
          <p:cNvPr id="9" name="Table 8">
            <a:extLst>
              <a:ext uri="{FF2B5EF4-FFF2-40B4-BE49-F238E27FC236}">
                <a16:creationId xmlns:a16="http://schemas.microsoft.com/office/drawing/2014/main" id="{9F65FF6D-6387-5885-4113-3FBB940F54B8}"/>
              </a:ext>
            </a:extLst>
          </p:cNvPr>
          <p:cNvGraphicFramePr>
            <a:graphicFrameLocks noGrp="1"/>
          </p:cNvGraphicFramePr>
          <p:nvPr>
            <p:extLst>
              <p:ext uri="{D42A27DB-BD31-4B8C-83A1-F6EECF244321}">
                <p14:modId xmlns:p14="http://schemas.microsoft.com/office/powerpoint/2010/main" val="3705473920"/>
              </p:ext>
            </p:extLst>
          </p:nvPr>
        </p:nvGraphicFramePr>
        <p:xfrm>
          <a:off x="2228140" y="5324502"/>
          <a:ext cx="8128000" cy="370840"/>
        </p:xfrm>
        <a:graphic>
          <a:graphicData uri="http://schemas.openxmlformats.org/drawingml/2006/table">
            <a:tbl>
              <a:tblPr firstRow="1" bandRow="1">
                <a:tableStyleId>{2D5ABB26-0587-4C30-8999-92F81FD0307C}</a:tableStyleId>
              </a:tblPr>
              <a:tblGrid>
                <a:gridCol w="8128000">
                  <a:extLst>
                    <a:ext uri="{9D8B030D-6E8A-4147-A177-3AD203B41FA5}">
                      <a16:colId xmlns:a16="http://schemas.microsoft.com/office/drawing/2014/main" val="2947817476"/>
                    </a:ext>
                  </a:extLst>
                </a:gridCol>
              </a:tblGrid>
              <a:tr h="370840">
                <a:tc>
                  <a:txBody>
                    <a:bodyPr/>
                    <a:lstStyle/>
                    <a:p>
                      <a:r>
                        <a:rPr lang="en-US" sz="1400" dirty="0">
                          <a:latin typeface="Arial" panose="020B0604020202020204" pitchFamily="34" charset="0"/>
                          <a:cs typeface="Arial" panose="020B0604020202020204" pitchFamily="34" charset="0"/>
                        </a:rPr>
                        <a:t>Diagram: Self-Created</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71355266"/>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92313" y="697170"/>
            <a:ext cx="3188693" cy="400110"/>
          </a:xfrm>
          <a:prstGeom prst="rect">
            <a:avLst/>
          </a:prstGeom>
          <a:noFill/>
        </p:spPr>
        <p:txBody>
          <a:bodyPr wrap="none">
            <a:spAutoFit/>
          </a:bodyPr>
          <a:lstStyle/>
          <a:p>
            <a:pPr algn="ctr">
              <a:defRPr sz="3000">
                <a:solidFill>
                  <a:srgbClr val="99AA24"/>
                </a:solidFill>
              </a:defRPr>
            </a:pPr>
            <a:r>
              <a:rPr sz="2000" dirty="0">
                <a:latin typeface="Arial" panose="020B0604020202020204" pitchFamily="34" charset="0"/>
                <a:cs typeface="Arial" panose="020B0604020202020204" pitchFamily="34" charset="0"/>
              </a:rPr>
              <a:t>Barriers to Implementation</a:t>
            </a:r>
          </a:p>
        </p:txBody>
      </p:sp>
      <p:sp>
        <p:nvSpPr>
          <p:cNvPr id="3" name="Oval 2"/>
          <p:cNvSpPr/>
          <p:nvPr/>
        </p:nvSpPr>
        <p:spPr>
          <a:xfrm>
            <a:off x="1843314" y="1325880"/>
            <a:ext cx="2378166" cy="1756533"/>
          </a:xfrm>
          <a:prstGeom prst="ellipse">
            <a:avLst/>
          </a:prstGeom>
          <a:solidFill>
            <a:srgbClr val="99AA24"/>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Service</a:t>
            </a:r>
          </a:p>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Fragmentation</a:t>
            </a:r>
          </a:p>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(Bambra et al., 2020)</a:t>
            </a:r>
          </a:p>
        </p:txBody>
      </p:sp>
      <p:sp>
        <p:nvSpPr>
          <p:cNvPr id="4" name="Oval 3"/>
          <p:cNvSpPr/>
          <p:nvPr/>
        </p:nvSpPr>
        <p:spPr>
          <a:xfrm>
            <a:off x="4358640" y="1280160"/>
            <a:ext cx="2377440" cy="1756533"/>
          </a:xfrm>
          <a:prstGeom prst="ellipse">
            <a:avLst/>
          </a:prstGeom>
          <a:solidFill>
            <a:srgbClr val="99AA24"/>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Funding</a:t>
            </a:r>
          </a:p>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Instability</a:t>
            </a:r>
          </a:p>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(Health Foundation,</a:t>
            </a:r>
          </a:p>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2025)</a:t>
            </a:r>
          </a:p>
        </p:txBody>
      </p:sp>
      <p:sp>
        <p:nvSpPr>
          <p:cNvPr id="5" name="Oval 4"/>
          <p:cNvSpPr/>
          <p:nvPr/>
        </p:nvSpPr>
        <p:spPr>
          <a:xfrm>
            <a:off x="6873240" y="1257300"/>
            <a:ext cx="2377440" cy="1802252"/>
          </a:xfrm>
          <a:prstGeom prst="ellipse">
            <a:avLst/>
          </a:prstGeom>
          <a:solidFill>
            <a:srgbClr val="99AA24"/>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Cultural</a:t>
            </a:r>
          </a:p>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Stigma</a:t>
            </a:r>
          </a:p>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(Ahad et al., 2023)</a:t>
            </a:r>
          </a:p>
        </p:txBody>
      </p:sp>
      <p:sp>
        <p:nvSpPr>
          <p:cNvPr id="6" name="Oval 5"/>
          <p:cNvSpPr/>
          <p:nvPr/>
        </p:nvSpPr>
        <p:spPr>
          <a:xfrm>
            <a:off x="3032397" y="3012729"/>
            <a:ext cx="2378166" cy="1710808"/>
          </a:xfrm>
          <a:prstGeom prst="ellipse">
            <a:avLst/>
          </a:prstGeom>
          <a:solidFill>
            <a:srgbClr val="99AA24"/>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Workforce</a:t>
            </a:r>
          </a:p>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Shortages</a:t>
            </a:r>
          </a:p>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(NHS England,</a:t>
            </a:r>
          </a:p>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2019)</a:t>
            </a:r>
          </a:p>
        </p:txBody>
      </p:sp>
      <p:sp>
        <p:nvSpPr>
          <p:cNvPr id="7" name="Oval 6"/>
          <p:cNvSpPr/>
          <p:nvPr/>
        </p:nvSpPr>
        <p:spPr>
          <a:xfrm>
            <a:off x="5666096" y="2943043"/>
            <a:ext cx="2377440" cy="1756529"/>
          </a:xfrm>
          <a:prstGeom prst="ellipse">
            <a:avLst/>
          </a:prstGeom>
          <a:solidFill>
            <a:srgbClr val="99AA24"/>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Digital</a:t>
            </a:r>
          </a:p>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Exclusion</a:t>
            </a:r>
          </a:p>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a:t>
            </a:r>
            <a:r>
              <a:rPr sz="1600" b="1" dirty="0" err="1">
                <a:solidFill>
                  <a:schemeClr val="tx1"/>
                </a:solidFill>
                <a:latin typeface="Arial" panose="020B0604020202020204" pitchFamily="34" charset="0"/>
                <a:cs typeface="Arial" panose="020B0604020202020204" pitchFamily="34" charset="0"/>
              </a:rPr>
              <a:t>Ganju</a:t>
            </a:r>
            <a:r>
              <a:rPr sz="1600" b="1" dirty="0">
                <a:solidFill>
                  <a:schemeClr val="tx1"/>
                </a:solidFill>
                <a:latin typeface="Arial" panose="020B0604020202020204" pitchFamily="34" charset="0"/>
                <a:cs typeface="Arial" panose="020B0604020202020204" pitchFamily="34" charset="0"/>
              </a:rPr>
              <a:t> et al.,</a:t>
            </a:r>
          </a:p>
          <a:p>
            <a:pPr algn="ctr">
              <a:defRPr sz="1200">
                <a:solidFill>
                  <a:srgbClr val="FFFFFF"/>
                </a:solidFill>
              </a:defRPr>
            </a:pPr>
            <a:r>
              <a:rPr sz="1600" b="1" dirty="0">
                <a:solidFill>
                  <a:schemeClr val="tx1"/>
                </a:solidFill>
                <a:latin typeface="Arial" panose="020B0604020202020204" pitchFamily="34" charset="0"/>
                <a:cs typeface="Arial" panose="020B0604020202020204" pitchFamily="34" charset="0"/>
              </a:rPr>
              <a:t>2020)</a:t>
            </a:r>
          </a:p>
        </p:txBody>
      </p:sp>
      <p:cxnSp>
        <p:nvCxnSpPr>
          <p:cNvPr id="8" name="Connector 7"/>
          <p:cNvCxnSpPr/>
          <p:nvPr/>
        </p:nvCxnSpPr>
        <p:spPr>
          <a:xfrm>
            <a:off x="4084320" y="2377440"/>
            <a:ext cx="27432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9" name="Connector 8"/>
          <p:cNvCxnSpPr/>
          <p:nvPr/>
        </p:nvCxnSpPr>
        <p:spPr>
          <a:xfrm>
            <a:off x="6461760" y="2377440"/>
            <a:ext cx="27432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0" name="Connector 9"/>
          <p:cNvCxnSpPr/>
          <p:nvPr/>
        </p:nvCxnSpPr>
        <p:spPr>
          <a:xfrm flipH="1">
            <a:off x="4450080" y="3383280"/>
            <a:ext cx="914400" cy="274320"/>
          </a:xfrm>
          <a:prstGeom prst="line">
            <a:avLst/>
          </a:prstGeom>
        </p:spPr>
        <p:style>
          <a:lnRef idx="2">
            <a:schemeClr val="accent1"/>
          </a:lnRef>
          <a:fillRef idx="0">
            <a:schemeClr val="accent1"/>
          </a:fillRef>
          <a:effectRef idx="1">
            <a:schemeClr val="accent1"/>
          </a:effectRef>
          <a:fontRef idx="minor">
            <a:schemeClr val="tx1"/>
          </a:fontRef>
        </p:style>
      </p:cxnSp>
      <p:cxnSp>
        <p:nvCxnSpPr>
          <p:cNvPr id="11" name="Connector 10"/>
          <p:cNvCxnSpPr/>
          <p:nvPr/>
        </p:nvCxnSpPr>
        <p:spPr>
          <a:xfrm flipH="1">
            <a:off x="6004560" y="3657600"/>
            <a:ext cx="731520" cy="0"/>
          </a:xfrm>
          <a:prstGeom prst="line">
            <a:avLst/>
          </a:prstGeom>
        </p:spPr>
        <p:style>
          <a:lnRef idx="2">
            <a:schemeClr val="accent1"/>
          </a:lnRef>
          <a:fillRef idx="0">
            <a:schemeClr val="accent1"/>
          </a:fillRef>
          <a:effectRef idx="1">
            <a:schemeClr val="accent1"/>
          </a:effectRef>
          <a:fontRef idx="minor">
            <a:schemeClr val="tx1"/>
          </a:fontRef>
        </p:style>
      </p:cxnSp>
      <p:graphicFrame>
        <p:nvGraphicFramePr>
          <p:cNvPr id="12" name="Table 11">
            <a:extLst>
              <a:ext uri="{FF2B5EF4-FFF2-40B4-BE49-F238E27FC236}">
                <a16:creationId xmlns:a16="http://schemas.microsoft.com/office/drawing/2014/main" id="{F9F1981B-C0D6-BE39-470B-E0AA880210D9}"/>
              </a:ext>
            </a:extLst>
          </p:cNvPr>
          <p:cNvGraphicFramePr>
            <a:graphicFrameLocks noGrp="1"/>
          </p:cNvGraphicFramePr>
          <p:nvPr>
            <p:extLst>
              <p:ext uri="{D42A27DB-BD31-4B8C-83A1-F6EECF244321}">
                <p14:modId xmlns:p14="http://schemas.microsoft.com/office/powerpoint/2010/main" val="3175655742"/>
              </p:ext>
            </p:extLst>
          </p:nvPr>
        </p:nvGraphicFramePr>
        <p:xfrm>
          <a:off x="1822659" y="4759983"/>
          <a:ext cx="8128000" cy="370840"/>
        </p:xfrm>
        <a:graphic>
          <a:graphicData uri="http://schemas.openxmlformats.org/drawingml/2006/table">
            <a:tbl>
              <a:tblPr firstRow="1" bandRow="1">
                <a:tableStyleId>{2D5ABB26-0587-4C30-8999-92F81FD0307C}</a:tableStyleId>
              </a:tblPr>
              <a:tblGrid>
                <a:gridCol w="8128000">
                  <a:extLst>
                    <a:ext uri="{9D8B030D-6E8A-4147-A177-3AD203B41FA5}">
                      <a16:colId xmlns:a16="http://schemas.microsoft.com/office/drawing/2014/main" val="1445943859"/>
                    </a:ext>
                  </a:extLst>
                </a:gridCol>
              </a:tblGrid>
              <a:tr h="370840">
                <a:tc>
                  <a:txBody>
                    <a:bodyPr/>
                    <a:lstStyle/>
                    <a:p>
                      <a:r>
                        <a:rPr lang="en-US" sz="1400" dirty="0">
                          <a:latin typeface="Arial" panose="020B0604020202020204" pitchFamily="34" charset="0"/>
                          <a:cs typeface="Arial" panose="020B0604020202020204" pitchFamily="34" charset="0"/>
                        </a:rPr>
                        <a:t>Diagram: Self-created</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8838983"/>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17767" y="342912"/>
            <a:ext cx="4057521" cy="400110"/>
          </a:xfrm>
          <a:prstGeom prst="rect">
            <a:avLst/>
          </a:prstGeom>
          <a:noFill/>
        </p:spPr>
        <p:txBody>
          <a:bodyPr wrap="none">
            <a:spAutoFit/>
          </a:bodyPr>
          <a:lstStyle/>
          <a:p>
            <a:pPr>
              <a:defRPr sz="3400" b="1"/>
            </a:pPr>
            <a:r>
              <a:rPr sz="2000" dirty="0">
                <a:latin typeface="Arial" panose="020B0604020202020204" pitchFamily="34" charset="0"/>
                <a:cs typeface="Arial" panose="020B0604020202020204" pitchFamily="34" charset="0"/>
              </a:rPr>
              <a:t>Innovations in Service Delivery</a:t>
            </a:r>
            <a:r>
              <a:rPr lang="en-US" sz="2000" dirty="0">
                <a:latin typeface="Arial" panose="020B0604020202020204" pitchFamily="34" charset="0"/>
                <a:cs typeface="Arial" panose="020B0604020202020204" pitchFamily="34" charset="0"/>
              </a:rPr>
              <a:t>:</a:t>
            </a:r>
            <a:endParaRPr sz="2000" dirty="0">
              <a:latin typeface="Arial" panose="020B0604020202020204" pitchFamily="34" charset="0"/>
              <a:cs typeface="Arial" panose="020B0604020202020204" pitchFamily="34" charset="0"/>
            </a:endParaRPr>
          </a:p>
        </p:txBody>
      </p:sp>
      <p:sp>
        <p:nvSpPr>
          <p:cNvPr id="3" name="Oval 2"/>
          <p:cNvSpPr/>
          <p:nvPr/>
        </p:nvSpPr>
        <p:spPr>
          <a:xfrm>
            <a:off x="3481600" y="2011680"/>
            <a:ext cx="2011680" cy="2011680"/>
          </a:xfrm>
          <a:prstGeom prst="ellipse">
            <a:avLst/>
          </a:prstGeom>
          <a:solidFill>
            <a:srgbClr val="C8E6C9"/>
          </a:solidFill>
        </p:spPr>
        <p:style>
          <a:lnRef idx="1">
            <a:schemeClr val="accent1"/>
          </a:lnRef>
          <a:fillRef idx="3">
            <a:schemeClr val="accent1"/>
          </a:fillRef>
          <a:effectRef idx="2">
            <a:schemeClr val="accent1"/>
          </a:effectRef>
          <a:fontRef idx="minor">
            <a:schemeClr val="lt1"/>
          </a:fontRef>
        </p:style>
        <p:txBody>
          <a:bodyPr rtlCol="0" anchor="ctr"/>
          <a:lstStyle/>
          <a:p>
            <a:pPr algn="just">
              <a:defRPr sz="1600" b="1"/>
            </a:pPr>
            <a:r>
              <a:rPr sz="1600" dirty="0">
                <a:solidFill>
                  <a:schemeClr val="tx1"/>
                </a:solidFill>
                <a:latin typeface="Arial" panose="020B0604020202020204" pitchFamily="34" charset="0"/>
                <a:cs typeface="Arial" panose="020B0604020202020204" pitchFamily="34" charset="0"/>
              </a:rPr>
              <a:t>Innovations</a:t>
            </a:r>
          </a:p>
          <a:p>
            <a:pPr algn="just"/>
            <a:r>
              <a:rPr b="1" dirty="0">
                <a:solidFill>
                  <a:schemeClr val="tx1"/>
                </a:solidFill>
                <a:latin typeface="Arial" panose="020B0604020202020204" pitchFamily="34" charset="0"/>
                <a:cs typeface="Arial" panose="020B0604020202020204" pitchFamily="34" charset="0"/>
              </a:rPr>
              <a:t>in Service</a:t>
            </a:r>
          </a:p>
          <a:p>
            <a:pPr algn="just"/>
            <a:r>
              <a:rPr b="1" dirty="0">
                <a:solidFill>
                  <a:schemeClr val="tx1"/>
                </a:solidFill>
                <a:latin typeface="Arial" panose="020B0604020202020204" pitchFamily="34" charset="0"/>
                <a:cs typeface="Arial" panose="020B0604020202020204" pitchFamily="34" charset="0"/>
              </a:rPr>
              <a:t>Delivery</a:t>
            </a:r>
          </a:p>
        </p:txBody>
      </p:sp>
      <p:sp>
        <p:nvSpPr>
          <p:cNvPr id="4" name="Rounded Rectangle 3"/>
          <p:cNvSpPr/>
          <p:nvPr/>
        </p:nvSpPr>
        <p:spPr>
          <a:xfrm>
            <a:off x="2279606" y="1039947"/>
            <a:ext cx="4262284" cy="1020588"/>
          </a:xfrm>
          <a:prstGeom prst="roundRect">
            <a:avLst/>
          </a:prstGeom>
          <a:solidFill>
            <a:srgbClr val="AED581"/>
          </a:solidFill>
        </p:spPr>
        <p:style>
          <a:lnRef idx="1">
            <a:schemeClr val="accent1"/>
          </a:lnRef>
          <a:fillRef idx="3">
            <a:schemeClr val="accent1"/>
          </a:fillRef>
          <a:effectRef idx="2">
            <a:schemeClr val="accent1"/>
          </a:effectRef>
          <a:fontRef idx="minor">
            <a:schemeClr val="lt1"/>
          </a:fontRef>
        </p:style>
        <p:txBody>
          <a:bodyPr rtlCol="0" anchor="ctr"/>
          <a:lstStyle/>
          <a:p>
            <a:pPr algn="just">
              <a:defRPr sz="1400" b="1"/>
            </a:pPr>
            <a:r>
              <a:rPr sz="1600" dirty="0">
                <a:solidFill>
                  <a:schemeClr val="tx1"/>
                </a:solidFill>
                <a:latin typeface="Arial" panose="020B0604020202020204" pitchFamily="34" charset="0"/>
                <a:cs typeface="Arial" panose="020B0604020202020204" pitchFamily="34" charset="0"/>
              </a:rPr>
              <a:t>Integration of Wellness Programs</a:t>
            </a:r>
            <a:r>
              <a:rPr lang="en-US" sz="1600" dirty="0">
                <a:solidFill>
                  <a:schemeClr val="tx1"/>
                </a:solidFill>
                <a:latin typeface="Arial" panose="020B0604020202020204" pitchFamily="34" charset="0"/>
                <a:cs typeface="Arial" panose="020B0604020202020204" pitchFamily="34" charset="0"/>
              </a:rPr>
              <a:t>:</a:t>
            </a:r>
            <a:endParaRPr sz="1600" dirty="0">
              <a:solidFill>
                <a:schemeClr val="tx1"/>
              </a:solidFill>
              <a:latin typeface="Arial" panose="020B0604020202020204" pitchFamily="34" charset="0"/>
              <a:cs typeface="Arial" panose="020B0604020202020204" pitchFamily="34" charset="0"/>
            </a:endParaRPr>
          </a:p>
          <a:p>
            <a:pPr algn="just">
              <a:defRPr sz="1000"/>
            </a:pPr>
            <a:r>
              <a:rPr sz="1600" dirty="0">
                <a:solidFill>
                  <a:schemeClr val="tx1"/>
                </a:solidFill>
                <a:latin typeface="Arial" panose="020B0604020202020204" pitchFamily="34" charset="0"/>
                <a:cs typeface="Arial" panose="020B0604020202020204" pitchFamily="34" charset="0"/>
              </a:rPr>
              <a:t>Promotes preventative care and lifestyle changes at scale.</a:t>
            </a:r>
            <a:r>
              <a:rPr lang="en-US" sz="1600" dirty="0">
                <a:solidFill>
                  <a:schemeClr val="tx1"/>
                </a:solidFill>
                <a:latin typeface="Arial" panose="020B0604020202020204" pitchFamily="34" charset="0"/>
                <a:cs typeface="Arial" panose="020B0604020202020204" pitchFamily="34" charset="0"/>
              </a:rPr>
              <a:t> </a:t>
            </a:r>
            <a:r>
              <a:rPr sz="1600" dirty="0">
                <a:solidFill>
                  <a:schemeClr val="tx1"/>
                </a:solidFill>
                <a:latin typeface="Arial" panose="020B0604020202020204" pitchFamily="34" charset="0"/>
                <a:cs typeface="Arial" panose="020B0604020202020204" pitchFamily="34" charset="0"/>
              </a:rPr>
              <a:t>(Public Health England, 2018)</a:t>
            </a:r>
          </a:p>
        </p:txBody>
      </p:sp>
      <p:sp>
        <p:nvSpPr>
          <p:cNvPr id="5" name="Rounded Rectangle 4"/>
          <p:cNvSpPr/>
          <p:nvPr/>
        </p:nvSpPr>
        <p:spPr>
          <a:xfrm>
            <a:off x="5215025" y="2087634"/>
            <a:ext cx="2403988" cy="1448292"/>
          </a:xfrm>
          <a:prstGeom prst="roundRect">
            <a:avLst/>
          </a:prstGeom>
          <a:solidFill>
            <a:srgbClr val="4FC3F7"/>
          </a:solidFill>
        </p:spPr>
        <p:style>
          <a:lnRef idx="1">
            <a:schemeClr val="accent1"/>
          </a:lnRef>
          <a:fillRef idx="3">
            <a:schemeClr val="accent1"/>
          </a:fillRef>
          <a:effectRef idx="2">
            <a:schemeClr val="accent1"/>
          </a:effectRef>
          <a:fontRef idx="minor">
            <a:schemeClr val="lt1"/>
          </a:fontRef>
        </p:style>
        <p:txBody>
          <a:bodyPr rtlCol="0" anchor="ctr"/>
          <a:lstStyle/>
          <a:p>
            <a:pPr algn="just">
              <a:defRPr sz="1400" b="1"/>
            </a:pPr>
            <a:r>
              <a:rPr sz="1600" dirty="0">
                <a:solidFill>
                  <a:schemeClr val="tx1"/>
                </a:solidFill>
                <a:latin typeface="Arial" panose="020B0604020202020204" pitchFamily="34" charset="0"/>
                <a:cs typeface="Arial" panose="020B0604020202020204" pitchFamily="34" charset="0"/>
              </a:rPr>
              <a:t>Telehealth Expansion</a:t>
            </a:r>
          </a:p>
          <a:p>
            <a:pPr algn="just">
              <a:defRPr sz="1000"/>
            </a:pPr>
            <a:r>
              <a:rPr sz="1600" dirty="0">
                <a:solidFill>
                  <a:schemeClr val="tx1"/>
                </a:solidFill>
                <a:latin typeface="Arial" panose="020B0604020202020204" pitchFamily="34" charset="0"/>
                <a:cs typeface="Arial" panose="020B0604020202020204" pitchFamily="34" charset="0"/>
              </a:rPr>
              <a:t>Expands service reach, particularly in remote areas.</a:t>
            </a:r>
            <a:r>
              <a:rPr lang="en-US" sz="1600" dirty="0">
                <a:solidFill>
                  <a:schemeClr val="tx1"/>
                </a:solidFill>
                <a:latin typeface="Arial" panose="020B0604020202020204" pitchFamily="34" charset="0"/>
                <a:cs typeface="Arial" panose="020B0604020202020204" pitchFamily="34" charset="0"/>
              </a:rPr>
              <a:t> </a:t>
            </a:r>
            <a:r>
              <a:rPr sz="1600" dirty="0">
                <a:solidFill>
                  <a:schemeClr val="tx1"/>
                </a:solidFill>
                <a:latin typeface="Arial" panose="020B0604020202020204" pitchFamily="34" charset="0"/>
                <a:cs typeface="Arial" panose="020B0604020202020204" pitchFamily="34" charset="0"/>
              </a:rPr>
              <a:t>(NHS England, 2022)</a:t>
            </a:r>
          </a:p>
        </p:txBody>
      </p:sp>
      <p:sp>
        <p:nvSpPr>
          <p:cNvPr id="6" name="Rounded Rectangle 5"/>
          <p:cNvSpPr/>
          <p:nvPr/>
        </p:nvSpPr>
        <p:spPr>
          <a:xfrm>
            <a:off x="4487440" y="3590125"/>
            <a:ext cx="2675357" cy="1253246"/>
          </a:xfrm>
          <a:prstGeom prst="roundRect">
            <a:avLst/>
          </a:prstGeom>
          <a:solidFill>
            <a:srgbClr val="CE93D8"/>
          </a:solidFill>
        </p:spPr>
        <p:style>
          <a:lnRef idx="1">
            <a:schemeClr val="accent1"/>
          </a:lnRef>
          <a:fillRef idx="3">
            <a:schemeClr val="accent1"/>
          </a:fillRef>
          <a:effectRef idx="2">
            <a:schemeClr val="accent1"/>
          </a:effectRef>
          <a:fontRef idx="minor">
            <a:schemeClr val="lt1"/>
          </a:fontRef>
        </p:style>
        <p:txBody>
          <a:bodyPr rtlCol="0" anchor="ctr"/>
          <a:lstStyle/>
          <a:p>
            <a:pPr algn="just">
              <a:defRPr sz="1400" b="1"/>
            </a:pPr>
            <a:r>
              <a:rPr sz="1400" dirty="0">
                <a:solidFill>
                  <a:schemeClr val="tx1"/>
                </a:solidFill>
                <a:latin typeface="Arial" panose="020B0604020202020204" pitchFamily="34" charset="0"/>
                <a:cs typeface="Arial" panose="020B0604020202020204" pitchFamily="34" charset="0"/>
              </a:rPr>
              <a:t>Person-</a:t>
            </a:r>
            <a:r>
              <a:rPr sz="1400" dirty="0" err="1">
                <a:solidFill>
                  <a:schemeClr val="tx1"/>
                </a:solidFill>
                <a:latin typeface="Arial" panose="020B0604020202020204" pitchFamily="34" charset="0"/>
                <a:cs typeface="Arial" panose="020B0604020202020204" pitchFamily="34" charset="0"/>
              </a:rPr>
              <a:t>Centred</a:t>
            </a:r>
            <a:r>
              <a:rPr sz="1400" dirty="0">
                <a:solidFill>
                  <a:schemeClr val="tx1"/>
                </a:solidFill>
                <a:latin typeface="Arial" panose="020B0604020202020204" pitchFamily="34" charset="0"/>
                <a:cs typeface="Arial" panose="020B0604020202020204" pitchFamily="34" charset="0"/>
              </a:rPr>
              <a:t> Care</a:t>
            </a:r>
            <a:r>
              <a:rPr lang="en-US" sz="1400" dirty="0">
                <a:solidFill>
                  <a:schemeClr val="tx1"/>
                </a:solidFill>
                <a:latin typeface="Arial" panose="020B0604020202020204" pitchFamily="34" charset="0"/>
                <a:cs typeface="Arial" panose="020B0604020202020204" pitchFamily="34" charset="0"/>
              </a:rPr>
              <a:t>:</a:t>
            </a:r>
            <a:endParaRPr sz="1400" dirty="0">
              <a:solidFill>
                <a:schemeClr val="tx1"/>
              </a:solidFill>
              <a:latin typeface="Arial" panose="020B0604020202020204" pitchFamily="34" charset="0"/>
              <a:cs typeface="Arial" panose="020B0604020202020204" pitchFamily="34" charset="0"/>
            </a:endParaRPr>
          </a:p>
          <a:p>
            <a:pPr algn="just">
              <a:defRPr sz="1000"/>
            </a:pPr>
            <a:r>
              <a:rPr sz="1400" dirty="0">
                <a:solidFill>
                  <a:schemeClr val="tx1"/>
                </a:solidFill>
                <a:latin typeface="Arial" panose="020B0604020202020204" pitchFamily="34" charset="0"/>
                <a:cs typeface="Arial" panose="020B0604020202020204" pitchFamily="34" charset="0"/>
              </a:rPr>
              <a:t>Tailors care to individual needs, improving satisfaction and outcomes.</a:t>
            </a:r>
          </a:p>
        </p:txBody>
      </p:sp>
      <p:sp>
        <p:nvSpPr>
          <p:cNvPr id="7" name="Rounded Rectangle 6"/>
          <p:cNvSpPr/>
          <p:nvPr/>
        </p:nvSpPr>
        <p:spPr>
          <a:xfrm>
            <a:off x="1317767" y="2060535"/>
            <a:ext cx="2403988" cy="1448292"/>
          </a:xfrm>
          <a:prstGeom prst="roundRect">
            <a:avLst/>
          </a:prstGeom>
          <a:solidFill>
            <a:srgbClr val="81C784"/>
          </a:solidFill>
        </p:spPr>
        <p:style>
          <a:lnRef idx="1">
            <a:schemeClr val="accent1"/>
          </a:lnRef>
          <a:fillRef idx="3">
            <a:schemeClr val="accent1"/>
          </a:fillRef>
          <a:effectRef idx="2">
            <a:schemeClr val="accent1"/>
          </a:effectRef>
          <a:fontRef idx="minor">
            <a:schemeClr val="lt1"/>
          </a:fontRef>
        </p:style>
        <p:txBody>
          <a:bodyPr rtlCol="0" anchor="ctr"/>
          <a:lstStyle/>
          <a:p>
            <a:pPr algn="just">
              <a:defRPr sz="1400" b="1"/>
            </a:pPr>
            <a:r>
              <a:rPr sz="1400" dirty="0">
                <a:solidFill>
                  <a:schemeClr val="tx1"/>
                </a:solidFill>
                <a:latin typeface="Arial" panose="020B0604020202020204" pitchFamily="34" charset="0"/>
                <a:cs typeface="Arial" panose="020B0604020202020204" pitchFamily="34" charset="0"/>
              </a:rPr>
              <a:t>Community-Based Health Hubs</a:t>
            </a:r>
            <a:r>
              <a:rPr lang="en-US" sz="1400" dirty="0">
                <a:solidFill>
                  <a:schemeClr val="tx1"/>
                </a:solidFill>
                <a:latin typeface="Arial" panose="020B0604020202020204" pitchFamily="34" charset="0"/>
                <a:cs typeface="Arial" panose="020B0604020202020204" pitchFamily="34" charset="0"/>
              </a:rPr>
              <a:t>:</a:t>
            </a:r>
            <a:endParaRPr sz="1400" dirty="0">
              <a:solidFill>
                <a:schemeClr val="tx1"/>
              </a:solidFill>
              <a:latin typeface="Arial" panose="020B0604020202020204" pitchFamily="34" charset="0"/>
              <a:cs typeface="Arial" panose="020B0604020202020204" pitchFamily="34" charset="0"/>
            </a:endParaRPr>
          </a:p>
          <a:p>
            <a:pPr algn="just">
              <a:defRPr sz="1000"/>
            </a:pPr>
            <a:r>
              <a:rPr sz="1400" dirty="0">
                <a:solidFill>
                  <a:schemeClr val="tx1"/>
                </a:solidFill>
                <a:latin typeface="Arial" panose="020B0604020202020204" pitchFamily="34" charset="0"/>
                <a:cs typeface="Arial" panose="020B0604020202020204" pitchFamily="34" charset="0"/>
              </a:rPr>
              <a:t>Improves accessibility and trust in health services.</a:t>
            </a:r>
            <a:r>
              <a:rPr lang="en-US" sz="1400" dirty="0">
                <a:solidFill>
                  <a:schemeClr val="tx1"/>
                </a:solidFill>
                <a:latin typeface="Arial" panose="020B0604020202020204" pitchFamily="34" charset="0"/>
                <a:cs typeface="Arial" panose="020B0604020202020204" pitchFamily="34" charset="0"/>
              </a:rPr>
              <a:t> </a:t>
            </a:r>
            <a:r>
              <a:rPr sz="1400" dirty="0">
                <a:solidFill>
                  <a:schemeClr val="tx1"/>
                </a:solidFill>
                <a:latin typeface="Arial" panose="020B0604020202020204" pitchFamily="34" charset="0"/>
                <a:cs typeface="Arial" panose="020B0604020202020204" pitchFamily="34" charset="0"/>
              </a:rPr>
              <a:t>(Latif, 2020)</a:t>
            </a:r>
          </a:p>
        </p:txBody>
      </p:sp>
      <p:sp>
        <p:nvSpPr>
          <p:cNvPr id="8" name="Rounded Rectangle 7"/>
          <p:cNvSpPr/>
          <p:nvPr/>
        </p:nvSpPr>
        <p:spPr>
          <a:xfrm>
            <a:off x="1557921" y="3551412"/>
            <a:ext cx="2675357" cy="1291959"/>
          </a:xfrm>
          <a:prstGeom prst="roundRect">
            <a:avLst/>
          </a:prstGeom>
          <a:solidFill>
            <a:srgbClr val="FFCA28"/>
          </a:solidFill>
        </p:spPr>
        <p:style>
          <a:lnRef idx="1">
            <a:schemeClr val="accent1"/>
          </a:lnRef>
          <a:fillRef idx="3">
            <a:schemeClr val="accent1"/>
          </a:fillRef>
          <a:effectRef idx="2">
            <a:schemeClr val="accent1"/>
          </a:effectRef>
          <a:fontRef idx="minor">
            <a:schemeClr val="lt1"/>
          </a:fontRef>
        </p:style>
        <p:txBody>
          <a:bodyPr rtlCol="0" anchor="ctr"/>
          <a:lstStyle/>
          <a:p>
            <a:pPr algn="just">
              <a:defRPr sz="1400" b="1"/>
            </a:pPr>
            <a:r>
              <a:rPr sz="1400" dirty="0">
                <a:solidFill>
                  <a:schemeClr val="tx1"/>
                </a:solidFill>
                <a:latin typeface="Arial" panose="020B0604020202020204" pitchFamily="34" charset="0"/>
                <a:cs typeface="Arial" panose="020B0604020202020204" pitchFamily="34" charset="0"/>
              </a:rPr>
              <a:t>Social Prescribing Pilots</a:t>
            </a:r>
            <a:r>
              <a:rPr lang="en-US" sz="1400" dirty="0">
                <a:solidFill>
                  <a:schemeClr val="tx1"/>
                </a:solidFill>
                <a:latin typeface="Arial" panose="020B0604020202020204" pitchFamily="34" charset="0"/>
                <a:cs typeface="Arial" panose="020B0604020202020204" pitchFamily="34" charset="0"/>
              </a:rPr>
              <a:t>:</a:t>
            </a:r>
            <a:endParaRPr sz="1400" dirty="0">
              <a:solidFill>
                <a:schemeClr val="tx1"/>
              </a:solidFill>
              <a:latin typeface="Arial" panose="020B0604020202020204" pitchFamily="34" charset="0"/>
              <a:cs typeface="Arial" panose="020B0604020202020204" pitchFamily="34" charset="0"/>
            </a:endParaRPr>
          </a:p>
          <a:p>
            <a:pPr algn="just">
              <a:defRPr sz="1000"/>
            </a:pPr>
            <a:r>
              <a:rPr sz="1400" dirty="0">
                <a:solidFill>
                  <a:schemeClr val="tx1"/>
                </a:solidFill>
                <a:latin typeface="Arial" panose="020B0604020202020204" pitchFamily="34" charset="0"/>
                <a:cs typeface="Arial" panose="020B0604020202020204" pitchFamily="34" charset="0"/>
              </a:rPr>
              <a:t>NHS Trusts linking patients to community connectors and non-clinical support.</a:t>
            </a:r>
            <a:br>
              <a:rPr sz="1400" dirty="0">
                <a:solidFill>
                  <a:schemeClr val="tx1"/>
                </a:solidFill>
                <a:latin typeface="Arial" panose="020B0604020202020204" pitchFamily="34" charset="0"/>
                <a:cs typeface="Arial" panose="020B0604020202020204" pitchFamily="34" charset="0"/>
              </a:rPr>
            </a:br>
            <a:r>
              <a:rPr sz="1400" dirty="0">
                <a:solidFill>
                  <a:schemeClr val="tx1"/>
                </a:solidFill>
                <a:latin typeface="Arial" panose="020B0604020202020204" pitchFamily="34" charset="0"/>
                <a:cs typeface="Arial" panose="020B0604020202020204" pitchFamily="34" charset="0"/>
              </a:rPr>
              <a:t>(Latif, 2020; NHS England, 2022)</a:t>
            </a:r>
          </a:p>
        </p:txBody>
      </p:sp>
      <p:sp>
        <p:nvSpPr>
          <p:cNvPr id="9" name="TextBox 8">
            <a:extLst>
              <a:ext uri="{FF2B5EF4-FFF2-40B4-BE49-F238E27FC236}">
                <a16:creationId xmlns:a16="http://schemas.microsoft.com/office/drawing/2014/main" id="{6FD1C854-5794-E4C9-15A5-C24A363BD395}"/>
              </a:ext>
            </a:extLst>
          </p:cNvPr>
          <p:cNvSpPr txBox="1"/>
          <p:nvPr/>
        </p:nvSpPr>
        <p:spPr>
          <a:xfrm>
            <a:off x="7743883" y="342912"/>
            <a:ext cx="3346903" cy="4971939"/>
          </a:xfrm>
          <a:prstGeom prst="rect">
            <a:avLst/>
          </a:prstGeom>
          <a:solidFill>
            <a:schemeClr val="accent1">
              <a:lumMod val="60000"/>
              <a:lumOff val="40000"/>
            </a:schemeClr>
          </a:solidFill>
        </p:spPr>
        <p:txBody>
          <a:bodyPr wrap="square">
            <a:spAutoFit/>
          </a:bodyPr>
          <a:lstStyle/>
          <a:p>
            <a:pPr marL="54610" algn="just">
              <a:lnSpc>
                <a:spcPct val="115000"/>
              </a:lnSpc>
              <a:spcBef>
                <a:spcPts val="750"/>
              </a:spcBef>
              <a:spcAft>
                <a:spcPts val="800"/>
              </a:spcAft>
              <a:buNone/>
            </a:pPr>
            <a:r>
              <a:rPr lang="en-GB" sz="2000" b="1" dirty="0">
                <a:solidFill>
                  <a:srgbClr val="000000"/>
                </a:solidFill>
                <a:effectLst/>
                <a:latin typeface="Calibri" panose="020F0502020204030204" pitchFamily="34" charset="0"/>
                <a:ea typeface="DengXian" panose="02010600030101010101" pitchFamily="2" charset="-122"/>
                <a:cs typeface="Arial" panose="020B0604020202020204" pitchFamily="34" charset="0"/>
              </a:rPr>
              <a:t>Case example:</a:t>
            </a:r>
            <a:r>
              <a:rPr lang="en-GB" sz="2000" dirty="0">
                <a:solidFill>
                  <a:srgbClr val="000000"/>
                </a:solidFill>
                <a:effectLst/>
                <a:latin typeface="Calibri" panose="020F0502020204030204" pitchFamily="34" charset="0"/>
                <a:ea typeface="DengXian" panose="02010600030101010101" pitchFamily="2" charset="-122"/>
                <a:cs typeface="Arial" panose="020B0604020202020204" pitchFamily="34" charset="0"/>
              </a:rPr>
              <a:t> </a:t>
            </a:r>
          </a:p>
          <a:p>
            <a:pPr marL="54610" algn="just">
              <a:lnSpc>
                <a:spcPct val="115000"/>
              </a:lnSpc>
              <a:spcBef>
                <a:spcPts val="750"/>
              </a:spcBef>
              <a:spcAft>
                <a:spcPts val="800"/>
              </a:spcAft>
              <a:buNone/>
            </a:pPr>
            <a:r>
              <a:rPr lang="en-GB" sz="1800" b="0" dirty="0">
                <a:effectLst/>
                <a:latin typeface="Arial" panose="020B0604020202020204" pitchFamily="34" charset="0"/>
                <a:ea typeface="Times New Roman" panose="02020603050405020304" pitchFamily="18" charset="0"/>
              </a:rPr>
              <a:t>Holistic care models integrate wellness programmes, telehealth, and community health initiatives to improve access and continuity of care.</a:t>
            </a:r>
            <a:endParaRPr lang="en-GB" b="1" dirty="0">
              <a:latin typeface="Arial" panose="020B0604020202020204" pitchFamily="34" charset="0"/>
              <a:ea typeface="Times New Roman" panose="02020603050405020304" pitchFamily="18" charset="0"/>
            </a:endParaRPr>
          </a:p>
          <a:p>
            <a:pPr marL="54610" algn="just">
              <a:lnSpc>
                <a:spcPct val="115000"/>
              </a:lnSpc>
              <a:spcBef>
                <a:spcPts val="750"/>
              </a:spcBef>
              <a:spcAft>
                <a:spcPts val="800"/>
              </a:spcAft>
              <a:buNone/>
            </a:pPr>
            <a:r>
              <a:rPr lang="en-GB" sz="1800" b="0" dirty="0">
                <a:effectLst/>
                <a:latin typeface="Arial" panose="020B0604020202020204" pitchFamily="34" charset="0"/>
                <a:ea typeface="Times New Roman" panose="02020603050405020304" pitchFamily="18" charset="0"/>
              </a:rPr>
              <a:t>In the UK, NHS Integrated Care Systems demonstrate this approach by combining digital services and community partnerships to support population wellbeing</a:t>
            </a:r>
            <a:r>
              <a:rPr lang="en-GB" sz="1800" b="1" dirty="0">
                <a:effectLst/>
                <a:latin typeface="Arial" panose="020B0604020202020204" pitchFamily="34" charset="0"/>
                <a:ea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rPr>
              <a:t>(NHS England, 2019; WHO, 2023).</a:t>
            </a:r>
            <a:endParaRPr lang="en-GB" sz="1800" dirty="0">
              <a:effectLst/>
              <a:latin typeface="Times New Roman" panose="02020603050405020304" pitchFamily="18" charset="0"/>
              <a:ea typeface="Times New Roman" panose="02020603050405020304" pitchFamily="18" charset="0"/>
            </a:endParaRPr>
          </a:p>
        </p:txBody>
      </p:sp>
      <p:graphicFrame>
        <p:nvGraphicFramePr>
          <p:cNvPr id="10" name="Table 9">
            <a:extLst>
              <a:ext uri="{FF2B5EF4-FFF2-40B4-BE49-F238E27FC236}">
                <a16:creationId xmlns:a16="http://schemas.microsoft.com/office/drawing/2014/main" id="{CD982249-072A-EF71-CB47-1770E417C7F5}"/>
              </a:ext>
            </a:extLst>
          </p:cNvPr>
          <p:cNvGraphicFramePr>
            <a:graphicFrameLocks noGrp="1"/>
          </p:cNvGraphicFramePr>
          <p:nvPr>
            <p:extLst>
              <p:ext uri="{D42A27DB-BD31-4B8C-83A1-F6EECF244321}">
                <p14:modId xmlns:p14="http://schemas.microsoft.com/office/powerpoint/2010/main" val="2699318419"/>
              </p:ext>
            </p:extLst>
          </p:nvPr>
        </p:nvGraphicFramePr>
        <p:xfrm>
          <a:off x="1429280" y="5065516"/>
          <a:ext cx="6062901" cy="579120"/>
        </p:xfrm>
        <a:graphic>
          <a:graphicData uri="http://schemas.openxmlformats.org/drawingml/2006/table">
            <a:tbl>
              <a:tblPr firstRow="1" bandRow="1">
                <a:tableStyleId>{2D5ABB26-0587-4C30-8999-92F81FD0307C}</a:tableStyleId>
              </a:tblPr>
              <a:tblGrid>
                <a:gridCol w="6062901">
                  <a:extLst>
                    <a:ext uri="{9D8B030D-6E8A-4147-A177-3AD203B41FA5}">
                      <a16:colId xmlns:a16="http://schemas.microsoft.com/office/drawing/2014/main" val="582187130"/>
                    </a:ext>
                  </a:extLst>
                </a:gridCol>
              </a:tblGrid>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400" dirty="0">
                          <a:latin typeface="Arial" panose="020B0604020202020204" pitchFamily="34" charset="0"/>
                          <a:cs typeface="Arial" panose="020B0604020202020204" pitchFamily="34" charset="0"/>
                        </a:rPr>
                        <a:t>Diagram: Self-created</a:t>
                      </a:r>
                      <a:endParaRPr lang="en-GB" sz="1400" dirty="0">
                        <a:latin typeface="Arial" panose="020B0604020202020204" pitchFamily="34" charset="0"/>
                        <a:cs typeface="Arial" panose="020B0604020202020204" pitchFamily="34" charset="0"/>
                      </a:endParaRPr>
                    </a:p>
                    <a:p>
                      <a:endParaRPr lang="en-GB" dirty="0"/>
                    </a:p>
                  </a:txBody>
                  <a:tcPr/>
                </a:tc>
                <a:extLst>
                  <a:ext uri="{0D108BD9-81ED-4DB2-BD59-A6C34878D82A}">
                    <a16:rowId xmlns:a16="http://schemas.microsoft.com/office/drawing/2014/main" val="909747700"/>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9301" y="254657"/>
            <a:ext cx="4612002" cy="1143000"/>
          </a:xfrm>
        </p:spPr>
        <p:txBody>
          <a:bodyPr>
            <a:normAutofit fontScale="90000"/>
          </a:bodyPr>
          <a:lstStyle/>
          <a:p>
            <a:r>
              <a:rPr lang="en-US" sz="2000" b="1" dirty="0">
                <a:latin typeface="Arial" panose="020B0604020202020204" pitchFamily="34" charset="0"/>
                <a:cs typeface="Arial" panose="020B0604020202020204" pitchFamily="34" charset="0"/>
              </a:rPr>
              <a:t>Making Every Contact Count (MECC)</a:t>
            </a:r>
            <a:br>
              <a:rPr lang="en-US" dirty="0"/>
            </a:br>
            <a:endParaRPr dirty="0"/>
          </a:p>
        </p:txBody>
      </p:sp>
      <p:sp>
        <p:nvSpPr>
          <p:cNvPr id="4" name="TextBox 3"/>
          <p:cNvSpPr txBox="1"/>
          <p:nvPr/>
        </p:nvSpPr>
        <p:spPr>
          <a:xfrm>
            <a:off x="1759301" y="899657"/>
            <a:ext cx="3177269" cy="584775"/>
          </a:xfrm>
          <a:prstGeom prst="rect">
            <a:avLst/>
          </a:prstGeom>
          <a:noFill/>
        </p:spPr>
        <p:txBody>
          <a:bodyPr wrap="square">
            <a:spAutoFit/>
          </a:bodyPr>
          <a:lstStyle/>
          <a:p>
            <a:pPr algn="ctr">
              <a:defRPr sz="1800"/>
            </a:pPr>
            <a:r>
              <a:rPr sz="1600" b="1" dirty="0">
                <a:latin typeface="Arial" panose="020B0604020202020204" pitchFamily="34" charset="0"/>
                <a:cs typeface="Arial" panose="020B0604020202020204" pitchFamily="34" charset="0"/>
              </a:rPr>
              <a:t>A Preventive Public Health Approach</a:t>
            </a:r>
          </a:p>
        </p:txBody>
      </p:sp>
      <p:sp>
        <p:nvSpPr>
          <p:cNvPr id="5" name="Oval 4"/>
          <p:cNvSpPr/>
          <p:nvPr/>
        </p:nvSpPr>
        <p:spPr>
          <a:xfrm>
            <a:off x="2861170" y="2591253"/>
            <a:ext cx="1451708" cy="1560964"/>
          </a:xfrm>
          <a:prstGeom prst="ellipse">
            <a:avLst/>
          </a:prstGeom>
          <a:solidFill>
            <a:srgbClr val="C6E0B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pPr>
            <a:r>
              <a:rPr sz="2000" dirty="0">
                <a:solidFill>
                  <a:schemeClr val="tx1"/>
                </a:solidFill>
                <a:latin typeface="Arial" panose="020B0604020202020204" pitchFamily="34" charset="0"/>
                <a:cs typeface="Arial" panose="020B0604020202020204" pitchFamily="34" charset="0"/>
              </a:rPr>
              <a:t>MECC</a:t>
            </a:r>
          </a:p>
          <a:p>
            <a:pPr algn="ctr">
              <a:defRPr sz="1400"/>
            </a:pPr>
            <a:r>
              <a:rPr sz="1200" dirty="0">
                <a:solidFill>
                  <a:schemeClr val="tx1"/>
                </a:solidFill>
                <a:latin typeface="Arial" panose="020B0604020202020204" pitchFamily="34" charset="0"/>
                <a:cs typeface="Arial" panose="020B0604020202020204" pitchFamily="34" charset="0"/>
              </a:rPr>
              <a:t>A Preventive</a:t>
            </a:r>
          </a:p>
          <a:p>
            <a:pPr algn="ctr">
              <a:defRPr sz="1400"/>
            </a:pPr>
            <a:r>
              <a:rPr sz="1200" dirty="0">
                <a:solidFill>
                  <a:schemeClr val="tx1"/>
                </a:solidFill>
                <a:latin typeface="Arial" panose="020B0604020202020204" pitchFamily="34" charset="0"/>
                <a:cs typeface="Arial" panose="020B0604020202020204" pitchFamily="34" charset="0"/>
              </a:rPr>
              <a:t>Public Health</a:t>
            </a:r>
          </a:p>
          <a:p>
            <a:pPr algn="ctr">
              <a:defRPr sz="1400"/>
            </a:pPr>
            <a:r>
              <a:rPr sz="1200" dirty="0">
                <a:solidFill>
                  <a:schemeClr val="tx1"/>
                </a:solidFill>
                <a:latin typeface="Arial" panose="020B0604020202020204" pitchFamily="34" charset="0"/>
                <a:cs typeface="Arial" panose="020B0604020202020204" pitchFamily="34" charset="0"/>
              </a:rPr>
              <a:t>Approach</a:t>
            </a:r>
          </a:p>
        </p:txBody>
      </p:sp>
      <p:sp>
        <p:nvSpPr>
          <p:cNvPr id="6" name="Oval 5"/>
          <p:cNvSpPr/>
          <p:nvPr/>
        </p:nvSpPr>
        <p:spPr>
          <a:xfrm>
            <a:off x="3702763" y="1484432"/>
            <a:ext cx="1656699" cy="1560964"/>
          </a:xfrm>
          <a:prstGeom prst="ellipse">
            <a:avLst/>
          </a:prstGeom>
          <a:solidFill>
            <a:srgbClr val="FFC0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a:p>
            <a:pPr algn="ctr">
              <a:defRPr sz="1400" b="1">
                <a:solidFill>
                  <a:srgbClr val="FFFFFF"/>
                </a:solidFill>
              </a:defRPr>
            </a:pPr>
            <a:r>
              <a:rPr sz="1200" dirty="0">
                <a:solidFill>
                  <a:schemeClr val="tx1"/>
                </a:solidFill>
                <a:latin typeface="Arial" panose="020B0604020202020204" pitchFamily="34" charset="0"/>
                <a:cs typeface="Arial" panose="020B0604020202020204" pitchFamily="34" charset="0"/>
              </a:rPr>
              <a:t>Purpose</a:t>
            </a:r>
          </a:p>
          <a:p>
            <a:pPr algn="ctr">
              <a:defRPr sz="1100">
                <a:solidFill>
                  <a:srgbClr val="FFFFFF"/>
                </a:solidFill>
              </a:defRPr>
            </a:pPr>
            <a:r>
              <a:rPr sz="1200" dirty="0">
                <a:solidFill>
                  <a:schemeClr val="tx1"/>
                </a:solidFill>
                <a:latin typeface="Arial" panose="020B0604020202020204" pitchFamily="34" charset="0"/>
                <a:cs typeface="Arial" panose="020B0604020202020204" pitchFamily="34" charset="0"/>
              </a:rPr>
              <a:t>Routine conversations to support lifestyle change</a:t>
            </a:r>
          </a:p>
        </p:txBody>
      </p:sp>
      <p:sp>
        <p:nvSpPr>
          <p:cNvPr id="7" name="Oval 6"/>
          <p:cNvSpPr/>
          <p:nvPr/>
        </p:nvSpPr>
        <p:spPr>
          <a:xfrm>
            <a:off x="3920664" y="3008525"/>
            <a:ext cx="1878049" cy="1687249"/>
          </a:xfrm>
          <a:prstGeom prst="ellipse">
            <a:avLst/>
          </a:prstGeom>
          <a:solidFill>
            <a:srgbClr val="5B9BD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a:p>
            <a:pPr algn="ctr">
              <a:defRPr sz="1400" b="1">
                <a:solidFill>
                  <a:srgbClr val="FFFFFF"/>
                </a:solidFill>
              </a:defRPr>
            </a:pPr>
            <a:r>
              <a:rPr sz="1600" dirty="0">
                <a:solidFill>
                  <a:schemeClr val="tx1"/>
                </a:solidFill>
                <a:latin typeface="Arial" panose="020B0604020202020204" pitchFamily="34" charset="0"/>
                <a:cs typeface="Arial" panose="020B0604020202020204" pitchFamily="34" charset="0"/>
              </a:rPr>
              <a:t>Method</a:t>
            </a:r>
          </a:p>
          <a:p>
            <a:pPr algn="ctr">
              <a:defRPr sz="1100">
                <a:solidFill>
                  <a:srgbClr val="FFFFFF"/>
                </a:solidFill>
              </a:defRPr>
            </a:pPr>
            <a:r>
              <a:rPr sz="1200" dirty="0">
                <a:solidFill>
                  <a:schemeClr val="tx1"/>
                </a:solidFill>
                <a:latin typeface="Arial" panose="020B0604020202020204" pitchFamily="34" charset="0"/>
                <a:cs typeface="Arial" panose="020B0604020202020204" pitchFamily="34" charset="0"/>
              </a:rPr>
              <a:t>Open-ended questions</a:t>
            </a:r>
            <a:br>
              <a:rPr sz="1200" dirty="0">
                <a:solidFill>
                  <a:schemeClr val="tx1"/>
                </a:solidFill>
                <a:latin typeface="Arial" panose="020B0604020202020204" pitchFamily="34" charset="0"/>
                <a:cs typeface="Arial" panose="020B0604020202020204" pitchFamily="34" charset="0"/>
              </a:rPr>
            </a:br>
            <a:r>
              <a:rPr sz="1200" dirty="0">
                <a:solidFill>
                  <a:schemeClr val="tx1"/>
                </a:solidFill>
                <a:latin typeface="Arial" panose="020B0604020202020204" pitchFamily="34" charset="0"/>
                <a:cs typeface="Arial" panose="020B0604020202020204" pitchFamily="34" charset="0"/>
              </a:rPr>
              <a:t>Motivational interviewing</a:t>
            </a:r>
            <a:br>
              <a:rPr sz="1200" dirty="0">
                <a:solidFill>
                  <a:schemeClr val="tx1"/>
                </a:solidFill>
                <a:latin typeface="Arial" panose="020B0604020202020204" pitchFamily="34" charset="0"/>
                <a:cs typeface="Arial" panose="020B0604020202020204" pitchFamily="34" charset="0"/>
              </a:rPr>
            </a:br>
            <a:r>
              <a:rPr sz="1200" dirty="0">
                <a:solidFill>
                  <a:schemeClr val="tx1"/>
                </a:solidFill>
                <a:latin typeface="Arial" panose="020B0604020202020204" pitchFamily="34" charset="0"/>
                <a:cs typeface="Arial" panose="020B0604020202020204" pitchFamily="34" charset="0"/>
              </a:rPr>
              <a:t>(Not expert advice</a:t>
            </a:r>
            <a:r>
              <a:rPr sz="1200" dirty="0">
                <a:latin typeface="Arial" panose="020B0604020202020204" pitchFamily="34" charset="0"/>
                <a:cs typeface="Arial" panose="020B0604020202020204" pitchFamily="34" charset="0"/>
              </a:rPr>
              <a:t>)</a:t>
            </a:r>
          </a:p>
        </p:txBody>
      </p:sp>
      <p:sp>
        <p:nvSpPr>
          <p:cNvPr id="8" name="Oval 7"/>
          <p:cNvSpPr/>
          <p:nvPr/>
        </p:nvSpPr>
        <p:spPr>
          <a:xfrm>
            <a:off x="1320094" y="3224313"/>
            <a:ext cx="1878048" cy="1560964"/>
          </a:xfrm>
          <a:prstGeom prst="ellipse">
            <a:avLst/>
          </a:prstGeom>
          <a:solidFill>
            <a:srgbClr val="70AD4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1">
                <a:solidFill>
                  <a:srgbClr val="FFFFFF"/>
                </a:solidFill>
              </a:defRPr>
            </a:pPr>
            <a:r>
              <a:rPr sz="1200" dirty="0">
                <a:solidFill>
                  <a:schemeClr val="tx1"/>
                </a:solidFill>
                <a:latin typeface="Arial" panose="020B0604020202020204" pitchFamily="34" charset="0"/>
                <a:cs typeface="Arial" panose="020B0604020202020204" pitchFamily="34" charset="0"/>
              </a:rPr>
              <a:t>Policy Alignment</a:t>
            </a:r>
          </a:p>
          <a:p>
            <a:pPr algn="ctr">
              <a:defRPr sz="1100">
                <a:solidFill>
                  <a:srgbClr val="FFFFFF"/>
                </a:solidFill>
              </a:defRPr>
            </a:pPr>
            <a:r>
              <a:rPr sz="1200" dirty="0">
                <a:solidFill>
                  <a:schemeClr val="tx1"/>
                </a:solidFill>
                <a:latin typeface="Arial" panose="020B0604020202020204" pitchFamily="34" charset="0"/>
                <a:cs typeface="Arial" panose="020B0604020202020204" pitchFamily="34" charset="0"/>
              </a:rPr>
              <a:t>Supports NHS prevention strategy</a:t>
            </a:r>
            <a:br>
              <a:rPr sz="1200" dirty="0">
                <a:solidFill>
                  <a:schemeClr val="tx1"/>
                </a:solidFill>
                <a:latin typeface="Arial" panose="020B0604020202020204" pitchFamily="34" charset="0"/>
                <a:cs typeface="Arial" panose="020B0604020202020204" pitchFamily="34" charset="0"/>
              </a:rPr>
            </a:br>
            <a:r>
              <a:rPr sz="1200" dirty="0">
                <a:solidFill>
                  <a:schemeClr val="tx1"/>
                </a:solidFill>
                <a:latin typeface="Arial" panose="020B0604020202020204" pitchFamily="34" charset="0"/>
                <a:cs typeface="Arial" panose="020B0604020202020204" pitchFamily="34" charset="0"/>
              </a:rPr>
              <a:t>Population health goals</a:t>
            </a:r>
          </a:p>
        </p:txBody>
      </p:sp>
      <p:sp>
        <p:nvSpPr>
          <p:cNvPr id="9" name="Oval 8"/>
          <p:cNvSpPr/>
          <p:nvPr/>
        </p:nvSpPr>
        <p:spPr>
          <a:xfrm>
            <a:off x="983121" y="1831127"/>
            <a:ext cx="1878049" cy="1560964"/>
          </a:xfrm>
          <a:prstGeom prst="ellipse">
            <a:avLst/>
          </a:prstGeom>
          <a:solidFill>
            <a:srgbClr val="A9D18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1">
                <a:solidFill>
                  <a:srgbClr val="FFFFFF"/>
                </a:solidFill>
              </a:defRPr>
            </a:pPr>
            <a:r>
              <a:rPr sz="1200" dirty="0" err="1">
                <a:solidFill>
                  <a:schemeClr val="tx1"/>
                </a:solidFill>
                <a:latin typeface="Arial" panose="020B0604020202020204" pitchFamily="34" charset="0"/>
                <a:cs typeface="Arial" panose="020B0604020202020204" pitchFamily="34" charset="0"/>
              </a:rPr>
              <a:t>Behaviours</a:t>
            </a:r>
            <a:r>
              <a:rPr sz="1200" dirty="0">
                <a:solidFill>
                  <a:schemeClr val="tx1"/>
                </a:solidFill>
                <a:latin typeface="Arial" panose="020B0604020202020204" pitchFamily="34" charset="0"/>
                <a:cs typeface="Arial" panose="020B0604020202020204" pitchFamily="34" charset="0"/>
              </a:rPr>
              <a:t> Targeted</a:t>
            </a:r>
          </a:p>
          <a:p>
            <a:pPr algn="ctr">
              <a:defRPr sz="1100">
                <a:solidFill>
                  <a:srgbClr val="FFFFFF"/>
                </a:solidFill>
              </a:defRPr>
            </a:pPr>
            <a:r>
              <a:rPr sz="1200" dirty="0">
                <a:solidFill>
                  <a:schemeClr val="tx1"/>
                </a:solidFill>
                <a:latin typeface="Arial" panose="020B0604020202020204" pitchFamily="34" charset="0"/>
                <a:cs typeface="Arial" panose="020B0604020202020204" pitchFamily="34" charset="0"/>
              </a:rPr>
              <a:t>Smoking</a:t>
            </a:r>
            <a:br>
              <a:rPr sz="1200" dirty="0">
                <a:solidFill>
                  <a:schemeClr val="tx1"/>
                </a:solidFill>
                <a:latin typeface="Arial" panose="020B0604020202020204" pitchFamily="34" charset="0"/>
                <a:cs typeface="Arial" panose="020B0604020202020204" pitchFamily="34" charset="0"/>
              </a:rPr>
            </a:br>
            <a:r>
              <a:rPr sz="1200" dirty="0">
                <a:solidFill>
                  <a:schemeClr val="tx1"/>
                </a:solidFill>
                <a:latin typeface="Arial" panose="020B0604020202020204" pitchFamily="34" charset="0"/>
                <a:cs typeface="Arial" panose="020B0604020202020204" pitchFamily="34" charset="0"/>
              </a:rPr>
              <a:t>Alcohol</a:t>
            </a:r>
            <a:br>
              <a:rPr sz="1200" dirty="0">
                <a:solidFill>
                  <a:schemeClr val="tx1"/>
                </a:solidFill>
                <a:latin typeface="Arial" panose="020B0604020202020204" pitchFamily="34" charset="0"/>
                <a:cs typeface="Arial" panose="020B0604020202020204" pitchFamily="34" charset="0"/>
              </a:rPr>
            </a:br>
            <a:r>
              <a:rPr sz="1200" dirty="0">
                <a:solidFill>
                  <a:schemeClr val="tx1"/>
                </a:solidFill>
                <a:latin typeface="Arial" panose="020B0604020202020204" pitchFamily="34" charset="0"/>
                <a:cs typeface="Arial" panose="020B0604020202020204" pitchFamily="34" charset="0"/>
              </a:rPr>
              <a:t>Diet</a:t>
            </a:r>
            <a:br>
              <a:rPr sz="1200" dirty="0">
                <a:solidFill>
                  <a:schemeClr val="tx1"/>
                </a:solidFill>
                <a:latin typeface="Arial" panose="020B0604020202020204" pitchFamily="34" charset="0"/>
                <a:cs typeface="Arial" panose="020B0604020202020204" pitchFamily="34" charset="0"/>
              </a:rPr>
            </a:br>
            <a:r>
              <a:rPr sz="1200" dirty="0">
                <a:solidFill>
                  <a:schemeClr val="tx1"/>
                </a:solidFill>
                <a:latin typeface="Arial" panose="020B0604020202020204" pitchFamily="34" charset="0"/>
                <a:cs typeface="Arial" panose="020B0604020202020204" pitchFamily="34" charset="0"/>
              </a:rPr>
              <a:t>Physical activity</a:t>
            </a:r>
            <a:br>
              <a:rPr sz="1200" dirty="0">
                <a:solidFill>
                  <a:schemeClr val="tx1"/>
                </a:solidFill>
                <a:latin typeface="Arial" panose="020B0604020202020204" pitchFamily="34" charset="0"/>
                <a:cs typeface="Arial" panose="020B0604020202020204" pitchFamily="34" charset="0"/>
              </a:rPr>
            </a:br>
            <a:r>
              <a:rPr sz="1200" dirty="0">
                <a:solidFill>
                  <a:schemeClr val="tx1"/>
                </a:solidFill>
                <a:latin typeface="Arial" panose="020B0604020202020204" pitchFamily="34" charset="0"/>
                <a:cs typeface="Arial" panose="020B0604020202020204" pitchFamily="34" charset="0"/>
              </a:rPr>
              <a:t>Mental wellbeing</a:t>
            </a:r>
          </a:p>
        </p:txBody>
      </p:sp>
      <p:sp>
        <p:nvSpPr>
          <p:cNvPr id="10" name="Oval 9"/>
          <p:cNvSpPr/>
          <p:nvPr/>
        </p:nvSpPr>
        <p:spPr>
          <a:xfrm>
            <a:off x="2421919" y="1439745"/>
            <a:ext cx="1498745" cy="1319286"/>
          </a:xfrm>
          <a:prstGeom prst="ellipse">
            <a:avLst/>
          </a:prstGeom>
          <a:solidFill>
            <a:srgbClr val="4F81B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200" dirty="0"/>
          </a:p>
          <a:p>
            <a:pPr algn="ctr">
              <a:defRPr sz="1400" b="1">
                <a:solidFill>
                  <a:srgbClr val="FFFFFF"/>
                </a:solidFill>
              </a:defRPr>
            </a:pPr>
            <a:r>
              <a:rPr sz="1200" dirty="0">
                <a:solidFill>
                  <a:schemeClr val="tx1"/>
                </a:solidFill>
                <a:latin typeface="Arial" panose="020B0604020202020204" pitchFamily="34" charset="0"/>
                <a:cs typeface="Arial" panose="020B0604020202020204" pitchFamily="34" charset="0"/>
              </a:rPr>
              <a:t>Settings</a:t>
            </a:r>
          </a:p>
          <a:p>
            <a:pPr algn="ctr">
              <a:defRPr sz="1100">
                <a:solidFill>
                  <a:srgbClr val="FFFFFF"/>
                </a:solidFill>
              </a:defRPr>
            </a:pPr>
            <a:r>
              <a:rPr sz="1200" dirty="0">
                <a:solidFill>
                  <a:schemeClr val="tx1"/>
                </a:solidFill>
                <a:latin typeface="Arial" panose="020B0604020202020204" pitchFamily="34" charset="0"/>
                <a:cs typeface="Arial" panose="020B0604020202020204" pitchFamily="34" charset="0"/>
              </a:rPr>
              <a:t>GP practices</a:t>
            </a:r>
            <a:br>
              <a:rPr sz="1200" dirty="0">
                <a:solidFill>
                  <a:schemeClr val="tx1"/>
                </a:solidFill>
                <a:latin typeface="Arial" panose="020B0604020202020204" pitchFamily="34" charset="0"/>
                <a:cs typeface="Arial" panose="020B0604020202020204" pitchFamily="34" charset="0"/>
              </a:rPr>
            </a:br>
            <a:r>
              <a:rPr sz="1200" dirty="0">
                <a:solidFill>
                  <a:schemeClr val="tx1"/>
                </a:solidFill>
                <a:latin typeface="Arial" panose="020B0604020202020204" pitchFamily="34" charset="0"/>
                <a:cs typeface="Arial" panose="020B0604020202020204" pitchFamily="34" charset="0"/>
              </a:rPr>
              <a:t>Hospitals</a:t>
            </a:r>
            <a:br>
              <a:rPr sz="1200" dirty="0">
                <a:solidFill>
                  <a:schemeClr val="tx1"/>
                </a:solidFill>
                <a:latin typeface="Arial" panose="020B0604020202020204" pitchFamily="34" charset="0"/>
                <a:cs typeface="Arial" panose="020B0604020202020204" pitchFamily="34" charset="0"/>
              </a:rPr>
            </a:br>
            <a:r>
              <a:rPr sz="1200" dirty="0">
                <a:solidFill>
                  <a:schemeClr val="tx1"/>
                </a:solidFill>
                <a:latin typeface="Arial" panose="020B0604020202020204" pitchFamily="34" charset="0"/>
                <a:cs typeface="Arial" panose="020B0604020202020204" pitchFamily="34" charset="0"/>
              </a:rPr>
              <a:t>Social care</a:t>
            </a:r>
            <a:br>
              <a:rPr sz="1200" dirty="0">
                <a:solidFill>
                  <a:schemeClr val="tx1"/>
                </a:solidFill>
                <a:latin typeface="Arial" panose="020B0604020202020204" pitchFamily="34" charset="0"/>
                <a:cs typeface="Arial" panose="020B0604020202020204" pitchFamily="34" charset="0"/>
              </a:rPr>
            </a:br>
            <a:r>
              <a:rPr sz="1200" dirty="0">
                <a:solidFill>
                  <a:schemeClr val="tx1"/>
                </a:solidFill>
                <a:latin typeface="Arial" panose="020B0604020202020204" pitchFamily="34" charset="0"/>
                <a:cs typeface="Arial" panose="020B0604020202020204" pitchFamily="34" charset="0"/>
              </a:rPr>
              <a:t>Housing</a:t>
            </a:r>
          </a:p>
        </p:txBody>
      </p:sp>
      <p:sp>
        <p:nvSpPr>
          <p:cNvPr id="11" name="TextBox 10">
            <a:extLst>
              <a:ext uri="{FF2B5EF4-FFF2-40B4-BE49-F238E27FC236}">
                <a16:creationId xmlns:a16="http://schemas.microsoft.com/office/drawing/2014/main" id="{DED016CF-9EE2-AB17-4A30-2AD524A3712E}"/>
              </a:ext>
            </a:extLst>
          </p:cNvPr>
          <p:cNvSpPr txBox="1"/>
          <p:nvPr/>
        </p:nvSpPr>
        <p:spPr>
          <a:xfrm>
            <a:off x="6323936" y="715934"/>
            <a:ext cx="4320432" cy="4031873"/>
          </a:xfrm>
          <a:prstGeom prst="rect">
            <a:avLst/>
          </a:prstGeom>
          <a:solidFill>
            <a:schemeClr val="accent1">
              <a:lumMod val="60000"/>
              <a:lumOff val="40000"/>
            </a:schemeClr>
          </a:solidFill>
          <a:ln>
            <a:solidFill>
              <a:schemeClr val="accent1"/>
            </a:solidFill>
          </a:ln>
        </p:spPr>
        <p:txBody>
          <a:bodyPr wrap="square">
            <a:spAutoFit/>
          </a:bodyPr>
          <a:lstStyle/>
          <a:p>
            <a:pPr>
              <a:defRPr sz="1600"/>
            </a:pPr>
            <a:r>
              <a:rPr lang="en-US" sz="1600" b="1" dirty="0">
                <a:latin typeface="Arial" panose="020B0604020202020204" pitchFamily="34" charset="0"/>
                <a:cs typeface="Arial" panose="020B0604020202020204" pitchFamily="34" charset="0"/>
              </a:rPr>
              <a:t>Making Every Contact Count (MECC):</a:t>
            </a:r>
          </a:p>
          <a:p>
            <a:pPr marL="285750" indent="-285750">
              <a:buFont typeface="Wingdings" panose="05000000000000000000" pitchFamily="2" charset="2"/>
              <a:buChar char="q"/>
              <a:defRPr sz="1600"/>
            </a:pPr>
            <a:r>
              <a:rPr lang="en-US" sz="1600" dirty="0">
                <a:latin typeface="Arial" panose="020B0604020202020204" pitchFamily="34" charset="0"/>
                <a:cs typeface="Arial" panose="020B0604020202020204" pitchFamily="34" charset="0"/>
              </a:rPr>
              <a:t>MECC is a public health strategy using routine interactions for lifestyle conversations (NHS England, 2022).</a:t>
            </a:r>
          </a:p>
          <a:p>
            <a:pPr marL="285750" indent="-285750">
              <a:buFont typeface="Wingdings" panose="05000000000000000000" pitchFamily="2" charset="2"/>
              <a:buChar char="q"/>
              <a:defRPr sz="1600"/>
            </a:pPr>
            <a:r>
              <a:rPr lang="en-US" sz="1600" dirty="0">
                <a:latin typeface="Arial" panose="020B0604020202020204" pitchFamily="34" charset="0"/>
                <a:cs typeface="Arial" panose="020B0604020202020204" pitchFamily="34" charset="0"/>
              </a:rPr>
              <a:t>Focuses on open-ended questioning and motivational interviewing – not expert advice.</a:t>
            </a:r>
          </a:p>
          <a:p>
            <a:pPr marL="285750" indent="-285750">
              <a:buFont typeface="Wingdings" panose="05000000000000000000" pitchFamily="2" charset="2"/>
              <a:buChar char="q"/>
              <a:defRPr sz="1600"/>
            </a:pPr>
            <a:r>
              <a:rPr lang="en-US" sz="1600" dirty="0">
                <a:latin typeface="Arial" panose="020B0604020202020204" pitchFamily="34" charset="0"/>
                <a:cs typeface="Arial" panose="020B0604020202020204" pitchFamily="34" charset="0"/>
              </a:rPr>
              <a:t>Applies across settings: GP practices, hospitals, social care, housing (Gov.UK, 2025).</a:t>
            </a:r>
          </a:p>
          <a:p>
            <a:pPr marL="285750" indent="-285750">
              <a:buFont typeface="Wingdings" panose="05000000000000000000" pitchFamily="2" charset="2"/>
              <a:buChar char="q"/>
              <a:defRPr sz="1600"/>
            </a:pPr>
            <a:r>
              <a:rPr lang="en-US" sz="1600" dirty="0">
                <a:latin typeface="Arial" panose="020B0604020202020204" pitchFamily="34" charset="0"/>
                <a:cs typeface="Arial" panose="020B0604020202020204" pitchFamily="34" charset="0"/>
              </a:rPr>
              <a:t>Supports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 change on smoking, alcohol, diet, physical activity, and mental wellbeing.</a:t>
            </a:r>
          </a:p>
          <a:p>
            <a:pPr marL="285750" indent="-285750">
              <a:buFont typeface="Wingdings" panose="05000000000000000000" pitchFamily="2" charset="2"/>
              <a:buChar char="q"/>
              <a:defRPr sz="1600"/>
            </a:pPr>
            <a:r>
              <a:rPr lang="en-US" sz="1600" dirty="0">
                <a:latin typeface="Arial" panose="020B0604020202020204" pitchFamily="34" charset="0"/>
                <a:cs typeface="Arial" panose="020B0604020202020204" pitchFamily="34" charset="0"/>
              </a:rPr>
              <a:t>Backs the NHS prevention agenda and aligns with population health goals (NHS England, 2022).</a:t>
            </a:r>
          </a:p>
        </p:txBody>
      </p:sp>
      <p:graphicFrame>
        <p:nvGraphicFramePr>
          <p:cNvPr id="3" name="Table 2">
            <a:extLst>
              <a:ext uri="{FF2B5EF4-FFF2-40B4-BE49-F238E27FC236}">
                <a16:creationId xmlns:a16="http://schemas.microsoft.com/office/drawing/2014/main" id="{304A90DF-8452-F356-5736-A68264B59A8E}"/>
              </a:ext>
            </a:extLst>
          </p:cNvPr>
          <p:cNvGraphicFramePr>
            <a:graphicFrameLocks noGrp="1"/>
          </p:cNvGraphicFramePr>
          <p:nvPr>
            <p:extLst>
              <p:ext uri="{D42A27DB-BD31-4B8C-83A1-F6EECF244321}">
                <p14:modId xmlns:p14="http://schemas.microsoft.com/office/powerpoint/2010/main" val="4019519636"/>
              </p:ext>
            </p:extLst>
          </p:nvPr>
        </p:nvGraphicFramePr>
        <p:xfrm>
          <a:off x="1090472" y="4687134"/>
          <a:ext cx="5233464" cy="914400"/>
        </p:xfrm>
        <a:graphic>
          <a:graphicData uri="http://schemas.openxmlformats.org/drawingml/2006/table">
            <a:tbl>
              <a:tblPr firstRow="1" bandRow="1">
                <a:tableStyleId>{2D5ABB26-0587-4C30-8999-92F81FD0307C}</a:tableStyleId>
              </a:tblPr>
              <a:tblGrid>
                <a:gridCol w="5233464">
                  <a:extLst>
                    <a:ext uri="{9D8B030D-6E8A-4147-A177-3AD203B41FA5}">
                      <a16:colId xmlns:a16="http://schemas.microsoft.com/office/drawing/2014/main" val="1332969934"/>
                    </a:ext>
                  </a:extLst>
                </a:gridCol>
              </a:tblGrid>
              <a:tr h="686434">
                <a:tc>
                  <a:txBody>
                    <a:bodyPr/>
                    <a:lstStyle/>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 </a:t>
                      </a:r>
                      <a:r>
                        <a:rPr lang="en-GB" sz="1200" kern="1200" dirty="0" err="1">
                          <a:solidFill>
                            <a:schemeClr val="tx1"/>
                          </a:solidFill>
                          <a:effectLst/>
                          <a:latin typeface="Arial" panose="020B0604020202020204" pitchFamily="34" charset="0"/>
                          <a:ea typeface="+mn-ea"/>
                          <a:cs typeface="Arial" panose="020B0604020202020204" pitchFamily="34" charset="0"/>
                        </a:rPr>
                        <a:t>Digram</a:t>
                      </a:r>
                      <a:r>
                        <a:rPr lang="en-GB" sz="1200" kern="1200" dirty="0">
                          <a:solidFill>
                            <a:schemeClr val="tx1"/>
                          </a:solidFill>
                          <a:effectLst/>
                          <a:latin typeface="Arial" panose="020B0604020202020204" pitchFamily="34" charset="0"/>
                          <a:ea typeface="+mn-ea"/>
                          <a:cs typeface="Arial" panose="020B0604020202020204" pitchFamily="34" charset="0"/>
                        </a:rPr>
                        <a:t>: Self-created. Sources:  </a:t>
                      </a:r>
                      <a:r>
                        <a:rPr lang="en-US" sz="1200" kern="1200" dirty="0">
                          <a:solidFill>
                            <a:schemeClr val="tx1"/>
                          </a:solidFill>
                          <a:effectLst/>
                          <a:latin typeface="Arial" panose="020B0604020202020204" pitchFamily="34" charset="0"/>
                          <a:ea typeface="+mn-ea"/>
                          <a:cs typeface="Arial" panose="020B0604020202020204" pitchFamily="34" charset="0"/>
                        </a:rPr>
                        <a:t>NHS England (2022), Gov.UK (2025).</a:t>
                      </a: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GB" dirty="0"/>
                    </a:p>
                  </a:txBody>
                  <a:tcPr/>
                </a:tc>
                <a:extLst>
                  <a:ext uri="{0D108BD9-81ED-4DB2-BD59-A6C34878D82A}">
                    <a16:rowId xmlns:a16="http://schemas.microsoft.com/office/drawing/2014/main" val="1541848032"/>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50626" y="609600"/>
            <a:ext cx="3679372" cy="841829"/>
          </a:xfrm>
          <a:solidFill>
            <a:schemeClr val="accent1">
              <a:lumMod val="60000"/>
              <a:lumOff val="40000"/>
            </a:schemeClr>
          </a:solidFill>
        </p:spPr>
        <p:txBody>
          <a:bodyPr>
            <a:normAutofit/>
          </a:bodyPr>
          <a:lstStyle/>
          <a:p>
            <a:r>
              <a:rPr sz="2000" b="1" dirty="0">
                <a:solidFill>
                  <a:schemeClr val="tx1"/>
                </a:solidFill>
                <a:latin typeface="Arial" panose="020B0604020202020204" pitchFamily="34" charset="0"/>
                <a:cs typeface="Arial" panose="020B0604020202020204" pitchFamily="34" charset="0"/>
              </a:rPr>
              <a:t>Public Health Initiatives and Campaigns</a:t>
            </a:r>
          </a:p>
        </p:txBody>
      </p:sp>
      <p:sp>
        <p:nvSpPr>
          <p:cNvPr id="3" name="Content Placeholder 2"/>
          <p:cNvSpPr>
            <a:spLocks noGrp="1"/>
          </p:cNvSpPr>
          <p:nvPr>
            <p:ph idx="1"/>
          </p:nvPr>
        </p:nvSpPr>
        <p:spPr>
          <a:xfrm>
            <a:off x="7750627" y="1340230"/>
            <a:ext cx="3679373" cy="5365369"/>
          </a:xfrm>
          <a:solidFill>
            <a:schemeClr val="accent1">
              <a:lumMod val="60000"/>
              <a:lumOff val="40000"/>
            </a:schemeClr>
          </a:solidFill>
        </p:spPr>
        <p:txBody>
          <a:bodyPr>
            <a:noAutofit/>
          </a:bodyPr>
          <a:lstStyle/>
          <a:p>
            <a:pPr algn="just">
              <a:buFont typeface="Wingdings" panose="05000000000000000000" pitchFamily="2" charset="2"/>
              <a:buChar char="q"/>
              <a:defRPr sz="1600"/>
            </a:pPr>
            <a:r>
              <a:rPr sz="1600" dirty="0">
                <a:solidFill>
                  <a:schemeClr val="tx1"/>
                </a:solidFill>
                <a:latin typeface="Arial" panose="020B0604020202020204" pitchFamily="34" charset="0"/>
                <a:cs typeface="Arial" panose="020B0604020202020204" pitchFamily="34" charset="0"/>
              </a:rPr>
              <a:t>Campaigns like Change4Life, Stoptober promote healthier lifestyles (Public Health England, 2018).</a:t>
            </a:r>
            <a:endParaRPr lang="en-US" sz="1600" dirty="0">
              <a:solidFill>
                <a:schemeClr val="tx1"/>
              </a:solidFill>
              <a:latin typeface="Arial" panose="020B0604020202020204" pitchFamily="34" charset="0"/>
              <a:cs typeface="Arial" panose="020B0604020202020204" pitchFamily="34" charset="0"/>
            </a:endParaRPr>
          </a:p>
          <a:p>
            <a:pPr algn="just">
              <a:buFont typeface="Wingdings" panose="05000000000000000000" pitchFamily="2" charset="2"/>
              <a:buChar char="q"/>
              <a:defRPr sz="1600"/>
            </a:pPr>
            <a:r>
              <a:rPr sz="1600" dirty="0">
                <a:solidFill>
                  <a:schemeClr val="tx1"/>
                </a:solidFill>
                <a:latin typeface="Arial" panose="020B0604020202020204" pitchFamily="34" charset="0"/>
                <a:cs typeface="Arial" panose="020B0604020202020204" pitchFamily="34" charset="0"/>
              </a:rPr>
              <a:t>Environment-focused strategies include air quality, green spaces, and active travel (WHO, 2024).</a:t>
            </a:r>
            <a:endParaRPr lang="en-US" sz="1600" dirty="0">
              <a:solidFill>
                <a:schemeClr val="tx1"/>
              </a:solidFill>
              <a:latin typeface="Arial" panose="020B0604020202020204" pitchFamily="34" charset="0"/>
              <a:cs typeface="Arial" panose="020B0604020202020204" pitchFamily="34" charset="0"/>
            </a:endParaRPr>
          </a:p>
          <a:p>
            <a:pPr algn="just">
              <a:buFont typeface="Wingdings" panose="05000000000000000000" pitchFamily="2" charset="2"/>
              <a:buChar char="q"/>
              <a:defRPr sz="1600"/>
            </a:pPr>
            <a:r>
              <a:rPr sz="1600" dirty="0">
                <a:solidFill>
                  <a:schemeClr val="tx1"/>
                </a:solidFill>
                <a:latin typeface="Arial" panose="020B0604020202020204" pitchFamily="34" charset="0"/>
                <a:cs typeface="Arial" panose="020B0604020202020204" pitchFamily="34" charset="0"/>
              </a:rPr>
              <a:t>School and workplace initiatives improve early intervention (Gov.UK, 2025).</a:t>
            </a:r>
            <a:endParaRPr lang="en-US" sz="1600" dirty="0">
              <a:solidFill>
                <a:schemeClr val="tx1"/>
              </a:solidFill>
              <a:latin typeface="Arial" panose="020B0604020202020204" pitchFamily="34" charset="0"/>
              <a:cs typeface="Arial" panose="020B0604020202020204" pitchFamily="34" charset="0"/>
            </a:endParaRPr>
          </a:p>
          <a:p>
            <a:pPr algn="just">
              <a:buFont typeface="Wingdings" panose="05000000000000000000" pitchFamily="2" charset="2"/>
              <a:buChar char="q"/>
              <a:defRPr sz="1600"/>
            </a:pPr>
            <a:r>
              <a:rPr sz="1600" dirty="0">
                <a:solidFill>
                  <a:schemeClr val="tx1"/>
                </a:solidFill>
                <a:latin typeface="Arial" panose="020B0604020202020204" pitchFamily="34" charset="0"/>
                <a:cs typeface="Arial" panose="020B0604020202020204" pitchFamily="34" charset="0"/>
              </a:rPr>
              <a:t>Targeted programs address vulnerable populations with tailored messaging.</a:t>
            </a:r>
            <a:endParaRPr lang="en-US" sz="1600" dirty="0">
              <a:solidFill>
                <a:schemeClr val="tx1"/>
              </a:solidFill>
              <a:latin typeface="Arial" panose="020B0604020202020204" pitchFamily="34" charset="0"/>
              <a:cs typeface="Arial" panose="020B0604020202020204" pitchFamily="34" charset="0"/>
            </a:endParaRPr>
          </a:p>
          <a:p>
            <a:pPr algn="just">
              <a:buFont typeface="Wingdings" panose="05000000000000000000" pitchFamily="2" charset="2"/>
              <a:buChar char="q"/>
              <a:defRPr sz="1600"/>
            </a:pPr>
            <a:r>
              <a:rPr sz="1600" dirty="0">
                <a:solidFill>
                  <a:schemeClr val="tx1"/>
                </a:solidFill>
                <a:latin typeface="Arial" panose="020B0604020202020204" pitchFamily="34" charset="0"/>
                <a:cs typeface="Arial" panose="020B0604020202020204" pitchFamily="34" charset="0"/>
              </a:rPr>
              <a:t>Monitoring and evaluation critical for refining impact of public campaigns (NICE, 2022).</a:t>
            </a:r>
          </a:p>
        </p:txBody>
      </p:sp>
      <p:pic>
        <p:nvPicPr>
          <p:cNvPr id="5" name="Picture 4" descr="Public_Health_Campaigns_BlackText.png">
            <a:extLst>
              <a:ext uri="{FF2B5EF4-FFF2-40B4-BE49-F238E27FC236}">
                <a16:creationId xmlns:a16="http://schemas.microsoft.com/office/drawing/2014/main" id="{297689A6-0A6D-6F38-821B-A2BD53E7534D}"/>
              </a:ext>
            </a:extLst>
          </p:cNvPr>
          <p:cNvPicPr>
            <a:picLocks noChangeAspect="1"/>
          </p:cNvPicPr>
          <p:nvPr/>
        </p:nvPicPr>
        <p:blipFill>
          <a:blip r:embed="rId2"/>
          <a:stretch>
            <a:fillRect/>
          </a:stretch>
        </p:blipFill>
        <p:spPr>
          <a:xfrm>
            <a:off x="116114" y="609600"/>
            <a:ext cx="7634514" cy="6096000"/>
          </a:xfrm>
          <a:prstGeom prst="rect">
            <a:avLst/>
          </a:prstGeom>
        </p:spPr>
      </p:pic>
      <p:graphicFrame>
        <p:nvGraphicFramePr>
          <p:cNvPr id="4" name="Table 3">
            <a:extLst>
              <a:ext uri="{FF2B5EF4-FFF2-40B4-BE49-F238E27FC236}">
                <a16:creationId xmlns:a16="http://schemas.microsoft.com/office/drawing/2014/main" id="{F5C80DE2-1A69-24EC-C73A-53CB117D3102}"/>
              </a:ext>
            </a:extLst>
          </p:cNvPr>
          <p:cNvGraphicFramePr>
            <a:graphicFrameLocks noGrp="1"/>
          </p:cNvGraphicFramePr>
          <p:nvPr>
            <p:extLst>
              <p:ext uri="{D42A27DB-BD31-4B8C-83A1-F6EECF244321}">
                <p14:modId xmlns:p14="http://schemas.microsoft.com/office/powerpoint/2010/main" val="538136908"/>
              </p:ext>
            </p:extLst>
          </p:nvPr>
        </p:nvGraphicFramePr>
        <p:xfrm>
          <a:off x="943429" y="5979160"/>
          <a:ext cx="2554514" cy="370840"/>
        </p:xfrm>
        <a:graphic>
          <a:graphicData uri="http://schemas.openxmlformats.org/drawingml/2006/table">
            <a:tbl>
              <a:tblPr firstRow="1" bandRow="1">
                <a:tableStyleId>{2D5ABB26-0587-4C30-8999-92F81FD0307C}</a:tableStyleId>
              </a:tblPr>
              <a:tblGrid>
                <a:gridCol w="2554514">
                  <a:extLst>
                    <a:ext uri="{9D8B030D-6E8A-4147-A177-3AD203B41FA5}">
                      <a16:colId xmlns:a16="http://schemas.microsoft.com/office/drawing/2014/main" val="1018996603"/>
                    </a:ext>
                  </a:extLst>
                </a:gridCol>
              </a:tblGrid>
              <a:tr h="370840">
                <a:tc>
                  <a:txBody>
                    <a:bodyPr/>
                    <a:lstStyle/>
                    <a:p>
                      <a:r>
                        <a:rPr lang="en-US" sz="1200" dirty="0">
                          <a:latin typeface="Arial" panose="020B0604020202020204" pitchFamily="34" charset="0"/>
                          <a:cs typeface="Arial" panose="020B0604020202020204" pitchFamily="34" charset="0"/>
                        </a:rPr>
                        <a:t>Diagram: Self-created</a:t>
                      </a: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89234210"/>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66743" y="224248"/>
            <a:ext cx="3378708" cy="711200"/>
          </a:xfrm>
          <a:solidFill>
            <a:schemeClr val="accent1">
              <a:lumMod val="60000"/>
              <a:lumOff val="40000"/>
            </a:schemeClr>
          </a:solidFill>
          <a:ln>
            <a:solidFill>
              <a:schemeClr val="accent1"/>
            </a:solidFill>
          </a:ln>
        </p:spPr>
        <p:txBody>
          <a:bodyPr>
            <a:normAutofit/>
          </a:bodyPr>
          <a:lstStyle/>
          <a:p>
            <a:r>
              <a:rPr sz="2000" b="1" dirty="0">
                <a:solidFill>
                  <a:schemeClr val="tx1"/>
                </a:solidFill>
                <a:latin typeface="Arial" panose="020B0604020202020204" pitchFamily="34" charset="0"/>
                <a:cs typeface="Arial" panose="020B0604020202020204" pitchFamily="34" charset="0"/>
              </a:rPr>
              <a:t>Equity and Access to Care</a:t>
            </a:r>
          </a:p>
        </p:txBody>
      </p:sp>
      <p:sp>
        <p:nvSpPr>
          <p:cNvPr id="3" name="Content Placeholder 2"/>
          <p:cNvSpPr>
            <a:spLocks noGrp="1"/>
          </p:cNvSpPr>
          <p:nvPr>
            <p:ph idx="1"/>
          </p:nvPr>
        </p:nvSpPr>
        <p:spPr>
          <a:xfrm>
            <a:off x="7866743" y="943429"/>
            <a:ext cx="3378708" cy="5682342"/>
          </a:xfrm>
          <a:solidFill>
            <a:schemeClr val="accent1">
              <a:lumMod val="60000"/>
              <a:lumOff val="40000"/>
            </a:schemeClr>
          </a:solidFill>
          <a:ln>
            <a:solidFill>
              <a:schemeClr val="accent1"/>
            </a:solidFill>
          </a:ln>
        </p:spPr>
        <p:txBody>
          <a:bodyPr>
            <a:normAutofit/>
          </a:bodyPr>
          <a:lstStyle/>
          <a:p>
            <a:endParaRPr dirty="0"/>
          </a:p>
          <a:p>
            <a:pPr algn="just">
              <a:defRPr sz="1600"/>
            </a:pPr>
            <a:r>
              <a:rPr sz="1600" dirty="0">
                <a:solidFill>
                  <a:schemeClr val="tx1"/>
                </a:solidFill>
                <a:latin typeface="Arial" panose="020B0604020202020204" pitchFamily="34" charset="0"/>
                <a:cs typeface="Arial" panose="020B0604020202020204" pitchFamily="34" charset="0"/>
              </a:rPr>
              <a:t>Health inequalities persist by ethnicity, region, and socioeconomic status (Marmot et al., 2010).</a:t>
            </a:r>
          </a:p>
          <a:p>
            <a:pPr algn="just">
              <a:defRPr sz="1600"/>
            </a:pPr>
            <a:r>
              <a:rPr sz="1600" dirty="0">
                <a:solidFill>
                  <a:schemeClr val="tx1"/>
                </a:solidFill>
                <a:latin typeface="Arial" panose="020B0604020202020204" pitchFamily="34" charset="0"/>
                <a:cs typeface="Arial" panose="020B0604020202020204" pitchFamily="34" charset="0"/>
              </a:rPr>
              <a:t>Universal healthcare systems aim to address disparities (UNDP, 2024).</a:t>
            </a:r>
          </a:p>
          <a:p>
            <a:pPr algn="just">
              <a:defRPr sz="1600"/>
            </a:pPr>
            <a:r>
              <a:rPr sz="1600" dirty="0">
                <a:solidFill>
                  <a:schemeClr val="tx1"/>
                </a:solidFill>
                <a:latin typeface="Arial" panose="020B0604020202020204" pitchFamily="34" charset="0"/>
                <a:cs typeface="Arial" panose="020B0604020202020204" pitchFamily="34" charset="0"/>
              </a:rPr>
              <a:t>Outreach and translation services reduce access barriers for minority communities.</a:t>
            </a:r>
          </a:p>
          <a:p>
            <a:pPr algn="just">
              <a:defRPr sz="1600"/>
            </a:pPr>
            <a:r>
              <a:rPr sz="1600" dirty="0">
                <a:solidFill>
                  <a:schemeClr val="tx1"/>
                </a:solidFill>
                <a:latin typeface="Arial" panose="020B0604020202020204" pitchFamily="34" charset="0"/>
                <a:cs typeface="Arial" panose="020B0604020202020204" pitchFamily="34" charset="0"/>
              </a:rPr>
              <a:t>Digital health equity strategies promote inclusive use of tech (</a:t>
            </a:r>
            <a:r>
              <a:rPr sz="1600" dirty="0" err="1">
                <a:solidFill>
                  <a:schemeClr val="tx1"/>
                </a:solidFill>
                <a:latin typeface="Arial" panose="020B0604020202020204" pitchFamily="34" charset="0"/>
                <a:cs typeface="Arial" panose="020B0604020202020204" pitchFamily="34" charset="0"/>
              </a:rPr>
              <a:t>Ganju</a:t>
            </a:r>
            <a:r>
              <a:rPr sz="1600" dirty="0">
                <a:solidFill>
                  <a:schemeClr val="tx1"/>
                </a:solidFill>
                <a:latin typeface="Arial" panose="020B0604020202020204" pitchFamily="34" charset="0"/>
                <a:cs typeface="Arial" panose="020B0604020202020204" pitchFamily="34" charset="0"/>
              </a:rPr>
              <a:t> et al., 2020).</a:t>
            </a:r>
          </a:p>
          <a:p>
            <a:pPr algn="just">
              <a:defRPr sz="1600"/>
            </a:pPr>
            <a:r>
              <a:rPr sz="1600" dirty="0">
                <a:solidFill>
                  <a:schemeClr val="tx1"/>
                </a:solidFill>
                <a:latin typeface="Arial" panose="020B0604020202020204" pitchFamily="34" charset="0"/>
                <a:cs typeface="Arial" panose="020B0604020202020204" pitchFamily="34" charset="0"/>
              </a:rPr>
              <a:t>NICE (2022) recommends proportionate universalism to reduce inequity while serving all.</a:t>
            </a:r>
          </a:p>
        </p:txBody>
      </p:sp>
      <p:pic>
        <p:nvPicPr>
          <p:cNvPr id="4" name="Picture 3" descr="Equity_Access_Care.png">
            <a:extLst>
              <a:ext uri="{FF2B5EF4-FFF2-40B4-BE49-F238E27FC236}">
                <a16:creationId xmlns:a16="http://schemas.microsoft.com/office/drawing/2014/main" id="{B337C9C2-CC9A-3E33-CF12-5E1EA36D8CAA}"/>
              </a:ext>
            </a:extLst>
          </p:cNvPr>
          <p:cNvPicPr>
            <a:picLocks noChangeAspect="1"/>
          </p:cNvPicPr>
          <p:nvPr/>
        </p:nvPicPr>
        <p:blipFill>
          <a:blip r:embed="rId2"/>
          <a:stretch>
            <a:fillRect/>
          </a:stretch>
        </p:blipFill>
        <p:spPr>
          <a:xfrm>
            <a:off x="188686" y="232229"/>
            <a:ext cx="7678057" cy="6400800"/>
          </a:xfrm>
          <a:prstGeom prst="rect">
            <a:avLst/>
          </a:prstGeom>
        </p:spPr>
      </p:pic>
      <p:graphicFrame>
        <p:nvGraphicFramePr>
          <p:cNvPr id="5" name="Table 4">
            <a:extLst>
              <a:ext uri="{FF2B5EF4-FFF2-40B4-BE49-F238E27FC236}">
                <a16:creationId xmlns:a16="http://schemas.microsoft.com/office/drawing/2014/main" id="{61284657-166F-BB65-D064-58F9EF2E538F}"/>
              </a:ext>
            </a:extLst>
          </p:cNvPr>
          <p:cNvGraphicFramePr>
            <a:graphicFrameLocks noGrp="1"/>
          </p:cNvGraphicFramePr>
          <p:nvPr>
            <p:extLst>
              <p:ext uri="{D42A27DB-BD31-4B8C-83A1-F6EECF244321}">
                <p14:modId xmlns:p14="http://schemas.microsoft.com/office/powerpoint/2010/main" val="2417220388"/>
              </p:ext>
            </p:extLst>
          </p:nvPr>
        </p:nvGraphicFramePr>
        <p:xfrm>
          <a:off x="333829" y="6000930"/>
          <a:ext cx="2598057" cy="640080"/>
        </p:xfrm>
        <a:graphic>
          <a:graphicData uri="http://schemas.openxmlformats.org/drawingml/2006/table">
            <a:tbl>
              <a:tblPr firstRow="1" bandRow="1">
                <a:tableStyleId>{2D5ABB26-0587-4C30-8999-92F81FD0307C}</a:tableStyleId>
              </a:tblPr>
              <a:tblGrid>
                <a:gridCol w="2598057">
                  <a:extLst>
                    <a:ext uri="{9D8B030D-6E8A-4147-A177-3AD203B41FA5}">
                      <a16:colId xmlns:a16="http://schemas.microsoft.com/office/drawing/2014/main" val="2440057317"/>
                    </a:ext>
                  </a:extLst>
                </a:gridCol>
              </a:tblGrid>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Diagram: Self-created</a:t>
                      </a:r>
                      <a:endParaRPr lang="en-GB" sz="1800" dirty="0">
                        <a:latin typeface="Arial" panose="020B0604020202020204" pitchFamily="34" charset="0"/>
                        <a:cs typeface="Arial" panose="020B0604020202020204" pitchFamily="34" charset="0"/>
                      </a:endParaRPr>
                    </a:p>
                    <a:p>
                      <a:endParaRPr lang="en-GB" dirty="0"/>
                    </a:p>
                  </a:txBody>
                  <a:tcPr/>
                </a:tc>
                <a:extLst>
                  <a:ext uri="{0D108BD9-81ED-4DB2-BD59-A6C34878D82A}">
                    <a16:rowId xmlns:a16="http://schemas.microsoft.com/office/drawing/2014/main" val="3582717603"/>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768" y="609600"/>
            <a:ext cx="3929862" cy="467032"/>
          </a:xfrm>
          <a:solidFill>
            <a:schemeClr val="accent1">
              <a:lumMod val="60000"/>
              <a:lumOff val="40000"/>
            </a:schemeClr>
          </a:solidFill>
        </p:spPr>
        <p:txBody>
          <a:bodyPr>
            <a:normAutofit/>
          </a:bodyPr>
          <a:lstStyle/>
          <a:p>
            <a:r>
              <a:rPr sz="1800" b="1" dirty="0">
                <a:solidFill>
                  <a:schemeClr val="tx1"/>
                </a:solidFill>
                <a:latin typeface="Arial" panose="020B0604020202020204" pitchFamily="34" charset="0"/>
                <a:cs typeface="Arial" panose="020B0604020202020204" pitchFamily="34" charset="0"/>
              </a:rPr>
              <a:t>Global Context: SDGs and Health</a:t>
            </a:r>
          </a:p>
        </p:txBody>
      </p:sp>
      <p:sp>
        <p:nvSpPr>
          <p:cNvPr id="3" name="Content Placeholder 2"/>
          <p:cNvSpPr>
            <a:spLocks noGrp="1"/>
          </p:cNvSpPr>
          <p:nvPr>
            <p:ph idx="1"/>
          </p:nvPr>
        </p:nvSpPr>
        <p:spPr>
          <a:xfrm>
            <a:off x="6868768" y="1061882"/>
            <a:ext cx="3929861" cy="4677135"/>
          </a:xfrm>
          <a:solidFill>
            <a:schemeClr val="accent1">
              <a:lumMod val="60000"/>
              <a:lumOff val="40000"/>
            </a:schemeClr>
          </a:solidFill>
          <a:ln>
            <a:solidFill>
              <a:schemeClr val="accent1"/>
            </a:solidFill>
          </a:ln>
        </p:spPr>
        <p:txBody>
          <a:bodyPr>
            <a:normAutofit/>
          </a:bodyPr>
          <a:lstStyle/>
          <a:p>
            <a:endParaRPr sz="1600" dirty="0"/>
          </a:p>
          <a:p>
            <a:pPr>
              <a:defRPr sz="1600"/>
            </a:pPr>
            <a:r>
              <a:rPr sz="1600" dirty="0">
                <a:solidFill>
                  <a:schemeClr val="tx1"/>
                </a:solidFill>
                <a:latin typeface="Arial" panose="020B0604020202020204" pitchFamily="34" charset="0"/>
                <a:cs typeface="Arial" panose="020B0604020202020204" pitchFamily="34" charset="0"/>
              </a:rPr>
              <a:t>SDG 3 aims to ensure healthy lives and promote wellbeing for all at all ages (UN, 2024).</a:t>
            </a:r>
          </a:p>
          <a:p>
            <a:pPr>
              <a:defRPr sz="1600"/>
            </a:pPr>
            <a:r>
              <a:rPr sz="1600" dirty="0">
                <a:solidFill>
                  <a:schemeClr val="tx1"/>
                </a:solidFill>
                <a:latin typeface="Arial" panose="020B0604020202020204" pitchFamily="34" charset="0"/>
                <a:cs typeface="Arial" panose="020B0604020202020204" pitchFamily="34" charset="0"/>
              </a:rPr>
              <a:t>WHO’s Global Action Plan for Healthy Lives aligns with SDG 3 (WHO, 2024).</a:t>
            </a:r>
          </a:p>
          <a:p>
            <a:pPr>
              <a:defRPr sz="1600"/>
            </a:pPr>
            <a:r>
              <a:rPr sz="1600" dirty="0">
                <a:solidFill>
                  <a:schemeClr val="tx1"/>
                </a:solidFill>
                <a:latin typeface="Arial" panose="020B0604020202020204" pitchFamily="34" charset="0"/>
                <a:cs typeface="Arial" panose="020B0604020202020204" pitchFamily="34" charset="0"/>
              </a:rPr>
              <a:t>Cross-cutting links with education, poverty reduction, and climate action.</a:t>
            </a:r>
          </a:p>
          <a:p>
            <a:pPr>
              <a:defRPr sz="1600"/>
            </a:pPr>
            <a:r>
              <a:rPr sz="1600" dirty="0">
                <a:solidFill>
                  <a:schemeClr val="tx1"/>
                </a:solidFill>
                <a:latin typeface="Arial" panose="020B0604020202020204" pitchFamily="34" charset="0"/>
                <a:cs typeface="Arial" panose="020B0604020202020204" pitchFamily="34" charset="0"/>
              </a:rPr>
              <a:t>Strong focus on partnerships: governments, NGOs, academia, and the private sector (UNDP, 2024).</a:t>
            </a:r>
          </a:p>
          <a:p>
            <a:pPr>
              <a:defRPr sz="1600"/>
            </a:pPr>
            <a:r>
              <a:rPr sz="1600" dirty="0">
                <a:solidFill>
                  <a:schemeClr val="tx1"/>
                </a:solidFill>
                <a:latin typeface="Arial" panose="020B0604020202020204" pitchFamily="34" charset="0"/>
                <a:cs typeface="Arial" panose="020B0604020202020204" pitchFamily="34" charset="0"/>
              </a:rPr>
              <a:t>Global health funding initiatives (e.g. The Global Fund) support LMICs in disease prevention and care (The Global Fund, 2022).</a:t>
            </a:r>
          </a:p>
        </p:txBody>
      </p:sp>
      <p:sp>
        <p:nvSpPr>
          <p:cNvPr id="5" name="Content Placeholder 2">
            <a:extLst>
              <a:ext uri="{FF2B5EF4-FFF2-40B4-BE49-F238E27FC236}">
                <a16:creationId xmlns:a16="http://schemas.microsoft.com/office/drawing/2014/main" id="{C0649961-9FE6-E0F0-D40B-C256EE10DFF8}"/>
              </a:ext>
            </a:extLst>
          </p:cNvPr>
          <p:cNvSpPr txBox="1">
            <a:spLocks/>
          </p:cNvSpPr>
          <p:nvPr/>
        </p:nvSpPr>
        <p:spPr>
          <a:xfrm>
            <a:off x="1393370" y="1133166"/>
            <a:ext cx="4094843" cy="4605852"/>
          </a:xfrm>
          <a:prstGeom prst="rect">
            <a:avLst/>
          </a:prstGeom>
          <a:solidFill>
            <a:schemeClr val="accent1">
              <a:lumMod val="60000"/>
              <a:lumOff val="40000"/>
            </a:schemeClr>
          </a:solidFill>
          <a:ln>
            <a:solidFill>
              <a:schemeClr val="accent1"/>
            </a:solidFill>
          </a:ln>
        </p:spPr>
        <p:txBody>
          <a:bodyPr vert="horz" lIns="91440" tIns="45720" rIns="91440" bIns="45720" rtlCol="0">
            <a:normAutofit fontScale="70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45720" indent="0">
              <a:buFont typeface="Wingdings 3" charset="2"/>
              <a:buNone/>
            </a:pPr>
            <a:endParaRPr lang="en-US" dirty="0"/>
          </a:p>
          <a:p>
            <a:pPr algn="just">
              <a:lnSpc>
                <a:spcPct val="120000"/>
              </a:lnSpc>
              <a:defRPr sz="1600"/>
            </a:pPr>
            <a:r>
              <a:rPr lang="en-US" sz="2300" dirty="0">
                <a:solidFill>
                  <a:schemeClr val="tx1"/>
                </a:solidFill>
                <a:latin typeface="Arial" panose="020B0604020202020204" pitchFamily="34" charset="0"/>
                <a:cs typeface="Arial" panose="020B0604020202020204" pitchFamily="34" charset="0"/>
              </a:rPr>
              <a:t>Nearly 7 million adults live below the 'Happiness Poverty Line' (Gov.UK, 2025).</a:t>
            </a:r>
          </a:p>
          <a:p>
            <a:pPr algn="just">
              <a:lnSpc>
                <a:spcPct val="120000"/>
              </a:lnSpc>
              <a:defRPr sz="1600"/>
            </a:pPr>
            <a:r>
              <a:rPr lang="en-US" sz="2300" dirty="0">
                <a:solidFill>
                  <a:schemeClr val="tx1"/>
                </a:solidFill>
                <a:latin typeface="Arial" panose="020B0604020202020204" pitchFamily="34" charset="0"/>
                <a:cs typeface="Arial" panose="020B0604020202020204" pitchFamily="34" charset="0"/>
              </a:rPr>
              <a:t>64.5% of adults overweight/obese; 26.5% obese – rising trend (Public Health England, 2025).</a:t>
            </a:r>
          </a:p>
          <a:p>
            <a:pPr algn="just">
              <a:lnSpc>
                <a:spcPct val="120000"/>
              </a:lnSpc>
              <a:defRPr sz="1600"/>
            </a:pPr>
            <a:r>
              <a:rPr lang="en-US" sz="2300" dirty="0">
                <a:solidFill>
                  <a:schemeClr val="tx1"/>
                </a:solidFill>
                <a:latin typeface="Arial" panose="020B0604020202020204" pitchFamily="34" charset="0"/>
                <a:cs typeface="Arial" panose="020B0604020202020204" pitchFamily="34" charset="0"/>
              </a:rPr>
              <a:t>Mental health services remain under strain, especially post-pandemic (Bambra et al., 2020).</a:t>
            </a:r>
          </a:p>
          <a:p>
            <a:pPr algn="just">
              <a:lnSpc>
                <a:spcPct val="120000"/>
              </a:lnSpc>
              <a:defRPr sz="1600"/>
            </a:pPr>
            <a:r>
              <a:rPr lang="en-US" sz="2300" dirty="0">
                <a:solidFill>
                  <a:schemeClr val="tx1"/>
                </a:solidFill>
                <a:latin typeface="Arial" panose="020B0604020202020204" pitchFamily="34" charset="0"/>
                <a:cs typeface="Arial" panose="020B0604020202020204" pitchFamily="34" charset="0"/>
              </a:rPr>
              <a:t>Chronic illness prevalence increasing, especially diabetes and cardiovascular diseases (Owusu et al., 2024).</a:t>
            </a:r>
          </a:p>
          <a:p>
            <a:pPr algn="just">
              <a:lnSpc>
                <a:spcPct val="120000"/>
              </a:lnSpc>
              <a:defRPr sz="1600"/>
            </a:pPr>
            <a:r>
              <a:rPr lang="en-US" sz="2300" dirty="0">
                <a:solidFill>
                  <a:schemeClr val="tx1"/>
                </a:solidFill>
                <a:latin typeface="Arial" panose="020B0604020202020204" pitchFamily="34" charset="0"/>
                <a:cs typeface="Arial" panose="020B0604020202020204" pitchFamily="34" charset="0"/>
              </a:rPr>
              <a:t>Wellbeing inequality is most pronounced in deprived urban and rural areas (The Health Foundation, 2025).</a:t>
            </a:r>
          </a:p>
        </p:txBody>
      </p:sp>
      <p:sp>
        <p:nvSpPr>
          <p:cNvPr id="6" name="Title 1">
            <a:extLst>
              <a:ext uri="{FF2B5EF4-FFF2-40B4-BE49-F238E27FC236}">
                <a16:creationId xmlns:a16="http://schemas.microsoft.com/office/drawing/2014/main" id="{02FD838D-B46D-A4AD-C65F-CD13B9DC6533}"/>
              </a:ext>
            </a:extLst>
          </p:cNvPr>
          <p:cNvSpPr txBox="1">
            <a:spLocks/>
          </p:cNvSpPr>
          <p:nvPr/>
        </p:nvSpPr>
        <p:spPr>
          <a:xfrm>
            <a:off x="1393369" y="651950"/>
            <a:ext cx="4094843" cy="467032"/>
          </a:xfrm>
          <a:prstGeom prst="rect">
            <a:avLst/>
          </a:prstGeom>
          <a:solidFill>
            <a:schemeClr val="accent1">
              <a:lumMod val="60000"/>
              <a:lumOff val="40000"/>
            </a:schemeClr>
          </a:solidFill>
          <a:ln>
            <a:solidFill>
              <a:schemeClr val="accent1"/>
            </a:solidFill>
          </a:ln>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1800" b="1" dirty="0">
                <a:solidFill>
                  <a:schemeClr val="tx1"/>
                </a:solidFill>
                <a:latin typeface="Arial" panose="020B0604020202020204" pitchFamily="34" charset="0"/>
                <a:cs typeface="Arial" panose="020B0604020202020204" pitchFamily="34" charset="0"/>
              </a:rPr>
              <a:t>UK Wellbeing Trends and Data</a:t>
            </a:r>
          </a:p>
        </p:txBody>
      </p:sp>
      <p:pic>
        <p:nvPicPr>
          <p:cNvPr id="7" name="Picture 6">
            <a:extLst>
              <a:ext uri="{FF2B5EF4-FFF2-40B4-BE49-F238E27FC236}">
                <a16:creationId xmlns:a16="http://schemas.microsoft.com/office/drawing/2014/main" id="{1C2ABC55-5D7A-0DB5-BE6B-887BA00BEB74}"/>
              </a:ext>
            </a:extLst>
          </p:cNvPr>
          <p:cNvPicPr>
            <a:picLocks noChangeAspect="1"/>
          </p:cNvPicPr>
          <p:nvPr/>
        </p:nvPicPr>
        <p:blipFill rotWithShape="1">
          <a:blip r:embed="rId2">
            <a:extLst>
              <a:ext uri="{28A0092B-C50C-407E-A947-70E740481C1C}">
                <a14:useLocalDpi xmlns:a14="http://schemas.microsoft.com/office/drawing/2010/main" val="0"/>
              </a:ext>
            </a:extLst>
          </a:blip>
          <a:srcRect l="-234" t="20465" r="54658" b="3742"/>
          <a:stretch>
            <a:fillRect/>
          </a:stretch>
        </p:blipFill>
        <p:spPr bwMode="auto">
          <a:xfrm>
            <a:off x="5488214" y="609600"/>
            <a:ext cx="1380554" cy="5129418"/>
          </a:xfrm>
          <a:prstGeom prst="rect">
            <a:avLst/>
          </a:prstGeom>
          <a:noFill/>
          <a:ln>
            <a:noFill/>
          </a:ln>
          <a:extLst>
            <a:ext uri="{53640926-AAD7-44D8-BBD7-CCE9431645EC}">
              <a14:shadowObscured xmlns:a14="http://schemas.microsoft.com/office/drawing/2010/main"/>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9A14F6-11D1-48BF-1B57-432486A894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0F2702-7422-F70D-A850-3A9F31B929C2}"/>
              </a:ext>
            </a:extLst>
          </p:cNvPr>
          <p:cNvSpPr>
            <a:spLocks noGrp="1"/>
          </p:cNvSpPr>
          <p:nvPr>
            <p:ph type="title"/>
          </p:nvPr>
        </p:nvSpPr>
        <p:spPr/>
        <p:txBody>
          <a:bodyPr/>
          <a:lstStyle/>
          <a:p>
            <a:endParaRPr>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E8B7623-EC22-62E1-7BE0-4274F08D6392}"/>
              </a:ext>
            </a:extLst>
          </p:cNvPr>
          <p:cNvSpPr txBox="1"/>
          <p:nvPr/>
        </p:nvSpPr>
        <p:spPr>
          <a:xfrm>
            <a:off x="541866" y="182881"/>
            <a:ext cx="10972800" cy="461665"/>
          </a:xfrm>
          <a:prstGeom prst="rect">
            <a:avLst/>
          </a:prstGeom>
          <a:solidFill>
            <a:schemeClr val="accent2">
              <a:lumMod val="20000"/>
              <a:lumOff val="80000"/>
            </a:schemeClr>
          </a:solidFill>
        </p:spPr>
        <p:txBody>
          <a:bodyPr wrap="square">
            <a:spAutoFit/>
          </a:bodyPr>
          <a:lstStyle/>
          <a:p>
            <a:pPr algn="ctr">
              <a:defRPr sz="2400"/>
            </a:pPr>
            <a:r>
              <a:rPr sz="2400" dirty="0">
                <a:latin typeface="Arial" panose="020B0604020202020204" pitchFamily="34" charset="0"/>
                <a:cs typeface="Arial" panose="020B0604020202020204" pitchFamily="34" charset="0"/>
              </a:rPr>
              <a:t>UK Health and Social Care Policy Overview (Detailed)</a:t>
            </a:r>
          </a:p>
        </p:txBody>
      </p:sp>
      <p:graphicFrame>
        <p:nvGraphicFramePr>
          <p:cNvPr id="4" name="Table 3">
            <a:extLst>
              <a:ext uri="{FF2B5EF4-FFF2-40B4-BE49-F238E27FC236}">
                <a16:creationId xmlns:a16="http://schemas.microsoft.com/office/drawing/2014/main" id="{CA0DD2A7-7930-0D5D-F179-11742F4E5A58}"/>
              </a:ext>
            </a:extLst>
          </p:cNvPr>
          <p:cNvGraphicFramePr>
            <a:graphicFrameLocks noGrp="1"/>
          </p:cNvGraphicFramePr>
          <p:nvPr>
            <p:extLst>
              <p:ext uri="{D42A27DB-BD31-4B8C-83A1-F6EECF244321}">
                <p14:modId xmlns:p14="http://schemas.microsoft.com/office/powerpoint/2010/main" val="4228107985"/>
              </p:ext>
            </p:extLst>
          </p:nvPr>
        </p:nvGraphicFramePr>
        <p:xfrm>
          <a:off x="541866" y="609600"/>
          <a:ext cx="10972800" cy="5685348"/>
        </p:xfrm>
        <a:graphic>
          <a:graphicData uri="http://schemas.openxmlformats.org/drawingml/2006/table">
            <a:tbl>
              <a:tblPr firstRow="1" bandRow="1">
                <a:tableStyleId>{5C22544A-7EE6-4342-B048-85BDC9FD1C3A}</a:tableStyleId>
              </a:tblPr>
              <a:tblGrid>
                <a:gridCol w="1828800">
                  <a:extLst>
                    <a:ext uri="{9D8B030D-6E8A-4147-A177-3AD203B41FA5}">
                      <a16:colId xmlns:a16="http://schemas.microsoft.com/office/drawing/2014/main" val="20000"/>
                    </a:ext>
                  </a:extLst>
                </a:gridCol>
                <a:gridCol w="3884991">
                  <a:extLst>
                    <a:ext uri="{9D8B030D-6E8A-4147-A177-3AD203B41FA5}">
                      <a16:colId xmlns:a16="http://schemas.microsoft.com/office/drawing/2014/main" val="20001"/>
                    </a:ext>
                  </a:extLst>
                </a:gridCol>
                <a:gridCol w="2973009">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672742">
                <a:tc>
                  <a:txBody>
                    <a:bodyPr/>
                    <a:lstStyle/>
                    <a:p>
                      <a:pPr>
                        <a:defRPr b="1"/>
                      </a:pPr>
                      <a:r>
                        <a:rPr sz="1800" b="1" dirty="0">
                          <a:solidFill>
                            <a:schemeClr val="tx1"/>
                          </a:solidFill>
                          <a:latin typeface="Arial" panose="020B0604020202020204" pitchFamily="34" charset="0"/>
                          <a:cs typeface="Arial" panose="020B0604020202020204" pitchFamily="34" charset="0"/>
                        </a:rPr>
                        <a:t>Theme</a:t>
                      </a:r>
                    </a:p>
                  </a:txBody>
                  <a:tcPr/>
                </a:tc>
                <a:tc>
                  <a:txBody>
                    <a:bodyPr/>
                    <a:lstStyle/>
                    <a:p>
                      <a:pPr>
                        <a:defRPr b="1"/>
                      </a:pPr>
                      <a:r>
                        <a:rPr sz="1800">
                          <a:solidFill>
                            <a:schemeClr val="tx1"/>
                          </a:solidFill>
                          <a:latin typeface="Arial" panose="020B0604020202020204" pitchFamily="34" charset="0"/>
                          <a:cs typeface="Arial" panose="020B0604020202020204" pitchFamily="34" charset="0"/>
                        </a:rPr>
                        <a:t>Key Points</a:t>
                      </a:r>
                    </a:p>
                  </a:txBody>
                  <a:tcPr/>
                </a:tc>
                <a:tc>
                  <a:txBody>
                    <a:bodyPr/>
                    <a:lstStyle/>
                    <a:p>
                      <a:pPr>
                        <a:defRPr b="1"/>
                      </a:pPr>
                      <a:r>
                        <a:rPr sz="1800">
                          <a:solidFill>
                            <a:schemeClr val="tx1"/>
                          </a:solidFill>
                          <a:latin typeface="Arial" panose="020B0604020202020204" pitchFamily="34" charset="0"/>
                          <a:cs typeface="Arial" panose="020B0604020202020204" pitchFamily="34" charset="0"/>
                        </a:rPr>
                        <a:t>Examples / Case Studies</a:t>
                      </a:r>
                    </a:p>
                  </a:txBody>
                  <a:tcPr/>
                </a:tc>
                <a:tc>
                  <a:txBody>
                    <a:bodyPr/>
                    <a:lstStyle/>
                    <a:p>
                      <a:pPr>
                        <a:defRPr b="1"/>
                      </a:pPr>
                      <a:r>
                        <a:rPr sz="1800" dirty="0">
                          <a:solidFill>
                            <a:schemeClr val="tx1"/>
                          </a:solidFill>
                          <a:latin typeface="Arial" panose="020B0604020202020204" pitchFamily="34" charset="0"/>
                          <a:cs typeface="Arial" panose="020B0604020202020204" pitchFamily="34" charset="0"/>
                        </a:rPr>
                        <a:t>Citations</a:t>
                      </a:r>
                    </a:p>
                  </a:txBody>
                  <a:tcPr/>
                </a:tc>
                <a:extLst>
                  <a:ext uri="{0D108BD9-81ED-4DB2-BD59-A6C34878D82A}">
                    <a16:rowId xmlns:a16="http://schemas.microsoft.com/office/drawing/2014/main" val="10000"/>
                  </a:ext>
                </a:extLst>
              </a:tr>
              <a:tr h="880680">
                <a:tc>
                  <a:txBody>
                    <a:bodyPr/>
                    <a:lstStyle/>
                    <a:p>
                      <a:r>
                        <a:rPr sz="1400" b="1" dirty="0">
                          <a:latin typeface="Arial" panose="020B0604020202020204" pitchFamily="34" charset="0"/>
                          <a:cs typeface="Arial" panose="020B0604020202020204" pitchFamily="34" charset="0"/>
                        </a:rPr>
                        <a:t>Governmental Influence</a:t>
                      </a:r>
                    </a:p>
                  </a:txBody>
                  <a:tcPr/>
                </a:tc>
                <a:tc>
                  <a:txBody>
                    <a:bodyPr/>
                    <a:lstStyle/>
                    <a:p>
                      <a:r>
                        <a:rPr sz="1200" b="1" dirty="0">
                          <a:latin typeface="Arial" panose="020B0604020202020204" pitchFamily="34" charset="0"/>
                          <a:cs typeface="Arial" panose="020B0604020202020204" pitchFamily="34" charset="0"/>
                        </a:rPr>
                        <a:t>UK government impacts health/social care via legislation, funding, policy-making, regulation, public health initiatives, reform, and strategic planning.</a:t>
                      </a:r>
                    </a:p>
                  </a:txBody>
                  <a:tcPr/>
                </a:tc>
                <a:tc>
                  <a:txBody>
                    <a:bodyPr/>
                    <a:lstStyle/>
                    <a:p>
                      <a:r>
                        <a:rPr sz="1200" b="1" dirty="0">
                          <a:latin typeface="Arial" panose="020B0604020202020204" pitchFamily="34" charset="0"/>
                          <a:cs typeface="Arial" panose="020B0604020202020204" pitchFamily="34" charset="0"/>
                        </a:rPr>
                        <a:t>NHS Act, Care Act, Health and Social Care Act 2012</a:t>
                      </a:r>
                    </a:p>
                  </a:txBody>
                  <a:tcPr/>
                </a:tc>
                <a:tc>
                  <a:txBody>
                    <a:bodyPr/>
                    <a:lstStyle/>
                    <a:p>
                      <a:r>
                        <a:rPr sz="1200" b="1">
                          <a:latin typeface="Arial" panose="020B0604020202020204" pitchFamily="34" charset="0"/>
                          <a:cs typeface="Arial" panose="020B0604020202020204" pitchFamily="34" charset="0"/>
                        </a:rPr>
                        <a:t>Department of Health and Social Care, 2012; NHS Digital, 2023</a:t>
                      </a:r>
                    </a:p>
                  </a:txBody>
                  <a:tcPr/>
                </a:tc>
                <a:extLst>
                  <a:ext uri="{0D108BD9-81ED-4DB2-BD59-A6C34878D82A}">
                    <a16:rowId xmlns:a16="http://schemas.microsoft.com/office/drawing/2014/main" val="10001"/>
                  </a:ext>
                </a:extLst>
              </a:tr>
              <a:tr h="684974">
                <a:tc>
                  <a:txBody>
                    <a:bodyPr/>
                    <a:lstStyle/>
                    <a:p>
                      <a:r>
                        <a:rPr sz="1400" b="1">
                          <a:latin typeface="Arial" panose="020B0604020202020204" pitchFamily="34" charset="0"/>
                          <a:cs typeface="Arial" panose="020B0604020202020204" pitchFamily="34" charset="0"/>
                        </a:rPr>
                        <a:t>Stigma &amp; Discrimination</a:t>
                      </a:r>
                    </a:p>
                  </a:txBody>
                  <a:tcPr/>
                </a:tc>
                <a:tc>
                  <a:txBody>
                    <a:bodyPr/>
                    <a:lstStyle/>
                    <a:p>
                      <a:r>
                        <a:rPr sz="1200" b="1">
                          <a:latin typeface="Arial" panose="020B0604020202020204" pitchFamily="34" charset="0"/>
                          <a:cs typeface="Arial" panose="020B0604020202020204" pitchFamily="34" charset="0"/>
                        </a:rPr>
                        <a:t>Major barriers to care, especially for mental health, disability, and marginalized groups. Leads to delayed or avoided treatment.</a:t>
                      </a:r>
                    </a:p>
                  </a:txBody>
                  <a:tcPr/>
                </a:tc>
                <a:tc>
                  <a:txBody>
                    <a:bodyPr/>
                    <a:lstStyle/>
                    <a:p>
                      <a:r>
                        <a:rPr sz="1200" b="1">
                          <a:latin typeface="Arial" panose="020B0604020202020204" pitchFamily="34" charset="0"/>
                          <a:cs typeface="Arial" panose="020B0604020202020204" pitchFamily="34" charset="0"/>
                        </a:rPr>
                        <a:t>Fear of judgement → avoidance → worsening of depression or anxiety</a:t>
                      </a:r>
                    </a:p>
                  </a:txBody>
                  <a:tcPr/>
                </a:tc>
                <a:tc>
                  <a:txBody>
                    <a:bodyPr/>
                    <a:lstStyle/>
                    <a:p>
                      <a:r>
                        <a:rPr sz="1200" b="1">
                          <a:latin typeface="Arial" panose="020B0604020202020204" pitchFamily="34" charset="0"/>
                          <a:cs typeface="Arial" panose="020B0604020202020204" pitchFamily="34" charset="0"/>
                        </a:rPr>
                        <a:t>Hand, Corrigan &amp; Watson (2023). Report 2: Public Health Agency NI</a:t>
                      </a:r>
                    </a:p>
                  </a:txBody>
                  <a:tcPr/>
                </a:tc>
                <a:extLst>
                  <a:ext uri="{0D108BD9-81ED-4DB2-BD59-A6C34878D82A}">
                    <a16:rowId xmlns:a16="http://schemas.microsoft.com/office/drawing/2014/main" val="10002"/>
                  </a:ext>
                </a:extLst>
              </a:tr>
              <a:tr h="684974">
                <a:tc>
                  <a:txBody>
                    <a:bodyPr/>
                    <a:lstStyle/>
                    <a:p>
                      <a:r>
                        <a:rPr sz="1400" b="1">
                          <a:latin typeface="Arial" panose="020B0604020202020204" pitchFamily="34" charset="0"/>
                          <a:cs typeface="Arial" panose="020B0604020202020204" pitchFamily="34" charset="0"/>
                        </a:rPr>
                        <a:t>Social Determinants</a:t>
                      </a:r>
                    </a:p>
                  </a:txBody>
                  <a:tcPr/>
                </a:tc>
                <a:tc>
                  <a:txBody>
                    <a:bodyPr/>
                    <a:lstStyle/>
                    <a:p>
                      <a:r>
                        <a:rPr sz="1200" b="1">
                          <a:latin typeface="Arial" panose="020B0604020202020204" pitchFamily="34" charset="0"/>
                          <a:cs typeface="Arial" panose="020B0604020202020204" pitchFamily="34" charset="0"/>
                        </a:rPr>
                        <a:t>Health is shaped by education, income, housing, employment. Lower socio-economic groups face higher risks and less access to care.</a:t>
                      </a:r>
                    </a:p>
                  </a:txBody>
                  <a:tcPr/>
                </a:tc>
                <a:tc>
                  <a:txBody>
                    <a:bodyPr/>
                    <a:lstStyle/>
                    <a:p>
                      <a:r>
                        <a:rPr sz="1200" b="1">
                          <a:latin typeface="Arial" panose="020B0604020202020204" pitchFamily="34" charset="0"/>
                          <a:cs typeface="Arial" panose="020B0604020202020204" pitchFamily="34" charset="0"/>
                        </a:rPr>
                        <a:t>Higher rates of diabetes, heart disease in deprived areas</a:t>
                      </a:r>
                    </a:p>
                  </a:txBody>
                  <a:tcPr/>
                </a:tc>
                <a:tc>
                  <a:txBody>
                    <a:bodyPr/>
                    <a:lstStyle/>
                    <a:p>
                      <a:r>
                        <a:rPr sz="1200" b="1">
                          <a:latin typeface="Arial" panose="020B0604020202020204" pitchFamily="34" charset="0"/>
                          <a:cs typeface="Arial" panose="020B0604020202020204" pitchFamily="34" charset="0"/>
                        </a:rPr>
                        <a:t>Chelska &amp; Chokole, 2024</a:t>
                      </a:r>
                    </a:p>
                  </a:txBody>
                  <a:tcPr/>
                </a:tc>
                <a:extLst>
                  <a:ext uri="{0D108BD9-81ED-4DB2-BD59-A6C34878D82A}">
                    <a16:rowId xmlns:a16="http://schemas.microsoft.com/office/drawing/2014/main" val="10003"/>
                  </a:ext>
                </a:extLst>
              </a:tr>
              <a:tr h="684974">
                <a:tc>
                  <a:txBody>
                    <a:bodyPr/>
                    <a:lstStyle/>
                    <a:p>
                      <a:r>
                        <a:rPr sz="1400" b="1">
                          <a:latin typeface="Arial" panose="020B0604020202020204" pitchFamily="34" charset="0"/>
                          <a:cs typeface="Arial" panose="020B0604020202020204" pitchFamily="34" charset="0"/>
                        </a:rPr>
                        <a:t>Political Ideologies</a:t>
                      </a:r>
                    </a:p>
                  </a:txBody>
                  <a:tcPr/>
                </a:tc>
                <a:tc>
                  <a:txBody>
                    <a:bodyPr/>
                    <a:lstStyle/>
                    <a:p>
                      <a:r>
                        <a:rPr sz="1200" b="1">
                          <a:latin typeface="Arial" panose="020B0604020202020204" pitchFamily="34" charset="0"/>
                          <a:cs typeface="Arial" panose="020B0604020202020204" pitchFamily="34" charset="0"/>
                        </a:rPr>
                        <a:t>Health and social care policy varies with political ideologies. Labour = public focus; Conservatives = market-driven, lean state interventions.</a:t>
                      </a:r>
                    </a:p>
                  </a:txBody>
                  <a:tcPr/>
                </a:tc>
                <a:tc>
                  <a:txBody>
                    <a:bodyPr/>
                    <a:lstStyle/>
                    <a:p>
                      <a:r>
                        <a:rPr sz="1200" b="1" dirty="0">
                          <a:latin typeface="Arial" panose="020B0604020202020204" pitchFamily="34" charset="0"/>
                          <a:cs typeface="Arial" panose="020B0604020202020204" pitchFamily="34" charset="0"/>
                        </a:rPr>
                        <a:t>NHS: </a:t>
                      </a:r>
                      <a:r>
                        <a:rPr sz="1200" b="1" dirty="0" err="1">
                          <a:latin typeface="Arial" panose="020B0604020202020204" pitchFamily="34" charset="0"/>
                          <a:cs typeface="Arial" panose="020B0604020202020204" pitchFamily="34" charset="0"/>
                        </a:rPr>
                        <a:t>Labour</a:t>
                      </a:r>
                      <a:r>
                        <a:rPr sz="1200" b="1" dirty="0">
                          <a:latin typeface="Arial" panose="020B0604020202020204" pitchFamily="34" charset="0"/>
                          <a:cs typeface="Arial" panose="020B0604020202020204" pitchFamily="34" charset="0"/>
                        </a:rPr>
                        <a:t> promotes universal funding; Conservatives back private-sector involvement</a:t>
                      </a:r>
                    </a:p>
                  </a:txBody>
                  <a:tcPr/>
                </a:tc>
                <a:tc>
                  <a:txBody>
                    <a:bodyPr/>
                    <a:lstStyle/>
                    <a:p>
                      <a:r>
                        <a:rPr sz="1200" b="1">
                          <a:latin typeface="Arial" panose="020B0604020202020204" pitchFamily="34" charset="0"/>
                          <a:cs typeface="Arial" panose="020B0604020202020204" pitchFamily="34" charset="0"/>
                        </a:rPr>
                        <a:t>BBC Policy Tracker, 2023; King's Fund, 2024</a:t>
                      </a:r>
                    </a:p>
                  </a:txBody>
                  <a:tcPr/>
                </a:tc>
                <a:extLst>
                  <a:ext uri="{0D108BD9-81ED-4DB2-BD59-A6C34878D82A}">
                    <a16:rowId xmlns:a16="http://schemas.microsoft.com/office/drawing/2014/main" val="10004"/>
                  </a:ext>
                </a:extLst>
              </a:tr>
              <a:tr h="672742">
                <a:tc>
                  <a:txBody>
                    <a:bodyPr/>
                    <a:lstStyle/>
                    <a:p>
                      <a:r>
                        <a:rPr sz="1400" b="1">
                          <a:latin typeface="Arial" panose="020B0604020202020204" pitchFamily="34" charset="0"/>
                          <a:cs typeface="Arial" panose="020B0604020202020204" pitchFamily="34" charset="0"/>
                        </a:rPr>
                        <a:t>Public Health Campaigns</a:t>
                      </a:r>
                    </a:p>
                  </a:txBody>
                  <a:tcPr/>
                </a:tc>
                <a:tc>
                  <a:txBody>
                    <a:bodyPr/>
                    <a:lstStyle/>
                    <a:p>
                      <a:r>
                        <a:rPr sz="1200" b="1">
                          <a:latin typeface="Arial" panose="020B0604020202020204" pitchFamily="34" charset="0"/>
                          <a:cs typeface="Arial" panose="020B0604020202020204" pitchFamily="34" charset="0"/>
                        </a:rPr>
                        <a:t>Campaigns + media are vital for SDGs: they educate, change behaviours, influence norms.</a:t>
                      </a:r>
                    </a:p>
                  </a:txBody>
                  <a:tcPr/>
                </a:tc>
                <a:tc>
                  <a:txBody>
                    <a:bodyPr/>
                    <a:lstStyle/>
                    <a:p>
                      <a:r>
                        <a:rPr sz="1200" b="1">
                          <a:latin typeface="Arial" panose="020B0604020202020204" pitchFamily="34" charset="0"/>
                          <a:cs typeface="Arial" panose="020B0604020202020204" pitchFamily="34" charset="0"/>
                        </a:rPr>
                        <a:t>Sugar Tax (2018), front-of-pack food labels, TV ad bans for sugary foods</a:t>
                      </a:r>
                    </a:p>
                  </a:txBody>
                  <a:tcPr/>
                </a:tc>
                <a:tc>
                  <a:txBody>
                    <a:bodyPr/>
                    <a:lstStyle/>
                    <a:p>
                      <a:r>
                        <a:rPr sz="1200" b="1">
                          <a:latin typeface="Arial" panose="020B0604020202020204" pitchFamily="34" charset="0"/>
                          <a:cs typeface="Arial" panose="020B0604020202020204" pitchFamily="34" charset="0"/>
                        </a:rPr>
                        <a:t>Public Health England, 2018; Action on Sugar, 2024</a:t>
                      </a:r>
                    </a:p>
                  </a:txBody>
                  <a:tcPr/>
                </a:tc>
                <a:extLst>
                  <a:ext uri="{0D108BD9-81ED-4DB2-BD59-A6C34878D82A}">
                    <a16:rowId xmlns:a16="http://schemas.microsoft.com/office/drawing/2014/main" val="10005"/>
                  </a:ext>
                </a:extLst>
              </a:tr>
              <a:tr h="672742">
                <a:tc>
                  <a:txBody>
                    <a:bodyPr/>
                    <a:lstStyle/>
                    <a:p>
                      <a:r>
                        <a:rPr sz="1400" b="1">
                          <a:latin typeface="Arial" panose="020B0604020202020204" pitchFamily="34" charset="0"/>
                          <a:cs typeface="Arial" panose="020B0604020202020204" pitchFamily="34" charset="0"/>
                        </a:rPr>
                        <a:t>Media Influence</a:t>
                      </a:r>
                    </a:p>
                  </a:txBody>
                  <a:tcPr/>
                </a:tc>
                <a:tc>
                  <a:txBody>
                    <a:bodyPr/>
                    <a:lstStyle/>
                    <a:p>
                      <a:r>
                        <a:rPr sz="1200" b="1">
                          <a:latin typeface="Arial" panose="020B0604020202020204" pitchFamily="34" charset="0"/>
                          <a:cs typeface="Arial" panose="020B0604020202020204" pitchFamily="34" charset="0"/>
                        </a:rPr>
                        <a:t>Media shapes health awareness, normalizes help-seeking, and reduces stigma.</a:t>
                      </a:r>
                    </a:p>
                  </a:txBody>
                  <a:tcPr/>
                </a:tc>
                <a:tc>
                  <a:txBody>
                    <a:bodyPr/>
                    <a:lstStyle/>
                    <a:p>
                      <a:r>
                        <a:rPr sz="1200" b="1">
                          <a:latin typeface="Arial" panose="020B0604020202020204" pitchFamily="34" charset="0"/>
                          <a:cs typeface="Arial" panose="020B0604020202020204" pitchFamily="34" charset="0"/>
                        </a:rPr>
                        <a:t>Mental Health Awareness Week coverage; anti-smoking ads</a:t>
                      </a:r>
                    </a:p>
                  </a:txBody>
                  <a:tcPr/>
                </a:tc>
                <a:tc>
                  <a:txBody>
                    <a:bodyPr/>
                    <a:lstStyle/>
                    <a:p>
                      <a:r>
                        <a:rPr sz="1200" b="1">
                          <a:latin typeface="Arial" panose="020B0604020202020204" pitchFamily="34" charset="0"/>
                          <a:cs typeface="Arial" panose="020B0604020202020204" pitchFamily="34" charset="0"/>
                        </a:rPr>
                        <a:t>NHS England Media Brief, 2023</a:t>
                      </a:r>
                    </a:p>
                  </a:txBody>
                  <a:tcPr/>
                </a:tc>
                <a:extLst>
                  <a:ext uri="{0D108BD9-81ED-4DB2-BD59-A6C34878D82A}">
                    <a16:rowId xmlns:a16="http://schemas.microsoft.com/office/drawing/2014/main" val="10006"/>
                  </a:ext>
                </a:extLst>
              </a:tr>
              <a:tr h="684974">
                <a:tc>
                  <a:txBody>
                    <a:bodyPr/>
                    <a:lstStyle/>
                    <a:p>
                      <a:r>
                        <a:rPr sz="1400" b="1" dirty="0">
                          <a:latin typeface="Arial" panose="020B0604020202020204" pitchFamily="34" charset="0"/>
                          <a:cs typeface="Arial" panose="020B0604020202020204" pitchFamily="34" charset="0"/>
                        </a:rPr>
                        <a:t>Sustainable Development Goals (SDGs)</a:t>
                      </a:r>
                    </a:p>
                  </a:txBody>
                  <a:tcPr/>
                </a:tc>
                <a:tc>
                  <a:txBody>
                    <a:bodyPr/>
                    <a:lstStyle/>
                    <a:p>
                      <a:r>
                        <a:rPr sz="1200" b="1" dirty="0">
                          <a:latin typeface="Arial" panose="020B0604020202020204" pitchFamily="34" charset="0"/>
                          <a:cs typeface="Arial" panose="020B0604020202020204" pitchFamily="34" charset="0"/>
                        </a:rPr>
                        <a:t>Health-related SDGs require addressing inequality, access, and prevention—media and policy both help align public with these goals.</a:t>
                      </a:r>
                    </a:p>
                  </a:txBody>
                  <a:tcPr/>
                </a:tc>
                <a:tc>
                  <a:txBody>
                    <a:bodyPr/>
                    <a:lstStyle/>
                    <a:p>
                      <a:r>
                        <a:rPr sz="1200" b="1">
                          <a:latin typeface="Arial" panose="020B0604020202020204" pitchFamily="34" charset="0"/>
                          <a:cs typeface="Arial" panose="020B0604020202020204" pitchFamily="34" charset="0"/>
                        </a:rPr>
                        <a:t>SDG 3: Good Health and Well-being</a:t>
                      </a:r>
                    </a:p>
                  </a:txBody>
                  <a:tcPr/>
                </a:tc>
                <a:tc>
                  <a:txBody>
                    <a:bodyPr/>
                    <a:lstStyle/>
                    <a:p>
                      <a:r>
                        <a:rPr sz="1200" b="1" dirty="0">
                          <a:latin typeface="Arial" panose="020B0604020202020204" pitchFamily="34" charset="0"/>
                          <a:cs typeface="Arial" panose="020B0604020202020204" pitchFamily="34" charset="0"/>
                        </a:rPr>
                        <a:t>World Health Organization (WHO), 2022</a:t>
                      </a:r>
                    </a:p>
                  </a:txBody>
                  <a:tcPr/>
                </a:tc>
                <a:extLst>
                  <a:ext uri="{0D108BD9-81ED-4DB2-BD59-A6C34878D82A}">
                    <a16:rowId xmlns:a16="http://schemas.microsoft.com/office/drawing/2014/main" val="10007"/>
                  </a:ext>
                </a:extLst>
              </a:tr>
            </a:tbl>
          </a:graphicData>
        </a:graphic>
      </p:graphicFrame>
      <p:graphicFrame>
        <p:nvGraphicFramePr>
          <p:cNvPr id="5" name="Table 4">
            <a:extLst>
              <a:ext uri="{FF2B5EF4-FFF2-40B4-BE49-F238E27FC236}">
                <a16:creationId xmlns:a16="http://schemas.microsoft.com/office/drawing/2014/main" id="{A5937B33-83F7-0596-1DDF-7E6F3D3FB7B0}"/>
              </a:ext>
            </a:extLst>
          </p:cNvPr>
          <p:cNvGraphicFramePr>
            <a:graphicFrameLocks noGrp="1"/>
          </p:cNvGraphicFramePr>
          <p:nvPr>
            <p:extLst>
              <p:ext uri="{D42A27DB-BD31-4B8C-83A1-F6EECF244321}">
                <p14:modId xmlns:p14="http://schemas.microsoft.com/office/powerpoint/2010/main" val="1783502116"/>
              </p:ext>
            </p:extLst>
          </p:nvPr>
        </p:nvGraphicFramePr>
        <p:xfrm>
          <a:off x="541866" y="6239895"/>
          <a:ext cx="1988457" cy="579120"/>
        </p:xfrm>
        <a:graphic>
          <a:graphicData uri="http://schemas.openxmlformats.org/drawingml/2006/table">
            <a:tbl>
              <a:tblPr firstRow="1" bandRow="1">
                <a:tableStyleId>{2D5ABB26-0587-4C30-8999-92F81FD0307C}</a:tableStyleId>
              </a:tblPr>
              <a:tblGrid>
                <a:gridCol w="1988457">
                  <a:extLst>
                    <a:ext uri="{9D8B030D-6E8A-4147-A177-3AD203B41FA5}">
                      <a16:colId xmlns:a16="http://schemas.microsoft.com/office/drawing/2014/main" val="914282135"/>
                    </a:ext>
                  </a:extLst>
                </a:gridCol>
              </a:tblGrid>
              <a:tr h="29162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400" dirty="0">
                          <a:latin typeface="Arial" panose="020B0604020202020204" pitchFamily="34" charset="0"/>
                          <a:cs typeface="Arial" panose="020B0604020202020204" pitchFamily="34" charset="0"/>
                        </a:rPr>
                        <a:t>Table: Self-created</a:t>
                      </a:r>
                      <a:endParaRPr lang="en-GB" sz="1400" dirty="0">
                        <a:latin typeface="Arial" panose="020B0604020202020204" pitchFamily="34" charset="0"/>
                        <a:cs typeface="Arial" panose="020B0604020202020204" pitchFamily="34" charset="0"/>
                      </a:endParaRPr>
                    </a:p>
                    <a:p>
                      <a:endParaRPr lang="en-GB" dirty="0"/>
                    </a:p>
                  </a:txBody>
                  <a:tcPr/>
                </a:tc>
                <a:extLst>
                  <a:ext uri="{0D108BD9-81ED-4DB2-BD59-A6C34878D82A}">
                    <a16:rowId xmlns:a16="http://schemas.microsoft.com/office/drawing/2014/main" val="2803416094"/>
                  </a:ext>
                </a:extLst>
              </a:tr>
            </a:tbl>
          </a:graphicData>
        </a:graphic>
      </p:graphicFrame>
    </p:spTree>
    <p:extLst>
      <p:ext uri="{BB962C8B-B14F-4D97-AF65-F5344CB8AC3E}">
        <p14:creationId xmlns:p14="http://schemas.microsoft.com/office/powerpoint/2010/main" val="27040297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28852" y="609600"/>
            <a:ext cx="5089668" cy="1356360"/>
          </a:xfrm>
        </p:spPr>
        <p:txBody>
          <a:bodyPr>
            <a:normAutofit/>
          </a:bodyPr>
          <a:lstStyle/>
          <a:p>
            <a:r>
              <a:rPr sz="2000" dirty="0">
                <a:solidFill>
                  <a:schemeClr val="tx1"/>
                </a:solidFill>
                <a:latin typeface="Arial" panose="020B0604020202020204" pitchFamily="34" charset="0"/>
                <a:cs typeface="Arial" panose="020B0604020202020204" pitchFamily="34" charset="0"/>
              </a:rPr>
              <a:t>Recommendations for Practice</a:t>
            </a:r>
          </a:p>
        </p:txBody>
      </p:sp>
      <p:sp>
        <p:nvSpPr>
          <p:cNvPr id="3" name="Content Placeholder 2"/>
          <p:cNvSpPr>
            <a:spLocks noGrp="1"/>
          </p:cNvSpPr>
          <p:nvPr>
            <p:ph idx="1"/>
          </p:nvPr>
        </p:nvSpPr>
        <p:spPr>
          <a:xfrm>
            <a:off x="5695526" y="1217970"/>
            <a:ext cx="4215390" cy="5197578"/>
          </a:xfrm>
        </p:spPr>
        <p:txBody>
          <a:bodyPr/>
          <a:lstStyle/>
          <a:p>
            <a:endParaRPr dirty="0"/>
          </a:p>
          <a:p>
            <a:pPr algn="just">
              <a:defRPr sz="1600"/>
            </a:pPr>
            <a:r>
              <a:rPr dirty="0">
                <a:solidFill>
                  <a:schemeClr val="tx1"/>
                </a:solidFill>
                <a:latin typeface="Arial" panose="020B0604020202020204" pitchFamily="34" charset="0"/>
                <a:cs typeface="Arial" panose="020B0604020202020204" pitchFamily="34" charset="0"/>
              </a:rPr>
              <a:t>Train staff in MECC and culturally sensitive care (NHS England, 2022).</a:t>
            </a:r>
          </a:p>
          <a:p>
            <a:pPr algn="just">
              <a:defRPr sz="1600"/>
            </a:pPr>
            <a:r>
              <a:rPr dirty="0">
                <a:solidFill>
                  <a:schemeClr val="tx1"/>
                </a:solidFill>
                <a:latin typeface="Arial" panose="020B0604020202020204" pitchFamily="34" charset="0"/>
                <a:cs typeface="Arial" panose="020B0604020202020204" pitchFamily="34" charset="0"/>
              </a:rPr>
              <a:t>Expand integrated care systems with social prescribing and digital access (NHS, 2019).</a:t>
            </a:r>
          </a:p>
          <a:p>
            <a:pPr algn="just">
              <a:defRPr sz="1600"/>
            </a:pPr>
            <a:r>
              <a:rPr dirty="0" err="1">
                <a:solidFill>
                  <a:schemeClr val="tx1"/>
                </a:solidFill>
                <a:latin typeface="Arial" panose="020B0604020202020204" pitchFamily="34" charset="0"/>
                <a:cs typeface="Arial" panose="020B0604020202020204" pitchFamily="34" charset="0"/>
              </a:rPr>
              <a:t>Prioritise</a:t>
            </a:r>
            <a:r>
              <a:rPr dirty="0">
                <a:solidFill>
                  <a:schemeClr val="tx1"/>
                </a:solidFill>
                <a:latin typeface="Arial" panose="020B0604020202020204" pitchFamily="34" charset="0"/>
                <a:cs typeface="Arial" panose="020B0604020202020204" pitchFamily="34" charset="0"/>
              </a:rPr>
              <a:t> upstream interventions to tackle social determinants (Marmot et al., 2020).</a:t>
            </a:r>
          </a:p>
          <a:p>
            <a:pPr algn="just">
              <a:defRPr sz="1600"/>
            </a:pPr>
            <a:r>
              <a:rPr dirty="0">
                <a:solidFill>
                  <a:schemeClr val="tx1"/>
                </a:solidFill>
                <a:latin typeface="Arial" panose="020B0604020202020204" pitchFamily="34" charset="0"/>
                <a:cs typeface="Arial" panose="020B0604020202020204" pitchFamily="34" charset="0"/>
              </a:rPr>
              <a:t>Invest in community co-design and local leadership to enhance relevance.</a:t>
            </a:r>
          </a:p>
          <a:p>
            <a:pPr algn="just">
              <a:defRPr sz="1600"/>
            </a:pPr>
            <a:r>
              <a:rPr dirty="0">
                <a:solidFill>
                  <a:schemeClr val="tx1"/>
                </a:solidFill>
                <a:latin typeface="Arial" panose="020B0604020202020204" pitchFamily="34" charset="0"/>
                <a:cs typeface="Arial" panose="020B0604020202020204" pitchFamily="34" charset="0"/>
              </a:rPr>
              <a:t>Monitor equity metrics and implement adaptive policies based on real-time data (The Health Foundation, 2025).</a:t>
            </a:r>
          </a:p>
        </p:txBody>
      </p:sp>
      <p:pic>
        <p:nvPicPr>
          <p:cNvPr id="4" name="Picture 3">
            <a:extLst>
              <a:ext uri="{FF2B5EF4-FFF2-40B4-BE49-F238E27FC236}">
                <a16:creationId xmlns:a16="http://schemas.microsoft.com/office/drawing/2014/main" id="{38F52081-E8DB-9866-FDB4-07AF64C076DE}"/>
              </a:ext>
            </a:extLst>
          </p:cNvPr>
          <p:cNvPicPr>
            <a:picLocks noChangeAspect="1"/>
          </p:cNvPicPr>
          <p:nvPr/>
        </p:nvPicPr>
        <p:blipFill rotWithShape="1">
          <a:blip r:embed="rId2">
            <a:extLst>
              <a:ext uri="{28A0092B-C50C-407E-A947-70E740481C1C}">
                <a14:useLocalDpi xmlns:a14="http://schemas.microsoft.com/office/drawing/2010/main" val="0"/>
              </a:ext>
            </a:extLst>
          </a:blip>
          <a:srcRect l="47475" t="22422" r="2159" b="10304"/>
          <a:stretch>
            <a:fillRect/>
          </a:stretch>
        </p:blipFill>
        <p:spPr bwMode="auto">
          <a:xfrm>
            <a:off x="1460090" y="781665"/>
            <a:ext cx="3947653" cy="4911211"/>
          </a:xfrm>
          <a:prstGeom prst="rect">
            <a:avLst/>
          </a:prstGeom>
          <a:noFill/>
          <a:ln>
            <a:noFill/>
          </a:ln>
          <a:extLst>
            <a:ext uri="{53640926-AAD7-44D8-BBD7-CCE9431645EC}">
              <a14:shadowObscured xmlns:a14="http://schemas.microsoft.com/office/drawing/2010/main"/>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a:xfrm>
            <a:off x="5722374" y="2057400"/>
            <a:ext cx="707923" cy="1025013"/>
          </a:xfrm>
        </p:spPr>
        <p:txBody>
          <a:bodyPr/>
          <a:lstStyle/>
          <a:p>
            <a:endParaRPr dirty="0"/>
          </a:p>
        </p:txBody>
      </p:sp>
      <p:pic>
        <p:nvPicPr>
          <p:cNvPr id="4" name="Picture 3" descr="Conclusion_Nature_Image.png">
            <a:extLst>
              <a:ext uri="{FF2B5EF4-FFF2-40B4-BE49-F238E27FC236}">
                <a16:creationId xmlns:a16="http://schemas.microsoft.com/office/drawing/2014/main" id="{36C9B091-A36F-BA5B-4ADE-899F61D6E917}"/>
              </a:ext>
            </a:extLst>
          </p:cNvPr>
          <p:cNvPicPr>
            <a:picLocks noChangeAspect="1"/>
          </p:cNvPicPr>
          <p:nvPr/>
        </p:nvPicPr>
        <p:blipFill>
          <a:blip r:embed="rId2"/>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3F318D75-12C2-3403-C1C3-F07009218EC3}"/>
              </a:ext>
            </a:extLst>
          </p:cNvPr>
          <p:cNvSpPr txBox="1"/>
          <p:nvPr/>
        </p:nvSpPr>
        <p:spPr>
          <a:xfrm>
            <a:off x="506166" y="1502688"/>
            <a:ext cx="4689947" cy="5078313"/>
          </a:xfrm>
          <a:prstGeom prst="rect">
            <a:avLst/>
          </a:prstGeom>
          <a:noFill/>
        </p:spPr>
        <p:txBody>
          <a:bodyPr wrap="square">
            <a:spAutoFit/>
          </a:bodyPr>
          <a:lstStyle/>
          <a:p>
            <a:pPr algn="just"/>
            <a:r>
              <a:rPr lang="en-US" dirty="0">
                <a:latin typeface="Arial" panose="020B0604020202020204" pitchFamily="34" charset="0"/>
                <a:cs typeface="Arial" panose="020B0604020202020204" pitchFamily="34" charset="0"/>
              </a:rPr>
              <a:t>Health and wellbeing are shaped by interconnected biological, psychological, and social factors, with UK evidence highlighting persistent health inequalities linked to deprivation and access to services. Although national policies promote prevention, integration, and equity, challenges such as funding pressures, workforce shortages, and service fragmentation remain. Holistic and preventive approaches, including Integrated Care Systems and Making Every Contact Count, provide effective pathways to improve population wellbeing. Sustained cross-sector collaboration and a focus on upstream determinants are essential to achieving equitable and sustainable health outcomes.</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9"/>
            <a:ext cx="8229600" cy="518151"/>
          </a:xfrm>
        </p:spPr>
        <p:txBody>
          <a:bodyPr>
            <a:normAutofit fontScale="90000"/>
          </a:bodyPr>
          <a:lstStyle/>
          <a:p>
            <a:r>
              <a:rPr lang="en-GB" dirty="0"/>
              <a:t>References-1</a:t>
            </a:r>
            <a:endParaRPr dirty="0"/>
          </a:p>
        </p:txBody>
      </p:sp>
      <p:sp>
        <p:nvSpPr>
          <p:cNvPr id="4" name="TextBox 3"/>
          <p:cNvSpPr txBox="1"/>
          <p:nvPr/>
        </p:nvSpPr>
        <p:spPr>
          <a:xfrm>
            <a:off x="1981201" y="735985"/>
            <a:ext cx="7742904" cy="4893647"/>
          </a:xfrm>
          <a:prstGeom prst="rect">
            <a:avLst/>
          </a:prstGeom>
          <a:noFill/>
        </p:spPr>
        <p:txBody>
          <a:bodyPr wrap="square">
            <a:spAutoFit/>
          </a:bodyPr>
          <a:lstStyle/>
          <a:p>
            <a:endParaRPr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Ahad, A.A., Gonzalez, M.S. and Junquera, P. (2023) ‘Understanding and addressing mental health stigma across cultures for improving psychiatric care: A narrative review’, </a:t>
            </a:r>
            <a:r>
              <a:rPr lang="en-GB" sz="1200" i="1" dirty="0" err="1">
                <a:latin typeface="Arial" panose="020B0604020202020204" pitchFamily="34" charset="0"/>
                <a:cs typeface="Arial" panose="020B0604020202020204" pitchFamily="34" charset="0"/>
              </a:rPr>
              <a:t>Cureus</a:t>
            </a:r>
            <a:r>
              <a:rPr lang="en-GB" sz="1200" dirty="0">
                <a:latin typeface="Arial" panose="020B0604020202020204" pitchFamily="34" charset="0"/>
                <a:cs typeface="Arial" panose="020B0604020202020204" pitchFamily="34" charset="0"/>
              </a:rPr>
              <a:t>, 15(5), pp.1–8.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10.7759/cureus.39549</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Bambra, C., Riordan, R., Ford, J. and Matthews, F. (2020) ‘The COVID-19 pandemic and health inequalities’, </a:t>
            </a:r>
            <a:r>
              <a:rPr lang="en-GB" sz="1200" i="1" dirty="0">
                <a:latin typeface="Arial" panose="020B0604020202020204" pitchFamily="34" charset="0"/>
                <a:cs typeface="Arial" panose="020B0604020202020204" pitchFamily="34" charset="0"/>
              </a:rPr>
              <a:t>Journal of Epidemiology and Community Health</a:t>
            </a:r>
            <a:r>
              <a:rPr lang="en-GB" sz="1200" dirty="0">
                <a:latin typeface="Arial" panose="020B0604020202020204" pitchFamily="34" charset="0"/>
                <a:cs typeface="Arial" panose="020B0604020202020204" pitchFamily="34" charset="0"/>
              </a:rPr>
              <a:t>, 74(11), pp.964–968.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10.1136/jech-2020-214401</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Chelak, K. and Chakole, S. (2024) ‘The role of social determinants of health in promoting health equality: A narrative review’, </a:t>
            </a:r>
            <a:r>
              <a:rPr lang="en-GB" sz="1200" i="1" dirty="0" err="1">
                <a:latin typeface="Arial" panose="020B0604020202020204" pitchFamily="34" charset="0"/>
                <a:cs typeface="Arial" panose="020B0604020202020204" pitchFamily="34" charset="0"/>
              </a:rPr>
              <a:t>Cureus</a:t>
            </a:r>
            <a:r>
              <a:rPr lang="en-GB" sz="1200" dirty="0">
                <a:latin typeface="Arial" panose="020B0604020202020204" pitchFamily="34" charset="0"/>
                <a:cs typeface="Arial" panose="020B0604020202020204" pitchFamily="34" charset="0"/>
              </a:rPr>
              <a:t>, 15(1), pp.1–8.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10.7759/cureus.33425</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Dahlgren, G. and Whitehead, M. (1991) </a:t>
            </a:r>
            <a:r>
              <a:rPr lang="en-GB" sz="1200" i="1" dirty="0">
                <a:latin typeface="Arial" panose="020B0604020202020204" pitchFamily="34" charset="0"/>
                <a:cs typeface="Arial" panose="020B0604020202020204" pitchFamily="34" charset="0"/>
              </a:rPr>
              <a:t>Policies and strategies to promote social equity in health</a:t>
            </a:r>
            <a:r>
              <a:rPr lang="en-GB" sz="1200" dirty="0">
                <a:latin typeface="Arial" panose="020B0604020202020204" pitchFamily="34" charset="0"/>
                <a:cs typeface="Arial" panose="020B0604020202020204" pitchFamily="34" charset="0"/>
              </a:rPr>
              <a:t>. Stockholm: Institute for Futures Studies. Available at: https://www.gov.uk/government/publications/health-profile-for-england/chapter-6-social-determinants-of-health (Accessed: 4 February 2026).</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Department of Health and Social Care (2021). </a:t>
            </a:r>
            <a:r>
              <a:rPr lang="en-GB" sz="1200" i="1" dirty="0">
                <a:latin typeface="Arial" panose="020B0604020202020204" pitchFamily="34" charset="0"/>
                <a:cs typeface="Arial" panose="020B0604020202020204" pitchFamily="34" charset="0"/>
              </a:rPr>
              <a:t>Public health functions agreement</a:t>
            </a:r>
            <a:r>
              <a:rPr lang="en-GB" sz="1200" dirty="0">
                <a:latin typeface="Arial" panose="020B0604020202020204" pitchFamily="34" charset="0"/>
                <a:cs typeface="Arial" panose="020B0604020202020204" pitchFamily="34" charset="0"/>
              </a:rPr>
              <a:t>. London: DHSC.</a:t>
            </a:r>
          </a:p>
          <a:p>
            <a:pPr algn="just"/>
            <a:r>
              <a:rPr lang="en-GB" sz="1200" dirty="0">
                <a:latin typeface="Arial" panose="020B0604020202020204" pitchFamily="34" charset="0"/>
                <a:cs typeface="Arial" panose="020B0604020202020204" pitchFamily="34" charset="0"/>
              </a:rPr>
              <a:t>Department of Health and Social Care (2022). </a:t>
            </a:r>
            <a:r>
              <a:rPr lang="en-GB" sz="1200" i="1" dirty="0">
                <a:latin typeface="Arial" panose="020B0604020202020204" pitchFamily="34" charset="0"/>
                <a:cs typeface="Arial" panose="020B0604020202020204" pitchFamily="34" charset="0"/>
              </a:rPr>
              <a:t>Office for Health Improvement and Disparities: Policy paper</a:t>
            </a:r>
            <a:r>
              <a:rPr lang="en-GB" sz="1200" dirty="0">
                <a:latin typeface="Arial" panose="020B0604020202020204" pitchFamily="34" charset="0"/>
                <a:cs typeface="Arial" panose="020B0604020202020204" pitchFamily="34" charset="0"/>
              </a:rPr>
              <a:t>. London: DHSC.</a:t>
            </a:r>
          </a:p>
          <a:p>
            <a:pPr algn="just"/>
            <a:r>
              <a:rPr lang="en-GB" sz="1200" dirty="0">
                <a:latin typeface="Arial" panose="020B0604020202020204" pitchFamily="34" charset="0"/>
                <a:cs typeface="Arial" panose="020B0604020202020204" pitchFamily="34" charset="0"/>
              </a:rPr>
              <a:t> </a:t>
            </a:r>
          </a:p>
          <a:p>
            <a:pPr algn="just"/>
            <a:r>
              <a:rPr lang="en-GB" sz="1200" dirty="0" err="1">
                <a:latin typeface="Arial" panose="020B0604020202020204" pitchFamily="34" charset="0"/>
                <a:cs typeface="Arial" panose="020B0604020202020204" pitchFamily="34" charset="0"/>
              </a:rPr>
              <a:t>Ganju</a:t>
            </a:r>
            <a:r>
              <a:rPr lang="en-GB" sz="1200" dirty="0">
                <a:latin typeface="Arial" panose="020B0604020202020204" pitchFamily="34" charset="0"/>
                <a:cs typeface="Arial" panose="020B0604020202020204" pitchFamily="34" charset="0"/>
              </a:rPr>
              <a:t>, A. et al. (2020) ‘Systemic solutions for addressing non-communicable diseases in low- and middle-income countries’, </a:t>
            </a:r>
            <a:r>
              <a:rPr lang="en-GB" sz="1200" i="1" dirty="0">
                <a:latin typeface="Arial" panose="020B0604020202020204" pitchFamily="34" charset="0"/>
                <a:cs typeface="Arial" panose="020B0604020202020204" pitchFamily="34" charset="0"/>
              </a:rPr>
              <a:t>Journal of Multidisciplinary Healthcare</a:t>
            </a:r>
            <a:r>
              <a:rPr lang="en-GB" sz="1200" dirty="0">
                <a:latin typeface="Arial" panose="020B0604020202020204" pitchFamily="34" charset="0"/>
                <a:cs typeface="Arial" panose="020B0604020202020204" pitchFamily="34" charset="0"/>
              </a:rPr>
              <a:t>, 13, pp.693–707.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10.2147/JMDH.S252300</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Gov.UK (2025) </a:t>
            </a:r>
            <a:r>
              <a:rPr lang="en-GB" sz="1200" i="1" dirty="0">
                <a:latin typeface="Arial" panose="020B0604020202020204" pitchFamily="34" charset="0"/>
                <a:cs typeface="Arial" panose="020B0604020202020204" pitchFamily="34" charset="0"/>
              </a:rPr>
              <a:t>Public Health Outcomes Framework</a:t>
            </a:r>
            <a:r>
              <a:rPr lang="en-GB" sz="1200" dirty="0">
                <a:latin typeface="Arial" panose="020B0604020202020204" pitchFamily="34" charset="0"/>
                <a:cs typeface="Arial" panose="020B0604020202020204" pitchFamily="34" charset="0"/>
              </a:rPr>
              <a:t>. Available at: https://www.gov.uk/government/publications/health-profile-for-england/chapter-6-social-determinants-of-health (Accessed: 2nd February 2026).</a:t>
            </a:r>
          </a:p>
          <a:p>
            <a:endParaRPr lang="en-GB" sz="1200" dirty="0">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5521" y="416104"/>
            <a:ext cx="1982183" cy="639762"/>
          </a:xfrm>
        </p:spPr>
        <p:txBody>
          <a:bodyPr>
            <a:normAutofit fontScale="90000"/>
          </a:bodyPr>
          <a:lstStyle/>
          <a:p>
            <a:br>
              <a:rPr lang="en-US" dirty="0"/>
            </a:br>
            <a:r>
              <a:rPr lang="en-US" sz="2000" b="1" dirty="0">
                <a:latin typeface="Arial" panose="020B0604020202020204" pitchFamily="34" charset="0"/>
                <a:cs typeface="Arial" panose="020B0604020202020204" pitchFamily="34" charset="0"/>
              </a:rPr>
              <a:t>References-2</a:t>
            </a:r>
            <a:br>
              <a:rPr lang="en-US" dirty="0"/>
            </a:br>
            <a:endParaRPr dirty="0"/>
          </a:p>
        </p:txBody>
      </p:sp>
      <p:sp>
        <p:nvSpPr>
          <p:cNvPr id="4" name="TextBox 3"/>
          <p:cNvSpPr txBox="1"/>
          <p:nvPr/>
        </p:nvSpPr>
        <p:spPr>
          <a:xfrm>
            <a:off x="2046092" y="746214"/>
            <a:ext cx="8602243" cy="6473567"/>
          </a:xfrm>
          <a:prstGeom prst="rect">
            <a:avLst/>
          </a:prstGeom>
          <a:noFill/>
        </p:spPr>
        <p:txBody>
          <a:bodyPr wrap="square">
            <a:spAutoFit/>
          </a:bodyPr>
          <a:lstStyle/>
          <a:p>
            <a:endParaRPr lang="en-US" dirty="0"/>
          </a:p>
          <a:p>
            <a:endParaRPr dirty="0"/>
          </a:p>
          <a:p>
            <a:pPr algn="just"/>
            <a:r>
              <a:rPr lang="en-GB" sz="1200" dirty="0">
                <a:latin typeface="Arial" panose="020B0604020202020204" pitchFamily="34" charset="0"/>
                <a:cs typeface="Arial" panose="020B0604020202020204" pitchFamily="34" charset="0"/>
              </a:rPr>
              <a:t>HM Government. (1984) </a:t>
            </a:r>
            <a:r>
              <a:rPr lang="en-GB" sz="1200" i="1" dirty="0">
                <a:latin typeface="Arial" panose="020B0604020202020204" pitchFamily="34" charset="0"/>
                <a:cs typeface="Arial" panose="020B0604020202020204" pitchFamily="34" charset="0"/>
              </a:rPr>
              <a:t>Public Health (Control of Disease) Act 1984</a:t>
            </a:r>
            <a:r>
              <a:rPr lang="en-GB" sz="1200" dirty="0">
                <a:latin typeface="Arial" panose="020B0604020202020204" pitchFamily="34" charset="0"/>
                <a:cs typeface="Arial" panose="020B0604020202020204" pitchFamily="34" charset="0"/>
              </a:rPr>
              <a:t>. London: The Stationery Office. Available at: https://www.legislation.gov.uk/ukpga/1984/22 (Accessed: 1st February 2026).</a:t>
            </a:r>
          </a:p>
          <a:p>
            <a:pPr algn="just"/>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HM Government. (2008) </a:t>
            </a:r>
            <a:r>
              <a:rPr lang="en-GB" sz="1200" i="1" dirty="0">
                <a:latin typeface="Arial" panose="020B0604020202020204" pitchFamily="34" charset="0"/>
                <a:cs typeface="Arial" panose="020B0604020202020204" pitchFamily="34" charset="0"/>
              </a:rPr>
              <a:t>Climate Change Act 2008</a:t>
            </a:r>
            <a:r>
              <a:rPr lang="en-GB" sz="1200" dirty="0">
                <a:latin typeface="Arial" panose="020B0604020202020204" pitchFamily="34" charset="0"/>
                <a:cs typeface="Arial" panose="020B0604020202020204" pitchFamily="34" charset="0"/>
              </a:rPr>
              <a:t>. London: The Stationery Office. Available at: https://www.legislation.gov.uk/ukpga/2008/27 (Accessed: 1st February 2026).</a:t>
            </a:r>
          </a:p>
          <a:p>
            <a:pPr algn="just"/>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HM Government. (2010) </a:t>
            </a:r>
            <a:r>
              <a:rPr lang="en-GB" sz="1200" i="1" dirty="0">
                <a:latin typeface="Arial" panose="020B0604020202020204" pitchFamily="34" charset="0"/>
                <a:cs typeface="Arial" panose="020B0604020202020204" pitchFamily="34" charset="0"/>
              </a:rPr>
              <a:t>Equality Act 2010</a:t>
            </a:r>
            <a:r>
              <a:rPr lang="en-GB" sz="1200" dirty="0">
                <a:latin typeface="Arial" panose="020B0604020202020204" pitchFamily="34" charset="0"/>
                <a:cs typeface="Arial" panose="020B0604020202020204" pitchFamily="34" charset="0"/>
              </a:rPr>
              <a:t>. London: The Stationery Office. Available at: https://www.legislation.gov.uk/ukpga/2010/15 (Accessed: 3rd February 2026).</a:t>
            </a:r>
          </a:p>
          <a:p>
            <a:pPr algn="just"/>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HM Government. (2012) </a:t>
            </a:r>
            <a:r>
              <a:rPr lang="en-GB" sz="1200" i="1" dirty="0">
                <a:latin typeface="Arial" panose="020B0604020202020204" pitchFamily="34" charset="0"/>
                <a:cs typeface="Arial" panose="020B0604020202020204" pitchFamily="34" charset="0"/>
              </a:rPr>
              <a:t>Health and Social Care Act 2012</a:t>
            </a:r>
            <a:r>
              <a:rPr lang="en-GB" sz="1200" dirty="0">
                <a:latin typeface="Arial" panose="020B0604020202020204" pitchFamily="34" charset="0"/>
                <a:cs typeface="Arial" panose="020B0604020202020204" pitchFamily="34" charset="0"/>
              </a:rPr>
              <a:t>. London: The Stationery Office. Available at: https://www.legislation.gov.uk/ukpga/2012/7 (Accessed: 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February 2026).</a:t>
            </a:r>
          </a:p>
          <a:p>
            <a:pPr algn="just"/>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HM Government. (2016) </a:t>
            </a:r>
            <a:r>
              <a:rPr lang="en-GB" sz="1200" i="1" dirty="0">
                <a:latin typeface="Arial" panose="020B0604020202020204" pitchFamily="34" charset="0"/>
                <a:cs typeface="Arial" panose="020B0604020202020204" pitchFamily="34" charset="0"/>
              </a:rPr>
              <a:t>Tobacco and Related Products Regulations 2016</a:t>
            </a:r>
            <a:r>
              <a:rPr lang="en-GB" sz="1200" dirty="0">
                <a:latin typeface="Arial" panose="020B0604020202020204" pitchFamily="34" charset="0"/>
                <a:cs typeface="Arial" panose="020B0604020202020204" pitchFamily="34" charset="0"/>
              </a:rPr>
              <a:t>. London: The Stationery Office. Available at: https://www.legislation.gov.uk/uksi/2016/507/contents/made (Accessed: 1st February 2026).</a:t>
            </a:r>
          </a:p>
          <a:p>
            <a:pPr algn="just"/>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HM Government. (2019) </a:t>
            </a:r>
            <a:r>
              <a:rPr lang="en-GB" sz="1200" i="1" dirty="0">
                <a:latin typeface="Arial" panose="020B0604020202020204" pitchFamily="34" charset="0"/>
                <a:cs typeface="Arial" panose="020B0604020202020204" pitchFamily="34" charset="0"/>
              </a:rPr>
              <a:t>UK’s Voluntary National Review of Progress towards the Sustainable Development Goals</a:t>
            </a:r>
            <a:r>
              <a:rPr lang="en-GB" sz="1200" dirty="0">
                <a:latin typeface="Arial" panose="020B0604020202020204" pitchFamily="34" charset="0"/>
                <a:cs typeface="Arial" panose="020B0604020202020204" pitchFamily="34" charset="0"/>
              </a:rPr>
              <a:t>. London: Cabinet Office. Available at: https://assets.publishing.service.gov.uk/government/uploads/system/uploads/attachment_data/file/818212/UKVNR-web-accessible1.pdf (Accessed: 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February 2026).</a:t>
            </a:r>
          </a:p>
          <a:p>
            <a:pPr algn="just"/>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HM Government. (2022) </a:t>
            </a:r>
            <a:r>
              <a:rPr lang="en-GB" sz="1200" i="1" dirty="0">
                <a:latin typeface="Arial" panose="020B0604020202020204" pitchFamily="34" charset="0"/>
                <a:cs typeface="Arial" panose="020B0604020202020204" pitchFamily="34" charset="0"/>
              </a:rPr>
              <a:t>Health and Care Act 2022</a:t>
            </a:r>
            <a:r>
              <a:rPr lang="en-GB" sz="1200" dirty="0">
                <a:latin typeface="Arial" panose="020B0604020202020204" pitchFamily="34" charset="0"/>
                <a:cs typeface="Arial" panose="020B0604020202020204" pitchFamily="34" charset="0"/>
              </a:rPr>
              <a:t>. London: The Stationery Office. Available at: https://www.legislation.gov.uk/ukpga/2022/31/contents/enacted (Accessed: 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February 2026).</a:t>
            </a:r>
          </a:p>
          <a:p>
            <a:pPr algn="just"/>
            <a:endParaRPr lang="en-GB" sz="1200" dirty="0">
              <a:latin typeface="Arial" panose="020B0604020202020204" pitchFamily="34" charset="0"/>
              <a:cs typeface="Arial" panose="020B0604020202020204" pitchFamily="34" charset="0"/>
            </a:endParaRP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Latif, A. (2020) ‘The importance of understanding social and cultural norms in delivering quality health care—A personal experience commentary’, </a:t>
            </a:r>
            <a:r>
              <a:rPr lang="en-GB" sz="1200" i="1" dirty="0">
                <a:latin typeface="Arial" panose="020B0604020202020204" pitchFamily="34" charset="0"/>
                <a:cs typeface="Arial" panose="020B0604020202020204" pitchFamily="34" charset="0"/>
              </a:rPr>
              <a:t>Tropical Medicine and Infectious Disease</a:t>
            </a:r>
            <a:r>
              <a:rPr lang="en-GB" sz="1200" dirty="0">
                <a:latin typeface="Arial" panose="020B0604020202020204" pitchFamily="34" charset="0"/>
                <a:cs typeface="Arial" panose="020B0604020202020204" pitchFamily="34" charset="0"/>
              </a:rPr>
              <a:t>, 5(1), p.22. Available at: https://www.ncbi.nlm.nih.gov/pmc/articles/PMC7157616/ (Accessed: 4 February 2026).</a:t>
            </a:r>
          </a:p>
          <a:p>
            <a:pPr algn="just"/>
            <a:endParaRPr lang="en-GB" sz="1200" dirty="0">
              <a:latin typeface="Arial" panose="020B0604020202020204" pitchFamily="34" charset="0"/>
              <a:cs typeface="Arial" panose="020B0604020202020204" pitchFamily="34" charset="0"/>
            </a:endParaRPr>
          </a:p>
          <a:p>
            <a:pPr algn="just">
              <a:spcAft>
                <a:spcPts val="400"/>
              </a:spcAft>
              <a:defRPr sz="1200"/>
            </a:pPr>
            <a:endParaRPr sz="1200" dirty="0">
              <a:latin typeface="Arial" panose="020B0604020202020204" pitchFamily="34" charset="0"/>
              <a:cs typeface="Arial" panose="020B0604020202020204" pitchFamily="34" charset="0"/>
            </a:endParaRPr>
          </a:p>
          <a:p>
            <a:pPr algn="just">
              <a:spcAft>
                <a:spcPts val="400"/>
              </a:spcAft>
              <a:defRPr sz="1200"/>
            </a:pPr>
            <a:endParaRPr lang="en-US" sz="1200" dirty="0">
              <a:latin typeface="Arial" panose="020B0604020202020204" pitchFamily="34" charset="0"/>
              <a:cs typeface="Arial" panose="020B0604020202020204" pitchFamily="34" charset="0"/>
            </a:endParaRPr>
          </a:p>
          <a:p>
            <a:pPr algn="just">
              <a:spcAft>
                <a:spcPts val="400"/>
              </a:spcAft>
              <a:defRPr sz="1200"/>
            </a:pPr>
            <a:endParaRPr sz="1200" dirty="0">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8685" y="464576"/>
            <a:ext cx="1858297" cy="464573"/>
          </a:xfrm>
        </p:spPr>
        <p:txBody>
          <a:bodyPr>
            <a:normAutofit/>
          </a:bodyPr>
          <a:lstStyle/>
          <a:p>
            <a:r>
              <a:rPr lang="en-US" sz="1800" b="1" dirty="0">
                <a:latin typeface="Arial" panose="020B0604020202020204" pitchFamily="34" charset="0"/>
                <a:cs typeface="Arial" panose="020B0604020202020204" pitchFamily="34" charset="0"/>
              </a:rPr>
              <a:t>References-3</a:t>
            </a:r>
            <a:endParaRPr sz="1800" dirty="0"/>
          </a:p>
        </p:txBody>
      </p:sp>
      <p:sp>
        <p:nvSpPr>
          <p:cNvPr id="4" name="TextBox 3"/>
          <p:cNvSpPr txBox="1"/>
          <p:nvPr/>
        </p:nvSpPr>
        <p:spPr>
          <a:xfrm>
            <a:off x="2128685" y="694747"/>
            <a:ext cx="7772400" cy="5078313"/>
          </a:xfrm>
          <a:prstGeom prst="rect">
            <a:avLst/>
          </a:prstGeom>
          <a:noFill/>
        </p:spPr>
        <p:txBody>
          <a:bodyPr wrap="square">
            <a:spAutoFit/>
          </a:bodyPr>
          <a:lstStyle/>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Marmot, M., Allen, J., Goldblatt, P., Boyce, T., McNeish, D., Grady, M. and Geddes, I. (2010) </a:t>
            </a:r>
            <a:r>
              <a:rPr lang="en-GB" sz="1200" i="1" dirty="0">
                <a:latin typeface="Arial" panose="020B0604020202020204" pitchFamily="34" charset="0"/>
                <a:cs typeface="Arial" panose="020B0604020202020204" pitchFamily="34" charset="0"/>
              </a:rPr>
              <a:t>Fair society, healthy lives: The Marmot Review</a:t>
            </a:r>
            <a:r>
              <a:rPr lang="en-GB" sz="1200" dirty="0">
                <a:latin typeface="Arial" panose="020B0604020202020204" pitchFamily="34" charset="0"/>
                <a:cs typeface="Arial" panose="020B0604020202020204" pitchFamily="34" charset="0"/>
              </a:rPr>
              <a:t>. London: Institute of Health Equity. Available at: https://www.instituteofhealthequity.org/resources-reports/fair-society-healthy-lives-the-marmot-review (Accessed: 1st  February 2026).</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Marmot, M., Allen, J., Boyce, T., Goldblatt, P. and Morrison, J. (2020) </a:t>
            </a:r>
            <a:r>
              <a:rPr lang="en-GB" sz="1200" i="1" dirty="0">
                <a:latin typeface="Arial" panose="020B0604020202020204" pitchFamily="34" charset="0"/>
                <a:cs typeface="Arial" panose="020B0604020202020204" pitchFamily="34" charset="0"/>
              </a:rPr>
              <a:t>Health equity in England: The Marmot Review 10 years on</a:t>
            </a:r>
            <a:r>
              <a:rPr lang="en-GB" sz="1200" dirty="0">
                <a:latin typeface="Arial" panose="020B0604020202020204" pitchFamily="34" charset="0"/>
                <a:cs typeface="Arial" panose="020B0604020202020204" pitchFamily="34" charset="0"/>
              </a:rPr>
              <a:t>. London: Institute of Health Equity. Available at: https://www.health.org.uk/publications/reports/the-marmot-review-10-years-on (Accessed: 30th </a:t>
            </a:r>
            <a:r>
              <a:rPr lang="en-GB" sz="1200" dirty="0" err="1">
                <a:latin typeface="Arial" panose="020B0604020202020204" pitchFamily="34" charset="0"/>
                <a:cs typeface="Arial" panose="020B0604020202020204" pitchFamily="34" charset="0"/>
              </a:rPr>
              <a:t>Jauary</a:t>
            </a:r>
            <a:r>
              <a:rPr lang="en-GB" sz="1200" dirty="0">
                <a:latin typeface="Arial" panose="020B0604020202020204" pitchFamily="34" charset="0"/>
                <a:cs typeface="Arial" panose="020B0604020202020204" pitchFamily="34" charset="0"/>
              </a:rPr>
              <a:t> 2026).</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NHS England (2019) </a:t>
            </a:r>
            <a:r>
              <a:rPr lang="en-GB" sz="1200" i="1" dirty="0">
                <a:latin typeface="Arial" panose="020B0604020202020204" pitchFamily="34" charset="0"/>
                <a:cs typeface="Arial" panose="020B0604020202020204" pitchFamily="34" charset="0"/>
              </a:rPr>
              <a:t>The NHS Long Term Plan: Overview and summary</a:t>
            </a:r>
            <a:r>
              <a:rPr lang="en-GB" sz="1200" dirty="0">
                <a:latin typeface="Arial" panose="020B0604020202020204" pitchFamily="34" charset="0"/>
                <a:cs typeface="Arial" panose="020B0604020202020204" pitchFamily="34" charset="0"/>
              </a:rPr>
              <a:t>. Available at: https://www.longtermplan.nhs.uk/online-version/overview-and-summary/ (Accessed: 4 February 2026).</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NHS England (2022) </a:t>
            </a:r>
            <a:r>
              <a:rPr lang="en-GB" sz="1200" i="1" dirty="0">
                <a:latin typeface="Arial" panose="020B0604020202020204" pitchFamily="34" charset="0"/>
                <a:cs typeface="Arial" panose="020B0604020202020204" pitchFamily="34" charset="0"/>
              </a:rPr>
              <a:t>Making Every Contact Count (MECC)</a:t>
            </a:r>
            <a:r>
              <a:rPr lang="en-GB" sz="1200" dirty="0">
                <a:latin typeface="Arial" panose="020B0604020202020204" pitchFamily="34" charset="0"/>
                <a:cs typeface="Arial" panose="020B0604020202020204" pitchFamily="34" charset="0"/>
              </a:rPr>
              <a:t>. Available at: https://www.england.nhs.uk/ourwork/prevention/mecc/ (Accessed: 24th January 2026).</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NICE (2022) </a:t>
            </a:r>
            <a:r>
              <a:rPr lang="en-GB" sz="1200" i="1" dirty="0">
                <a:latin typeface="Arial" panose="020B0604020202020204" pitchFamily="34" charset="0"/>
                <a:cs typeface="Arial" panose="020B0604020202020204" pitchFamily="34" charset="0"/>
              </a:rPr>
              <a:t>Health inequalities – guidelines</a:t>
            </a:r>
            <a:r>
              <a:rPr lang="en-GB" sz="1200" dirty="0">
                <a:latin typeface="Arial" panose="020B0604020202020204" pitchFamily="34" charset="0"/>
                <a:cs typeface="Arial" panose="020B0604020202020204" pitchFamily="34" charset="0"/>
              </a:rPr>
              <a:t>. Available at: https://www.nice.org.uk/guidance/health-and-social-care-delivery/health-inequalities (Accessed: 28 January 2026).</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Owusu, M.F., Adu, J., Gyamfi, S., Martin-Yeboah, E. and </a:t>
            </a:r>
            <a:r>
              <a:rPr lang="en-GB" sz="1200" dirty="0" err="1">
                <a:latin typeface="Arial" panose="020B0604020202020204" pitchFamily="34" charset="0"/>
                <a:cs typeface="Arial" panose="020B0604020202020204" pitchFamily="34" charset="0"/>
              </a:rPr>
              <a:t>Dortey</a:t>
            </a:r>
            <a:r>
              <a:rPr lang="en-GB" sz="1200" dirty="0">
                <a:latin typeface="Arial" panose="020B0604020202020204" pitchFamily="34" charset="0"/>
                <a:cs typeface="Arial" panose="020B0604020202020204" pitchFamily="34" charset="0"/>
              </a:rPr>
              <a:t>, B.A. (2024) ‘Tackling the non-communicable disease epidemic: A framework for policy action in low- and middle-income countries’, </a:t>
            </a:r>
            <a:r>
              <a:rPr lang="en-GB" sz="1200" i="1" dirty="0">
                <a:latin typeface="Arial" panose="020B0604020202020204" pitchFamily="34" charset="0"/>
                <a:cs typeface="Arial" panose="020B0604020202020204" pitchFamily="34" charset="0"/>
              </a:rPr>
              <a:t>Pan African Medical Journal</a:t>
            </a:r>
            <a:r>
              <a:rPr lang="en-GB" sz="1200" dirty="0">
                <a:latin typeface="Arial" panose="020B0604020202020204" pitchFamily="34" charset="0"/>
                <a:cs typeface="Arial" panose="020B0604020202020204" pitchFamily="34" charset="0"/>
              </a:rPr>
              <a:t>, 47, p.82.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10.11604/pamj.2024.47.82.41089</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Public Health England (2018) </a:t>
            </a:r>
            <a:r>
              <a:rPr lang="en-GB" sz="1200" i="1" dirty="0">
                <a:latin typeface="Arial" panose="020B0604020202020204" pitchFamily="34" charset="0"/>
                <a:cs typeface="Arial" panose="020B0604020202020204" pitchFamily="34" charset="0"/>
              </a:rPr>
              <a:t>Health profile for England: Chapter 6 – Social determinants of health</a:t>
            </a:r>
            <a:r>
              <a:rPr lang="en-GB" sz="1200" dirty="0">
                <a:latin typeface="Arial" panose="020B0604020202020204" pitchFamily="34" charset="0"/>
                <a:cs typeface="Arial" panose="020B0604020202020204" pitchFamily="34" charset="0"/>
              </a:rPr>
              <a:t>. Available at: https://www.gov.uk/government/publications/health-profile-for-england/chapter-6-social-determinants-of-health (Accessed: 26th January 2026).</a:t>
            </a:r>
          </a:p>
          <a:p>
            <a:pPr algn="just"/>
            <a:endParaRPr lang="en-GB" sz="1200" dirty="0">
              <a:latin typeface="Arial" panose="020B0604020202020204" pitchFamily="34" charset="0"/>
              <a:cs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8530" y="761336"/>
            <a:ext cx="2551471" cy="461347"/>
          </a:xfrm>
        </p:spPr>
        <p:txBody>
          <a:bodyPr>
            <a:normAutofit fontScale="90000"/>
          </a:bodyPr>
          <a:lstStyle/>
          <a:p>
            <a:r>
              <a:rPr lang="en-GB" sz="2000" b="1" dirty="0">
                <a:latin typeface="Arial" panose="020B0604020202020204" pitchFamily="34" charset="0"/>
                <a:cs typeface="Arial" panose="020B0604020202020204" pitchFamily="34" charset="0"/>
              </a:rPr>
              <a:t>References 4</a:t>
            </a:r>
            <a:br>
              <a:rPr lang="en-GB" dirty="0"/>
            </a:br>
            <a:endParaRPr dirty="0"/>
          </a:p>
        </p:txBody>
      </p:sp>
      <p:sp>
        <p:nvSpPr>
          <p:cNvPr id="4" name="TextBox 3"/>
          <p:cNvSpPr txBox="1"/>
          <p:nvPr/>
        </p:nvSpPr>
        <p:spPr>
          <a:xfrm>
            <a:off x="1135626" y="1327355"/>
            <a:ext cx="8800853" cy="5262979"/>
          </a:xfrm>
          <a:prstGeom prst="rect">
            <a:avLst/>
          </a:prstGeom>
          <a:noFill/>
        </p:spPr>
        <p:txBody>
          <a:bodyPr wrap="square">
            <a:spAutoFit/>
          </a:bodyPr>
          <a:lstStyle/>
          <a:p>
            <a:pPr algn="just"/>
            <a:r>
              <a:rPr lang="en-GB" sz="1200" dirty="0">
                <a:latin typeface="Arial" panose="020B0604020202020204" pitchFamily="34" charset="0"/>
                <a:cs typeface="Arial" panose="020B0604020202020204" pitchFamily="34" charset="0"/>
              </a:rPr>
              <a:t>Public Health England. (2025) </a:t>
            </a:r>
            <a:r>
              <a:rPr lang="en-GB" sz="1200" i="1" dirty="0">
                <a:latin typeface="Arial" panose="020B0604020202020204" pitchFamily="34" charset="0"/>
                <a:cs typeface="Arial" panose="020B0604020202020204" pitchFamily="34" charset="0"/>
              </a:rPr>
              <a:t>Adult Obesity Statistics</a:t>
            </a:r>
            <a:r>
              <a:rPr lang="en-GB" sz="1200" dirty="0">
                <a:latin typeface="Arial" panose="020B0604020202020204" pitchFamily="34" charset="0"/>
                <a:cs typeface="Arial" panose="020B0604020202020204" pitchFamily="34" charset="0"/>
              </a:rPr>
              <a:t>. London: Public Health England. Available at: : https://www.gov.uk/government/statistics/adult-obesity-prevalence-and-trends-england-2021-to-2022  (Accessed: 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February 2026).</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Solar, O. and Irwin, A. (2010) </a:t>
            </a:r>
            <a:r>
              <a:rPr lang="en-GB" sz="1200" i="1" dirty="0">
                <a:latin typeface="Arial" panose="020B0604020202020204" pitchFamily="34" charset="0"/>
                <a:cs typeface="Arial" panose="020B0604020202020204" pitchFamily="34" charset="0"/>
              </a:rPr>
              <a:t>A conceptual framework for action on the social determinants of health</a:t>
            </a:r>
            <a:r>
              <a:rPr lang="en-GB" sz="1200" dirty="0">
                <a:latin typeface="Arial" panose="020B0604020202020204" pitchFamily="34" charset="0"/>
                <a:cs typeface="Arial" panose="020B0604020202020204" pitchFamily="34" charset="0"/>
              </a:rPr>
              <a:t>. Geneva: World Health Organization. Available at: https://www.who.int/publications/i/item/9789241500852 (Accessed: 28January 2026).</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The Global Fund (2022) </a:t>
            </a:r>
            <a:r>
              <a:rPr lang="en-GB" sz="1200" i="1" dirty="0">
                <a:latin typeface="Arial" panose="020B0604020202020204" pitchFamily="34" charset="0"/>
                <a:cs typeface="Arial" panose="020B0604020202020204" pitchFamily="34" charset="0"/>
              </a:rPr>
              <a:t>About the Global Fund</a:t>
            </a:r>
            <a:r>
              <a:rPr lang="en-GB" sz="1200" dirty="0">
                <a:latin typeface="Arial" panose="020B0604020202020204" pitchFamily="34" charset="0"/>
                <a:cs typeface="Arial" panose="020B0604020202020204" pitchFamily="34" charset="0"/>
              </a:rPr>
              <a:t>. Available at: https://www.theglobalfund.org/en/about-the-global-fund/ (Accessed: 29 January 2026).</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The Health Foundation (2025) </a:t>
            </a:r>
            <a:r>
              <a:rPr lang="en-GB" sz="1200" i="1" dirty="0">
                <a:latin typeface="Arial" panose="020B0604020202020204" pitchFamily="34" charset="0"/>
                <a:cs typeface="Arial" panose="020B0604020202020204" pitchFamily="34" charset="0"/>
              </a:rPr>
              <a:t>Health inequalities and trends</a:t>
            </a:r>
            <a:r>
              <a:rPr lang="en-GB" sz="1200" dirty="0">
                <a:latin typeface="Arial" panose="020B0604020202020204" pitchFamily="34" charset="0"/>
                <a:cs typeface="Arial" panose="020B0604020202020204" pitchFamily="34" charset="0"/>
              </a:rPr>
              <a:t>. Available at: https://www.health.org.uk/publications/long-reads/health-inequalities-and-trends (Accessed: 2 February 2026).</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United Nations (2024) </a:t>
            </a:r>
            <a:r>
              <a:rPr lang="en-GB" sz="1200" i="1" dirty="0">
                <a:latin typeface="Arial" panose="020B0604020202020204" pitchFamily="34" charset="0"/>
                <a:cs typeface="Arial" panose="020B0604020202020204" pitchFamily="34" charset="0"/>
              </a:rPr>
              <a:t>The 17 Sustainable Development Goals</a:t>
            </a:r>
            <a:r>
              <a:rPr lang="en-GB" sz="1200" dirty="0">
                <a:latin typeface="Arial" panose="020B0604020202020204" pitchFamily="34" charset="0"/>
                <a:cs typeface="Arial" panose="020B0604020202020204" pitchFamily="34" charset="0"/>
              </a:rPr>
              <a:t>. Available at: https://sdgs.un.org/goals (Accessed: 25 January 2026).</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UNDP (2024) </a:t>
            </a:r>
            <a:r>
              <a:rPr lang="en-GB" sz="1200" i="1" dirty="0">
                <a:latin typeface="Arial" panose="020B0604020202020204" pitchFamily="34" charset="0"/>
                <a:cs typeface="Arial" panose="020B0604020202020204" pitchFamily="34" charset="0"/>
              </a:rPr>
              <a:t>The promise of health for all</a:t>
            </a:r>
            <a:r>
              <a:rPr lang="en-GB" sz="1200" dirty="0">
                <a:latin typeface="Arial" panose="020B0604020202020204" pitchFamily="34" charset="0"/>
                <a:cs typeface="Arial" panose="020B0604020202020204" pitchFamily="34" charset="0"/>
              </a:rPr>
              <a:t>. Available at: https://www.undp.org/stories/promise-health-all (Accessed: 27 January 2026).</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World Health Organization. (2014) </a:t>
            </a:r>
            <a:r>
              <a:rPr lang="en-GB" sz="1200" i="1" dirty="0">
                <a:latin typeface="Arial" panose="020B0604020202020204" pitchFamily="34" charset="0"/>
                <a:cs typeface="Arial" panose="020B0604020202020204" pitchFamily="34" charset="0"/>
              </a:rPr>
              <a:t>Health in All Policies: Framework for country action</a:t>
            </a:r>
            <a:r>
              <a:rPr lang="en-GB" sz="1200" dirty="0">
                <a:latin typeface="Arial" panose="020B0604020202020204" pitchFamily="34" charset="0"/>
                <a:cs typeface="Arial" panose="020B0604020202020204" pitchFamily="34" charset="0"/>
              </a:rPr>
              <a:t>. Geneva: WHO. Available at: https://www.who.int/publications/i/item/9789241506908 (Accessed: 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February 2026).</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World Health Organization (2023) World Health Organization. (2023) </a:t>
            </a:r>
            <a:r>
              <a:rPr lang="en-GB" sz="1200" i="1" dirty="0">
                <a:latin typeface="Arial" panose="020B0604020202020204" pitchFamily="34" charset="0"/>
                <a:cs typeface="Arial" panose="020B0604020202020204" pitchFamily="34" charset="0"/>
              </a:rPr>
              <a:t>Social determinants of health</a:t>
            </a:r>
            <a:r>
              <a:rPr lang="en-GB" sz="1200" dirty="0">
                <a:latin typeface="Arial" panose="020B0604020202020204" pitchFamily="34" charset="0"/>
                <a:cs typeface="Arial" panose="020B0604020202020204" pitchFamily="34" charset="0"/>
              </a:rPr>
              <a:t>. Available at: https://www.who.int/health-topics/social-determinants-of-health (Accessed: 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February 2026).</a:t>
            </a:r>
          </a:p>
          <a:p>
            <a:pPr algn="just"/>
            <a:r>
              <a:rPr lang="en-GB" sz="1200" dirty="0">
                <a:latin typeface="Arial" panose="020B0604020202020204" pitchFamily="34" charset="0"/>
                <a:cs typeface="Arial" panose="020B0604020202020204" pitchFamily="34" charset="0"/>
              </a:rPr>
              <a:t> </a:t>
            </a:r>
          </a:p>
          <a:p>
            <a:pPr algn="just"/>
            <a:r>
              <a:rPr lang="en-GB" sz="1200" dirty="0">
                <a:latin typeface="Arial" panose="020B0604020202020204" pitchFamily="34" charset="0"/>
                <a:cs typeface="Arial" panose="020B0604020202020204" pitchFamily="34" charset="0"/>
              </a:rPr>
              <a:t>World Health Organization (2024) </a:t>
            </a:r>
            <a:r>
              <a:rPr lang="en-GB" sz="1200" i="1" dirty="0">
                <a:latin typeface="Arial" panose="020B0604020202020204" pitchFamily="34" charset="0"/>
                <a:cs typeface="Arial" panose="020B0604020202020204" pitchFamily="34" charset="0"/>
              </a:rPr>
              <a:t>SDG 3 – Global Action Plan for Healthy Lives and Well-being for All</a:t>
            </a:r>
            <a:r>
              <a:rPr lang="en-GB" sz="1200" dirty="0">
                <a:latin typeface="Arial" panose="020B0604020202020204" pitchFamily="34" charset="0"/>
                <a:cs typeface="Arial" panose="020B0604020202020204" pitchFamily="34" charset="0"/>
              </a:rPr>
              <a:t>. Available at: https://www.who.int/initiatives/sdg3-global-action-plan</a:t>
            </a:r>
            <a:endParaRPr sz="1200" dirty="0">
              <a:latin typeface="Arial" panose="020B0604020202020204" pitchFamily="34" charset="0"/>
              <a:cs typeface="Arial" panose="020B0604020202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2A440E6-8090-F639-B260-8A78832E4A26}"/>
              </a:ext>
            </a:extLst>
          </p:cNvPr>
          <p:cNvSpPr txBox="1"/>
          <p:nvPr/>
        </p:nvSpPr>
        <p:spPr>
          <a:xfrm>
            <a:off x="4361836" y="2481315"/>
            <a:ext cx="6098458" cy="1107996"/>
          </a:xfrm>
          <a:prstGeom prst="rect">
            <a:avLst/>
          </a:prstGeom>
          <a:noFill/>
        </p:spPr>
        <p:txBody>
          <a:bodyPr wrap="square">
            <a:spAutoFit/>
          </a:bodyPr>
          <a:lstStyle/>
          <a:p>
            <a:pPr>
              <a:defRPr sz="1600"/>
            </a:pPr>
            <a:r>
              <a:rPr lang="en-US" sz="6600" dirty="0"/>
              <a:t>Thank You</a:t>
            </a:r>
          </a:p>
        </p:txBody>
      </p:sp>
      <p:sp>
        <p:nvSpPr>
          <p:cNvPr id="4" name="Rectangle 3">
            <a:extLst>
              <a:ext uri="{FF2B5EF4-FFF2-40B4-BE49-F238E27FC236}">
                <a16:creationId xmlns:a16="http://schemas.microsoft.com/office/drawing/2014/main" id="{CA7B4F60-93CD-2B3F-F519-AB220D89EF1F}"/>
              </a:ext>
            </a:extLst>
          </p:cNvPr>
          <p:cNvSpPr/>
          <p:nvPr/>
        </p:nvSpPr>
        <p:spPr>
          <a:xfrm>
            <a:off x="4428909" y="2967335"/>
            <a:ext cx="3334182" cy="923330"/>
          </a:xfrm>
          <a:prstGeom prst="rect">
            <a:avLst/>
          </a:prstGeom>
          <a:noFill/>
        </p:spPr>
        <p:txBody>
          <a:bodyPr wrap="none" lIns="91440" tIns="45720" rIns="91440" bIns="45720">
            <a:spAutoFit/>
          </a:bodyPr>
          <a:lstStyle/>
          <a:p>
            <a:pPr algn="ctr"/>
            <a:r>
              <a:rPr lang="en-US" sz="5400" b="1" spc="50" dirty="0">
                <a:ln w="0"/>
                <a:solidFill>
                  <a:schemeClr val="bg2"/>
                </a:solidFill>
                <a:effectLst>
                  <a:innerShdw blurRad="63500" dist="50800" dir="13500000">
                    <a:srgbClr val="000000">
                      <a:alpha val="50000"/>
                    </a:srgbClr>
                  </a:innerShdw>
                </a:effectLst>
              </a:rPr>
              <a:t>Thank You</a:t>
            </a:r>
            <a:endParaRPr lang="en-GB" sz="5400" b="1" spc="50" dirty="0">
              <a:ln w="0"/>
              <a:solidFill>
                <a:schemeClr val="bg2"/>
              </a:solidFill>
              <a:effectLst>
                <a:innerShdw blurRad="63500" dist="50800" dir="13500000">
                  <a:srgbClr val="000000">
                    <a:alpha val="50000"/>
                  </a:srgbClr>
                </a:innerShdw>
              </a:effectLst>
            </a:endParaRPr>
          </a:p>
        </p:txBody>
      </p:sp>
    </p:spTree>
    <p:extLst>
      <p:ext uri="{BB962C8B-B14F-4D97-AF65-F5344CB8AC3E}">
        <p14:creationId xmlns:p14="http://schemas.microsoft.com/office/powerpoint/2010/main" val="31633943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1015</TotalTime>
  <Words>3657</Words>
  <Application>Microsoft Office PowerPoint</Application>
  <PresentationFormat>Widescreen</PresentationFormat>
  <Paragraphs>312</Paragraphs>
  <Slides>23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Algerian</vt:lpstr>
      <vt:lpstr>Arial</vt:lpstr>
      <vt:lpstr>Calibri</vt:lpstr>
      <vt:lpstr>Times New Roman</vt:lpstr>
      <vt:lpstr>Trebuchet MS</vt:lpstr>
      <vt:lpstr>Wingdings</vt:lpstr>
      <vt:lpstr>Wingdings 3</vt:lpstr>
      <vt:lpstr>Facet</vt:lpstr>
      <vt:lpstr>A presentation on</vt:lpstr>
      <vt:lpstr>PowerPoint Presentation</vt:lpstr>
      <vt:lpstr>PowerPoint Presentation</vt:lpstr>
      <vt:lpstr>PowerPoint Presentation</vt:lpstr>
      <vt:lpstr>                Common Determinants of Health and Health Inequalities in the UK</vt:lpstr>
      <vt:lpstr>PowerPoint Presentation</vt:lpstr>
      <vt:lpstr>PowerPoint Presentation</vt:lpstr>
      <vt:lpstr>Systemic challenges affecting health and social care delivery </vt:lpstr>
      <vt:lpstr>PowerPoint Presentation</vt:lpstr>
      <vt:lpstr>PowerPoint Presentation</vt:lpstr>
      <vt:lpstr>PowerPoint Presentation</vt:lpstr>
      <vt:lpstr>Making Every Contact Count (MECC) </vt:lpstr>
      <vt:lpstr>Public Health Initiatives and Campaigns</vt:lpstr>
      <vt:lpstr>Equity and Access to Care</vt:lpstr>
      <vt:lpstr>Global Context: SDGs and Health</vt:lpstr>
      <vt:lpstr>PowerPoint Presentation</vt:lpstr>
      <vt:lpstr>Recommendations for Practice</vt:lpstr>
      <vt:lpstr>Conclusion</vt:lpstr>
      <vt:lpstr>References-1</vt:lpstr>
      <vt:lpstr> References-2 </vt:lpstr>
      <vt:lpstr>References-3</vt:lpstr>
      <vt:lpstr>References 4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MD ARIF ULLAH</dc:creator>
  <cp:lastModifiedBy>MD ARIF ULLAH</cp:lastModifiedBy>
  <cp:revision>22</cp:revision>
  <dcterms:created xsi:type="dcterms:W3CDTF">2026-02-04T12:29:44Z</dcterms:created>
  <dcterms:modified xsi:type="dcterms:W3CDTF">2026-02-15T01:07:34Z</dcterms:modified>
</cp:coreProperties>
</file>