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6" d="100"/>
          <a:sy n="106" d="100"/>
        </p:scale>
        <p:origin x="7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25.svg"/></Relationships>
</file>

<file path=ppt/diagrams/_rels/data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25.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7D8F5B-53CE-4655-8278-A166BFA08AE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2FDB5EF-57CE-4B16-8F8E-AD95B9CF0295}">
      <dgm:prSet/>
      <dgm:spPr/>
      <dgm:t>
        <a:bodyPr/>
        <a:lstStyle/>
        <a:p>
          <a:r>
            <a:rPr lang="en-GB"/>
            <a:t>The healthcare sector within the UK has a unique structure. In Wales specifically, the NHS is comprised of seven health boards, which operate under the guidance of DHCW (Digital Health Care Wales). This functions from a corporate point of view. This structure, however, complicates the IT infrastructure heavily.</a:t>
          </a:r>
          <a:endParaRPr lang="en-US"/>
        </a:p>
      </dgm:t>
    </dgm:pt>
    <dgm:pt modelId="{C4850717-BC6D-41F1-82BA-9BCAF69CFC48}" type="parTrans" cxnId="{656EBD0E-21A3-4D6F-9E1A-9F0C36414CB5}">
      <dgm:prSet/>
      <dgm:spPr/>
      <dgm:t>
        <a:bodyPr/>
        <a:lstStyle/>
        <a:p>
          <a:endParaRPr lang="en-US"/>
        </a:p>
      </dgm:t>
    </dgm:pt>
    <dgm:pt modelId="{5824D7CC-60D0-45AB-88D8-24F16D1DDAE2}" type="sibTrans" cxnId="{656EBD0E-21A3-4D6F-9E1A-9F0C36414CB5}">
      <dgm:prSet/>
      <dgm:spPr/>
      <dgm:t>
        <a:bodyPr/>
        <a:lstStyle/>
        <a:p>
          <a:endParaRPr lang="en-US"/>
        </a:p>
      </dgm:t>
    </dgm:pt>
    <dgm:pt modelId="{874A06FF-8AA1-4606-A4D2-7BC2920A43ED}">
      <dgm:prSet/>
      <dgm:spPr/>
      <dgm:t>
        <a:bodyPr/>
        <a:lstStyle/>
        <a:p>
          <a:r>
            <a:rPr lang="en-GB"/>
            <a:t>Each health board has their own IT and cyber security teams, employing different security tooling and practices, but operate under the same tenant and active directory which are managed by DHCW. One change that has come about recently is the addition of Microsoft Sentinel, Microsoft’s Security Information and Event Management (SIEM) platform. </a:t>
          </a:r>
          <a:endParaRPr lang="en-US"/>
        </a:p>
      </dgm:t>
    </dgm:pt>
    <dgm:pt modelId="{F2F5D252-B97C-4AD3-90F5-AEDDAA0914E6}" type="parTrans" cxnId="{4ECE19C8-578A-49DF-BF42-907F40D4AFF5}">
      <dgm:prSet/>
      <dgm:spPr/>
      <dgm:t>
        <a:bodyPr/>
        <a:lstStyle/>
        <a:p>
          <a:endParaRPr lang="en-US"/>
        </a:p>
      </dgm:t>
    </dgm:pt>
    <dgm:pt modelId="{D6FD4AC4-F91A-4658-B23B-3A98E4258589}" type="sibTrans" cxnId="{4ECE19C8-578A-49DF-BF42-907F40D4AFF5}">
      <dgm:prSet/>
      <dgm:spPr/>
      <dgm:t>
        <a:bodyPr/>
        <a:lstStyle/>
        <a:p>
          <a:endParaRPr lang="en-US"/>
        </a:p>
      </dgm:t>
    </dgm:pt>
    <dgm:pt modelId="{444CAA43-61F9-4E87-8A31-2F1C19DDDCCA}">
      <dgm:prSet/>
      <dgm:spPr/>
      <dgm:t>
        <a:bodyPr/>
        <a:lstStyle/>
        <a:p>
          <a:r>
            <a:rPr lang="en-GB"/>
            <a:t>SIEM ingests logs from a variety of sources and enables SOC (security operations centre) teams to operate on it in one centralised location. Sentinel also possesses SOAR (security orchestration automation and response) features, enabling automated workflows and actions that trigger based on custom or premade detections.</a:t>
          </a:r>
          <a:endParaRPr lang="en-US"/>
        </a:p>
      </dgm:t>
    </dgm:pt>
    <dgm:pt modelId="{AADE87E7-F61F-4EAD-9802-CC96D4044626}" type="parTrans" cxnId="{E29FD649-2EDF-4A3C-A31A-EF8C87E62093}">
      <dgm:prSet/>
      <dgm:spPr/>
      <dgm:t>
        <a:bodyPr/>
        <a:lstStyle/>
        <a:p>
          <a:endParaRPr lang="en-US"/>
        </a:p>
      </dgm:t>
    </dgm:pt>
    <dgm:pt modelId="{19BDAFBF-79BD-4FB9-837B-05A3449B86CA}" type="sibTrans" cxnId="{E29FD649-2EDF-4A3C-A31A-EF8C87E62093}">
      <dgm:prSet/>
      <dgm:spPr/>
      <dgm:t>
        <a:bodyPr/>
        <a:lstStyle/>
        <a:p>
          <a:endParaRPr lang="en-US"/>
        </a:p>
      </dgm:t>
    </dgm:pt>
    <dgm:pt modelId="{4A08DF35-E2AB-4CEA-9710-003BCA703370}" type="pres">
      <dgm:prSet presAssocID="{9F7D8F5B-53CE-4655-8278-A166BFA08AEB}" presName="root" presStyleCnt="0">
        <dgm:presLayoutVars>
          <dgm:dir/>
          <dgm:resizeHandles val="exact"/>
        </dgm:presLayoutVars>
      </dgm:prSet>
      <dgm:spPr/>
    </dgm:pt>
    <dgm:pt modelId="{7092F8DC-696F-4AA3-8F2D-8AF6AD60CBDD}" type="pres">
      <dgm:prSet presAssocID="{A2FDB5EF-57CE-4B16-8F8E-AD95B9CF0295}" presName="compNode" presStyleCnt="0"/>
      <dgm:spPr/>
    </dgm:pt>
    <dgm:pt modelId="{EA7DA06E-F6E6-4F3D-A85C-3E29F155AC36}" type="pres">
      <dgm:prSet presAssocID="{A2FDB5EF-57CE-4B16-8F8E-AD95B9CF0295}" presName="bgRect" presStyleLbl="bgShp" presStyleIdx="0" presStyleCnt="3"/>
      <dgm:spPr/>
    </dgm:pt>
    <dgm:pt modelId="{BC9C4A1D-E2BC-4A82-939A-F2C8A234EBA5}" type="pres">
      <dgm:prSet presAssocID="{A2FDB5EF-57CE-4B16-8F8E-AD95B9CF029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EAD5511B-DFBA-4BD6-A14D-1809C43D7C82}" type="pres">
      <dgm:prSet presAssocID="{A2FDB5EF-57CE-4B16-8F8E-AD95B9CF0295}" presName="spaceRect" presStyleCnt="0"/>
      <dgm:spPr/>
    </dgm:pt>
    <dgm:pt modelId="{371A2BD2-5BE3-4294-8276-6600D8097EC0}" type="pres">
      <dgm:prSet presAssocID="{A2FDB5EF-57CE-4B16-8F8E-AD95B9CF0295}" presName="parTx" presStyleLbl="revTx" presStyleIdx="0" presStyleCnt="3">
        <dgm:presLayoutVars>
          <dgm:chMax val="0"/>
          <dgm:chPref val="0"/>
        </dgm:presLayoutVars>
      </dgm:prSet>
      <dgm:spPr/>
    </dgm:pt>
    <dgm:pt modelId="{B70F16A5-B050-4110-B323-146865953ACE}" type="pres">
      <dgm:prSet presAssocID="{5824D7CC-60D0-45AB-88D8-24F16D1DDAE2}" presName="sibTrans" presStyleCnt="0"/>
      <dgm:spPr/>
    </dgm:pt>
    <dgm:pt modelId="{0BD9BF9B-F0DA-4AD4-806F-4E06F83F4256}" type="pres">
      <dgm:prSet presAssocID="{874A06FF-8AA1-4606-A4D2-7BC2920A43ED}" presName="compNode" presStyleCnt="0"/>
      <dgm:spPr/>
    </dgm:pt>
    <dgm:pt modelId="{B5399A20-DCFB-4B19-B339-971E6E720922}" type="pres">
      <dgm:prSet presAssocID="{874A06FF-8AA1-4606-A4D2-7BC2920A43ED}" presName="bgRect" presStyleLbl="bgShp" presStyleIdx="1" presStyleCnt="3"/>
      <dgm:spPr/>
    </dgm:pt>
    <dgm:pt modelId="{A894E998-D6A6-4EB1-841A-7984C97F36D7}" type="pres">
      <dgm:prSet presAssocID="{874A06FF-8AA1-4606-A4D2-7BC2920A43E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6B6560DF-F6B3-4B36-8C84-6B96CA00BE41}" type="pres">
      <dgm:prSet presAssocID="{874A06FF-8AA1-4606-A4D2-7BC2920A43ED}" presName="spaceRect" presStyleCnt="0"/>
      <dgm:spPr/>
    </dgm:pt>
    <dgm:pt modelId="{717D90D0-101D-430D-B6F4-7AA7218082B0}" type="pres">
      <dgm:prSet presAssocID="{874A06FF-8AA1-4606-A4D2-7BC2920A43ED}" presName="parTx" presStyleLbl="revTx" presStyleIdx="1" presStyleCnt="3">
        <dgm:presLayoutVars>
          <dgm:chMax val="0"/>
          <dgm:chPref val="0"/>
        </dgm:presLayoutVars>
      </dgm:prSet>
      <dgm:spPr/>
    </dgm:pt>
    <dgm:pt modelId="{AE94E790-3C5A-4609-8A3A-27599E3C3D8E}" type="pres">
      <dgm:prSet presAssocID="{D6FD4AC4-F91A-4658-B23B-3A98E4258589}" presName="sibTrans" presStyleCnt="0"/>
      <dgm:spPr/>
    </dgm:pt>
    <dgm:pt modelId="{E3F03BC4-B984-440F-9F5B-61A95288CFB8}" type="pres">
      <dgm:prSet presAssocID="{444CAA43-61F9-4E87-8A31-2F1C19DDDCCA}" presName="compNode" presStyleCnt="0"/>
      <dgm:spPr/>
    </dgm:pt>
    <dgm:pt modelId="{9CA84628-96A0-4474-9977-C0629552489B}" type="pres">
      <dgm:prSet presAssocID="{444CAA43-61F9-4E87-8A31-2F1C19DDDCCA}" presName="bgRect" presStyleLbl="bgShp" presStyleIdx="2" presStyleCnt="3"/>
      <dgm:spPr/>
    </dgm:pt>
    <dgm:pt modelId="{C5D38BD2-6B32-4F2F-AE3F-A2685E66F16F}" type="pres">
      <dgm:prSet presAssocID="{444CAA43-61F9-4E87-8A31-2F1C19DDDCC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A536679F-ADD1-4965-9232-9203A1E007A4}" type="pres">
      <dgm:prSet presAssocID="{444CAA43-61F9-4E87-8A31-2F1C19DDDCCA}" presName="spaceRect" presStyleCnt="0"/>
      <dgm:spPr/>
    </dgm:pt>
    <dgm:pt modelId="{49AA1DED-80E3-4DB5-8301-2F154A01FE3D}" type="pres">
      <dgm:prSet presAssocID="{444CAA43-61F9-4E87-8A31-2F1C19DDDCCA}" presName="parTx" presStyleLbl="revTx" presStyleIdx="2" presStyleCnt="3">
        <dgm:presLayoutVars>
          <dgm:chMax val="0"/>
          <dgm:chPref val="0"/>
        </dgm:presLayoutVars>
      </dgm:prSet>
      <dgm:spPr/>
    </dgm:pt>
  </dgm:ptLst>
  <dgm:cxnLst>
    <dgm:cxn modelId="{656EBD0E-21A3-4D6F-9E1A-9F0C36414CB5}" srcId="{9F7D8F5B-53CE-4655-8278-A166BFA08AEB}" destId="{A2FDB5EF-57CE-4B16-8F8E-AD95B9CF0295}" srcOrd="0" destOrd="0" parTransId="{C4850717-BC6D-41F1-82BA-9BCAF69CFC48}" sibTransId="{5824D7CC-60D0-45AB-88D8-24F16D1DDAE2}"/>
    <dgm:cxn modelId="{FB59682F-D12A-48FF-9E15-F444D3F8A6AD}" type="presOf" srcId="{A2FDB5EF-57CE-4B16-8F8E-AD95B9CF0295}" destId="{371A2BD2-5BE3-4294-8276-6600D8097EC0}" srcOrd="0" destOrd="0" presId="urn:microsoft.com/office/officeart/2018/2/layout/IconVerticalSolidList"/>
    <dgm:cxn modelId="{E29FD649-2EDF-4A3C-A31A-EF8C87E62093}" srcId="{9F7D8F5B-53CE-4655-8278-A166BFA08AEB}" destId="{444CAA43-61F9-4E87-8A31-2F1C19DDDCCA}" srcOrd="2" destOrd="0" parTransId="{AADE87E7-F61F-4EAD-9802-CC96D4044626}" sibTransId="{19BDAFBF-79BD-4FB9-837B-05A3449B86CA}"/>
    <dgm:cxn modelId="{EC406D8A-86A4-44D2-A425-94A5725747A3}" type="presOf" srcId="{444CAA43-61F9-4E87-8A31-2F1C19DDDCCA}" destId="{49AA1DED-80E3-4DB5-8301-2F154A01FE3D}" srcOrd="0" destOrd="0" presId="urn:microsoft.com/office/officeart/2018/2/layout/IconVerticalSolidList"/>
    <dgm:cxn modelId="{4ECE19C8-578A-49DF-BF42-907F40D4AFF5}" srcId="{9F7D8F5B-53CE-4655-8278-A166BFA08AEB}" destId="{874A06FF-8AA1-4606-A4D2-7BC2920A43ED}" srcOrd="1" destOrd="0" parTransId="{F2F5D252-B97C-4AD3-90F5-AEDDAA0914E6}" sibTransId="{D6FD4AC4-F91A-4658-B23B-3A98E4258589}"/>
    <dgm:cxn modelId="{DB4B08DF-7A24-4124-A224-2E97AE1F54D1}" type="presOf" srcId="{874A06FF-8AA1-4606-A4D2-7BC2920A43ED}" destId="{717D90D0-101D-430D-B6F4-7AA7218082B0}" srcOrd="0" destOrd="0" presId="urn:microsoft.com/office/officeart/2018/2/layout/IconVerticalSolidList"/>
    <dgm:cxn modelId="{8EDE62F5-389D-4AAC-8133-9794A613AC54}" type="presOf" srcId="{9F7D8F5B-53CE-4655-8278-A166BFA08AEB}" destId="{4A08DF35-E2AB-4CEA-9710-003BCA703370}" srcOrd="0" destOrd="0" presId="urn:microsoft.com/office/officeart/2018/2/layout/IconVerticalSolidList"/>
    <dgm:cxn modelId="{E79C4868-132A-4B75-9B79-3D479B9589C2}" type="presParOf" srcId="{4A08DF35-E2AB-4CEA-9710-003BCA703370}" destId="{7092F8DC-696F-4AA3-8F2D-8AF6AD60CBDD}" srcOrd="0" destOrd="0" presId="urn:microsoft.com/office/officeart/2018/2/layout/IconVerticalSolidList"/>
    <dgm:cxn modelId="{0DDF292B-4F87-456F-B5DA-4A67A8864083}" type="presParOf" srcId="{7092F8DC-696F-4AA3-8F2D-8AF6AD60CBDD}" destId="{EA7DA06E-F6E6-4F3D-A85C-3E29F155AC36}" srcOrd="0" destOrd="0" presId="urn:microsoft.com/office/officeart/2018/2/layout/IconVerticalSolidList"/>
    <dgm:cxn modelId="{65E77905-DC6C-4F93-B6AD-C945C525F191}" type="presParOf" srcId="{7092F8DC-696F-4AA3-8F2D-8AF6AD60CBDD}" destId="{BC9C4A1D-E2BC-4A82-939A-F2C8A234EBA5}" srcOrd="1" destOrd="0" presId="urn:microsoft.com/office/officeart/2018/2/layout/IconVerticalSolidList"/>
    <dgm:cxn modelId="{E81FC3B0-D815-43CC-AD6A-2A1E9525782B}" type="presParOf" srcId="{7092F8DC-696F-4AA3-8F2D-8AF6AD60CBDD}" destId="{EAD5511B-DFBA-4BD6-A14D-1809C43D7C82}" srcOrd="2" destOrd="0" presId="urn:microsoft.com/office/officeart/2018/2/layout/IconVerticalSolidList"/>
    <dgm:cxn modelId="{158709B2-764D-45E9-9E85-31CBF99F1C17}" type="presParOf" srcId="{7092F8DC-696F-4AA3-8F2D-8AF6AD60CBDD}" destId="{371A2BD2-5BE3-4294-8276-6600D8097EC0}" srcOrd="3" destOrd="0" presId="urn:microsoft.com/office/officeart/2018/2/layout/IconVerticalSolidList"/>
    <dgm:cxn modelId="{7F5C2B8B-5E7C-471A-8476-6AE13D0A8F38}" type="presParOf" srcId="{4A08DF35-E2AB-4CEA-9710-003BCA703370}" destId="{B70F16A5-B050-4110-B323-146865953ACE}" srcOrd="1" destOrd="0" presId="urn:microsoft.com/office/officeart/2018/2/layout/IconVerticalSolidList"/>
    <dgm:cxn modelId="{D2D53299-B242-4724-8B79-CC076EEA4501}" type="presParOf" srcId="{4A08DF35-E2AB-4CEA-9710-003BCA703370}" destId="{0BD9BF9B-F0DA-4AD4-806F-4E06F83F4256}" srcOrd="2" destOrd="0" presId="urn:microsoft.com/office/officeart/2018/2/layout/IconVerticalSolidList"/>
    <dgm:cxn modelId="{5F21F3D1-EDF2-4DDD-A2D3-B6CB955E3552}" type="presParOf" srcId="{0BD9BF9B-F0DA-4AD4-806F-4E06F83F4256}" destId="{B5399A20-DCFB-4B19-B339-971E6E720922}" srcOrd="0" destOrd="0" presId="urn:microsoft.com/office/officeart/2018/2/layout/IconVerticalSolidList"/>
    <dgm:cxn modelId="{62AF3B77-1E64-486A-A6DF-B8F9D2F84B11}" type="presParOf" srcId="{0BD9BF9B-F0DA-4AD4-806F-4E06F83F4256}" destId="{A894E998-D6A6-4EB1-841A-7984C97F36D7}" srcOrd="1" destOrd="0" presId="urn:microsoft.com/office/officeart/2018/2/layout/IconVerticalSolidList"/>
    <dgm:cxn modelId="{45101B00-1BAF-4376-B554-EDAC888434E5}" type="presParOf" srcId="{0BD9BF9B-F0DA-4AD4-806F-4E06F83F4256}" destId="{6B6560DF-F6B3-4B36-8C84-6B96CA00BE41}" srcOrd="2" destOrd="0" presId="urn:microsoft.com/office/officeart/2018/2/layout/IconVerticalSolidList"/>
    <dgm:cxn modelId="{56338315-89D3-491A-BCF9-D6A379A3C5F3}" type="presParOf" srcId="{0BD9BF9B-F0DA-4AD4-806F-4E06F83F4256}" destId="{717D90D0-101D-430D-B6F4-7AA7218082B0}" srcOrd="3" destOrd="0" presId="urn:microsoft.com/office/officeart/2018/2/layout/IconVerticalSolidList"/>
    <dgm:cxn modelId="{9309352C-2F18-4F3C-959A-DC0CC0F93275}" type="presParOf" srcId="{4A08DF35-E2AB-4CEA-9710-003BCA703370}" destId="{AE94E790-3C5A-4609-8A3A-27599E3C3D8E}" srcOrd="3" destOrd="0" presId="urn:microsoft.com/office/officeart/2018/2/layout/IconVerticalSolidList"/>
    <dgm:cxn modelId="{75D1DFE0-2068-488D-B439-FF83FD87DB18}" type="presParOf" srcId="{4A08DF35-E2AB-4CEA-9710-003BCA703370}" destId="{E3F03BC4-B984-440F-9F5B-61A95288CFB8}" srcOrd="4" destOrd="0" presId="urn:microsoft.com/office/officeart/2018/2/layout/IconVerticalSolidList"/>
    <dgm:cxn modelId="{6158FAF5-C866-4A04-A473-EA0602D6900F}" type="presParOf" srcId="{E3F03BC4-B984-440F-9F5B-61A95288CFB8}" destId="{9CA84628-96A0-4474-9977-C0629552489B}" srcOrd="0" destOrd="0" presId="urn:microsoft.com/office/officeart/2018/2/layout/IconVerticalSolidList"/>
    <dgm:cxn modelId="{7162CFF7-A17E-4580-9F6E-7F8F69E0CA2D}" type="presParOf" srcId="{E3F03BC4-B984-440F-9F5B-61A95288CFB8}" destId="{C5D38BD2-6B32-4F2F-AE3F-A2685E66F16F}" srcOrd="1" destOrd="0" presId="urn:microsoft.com/office/officeart/2018/2/layout/IconVerticalSolidList"/>
    <dgm:cxn modelId="{39BF28ED-6D99-441C-8AEE-7299134C94F7}" type="presParOf" srcId="{E3F03BC4-B984-440F-9F5B-61A95288CFB8}" destId="{A536679F-ADD1-4965-9232-9203A1E007A4}" srcOrd="2" destOrd="0" presId="urn:microsoft.com/office/officeart/2018/2/layout/IconVerticalSolidList"/>
    <dgm:cxn modelId="{A143A3D0-4061-4C6E-A9FB-C69FCDAFFC29}" type="presParOf" srcId="{E3F03BC4-B984-440F-9F5B-61A95288CFB8}" destId="{49AA1DED-80E3-4DB5-8301-2F154A01FE3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D79492-010F-46FA-ABD8-88268FE9069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F4BEFDD-427A-4A07-B5A2-8B7E447C68C0}">
      <dgm:prSet/>
      <dgm:spPr/>
      <dgm:t>
        <a:bodyPr/>
        <a:lstStyle/>
        <a:p>
          <a:pPr>
            <a:lnSpc>
              <a:spcPct val="100000"/>
            </a:lnSpc>
          </a:pPr>
          <a:r>
            <a:rPr lang="en-GB"/>
            <a:t>The problem is that due to budget, time and manpower constraints, Sentinel is not used to its fullest potential in NHS Wales.</a:t>
          </a:r>
          <a:endParaRPr lang="en-US"/>
        </a:p>
      </dgm:t>
    </dgm:pt>
    <dgm:pt modelId="{4AB4F86C-D411-4076-9208-D85D8C128CA6}" type="parTrans" cxnId="{5704151F-6077-4AB9-9B0C-2176AE45E09D}">
      <dgm:prSet/>
      <dgm:spPr/>
      <dgm:t>
        <a:bodyPr/>
        <a:lstStyle/>
        <a:p>
          <a:endParaRPr lang="en-US"/>
        </a:p>
      </dgm:t>
    </dgm:pt>
    <dgm:pt modelId="{0057A964-BDCD-4A58-B072-4000091C4401}" type="sibTrans" cxnId="{5704151F-6077-4AB9-9B0C-2176AE45E09D}">
      <dgm:prSet/>
      <dgm:spPr/>
      <dgm:t>
        <a:bodyPr/>
        <a:lstStyle/>
        <a:p>
          <a:endParaRPr lang="en-US"/>
        </a:p>
      </dgm:t>
    </dgm:pt>
    <dgm:pt modelId="{ADA2686B-820E-45FB-B5EC-A609C634AFF4}">
      <dgm:prSet/>
      <dgm:spPr/>
      <dgm:t>
        <a:bodyPr/>
        <a:lstStyle/>
        <a:p>
          <a:pPr>
            <a:lnSpc>
              <a:spcPct val="100000"/>
            </a:lnSpc>
          </a:pPr>
          <a:r>
            <a:rPr lang="en-GB"/>
            <a:t>While there are cyber security staff who have invested the time and resources into Sentinel to create queries, those queries are not adapted for use health board wide (e.g. they aren’t scoped toward a health board’s user remit) and are often not shared.</a:t>
          </a:r>
          <a:endParaRPr lang="en-US"/>
        </a:p>
      </dgm:t>
    </dgm:pt>
    <dgm:pt modelId="{2C60EEF1-1B62-40AD-B52A-0ACE157B2890}" type="parTrans" cxnId="{48C9CD5F-81BC-453B-AC1B-F0C735AA8377}">
      <dgm:prSet/>
      <dgm:spPr/>
      <dgm:t>
        <a:bodyPr/>
        <a:lstStyle/>
        <a:p>
          <a:endParaRPr lang="en-US"/>
        </a:p>
      </dgm:t>
    </dgm:pt>
    <dgm:pt modelId="{E6DC617A-2B24-4BD4-AF76-1383A5AA233E}" type="sibTrans" cxnId="{48C9CD5F-81BC-453B-AC1B-F0C735AA8377}">
      <dgm:prSet/>
      <dgm:spPr/>
      <dgm:t>
        <a:bodyPr/>
        <a:lstStyle/>
        <a:p>
          <a:endParaRPr lang="en-US"/>
        </a:p>
      </dgm:t>
    </dgm:pt>
    <dgm:pt modelId="{A18F7838-0688-46BD-BBD0-8E79DB2E9EB6}">
      <dgm:prSet/>
      <dgm:spPr/>
      <dgm:t>
        <a:bodyPr/>
        <a:lstStyle/>
        <a:p>
          <a:pPr>
            <a:lnSpc>
              <a:spcPct val="100000"/>
            </a:lnSpc>
          </a:pPr>
          <a:r>
            <a:rPr lang="en-GB"/>
            <a:t>Part of this is due to the highly complex IT infrastructure of NHS Wales, which, due to its nature as a health care environment, is ever changing.</a:t>
          </a:r>
          <a:endParaRPr lang="en-US"/>
        </a:p>
      </dgm:t>
    </dgm:pt>
    <dgm:pt modelId="{3A3B40D0-9A68-4612-A591-D7B58A065CA8}" type="parTrans" cxnId="{D34C8B9A-65D6-4A5B-B0A6-D559C28D2C69}">
      <dgm:prSet/>
      <dgm:spPr/>
      <dgm:t>
        <a:bodyPr/>
        <a:lstStyle/>
        <a:p>
          <a:endParaRPr lang="en-US"/>
        </a:p>
      </dgm:t>
    </dgm:pt>
    <dgm:pt modelId="{C18C5942-2DD8-4010-A28A-5E3BEFA07A96}" type="sibTrans" cxnId="{D34C8B9A-65D6-4A5B-B0A6-D559C28D2C69}">
      <dgm:prSet/>
      <dgm:spPr/>
      <dgm:t>
        <a:bodyPr/>
        <a:lstStyle/>
        <a:p>
          <a:endParaRPr lang="en-US"/>
        </a:p>
      </dgm:t>
    </dgm:pt>
    <dgm:pt modelId="{1E70DE92-4D29-4F68-8594-04923F886489}" type="pres">
      <dgm:prSet presAssocID="{C5D79492-010F-46FA-ABD8-88268FE90698}" presName="root" presStyleCnt="0">
        <dgm:presLayoutVars>
          <dgm:dir/>
          <dgm:resizeHandles val="exact"/>
        </dgm:presLayoutVars>
      </dgm:prSet>
      <dgm:spPr/>
    </dgm:pt>
    <dgm:pt modelId="{5ADFFB64-7A92-4291-9E8E-0C7AE6279255}" type="pres">
      <dgm:prSet presAssocID="{1F4BEFDD-427A-4A07-B5A2-8B7E447C68C0}" presName="compNode" presStyleCnt="0"/>
      <dgm:spPr/>
    </dgm:pt>
    <dgm:pt modelId="{E9F6701D-09C4-4B2F-AC4F-6B4699B2F786}" type="pres">
      <dgm:prSet presAssocID="{1F4BEFDD-427A-4A07-B5A2-8B7E447C68C0}" presName="bgRect" presStyleLbl="bgShp" presStyleIdx="0" presStyleCnt="3"/>
      <dgm:spPr/>
    </dgm:pt>
    <dgm:pt modelId="{49836328-74F0-4627-82C6-59D094EC9769}" type="pres">
      <dgm:prSet presAssocID="{1F4BEFDD-427A-4A07-B5A2-8B7E447C68C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1FAE7A29-B206-4A4A-BDF7-8746813A67B3}" type="pres">
      <dgm:prSet presAssocID="{1F4BEFDD-427A-4A07-B5A2-8B7E447C68C0}" presName="spaceRect" presStyleCnt="0"/>
      <dgm:spPr/>
    </dgm:pt>
    <dgm:pt modelId="{3F2B30D3-7EA9-4F31-8FF5-26CD466F565F}" type="pres">
      <dgm:prSet presAssocID="{1F4BEFDD-427A-4A07-B5A2-8B7E447C68C0}" presName="parTx" presStyleLbl="revTx" presStyleIdx="0" presStyleCnt="3">
        <dgm:presLayoutVars>
          <dgm:chMax val="0"/>
          <dgm:chPref val="0"/>
        </dgm:presLayoutVars>
      </dgm:prSet>
      <dgm:spPr/>
    </dgm:pt>
    <dgm:pt modelId="{9C5F7E80-C782-4486-A8EC-A58961BAAFDD}" type="pres">
      <dgm:prSet presAssocID="{0057A964-BDCD-4A58-B072-4000091C4401}" presName="sibTrans" presStyleCnt="0"/>
      <dgm:spPr/>
    </dgm:pt>
    <dgm:pt modelId="{56400F83-90E5-4171-8C81-E7AE4B80C6AF}" type="pres">
      <dgm:prSet presAssocID="{ADA2686B-820E-45FB-B5EC-A609C634AFF4}" presName="compNode" presStyleCnt="0"/>
      <dgm:spPr/>
    </dgm:pt>
    <dgm:pt modelId="{67B1CB8A-BC40-47DD-90B0-821D605D1C10}" type="pres">
      <dgm:prSet presAssocID="{ADA2686B-820E-45FB-B5EC-A609C634AFF4}" presName="bgRect" presStyleLbl="bgShp" presStyleIdx="1" presStyleCnt="3"/>
      <dgm:spPr/>
    </dgm:pt>
    <dgm:pt modelId="{5C343639-2059-4409-AD00-32FBC6D7F792}" type="pres">
      <dgm:prSet presAssocID="{ADA2686B-820E-45FB-B5EC-A609C634AFF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ocessor"/>
        </a:ext>
      </dgm:extLst>
    </dgm:pt>
    <dgm:pt modelId="{82A5F00E-4361-4C6D-8EC5-30E817E18599}" type="pres">
      <dgm:prSet presAssocID="{ADA2686B-820E-45FB-B5EC-A609C634AFF4}" presName="spaceRect" presStyleCnt="0"/>
      <dgm:spPr/>
    </dgm:pt>
    <dgm:pt modelId="{6F0A9A9B-3B95-44DB-935E-87542D2F74FF}" type="pres">
      <dgm:prSet presAssocID="{ADA2686B-820E-45FB-B5EC-A609C634AFF4}" presName="parTx" presStyleLbl="revTx" presStyleIdx="1" presStyleCnt="3">
        <dgm:presLayoutVars>
          <dgm:chMax val="0"/>
          <dgm:chPref val="0"/>
        </dgm:presLayoutVars>
      </dgm:prSet>
      <dgm:spPr/>
    </dgm:pt>
    <dgm:pt modelId="{C1ED12D8-453A-4313-86A4-784FDEC0B3D4}" type="pres">
      <dgm:prSet presAssocID="{E6DC617A-2B24-4BD4-AF76-1383A5AA233E}" presName="sibTrans" presStyleCnt="0"/>
      <dgm:spPr/>
    </dgm:pt>
    <dgm:pt modelId="{CADAC3DC-2C60-4E0A-AA4C-079A2AD2A058}" type="pres">
      <dgm:prSet presAssocID="{A18F7838-0688-46BD-BBD0-8E79DB2E9EB6}" presName="compNode" presStyleCnt="0"/>
      <dgm:spPr/>
    </dgm:pt>
    <dgm:pt modelId="{8C3C1FBC-C593-433D-BD0B-78EA29E02668}" type="pres">
      <dgm:prSet presAssocID="{A18F7838-0688-46BD-BBD0-8E79DB2E9EB6}" presName="bgRect" presStyleLbl="bgShp" presStyleIdx="2" presStyleCnt="3"/>
      <dgm:spPr/>
    </dgm:pt>
    <dgm:pt modelId="{3BDA3BEB-3405-4773-A511-52608B80A561}" type="pres">
      <dgm:prSet presAssocID="{A18F7838-0688-46BD-BBD0-8E79DB2E9EB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mbulance"/>
        </a:ext>
      </dgm:extLst>
    </dgm:pt>
    <dgm:pt modelId="{E525A11D-C5BF-4BA1-A38D-06D1EAC0925E}" type="pres">
      <dgm:prSet presAssocID="{A18F7838-0688-46BD-BBD0-8E79DB2E9EB6}" presName="spaceRect" presStyleCnt="0"/>
      <dgm:spPr/>
    </dgm:pt>
    <dgm:pt modelId="{F5FEE4BF-52FB-49C6-A464-0155BE91C586}" type="pres">
      <dgm:prSet presAssocID="{A18F7838-0688-46BD-BBD0-8E79DB2E9EB6}" presName="parTx" presStyleLbl="revTx" presStyleIdx="2" presStyleCnt="3">
        <dgm:presLayoutVars>
          <dgm:chMax val="0"/>
          <dgm:chPref val="0"/>
        </dgm:presLayoutVars>
      </dgm:prSet>
      <dgm:spPr/>
    </dgm:pt>
  </dgm:ptLst>
  <dgm:cxnLst>
    <dgm:cxn modelId="{5704151F-6077-4AB9-9B0C-2176AE45E09D}" srcId="{C5D79492-010F-46FA-ABD8-88268FE90698}" destId="{1F4BEFDD-427A-4A07-B5A2-8B7E447C68C0}" srcOrd="0" destOrd="0" parTransId="{4AB4F86C-D411-4076-9208-D85D8C128CA6}" sibTransId="{0057A964-BDCD-4A58-B072-4000091C4401}"/>
    <dgm:cxn modelId="{38DAAC3B-0B9D-468B-9E2B-7CCCAFD9C1FF}" type="presOf" srcId="{A18F7838-0688-46BD-BBD0-8E79DB2E9EB6}" destId="{F5FEE4BF-52FB-49C6-A464-0155BE91C586}" srcOrd="0" destOrd="0" presId="urn:microsoft.com/office/officeart/2018/2/layout/IconVerticalSolidList"/>
    <dgm:cxn modelId="{48C9CD5F-81BC-453B-AC1B-F0C735AA8377}" srcId="{C5D79492-010F-46FA-ABD8-88268FE90698}" destId="{ADA2686B-820E-45FB-B5EC-A609C634AFF4}" srcOrd="1" destOrd="0" parTransId="{2C60EEF1-1B62-40AD-B52A-0ACE157B2890}" sibTransId="{E6DC617A-2B24-4BD4-AF76-1383A5AA233E}"/>
    <dgm:cxn modelId="{7ECF8B7F-0D4B-432F-881E-AA8A0C286BF5}" type="presOf" srcId="{1F4BEFDD-427A-4A07-B5A2-8B7E447C68C0}" destId="{3F2B30D3-7EA9-4F31-8FF5-26CD466F565F}" srcOrd="0" destOrd="0" presId="urn:microsoft.com/office/officeart/2018/2/layout/IconVerticalSolidList"/>
    <dgm:cxn modelId="{D34C8B9A-65D6-4A5B-B0A6-D559C28D2C69}" srcId="{C5D79492-010F-46FA-ABD8-88268FE90698}" destId="{A18F7838-0688-46BD-BBD0-8E79DB2E9EB6}" srcOrd="2" destOrd="0" parTransId="{3A3B40D0-9A68-4612-A591-D7B58A065CA8}" sibTransId="{C18C5942-2DD8-4010-A28A-5E3BEFA07A96}"/>
    <dgm:cxn modelId="{B20680D8-94BB-486A-AB49-D001341CD161}" type="presOf" srcId="{ADA2686B-820E-45FB-B5EC-A609C634AFF4}" destId="{6F0A9A9B-3B95-44DB-935E-87542D2F74FF}" srcOrd="0" destOrd="0" presId="urn:microsoft.com/office/officeart/2018/2/layout/IconVerticalSolidList"/>
    <dgm:cxn modelId="{40BF09E8-B329-4357-AADE-D92BAA5D1D93}" type="presOf" srcId="{C5D79492-010F-46FA-ABD8-88268FE90698}" destId="{1E70DE92-4D29-4F68-8594-04923F886489}" srcOrd="0" destOrd="0" presId="urn:microsoft.com/office/officeart/2018/2/layout/IconVerticalSolidList"/>
    <dgm:cxn modelId="{B5A1F0B3-3A48-4AD2-9A3E-2C0AD5CBA76D}" type="presParOf" srcId="{1E70DE92-4D29-4F68-8594-04923F886489}" destId="{5ADFFB64-7A92-4291-9E8E-0C7AE6279255}" srcOrd="0" destOrd="0" presId="urn:microsoft.com/office/officeart/2018/2/layout/IconVerticalSolidList"/>
    <dgm:cxn modelId="{6ED08A6A-EE90-4979-8668-3DFFA47190DA}" type="presParOf" srcId="{5ADFFB64-7A92-4291-9E8E-0C7AE6279255}" destId="{E9F6701D-09C4-4B2F-AC4F-6B4699B2F786}" srcOrd="0" destOrd="0" presId="urn:microsoft.com/office/officeart/2018/2/layout/IconVerticalSolidList"/>
    <dgm:cxn modelId="{32CF2E76-1A4B-42A3-B5E0-724959E5BD45}" type="presParOf" srcId="{5ADFFB64-7A92-4291-9E8E-0C7AE6279255}" destId="{49836328-74F0-4627-82C6-59D094EC9769}" srcOrd="1" destOrd="0" presId="urn:microsoft.com/office/officeart/2018/2/layout/IconVerticalSolidList"/>
    <dgm:cxn modelId="{94183CC2-58AE-4A94-884C-D3ED6789F9FA}" type="presParOf" srcId="{5ADFFB64-7A92-4291-9E8E-0C7AE6279255}" destId="{1FAE7A29-B206-4A4A-BDF7-8746813A67B3}" srcOrd="2" destOrd="0" presId="urn:microsoft.com/office/officeart/2018/2/layout/IconVerticalSolidList"/>
    <dgm:cxn modelId="{F4A25499-67FE-45CC-8E40-D455F832EB57}" type="presParOf" srcId="{5ADFFB64-7A92-4291-9E8E-0C7AE6279255}" destId="{3F2B30D3-7EA9-4F31-8FF5-26CD466F565F}" srcOrd="3" destOrd="0" presId="urn:microsoft.com/office/officeart/2018/2/layout/IconVerticalSolidList"/>
    <dgm:cxn modelId="{B850ADF9-6FE4-4951-82D0-F6702BD2248A}" type="presParOf" srcId="{1E70DE92-4D29-4F68-8594-04923F886489}" destId="{9C5F7E80-C782-4486-A8EC-A58961BAAFDD}" srcOrd="1" destOrd="0" presId="urn:microsoft.com/office/officeart/2018/2/layout/IconVerticalSolidList"/>
    <dgm:cxn modelId="{C4853F39-9BB1-4EFB-8F04-6C2948018197}" type="presParOf" srcId="{1E70DE92-4D29-4F68-8594-04923F886489}" destId="{56400F83-90E5-4171-8C81-E7AE4B80C6AF}" srcOrd="2" destOrd="0" presId="urn:microsoft.com/office/officeart/2018/2/layout/IconVerticalSolidList"/>
    <dgm:cxn modelId="{BC921731-ADC2-4FC9-8C25-85892EFEA0E6}" type="presParOf" srcId="{56400F83-90E5-4171-8C81-E7AE4B80C6AF}" destId="{67B1CB8A-BC40-47DD-90B0-821D605D1C10}" srcOrd="0" destOrd="0" presId="urn:microsoft.com/office/officeart/2018/2/layout/IconVerticalSolidList"/>
    <dgm:cxn modelId="{26DCAB37-1F00-4C6D-BA87-958C912F2EA4}" type="presParOf" srcId="{56400F83-90E5-4171-8C81-E7AE4B80C6AF}" destId="{5C343639-2059-4409-AD00-32FBC6D7F792}" srcOrd="1" destOrd="0" presId="urn:microsoft.com/office/officeart/2018/2/layout/IconVerticalSolidList"/>
    <dgm:cxn modelId="{F437A8AB-2192-47DB-9979-7539D793127D}" type="presParOf" srcId="{56400F83-90E5-4171-8C81-E7AE4B80C6AF}" destId="{82A5F00E-4361-4C6D-8EC5-30E817E18599}" srcOrd="2" destOrd="0" presId="urn:microsoft.com/office/officeart/2018/2/layout/IconVerticalSolidList"/>
    <dgm:cxn modelId="{77027211-A04B-46F8-89BC-3985522F2C0D}" type="presParOf" srcId="{56400F83-90E5-4171-8C81-E7AE4B80C6AF}" destId="{6F0A9A9B-3B95-44DB-935E-87542D2F74FF}" srcOrd="3" destOrd="0" presId="urn:microsoft.com/office/officeart/2018/2/layout/IconVerticalSolidList"/>
    <dgm:cxn modelId="{3649F1B5-B7C4-4CFE-B5FE-2C4635E701D8}" type="presParOf" srcId="{1E70DE92-4D29-4F68-8594-04923F886489}" destId="{C1ED12D8-453A-4313-86A4-784FDEC0B3D4}" srcOrd="3" destOrd="0" presId="urn:microsoft.com/office/officeart/2018/2/layout/IconVerticalSolidList"/>
    <dgm:cxn modelId="{34E6F5C3-E638-46C7-861E-28A2A0E42282}" type="presParOf" srcId="{1E70DE92-4D29-4F68-8594-04923F886489}" destId="{CADAC3DC-2C60-4E0A-AA4C-079A2AD2A058}" srcOrd="4" destOrd="0" presId="urn:microsoft.com/office/officeart/2018/2/layout/IconVerticalSolidList"/>
    <dgm:cxn modelId="{5F617593-1E45-4A09-B4A0-E270001A3D7B}" type="presParOf" srcId="{CADAC3DC-2C60-4E0A-AA4C-079A2AD2A058}" destId="{8C3C1FBC-C593-433D-BD0B-78EA29E02668}" srcOrd="0" destOrd="0" presId="urn:microsoft.com/office/officeart/2018/2/layout/IconVerticalSolidList"/>
    <dgm:cxn modelId="{E46254EF-36F7-45B3-BB96-96D2745764B7}" type="presParOf" srcId="{CADAC3DC-2C60-4E0A-AA4C-079A2AD2A058}" destId="{3BDA3BEB-3405-4773-A511-52608B80A561}" srcOrd="1" destOrd="0" presId="urn:microsoft.com/office/officeart/2018/2/layout/IconVerticalSolidList"/>
    <dgm:cxn modelId="{11FCA5ED-B871-43E0-B30E-3D25BE217032}" type="presParOf" srcId="{CADAC3DC-2C60-4E0A-AA4C-079A2AD2A058}" destId="{E525A11D-C5BF-4BA1-A38D-06D1EAC0925E}" srcOrd="2" destOrd="0" presId="urn:microsoft.com/office/officeart/2018/2/layout/IconVerticalSolidList"/>
    <dgm:cxn modelId="{528E08FB-C8FA-46A2-A262-C2E9B965FBF8}" type="presParOf" srcId="{CADAC3DC-2C60-4E0A-AA4C-079A2AD2A058}" destId="{F5FEE4BF-52FB-49C6-A464-0155BE91C58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E6FB063-A8AD-4722-A1E1-0D3ED2721ACE}"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E5FDE06-92BB-4388-9049-656C862875E9}">
      <dgm:prSet/>
      <dgm:spPr/>
      <dgm:t>
        <a:bodyPr/>
        <a:lstStyle/>
        <a:p>
          <a:pPr>
            <a:lnSpc>
              <a:spcPct val="100000"/>
            </a:lnSpc>
          </a:pPr>
          <a:r>
            <a:rPr lang="en-GB"/>
            <a:t>SIEM and SOAR are, in the modern climate of cyber security, essential. This is doubly true for large organisations. In smaller organisations, standard AV coverage will likely catch most malicious activity. There are less users, less endpoints, and less activity to monitor.</a:t>
          </a:r>
          <a:endParaRPr lang="en-US"/>
        </a:p>
      </dgm:t>
    </dgm:pt>
    <dgm:pt modelId="{4FABF2EF-E9AA-490D-B41D-E079E309E204}" type="parTrans" cxnId="{EE4FA124-69F1-43D1-A1E2-41E73EC70DD9}">
      <dgm:prSet/>
      <dgm:spPr/>
      <dgm:t>
        <a:bodyPr/>
        <a:lstStyle/>
        <a:p>
          <a:endParaRPr lang="en-US"/>
        </a:p>
      </dgm:t>
    </dgm:pt>
    <dgm:pt modelId="{C55D1A13-C4CF-4CAE-AA90-7FD9CCE4C520}" type="sibTrans" cxnId="{EE4FA124-69F1-43D1-A1E2-41E73EC70DD9}">
      <dgm:prSet/>
      <dgm:spPr/>
      <dgm:t>
        <a:bodyPr/>
        <a:lstStyle/>
        <a:p>
          <a:pPr>
            <a:lnSpc>
              <a:spcPct val="100000"/>
            </a:lnSpc>
          </a:pPr>
          <a:endParaRPr lang="en-US"/>
        </a:p>
      </dgm:t>
    </dgm:pt>
    <dgm:pt modelId="{D68EC74E-0306-44CE-A4E6-1567D34DE5BC}">
      <dgm:prSet/>
      <dgm:spPr/>
      <dgm:t>
        <a:bodyPr/>
        <a:lstStyle/>
        <a:p>
          <a:pPr>
            <a:lnSpc>
              <a:spcPct val="100000"/>
            </a:lnSpc>
          </a:pPr>
          <a:r>
            <a:rPr lang="en-GB"/>
            <a:t>AV will not suffice for any large organisation. Updates can only be delivered so often, bringing new IOCs (indicators of compromise), IOAs (indicators of attack), file hashes etc., effectively mandating the use of proactive threat hunting and detection. </a:t>
          </a:r>
          <a:endParaRPr lang="en-US"/>
        </a:p>
      </dgm:t>
    </dgm:pt>
    <dgm:pt modelId="{D1C36EF8-62C8-48CE-88F5-D76A275A789D}" type="parTrans" cxnId="{0BD29F1E-78CB-4E19-9053-CABF18DFD9AC}">
      <dgm:prSet/>
      <dgm:spPr/>
      <dgm:t>
        <a:bodyPr/>
        <a:lstStyle/>
        <a:p>
          <a:endParaRPr lang="en-US"/>
        </a:p>
      </dgm:t>
    </dgm:pt>
    <dgm:pt modelId="{49651A45-EBF2-4DBB-8CE2-5887D45AF96A}" type="sibTrans" cxnId="{0BD29F1E-78CB-4E19-9053-CABF18DFD9AC}">
      <dgm:prSet/>
      <dgm:spPr/>
      <dgm:t>
        <a:bodyPr/>
        <a:lstStyle/>
        <a:p>
          <a:pPr>
            <a:lnSpc>
              <a:spcPct val="100000"/>
            </a:lnSpc>
          </a:pPr>
          <a:endParaRPr lang="en-US"/>
        </a:p>
      </dgm:t>
    </dgm:pt>
    <dgm:pt modelId="{862ED3BB-2BDF-4717-B5FC-14827F79139B}">
      <dgm:prSet/>
      <dgm:spPr/>
      <dgm:t>
        <a:bodyPr/>
        <a:lstStyle/>
        <a:p>
          <a:pPr>
            <a:lnSpc>
              <a:spcPct val="100000"/>
            </a:lnSpc>
          </a:pPr>
          <a:r>
            <a:rPr lang="en-GB" i="1"/>
            <a:t>…AVs long response times to deliver new signatures and heuristics offer a significant attack opportunity window within the first 30 days in which we discovered a malware sample.” – [1]</a:t>
          </a:r>
          <a:endParaRPr lang="en-US"/>
        </a:p>
      </dgm:t>
    </dgm:pt>
    <dgm:pt modelId="{C48ACF5A-B89C-4FAC-BCCA-CEF033C0120F}" type="parTrans" cxnId="{999FD69E-16DC-4775-8534-E0628B4E2DCB}">
      <dgm:prSet/>
      <dgm:spPr/>
      <dgm:t>
        <a:bodyPr/>
        <a:lstStyle/>
        <a:p>
          <a:endParaRPr lang="en-US"/>
        </a:p>
      </dgm:t>
    </dgm:pt>
    <dgm:pt modelId="{1BEA814E-65F4-48DA-910F-E3133690134F}" type="sibTrans" cxnId="{999FD69E-16DC-4775-8534-E0628B4E2DCB}">
      <dgm:prSet/>
      <dgm:spPr/>
      <dgm:t>
        <a:bodyPr/>
        <a:lstStyle/>
        <a:p>
          <a:pPr>
            <a:lnSpc>
              <a:spcPct val="100000"/>
            </a:lnSpc>
          </a:pPr>
          <a:endParaRPr lang="en-US"/>
        </a:p>
      </dgm:t>
    </dgm:pt>
    <dgm:pt modelId="{7BAE4C35-A988-41A2-8038-2902809972A5}">
      <dgm:prSet/>
      <dgm:spPr/>
      <dgm:t>
        <a:bodyPr/>
        <a:lstStyle/>
        <a:p>
          <a:pPr>
            <a:lnSpc>
              <a:spcPct val="100000"/>
            </a:lnSpc>
          </a:pPr>
          <a:r>
            <a:rPr lang="en-GB"/>
            <a:t>During a cyber-attack, speed is essential. The fastest observed breach was just 51 seconds [2], so every second counts. Every cyber-attack is comprised of multiple stages, and EDR may not catch the earlier stages. This is where SIEM comes in, potentially providing incident responses invaluable time.</a:t>
          </a:r>
          <a:endParaRPr lang="en-US"/>
        </a:p>
      </dgm:t>
    </dgm:pt>
    <dgm:pt modelId="{4CB6713D-6B23-41F0-A2F3-DDF574263301}" type="parTrans" cxnId="{A2A4DD78-8E1F-4D1A-84E0-9279E3153B32}">
      <dgm:prSet/>
      <dgm:spPr/>
      <dgm:t>
        <a:bodyPr/>
        <a:lstStyle/>
        <a:p>
          <a:endParaRPr lang="en-US"/>
        </a:p>
      </dgm:t>
    </dgm:pt>
    <dgm:pt modelId="{D5B807A5-CC37-4AEA-82C8-4501D321753E}" type="sibTrans" cxnId="{A2A4DD78-8E1F-4D1A-84E0-9279E3153B32}">
      <dgm:prSet/>
      <dgm:spPr/>
      <dgm:t>
        <a:bodyPr/>
        <a:lstStyle/>
        <a:p>
          <a:endParaRPr lang="en-US"/>
        </a:p>
      </dgm:t>
    </dgm:pt>
    <dgm:pt modelId="{36A9AE11-DD8B-4CA7-946E-55D1E4A3315D}" type="pres">
      <dgm:prSet presAssocID="{9E6FB063-A8AD-4722-A1E1-0D3ED2721ACE}" presName="root" presStyleCnt="0">
        <dgm:presLayoutVars>
          <dgm:dir/>
          <dgm:resizeHandles val="exact"/>
        </dgm:presLayoutVars>
      </dgm:prSet>
      <dgm:spPr/>
    </dgm:pt>
    <dgm:pt modelId="{5C41AA03-0D68-4ABD-90BA-1D9BD48D8876}" type="pres">
      <dgm:prSet presAssocID="{9E6FB063-A8AD-4722-A1E1-0D3ED2721ACE}" presName="container" presStyleCnt="0">
        <dgm:presLayoutVars>
          <dgm:dir/>
          <dgm:resizeHandles val="exact"/>
        </dgm:presLayoutVars>
      </dgm:prSet>
      <dgm:spPr/>
    </dgm:pt>
    <dgm:pt modelId="{4AFCE502-E058-4D5F-B2A9-AD8C8D1813B0}" type="pres">
      <dgm:prSet presAssocID="{BE5FDE06-92BB-4388-9049-656C862875E9}" presName="compNode" presStyleCnt="0"/>
      <dgm:spPr/>
    </dgm:pt>
    <dgm:pt modelId="{16004D4B-0A81-4532-90DC-F96C73DDFE67}" type="pres">
      <dgm:prSet presAssocID="{BE5FDE06-92BB-4388-9049-656C862875E9}" presName="iconBgRect" presStyleLbl="bgShp" presStyleIdx="0" presStyleCnt="4"/>
      <dgm:spPr/>
    </dgm:pt>
    <dgm:pt modelId="{0E619A67-9A30-4BB7-9682-3468EC0DCB4A}" type="pres">
      <dgm:prSet presAssocID="{BE5FDE06-92BB-4388-9049-656C862875E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erver"/>
        </a:ext>
      </dgm:extLst>
    </dgm:pt>
    <dgm:pt modelId="{C0FCDDFD-285F-4787-B644-9CB1740F0448}" type="pres">
      <dgm:prSet presAssocID="{BE5FDE06-92BB-4388-9049-656C862875E9}" presName="spaceRect" presStyleCnt="0"/>
      <dgm:spPr/>
    </dgm:pt>
    <dgm:pt modelId="{3CC70A76-10BA-4044-B202-4FB11F190AFE}" type="pres">
      <dgm:prSet presAssocID="{BE5FDE06-92BB-4388-9049-656C862875E9}" presName="textRect" presStyleLbl="revTx" presStyleIdx="0" presStyleCnt="4">
        <dgm:presLayoutVars>
          <dgm:chMax val="1"/>
          <dgm:chPref val="1"/>
        </dgm:presLayoutVars>
      </dgm:prSet>
      <dgm:spPr/>
    </dgm:pt>
    <dgm:pt modelId="{2341711F-C8C7-42EF-977A-EEDF61DA5EBB}" type="pres">
      <dgm:prSet presAssocID="{C55D1A13-C4CF-4CAE-AA90-7FD9CCE4C520}" presName="sibTrans" presStyleLbl="sibTrans2D1" presStyleIdx="0" presStyleCnt="0"/>
      <dgm:spPr/>
    </dgm:pt>
    <dgm:pt modelId="{282806F6-67BE-4816-9A20-290B039FA0C0}" type="pres">
      <dgm:prSet presAssocID="{D68EC74E-0306-44CE-A4E6-1567D34DE5BC}" presName="compNode" presStyleCnt="0"/>
      <dgm:spPr/>
    </dgm:pt>
    <dgm:pt modelId="{C445F4EC-1CFA-4363-855F-151B15F6DE96}" type="pres">
      <dgm:prSet presAssocID="{D68EC74E-0306-44CE-A4E6-1567D34DE5BC}" presName="iconBgRect" presStyleLbl="bgShp" presStyleIdx="1" presStyleCnt="4"/>
      <dgm:spPr/>
    </dgm:pt>
    <dgm:pt modelId="{E874F744-A493-452A-A66B-91992D6598B6}" type="pres">
      <dgm:prSet presAssocID="{D68EC74E-0306-44CE-A4E6-1567D34DE5B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ximize"/>
        </a:ext>
      </dgm:extLst>
    </dgm:pt>
    <dgm:pt modelId="{E1B8E046-4CC7-40F0-B855-6BC5F82AF82A}" type="pres">
      <dgm:prSet presAssocID="{D68EC74E-0306-44CE-A4E6-1567D34DE5BC}" presName="spaceRect" presStyleCnt="0"/>
      <dgm:spPr/>
    </dgm:pt>
    <dgm:pt modelId="{E1ECC8D2-42B3-4E33-BD32-A4575B366714}" type="pres">
      <dgm:prSet presAssocID="{D68EC74E-0306-44CE-A4E6-1567D34DE5BC}" presName="textRect" presStyleLbl="revTx" presStyleIdx="1" presStyleCnt="4">
        <dgm:presLayoutVars>
          <dgm:chMax val="1"/>
          <dgm:chPref val="1"/>
        </dgm:presLayoutVars>
      </dgm:prSet>
      <dgm:spPr/>
    </dgm:pt>
    <dgm:pt modelId="{39913C5F-6F46-47D9-8CBF-41F182A70A23}" type="pres">
      <dgm:prSet presAssocID="{49651A45-EBF2-4DBB-8CE2-5887D45AF96A}" presName="sibTrans" presStyleLbl="sibTrans2D1" presStyleIdx="0" presStyleCnt="0"/>
      <dgm:spPr/>
    </dgm:pt>
    <dgm:pt modelId="{962C3606-F3B4-40D4-8922-BCF17377E0F8}" type="pres">
      <dgm:prSet presAssocID="{862ED3BB-2BDF-4717-B5FC-14827F79139B}" presName="compNode" presStyleCnt="0"/>
      <dgm:spPr/>
    </dgm:pt>
    <dgm:pt modelId="{C2C29623-C373-499A-8E63-0CC8CC349807}" type="pres">
      <dgm:prSet presAssocID="{862ED3BB-2BDF-4717-B5FC-14827F79139B}" presName="iconBgRect" presStyleLbl="bgShp" presStyleIdx="2" presStyleCnt="4"/>
      <dgm:spPr/>
    </dgm:pt>
    <dgm:pt modelId="{AA3B9500-B766-4EE7-9A12-F564B4C86AA1}" type="pres">
      <dgm:prSet presAssocID="{862ED3BB-2BDF-4717-B5FC-14827F79139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pwatch"/>
        </a:ext>
      </dgm:extLst>
    </dgm:pt>
    <dgm:pt modelId="{99C92A9E-0833-42CC-A3B5-E8CA9FEBC10A}" type="pres">
      <dgm:prSet presAssocID="{862ED3BB-2BDF-4717-B5FC-14827F79139B}" presName="spaceRect" presStyleCnt="0"/>
      <dgm:spPr/>
    </dgm:pt>
    <dgm:pt modelId="{BF97D063-FEB5-4BA5-83B0-E3E720F3EFD0}" type="pres">
      <dgm:prSet presAssocID="{862ED3BB-2BDF-4717-B5FC-14827F79139B}" presName="textRect" presStyleLbl="revTx" presStyleIdx="2" presStyleCnt="4">
        <dgm:presLayoutVars>
          <dgm:chMax val="1"/>
          <dgm:chPref val="1"/>
        </dgm:presLayoutVars>
      </dgm:prSet>
      <dgm:spPr/>
    </dgm:pt>
    <dgm:pt modelId="{7CC0B8DB-E3D1-49B8-AA95-6DCFD715281D}" type="pres">
      <dgm:prSet presAssocID="{1BEA814E-65F4-48DA-910F-E3133690134F}" presName="sibTrans" presStyleLbl="sibTrans2D1" presStyleIdx="0" presStyleCnt="0"/>
      <dgm:spPr/>
    </dgm:pt>
    <dgm:pt modelId="{C228832C-13C7-4DD4-893B-0F11E65401A5}" type="pres">
      <dgm:prSet presAssocID="{7BAE4C35-A988-41A2-8038-2902809972A5}" presName="compNode" presStyleCnt="0"/>
      <dgm:spPr/>
    </dgm:pt>
    <dgm:pt modelId="{2543C3D4-EDFD-48D7-BD21-3390E2A36FEC}" type="pres">
      <dgm:prSet presAssocID="{7BAE4C35-A988-41A2-8038-2902809972A5}" presName="iconBgRect" presStyleLbl="bgShp" presStyleIdx="3" presStyleCnt="4"/>
      <dgm:spPr/>
    </dgm:pt>
    <dgm:pt modelId="{BB06F4B6-B6FE-4D2F-A13E-E1F23385F58E}" type="pres">
      <dgm:prSet presAssocID="{7BAE4C35-A988-41A2-8038-2902809972A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peed Bump"/>
        </a:ext>
      </dgm:extLst>
    </dgm:pt>
    <dgm:pt modelId="{E1CCC8A7-EA7F-42C7-8B6E-765AB6A48950}" type="pres">
      <dgm:prSet presAssocID="{7BAE4C35-A988-41A2-8038-2902809972A5}" presName="spaceRect" presStyleCnt="0"/>
      <dgm:spPr/>
    </dgm:pt>
    <dgm:pt modelId="{A5DED55D-2E12-4CA8-A844-D898F5B2FB6D}" type="pres">
      <dgm:prSet presAssocID="{7BAE4C35-A988-41A2-8038-2902809972A5}" presName="textRect" presStyleLbl="revTx" presStyleIdx="3" presStyleCnt="4">
        <dgm:presLayoutVars>
          <dgm:chMax val="1"/>
          <dgm:chPref val="1"/>
        </dgm:presLayoutVars>
      </dgm:prSet>
      <dgm:spPr/>
    </dgm:pt>
  </dgm:ptLst>
  <dgm:cxnLst>
    <dgm:cxn modelId="{32F5050E-74E4-4A15-BCC3-7A98F77967DE}" type="presOf" srcId="{49651A45-EBF2-4DBB-8CE2-5887D45AF96A}" destId="{39913C5F-6F46-47D9-8CBF-41F182A70A23}" srcOrd="0" destOrd="0" presId="urn:microsoft.com/office/officeart/2018/2/layout/IconCircleList"/>
    <dgm:cxn modelId="{0BD29F1E-78CB-4E19-9053-CABF18DFD9AC}" srcId="{9E6FB063-A8AD-4722-A1E1-0D3ED2721ACE}" destId="{D68EC74E-0306-44CE-A4E6-1567D34DE5BC}" srcOrd="1" destOrd="0" parTransId="{D1C36EF8-62C8-48CE-88F5-D76A275A789D}" sibTransId="{49651A45-EBF2-4DBB-8CE2-5887D45AF96A}"/>
    <dgm:cxn modelId="{EE4FA124-69F1-43D1-A1E2-41E73EC70DD9}" srcId="{9E6FB063-A8AD-4722-A1E1-0D3ED2721ACE}" destId="{BE5FDE06-92BB-4388-9049-656C862875E9}" srcOrd="0" destOrd="0" parTransId="{4FABF2EF-E9AA-490D-B41D-E079E309E204}" sibTransId="{C55D1A13-C4CF-4CAE-AA90-7FD9CCE4C520}"/>
    <dgm:cxn modelId="{20EC8D2E-85FB-48FA-918F-A489786AF1FB}" type="presOf" srcId="{1BEA814E-65F4-48DA-910F-E3133690134F}" destId="{7CC0B8DB-E3D1-49B8-AA95-6DCFD715281D}" srcOrd="0" destOrd="0" presId="urn:microsoft.com/office/officeart/2018/2/layout/IconCircleList"/>
    <dgm:cxn modelId="{F46F512F-22CB-482B-A100-4002EDF3D640}" type="presOf" srcId="{9E6FB063-A8AD-4722-A1E1-0D3ED2721ACE}" destId="{36A9AE11-DD8B-4CA7-946E-55D1E4A3315D}" srcOrd="0" destOrd="0" presId="urn:microsoft.com/office/officeart/2018/2/layout/IconCircleList"/>
    <dgm:cxn modelId="{F3158C61-F0B8-4066-AE48-41B520E4F638}" type="presOf" srcId="{D68EC74E-0306-44CE-A4E6-1567D34DE5BC}" destId="{E1ECC8D2-42B3-4E33-BD32-A4575B366714}" srcOrd="0" destOrd="0" presId="urn:microsoft.com/office/officeart/2018/2/layout/IconCircleList"/>
    <dgm:cxn modelId="{4868C953-F86B-4B7F-A139-CE9178D37D40}" type="presOf" srcId="{7BAE4C35-A988-41A2-8038-2902809972A5}" destId="{A5DED55D-2E12-4CA8-A844-D898F5B2FB6D}" srcOrd="0" destOrd="0" presId="urn:microsoft.com/office/officeart/2018/2/layout/IconCircleList"/>
    <dgm:cxn modelId="{A2A4DD78-8E1F-4D1A-84E0-9279E3153B32}" srcId="{9E6FB063-A8AD-4722-A1E1-0D3ED2721ACE}" destId="{7BAE4C35-A988-41A2-8038-2902809972A5}" srcOrd="3" destOrd="0" parTransId="{4CB6713D-6B23-41F0-A2F3-DDF574263301}" sibTransId="{D5B807A5-CC37-4AEA-82C8-4501D321753E}"/>
    <dgm:cxn modelId="{A5225E7A-6374-44E7-9DFC-5C83F5F73D07}" type="presOf" srcId="{862ED3BB-2BDF-4717-B5FC-14827F79139B}" destId="{BF97D063-FEB5-4BA5-83B0-E3E720F3EFD0}" srcOrd="0" destOrd="0" presId="urn:microsoft.com/office/officeart/2018/2/layout/IconCircleList"/>
    <dgm:cxn modelId="{999FD69E-16DC-4775-8534-E0628B4E2DCB}" srcId="{9E6FB063-A8AD-4722-A1E1-0D3ED2721ACE}" destId="{862ED3BB-2BDF-4717-B5FC-14827F79139B}" srcOrd="2" destOrd="0" parTransId="{C48ACF5A-B89C-4FAC-BCCA-CEF033C0120F}" sibTransId="{1BEA814E-65F4-48DA-910F-E3133690134F}"/>
    <dgm:cxn modelId="{4E0668AF-7A85-4735-B4A2-909B8685A8EB}" type="presOf" srcId="{C55D1A13-C4CF-4CAE-AA90-7FD9CCE4C520}" destId="{2341711F-C8C7-42EF-977A-EEDF61DA5EBB}" srcOrd="0" destOrd="0" presId="urn:microsoft.com/office/officeart/2018/2/layout/IconCircleList"/>
    <dgm:cxn modelId="{0E1207E0-604E-40D4-A93B-A05EED3545D1}" type="presOf" srcId="{BE5FDE06-92BB-4388-9049-656C862875E9}" destId="{3CC70A76-10BA-4044-B202-4FB11F190AFE}" srcOrd="0" destOrd="0" presId="urn:microsoft.com/office/officeart/2018/2/layout/IconCircleList"/>
    <dgm:cxn modelId="{790861E2-49A8-4874-B62E-2D1976D7B8A7}" type="presParOf" srcId="{36A9AE11-DD8B-4CA7-946E-55D1E4A3315D}" destId="{5C41AA03-0D68-4ABD-90BA-1D9BD48D8876}" srcOrd="0" destOrd="0" presId="urn:microsoft.com/office/officeart/2018/2/layout/IconCircleList"/>
    <dgm:cxn modelId="{3001350D-047E-498C-8DB7-776E94313025}" type="presParOf" srcId="{5C41AA03-0D68-4ABD-90BA-1D9BD48D8876}" destId="{4AFCE502-E058-4D5F-B2A9-AD8C8D1813B0}" srcOrd="0" destOrd="0" presId="urn:microsoft.com/office/officeart/2018/2/layout/IconCircleList"/>
    <dgm:cxn modelId="{DE91EADA-40B5-436C-A396-9E5D81FA4A04}" type="presParOf" srcId="{4AFCE502-E058-4D5F-B2A9-AD8C8D1813B0}" destId="{16004D4B-0A81-4532-90DC-F96C73DDFE67}" srcOrd="0" destOrd="0" presId="urn:microsoft.com/office/officeart/2018/2/layout/IconCircleList"/>
    <dgm:cxn modelId="{E28F5361-452C-4599-A62C-FE6305A8D16C}" type="presParOf" srcId="{4AFCE502-E058-4D5F-B2A9-AD8C8D1813B0}" destId="{0E619A67-9A30-4BB7-9682-3468EC0DCB4A}" srcOrd="1" destOrd="0" presId="urn:microsoft.com/office/officeart/2018/2/layout/IconCircleList"/>
    <dgm:cxn modelId="{08D3DC95-AF3C-4CC4-AB14-A8F3FC4477CA}" type="presParOf" srcId="{4AFCE502-E058-4D5F-B2A9-AD8C8D1813B0}" destId="{C0FCDDFD-285F-4787-B644-9CB1740F0448}" srcOrd="2" destOrd="0" presId="urn:microsoft.com/office/officeart/2018/2/layout/IconCircleList"/>
    <dgm:cxn modelId="{A138B8F7-B8A4-4ADC-B94A-D802A3307A08}" type="presParOf" srcId="{4AFCE502-E058-4D5F-B2A9-AD8C8D1813B0}" destId="{3CC70A76-10BA-4044-B202-4FB11F190AFE}" srcOrd="3" destOrd="0" presId="urn:microsoft.com/office/officeart/2018/2/layout/IconCircleList"/>
    <dgm:cxn modelId="{4C9BBB9B-6F8F-4279-9387-2A932E8A8347}" type="presParOf" srcId="{5C41AA03-0D68-4ABD-90BA-1D9BD48D8876}" destId="{2341711F-C8C7-42EF-977A-EEDF61DA5EBB}" srcOrd="1" destOrd="0" presId="urn:microsoft.com/office/officeart/2018/2/layout/IconCircleList"/>
    <dgm:cxn modelId="{4689C8BB-A505-4448-9EAB-CEAD81706F16}" type="presParOf" srcId="{5C41AA03-0D68-4ABD-90BA-1D9BD48D8876}" destId="{282806F6-67BE-4816-9A20-290B039FA0C0}" srcOrd="2" destOrd="0" presId="urn:microsoft.com/office/officeart/2018/2/layout/IconCircleList"/>
    <dgm:cxn modelId="{D8BA13F0-BC46-4686-AE3E-B31D7B7A48ED}" type="presParOf" srcId="{282806F6-67BE-4816-9A20-290B039FA0C0}" destId="{C445F4EC-1CFA-4363-855F-151B15F6DE96}" srcOrd="0" destOrd="0" presId="urn:microsoft.com/office/officeart/2018/2/layout/IconCircleList"/>
    <dgm:cxn modelId="{733AC425-5F44-489E-9BBF-F308E2CF2A72}" type="presParOf" srcId="{282806F6-67BE-4816-9A20-290B039FA0C0}" destId="{E874F744-A493-452A-A66B-91992D6598B6}" srcOrd="1" destOrd="0" presId="urn:microsoft.com/office/officeart/2018/2/layout/IconCircleList"/>
    <dgm:cxn modelId="{82B493D4-3CA6-4AA4-8B86-779CD774D9A8}" type="presParOf" srcId="{282806F6-67BE-4816-9A20-290B039FA0C0}" destId="{E1B8E046-4CC7-40F0-B855-6BC5F82AF82A}" srcOrd="2" destOrd="0" presId="urn:microsoft.com/office/officeart/2018/2/layout/IconCircleList"/>
    <dgm:cxn modelId="{66F1B0EC-E628-45A1-B53D-B3D67182C8DE}" type="presParOf" srcId="{282806F6-67BE-4816-9A20-290B039FA0C0}" destId="{E1ECC8D2-42B3-4E33-BD32-A4575B366714}" srcOrd="3" destOrd="0" presId="urn:microsoft.com/office/officeart/2018/2/layout/IconCircleList"/>
    <dgm:cxn modelId="{7FA97A54-0E3C-453F-9DBA-4A4B287D50F2}" type="presParOf" srcId="{5C41AA03-0D68-4ABD-90BA-1D9BD48D8876}" destId="{39913C5F-6F46-47D9-8CBF-41F182A70A23}" srcOrd="3" destOrd="0" presId="urn:microsoft.com/office/officeart/2018/2/layout/IconCircleList"/>
    <dgm:cxn modelId="{20F35314-E86E-47DD-9BF0-64DAAF91415D}" type="presParOf" srcId="{5C41AA03-0D68-4ABD-90BA-1D9BD48D8876}" destId="{962C3606-F3B4-40D4-8922-BCF17377E0F8}" srcOrd="4" destOrd="0" presId="urn:microsoft.com/office/officeart/2018/2/layout/IconCircleList"/>
    <dgm:cxn modelId="{7B05B5D5-806A-4E5A-B6E9-EA000EB7EC04}" type="presParOf" srcId="{962C3606-F3B4-40D4-8922-BCF17377E0F8}" destId="{C2C29623-C373-499A-8E63-0CC8CC349807}" srcOrd="0" destOrd="0" presId="urn:microsoft.com/office/officeart/2018/2/layout/IconCircleList"/>
    <dgm:cxn modelId="{7B2C0967-CEB4-4B67-9D95-C9AD346FACE7}" type="presParOf" srcId="{962C3606-F3B4-40D4-8922-BCF17377E0F8}" destId="{AA3B9500-B766-4EE7-9A12-F564B4C86AA1}" srcOrd="1" destOrd="0" presId="urn:microsoft.com/office/officeart/2018/2/layout/IconCircleList"/>
    <dgm:cxn modelId="{50D06338-5338-4152-AED7-31A56E03B3CA}" type="presParOf" srcId="{962C3606-F3B4-40D4-8922-BCF17377E0F8}" destId="{99C92A9E-0833-42CC-A3B5-E8CA9FEBC10A}" srcOrd="2" destOrd="0" presId="urn:microsoft.com/office/officeart/2018/2/layout/IconCircleList"/>
    <dgm:cxn modelId="{409872B2-D141-431E-B66E-31B646029CA9}" type="presParOf" srcId="{962C3606-F3B4-40D4-8922-BCF17377E0F8}" destId="{BF97D063-FEB5-4BA5-83B0-E3E720F3EFD0}" srcOrd="3" destOrd="0" presId="urn:microsoft.com/office/officeart/2018/2/layout/IconCircleList"/>
    <dgm:cxn modelId="{4773F592-99D7-499F-9548-1A520F5670FA}" type="presParOf" srcId="{5C41AA03-0D68-4ABD-90BA-1D9BD48D8876}" destId="{7CC0B8DB-E3D1-49B8-AA95-6DCFD715281D}" srcOrd="5" destOrd="0" presId="urn:microsoft.com/office/officeart/2018/2/layout/IconCircleList"/>
    <dgm:cxn modelId="{95CAE6B2-C303-48AD-B697-9C6DBAFCC6A8}" type="presParOf" srcId="{5C41AA03-0D68-4ABD-90BA-1D9BD48D8876}" destId="{C228832C-13C7-4DD4-893B-0F11E65401A5}" srcOrd="6" destOrd="0" presId="urn:microsoft.com/office/officeart/2018/2/layout/IconCircleList"/>
    <dgm:cxn modelId="{53494D95-3490-4F52-902A-2A4C9895470A}" type="presParOf" srcId="{C228832C-13C7-4DD4-893B-0F11E65401A5}" destId="{2543C3D4-EDFD-48D7-BD21-3390E2A36FEC}" srcOrd="0" destOrd="0" presId="urn:microsoft.com/office/officeart/2018/2/layout/IconCircleList"/>
    <dgm:cxn modelId="{46A8984A-81D1-479D-A677-C13C556A98A8}" type="presParOf" srcId="{C228832C-13C7-4DD4-893B-0F11E65401A5}" destId="{BB06F4B6-B6FE-4D2F-A13E-E1F23385F58E}" srcOrd="1" destOrd="0" presId="urn:microsoft.com/office/officeart/2018/2/layout/IconCircleList"/>
    <dgm:cxn modelId="{E6DED5F5-0117-4839-BA89-074B03812895}" type="presParOf" srcId="{C228832C-13C7-4DD4-893B-0F11E65401A5}" destId="{E1CCC8A7-EA7F-42C7-8B6E-765AB6A48950}" srcOrd="2" destOrd="0" presId="urn:microsoft.com/office/officeart/2018/2/layout/IconCircleList"/>
    <dgm:cxn modelId="{50596943-2EE1-4611-AF7E-8A22AF4DB781}" type="presParOf" srcId="{C228832C-13C7-4DD4-893B-0F11E65401A5}" destId="{A5DED55D-2E12-4CA8-A844-D898F5B2FB6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1E60B3-B205-42ED-92A2-F534AFE67DF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9240027-0F79-4266-8845-6A7F057314D9}">
      <dgm:prSet/>
      <dgm:spPr/>
      <dgm:t>
        <a:bodyPr/>
        <a:lstStyle/>
        <a:p>
          <a:r>
            <a:rPr lang="en-GB"/>
            <a:t>SIEM and SOAR do have issues. SIEM in particular has the potential to create considerably more work for analysts in the form of numerous false positives. These usually arise from poorly tuned or configured alerts and can result in SOC burnout, potentially causing SOC analysts to neglect the due diligence that alerts require, causing real threats to go under the radar. [3]</a:t>
          </a:r>
          <a:endParaRPr lang="en-US"/>
        </a:p>
      </dgm:t>
    </dgm:pt>
    <dgm:pt modelId="{974DD8BC-A02A-4F1F-A534-D9BEC25721FD}" type="parTrans" cxnId="{6EF1B203-7ADF-4866-80B8-7D6339701524}">
      <dgm:prSet/>
      <dgm:spPr/>
      <dgm:t>
        <a:bodyPr/>
        <a:lstStyle/>
        <a:p>
          <a:endParaRPr lang="en-US"/>
        </a:p>
      </dgm:t>
    </dgm:pt>
    <dgm:pt modelId="{A1555FD6-0DC5-498C-A75E-55B531899B98}" type="sibTrans" cxnId="{6EF1B203-7ADF-4866-80B8-7D6339701524}">
      <dgm:prSet/>
      <dgm:spPr/>
      <dgm:t>
        <a:bodyPr/>
        <a:lstStyle/>
        <a:p>
          <a:endParaRPr lang="en-US"/>
        </a:p>
      </dgm:t>
    </dgm:pt>
    <dgm:pt modelId="{E34802A8-4FD4-4D44-B6B6-D9B379D6148B}">
      <dgm:prSet/>
      <dgm:spPr/>
      <dgm:t>
        <a:bodyPr/>
        <a:lstStyle/>
        <a:p>
          <a:r>
            <a:rPr lang="en-GB"/>
            <a:t>It is important to recognise that SOC burnout, much like many other kinds of work-related burnout, does influence the effectiveness of SOC teams. However, this review has found that this lies with the management of the SOC itself and the way the SIEM is set up. A well configured SIEM will not produce thousands of alerts. New alerting rules should be curated by a team and adjusted frequently to prevent this vast quantity of false positives.</a:t>
          </a:r>
          <a:endParaRPr lang="en-US"/>
        </a:p>
      </dgm:t>
    </dgm:pt>
    <dgm:pt modelId="{DEAB3830-070D-47F1-A1A8-66F7DE72193C}" type="parTrans" cxnId="{F0054FF7-1320-4483-AE6A-A2F3AE950FD3}">
      <dgm:prSet/>
      <dgm:spPr/>
      <dgm:t>
        <a:bodyPr/>
        <a:lstStyle/>
        <a:p>
          <a:endParaRPr lang="en-US"/>
        </a:p>
      </dgm:t>
    </dgm:pt>
    <dgm:pt modelId="{37DA7C71-A5AC-469D-A2A2-BB56217C4982}" type="sibTrans" cxnId="{F0054FF7-1320-4483-AE6A-A2F3AE950FD3}">
      <dgm:prSet/>
      <dgm:spPr/>
      <dgm:t>
        <a:bodyPr/>
        <a:lstStyle/>
        <a:p>
          <a:endParaRPr lang="en-US"/>
        </a:p>
      </dgm:t>
    </dgm:pt>
    <dgm:pt modelId="{9F62C9A0-DC90-4B11-9889-298C5D1E54A1}" type="pres">
      <dgm:prSet presAssocID="{641E60B3-B205-42ED-92A2-F534AFE67DF1}" presName="linear" presStyleCnt="0">
        <dgm:presLayoutVars>
          <dgm:animLvl val="lvl"/>
          <dgm:resizeHandles val="exact"/>
        </dgm:presLayoutVars>
      </dgm:prSet>
      <dgm:spPr/>
    </dgm:pt>
    <dgm:pt modelId="{C661340A-AA74-49A3-B587-FC49EC1452D5}" type="pres">
      <dgm:prSet presAssocID="{19240027-0F79-4266-8845-6A7F057314D9}" presName="parentText" presStyleLbl="node1" presStyleIdx="0" presStyleCnt="2">
        <dgm:presLayoutVars>
          <dgm:chMax val="0"/>
          <dgm:bulletEnabled val="1"/>
        </dgm:presLayoutVars>
      </dgm:prSet>
      <dgm:spPr/>
    </dgm:pt>
    <dgm:pt modelId="{E4034FD2-DF4A-4990-B980-336E936D25FE}" type="pres">
      <dgm:prSet presAssocID="{A1555FD6-0DC5-498C-A75E-55B531899B98}" presName="spacer" presStyleCnt="0"/>
      <dgm:spPr/>
    </dgm:pt>
    <dgm:pt modelId="{02E2333C-5A27-4589-85A5-39E2220C0D31}" type="pres">
      <dgm:prSet presAssocID="{E34802A8-4FD4-4D44-B6B6-D9B379D6148B}" presName="parentText" presStyleLbl="node1" presStyleIdx="1" presStyleCnt="2">
        <dgm:presLayoutVars>
          <dgm:chMax val="0"/>
          <dgm:bulletEnabled val="1"/>
        </dgm:presLayoutVars>
      </dgm:prSet>
      <dgm:spPr/>
    </dgm:pt>
  </dgm:ptLst>
  <dgm:cxnLst>
    <dgm:cxn modelId="{6EF1B203-7ADF-4866-80B8-7D6339701524}" srcId="{641E60B3-B205-42ED-92A2-F534AFE67DF1}" destId="{19240027-0F79-4266-8845-6A7F057314D9}" srcOrd="0" destOrd="0" parTransId="{974DD8BC-A02A-4F1F-A534-D9BEC25721FD}" sibTransId="{A1555FD6-0DC5-498C-A75E-55B531899B98}"/>
    <dgm:cxn modelId="{78ED1428-4365-430D-AEE0-CE094A9BFCDF}" type="presOf" srcId="{641E60B3-B205-42ED-92A2-F534AFE67DF1}" destId="{9F62C9A0-DC90-4B11-9889-298C5D1E54A1}" srcOrd="0" destOrd="0" presId="urn:microsoft.com/office/officeart/2005/8/layout/vList2"/>
    <dgm:cxn modelId="{9E6FBB66-1D72-42D3-B995-D9D87DADEC94}" type="presOf" srcId="{19240027-0F79-4266-8845-6A7F057314D9}" destId="{C661340A-AA74-49A3-B587-FC49EC1452D5}" srcOrd="0" destOrd="0" presId="urn:microsoft.com/office/officeart/2005/8/layout/vList2"/>
    <dgm:cxn modelId="{1DE500B8-A2BE-46A8-9526-3A3F8620A1CE}" type="presOf" srcId="{E34802A8-4FD4-4D44-B6B6-D9B379D6148B}" destId="{02E2333C-5A27-4589-85A5-39E2220C0D31}" srcOrd="0" destOrd="0" presId="urn:microsoft.com/office/officeart/2005/8/layout/vList2"/>
    <dgm:cxn modelId="{F0054FF7-1320-4483-AE6A-A2F3AE950FD3}" srcId="{641E60B3-B205-42ED-92A2-F534AFE67DF1}" destId="{E34802A8-4FD4-4D44-B6B6-D9B379D6148B}" srcOrd="1" destOrd="0" parTransId="{DEAB3830-070D-47F1-A1A8-66F7DE72193C}" sibTransId="{37DA7C71-A5AC-469D-A2A2-BB56217C4982}"/>
    <dgm:cxn modelId="{E61251C2-B86B-4693-A6A7-BB3AB3C15B2B}" type="presParOf" srcId="{9F62C9A0-DC90-4B11-9889-298C5D1E54A1}" destId="{C661340A-AA74-49A3-B587-FC49EC1452D5}" srcOrd="0" destOrd="0" presId="urn:microsoft.com/office/officeart/2005/8/layout/vList2"/>
    <dgm:cxn modelId="{8F24C04F-5BD7-46ED-BE55-45A4061C4F78}" type="presParOf" srcId="{9F62C9A0-DC90-4B11-9889-298C5D1E54A1}" destId="{E4034FD2-DF4A-4990-B980-336E936D25FE}" srcOrd="1" destOrd="0" presId="urn:microsoft.com/office/officeart/2005/8/layout/vList2"/>
    <dgm:cxn modelId="{F72F3356-B493-4569-80F6-EFD4413E0632}" type="presParOf" srcId="{9F62C9A0-DC90-4B11-9889-298C5D1E54A1}" destId="{02E2333C-5A27-4589-85A5-39E2220C0D3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C6DC1A4-99EB-4061-9B00-84D9E2A9206A}"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B016EE3-0AA6-4FCF-A6F5-29472642F0C3}">
      <dgm:prSet/>
      <dgm:spPr/>
      <dgm:t>
        <a:bodyPr/>
        <a:lstStyle/>
        <a:p>
          <a:r>
            <a:rPr lang="en-GB"/>
            <a:t>Research Philosophy: Pragmatism</a:t>
          </a:r>
          <a:br>
            <a:rPr lang="en-GB"/>
          </a:br>
          <a:r>
            <a:rPr lang="en-GB"/>
            <a:t>The project is focused on problem solving, and benefits greatly from a dynamic, unrestricted approach, instead of restricting itself.</a:t>
          </a:r>
          <a:endParaRPr lang="en-US"/>
        </a:p>
      </dgm:t>
    </dgm:pt>
    <dgm:pt modelId="{7FF2210A-7DC4-4616-95FE-1E1DFFC73319}" type="parTrans" cxnId="{663FA360-7FBD-4940-BB3C-9746D807C997}">
      <dgm:prSet/>
      <dgm:spPr/>
      <dgm:t>
        <a:bodyPr/>
        <a:lstStyle/>
        <a:p>
          <a:endParaRPr lang="en-US"/>
        </a:p>
      </dgm:t>
    </dgm:pt>
    <dgm:pt modelId="{5226486F-6857-4DAF-8460-0F42A9182705}" type="sibTrans" cxnId="{663FA360-7FBD-4940-BB3C-9746D807C997}">
      <dgm:prSet/>
      <dgm:spPr/>
      <dgm:t>
        <a:bodyPr/>
        <a:lstStyle/>
        <a:p>
          <a:endParaRPr lang="en-US"/>
        </a:p>
      </dgm:t>
    </dgm:pt>
    <dgm:pt modelId="{0F5E41D0-86AC-476A-B5D7-DA6BB4E089A5}">
      <dgm:prSet/>
      <dgm:spPr/>
      <dgm:t>
        <a:bodyPr/>
        <a:lstStyle/>
        <a:p>
          <a:r>
            <a:rPr lang="en-GB"/>
            <a:t>Research Approach: Mixed (Inductive and deductive)</a:t>
          </a:r>
          <a:br>
            <a:rPr lang="en-GB"/>
          </a:br>
          <a:r>
            <a:rPr lang="en-GB"/>
            <a:t>I will be using a mix of both inductive and deductive research for this project. I will be performing regular tests and analyses and operating with regard to frameworks such as the MITRE ATT&amp;CK framework. [4]</a:t>
          </a:r>
          <a:endParaRPr lang="en-US"/>
        </a:p>
      </dgm:t>
    </dgm:pt>
    <dgm:pt modelId="{0B8D821A-53D4-4357-B8E3-24CA2F8B159D}" type="parTrans" cxnId="{576E7D71-C794-4BF5-84E5-8477A51F9A8E}">
      <dgm:prSet/>
      <dgm:spPr/>
      <dgm:t>
        <a:bodyPr/>
        <a:lstStyle/>
        <a:p>
          <a:endParaRPr lang="en-US"/>
        </a:p>
      </dgm:t>
    </dgm:pt>
    <dgm:pt modelId="{5EADEFEF-2086-40B1-AD0A-FBC5997FC5FE}" type="sibTrans" cxnId="{576E7D71-C794-4BF5-84E5-8477A51F9A8E}">
      <dgm:prSet/>
      <dgm:spPr/>
      <dgm:t>
        <a:bodyPr/>
        <a:lstStyle/>
        <a:p>
          <a:endParaRPr lang="en-US"/>
        </a:p>
      </dgm:t>
    </dgm:pt>
    <dgm:pt modelId="{805F1CD5-B89E-4CBB-BDE2-8175D837B096}">
      <dgm:prSet/>
      <dgm:spPr/>
      <dgm:t>
        <a:bodyPr/>
        <a:lstStyle/>
        <a:p>
          <a:r>
            <a:rPr lang="en-GB"/>
            <a:t>Research strategy: Design science research</a:t>
          </a:r>
          <a:br>
            <a:rPr lang="en-GB"/>
          </a:br>
          <a:r>
            <a:rPr lang="en-GB"/>
            <a:t>Design science research (DSR) focuses on solving real-world problems [5]. It is split into distinct phase which suit this project very well (problem definition, objectives, design, and testing/evaluation)[6].</a:t>
          </a:r>
          <a:endParaRPr lang="en-US"/>
        </a:p>
      </dgm:t>
    </dgm:pt>
    <dgm:pt modelId="{A4C1D354-8E51-4F3B-94E8-42FB1A5D632B}" type="parTrans" cxnId="{CC5C8280-E71B-4AB0-B7C4-670283AB3AD9}">
      <dgm:prSet/>
      <dgm:spPr/>
      <dgm:t>
        <a:bodyPr/>
        <a:lstStyle/>
        <a:p>
          <a:endParaRPr lang="en-US"/>
        </a:p>
      </dgm:t>
    </dgm:pt>
    <dgm:pt modelId="{88A88D54-5DD3-4C5B-8EAE-5950C740896C}" type="sibTrans" cxnId="{CC5C8280-E71B-4AB0-B7C4-670283AB3AD9}">
      <dgm:prSet/>
      <dgm:spPr/>
      <dgm:t>
        <a:bodyPr/>
        <a:lstStyle/>
        <a:p>
          <a:endParaRPr lang="en-US"/>
        </a:p>
      </dgm:t>
    </dgm:pt>
    <dgm:pt modelId="{B4491783-5DAA-4F49-A29C-F7C69549FD75}" type="pres">
      <dgm:prSet presAssocID="{3C6DC1A4-99EB-4061-9B00-84D9E2A9206A}" presName="vert0" presStyleCnt="0">
        <dgm:presLayoutVars>
          <dgm:dir/>
          <dgm:animOne val="branch"/>
          <dgm:animLvl val="lvl"/>
        </dgm:presLayoutVars>
      </dgm:prSet>
      <dgm:spPr/>
    </dgm:pt>
    <dgm:pt modelId="{BA6FA6BE-953C-4C49-9218-52877279A092}" type="pres">
      <dgm:prSet presAssocID="{4B016EE3-0AA6-4FCF-A6F5-29472642F0C3}" presName="thickLine" presStyleLbl="alignNode1" presStyleIdx="0" presStyleCnt="3"/>
      <dgm:spPr/>
    </dgm:pt>
    <dgm:pt modelId="{5ACEE37F-50F3-4B03-AFAD-6B46AF2870D3}" type="pres">
      <dgm:prSet presAssocID="{4B016EE3-0AA6-4FCF-A6F5-29472642F0C3}" presName="horz1" presStyleCnt="0"/>
      <dgm:spPr/>
    </dgm:pt>
    <dgm:pt modelId="{B048C887-EE7A-4F36-8451-5DA007F2B897}" type="pres">
      <dgm:prSet presAssocID="{4B016EE3-0AA6-4FCF-A6F5-29472642F0C3}" presName="tx1" presStyleLbl="revTx" presStyleIdx="0" presStyleCnt="3"/>
      <dgm:spPr/>
    </dgm:pt>
    <dgm:pt modelId="{632B95F2-FFF5-4721-B358-443667D0D373}" type="pres">
      <dgm:prSet presAssocID="{4B016EE3-0AA6-4FCF-A6F5-29472642F0C3}" presName="vert1" presStyleCnt="0"/>
      <dgm:spPr/>
    </dgm:pt>
    <dgm:pt modelId="{E1E22554-8814-4A51-9026-B3C07C910D33}" type="pres">
      <dgm:prSet presAssocID="{0F5E41D0-86AC-476A-B5D7-DA6BB4E089A5}" presName="thickLine" presStyleLbl="alignNode1" presStyleIdx="1" presStyleCnt="3"/>
      <dgm:spPr/>
    </dgm:pt>
    <dgm:pt modelId="{C8C2F0E1-0A46-4C6F-8B80-3F19F63C4569}" type="pres">
      <dgm:prSet presAssocID="{0F5E41D0-86AC-476A-B5D7-DA6BB4E089A5}" presName="horz1" presStyleCnt="0"/>
      <dgm:spPr/>
    </dgm:pt>
    <dgm:pt modelId="{97C1F0DE-0C7C-48E6-8317-59662A425105}" type="pres">
      <dgm:prSet presAssocID="{0F5E41D0-86AC-476A-B5D7-DA6BB4E089A5}" presName="tx1" presStyleLbl="revTx" presStyleIdx="1" presStyleCnt="3"/>
      <dgm:spPr/>
    </dgm:pt>
    <dgm:pt modelId="{9A34C5AC-60B3-4989-9900-3DEDBD668262}" type="pres">
      <dgm:prSet presAssocID="{0F5E41D0-86AC-476A-B5D7-DA6BB4E089A5}" presName="vert1" presStyleCnt="0"/>
      <dgm:spPr/>
    </dgm:pt>
    <dgm:pt modelId="{167C23A4-9783-47E3-B4E1-0626EEF62533}" type="pres">
      <dgm:prSet presAssocID="{805F1CD5-B89E-4CBB-BDE2-8175D837B096}" presName="thickLine" presStyleLbl="alignNode1" presStyleIdx="2" presStyleCnt="3"/>
      <dgm:spPr/>
    </dgm:pt>
    <dgm:pt modelId="{9D1A23FA-2655-453E-B8CA-6AD1CCB9F613}" type="pres">
      <dgm:prSet presAssocID="{805F1CD5-B89E-4CBB-BDE2-8175D837B096}" presName="horz1" presStyleCnt="0"/>
      <dgm:spPr/>
    </dgm:pt>
    <dgm:pt modelId="{28BF371C-0F72-469D-9EF6-1B291900FF1B}" type="pres">
      <dgm:prSet presAssocID="{805F1CD5-B89E-4CBB-BDE2-8175D837B096}" presName="tx1" presStyleLbl="revTx" presStyleIdx="2" presStyleCnt="3"/>
      <dgm:spPr/>
    </dgm:pt>
    <dgm:pt modelId="{5C336FE0-4A29-427A-B945-3AFDC684B087}" type="pres">
      <dgm:prSet presAssocID="{805F1CD5-B89E-4CBB-BDE2-8175D837B096}" presName="vert1" presStyleCnt="0"/>
      <dgm:spPr/>
    </dgm:pt>
  </dgm:ptLst>
  <dgm:cxnLst>
    <dgm:cxn modelId="{2B5B590E-4550-463B-8EA9-F89271CEA883}" type="presOf" srcId="{805F1CD5-B89E-4CBB-BDE2-8175D837B096}" destId="{28BF371C-0F72-469D-9EF6-1B291900FF1B}" srcOrd="0" destOrd="0" presId="urn:microsoft.com/office/officeart/2008/layout/LinedList"/>
    <dgm:cxn modelId="{65D1DD31-59BD-4A99-AE5C-065B964A0581}" type="presOf" srcId="{3C6DC1A4-99EB-4061-9B00-84D9E2A9206A}" destId="{B4491783-5DAA-4F49-A29C-F7C69549FD75}" srcOrd="0" destOrd="0" presId="urn:microsoft.com/office/officeart/2008/layout/LinedList"/>
    <dgm:cxn modelId="{4F161C3E-5D33-4270-B362-4EF7E34EF62A}" type="presOf" srcId="{0F5E41D0-86AC-476A-B5D7-DA6BB4E089A5}" destId="{97C1F0DE-0C7C-48E6-8317-59662A425105}" srcOrd="0" destOrd="0" presId="urn:microsoft.com/office/officeart/2008/layout/LinedList"/>
    <dgm:cxn modelId="{663FA360-7FBD-4940-BB3C-9746D807C997}" srcId="{3C6DC1A4-99EB-4061-9B00-84D9E2A9206A}" destId="{4B016EE3-0AA6-4FCF-A6F5-29472642F0C3}" srcOrd="0" destOrd="0" parTransId="{7FF2210A-7DC4-4616-95FE-1E1DFFC73319}" sibTransId="{5226486F-6857-4DAF-8460-0F42A9182705}"/>
    <dgm:cxn modelId="{576E7D71-C794-4BF5-84E5-8477A51F9A8E}" srcId="{3C6DC1A4-99EB-4061-9B00-84D9E2A9206A}" destId="{0F5E41D0-86AC-476A-B5D7-DA6BB4E089A5}" srcOrd="1" destOrd="0" parTransId="{0B8D821A-53D4-4357-B8E3-24CA2F8B159D}" sibTransId="{5EADEFEF-2086-40B1-AD0A-FBC5997FC5FE}"/>
    <dgm:cxn modelId="{CC5C8280-E71B-4AB0-B7C4-670283AB3AD9}" srcId="{3C6DC1A4-99EB-4061-9B00-84D9E2A9206A}" destId="{805F1CD5-B89E-4CBB-BDE2-8175D837B096}" srcOrd="2" destOrd="0" parTransId="{A4C1D354-8E51-4F3B-94E8-42FB1A5D632B}" sibTransId="{88A88D54-5DD3-4C5B-8EAE-5950C740896C}"/>
    <dgm:cxn modelId="{D36C4996-5673-4833-932A-8E78D3201301}" type="presOf" srcId="{4B016EE3-0AA6-4FCF-A6F5-29472642F0C3}" destId="{B048C887-EE7A-4F36-8451-5DA007F2B897}" srcOrd="0" destOrd="0" presId="urn:microsoft.com/office/officeart/2008/layout/LinedList"/>
    <dgm:cxn modelId="{93E66072-4134-4C94-95A3-94EED95A91BF}" type="presParOf" srcId="{B4491783-5DAA-4F49-A29C-F7C69549FD75}" destId="{BA6FA6BE-953C-4C49-9218-52877279A092}" srcOrd="0" destOrd="0" presId="urn:microsoft.com/office/officeart/2008/layout/LinedList"/>
    <dgm:cxn modelId="{58BD9A61-2872-4E53-943E-E4847E2D12D2}" type="presParOf" srcId="{B4491783-5DAA-4F49-A29C-F7C69549FD75}" destId="{5ACEE37F-50F3-4B03-AFAD-6B46AF2870D3}" srcOrd="1" destOrd="0" presId="urn:microsoft.com/office/officeart/2008/layout/LinedList"/>
    <dgm:cxn modelId="{02C5D9A2-5B78-4144-AEA7-8B49DAC5AFD4}" type="presParOf" srcId="{5ACEE37F-50F3-4B03-AFAD-6B46AF2870D3}" destId="{B048C887-EE7A-4F36-8451-5DA007F2B897}" srcOrd="0" destOrd="0" presId="urn:microsoft.com/office/officeart/2008/layout/LinedList"/>
    <dgm:cxn modelId="{2C0ECF7A-CB8C-47C9-A689-DB3CEB6307E7}" type="presParOf" srcId="{5ACEE37F-50F3-4B03-AFAD-6B46AF2870D3}" destId="{632B95F2-FFF5-4721-B358-443667D0D373}" srcOrd="1" destOrd="0" presId="urn:microsoft.com/office/officeart/2008/layout/LinedList"/>
    <dgm:cxn modelId="{6AD306C6-DF69-4439-AE29-A6DC5A441A64}" type="presParOf" srcId="{B4491783-5DAA-4F49-A29C-F7C69549FD75}" destId="{E1E22554-8814-4A51-9026-B3C07C910D33}" srcOrd="2" destOrd="0" presId="urn:microsoft.com/office/officeart/2008/layout/LinedList"/>
    <dgm:cxn modelId="{47F581DD-0821-4DF3-9E14-C53F8750C070}" type="presParOf" srcId="{B4491783-5DAA-4F49-A29C-F7C69549FD75}" destId="{C8C2F0E1-0A46-4C6F-8B80-3F19F63C4569}" srcOrd="3" destOrd="0" presId="urn:microsoft.com/office/officeart/2008/layout/LinedList"/>
    <dgm:cxn modelId="{BACB6115-27C3-4EB8-AB33-CBD8ABA06CE3}" type="presParOf" srcId="{C8C2F0E1-0A46-4C6F-8B80-3F19F63C4569}" destId="{97C1F0DE-0C7C-48E6-8317-59662A425105}" srcOrd="0" destOrd="0" presId="urn:microsoft.com/office/officeart/2008/layout/LinedList"/>
    <dgm:cxn modelId="{810492D0-A9A3-441A-8502-96BB863257C4}" type="presParOf" srcId="{C8C2F0E1-0A46-4C6F-8B80-3F19F63C4569}" destId="{9A34C5AC-60B3-4989-9900-3DEDBD668262}" srcOrd="1" destOrd="0" presId="urn:microsoft.com/office/officeart/2008/layout/LinedList"/>
    <dgm:cxn modelId="{60236FF4-08F3-45F9-8B7B-9E6A1021566C}" type="presParOf" srcId="{B4491783-5DAA-4F49-A29C-F7C69549FD75}" destId="{167C23A4-9783-47E3-B4E1-0626EEF62533}" srcOrd="4" destOrd="0" presId="urn:microsoft.com/office/officeart/2008/layout/LinedList"/>
    <dgm:cxn modelId="{FFD4F787-9D10-49E2-949E-01BE706F7C67}" type="presParOf" srcId="{B4491783-5DAA-4F49-A29C-F7C69549FD75}" destId="{9D1A23FA-2655-453E-B8CA-6AD1CCB9F613}" srcOrd="5" destOrd="0" presId="urn:microsoft.com/office/officeart/2008/layout/LinedList"/>
    <dgm:cxn modelId="{A15FDFB8-4CEF-46C5-89D5-9C4642A1993C}" type="presParOf" srcId="{9D1A23FA-2655-453E-B8CA-6AD1CCB9F613}" destId="{28BF371C-0F72-469D-9EF6-1B291900FF1B}" srcOrd="0" destOrd="0" presId="urn:microsoft.com/office/officeart/2008/layout/LinedList"/>
    <dgm:cxn modelId="{0F9FA29D-F31E-4299-AB94-5221D2538F14}" type="presParOf" srcId="{9D1A23FA-2655-453E-B8CA-6AD1CCB9F613}" destId="{5C336FE0-4A29-427A-B945-3AFDC684B08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4CCC146-E6F1-4809-800E-C9CACAA5E0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167FC48-E699-472F-9B68-B79B77E69709}">
      <dgm:prSet/>
      <dgm:spPr/>
      <dgm:t>
        <a:bodyPr/>
        <a:lstStyle/>
        <a:p>
          <a:pPr>
            <a:lnSpc>
              <a:spcPct val="100000"/>
            </a:lnSpc>
          </a:pPr>
          <a:r>
            <a:rPr lang="en-GB"/>
            <a:t>Sentinel- Sentinel’s pay as you go plan costs £4 per GB ingested. This project intends to use a sample size of 10GB, bringing the estimated cost to £40 for Sentinel.</a:t>
          </a:r>
          <a:endParaRPr lang="en-US"/>
        </a:p>
      </dgm:t>
    </dgm:pt>
    <dgm:pt modelId="{7D103E1D-8453-446D-96B1-AA5649C03348}" type="parTrans" cxnId="{CDA542E3-C4C9-43CF-8D17-B5F0D0402CE0}">
      <dgm:prSet/>
      <dgm:spPr/>
      <dgm:t>
        <a:bodyPr/>
        <a:lstStyle/>
        <a:p>
          <a:endParaRPr lang="en-US"/>
        </a:p>
      </dgm:t>
    </dgm:pt>
    <dgm:pt modelId="{522941A7-D1F9-4D15-A3E7-997989FA6AEE}" type="sibTrans" cxnId="{CDA542E3-C4C9-43CF-8D17-B5F0D0402CE0}">
      <dgm:prSet/>
      <dgm:spPr/>
      <dgm:t>
        <a:bodyPr/>
        <a:lstStyle/>
        <a:p>
          <a:endParaRPr lang="en-US"/>
        </a:p>
      </dgm:t>
    </dgm:pt>
    <dgm:pt modelId="{75305E15-0955-4024-A0D4-D7C0D31AE95D}">
      <dgm:prSet/>
      <dgm:spPr/>
      <dgm:t>
        <a:bodyPr/>
        <a:lstStyle/>
        <a:p>
          <a:pPr>
            <a:lnSpc>
              <a:spcPct val="100000"/>
            </a:lnSpc>
          </a:pPr>
          <a:r>
            <a:rPr lang="en-GB"/>
            <a:t>Azure- Microsoft offers up to $100 (£73.18) of free credit for students for Azure, which will cover any expenses from the Azure tenant [7]. This also covers the costs of logic apps.</a:t>
          </a:r>
          <a:endParaRPr lang="en-US"/>
        </a:p>
      </dgm:t>
    </dgm:pt>
    <dgm:pt modelId="{A10A08A7-152C-49DC-BFD8-20066642C39B}" type="parTrans" cxnId="{52168FB9-2ADE-4D23-A6FF-7A4328568118}">
      <dgm:prSet/>
      <dgm:spPr/>
      <dgm:t>
        <a:bodyPr/>
        <a:lstStyle/>
        <a:p>
          <a:endParaRPr lang="en-US"/>
        </a:p>
      </dgm:t>
    </dgm:pt>
    <dgm:pt modelId="{F0890D5D-36E1-4EE4-BD7B-D50AEE9E01D3}" type="sibTrans" cxnId="{52168FB9-2ADE-4D23-A6FF-7A4328568118}">
      <dgm:prSet/>
      <dgm:spPr/>
      <dgm:t>
        <a:bodyPr/>
        <a:lstStyle/>
        <a:p>
          <a:endParaRPr lang="en-US"/>
        </a:p>
      </dgm:t>
    </dgm:pt>
    <dgm:pt modelId="{FF769575-953A-4DC5-993D-8C692A0B4670}">
      <dgm:prSet/>
      <dgm:spPr/>
      <dgm:t>
        <a:bodyPr/>
        <a:lstStyle/>
        <a:p>
          <a:pPr>
            <a:lnSpc>
              <a:spcPct val="100000"/>
            </a:lnSpc>
          </a:pPr>
          <a:r>
            <a:rPr lang="en-GB"/>
            <a:t>Hardware- A lab machine will be needed for this project. A laptop with sufficient RAM and storage space will be needed for the purposes of running multiple virtual machines at once. A good amount of RAM for this would be 32-64GB, as was used on previous assignments involving several virtual machines. No activity will be run on the machine itself; it will be conducted entirely through VMs on the device.</a:t>
          </a:r>
          <a:endParaRPr lang="en-US"/>
        </a:p>
      </dgm:t>
    </dgm:pt>
    <dgm:pt modelId="{B8166482-41C5-41DE-82E5-34C6E5B05814}" type="parTrans" cxnId="{4D2DF229-03AD-4499-823D-5AFFF1E4067F}">
      <dgm:prSet/>
      <dgm:spPr/>
      <dgm:t>
        <a:bodyPr/>
        <a:lstStyle/>
        <a:p>
          <a:endParaRPr lang="en-US"/>
        </a:p>
      </dgm:t>
    </dgm:pt>
    <dgm:pt modelId="{F1BA6D47-23B6-4EAA-9AEE-D14B405915E7}" type="sibTrans" cxnId="{4D2DF229-03AD-4499-823D-5AFFF1E4067F}">
      <dgm:prSet/>
      <dgm:spPr/>
      <dgm:t>
        <a:bodyPr/>
        <a:lstStyle/>
        <a:p>
          <a:endParaRPr lang="en-US"/>
        </a:p>
      </dgm:t>
    </dgm:pt>
    <dgm:pt modelId="{E2C763FD-3A2D-4340-BB78-6F1D868EB7E2}" type="pres">
      <dgm:prSet presAssocID="{14CCC146-E6F1-4809-800E-C9CACAA5E031}" presName="root" presStyleCnt="0">
        <dgm:presLayoutVars>
          <dgm:dir/>
          <dgm:resizeHandles val="exact"/>
        </dgm:presLayoutVars>
      </dgm:prSet>
      <dgm:spPr/>
    </dgm:pt>
    <dgm:pt modelId="{55E3B1A9-AF95-4242-BE0B-CB94795A0B88}" type="pres">
      <dgm:prSet presAssocID="{A167FC48-E699-472F-9B68-B79B77E69709}" presName="compNode" presStyleCnt="0"/>
      <dgm:spPr/>
    </dgm:pt>
    <dgm:pt modelId="{98B5D66B-8E7B-4420-BB0E-5C5618A2E057}" type="pres">
      <dgm:prSet presAssocID="{A167FC48-E699-472F-9B68-B79B77E69709}" presName="bgRect" presStyleLbl="bgShp" presStyleIdx="0" presStyleCnt="3"/>
      <dgm:spPr/>
    </dgm:pt>
    <dgm:pt modelId="{513A356C-231C-48F3-AD7B-8322A62A835C}" type="pres">
      <dgm:prSet presAssocID="{A167FC48-E699-472F-9B68-B79B77E6970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llar"/>
        </a:ext>
      </dgm:extLst>
    </dgm:pt>
    <dgm:pt modelId="{6DBCFBFE-4391-4C42-92B6-4E07F8BBFFA4}" type="pres">
      <dgm:prSet presAssocID="{A167FC48-E699-472F-9B68-B79B77E69709}" presName="spaceRect" presStyleCnt="0"/>
      <dgm:spPr/>
    </dgm:pt>
    <dgm:pt modelId="{F78A5871-4926-4B0C-963A-F120C9045268}" type="pres">
      <dgm:prSet presAssocID="{A167FC48-E699-472F-9B68-B79B77E69709}" presName="parTx" presStyleLbl="revTx" presStyleIdx="0" presStyleCnt="3">
        <dgm:presLayoutVars>
          <dgm:chMax val="0"/>
          <dgm:chPref val="0"/>
        </dgm:presLayoutVars>
      </dgm:prSet>
      <dgm:spPr/>
    </dgm:pt>
    <dgm:pt modelId="{63344E56-3ECF-4DB2-BC20-A5A61D43F76D}" type="pres">
      <dgm:prSet presAssocID="{522941A7-D1F9-4D15-A3E7-997989FA6AEE}" presName="sibTrans" presStyleCnt="0"/>
      <dgm:spPr/>
    </dgm:pt>
    <dgm:pt modelId="{803A5B25-0B9B-4BB3-A40A-735FF68598C8}" type="pres">
      <dgm:prSet presAssocID="{75305E15-0955-4024-A0D4-D7C0D31AE95D}" presName="compNode" presStyleCnt="0"/>
      <dgm:spPr/>
    </dgm:pt>
    <dgm:pt modelId="{1F4D12A0-36F7-4BCA-B7EB-267517EA97BE}" type="pres">
      <dgm:prSet presAssocID="{75305E15-0955-4024-A0D4-D7C0D31AE95D}" presName="bgRect" presStyleLbl="bgShp" presStyleIdx="1" presStyleCnt="3"/>
      <dgm:spPr/>
    </dgm:pt>
    <dgm:pt modelId="{7CAA3A50-0036-4C4B-8467-6C5024768CA4}" type="pres">
      <dgm:prSet presAssocID="{75305E15-0955-4024-A0D4-D7C0D31AE95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ud"/>
        </a:ext>
      </dgm:extLst>
    </dgm:pt>
    <dgm:pt modelId="{354B6D6F-1547-4F34-83AD-A689176F5B05}" type="pres">
      <dgm:prSet presAssocID="{75305E15-0955-4024-A0D4-D7C0D31AE95D}" presName="spaceRect" presStyleCnt="0"/>
      <dgm:spPr/>
    </dgm:pt>
    <dgm:pt modelId="{D75D84F1-28A1-46E4-A22F-0408EF850685}" type="pres">
      <dgm:prSet presAssocID="{75305E15-0955-4024-A0D4-D7C0D31AE95D}" presName="parTx" presStyleLbl="revTx" presStyleIdx="1" presStyleCnt="3">
        <dgm:presLayoutVars>
          <dgm:chMax val="0"/>
          <dgm:chPref val="0"/>
        </dgm:presLayoutVars>
      </dgm:prSet>
      <dgm:spPr/>
    </dgm:pt>
    <dgm:pt modelId="{414551C5-1B6D-411A-93B0-E45BD990487F}" type="pres">
      <dgm:prSet presAssocID="{F0890D5D-36E1-4EE4-BD7B-D50AEE9E01D3}" presName="sibTrans" presStyleCnt="0"/>
      <dgm:spPr/>
    </dgm:pt>
    <dgm:pt modelId="{451CADFF-43EF-4A16-B350-86143390CC0C}" type="pres">
      <dgm:prSet presAssocID="{FF769575-953A-4DC5-993D-8C692A0B4670}" presName="compNode" presStyleCnt="0"/>
      <dgm:spPr/>
    </dgm:pt>
    <dgm:pt modelId="{C64D8D69-2691-4FB2-8074-6EC1944C81BF}" type="pres">
      <dgm:prSet presAssocID="{FF769575-953A-4DC5-993D-8C692A0B4670}" presName="bgRect" presStyleLbl="bgShp" presStyleIdx="2" presStyleCnt="3"/>
      <dgm:spPr/>
    </dgm:pt>
    <dgm:pt modelId="{2590C9F5-E916-4E3C-AE0C-9DF72A79DE8F}" type="pres">
      <dgm:prSet presAssocID="{FF769575-953A-4DC5-993D-8C692A0B467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ocessor"/>
        </a:ext>
      </dgm:extLst>
    </dgm:pt>
    <dgm:pt modelId="{E89B4D49-3DE7-42B1-93C2-171508F30A70}" type="pres">
      <dgm:prSet presAssocID="{FF769575-953A-4DC5-993D-8C692A0B4670}" presName="spaceRect" presStyleCnt="0"/>
      <dgm:spPr/>
    </dgm:pt>
    <dgm:pt modelId="{115E610A-5FB8-4C90-8021-2DE534105B37}" type="pres">
      <dgm:prSet presAssocID="{FF769575-953A-4DC5-993D-8C692A0B4670}" presName="parTx" presStyleLbl="revTx" presStyleIdx="2" presStyleCnt="3">
        <dgm:presLayoutVars>
          <dgm:chMax val="0"/>
          <dgm:chPref val="0"/>
        </dgm:presLayoutVars>
      </dgm:prSet>
      <dgm:spPr/>
    </dgm:pt>
  </dgm:ptLst>
  <dgm:cxnLst>
    <dgm:cxn modelId="{F4D75C04-4F6E-45AD-B872-877FF8028FB1}" type="presOf" srcId="{A167FC48-E699-472F-9B68-B79B77E69709}" destId="{F78A5871-4926-4B0C-963A-F120C9045268}" srcOrd="0" destOrd="0" presId="urn:microsoft.com/office/officeart/2018/2/layout/IconVerticalSolidList"/>
    <dgm:cxn modelId="{9072E41A-9270-4FDD-A318-A508F196BD28}" type="presOf" srcId="{14CCC146-E6F1-4809-800E-C9CACAA5E031}" destId="{E2C763FD-3A2D-4340-BB78-6F1D868EB7E2}" srcOrd="0" destOrd="0" presId="urn:microsoft.com/office/officeart/2018/2/layout/IconVerticalSolidList"/>
    <dgm:cxn modelId="{4D2DF229-03AD-4499-823D-5AFFF1E4067F}" srcId="{14CCC146-E6F1-4809-800E-C9CACAA5E031}" destId="{FF769575-953A-4DC5-993D-8C692A0B4670}" srcOrd="2" destOrd="0" parTransId="{B8166482-41C5-41DE-82E5-34C6E5B05814}" sibTransId="{F1BA6D47-23B6-4EAA-9AEE-D14B405915E7}"/>
    <dgm:cxn modelId="{AFCF212F-BB0A-4454-809E-6E9313B35D3B}" type="presOf" srcId="{75305E15-0955-4024-A0D4-D7C0D31AE95D}" destId="{D75D84F1-28A1-46E4-A22F-0408EF850685}" srcOrd="0" destOrd="0" presId="urn:microsoft.com/office/officeart/2018/2/layout/IconVerticalSolidList"/>
    <dgm:cxn modelId="{52168FB9-2ADE-4D23-A6FF-7A4328568118}" srcId="{14CCC146-E6F1-4809-800E-C9CACAA5E031}" destId="{75305E15-0955-4024-A0D4-D7C0D31AE95D}" srcOrd="1" destOrd="0" parTransId="{A10A08A7-152C-49DC-BFD8-20066642C39B}" sibTransId="{F0890D5D-36E1-4EE4-BD7B-D50AEE9E01D3}"/>
    <dgm:cxn modelId="{CDA542E3-C4C9-43CF-8D17-B5F0D0402CE0}" srcId="{14CCC146-E6F1-4809-800E-C9CACAA5E031}" destId="{A167FC48-E699-472F-9B68-B79B77E69709}" srcOrd="0" destOrd="0" parTransId="{7D103E1D-8453-446D-96B1-AA5649C03348}" sibTransId="{522941A7-D1F9-4D15-A3E7-997989FA6AEE}"/>
    <dgm:cxn modelId="{F57715F5-5686-4DDC-A8D5-AF16F8EECA1B}" type="presOf" srcId="{FF769575-953A-4DC5-993D-8C692A0B4670}" destId="{115E610A-5FB8-4C90-8021-2DE534105B37}" srcOrd="0" destOrd="0" presId="urn:microsoft.com/office/officeart/2018/2/layout/IconVerticalSolidList"/>
    <dgm:cxn modelId="{371E8851-B203-4C6E-8EF6-8B382680F522}" type="presParOf" srcId="{E2C763FD-3A2D-4340-BB78-6F1D868EB7E2}" destId="{55E3B1A9-AF95-4242-BE0B-CB94795A0B88}" srcOrd="0" destOrd="0" presId="urn:microsoft.com/office/officeart/2018/2/layout/IconVerticalSolidList"/>
    <dgm:cxn modelId="{72F35843-6C9D-41CB-9315-4EFB501DA241}" type="presParOf" srcId="{55E3B1A9-AF95-4242-BE0B-CB94795A0B88}" destId="{98B5D66B-8E7B-4420-BB0E-5C5618A2E057}" srcOrd="0" destOrd="0" presId="urn:microsoft.com/office/officeart/2018/2/layout/IconVerticalSolidList"/>
    <dgm:cxn modelId="{0E1A76B7-DB72-425F-82FA-50A1C635DB2C}" type="presParOf" srcId="{55E3B1A9-AF95-4242-BE0B-CB94795A0B88}" destId="{513A356C-231C-48F3-AD7B-8322A62A835C}" srcOrd="1" destOrd="0" presId="urn:microsoft.com/office/officeart/2018/2/layout/IconVerticalSolidList"/>
    <dgm:cxn modelId="{FEA3E52A-8892-4FB0-BE85-F705F9496592}" type="presParOf" srcId="{55E3B1A9-AF95-4242-BE0B-CB94795A0B88}" destId="{6DBCFBFE-4391-4C42-92B6-4E07F8BBFFA4}" srcOrd="2" destOrd="0" presId="urn:microsoft.com/office/officeart/2018/2/layout/IconVerticalSolidList"/>
    <dgm:cxn modelId="{D770F0DC-17FD-4356-858B-1B381F35331F}" type="presParOf" srcId="{55E3B1A9-AF95-4242-BE0B-CB94795A0B88}" destId="{F78A5871-4926-4B0C-963A-F120C9045268}" srcOrd="3" destOrd="0" presId="urn:microsoft.com/office/officeart/2018/2/layout/IconVerticalSolidList"/>
    <dgm:cxn modelId="{E561FECE-7075-413D-9880-09C7CA23DCD8}" type="presParOf" srcId="{E2C763FD-3A2D-4340-BB78-6F1D868EB7E2}" destId="{63344E56-3ECF-4DB2-BC20-A5A61D43F76D}" srcOrd="1" destOrd="0" presId="urn:microsoft.com/office/officeart/2018/2/layout/IconVerticalSolidList"/>
    <dgm:cxn modelId="{EADC5841-425D-436B-BFCA-1F1A7C3FAB05}" type="presParOf" srcId="{E2C763FD-3A2D-4340-BB78-6F1D868EB7E2}" destId="{803A5B25-0B9B-4BB3-A40A-735FF68598C8}" srcOrd="2" destOrd="0" presId="urn:microsoft.com/office/officeart/2018/2/layout/IconVerticalSolidList"/>
    <dgm:cxn modelId="{66CC2B7C-0FBE-414D-8726-AB535F14D5E5}" type="presParOf" srcId="{803A5B25-0B9B-4BB3-A40A-735FF68598C8}" destId="{1F4D12A0-36F7-4BCA-B7EB-267517EA97BE}" srcOrd="0" destOrd="0" presId="urn:microsoft.com/office/officeart/2018/2/layout/IconVerticalSolidList"/>
    <dgm:cxn modelId="{E63185AB-3F34-466F-8EEE-31667740DDB7}" type="presParOf" srcId="{803A5B25-0B9B-4BB3-A40A-735FF68598C8}" destId="{7CAA3A50-0036-4C4B-8467-6C5024768CA4}" srcOrd="1" destOrd="0" presId="urn:microsoft.com/office/officeart/2018/2/layout/IconVerticalSolidList"/>
    <dgm:cxn modelId="{49F7650C-4BA4-4B32-B628-5B7EEA346300}" type="presParOf" srcId="{803A5B25-0B9B-4BB3-A40A-735FF68598C8}" destId="{354B6D6F-1547-4F34-83AD-A689176F5B05}" srcOrd="2" destOrd="0" presId="urn:microsoft.com/office/officeart/2018/2/layout/IconVerticalSolidList"/>
    <dgm:cxn modelId="{568C249B-3EB2-4351-B4A2-D773A3F0B35F}" type="presParOf" srcId="{803A5B25-0B9B-4BB3-A40A-735FF68598C8}" destId="{D75D84F1-28A1-46E4-A22F-0408EF850685}" srcOrd="3" destOrd="0" presId="urn:microsoft.com/office/officeart/2018/2/layout/IconVerticalSolidList"/>
    <dgm:cxn modelId="{91E2DACF-9476-4AE2-8534-F2D047FB446D}" type="presParOf" srcId="{E2C763FD-3A2D-4340-BB78-6F1D868EB7E2}" destId="{414551C5-1B6D-411A-93B0-E45BD990487F}" srcOrd="3" destOrd="0" presId="urn:microsoft.com/office/officeart/2018/2/layout/IconVerticalSolidList"/>
    <dgm:cxn modelId="{4B3B1446-E72A-4E2F-9D6D-D229A8539DF5}" type="presParOf" srcId="{E2C763FD-3A2D-4340-BB78-6F1D868EB7E2}" destId="{451CADFF-43EF-4A16-B350-86143390CC0C}" srcOrd="4" destOrd="0" presId="urn:microsoft.com/office/officeart/2018/2/layout/IconVerticalSolidList"/>
    <dgm:cxn modelId="{81CAFF18-67FE-48DC-896E-6DD147F88A76}" type="presParOf" srcId="{451CADFF-43EF-4A16-B350-86143390CC0C}" destId="{C64D8D69-2691-4FB2-8074-6EC1944C81BF}" srcOrd="0" destOrd="0" presId="urn:microsoft.com/office/officeart/2018/2/layout/IconVerticalSolidList"/>
    <dgm:cxn modelId="{54D5BDF2-46C1-42E6-BE7F-3B7DDAC17DE0}" type="presParOf" srcId="{451CADFF-43EF-4A16-B350-86143390CC0C}" destId="{2590C9F5-E916-4E3C-AE0C-9DF72A79DE8F}" srcOrd="1" destOrd="0" presId="urn:microsoft.com/office/officeart/2018/2/layout/IconVerticalSolidList"/>
    <dgm:cxn modelId="{501EAA44-8C89-4048-8A59-023FED171DCA}" type="presParOf" srcId="{451CADFF-43EF-4A16-B350-86143390CC0C}" destId="{E89B4D49-3DE7-42B1-93C2-171508F30A70}" srcOrd="2" destOrd="0" presId="urn:microsoft.com/office/officeart/2018/2/layout/IconVerticalSolidList"/>
    <dgm:cxn modelId="{4EB00CA8-15CE-46AC-B886-56964578C9B6}" type="presParOf" srcId="{451CADFF-43EF-4A16-B350-86143390CC0C}" destId="{115E610A-5FB8-4C90-8021-2DE534105B3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1A43A50-F560-4653-81FA-355D5A7138C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CC70254-8952-49F9-BF5F-CDA2201838CF}">
      <dgm:prSet/>
      <dgm:spPr/>
      <dgm:t>
        <a:bodyPr/>
        <a:lstStyle/>
        <a:p>
          <a:pPr>
            <a:lnSpc>
              <a:spcPct val="100000"/>
            </a:lnSpc>
          </a:pPr>
          <a:r>
            <a:rPr lang="en-GB"/>
            <a:t>The work plan for this project is split into tasks in four buckets: Research, Technical, Playbooks, Simulation of Incident scenario/interview</a:t>
          </a:r>
          <a:endParaRPr lang="en-US"/>
        </a:p>
      </dgm:t>
    </dgm:pt>
    <dgm:pt modelId="{18C8F183-08DC-4008-8327-560F2FA0878B}" type="parTrans" cxnId="{C21B5583-3FBD-4A2B-A282-123AEDD8E62A}">
      <dgm:prSet/>
      <dgm:spPr/>
      <dgm:t>
        <a:bodyPr/>
        <a:lstStyle/>
        <a:p>
          <a:endParaRPr lang="en-US"/>
        </a:p>
      </dgm:t>
    </dgm:pt>
    <dgm:pt modelId="{59DB56DE-7068-425C-8FD6-49D39F305C57}" type="sibTrans" cxnId="{C21B5583-3FBD-4A2B-A282-123AEDD8E62A}">
      <dgm:prSet/>
      <dgm:spPr/>
      <dgm:t>
        <a:bodyPr/>
        <a:lstStyle/>
        <a:p>
          <a:endParaRPr lang="en-US"/>
        </a:p>
      </dgm:t>
    </dgm:pt>
    <dgm:pt modelId="{35322A2B-C7B4-4757-9F51-A8FED2C90F4A}">
      <dgm:prSet/>
      <dgm:spPr/>
      <dgm:t>
        <a:bodyPr/>
        <a:lstStyle/>
        <a:p>
          <a:pPr>
            <a:lnSpc>
              <a:spcPct val="100000"/>
            </a:lnSpc>
          </a:pPr>
          <a:r>
            <a:rPr lang="en-GB"/>
            <a:t>Time is allocated for tasks individually in this Gantt chart, created using onlinegantt.com[8]. Note this is not the full plan- one of the restrictions of using free online software is a lack of features, namely a zoom out option.</a:t>
          </a:r>
          <a:endParaRPr lang="en-US"/>
        </a:p>
      </dgm:t>
    </dgm:pt>
    <dgm:pt modelId="{BAC469BE-D0F3-4D9E-A29B-3D6583E8E461}" type="parTrans" cxnId="{AA604295-9C33-45F7-B379-73C3F7717C20}">
      <dgm:prSet/>
      <dgm:spPr/>
      <dgm:t>
        <a:bodyPr/>
        <a:lstStyle/>
        <a:p>
          <a:endParaRPr lang="en-US"/>
        </a:p>
      </dgm:t>
    </dgm:pt>
    <dgm:pt modelId="{DB1FA1F6-496A-4595-915A-6B484C2B948F}" type="sibTrans" cxnId="{AA604295-9C33-45F7-B379-73C3F7717C20}">
      <dgm:prSet/>
      <dgm:spPr/>
      <dgm:t>
        <a:bodyPr/>
        <a:lstStyle/>
        <a:p>
          <a:endParaRPr lang="en-US"/>
        </a:p>
      </dgm:t>
    </dgm:pt>
    <dgm:pt modelId="{AAADA273-D95C-4273-8C7F-8071B7ECE91A}" type="pres">
      <dgm:prSet presAssocID="{01A43A50-F560-4653-81FA-355D5A7138CA}" presName="root" presStyleCnt="0">
        <dgm:presLayoutVars>
          <dgm:dir/>
          <dgm:resizeHandles val="exact"/>
        </dgm:presLayoutVars>
      </dgm:prSet>
      <dgm:spPr/>
    </dgm:pt>
    <dgm:pt modelId="{AEED302E-6483-48E9-BC87-E6BF3314A726}" type="pres">
      <dgm:prSet presAssocID="{0CC70254-8952-49F9-BF5F-CDA2201838CF}" presName="compNode" presStyleCnt="0"/>
      <dgm:spPr/>
    </dgm:pt>
    <dgm:pt modelId="{88CB3989-2007-489F-B656-EFE569CAD3D7}" type="pres">
      <dgm:prSet presAssocID="{0CC70254-8952-49F9-BF5F-CDA2201838CF}" presName="bgRect" presStyleLbl="bgShp" presStyleIdx="0" presStyleCnt="2"/>
      <dgm:spPr/>
    </dgm:pt>
    <dgm:pt modelId="{937288A6-A9A3-452F-A64F-7B5B7CAD8797}" type="pres">
      <dgm:prSet presAssocID="{0CC70254-8952-49F9-BF5F-CDA2201838C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atabase"/>
        </a:ext>
      </dgm:extLst>
    </dgm:pt>
    <dgm:pt modelId="{0FD197D2-D4C7-4B31-B83E-C45CB94F77C2}" type="pres">
      <dgm:prSet presAssocID="{0CC70254-8952-49F9-BF5F-CDA2201838CF}" presName="spaceRect" presStyleCnt="0"/>
      <dgm:spPr/>
    </dgm:pt>
    <dgm:pt modelId="{AFE3CD0E-CCF1-4403-A53F-C792E80FD9C6}" type="pres">
      <dgm:prSet presAssocID="{0CC70254-8952-49F9-BF5F-CDA2201838CF}" presName="parTx" presStyleLbl="revTx" presStyleIdx="0" presStyleCnt="2">
        <dgm:presLayoutVars>
          <dgm:chMax val="0"/>
          <dgm:chPref val="0"/>
        </dgm:presLayoutVars>
      </dgm:prSet>
      <dgm:spPr/>
    </dgm:pt>
    <dgm:pt modelId="{2C29D808-5E31-4617-A923-7BB9179FA7F5}" type="pres">
      <dgm:prSet presAssocID="{59DB56DE-7068-425C-8FD6-49D39F305C57}" presName="sibTrans" presStyleCnt="0"/>
      <dgm:spPr/>
    </dgm:pt>
    <dgm:pt modelId="{24B1084D-5BBE-4AF5-B3CE-434F950E1D99}" type="pres">
      <dgm:prSet presAssocID="{35322A2B-C7B4-4757-9F51-A8FED2C90F4A}" presName="compNode" presStyleCnt="0"/>
      <dgm:spPr/>
    </dgm:pt>
    <dgm:pt modelId="{4D0A2E01-582E-4447-A32E-A3A74544F569}" type="pres">
      <dgm:prSet presAssocID="{35322A2B-C7B4-4757-9F51-A8FED2C90F4A}" presName="bgRect" presStyleLbl="bgShp" presStyleIdx="1" presStyleCnt="2"/>
      <dgm:spPr/>
    </dgm:pt>
    <dgm:pt modelId="{BB21CE6E-00F8-4BB1-9CCF-5FE8BBEDC2C0}" type="pres">
      <dgm:prSet presAssocID="{35322A2B-C7B4-4757-9F51-A8FED2C90F4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able"/>
        </a:ext>
      </dgm:extLst>
    </dgm:pt>
    <dgm:pt modelId="{87B4A3AD-B245-45C1-85AB-3456FDD12AD7}" type="pres">
      <dgm:prSet presAssocID="{35322A2B-C7B4-4757-9F51-A8FED2C90F4A}" presName="spaceRect" presStyleCnt="0"/>
      <dgm:spPr/>
    </dgm:pt>
    <dgm:pt modelId="{DE9A8712-1115-4A83-87F5-6A08990A05CA}" type="pres">
      <dgm:prSet presAssocID="{35322A2B-C7B4-4757-9F51-A8FED2C90F4A}" presName="parTx" presStyleLbl="revTx" presStyleIdx="1" presStyleCnt="2">
        <dgm:presLayoutVars>
          <dgm:chMax val="0"/>
          <dgm:chPref val="0"/>
        </dgm:presLayoutVars>
      </dgm:prSet>
      <dgm:spPr/>
    </dgm:pt>
  </dgm:ptLst>
  <dgm:cxnLst>
    <dgm:cxn modelId="{AC163D40-D70C-42C0-B1D5-E63DBA1C0B3C}" type="presOf" srcId="{01A43A50-F560-4653-81FA-355D5A7138CA}" destId="{AAADA273-D95C-4273-8C7F-8071B7ECE91A}" srcOrd="0" destOrd="0" presId="urn:microsoft.com/office/officeart/2018/2/layout/IconVerticalSolidList"/>
    <dgm:cxn modelId="{C21B5583-3FBD-4A2B-A282-123AEDD8E62A}" srcId="{01A43A50-F560-4653-81FA-355D5A7138CA}" destId="{0CC70254-8952-49F9-BF5F-CDA2201838CF}" srcOrd="0" destOrd="0" parTransId="{18C8F183-08DC-4008-8327-560F2FA0878B}" sibTransId="{59DB56DE-7068-425C-8FD6-49D39F305C57}"/>
    <dgm:cxn modelId="{51CEF385-6311-4ED4-A082-4A06E6E5BD73}" type="presOf" srcId="{35322A2B-C7B4-4757-9F51-A8FED2C90F4A}" destId="{DE9A8712-1115-4A83-87F5-6A08990A05CA}" srcOrd="0" destOrd="0" presId="urn:microsoft.com/office/officeart/2018/2/layout/IconVerticalSolidList"/>
    <dgm:cxn modelId="{AA604295-9C33-45F7-B379-73C3F7717C20}" srcId="{01A43A50-F560-4653-81FA-355D5A7138CA}" destId="{35322A2B-C7B4-4757-9F51-A8FED2C90F4A}" srcOrd="1" destOrd="0" parTransId="{BAC469BE-D0F3-4D9E-A29B-3D6583E8E461}" sibTransId="{DB1FA1F6-496A-4595-915A-6B484C2B948F}"/>
    <dgm:cxn modelId="{3A3038DD-B30E-4AA5-A75D-6061D14D4A8B}" type="presOf" srcId="{0CC70254-8952-49F9-BF5F-CDA2201838CF}" destId="{AFE3CD0E-CCF1-4403-A53F-C792E80FD9C6}" srcOrd="0" destOrd="0" presId="urn:microsoft.com/office/officeart/2018/2/layout/IconVerticalSolidList"/>
    <dgm:cxn modelId="{900D6856-EBC8-475A-91F9-8E33DB2043A4}" type="presParOf" srcId="{AAADA273-D95C-4273-8C7F-8071B7ECE91A}" destId="{AEED302E-6483-48E9-BC87-E6BF3314A726}" srcOrd="0" destOrd="0" presId="urn:microsoft.com/office/officeart/2018/2/layout/IconVerticalSolidList"/>
    <dgm:cxn modelId="{C794708A-6BE0-4C7A-939B-9F719518AC36}" type="presParOf" srcId="{AEED302E-6483-48E9-BC87-E6BF3314A726}" destId="{88CB3989-2007-489F-B656-EFE569CAD3D7}" srcOrd="0" destOrd="0" presId="urn:microsoft.com/office/officeart/2018/2/layout/IconVerticalSolidList"/>
    <dgm:cxn modelId="{9D80CB71-DD32-45D4-971F-B3B7435A74D0}" type="presParOf" srcId="{AEED302E-6483-48E9-BC87-E6BF3314A726}" destId="{937288A6-A9A3-452F-A64F-7B5B7CAD8797}" srcOrd="1" destOrd="0" presId="urn:microsoft.com/office/officeart/2018/2/layout/IconVerticalSolidList"/>
    <dgm:cxn modelId="{31B4A5BE-5C54-45EC-B6AA-BF74DC44237B}" type="presParOf" srcId="{AEED302E-6483-48E9-BC87-E6BF3314A726}" destId="{0FD197D2-D4C7-4B31-B83E-C45CB94F77C2}" srcOrd="2" destOrd="0" presId="urn:microsoft.com/office/officeart/2018/2/layout/IconVerticalSolidList"/>
    <dgm:cxn modelId="{78B06A42-E325-44F0-8E82-BC933C27A65F}" type="presParOf" srcId="{AEED302E-6483-48E9-BC87-E6BF3314A726}" destId="{AFE3CD0E-CCF1-4403-A53F-C792E80FD9C6}" srcOrd="3" destOrd="0" presId="urn:microsoft.com/office/officeart/2018/2/layout/IconVerticalSolidList"/>
    <dgm:cxn modelId="{ABBD6D83-D8CC-4D95-AC19-2DF2681B1877}" type="presParOf" srcId="{AAADA273-D95C-4273-8C7F-8071B7ECE91A}" destId="{2C29D808-5E31-4617-A923-7BB9179FA7F5}" srcOrd="1" destOrd="0" presId="urn:microsoft.com/office/officeart/2018/2/layout/IconVerticalSolidList"/>
    <dgm:cxn modelId="{7178F24C-C0EF-4CE5-9DDA-4734EE785677}" type="presParOf" srcId="{AAADA273-D95C-4273-8C7F-8071B7ECE91A}" destId="{24B1084D-5BBE-4AF5-B3CE-434F950E1D99}" srcOrd="2" destOrd="0" presId="urn:microsoft.com/office/officeart/2018/2/layout/IconVerticalSolidList"/>
    <dgm:cxn modelId="{D1ED418A-2F0E-452B-91A7-047C7AE6F6D9}" type="presParOf" srcId="{24B1084D-5BBE-4AF5-B3CE-434F950E1D99}" destId="{4D0A2E01-582E-4447-A32E-A3A74544F569}" srcOrd="0" destOrd="0" presId="urn:microsoft.com/office/officeart/2018/2/layout/IconVerticalSolidList"/>
    <dgm:cxn modelId="{FC1F2C44-B506-472B-BC9B-A019A6EA561C}" type="presParOf" srcId="{24B1084D-5BBE-4AF5-B3CE-434F950E1D99}" destId="{BB21CE6E-00F8-4BB1-9CCF-5FE8BBEDC2C0}" srcOrd="1" destOrd="0" presId="urn:microsoft.com/office/officeart/2018/2/layout/IconVerticalSolidList"/>
    <dgm:cxn modelId="{A7DC642D-F1D9-4EE6-8491-6512860786EC}" type="presParOf" srcId="{24B1084D-5BBE-4AF5-B3CE-434F950E1D99}" destId="{87B4A3AD-B245-45C1-85AB-3456FDD12AD7}" srcOrd="2" destOrd="0" presId="urn:microsoft.com/office/officeart/2018/2/layout/IconVerticalSolidList"/>
    <dgm:cxn modelId="{5BDF3214-0CD3-4175-9E9A-44B1F53E3D50}" type="presParOf" srcId="{24B1084D-5BBE-4AF5-B3CE-434F950E1D99}" destId="{DE9A8712-1115-4A83-87F5-6A08990A05C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7DA06E-F6E6-4F3D-A85C-3E29F155AC36}">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9C4A1D-E2BC-4A82-939A-F2C8A234EBA5}">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1A2BD2-5BE3-4294-8276-6600D8097EC0}">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The healthcare sector within the UK has a unique structure. In Wales specifically, the NHS is comprised of seven health boards, which operate under the guidance of DHCW (Digital Health Care Wales). This functions from a corporate point of view. This structure, however, complicates the IT infrastructure heavily.</a:t>
          </a:r>
          <a:endParaRPr lang="en-US" sz="1700" kern="1200"/>
        </a:p>
      </dsp:txBody>
      <dsp:txXfrm>
        <a:off x="1437631" y="531"/>
        <a:ext cx="9077968" cy="1244702"/>
      </dsp:txXfrm>
    </dsp:sp>
    <dsp:sp modelId="{B5399A20-DCFB-4B19-B339-971E6E720922}">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94E998-D6A6-4EB1-841A-7984C97F36D7}">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7D90D0-101D-430D-B6F4-7AA7218082B0}">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Each health board has their own IT and cyber security teams, employing different security tooling and practices, but operate under the same tenant and active directory which are managed by DHCW. One change that has come about recently is the addition of Microsoft Sentinel, Microsoft’s Security Information and Event Management (SIEM) platform. </a:t>
          </a:r>
          <a:endParaRPr lang="en-US" sz="1700" kern="1200"/>
        </a:p>
      </dsp:txBody>
      <dsp:txXfrm>
        <a:off x="1437631" y="1556410"/>
        <a:ext cx="9077968" cy="1244702"/>
      </dsp:txXfrm>
    </dsp:sp>
    <dsp:sp modelId="{9CA84628-96A0-4474-9977-C0629552489B}">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D38BD2-6B32-4F2F-AE3F-A2685E66F16F}">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AA1DED-80E3-4DB5-8301-2F154A01FE3D}">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SIEM ingests logs from a variety of sources and enables SOC (security operations centre) teams to operate on it in one centralised location. Sentinel also possesses SOAR (security orchestration automation and response) features, enabling automated workflows and actions that trigger based on custom or premade detections.</a:t>
          </a:r>
          <a:endParaRPr lang="en-US" sz="1700" kern="1200"/>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F6701D-09C4-4B2F-AC4F-6B4699B2F786}">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836328-74F0-4627-82C6-59D094EC9769}">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2B30D3-7EA9-4F31-8FF5-26CD466F565F}">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44550">
            <a:lnSpc>
              <a:spcPct val="100000"/>
            </a:lnSpc>
            <a:spcBef>
              <a:spcPct val="0"/>
            </a:spcBef>
            <a:spcAft>
              <a:spcPct val="35000"/>
            </a:spcAft>
            <a:buNone/>
          </a:pPr>
          <a:r>
            <a:rPr lang="en-GB" sz="1900" kern="1200"/>
            <a:t>The problem is that due to budget, time and manpower constraints, Sentinel is not used to its fullest potential in NHS Wales.</a:t>
          </a:r>
          <a:endParaRPr lang="en-US" sz="1900" kern="1200"/>
        </a:p>
      </dsp:txBody>
      <dsp:txXfrm>
        <a:off x="1435590" y="531"/>
        <a:ext cx="9080009" cy="1242935"/>
      </dsp:txXfrm>
    </dsp:sp>
    <dsp:sp modelId="{67B1CB8A-BC40-47DD-90B0-821D605D1C10}">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343639-2059-4409-AD00-32FBC6D7F792}">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0A9A9B-3B95-44DB-935E-87542D2F74FF}">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44550">
            <a:lnSpc>
              <a:spcPct val="100000"/>
            </a:lnSpc>
            <a:spcBef>
              <a:spcPct val="0"/>
            </a:spcBef>
            <a:spcAft>
              <a:spcPct val="35000"/>
            </a:spcAft>
            <a:buNone/>
          </a:pPr>
          <a:r>
            <a:rPr lang="en-GB" sz="1900" kern="1200"/>
            <a:t>While there are cyber security staff who have invested the time and resources into Sentinel to create queries, those queries are not adapted for use health board wide (e.g. they aren’t scoped toward a health board’s user remit) and are often not shared.</a:t>
          </a:r>
          <a:endParaRPr lang="en-US" sz="1900" kern="1200"/>
        </a:p>
      </dsp:txBody>
      <dsp:txXfrm>
        <a:off x="1435590" y="1554201"/>
        <a:ext cx="9080009" cy="1242935"/>
      </dsp:txXfrm>
    </dsp:sp>
    <dsp:sp modelId="{8C3C1FBC-C593-433D-BD0B-78EA29E02668}">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DA3BEB-3405-4773-A511-52608B80A561}">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FEE4BF-52FB-49C6-A464-0155BE91C586}">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44550">
            <a:lnSpc>
              <a:spcPct val="100000"/>
            </a:lnSpc>
            <a:spcBef>
              <a:spcPct val="0"/>
            </a:spcBef>
            <a:spcAft>
              <a:spcPct val="35000"/>
            </a:spcAft>
            <a:buNone/>
          </a:pPr>
          <a:r>
            <a:rPr lang="en-GB" sz="1900" kern="1200"/>
            <a:t>Part of this is due to the highly complex IT infrastructure of NHS Wales, which, due to its nature as a health care environment, is ever changing.</a:t>
          </a:r>
          <a:endParaRPr lang="en-US" sz="1900" kern="1200"/>
        </a:p>
      </dsp:txBody>
      <dsp:txXfrm>
        <a:off x="1435590" y="3107870"/>
        <a:ext cx="90800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004D4B-0A81-4532-90DC-F96C73DDFE67}">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619A67-9A30-4BB7-9682-3468EC0DCB4A}">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C70A76-10BA-4044-B202-4FB11F190AFE}">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SIEM and SOAR are, in the modern climate of cyber security, essential. This is doubly true for large organisations. In smaller organisations, standard AV coverage will likely catch most malicious activity. There are less users, less endpoints, and less activity to monitor.</a:t>
          </a:r>
          <a:endParaRPr lang="en-US" sz="1200" kern="1200"/>
        </a:p>
      </dsp:txBody>
      <dsp:txXfrm>
        <a:off x="1834517" y="469890"/>
        <a:ext cx="3148942" cy="1335915"/>
      </dsp:txXfrm>
    </dsp:sp>
    <dsp:sp modelId="{C445F4EC-1CFA-4363-855F-151B15F6DE96}">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74F744-A493-452A-A66B-91992D6598B6}">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ECC8D2-42B3-4E33-BD32-A4575B366714}">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AV will not suffice for any large organisation. Updates can only be delivered so often, bringing new IOCs (indicators of compromise), IOAs (indicators of attack), file hashes etc., effectively mandating the use of proactive threat hunting and detection. </a:t>
          </a:r>
          <a:endParaRPr lang="en-US" sz="1200" kern="1200"/>
        </a:p>
      </dsp:txBody>
      <dsp:txXfrm>
        <a:off x="7154322" y="469890"/>
        <a:ext cx="3148942" cy="1335915"/>
      </dsp:txXfrm>
    </dsp:sp>
    <dsp:sp modelId="{C2C29623-C373-499A-8E63-0CC8CC349807}">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3B9500-B766-4EE7-9A12-F564B4C86AA1}">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97D063-FEB5-4BA5-83B0-E3E720F3EFD0}">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i="1" kern="1200"/>
            <a:t>…AVs long response times to deliver new signatures and heuristics offer a significant attack opportunity window within the first 30 days in which we discovered a malware sample.” – [1]</a:t>
          </a:r>
          <a:endParaRPr lang="en-US" sz="1200" kern="1200"/>
        </a:p>
      </dsp:txBody>
      <dsp:txXfrm>
        <a:off x="1834517" y="2545532"/>
        <a:ext cx="3148942" cy="1335915"/>
      </dsp:txXfrm>
    </dsp:sp>
    <dsp:sp modelId="{2543C3D4-EDFD-48D7-BD21-3390E2A36FEC}">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06F4B6-B6FE-4D2F-A13E-E1F23385F58E}">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DED55D-2E12-4CA8-A844-D898F5B2FB6D}">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During a cyber-attack, speed is essential. The fastest observed breach was just 51 seconds [2], so every second counts. Every cyber-attack is comprised of multiple stages, and EDR may not catch the earlier stages. This is where SIEM comes in, potentially providing incident responses invaluable time.</a:t>
          </a:r>
          <a:endParaRPr lang="en-US" sz="1200" kern="1200"/>
        </a:p>
      </dsp:txBody>
      <dsp:txXfrm>
        <a:off x="7154322" y="2545532"/>
        <a:ext cx="3148942" cy="13359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61340A-AA74-49A3-B587-FC49EC1452D5}">
      <dsp:nvSpPr>
        <dsp:cNvPr id="0" name=""/>
        <dsp:cNvSpPr/>
      </dsp:nvSpPr>
      <dsp:spPr>
        <a:xfrm>
          <a:off x="0" y="129256"/>
          <a:ext cx="6666833" cy="257034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SIEM and SOAR do have issues. SIEM in particular has the potential to create considerably more work for analysts in the form of numerous false positives. These usually arise from poorly tuned or configured alerts and can result in SOC burnout, potentially causing SOC analysts to neglect the due diligence that alerts require, causing real threats to go under the radar. [3]</a:t>
          </a:r>
          <a:endParaRPr lang="en-US" sz="1900" kern="1200"/>
        </a:p>
      </dsp:txBody>
      <dsp:txXfrm>
        <a:off x="125474" y="254730"/>
        <a:ext cx="6415885" cy="2319395"/>
      </dsp:txXfrm>
    </dsp:sp>
    <dsp:sp modelId="{02E2333C-5A27-4589-85A5-39E2220C0D31}">
      <dsp:nvSpPr>
        <dsp:cNvPr id="0" name=""/>
        <dsp:cNvSpPr/>
      </dsp:nvSpPr>
      <dsp:spPr>
        <a:xfrm>
          <a:off x="0" y="2754320"/>
          <a:ext cx="6666833" cy="2570343"/>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It is important to recognise that SOC burnout, much like many other kinds of work-related burnout, does influence the effectiveness of SOC teams. However, this review has found that this lies with the management of the SOC itself and the way the SIEM is set up. A well configured SIEM will not produce thousands of alerts. New alerting rules should be curated by a team and adjusted frequently to prevent this vast quantity of false positives.</a:t>
          </a:r>
          <a:endParaRPr lang="en-US" sz="1900" kern="1200"/>
        </a:p>
      </dsp:txBody>
      <dsp:txXfrm>
        <a:off x="125474" y="2879794"/>
        <a:ext cx="6415885" cy="23193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6FA6BE-953C-4C49-9218-52877279A092}">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048C887-EE7A-4F36-8451-5DA007F2B897}">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Research Philosophy: Pragmatism</a:t>
          </a:r>
          <a:br>
            <a:rPr lang="en-GB" sz="2200" kern="1200"/>
          </a:br>
          <a:r>
            <a:rPr lang="en-GB" sz="2200" kern="1200"/>
            <a:t>The project is focused on problem solving, and benefits greatly from a dynamic, unrestricted approach, instead of restricting itself.</a:t>
          </a:r>
          <a:endParaRPr lang="en-US" sz="2200" kern="1200"/>
        </a:p>
      </dsp:txBody>
      <dsp:txXfrm>
        <a:off x="0" y="2663"/>
        <a:ext cx="6666833" cy="1816197"/>
      </dsp:txXfrm>
    </dsp:sp>
    <dsp:sp modelId="{E1E22554-8814-4A51-9026-B3C07C910D33}">
      <dsp:nvSpPr>
        <dsp:cNvPr id="0" name=""/>
        <dsp:cNvSpPr/>
      </dsp:nvSpPr>
      <dsp:spPr>
        <a:xfrm>
          <a:off x="0" y="1818861"/>
          <a:ext cx="6666833" cy="0"/>
        </a:xfrm>
        <a:prstGeom prst="line">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w="12700" cap="flat" cmpd="sng" algn="ctr">
          <a:solidFill>
            <a:schemeClr val="accent2">
              <a:hueOff val="3221807"/>
              <a:satOff val="-9246"/>
              <a:lumOff val="-1480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7C1F0DE-0C7C-48E6-8317-59662A425105}">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Research Approach: Mixed (Inductive and deductive)</a:t>
          </a:r>
          <a:br>
            <a:rPr lang="en-GB" sz="2200" kern="1200"/>
          </a:br>
          <a:r>
            <a:rPr lang="en-GB" sz="2200" kern="1200"/>
            <a:t>I will be using a mix of both inductive and deductive research for this project. I will be performing regular tests and analyses and operating with regard to frameworks such as the MITRE ATT&amp;CK framework. [4]</a:t>
          </a:r>
          <a:endParaRPr lang="en-US" sz="2200" kern="1200"/>
        </a:p>
      </dsp:txBody>
      <dsp:txXfrm>
        <a:off x="0" y="1818861"/>
        <a:ext cx="6666833" cy="1816197"/>
      </dsp:txXfrm>
    </dsp:sp>
    <dsp:sp modelId="{167C23A4-9783-47E3-B4E1-0626EEF62533}">
      <dsp:nvSpPr>
        <dsp:cNvPr id="0" name=""/>
        <dsp:cNvSpPr/>
      </dsp:nvSpPr>
      <dsp:spPr>
        <a:xfrm>
          <a:off x="0" y="3635058"/>
          <a:ext cx="6666833" cy="0"/>
        </a:xfrm>
        <a:prstGeom prst="lin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8BF371C-0F72-469D-9EF6-1B291900FF1B}">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Research strategy: Design science research</a:t>
          </a:r>
          <a:br>
            <a:rPr lang="en-GB" sz="2200" kern="1200"/>
          </a:br>
          <a:r>
            <a:rPr lang="en-GB" sz="2200" kern="1200"/>
            <a:t>Design science research (DSR) focuses on solving real-world problems [5]. It is split into distinct phase which suit this project very well (problem definition, objectives, design, and testing/evaluation)[6].</a:t>
          </a:r>
          <a:endParaRPr lang="en-US" sz="2200" kern="1200"/>
        </a:p>
      </dsp:txBody>
      <dsp:txXfrm>
        <a:off x="0" y="3635058"/>
        <a:ext cx="6666833" cy="18161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B5D66B-8E7B-4420-BB0E-5C5618A2E057}">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3A356C-231C-48F3-AD7B-8322A62A835C}">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8A5871-4926-4B0C-963A-F120C9045268}">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a:lnSpc>
              <a:spcPct val="100000"/>
            </a:lnSpc>
            <a:spcBef>
              <a:spcPct val="0"/>
            </a:spcBef>
            <a:spcAft>
              <a:spcPct val="35000"/>
            </a:spcAft>
            <a:buNone/>
          </a:pPr>
          <a:r>
            <a:rPr lang="en-GB" sz="1500" kern="1200"/>
            <a:t>Sentinel- Sentinel’s pay as you go plan costs £4 per GB ingested. This project intends to use a sample size of 10GB, bringing the estimated cost to £40 for Sentinel.</a:t>
          </a:r>
          <a:endParaRPr lang="en-US" sz="1500" kern="1200"/>
        </a:p>
      </dsp:txBody>
      <dsp:txXfrm>
        <a:off x="1435590" y="531"/>
        <a:ext cx="9080009" cy="1242935"/>
      </dsp:txXfrm>
    </dsp:sp>
    <dsp:sp modelId="{1F4D12A0-36F7-4BCA-B7EB-267517EA97BE}">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AA3A50-0036-4C4B-8467-6C5024768CA4}">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5D84F1-28A1-46E4-A22F-0408EF850685}">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a:lnSpc>
              <a:spcPct val="100000"/>
            </a:lnSpc>
            <a:spcBef>
              <a:spcPct val="0"/>
            </a:spcBef>
            <a:spcAft>
              <a:spcPct val="35000"/>
            </a:spcAft>
            <a:buNone/>
          </a:pPr>
          <a:r>
            <a:rPr lang="en-GB" sz="1500" kern="1200"/>
            <a:t>Azure- Microsoft offers up to $100 (£73.18) of free credit for students for Azure, which will cover any expenses from the Azure tenant [7]. This also covers the costs of logic apps.</a:t>
          </a:r>
          <a:endParaRPr lang="en-US" sz="1500" kern="1200"/>
        </a:p>
      </dsp:txBody>
      <dsp:txXfrm>
        <a:off x="1435590" y="1554201"/>
        <a:ext cx="9080009" cy="1242935"/>
      </dsp:txXfrm>
    </dsp:sp>
    <dsp:sp modelId="{C64D8D69-2691-4FB2-8074-6EC1944C81BF}">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90C9F5-E916-4E3C-AE0C-9DF72A79DE8F}">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5E610A-5FB8-4C90-8021-2DE534105B37}">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a:lnSpc>
              <a:spcPct val="100000"/>
            </a:lnSpc>
            <a:spcBef>
              <a:spcPct val="0"/>
            </a:spcBef>
            <a:spcAft>
              <a:spcPct val="35000"/>
            </a:spcAft>
            <a:buNone/>
          </a:pPr>
          <a:r>
            <a:rPr lang="en-GB" sz="1500" kern="1200"/>
            <a:t>Hardware- A lab machine will be needed for this project. A laptop with sufficient RAM and storage space will be needed for the purposes of running multiple virtual machines at once. A good amount of RAM for this would be 32-64GB, as was used on previous assignments involving several virtual machines. No activity will be run on the machine itself; it will be conducted entirely through VMs on the device.</a:t>
          </a:r>
          <a:endParaRPr lang="en-US" sz="1500" kern="1200"/>
        </a:p>
      </dsp:txBody>
      <dsp:txXfrm>
        <a:off x="1435590" y="3107870"/>
        <a:ext cx="9080009" cy="12429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CB3989-2007-489F-B656-EFE569CAD3D7}">
      <dsp:nvSpPr>
        <dsp:cNvPr id="0" name=""/>
        <dsp:cNvSpPr/>
      </dsp:nvSpPr>
      <dsp:spPr>
        <a:xfrm>
          <a:off x="0" y="452170"/>
          <a:ext cx="10515599" cy="8347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7288A6-A9A3-452F-A64F-7B5B7CAD8797}">
      <dsp:nvSpPr>
        <dsp:cNvPr id="0" name=""/>
        <dsp:cNvSpPr/>
      </dsp:nvSpPr>
      <dsp:spPr>
        <a:xfrm>
          <a:off x="252519" y="639995"/>
          <a:ext cx="459127" cy="4591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3CD0E-CCF1-4403-A53F-C792E80FD9C6}">
      <dsp:nvSpPr>
        <dsp:cNvPr id="0" name=""/>
        <dsp:cNvSpPr/>
      </dsp:nvSpPr>
      <dsp:spPr>
        <a:xfrm>
          <a:off x="964167" y="452170"/>
          <a:ext cx="9551431" cy="8347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347" tIns="88347" rIns="88347" bIns="88347" numCol="1" spcCol="1270" anchor="ctr" anchorCtr="0">
          <a:noAutofit/>
        </a:bodyPr>
        <a:lstStyle/>
        <a:p>
          <a:pPr marL="0" lvl="0" indent="0" algn="l" defTabSz="666750">
            <a:lnSpc>
              <a:spcPct val="100000"/>
            </a:lnSpc>
            <a:spcBef>
              <a:spcPct val="0"/>
            </a:spcBef>
            <a:spcAft>
              <a:spcPct val="35000"/>
            </a:spcAft>
            <a:buNone/>
          </a:pPr>
          <a:r>
            <a:rPr lang="en-GB" sz="1500" kern="1200"/>
            <a:t>The work plan for this project is split into tasks in four buckets: Research, Technical, Playbooks, Simulation of Incident scenario/interview</a:t>
          </a:r>
          <a:endParaRPr lang="en-US" sz="1500" kern="1200"/>
        </a:p>
      </dsp:txBody>
      <dsp:txXfrm>
        <a:off x="964167" y="452170"/>
        <a:ext cx="9551431" cy="834776"/>
      </dsp:txXfrm>
    </dsp:sp>
    <dsp:sp modelId="{4D0A2E01-582E-4447-A32E-A3A74544F569}">
      <dsp:nvSpPr>
        <dsp:cNvPr id="0" name=""/>
        <dsp:cNvSpPr/>
      </dsp:nvSpPr>
      <dsp:spPr>
        <a:xfrm>
          <a:off x="0" y="1495641"/>
          <a:ext cx="10515599" cy="8347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21CE6E-00F8-4BB1-9CCF-5FE8BBEDC2C0}">
      <dsp:nvSpPr>
        <dsp:cNvPr id="0" name=""/>
        <dsp:cNvSpPr/>
      </dsp:nvSpPr>
      <dsp:spPr>
        <a:xfrm>
          <a:off x="252519" y="1683466"/>
          <a:ext cx="459127" cy="4591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9A8712-1115-4A83-87F5-6A08990A05CA}">
      <dsp:nvSpPr>
        <dsp:cNvPr id="0" name=""/>
        <dsp:cNvSpPr/>
      </dsp:nvSpPr>
      <dsp:spPr>
        <a:xfrm>
          <a:off x="964167" y="1495641"/>
          <a:ext cx="9551431" cy="8347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347" tIns="88347" rIns="88347" bIns="88347" numCol="1" spcCol="1270" anchor="ctr" anchorCtr="0">
          <a:noAutofit/>
        </a:bodyPr>
        <a:lstStyle/>
        <a:p>
          <a:pPr marL="0" lvl="0" indent="0" algn="l" defTabSz="666750">
            <a:lnSpc>
              <a:spcPct val="100000"/>
            </a:lnSpc>
            <a:spcBef>
              <a:spcPct val="0"/>
            </a:spcBef>
            <a:spcAft>
              <a:spcPct val="35000"/>
            </a:spcAft>
            <a:buNone/>
          </a:pPr>
          <a:r>
            <a:rPr lang="en-GB" sz="1500" kern="1200"/>
            <a:t>Time is allocated for tasks individually in this Gantt chart, created using onlinegantt.com[8]. Note this is not the full plan- one of the restrictions of using free online software is a lack of features, namely a zoom out option.</a:t>
          </a:r>
          <a:endParaRPr lang="en-US" sz="1500" kern="1200"/>
        </a:p>
      </dsp:txBody>
      <dsp:txXfrm>
        <a:off x="964167" y="1495641"/>
        <a:ext cx="9551431" cy="83477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87A96-A53E-10CB-FB1A-8D70D097F6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D5D6249-03DF-578E-14C3-99C148468C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F5EF0E3-1125-7949-ED25-D204357C2CDE}"/>
              </a:ext>
            </a:extLst>
          </p:cNvPr>
          <p:cNvSpPr>
            <a:spLocks noGrp="1"/>
          </p:cNvSpPr>
          <p:nvPr>
            <p:ph type="dt" sz="half" idx="10"/>
          </p:nvPr>
        </p:nvSpPr>
        <p:spPr/>
        <p:txBody>
          <a:bodyPr/>
          <a:lstStyle/>
          <a:p>
            <a:fld id="{901526F5-8739-4B2C-9189-9C401C6FE32E}" type="datetimeFigureOut">
              <a:rPr lang="en-GB" smtClean="0"/>
              <a:t>18/09/2025</a:t>
            </a:fld>
            <a:endParaRPr lang="en-GB"/>
          </a:p>
        </p:txBody>
      </p:sp>
      <p:sp>
        <p:nvSpPr>
          <p:cNvPr id="5" name="Footer Placeholder 4">
            <a:extLst>
              <a:ext uri="{FF2B5EF4-FFF2-40B4-BE49-F238E27FC236}">
                <a16:creationId xmlns:a16="http://schemas.microsoft.com/office/drawing/2014/main" id="{82E22FB6-8536-EEB5-BBBF-CC6DC08973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32D701-00F4-D01A-FFAA-2FBA4245C8B0}"/>
              </a:ext>
            </a:extLst>
          </p:cNvPr>
          <p:cNvSpPr>
            <a:spLocks noGrp="1"/>
          </p:cNvSpPr>
          <p:nvPr>
            <p:ph type="sldNum" sz="quarter" idx="12"/>
          </p:nvPr>
        </p:nvSpPr>
        <p:spPr/>
        <p:txBody>
          <a:bodyPr/>
          <a:lstStyle/>
          <a:p>
            <a:fld id="{F7D786F3-CBCC-4956-8102-E8DB2167C9B9}" type="slidenum">
              <a:rPr lang="en-GB" smtClean="0"/>
              <a:t>‹#›</a:t>
            </a:fld>
            <a:endParaRPr lang="en-GB"/>
          </a:p>
        </p:txBody>
      </p:sp>
    </p:spTree>
    <p:extLst>
      <p:ext uri="{BB962C8B-B14F-4D97-AF65-F5344CB8AC3E}">
        <p14:creationId xmlns:p14="http://schemas.microsoft.com/office/powerpoint/2010/main" val="3168342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7BF62-71B7-99C4-0091-42815BD955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A6581A-50AC-D59B-B03E-1F1552B472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615961-5BC2-A511-16D7-E70FA4D6D63A}"/>
              </a:ext>
            </a:extLst>
          </p:cNvPr>
          <p:cNvSpPr>
            <a:spLocks noGrp="1"/>
          </p:cNvSpPr>
          <p:nvPr>
            <p:ph type="dt" sz="half" idx="10"/>
          </p:nvPr>
        </p:nvSpPr>
        <p:spPr/>
        <p:txBody>
          <a:bodyPr/>
          <a:lstStyle/>
          <a:p>
            <a:fld id="{901526F5-8739-4B2C-9189-9C401C6FE32E}" type="datetimeFigureOut">
              <a:rPr lang="en-GB" smtClean="0"/>
              <a:t>18/09/2025</a:t>
            </a:fld>
            <a:endParaRPr lang="en-GB"/>
          </a:p>
        </p:txBody>
      </p:sp>
      <p:sp>
        <p:nvSpPr>
          <p:cNvPr id="5" name="Footer Placeholder 4">
            <a:extLst>
              <a:ext uri="{FF2B5EF4-FFF2-40B4-BE49-F238E27FC236}">
                <a16:creationId xmlns:a16="http://schemas.microsoft.com/office/drawing/2014/main" id="{8F7A67F1-009C-CCCF-9DFC-820BB9651A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651A4A-3E53-BDA5-A51C-492D96C5155D}"/>
              </a:ext>
            </a:extLst>
          </p:cNvPr>
          <p:cNvSpPr>
            <a:spLocks noGrp="1"/>
          </p:cNvSpPr>
          <p:nvPr>
            <p:ph type="sldNum" sz="quarter" idx="12"/>
          </p:nvPr>
        </p:nvSpPr>
        <p:spPr/>
        <p:txBody>
          <a:bodyPr/>
          <a:lstStyle/>
          <a:p>
            <a:fld id="{F7D786F3-CBCC-4956-8102-E8DB2167C9B9}" type="slidenum">
              <a:rPr lang="en-GB" smtClean="0"/>
              <a:t>‹#›</a:t>
            </a:fld>
            <a:endParaRPr lang="en-GB"/>
          </a:p>
        </p:txBody>
      </p:sp>
    </p:spTree>
    <p:extLst>
      <p:ext uri="{BB962C8B-B14F-4D97-AF65-F5344CB8AC3E}">
        <p14:creationId xmlns:p14="http://schemas.microsoft.com/office/powerpoint/2010/main" val="516447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D31A9-8298-83C5-2FA4-8C754AC5D7D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216EC5-9F87-7D57-3AC2-F25226C53AD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4352D76-0F95-22CE-A822-279C6747CDD9}"/>
              </a:ext>
            </a:extLst>
          </p:cNvPr>
          <p:cNvSpPr>
            <a:spLocks noGrp="1"/>
          </p:cNvSpPr>
          <p:nvPr>
            <p:ph type="dt" sz="half" idx="10"/>
          </p:nvPr>
        </p:nvSpPr>
        <p:spPr/>
        <p:txBody>
          <a:bodyPr/>
          <a:lstStyle/>
          <a:p>
            <a:fld id="{901526F5-8739-4B2C-9189-9C401C6FE32E}" type="datetimeFigureOut">
              <a:rPr lang="en-GB" smtClean="0"/>
              <a:t>18/09/2025</a:t>
            </a:fld>
            <a:endParaRPr lang="en-GB"/>
          </a:p>
        </p:txBody>
      </p:sp>
      <p:sp>
        <p:nvSpPr>
          <p:cNvPr id="5" name="Footer Placeholder 4">
            <a:extLst>
              <a:ext uri="{FF2B5EF4-FFF2-40B4-BE49-F238E27FC236}">
                <a16:creationId xmlns:a16="http://schemas.microsoft.com/office/drawing/2014/main" id="{992759B3-6B50-95E7-5FBB-1B83142F06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B0277-DCDA-B76A-511B-E44A631A1A42}"/>
              </a:ext>
            </a:extLst>
          </p:cNvPr>
          <p:cNvSpPr>
            <a:spLocks noGrp="1"/>
          </p:cNvSpPr>
          <p:nvPr>
            <p:ph type="sldNum" sz="quarter" idx="12"/>
          </p:nvPr>
        </p:nvSpPr>
        <p:spPr/>
        <p:txBody>
          <a:bodyPr/>
          <a:lstStyle/>
          <a:p>
            <a:fld id="{F7D786F3-CBCC-4956-8102-E8DB2167C9B9}" type="slidenum">
              <a:rPr lang="en-GB" smtClean="0"/>
              <a:t>‹#›</a:t>
            </a:fld>
            <a:endParaRPr lang="en-GB"/>
          </a:p>
        </p:txBody>
      </p:sp>
    </p:spTree>
    <p:extLst>
      <p:ext uri="{BB962C8B-B14F-4D97-AF65-F5344CB8AC3E}">
        <p14:creationId xmlns:p14="http://schemas.microsoft.com/office/powerpoint/2010/main" val="2201454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587D2-FA79-D674-D012-90E8EA5107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A3A3BA-2CC3-F358-AB0F-609E3E76D1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321CA2-FBBA-DC58-A13D-3E13D734A07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56D46F-58A0-8294-3559-C7DB01569792}"/>
              </a:ext>
            </a:extLst>
          </p:cNvPr>
          <p:cNvSpPr>
            <a:spLocks noGrp="1"/>
          </p:cNvSpPr>
          <p:nvPr>
            <p:ph type="dt" sz="half" idx="10"/>
          </p:nvPr>
        </p:nvSpPr>
        <p:spPr/>
        <p:txBody>
          <a:bodyPr/>
          <a:lstStyle/>
          <a:p>
            <a:fld id="{901526F5-8739-4B2C-9189-9C401C6FE32E}" type="datetimeFigureOut">
              <a:rPr lang="en-GB" smtClean="0"/>
              <a:t>18/09/2025</a:t>
            </a:fld>
            <a:endParaRPr lang="en-GB"/>
          </a:p>
        </p:txBody>
      </p:sp>
      <p:sp>
        <p:nvSpPr>
          <p:cNvPr id="6" name="Footer Placeholder 5">
            <a:extLst>
              <a:ext uri="{FF2B5EF4-FFF2-40B4-BE49-F238E27FC236}">
                <a16:creationId xmlns:a16="http://schemas.microsoft.com/office/drawing/2014/main" id="{2BEB07EE-FF43-6F92-9D72-56019AEAD5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A4EBBA-047F-9476-74F8-D27B7A07C34D}"/>
              </a:ext>
            </a:extLst>
          </p:cNvPr>
          <p:cNvSpPr>
            <a:spLocks noGrp="1"/>
          </p:cNvSpPr>
          <p:nvPr>
            <p:ph type="sldNum" sz="quarter" idx="12"/>
          </p:nvPr>
        </p:nvSpPr>
        <p:spPr/>
        <p:txBody>
          <a:bodyPr/>
          <a:lstStyle/>
          <a:p>
            <a:fld id="{F7D786F3-CBCC-4956-8102-E8DB2167C9B9}" type="slidenum">
              <a:rPr lang="en-GB" smtClean="0"/>
              <a:t>‹#›</a:t>
            </a:fld>
            <a:endParaRPr lang="en-GB"/>
          </a:p>
        </p:txBody>
      </p:sp>
    </p:spTree>
    <p:extLst>
      <p:ext uri="{BB962C8B-B14F-4D97-AF65-F5344CB8AC3E}">
        <p14:creationId xmlns:p14="http://schemas.microsoft.com/office/powerpoint/2010/main" val="285750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0D54E-3E2F-792E-A044-9255AB5AAD4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0C7A0C-3343-11B5-D55F-1293C0C3C6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56DDDD2-52D1-2E7F-9D7C-BB49E8CBB7A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B9AC12B-83DD-A7FD-16BE-1A3965A9A9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5A68BE-1C8E-84F6-F623-E15D71B11A5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60F7BDA-B294-85F5-F810-204C72345253}"/>
              </a:ext>
            </a:extLst>
          </p:cNvPr>
          <p:cNvSpPr>
            <a:spLocks noGrp="1"/>
          </p:cNvSpPr>
          <p:nvPr>
            <p:ph type="dt" sz="half" idx="10"/>
          </p:nvPr>
        </p:nvSpPr>
        <p:spPr/>
        <p:txBody>
          <a:bodyPr/>
          <a:lstStyle/>
          <a:p>
            <a:fld id="{901526F5-8739-4B2C-9189-9C401C6FE32E}" type="datetimeFigureOut">
              <a:rPr lang="en-GB" smtClean="0"/>
              <a:t>18/09/2025</a:t>
            </a:fld>
            <a:endParaRPr lang="en-GB"/>
          </a:p>
        </p:txBody>
      </p:sp>
      <p:sp>
        <p:nvSpPr>
          <p:cNvPr id="8" name="Footer Placeholder 7">
            <a:extLst>
              <a:ext uri="{FF2B5EF4-FFF2-40B4-BE49-F238E27FC236}">
                <a16:creationId xmlns:a16="http://schemas.microsoft.com/office/drawing/2014/main" id="{191DB5F0-1E32-E807-2E58-58E4CF53D64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327A2D2-6659-C5C4-7E83-3DB82892CF37}"/>
              </a:ext>
            </a:extLst>
          </p:cNvPr>
          <p:cNvSpPr>
            <a:spLocks noGrp="1"/>
          </p:cNvSpPr>
          <p:nvPr>
            <p:ph type="sldNum" sz="quarter" idx="12"/>
          </p:nvPr>
        </p:nvSpPr>
        <p:spPr/>
        <p:txBody>
          <a:bodyPr/>
          <a:lstStyle/>
          <a:p>
            <a:fld id="{F7D786F3-CBCC-4956-8102-E8DB2167C9B9}" type="slidenum">
              <a:rPr lang="en-GB" smtClean="0"/>
              <a:t>‹#›</a:t>
            </a:fld>
            <a:endParaRPr lang="en-GB"/>
          </a:p>
        </p:txBody>
      </p:sp>
    </p:spTree>
    <p:extLst>
      <p:ext uri="{BB962C8B-B14F-4D97-AF65-F5344CB8AC3E}">
        <p14:creationId xmlns:p14="http://schemas.microsoft.com/office/powerpoint/2010/main" val="946773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30B2E-11B5-B825-66FC-9EC802F592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F6517D-2134-464D-FDFC-E9965BA2A3E3}"/>
              </a:ext>
            </a:extLst>
          </p:cNvPr>
          <p:cNvSpPr>
            <a:spLocks noGrp="1"/>
          </p:cNvSpPr>
          <p:nvPr>
            <p:ph type="dt" sz="half" idx="10"/>
          </p:nvPr>
        </p:nvSpPr>
        <p:spPr/>
        <p:txBody>
          <a:bodyPr/>
          <a:lstStyle/>
          <a:p>
            <a:fld id="{901526F5-8739-4B2C-9189-9C401C6FE32E}" type="datetimeFigureOut">
              <a:rPr lang="en-GB" smtClean="0"/>
              <a:t>18/09/2025</a:t>
            </a:fld>
            <a:endParaRPr lang="en-GB"/>
          </a:p>
        </p:txBody>
      </p:sp>
      <p:sp>
        <p:nvSpPr>
          <p:cNvPr id="4" name="Footer Placeholder 3">
            <a:extLst>
              <a:ext uri="{FF2B5EF4-FFF2-40B4-BE49-F238E27FC236}">
                <a16:creationId xmlns:a16="http://schemas.microsoft.com/office/drawing/2014/main" id="{A519CA04-D929-F771-8548-3245FE41AA3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27CE804-A478-9C2C-7590-092CFDF5801B}"/>
              </a:ext>
            </a:extLst>
          </p:cNvPr>
          <p:cNvSpPr>
            <a:spLocks noGrp="1"/>
          </p:cNvSpPr>
          <p:nvPr>
            <p:ph type="sldNum" sz="quarter" idx="12"/>
          </p:nvPr>
        </p:nvSpPr>
        <p:spPr/>
        <p:txBody>
          <a:bodyPr/>
          <a:lstStyle/>
          <a:p>
            <a:fld id="{F7D786F3-CBCC-4956-8102-E8DB2167C9B9}" type="slidenum">
              <a:rPr lang="en-GB" smtClean="0"/>
              <a:t>‹#›</a:t>
            </a:fld>
            <a:endParaRPr lang="en-GB"/>
          </a:p>
        </p:txBody>
      </p:sp>
    </p:spTree>
    <p:extLst>
      <p:ext uri="{BB962C8B-B14F-4D97-AF65-F5344CB8AC3E}">
        <p14:creationId xmlns:p14="http://schemas.microsoft.com/office/powerpoint/2010/main" val="3255994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E851AF-7047-FA5F-7205-53E2D201C5C4}"/>
              </a:ext>
            </a:extLst>
          </p:cNvPr>
          <p:cNvSpPr>
            <a:spLocks noGrp="1"/>
          </p:cNvSpPr>
          <p:nvPr>
            <p:ph type="dt" sz="half" idx="10"/>
          </p:nvPr>
        </p:nvSpPr>
        <p:spPr/>
        <p:txBody>
          <a:bodyPr/>
          <a:lstStyle/>
          <a:p>
            <a:fld id="{901526F5-8739-4B2C-9189-9C401C6FE32E}" type="datetimeFigureOut">
              <a:rPr lang="en-GB" smtClean="0"/>
              <a:t>18/09/2025</a:t>
            </a:fld>
            <a:endParaRPr lang="en-GB"/>
          </a:p>
        </p:txBody>
      </p:sp>
      <p:sp>
        <p:nvSpPr>
          <p:cNvPr id="3" name="Footer Placeholder 2">
            <a:extLst>
              <a:ext uri="{FF2B5EF4-FFF2-40B4-BE49-F238E27FC236}">
                <a16:creationId xmlns:a16="http://schemas.microsoft.com/office/drawing/2014/main" id="{8BA00C3F-5891-7698-DC8D-4C33D6F1F75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1D28676-4AA7-FD33-ED9A-3CDB7E38E3D0}"/>
              </a:ext>
            </a:extLst>
          </p:cNvPr>
          <p:cNvSpPr>
            <a:spLocks noGrp="1"/>
          </p:cNvSpPr>
          <p:nvPr>
            <p:ph type="sldNum" sz="quarter" idx="12"/>
          </p:nvPr>
        </p:nvSpPr>
        <p:spPr/>
        <p:txBody>
          <a:bodyPr/>
          <a:lstStyle/>
          <a:p>
            <a:fld id="{F7D786F3-CBCC-4956-8102-E8DB2167C9B9}" type="slidenum">
              <a:rPr lang="en-GB" smtClean="0"/>
              <a:t>‹#›</a:t>
            </a:fld>
            <a:endParaRPr lang="en-GB"/>
          </a:p>
        </p:txBody>
      </p:sp>
    </p:spTree>
    <p:extLst>
      <p:ext uri="{BB962C8B-B14F-4D97-AF65-F5344CB8AC3E}">
        <p14:creationId xmlns:p14="http://schemas.microsoft.com/office/powerpoint/2010/main" val="3769282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92D5A-F338-6A77-323B-D52D55ECC4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3135BE-F6F1-EF1D-A7A1-2B1DA8E162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D859419-E97D-71B6-1477-2544DCA7BB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8CEEA6-6484-F416-647C-87DFD2D76A32}"/>
              </a:ext>
            </a:extLst>
          </p:cNvPr>
          <p:cNvSpPr>
            <a:spLocks noGrp="1"/>
          </p:cNvSpPr>
          <p:nvPr>
            <p:ph type="dt" sz="half" idx="10"/>
          </p:nvPr>
        </p:nvSpPr>
        <p:spPr/>
        <p:txBody>
          <a:bodyPr/>
          <a:lstStyle/>
          <a:p>
            <a:fld id="{901526F5-8739-4B2C-9189-9C401C6FE32E}" type="datetimeFigureOut">
              <a:rPr lang="en-GB" smtClean="0"/>
              <a:t>18/09/2025</a:t>
            </a:fld>
            <a:endParaRPr lang="en-GB"/>
          </a:p>
        </p:txBody>
      </p:sp>
      <p:sp>
        <p:nvSpPr>
          <p:cNvPr id="6" name="Footer Placeholder 5">
            <a:extLst>
              <a:ext uri="{FF2B5EF4-FFF2-40B4-BE49-F238E27FC236}">
                <a16:creationId xmlns:a16="http://schemas.microsoft.com/office/drawing/2014/main" id="{EB61716D-0465-FAA2-A7DC-BF43575BE9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69EBE1-64A0-3F79-97AE-2D178FC55529}"/>
              </a:ext>
            </a:extLst>
          </p:cNvPr>
          <p:cNvSpPr>
            <a:spLocks noGrp="1"/>
          </p:cNvSpPr>
          <p:nvPr>
            <p:ph type="sldNum" sz="quarter" idx="12"/>
          </p:nvPr>
        </p:nvSpPr>
        <p:spPr/>
        <p:txBody>
          <a:bodyPr/>
          <a:lstStyle/>
          <a:p>
            <a:fld id="{F7D786F3-CBCC-4956-8102-E8DB2167C9B9}" type="slidenum">
              <a:rPr lang="en-GB" smtClean="0"/>
              <a:t>‹#›</a:t>
            </a:fld>
            <a:endParaRPr lang="en-GB"/>
          </a:p>
        </p:txBody>
      </p:sp>
    </p:spTree>
    <p:extLst>
      <p:ext uri="{BB962C8B-B14F-4D97-AF65-F5344CB8AC3E}">
        <p14:creationId xmlns:p14="http://schemas.microsoft.com/office/powerpoint/2010/main" val="40201581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73AE7-9A20-4B5D-4366-0546EA2184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F0F7A17-A8FF-A9BA-84F9-40C810EEB0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860B956-1678-AFEB-0F2A-AE787DB1C2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D248DA-2B89-B46E-D6BD-D68543934065}"/>
              </a:ext>
            </a:extLst>
          </p:cNvPr>
          <p:cNvSpPr>
            <a:spLocks noGrp="1"/>
          </p:cNvSpPr>
          <p:nvPr>
            <p:ph type="dt" sz="half" idx="10"/>
          </p:nvPr>
        </p:nvSpPr>
        <p:spPr/>
        <p:txBody>
          <a:bodyPr/>
          <a:lstStyle/>
          <a:p>
            <a:fld id="{901526F5-8739-4B2C-9189-9C401C6FE32E}" type="datetimeFigureOut">
              <a:rPr lang="en-GB" smtClean="0"/>
              <a:t>18/09/2025</a:t>
            </a:fld>
            <a:endParaRPr lang="en-GB"/>
          </a:p>
        </p:txBody>
      </p:sp>
      <p:sp>
        <p:nvSpPr>
          <p:cNvPr id="6" name="Footer Placeholder 5">
            <a:extLst>
              <a:ext uri="{FF2B5EF4-FFF2-40B4-BE49-F238E27FC236}">
                <a16:creationId xmlns:a16="http://schemas.microsoft.com/office/drawing/2014/main" id="{B465679D-1F19-095A-A5ED-AA3703FADF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8E796F-AEA0-EEE3-CDFD-E47285A08F93}"/>
              </a:ext>
            </a:extLst>
          </p:cNvPr>
          <p:cNvSpPr>
            <a:spLocks noGrp="1"/>
          </p:cNvSpPr>
          <p:nvPr>
            <p:ph type="sldNum" sz="quarter" idx="12"/>
          </p:nvPr>
        </p:nvSpPr>
        <p:spPr/>
        <p:txBody>
          <a:bodyPr/>
          <a:lstStyle/>
          <a:p>
            <a:fld id="{F7D786F3-CBCC-4956-8102-E8DB2167C9B9}" type="slidenum">
              <a:rPr lang="en-GB" smtClean="0"/>
              <a:t>‹#›</a:t>
            </a:fld>
            <a:endParaRPr lang="en-GB"/>
          </a:p>
        </p:txBody>
      </p:sp>
    </p:spTree>
    <p:extLst>
      <p:ext uri="{BB962C8B-B14F-4D97-AF65-F5344CB8AC3E}">
        <p14:creationId xmlns:p14="http://schemas.microsoft.com/office/powerpoint/2010/main" val="16929468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EFDA0-FAA6-E671-7360-1ADA6AAE8B8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03B4A7-D503-E15E-E90C-DD3DE93046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397C44-ED01-5117-9350-1463E541B2C4}"/>
              </a:ext>
            </a:extLst>
          </p:cNvPr>
          <p:cNvSpPr>
            <a:spLocks noGrp="1"/>
          </p:cNvSpPr>
          <p:nvPr>
            <p:ph type="dt" sz="half" idx="10"/>
          </p:nvPr>
        </p:nvSpPr>
        <p:spPr/>
        <p:txBody>
          <a:bodyPr/>
          <a:lstStyle/>
          <a:p>
            <a:fld id="{901526F5-8739-4B2C-9189-9C401C6FE32E}" type="datetimeFigureOut">
              <a:rPr lang="en-GB" smtClean="0"/>
              <a:t>18/09/2025</a:t>
            </a:fld>
            <a:endParaRPr lang="en-GB"/>
          </a:p>
        </p:txBody>
      </p:sp>
      <p:sp>
        <p:nvSpPr>
          <p:cNvPr id="5" name="Footer Placeholder 4">
            <a:extLst>
              <a:ext uri="{FF2B5EF4-FFF2-40B4-BE49-F238E27FC236}">
                <a16:creationId xmlns:a16="http://schemas.microsoft.com/office/drawing/2014/main" id="{583A5A31-5DC5-4508-E0EA-EEAED91F90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4D0459-F939-295E-B040-547EE876DB52}"/>
              </a:ext>
            </a:extLst>
          </p:cNvPr>
          <p:cNvSpPr>
            <a:spLocks noGrp="1"/>
          </p:cNvSpPr>
          <p:nvPr>
            <p:ph type="sldNum" sz="quarter" idx="12"/>
          </p:nvPr>
        </p:nvSpPr>
        <p:spPr/>
        <p:txBody>
          <a:bodyPr/>
          <a:lstStyle/>
          <a:p>
            <a:fld id="{F7D786F3-CBCC-4956-8102-E8DB2167C9B9}" type="slidenum">
              <a:rPr lang="en-GB" smtClean="0"/>
              <a:t>‹#›</a:t>
            </a:fld>
            <a:endParaRPr lang="en-GB"/>
          </a:p>
        </p:txBody>
      </p:sp>
    </p:spTree>
    <p:extLst>
      <p:ext uri="{BB962C8B-B14F-4D97-AF65-F5344CB8AC3E}">
        <p14:creationId xmlns:p14="http://schemas.microsoft.com/office/powerpoint/2010/main" val="1799025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9E7DAD-1EF2-32AF-8EB0-CED96704E37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750F36-624D-31BB-4945-A467230FA9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515280-1EEC-F7E0-CF3F-68CF9AEB260E}"/>
              </a:ext>
            </a:extLst>
          </p:cNvPr>
          <p:cNvSpPr>
            <a:spLocks noGrp="1"/>
          </p:cNvSpPr>
          <p:nvPr>
            <p:ph type="dt" sz="half" idx="10"/>
          </p:nvPr>
        </p:nvSpPr>
        <p:spPr/>
        <p:txBody>
          <a:bodyPr/>
          <a:lstStyle/>
          <a:p>
            <a:fld id="{901526F5-8739-4B2C-9189-9C401C6FE32E}" type="datetimeFigureOut">
              <a:rPr lang="en-GB" smtClean="0"/>
              <a:t>18/09/2025</a:t>
            </a:fld>
            <a:endParaRPr lang="en-GB"/>
          </a:p>
        </p:txBody>
      </p:sp>
      <p:sp>
        <p:nvSpPr>
          <p:cNvPr id="5" name="Footer Placeholder 4">
            <a:extLst>
              <a:ext uri="{FF2B5EF4-FFF2-40B4-BE49-F238E27FC236}">
                <a16:creationId xmlns:a16="http://schemas.microsoft.com/office/drawing/2014/main" id="{73D9071B-B00B-4DCE-742B-A416B1B177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65B183-61BF-FC11-BBF0-5971BC898985}"/>
              </a:ext>
            </a:extLst>
          </p:cNvPr>
          <p:cNvSpPr>
            <a:spLocks noGrp="1"/>
          </p:cNvSpPr>
          <p:nvPr>
            <p:ph type="sldNum" sz="quarter" idx="12"/>
          </p:nvPr>
        </p:nvSpPr>
        <p:spPr/>
        <p:txBody>
          <a:bodyPr/>
          <a:lstStyle/>
          <a:p>
            <a:fld id="{F7D786F3-CBCC-4956-8102-E8DB2167C9B9}" type="slidenum">
              <a:rPr lang="en-GB" smtClean="0"/>
              <a:t>‹#›</a:t>
            </a:fld>
            <a:endParaRPr lang="en-GB"/>
          </a:p>
        </p:txBody>
      </p:sp>
    </p:spTree>
    <p:extLst>
      <p:ext uri="{BB962C8B-B14F-4D97-AF65-F5344CB8AC3E}">
        <p14:creationId xmlns:p14="http://schemas.microsoft.com/office/powerpoint/2010/main" val="1461415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F05C87-12BA-D824-CA7B-473516B399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836C94-E42E-345B-0E99-ED21A9550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BC81A4-3A24-D14C-F65A-E2C0D2EEDC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1526F5-8739-4B2C-9189-9C401C6FE32E}" type="datetimeFigureOut">
              <a:rPr lang="en-GB" smtClean="0"/>
              <a:t>18/09/2025</a:t>
            </a:fld>
            <a:endParaRPr lang="en-GB"/>
          </a:p>
        </p:txBody>
      </p:sp>
      <p:sp>
        <p:nvSpPr>
          <p:cNvPr id="5" name="Footer Placeholder 4">
            <a:extLst>
              <a:ext uri="{FF2B5EF4-FFF2-40B4-BE49-F238E27FC236}">
                <a16:creationId xmlns:a16="http://schemas.microsoft.com/office/drawing/2014/main" id="{B1660B0F-1470-E5B9-A9A3-9E911B2512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4AB42FA-EE2F-3E3D-6D7D-EEBDCAC79B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7D786F3-CBCC-4956-8102-E8DB2167C9B9}" type="slidenum">
              <a:rPr lang="en-GB" smtClean="0"/>
              <a:t>‹#›</a:t>
            </a:fld>
            <a:endParaRPr lang="en-GB"/>
          </a:p>
        </p:txBody>
      </p:sp>
    </p:spTree>
    <p:extLst>
      <p:ext uri="{BB962C8B-B14F-4D97-AF65-F5344CB8AC3E}">
        <p14:creationId xmlns:p14="http://schemas.microsoft.com/office/powerpoint/2010/main" val="15220507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30.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8" Type="http://schemas.openxmlformats.org/officeDocument/2006/relationships/hyperlink" Target="https://azure.microsoft.com/en-us/free/students" TargetMode="External"/><Relationship Id="rId3" Type="http://schemas.openxmlformats.org/officeDocument/2006/relationships/hyperlink" Target="https://venturebeat.com/security/51-seconds-to-breach-how-cisos-are-fighting-back-against-lightning-fast-attacks" TargetMode="External"/><Relationship Id="rId7" Type="http://schemas.openxmlformats.org/officeDocument/2006/relationships/hyperlink" Target="https://arxiv.org/abs/2006.02763" TargetMode="External"/><Relationship Id="rId2" Type="http://schemas.openxmlformats.org/officeDocument/2006/relationships/hyperlink" Target="https://www.sciencedirect.com/science/article/pii/S0167404820301310#sec0014a" TargetMode="External"/><Relationship Id="rId1" Type="http://schemas.openxmlformats.org/officeDocument/2006/relationships/slideLayout" Target="../slideLayouts/slideLayout2.xml"/><Relationship Id="rId6" Type="http://schemas.openxmlformats.org/officeDocument/2006/relationships/hyperlink" Target="https://www.researchgate.net/publication/201168946_Design_Science_in_Information_Systems_Research" TargetMode="External"/><Relationship Id="rId5" Type="http://schemas.openxmlformats.org/officeDocument/2006/relationships/hyperlink" Target="https://attack.mitre.org/" TargetMode="External"/><Relationship Id="rId4" Type="http://schemas.openxmlformats.org/officeDocument/2006/relationships/hyperlink" Target="https://thehackernews.com/expert-insights/2025/09/the-high-cost-of-useless-alerts-why.html" TargetMode="External"/><Relationship Id="rId9" Type="http://schemas.openxmlformats.org/officeDocument/2006/relationships/hyperlink" Target="https://www.onlinegant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79E9528-6F4B-B052-3BFE-DDE4447D36D2}"/>
              </a:ext>
            </a:extLst>
          </p:cNvPr>
          <p:cNvSpPr>
            <a:spLocks noGrp="1"/>
          </p:cNvSpPr>
          <p:nvPr>
            <p:ph type="ctrTitle"/>
          </p:nvPr>
        </p:nvSpPr>
        <p:spPr>
          <a:xfrm>
            <a:off x="2026693" y="1030406"/>
            <a:ext cx="8147713" cy="3081242"/>
          </a:xfrm>
        </p:spPr>
        <p:txBody>
          <a:bodyPr anchor="ctr">
            <a:normAutofit/>
          </a:bodyPr>
          <a:lstStyle/>
          <a:p>
            <a:r>
              <a:rPr lang="en-GB" sz="4800">
                <a:solidFill>
                  <a:srgbClr val="FFFFFF"/>
                </a:solidFill>
              </a:rPr>
              <a:t>Designing an Automated Incident Response Playbook for use within NHS Wales using Sentinel and KQL</a:t>
            </a:r>
          </a:p>
        </p:txBody>
      </p:sp>
      <p:sp>
        <p:nvSpPr>
          <p:cNvPr id="3" name="Subtitle 2">
            <a:extLst>
              <a:ext uri="{FF2B5EF4-FFF2-40B4-BE49-F238E27FC236}">
                <a16:creationId xmlns:a16="http://schemas.microsoft.com/office/drawing/2014/main" id="{A0886B63-AF0E-A8B7-B569-83CBA3FA0FDC}"/>
              </a:ext>
            </a:extLst>
          </p:cNvPr>
          <p:cNvSpPr>
            <a:spLocks noGrp="1"/>
          </p:cNvSpPr>
          <p:nvPr>
            <p:ph type="subTitle" idx="1"/>
          </p:nvPr>
        </p:nvSpPr>
        <p:spPr>
          <a:xfrm>
            <a:off x="1559943" y="5171093"/>
            <a:ext cx="9078628" cy="860620"/>
          </a:xfrm>
        </p:spPr>
        <p:txBody>
          <a:bodyPr anchor="ctr">
            <a:normAutofit/>
          </a:bodyPr>
          <a:lstStyle/>
          <a:p>
            <a:r>
              <a:rPr lang="en-GB" sz="2200">
                <a:solidFill>
                  <a:srgbClr val="FFFFFF"/>
                </a:solidFill>
              </a:rPr>
              <a:t>Charlie Williams</a:t>
            </a:r>
          </a:p>
          <a:p>
            <a:r>
              <a:rPr lang="en-GB" sz="2200">
                <a:solidFill>
                  <a:srgbClr val="FFFFFF"/>
                </a:solidFill>
              </a:rPr>
              <a:t>Hywel Dda University Health Board</a:t>
            </a:r>
          </a:p>
        </p:txBody>
      </p:sp>
    </p:spTree>
    <p:extLst>
      <p:ext uri="{BB962C8B-B14F-4D97-AF65-F5344CB8AC3E}">
        <p14:creationId xmlns:p14="http://schemas.microsoft.com/office/powerpoint/2010/main" val="34655050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4F8E2A-B7BA-9AC1-2274-203D8664517E}"/>
              </a:ext>
            </a:extLst>
          </p:cNvPr>
          <p:cNvSpPr>
            <a:spLocks noGrp="1"/>
          </p:cNvSpPr>
          <p:nvPr>
            <p:ph type="title"/>
          </p:nvPr>
        </p:nvSpPr>
        <p:spPr>
          <a:xfrm>
            <a:off x="841248" y="256032"/>
            <a:ext cx="10506456" cy="1014984"/>
          </a:xfrm>
        </p:spPr>
        <p:txBody>
          <a:bodyPr anchor="b">
            <a:normAutofit/>
          </a:bodyPr>
          <a:lstStyle/>
          <a:p>
            <a:r>
              <a:rPr lang="en-GB"/>
              <a:t>Research Context</a:t>
            </a:r>
            <a:endParaRPr lang="en-GB" dirty="0"/>
          </a:p>
        </p:txBody>
      </p:sp>
      <p:sp>
        <p:nvSpPr>
          <p:cNvPr id="18" name="Rectangle 17">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0" name="Content Placeholder 2">
            <a:extLst>
              <a:ext uri="{FF2B5EF4-FFF2-40B4-BE49-F238E27FC236}">
                <a16:creationId xmlns:a16="http://schemas.microsoft.com/office/drawing/2014/main" id="{C3F942A1-080A-B599-B3D2-108AF9ED423C}"/>
              </a:ext>
            </a:extLst>
          </p:cNvPr>
          <p:cNvGraphicFramePr>
            <a:graphicFrameLocks noGrp="1"/>
          </p:cNvGraphicFramePr>
          <p:nvPr>
            <p:ph idx="1"/>
            <p:extLst>
              <p:ext uri="{D42A27DB-BD31-4B8C-83A1-F6EECF244321}">
                <p14:modId xmlns:p14="http://schemas.microsoft.com/office/powerpoint/2010/main" val="413096217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0231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20931-CC32-C40F-704A-F9D1978D843C}"/>
              </a:ext>
            </a:extLst>
          </p:cNvPr>
          <p:cNvSpPr>
            <a:spLocks noGrp="1"/>
          </p:cNvSpPr>
          <p:nvPr>
            <p:ph type="title"/>
          </p:nvPr>
        </p:nvSpPr>
        <p:spPr/>
        <p:txBody>
          <a:bodyPr/>
          <a:lstStyle/>
          <a:p>
            <a:r>
              <a:rPr lang="en-GB"/>
              <a:t>Research Problem</a:t>
            </a:r>
            <a:endParaRPr lang="en-GB" dirty="0"/>
          </a:p>
        </p:txBody>
      </p:sp>
      <p:graphicFrame>
        <p:nvGraphicFramePr>
          <p:cNvPr id="7" name="Content Placeholder 2">
            <a:extLst>
              <a:ext uri="{FF2B5EF4-FFF2-40B4-BE49-F238E27FC236}">
                <a16:creationId xmlns:a16="http://schemas.microsoft.com/office/drawing/2014/main" id="{47BFA409-F608-6921-50EB-5EBACC0AD7E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89650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91A179-BCD9-2C24-603D-9C7E7168EEE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Research Aim and Objectives</a:t>
            </a:r>
          </a:p>
        </p:txBody>
      </p:sp>
      <p:sp>
        <p:nvSpPr>
          <p:cNvPr id="21" name="Content Placeholder 2">
            <a:extLst>
              <a:ext uri="{FF2B5EF4-FFF2-40B4-BE49-F238E27FC236}">
                <a16:creationId xmlns:a16="http://schemas.microsoft.com/office/drawing/2014/main" id="{F5AECB3B-FDF6-D327-16F7-A9039C7A531B}"/>
              </a:ext>
            </a:extLst>
          </p:cNvPr>
          <p:cNvSpPr>
            <a:spLocks noGrp="1"/>
          </p:cNvSpPr>
          <p:nvPr>
            <p:ph idx="1"/>
          </p:nvPr>
        </p:nvSpPr>
        <p:spPr>
          <a:xfrm>
            <a:off x="4810259" y="649480"/>
            <a:ext cx="6555347" cy="5546047"/>
          </a:xfrm>
        </p:spPr>
        <p:txBody>
          <a:bodyPr anchor="ctr">
            <a:normAutofit/>
          </a:bodyPr>
          <a:lstStyle/>
          <a:p>
            <a:pPr marL="0" indent="0">
              <a:buNone/>
            </a:pPr>
            <a:r>
              <a:rPr lang="en-GB" sz="1700"/>
              <a:t>To this end, the aim for this project is to develop a modular playbook (or playbooks) for use within NHS Wales that aims to improve incident response planning and threat detection. </a:t>
            </a:r>
            <a:endParaRPr lang="en-GB" sz="1700" b="0">
              <a:effectLst/>
            </a:endParaRPr>
          </a:p>
          <a:p>
            <a:pPr marL="0" indent="0">
              <a:buNone/>
            </a:pPr>
            <a:r>
              <a:rPr lang="en-GB" sz="1700"/>
              <a:t>The objectives are as follows:</a:t>
            </a:r>
            <a:endParaRPr lang="en-GB" sz="1700" b="0">
              <a:effectLst/>
            </a:endParaRPr>
          </a:p>
          <a:p>
            <a:r>
              <a:rPr lang="en-GB" sz="1700"/>
              <a:t>To gain a strong understanding of existing threat models, incident response scenarios, and playbooks as a whole.</a:t>
            </a:r>
            <a:endParaRPr lang="en-GB" sz="1700" b="0">
              <a:effectLst/>
            </a:endParaRPr>
          </a:p>
          <a:p>
            <a:r>
              <a:rPr lang="en-GB" sz="1700"/>
              <a:t>To create a playbook that contains a comprehensive list of threat hunts tailored for NHS Wales' threat landscape, mainly targeting the most severe/likely attacks, and contains new or improved incident response plans to improve the response time for when incident response occurs.</a:t>
            </a:r>
            <a:endParaRPr lang="en-GB" sz="1700" b="0">
              <a:effectLst/>
            </a:endParaRPr>
          </a:p>
          <a:p>
            <a:r>
              <a:rPr lang="en-GB" sz="1700"/>
              <a:t>To create a playbook that is as modular as possible- all code must be annotated with what must be switched out and incident response plans must also reflect this.</a:t>
            </a:r>
            <a:endParaRPr lang="en-GB" sz="1700" b="0">
              <a:effectLst/>
            </a:endParaRPr>
          </a:p>
          <a:p>
            <a:r>
              <a:rPr lang="en-GB" sz="1700"/>
              <a:t>To evaluate the playbook against real threats- this can be done using sandboxes and such, verifying if the playbook is capable of picking up malicious activity in a controlled environment. </a:t>
            </a:r>
            <a:endParaRPr lang="en-GB" sz="1700" b="0">
              <a:effectLst/>
            </a:endParaRPr>
          </a:p>
        </p:txBody>
      </p:sp>
    </p:spTree>
    <p:extLst>
      <p:ext uri="{BB962C8B-B14F-4D97-AF65-F5344CB8AC3E}">
        <p14:creationId xmlns:p14="http://schemas.microsoft.com/office/powerpoint/2010/main" val="2144422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2410F-AD94-E1E8-9B57-5DC0F98FF71D}"/>
              </a:ext>
            </a:extLst>
          </p:cNvPr>
          <p:cNvSpPr>
            <a:spLocks noGrp="1"/>
          </p:cNvSpPr>
          <p:nvPr>
            <p:ph type="title"/>
          </p:nvPr>
        </p:nvSpPr>
        <p:spPr/>
        <p:txBody>
          <a:bodyPr/>
          <a:lstStyle/>
          <a:p>
            <a:r>
              <a:rPr lang="en-GB"/>
              <a:t>Literature Review - SIEM and SOAR</a:t>
            </a:r>
            <a:endParaRPr lang="en-GB" dirty="0"/>
          </a:p>
        </p:txBody>
      </p:sp>
      <p:graphicFrame>
        <p:nvGraphicFramePr>
          <p:cNvPr id="7" name="Content Placeholder 2">
            <a:extLst>
              <a:ext uri="{FF2B5EF4-FFF2-40B4-BE49-F238E27FC236}">
                <a16:creationId xmlns:a16="http://schemas.microsoft.com/office/drawing/2014/main" id="{2745664E-2E77-8737-BC30-B078A2E3C65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5223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CE25A3-33B7-F96A-FF87-DF92FE824224}"/>
              </a:ext>
            </a:extLst>
          </p:cNvPr>
          <p:cNvSpPr>
            <a:spLocks noGrp="1"/>
          </p:cNvSpPr>
          <p:nvPr>
            <p:ph type="title"/>
          </p:nvPr>
        </p:nvSpPr>
        <p:spPr>
          <a:xfrm>
            <a:off x="586478" y="1683756"/>
            <a:ext cx="3115265" cy="2396359"/>
          </a:xfrm>
        </p:spPr>
        <p:txBody>
          <a:bodyPr anchor="b">
            <a:normAutofit/>
          </a:bodyPr>
          <a:lstStyle/>
          <a:p>
            <a:pPr algn="r"/>
            <a:r>
              <a:rPr lang="en-GB" sz="3700">
                <a:solidFill>
                  <a:srgbClr val="FFFFFF"/>
                </a:solidFill>
              </a:rPr>
              <a:t>Literature Review -  SIEM and SOAR continued</a:t>
            </a:r>
          </a:p>
        </p:txBody>
      </p:sp>
      <p:graphicFrame>
        <p:nvGraphicFramePr>
          <p:cNvPr id="32" name="Content Placeholder 2">
            <a:extLst>
              <a:ext uri="{FF2B5EF4-FFF2-40B4-BE49-F238E27FC236}">
                <a16:creationId xmlns:a16="http://schemas.microsoft.com/office/drawing/2014/main" id="{641E2CB5-2268-B27A-9D7E-EE48487F112D}"/>
              </a:ext>
            </a:extLst>
          </p:cNvPr>
          <p:cNvGraphicFramePr>
            <a:graphicFrameLocks noGrp="1"/>
          </p:cNvGraphicFramePr>
          <p:nvPr>
            <p:ph idx="1"/>
            <p:extLst>
              <p:ext uri="{D42A27DB-BD31-4B8C-83A1-F6EECF244321}">
                <p14:modId xmlns:p14="http://schemas.microsoft.com/office/powerpoint/2010/main" val="182103211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59361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B43422-25FD-CE37-E801-B31B2BCB457A}"/>
              </a:ext>
            </a:extLst>
          </p:cNvPr>
          <p:cNvSpPr>
            <a:spLocks noGrp="1"/>
          </p:cNvSpPr>
          <p:nvPr>
            <p:ph type="title"/>
          </p:nvPr>
        </p:nvSpPr>
        <p:spPr>
          <a:xfrm>
            <a:off x="761800" y="762001"/>
            <a:ext cx="5334197" cy="1708242"/>
          </a:xfrm>
        </p:spPr>
        <p:txBody>
          <a:bodyPr anchor="ctr">
            <a:normAutofit/>
          </a:bodyPr>
          <a:lstStyle/>
          <a:p>
            <a:r>
              <a:rPr lang="en-GB" sz="4000"/>
              <a:t>Literature review - Cyber Threat Intelligence</a:t>
            </a:r>
          </a:p>
        </p:txBody>
      </p:sp>
      <p:sp>
        <p:nvSpPr>
          <p:cNvPr id="3" name="Content Placeholder 2">
            <a:extLst>
              <a:ext uri="{FF2B5EF4-FFF2-40B4-BE49-F238E27FC236}">
                <a16:creationId xmlns:a16="http://schemas.microsoft.com/office/drawing/2014/main" id="{6C54EC46-DE92-3E21-8E52-54E8BE3ABF20}"/>
              </a:ext>
            </a:extLst>
          </p:cNvPr>
          <p:cNvSpPr>
            <a:spLocks noGrp="1"/>
          </p:cNvSpPr>
          <p:nvPr>
            <p:ph idx="1"/>
          </p:nvPr>
        </p:nvSpPr>
        <p:spPr>
          <a:xfrm>
            <a:off x="761800" y="2470244"/>
            <a:ext cx="5334197" cy="3769835"/>
          </a:xfrm>
        </p:spPr>
        <p:txBody>
          <a:bodyPr anchor="ctr">
            <a:normAutofit/>
          </a:bodyPr>
          <a:lstStyle/>
          <a:p>
            <a:r>
              <a:rPr lang="en-GB" sz="1300"/>
              <a:t>The landscape of cyber-attacks is constantly evolving, especially recently with the recent, massive upsurge of AI and AI driven attacks [14][15]. As such, all cyber security professionals of any level or discipline MUST constantly review and understand threat intelligence. This intelligence guides teams on what needs to be patched, what needs to be strengthened, and improves response times for when incident response does occur.</a:t>
            </a:r>
            <a:endParaRPr lang="en-GB" sz="1300" b="0">
              <a:effectLst/>
            </a:endParaRPr>
          </a:p>
          <a:p>
            <a:r>
              <a:rPr lang="en-GB" sz="1300" i="1"/>
              <a:t>“Technical aspects must not be undervalued: intelligence can reduce incident response latency, drive software patching when vulnerabilities arise or help prioritize threats.” [13]</a:t>
            </a:r>
            <a:endParaRPr lang="en-GB" sz="1300" b="0">
              <a:effectLst/>
            </a:endParaRPr>
          </a:p>
          <a:p>
            <a:r>
              <a:rPr lang="en-GB" sz="1300"/>
              <a:t>Close to the core of all threat intelligence is the MITRE ATT&amp;CK framework [16]. Used and recognised by professionals and companies of all levels, it details every known technique and sub technique, sorted into TTPs (tactics, techniques and procedures). It also documents which actors utilise those techniques and can help responders build out a threat profile to know where to look next.</a:t>
            </a:r>
            <a:endParaRPr lang="en-GB" sz="1300" b="0">
              <a:effectLst/>
            </a:endParaRPr>
          </a:p>
        </p:txBody>
      </p:sp>
      <p:pic>
        <p:nvPicPr>
          <p:cNvPr id="12" name="Picture 11">
            <a:extLst>
              <a:ext uri="{FF2B5EF4-FFF2-40B4-BE49-F238E27FC236}">
                <a16:creationId xmlns:a16="http://schemas.microsoft.com/office/drawing/2014/main" id="{8EB00DE1-464F-4336-ED64-4C10B70E994B}"/>
              </a:ext>
            </a:extLst>
          </p:cNvPr>
          <p:cNvPicPr>
            <a:picLocks noChangeAspect="1"/>
          </p:cNvPicPr>
          <p:nvPr/>
        </p:nvPicPr>
        <p:blipFill>
          <a:blip r:embed="rId2"/>
          <a:srcRect l="11594" r="44723"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0408189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Freeform: Shape 60">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2" name="Rectangle 6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474F94-0D88-EC11-C266-7796E43E69EC}"/>
              </a:ext>
            </a:extLst>
          </p:cNvPr>
          <p:cNvSpPr>
            <a:spLocks noGrp="1"/>
          </p:cNvSpPr>
          <p:nvPr>
            <p:ph type="title"/>
          </p:nvPr>
        </p:nvSpPr>
        <p:spPr>
          <a:xfrm>
            <a:off x="586478" y="1683756"/>
            <a:ext cx="3115265" cy="2396359"/>
          </a:xfrm>
        </p:spPr>
        <p:txBody>
          <a:bodyPr anchor="b">
            <a:normAutofit/>
          </a:bodyPr>
          <a:lstStyle/>
          <a:p>
            <a:pPr algn="r"/>
            <a:r>
              <a:rPr lang="en-GB" sz="2200">
                <a:solidFill>
                  <a:srgbClr val="FFFFFF"/>
                </a:solidFill>
              </a:rPr>
              <a:t>Research/development methodologies</a:t>
            </a:r>
          </a:p>
        </p:txBody>
      </p:sp>
      <p:graphicFrame>
        <p:nvGraphicFramePr>
          <p:cNvPr id="63" name="Content Placeholder 2">
            <a:extLst>
              <a:ext uri="{FF2B5EF4-FFF2-40B4-BE49-F238E27FC236}">
                <a16:creationId xmlns:a16="http://schemas.microsoft.com/office/drawing/2014/main" id="{80CEAEEC-7505-028E-5741-5C963CB88B82}"/>
              </a:ext>
            </a:extLst>
          </p:cNvPr>
          <p:cNvGraphicFramePr>
            <a:graphicFrameLocks noGrp="1"/>
          </p:cNvGraphicFramePr>
          <p:nvPr>
            <p:ph idx="1"/>
            <p:extLst>
              <p:ext uri="{D42A27DB-BD31-4B8C-83A1-F6EECF244321}">
                <p14:modId xmlns:p14="http://schemas.microsoft.com/office/powerpoint/2010/main" val="22072290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22605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3DC19-1466-599B-C006-7C5BCE94F15D}"/>
              </a:ext>
            </a:extLst>
          </p:cNvPr>
          <p:cNvSpPr>
            <a:spLocks noGrp="1"/>
          </p:cNvSpPr>
          <p:nvPr>
            <p:ph type="title"/>
          </p:nvPr>
        </p:nvSpPr>
        <p:spPr/>
        <p:txBody>
          <a:bodyPr/>
          <a:lstStyle/>
          <a:p>
            <a:r>
              <a:rPr lang="en-GB"/>
              <a:t>Resources</a:t>
            </a:r>
            <a:endParaRPr lang="en-GB" dirty="0"/>
          </a:p>
        </p:txBody>
      </p:sp>
      <p:graphicFrame>
        <p:nvGraphicFramePr>
          <p:cNvPr id="7" name="Content Placeholder 2">
            <a:extLst>
              <a:ext uri="{FF2B5EF4-FFF2-40B4-BE49-F238E27FC236}">
                <a16:creationId xmlns:a16="http://schemas.microsoft.com/office/drawing/2014/main" id="{AB999620-C44C-23FD-EE00-019BA3C79A9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881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555C1-5205-FAC6-4179-B3B493067263}"/>
              </a:ext>
            </a:extLst>
          </p:cNvPr>
          <p:cNvSpPr>
            <a:spLocks noGrp="1"/>
          </p:cNvSpPr>
          <p:nvPr>
            <p:ph type="title"/>
          </p:nvPr>
        </p:nvSpPr>
        <p:spPr>
          <a:xfrm>
            <a:off x="629970" y="84467"/>
            <a:ext cx="10515600" cy="1325563"/>
          </a:xfrm>
        </p:spPr>
        <p:txBody>
          <a:bodyPr/>
          <a:lstStyle/>
          <a:p>
            <a:r>
              <a:rPr lang="en-GB"/>
              <a:t>Planning</a:t>
            </a:r>
            <a:endParaRPr lang="en-GB" dirty="0"/>
          </a:p>
        </p:txBody>
      </p:sp>
      <p:graphicFrame>
        <p:nvGraphicFramePr>
          <p:cNvPr id="1040" name="Content Placeholder 2">
            <a:extLst>
              <a:ext uri="{FF2B5EF4-FFF2-40B4-BE49-F238E27FC236}">
                <a16:creationId xmlns:a16="http://schemas.microsoft.com/office/drawing/2014/main" id="{0B3287C3-9322-260C-5B7C-5646D43F4DFE}"/>
              </a:ext>
            </a:extLst>
          </p:cNvPr>
          <p:cNvGraphicFramePr>
            <a:graphicFrameLocks noGrp="1"/>
          </p:cNvGraphicFramePr>
          <p:nvPr>
            <p:ph idx="1"/>
          </p:nvPr>
        </p:nvGraphicFramePr>
        <p:xfrm>
          <a:off x="729558" y="1336738"/>
          <a:ext cx="10515599" cy="27825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32" name="Picture 8">
            <a:extLst>
              <a:ext uri="{FF2B5EF4-FFF2-40B4-BE49-F238E27FC236}">
                <a16:creationId xmlns:a16="http://schemas.microsoft.com/office/drawing/2014/main" id="{D81BCAC9-AECB-D23C-C5B9-338D374EFFE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298988" y="3990944"/>
            <a:ext cx="7648943" cy="2782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06518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805C3D-B452-F674-9721-117B82B03020}"/>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a:t>
            </a:r>
          </a:p>
        </p:txBody>
      </p:sp>
      <p:sp>
        <p:nvSpPr>
          <p:cNvPr id="3" name="Content Placeholder 2">
            <a:extLst>
              <a:ext uri="{FF2B5EF4-FFF2-40B4-BE49-F238E27FC236}">
                <a16:creationId xmlns:a16="http://schemas.microsoft.com/office/drawing/2014/main" id="{80ECDC2D-7C44-8669-4DD0-CD9EB5382E2A}"/>
              </a:ext>
            </a:extLst>
          </p:cNvPr>
          <p:cNvSpPr>
            <a:spLocks noGrp="1"/>
          </p:cNvSpPr>
          <p:nvPr>
            <p:ph idx="1"/>
          </p:nvPr>
        </p:nvSpPr>
        <p:spPr>
          <a:xfrm>
            <a:off x="1371599" y="2318197"/>
            <a:ext cx="9724031" cy="3683358"/>
          </a:xfrm>
        </p:spPr>
        <p:txBody>
          <a:bodyPr anchor="ctr">
            <a:normAutofit/>
          </a:bodyPr>
          <a:lstStyle/>
          <a:p>
            <a:pPr marL="0" indent="0">
              <a:buNone/>
            </a:pPr>
            <a:r>
              <a:rPr lang="en-GB" sz="1700"/>
              <a:t> [1] </a:t>
            </a:r>
            <a:r>
              <a:rPr lang="en-GB" sz="1700" u="sng">
                <a:hlinkClick r:id="rId2"/>
              </a:rPr>
              <a:t>https://www.sciencedirect.com/science/article/pii/S0167404820301310#sec0014a</a:t>
            </a:r>
            <a:endParaRPr lang="en-GB" sz="1700" b="0">
              <a:effectLst/>
            </a:endParaRPr>
          </a:p>
          <a:p>
            <a:pPr marL="0" indent="0">
              <a:buNone/>
            </a:pPr>
            <a:r>
              <a:rPr lang="en-GB" sz="1700"/>
              <a:t>[2]</a:t>
            </a:r>
            <a:r>
              <a:rPr lang="en-GB" sz="1700" u="sng">
                <a:hlinkClick r:id="rId3"/>
              </a:rPr>
              <a:t>https://venturebeat.com/security/51-seconds-to-breach-how-cisos-are-fighting-back-against-lightning-fast-attacks</a:t>
            </a:r>
            <a:endParaRPr lang="en-GB" sz="1700" b="0">
              <a:effectLst/>
            </a:endParaRPr>
          </a:p>
          <a:p>
            <a:pPr marL="0" indent="0">
              <a:buNone/>
            </a:pPr>
            <a:r>
              <a:rPr lang="en-GB" sz="1700"/>
              <a:t>[3]</a:t>
            </a:r>
            <a:r>
              <a:rPr lang="en-GB" sz="1700" u="sng">
                <a:hlinkClick r:id="rId4"/>
              </a:rPr>
              <a:t>https://thehackernews.com/expert-insights/2025/09/the-high-cost-of-useless-alerts-why.html</a:t>
            </a:r>
            <a:endParaRPr lang="en-GB" sz="1700" b="0">
              <a:effectLst/>
            </a:endParaRPr>
          </a:p>
          <a:p>
            <a:pPr marL="0" indent="0">
              <a:buNone/>
            </a:pPr>
            <a:r>
              <a:rPr lang="en-GB" sz="1700"/>
              <a:t>[4] </a:t>
            </a:r>
            <a:r>
              <a:rPr lang="en-GB" sz="1700" u="sng">
                <a:hlinkClick r:id="rId5"/>
              </a:rPr>
              <a:t>https://attack.mitre.org</a:t>
            </a:r>
            <a:endParaRPr lang="en-GB" sz="1700" b="0">
              <a:effectLst/>
            </a:endParaRPr>
          </a:p>
          <a:p>
            <a:pPr marL="0" indent="0">
              <a:buNone/>
            </a:pPr>
            <a:r>
              <a:rPr lang="en-GB" sz="1700"/>
              <a:t>[5]</a:t>
            </a:r>
            <a:r>
              <a:rPr lang="en-GB" sz="1700" u="sng">
                <a:hlinkClick r:id="rId6"/>
              </a:rPr>
              <a:t>https://www.researchgate.net/publication/201168946_Design_Science_in_Information_Systems_Research</a:t>
            </a:r>
            <a:endParaRPr lang="en-GB" sz="1700" b="0">
              <a:effectLst/>
            </a:endParaRPr>
          </a:p>
          <a:p>
            <a:pPr marL="0" indent="0">
              <a:buNone/>
            </a:pPr>
            <a:r>
              <a:rPr lang="en-GB" sz="1700"/>
              <a:t>[6] </a:t>
            </a:r>
            <a:r>
              <a:rPr lang="en-GB" sz="1700" u="sng">
                <a:hlinkClick r:id="rId7"/>
              </a:rPr>
              <a:t>https://arxiv.org/abs/2006.02763</a:t>
            </a:r>
            <a:endParaRPr lang="en-GB" sz="1700" b="0">
              <a:effectLst/>
            </a:endParaRPr>
          </a:p>
          <a:p>
            <a:pPr marL="0" indent="0">
              <a:buNone/>
            </a:pPr>
            <a:r>
              <a:rPr lang="en-GB" sz="1700"/>
              <a:t>[7] </a:t>
            </a:r>
            <a:r>
              <a:rPr lang="en-GB" sz="1700" u="sng">
                <a:hlinkClick r:id="rId8"/>
              </a:rPr>
              <a:t>https://azure.microsoft.com/en-us/free/students</a:t>
            </a:r>
            <a:endParaRPr lang="en-GB" sz="1700" b="0">
              <a:effectLst/>
            </a:endParaRPr>
          </a:p>
          <a:p>
            <a:pPr marL="0" indent="0">
              <a:buNone/>
            </a:pPr>
            <a:r>
              <a:rPr lang="en-GB" sz="1700"/>
              <a:t>[8] </a:t>
            </a:r>
            <a:r>
              <a:rPr lang="en-GB" sz="1700" u="sng">
                <a:hlinkClick r:id="rId9"/>
              </a:rPr>
              <a:t>https://www.onlinegantt.com</a:t>
            </a:r>
            <a:endParaRPr lang="en-GB" sz="1700"/>
          </a:p>
        </p:txBody>
      </p:sp>
    </p:spTree>
    <p:extLst>
      <p:ext uri="{BB962C8B-B14F-4D97-AF65-F5344CB8AC3E}">
        <p14:creationId xmlns:p14="http://schemas.microsoft.com/office/powerpoint/2010/main" val="32744800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TotalTime>
  <Words>1490</Words>
  <Application>Microsoft Office PowerPoint</Application>
  <PresentationFormat>Widescreen</PresentationFormat>
  <Paragraphs>50</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Calibri</vt:lpstr>
      <vt:lpstr>Office Theme</vt:lpstr>
      <vt:lpstr>Designing an Automated Incident Response Playbook for use within NHS Wales using Sentinel and KQL</vt:lpstr>
      <vt:lpstr>Research Context</vt:lpstr>
      <vt:lpstr>Research Problem</vt:lpstr>
      <vt:lpstr>Research Aim and Objectives</vt:lpstr>
      <vt:lpstr>Literature Review - SIEM and SOAR</vt:lpstr>
      <vt:lpstr>Literature Review -  SIEM and SOAR continued</vt:lpstr>
      <vt:lpstr>Literature review - Cyber Threat Intelligence</vt:lpstr>
      <vt:lpstr>Research/development methodologies</vt:lpstr>
      <vt:lpstr>Resources</vt:lpstr>
      <vt:lpstr>Planning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Charlie Williams (2235685)</dc:creator>
  <cp:lastModifiedBy>Charlie Williams (2235685)</cp:lastModifiedBy>
  <cp:revision>1</cp:revision>
  <dcterms:created xsi:type="dcterms:W3CDTF">2025-09-18T18:36:50Z</dcterms:created>
  <dcterms:modified xsi:type="dcterms:W3CDTF">2025-09-18T18:50:01Z</dcterms:modified>
</cp:coreProperties>
</file>