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sldIdLst>
    <p:sldId id="256" r:id="rId5"/>
    <p:sldId id="257" r:id="rId6"/>
    <p:sldId id="259" r:id="rId7"/>
    <p:sldId id="260" r:id="rId8"/>
    <p:sldId id="261" r:id="rId9"/>
    <p:sldId id="263" r:id="rId10"/>
    <p:sldId id="264"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0662" autoAdjust="0"/>
    <p:restoredTop sz="94660"/>
  </p:normalViewPr>
  <p:slideViewPr>
    <p:cSldViewPr snapToGrid="0">
      <p:cViewPr varScale="1">
        <p:scale>
          <a:sx n="60" d="100"/>
          <a:sy n="60" d="100"/>
        </p:scale>
        <p:origin x="90" y="3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244737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2599499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332800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4F817D-42F1-4DF8-B619-D34F929508D7}" type="datetimeFigureOut">
              <a:rPr lang="en-GB" smtClean="0"/>
              <a:t>25/06/2021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1450064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4F817D-42F1-4DF8-B619-D34F929508D7}" type="datetimeFigureOut">
              <a:rPr lang="en-GB" smtClean="0"/>
              <a:t>25/06/2021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822296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4F817D-42F1-4DF8-B619-D34F929508D7}" type="datetimeFigureOut">
              <a:rPr lang="en-GB" smtClean="0"/>
              <a:t>25/06/2021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2052933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4F817D-42F1-4DF8-B619-D34F929508D7}" type="datetimeFigureOut">
              <a:rPr lang="en-GB" smtClean="0"/>
              <a:t>25/06/2021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3048575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4F817D-42F1-4DF8-B619-D34F929508D7}" type="datetimeFigureOut">
              <a:rPr lang="en-GB" smtClean="0"/>
              <a:t>25/06/2021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1398391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691C1-0DEC-49E2-9D6E-8DE4457F6D0D}" type="slidenum">
              <a:rPr lang="en-GB" smtClean="0"/>
              <a:t>‹#›</a:t>
            </a:fld>
            <a:endParaRPr lang="en-GB"/>
          </a:p>
        </p:txBody>
      </p:sp>
      <p:sp>
        <p:nvSpPr>
          <p:cNvPr id="5" name="Date Placeholder 4"/>
          <p:cNvSpPr>
            <a:spLocks noGrp="1"/>
          </p:cNvSpPr>
          <p:nvPr>
            <p:ph type="dt" sz="half" idx="10"/>
          </p:nvPr>
        </p:nvSpPr>
        <p:spPr/>
        <p:txBody>
          <a:bodyPr/>
          <a:lstStyle/>
          <a:p>
            <a:fld id="{FA4F817D-42F1-4DF8-B619-D34F929508D7}" type="datetimeFigureOut">
              <a:rPr lang="en-GB" smtClean="0"/>
              <a:t>25/06/2021</a:t>
            </a:fld>
            <a:endParaRPr lang="en-GB"/>
          </a:p>
        </p:txBody>
      </p:sp>
    </p:spTree>
    <p:extLst>
      <p:ext uri="{BB962C8B-B14F-4D97-AF65-F5344CB8AC3E}">
        <p14:creationId xmlns:p14="http://schemas.microsoft.com/office/powerpoint/2010/main" val="1675786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2971562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1805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2284579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30907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577000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17070448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F817D-42F1-4DF8-B619-D34F929508D7}"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91C1-0DEC-49E2-9D6E-8DE4457F6D0D}" type="slidenum">
              <a:rPr lang="en-GB" smtClean="0"/>
              <a:t>‹#›</a:t>
            </a:fld>
            <a:endParaRPr lang="en-GB"/>
          </a:p>
        </p:txBody>
      </p:sp>
    </p:spTree>
    <p:extLst>
      <p:ext uri="{BB962C8B-B14F-4D97-AF65-F5344CB8AC3E}">
        <p14:creationId xmlns:p14="http://schemas.microsoft.com/office/powerpoint/2010/main" val="3098736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4F817D-42F1-4DF8-B619-D34F929508D7}" type="datetimeFigureOut">
              <a:rPr lang="en-GB" smtClean="0"/>
              <a:t>25/06/2021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A7691C1-0DEC-49E2-9D6E-8DE4457F6D0D}" type="slidenum">
              <a:rPr lang="en-GB" smtClean="0"/>
              <a:t>‹#›</a:t>
            </a:fld>
            <a:endParaRPr lang="en-GB"/>
          </a:p>
        </p:txBody>
      </p:sp>
    </p:spTree>
    <p:extLst>
      <p:ext uri="{BB962C8B-B14F-4D97-AF65-F5344CB8AC3E}">
        <p14:creationId xmlns:p14="http://schemas.microsoft.com/office/powerpoint/2010/main" val="247346993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edlineplus.gov/druginfo/meds/a697032.html" TargetMode="External"/><Relationship Id="rId2" Type="http://schemas.openxmlformats.org/officeDocument/2006/relationships/hyperlink" Target="https://www.alzheimers.org.uk/about-dementia/types-dementia/treatments-dementia#content-sta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8A7E6-0589-4CDF-8C3E-39045F5470CC}"/>
              </a:ext>
            </a:extLst>
          </p:cNvPr>
          <p:cNvSpPr>
            <a:spLocks noGrp="1"/>
          </p:cNvSpPr>
          <p:nvPr>
            <p:ph type="ctrTitle"/>
          </p:nvPr>
        </p:nvSpPr>
        <p:spPr>
          <a:xfrm>
            <a:off x="649357" y="689113"/>
            <a:ext cx="9475304" cy="1736035"/>
          </a:xfrm>
        </p:spPr>
        <p:txBody>
          <a:bodyPr vert="horz" lIns="91440" tIns="45720" rIns="91440" bIns="45720" rtlCol="0">
            <a:normAutofit fontScale="90000"/>
          </a:bodyPr>
          <a:lstStyle/>
          <a:p>
            <a:pPr algn="ctr">
              <a:lnSpc>
                <a:spcPct val="90000"/>
              </a:lnSpc>
            </a:pPr>
            <a:r>
              <a:rPr lang="en-US" sz="3000" dirty="0"/>
              <a:t>BRIGHTSIDE CARERS</a:t>
            </a:r>
            <a:br>
              <a:rPr lang="en-US" sz="3000" dirty="0"/>
            </a:br>
            <a:r>
              <a:rPr lang="en-US" sz="3000" dirty="0"/>
              <a:t>“ A Name You Can Trust”</a:t>
            </a:r>
            <a:br>
              <a:rPr lang="en-US" sz="3000" dirty="0"/>
            </a:br>
            <a:br>
              <a:rPr lang="en-US" sz="3000" dirty="0"/>
            </a:br>
            <a:r>
              <a:rPr lang="en-US" sz="3000" dirty="0"/>
              <a:t> Care Plan for:  Sandra Jones</a:t>
            </a:r>
          </a:p>
        </p:txBody>
      </p:sp>
      <p:sp>
        <p:nvSpPr>
          <p:cNvPr id="3" name="Subtitle 2">
            <a:extLst>
              <a:ext uri="{FF2B5EF4-FFF2-40B4-BE49-F238E27FC236}">
                <a16:creationId xmlns:a16="http://schemas.microsoft.com/office/drawing/2014/main" id="{5E477028-112F-4CE4-BE85-2078920360AD}"/>
              </a:ext>
            </a:extLst>
          </p:cNvPr>
          <p:cNvSpPr>
            <a:spLocks noGrp="1"/>
          </p:cNvSpPr>
          <p:nvPr>
            <p:ph type="subTitle" idx="1"/>
          </p:nvPr>
        </p:nvSpPr>
        <p:spPr>
          <a:xfrm>
            <a:off x="2946400" y="3860800"/>
            <a:ext cx="6426200" cy="1443302"/>
          </a:xfrm>
        </p:spPr>
        <p:txBody>
          <a:bodyPr vert="horz" lIns="91440" tIns="45720" rIns="91440" bIns="45720" rtlCol="0">
            <a:normAutofit/>
          </a:bodyPr>
          <a:lstStyle/>
          <a:p>
            <a:pPr lvl="3" algn="l">
              <a:lnSpc>
                <a:spcPct val="90000"/>
              </a:lnSpc>
            </a:pPr>
            <a:r>
              <a:rPr lang="en-US" sz="1800" dirty="0">
                <a:solidFill>
                  <a:schemeClr val="tx1"/>
                </a:solidFill>
              </a:rPr>
              <a:t>Presented by: Naseem Khan1807432 </a:t>
            </a:r>
          </a:p>
          <a:p>
            <a:pPr lvl="3" algn="l">
              <a:lnSpc>
                <a:spcPct val="90000"/>
              </a:lnSpc>
            </a:pPr>
            <a:r>
              <a:rPr lang="en-US" sz="1800" dirty="0">
                <a:solidFill>
                  <a:schemeClr val="tx1"/>
                </a:solidFill>
              </a:rPr>
              <a:t>BMHP6009_BIRM</a:t>
            </a:r>
          </a:p>
          <a:p>
            <a:pPr algn="l">
              <a:lnSpc>
                <a:spcPct val="90000"/>
              </a:lnSpc>
            </a:pPr>
            <a:r>
              <a:rPr lang="en-US" dirty="0">
                <a:solidFill>
                  <a:schemeClr val="tx1"/>
                </a:solidFill>
              </a:rPr>
              <a:t>                    Living with care the older person.</a:t>
            </a:r>
          </a:p>
          <a:p>
            <a:pPr algn="l">
              <a:lnSpc>
                <a:spcPct val="90000"/>
              </a:lnSpc>
            </a:pPr>
            <a:endParaRPr lang="en-US" sz="1300" dirty="0"/>
          </a:p>
        </p:txBody>
      </p:sp>
      <p:pic>
        <p:nvPicPr>
          <p:cNvPr id="4" name="Picture 2" descr="Old Age Happiness: Here Places Where Old People Are Happy | Time">
            <a:extLst>
              <a:ext uri="{FF2B5EF4-FFF2-40B4-BE49-F238E27FC236}">
                <a16:creationId xmlns:a16="http://schemas.microsoft.com/office/drawing/2014/main" id="{85C07D0D-1BCA-4353-8712-0B8919C251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917" r="2745" b="-2"/>
          <a:stretch/>
        </p:blipFill>
        <p:spPr bwMode="auto">
          <a:xfrm>
            <a:off x="0" y="3628889"/>
            <a:ext cx="3843386" cy="335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742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8B96-ED33-47F0-92FD-2A6D30066936}"/>
              </a:ext>
            </a:extLst>
          </p:cNvPr>
          <p:cNvSpPr>
            <a:spLocks noGrp="1"/>
          </p:cNvSpPr>
          <p:nvPr>
            <p:ph type="title"/>
          </p:nvPr>
        </p:nvSpPr>
        <p:spPr/>
        <p:txBody>
          <a:bodyPr/>
          <a:lstStyle/>
          <a:p>
            <a:pPr algn="ctr"/>
            <a:r>
              <a:rPr lang="en-GB" dirty="0"/>
              <a:t>Personal Details</a:t>
            </a:r>
          </a:p>
        </p:txBody>
      </p:sp>
      <p:sp>
        <p:nvSpPr>
          <p:cNvPr id="3" name="Content Placeholder 2">
            <a:extLst>
              <a:ext uri="{FF2B5EF4-FFF2-40B4-BE49-F238E27FC236}">
                <a16:creationId xmlns:a16="http://schemas.microsoft.com/office/drawing/2014/main" id="{24DCA34F-C75D-42F5-BB17-7A9FA618F484}"/>
              </a:ext>
            </a:extLst>
          </p:cNvPr>
          <p:cNvSpPr>
            <a:spLocks noGrp="1"/>
          </p:cNvSpPr>
          <p:nvPr>
            <p:ph idx="1"/>
          </p:nvPr>
        </p:nvSpPr>
        <p:spPr>
          <a:xfrm>
            <a:off x="677334" y="1245705"/>
            <a:ext cx="8596668" cy="4795658"/>
          </a:xfrm>
        </p:spPr>
        <p:txBody>
          <a:bodyPr>
            <a:norm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5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Name: </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Sandra Jones, 112 The Crescent, Yardley Wood, Birmingham B12 3KJ.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5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Age: </a:t>
            </a:r>
            <a:r>
              <a:rPr lang="en-GB" sz="15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76.  According to Roebuck (1979), old age has always been a topic for discussion. The current work age population is growing older and birth rate </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is relatively low, this will result in a aged population. England amongst other western countries will have a large population of old aged individuals in the last quarter of the 20</a:t>
            </a:r>
            <a:r>
              <a:rPr lang="en-GB" sz="15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 century. (We are already in a aged population in the U.K)</a:t>
            </a:r>
            <a:r>
              <a:rPr lang="en-GB" sz="1500" i="0" dirty="0">
                <a:solidFill>
                  <a:srgbClr val="222222"/>
                </a:solidFill>
                <a:effectLst/>
                <a:latin typeface="Arial" panose="020B0604020202020204" pitchFamily="34" charset="0"/>
              </a:rPr>
              <a:t>.</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5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Religion/Ethnicity: </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Christianity, White</a:t>
            </a:r>
            <a:endParaRPr lang="en-GB"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5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Next of Kin/Family</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 Daughter, Samantha Jones 165 College Road, Moseley, Birmingham B13 9LU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5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Next of Kin Contact number</a:t>
            </a:r>
            <a:r>
              <a:rPr lang="en-GB" sz="1500" dirty="0">
                <a:solidFill>
                  <a:srgbClr val="000000"/>
                </a:solidFill>
                <a:latin typeface="Arial" panose="020B0604020202020204" pitchFamily="34" charset="0"/>
                <a:ea typeface="Calibri" panose="020F0502020204030204" pitchFamily="34" charset="0"/>
                <a:cs typeface="Times New Roman" panose="02020603050405020304" pitchFamily="18" charset="0"/>
              </a:rPr>
              <a:t>: 07400675467</a:t>
            </a:r>
          </a:p>
          <a:p>
            <a:pPr marL="342900" lvl="0" indent="-342900">
              <a:lnSpc>
                <a:spcPct val="150000"/>
              </a:lnSpc>
              <a:spcAft>
                <a:spcPts val="800"/>
              </a:spcAft>
              <a:buSzPts val="1000"/>
              <a:buFont typeface="Symbol" panose="05050102010706020507" pitchFamily="18" charset="2"/>
              <a:buChar char=""/>
              <a:tabLst>
                <a:tab pos="457200" algn="l"/>
              </a:tabLst>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07810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4C7E7-4B16-453C-AB68-447D2DC5740D}"/>
              </a:ext>
            </a:extLst>
          </p:cNvPr>
          <p:cNvSpPr>
            <a:spLocks noGrp="1"/>
          </p:cNvSpPr>
          <p:nvPr>
            <p:ph type="title"/>
          </p:nvPr>
        </p:nvSpPr>
        <p:spPr/>
        <p:txBody>
          <a:bodyPr/>
          <a:lstStyle/>
          <a:p>
            <a:pPr algn="ctr"/>
            <a:r>
              <a:rPr lang="en-GB" dirty="0"/>
              <a:t>Medical History </a:t>
            </a:r>
          </a:p>
        </p:txBody>
      </p:sp>
      <p:sp>
        <p:nvSpPr>
          <p:cNvPr id="3" name="Content Placeholder 2">
            <a:extLst>
              <a:ext uri="{FF2B5EF4-FFF2-40B4-BE49-F238E27FC236}">
                <a16:creationId xmlns:a16="http://schemas.microsoft.com/office/drawing/2014/main" id="{31BB9214-E0F8-47AB-86DF-CC8B366B315F}"/>
              </a:ext>
            </a:extLst>
          </p:cNvPr>
          <p:cNvSpPr>
            <a:spLocks noGrp="1"/>
          </p:cNvSpPr>
          <p:nvPr>
            <p:ph idx="1"/>
          </p:nvPr>
        </p:nvSpPr>
        <p:spPr>
          <a:xfrm>
            <a:off x="677333" y="1262744"/>
            <a:ext cx="9613295" cy="5457370"/>
          </a:xfrm>
        </p:spPr>
        <p:txBody>
          <a:bodyPr>
            <a:norm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Health Conditions</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Mrs Jones has dementia.</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Medication:</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Mrs Jones requires her medication </a:t>
            </a:r>
            <a:r>
              <a:rPr lang="en-GB" sz="1400" b="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Donepizil</a:t>
            </a:r>
            <a:r>
              <a:rPr lang="en-GB" sz="1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23mg</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orally which is required once a day just before bedtime at her preferred time of 8.30pm. Mrs Jones will need help in taking her medication in the evening just before bed as she is very forgetful and needs assistance in taking her medication.  Mrs Jones also takes Paracetamol as she suffers from leg pain on most days. This should be given as and when required but no more than the recommended daily allowance. </a:t>
            </a:r>
          </a:p>
          <a:p>
            <a:pPr algn="just"/>
            <a:r>
              <a:rPr lang="en-GB" sz="1400" b="1" dirty="0">
                <a:solidFill>
                  <a:srgbClr val="000000"/>
                </a:solidFill>
                <a:effectLst/>
                <a:latin typeface="Arial" panose="020B0604020202020204" pitchFamily="34" charset="0"/>
                <a:ea typeface="Times New Roman" panose="02020603050405020304" pitchFamily="18" charset="0"/>
              </a:rPr>
              <a:t>Allergies- </a:t>
            </a:r>
            <a:r>
              <a:rPr lang="en-GB" sz="1400" b="1" dirty="0">
                <a:solidFill>
                  <a:srgbClr val="000000"/>
                </a:solidFill>
                <a:latin typeface="Arial" panose="020B0604020202020204" pitchFamily="34" charset="0"/>
                <a:ea typeface="Times New Roman" panose="02020603050405020304" pitchFamily="18" charset="0"/>
              </a:rPr>
              <a:t> </a:t>
            </a:r>
            <a:r>
              <a:rPr lang="en-GB" sz="1400" dirty="0">
                <a:solidFill>
                  <a:srgbClr val="000000"/>
                </a:solidFill>
                <a:latin typeface="Arial" panose="020B0604020202020204" pitchFamily="34" charset="0"/>
                <a:ea typeface="Times New Roman" panose="02020603050405020304" pitchFamily="18" charset="0"/>
              </a:rPr>
              <a:t>Mrs Jones has no allergies. </a:t>
            </a:r>
            <a:endParaRPr lang="en-GB" sz="1400" dirty="0"/>
          </a:p>
        </p:txBody>
      </p:sp>
    </p:spTree>
    <p:extLst>
      <p:ext uri="{BB962C8B-B14F-4D97-AF65-F5344CB8AC3E}">
        <p14:creationId xmlns:p14="http://schemas.microsoft.com/office/powerpoint/2010/main" val="1690509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1C5B0-B385-4BE1-8D21-6A6192C6AC5B}"/>
              </a:ext>
            </a:extLst>
          </p:cNvPr>
          <p:cNvSpPr>
            <a:spLocks noGrp="1"/>
          </p:cNvSpPr>
          <p:nvPr>
            <p:ph type="title"/>
          </p:nvPr>
        </p:nvSpPr>
        <p:spPr>
          <a:xfrm>
            <a:off x="677334" y="185530"/>
            <a:ext cx="8596668" cy="1364974"/>
          </a:xfrm>
        </p:spPr>
        <p:txBody>
          <a:bodyPr/>
          <a:lstStyle/>
          <a:p>
            <a:pPr algn="ctr"/>
            <a:r>
              <a:rPr lang="en-GB" dirty="0"/>
              <a:t>Living Arrangements, Mobility, Sensory and cognitive requirements </a:t>
            </a:r>
          </a:p>
        </p:txBody>
      </p:sp>
      <p:sp>
        <p:nvSpPr>
          <p:cNvPr id="3" name="Content Placeholder 2">
            <a:extLst>
              <a:ext uri="{FF2B5EF4-FFF2-40B4-BE49-F238E27FC236}">
                <a16:creationId xmlns:a16="http://schemas.microsoft.com/office/drawing/2014/main" id="{80E61FF0-2FB0-4247-8895-5C15CE63BC91}"/>
              </a:ext>
            </a:extLst>
          </p:cNvPr>
          <p:cNvSpPr>
            <a:spLocks noGrp="1"/>
          </p:cNvSpPr>
          <p:nvPr>
            <p:ph idx="1"/>
          </p:nvPr>
        </p:nvSpPr>
        <p:spPr>
          <a:xfrm>
            <a:off x="92242" y="1470993"/>
            <a:ext cx="9766852" cy="5201477"/>
          </a:xfrm>
        </p:spPr>
        <p:txBody>
          <a:bodyPr>
            <a:norm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Environment</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Mrs Jones is living in her own home in a one bedroom bungalow. Mrs Jones lives in Sheltered accommodation provided by the Birmingham City Council. It is in well kept condition and has no visible defects or any posed dangers.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Mobility</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Mrs Jones has some stiffness in her legs and uses a Zimmer frame when she regularly goes out for walks, hospital or clinic appointments.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Sensory- </a:t>
            </a:r>
            <a:r>
              <a:rPr lang="en-GB" sz="16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en-GB"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Mrs Jones is short sighted and does require glasses when glancing though a magazine or when trying to knit.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Cognitive -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Mrs Jones </a:t>
            </a:r>
            <a:r>
              <a:rPr lang="en-GB" sz="1600" dirty="0">
                <a:solidFill>
                  <a:srgbClr val="000000"/>
                </a:solidFill>
                <a:latin typeface="Arial" panose="020B0604020202020204" pitchFamily="34" charset="0"/>
                <a:ea typeface="Calibri" panose="020F0502020204030204" pitchFamily="34" charset="0"/>
                <a:cs typeface="Arial" panose="020B0604020202020204" pitchFamily="34" charset="0"/>
              </a:rPr>
              <a:t>is very forgetful and often forgets where she has places items such as her glasses, books and personal belongings. Mrs Jones needs constant reminder when carrying out daily tasks and constant reminder about special dates. </a:t>
            </a:r>
            <a:endPar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21018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779D-80C1-4EFA-AF6C-CE3E76B6C417}"/>
              </a:ext>
            </a:extLst>
          </p:cNvPr>
          <p:cNvSpPr>
            <a:spLocks noGrp="1"/>
          </p:cNvSpPr>
          <p:nvPr>
            <p:ph type="title"/>
          </p:nvPr>
        </p:nvSpPr>
        <p:spPr>
          <a:xfrm>
            <a:off x="677334" y="106017"/>
            <a:ext cx="8596668" cy="710621"/>
          </a:xfrm>
        </p:spPr>
        <p:txBody>
          <a:bodyPr/>
          <a:lstStyle/>
          <a:p>
            <a:pPr algn="ctr"/>
            <a:r>
              <a:rPr lang="en-GB" dirty="0"/>
              <a:t>Diet and Personal Care</a:t>
            </a:r>
          </a:p>
        </p:txBody>
      </p:sp>
      <p:sp>
        <p:nvSpPr>
          <p:cNvPr id="3" name="Content Placeholder 2">
            <a:extLst>
              <a:ext uri="{FF2B5EF4-FFF2-40B4-BE49-F238E27FC236}">
                <a16:creationId xmlns:a16="http://schemas.microsoft.com/office/drawing/2014/main" id="{E8884A46-96F0-481E-B083-CB23F918A751}"/>
              </a:ext>
            </a:extLst>
          </p:cNvPr>
          <p:cNvSpPr>
            <a:spLocks noGrp="1"/>
          </p:cNvSpPr>
          <p:nvPr>
            <p:ph idx="1"/>
          </p:nvPr>
        </p:nvSpPr>
        <p:spPr>
          <a:xfrm>
            <a:off x="677333" y="816638"/>
            <a:ext cx="9148837" cy="5787361"/>
          </a:xfrm>
        </p:spPr>
        <p:txBody>
          <a:bodyPr>
            <a:normAutofit lnSpcReduction="10000"/>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Diet-</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Mrs Jones has been a vegetarian all her life, this needs to be always taken into account when assisting her with her meals. All  lunch meals are purchased, prepared and stored away by her daughter Samantha. If any issues or concerns arise around  meals then her daughter Samantha should be contacted immediately on the number provided.</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Personal Care-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Mrs Jones needs assistance and prompting in the mornings to have a shower in her wet room, if strong refusal is identified then Mrs Jones wishes will be respected. Special aids such as </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wall mounted shower chair,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bath and toilet rails should be prompted by staff to be used to assist Mrs Jones.</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ICT-  </a:t>
            </a:r>
            <a:r>
              <a:rPr lang="en-GB" sz="1800" dirty="0">
                <a:solidFill>
                  <a:srgbClr val="000000"/>
                </a:solidFill>
                <a:effectLst/>
                <a:latin typeface="Arial" panose="020B0604020202020204" pitchFamily="34" charset="0"/>
                <a:ea typeface="Times New Roman" panose="02020603050405020304" pitchFamily="18" charset="0"/>
              </a:rPr>
              <a:t>Mrs Jones has emergency pull cords throughout her home which are connected to a two way interco</a:t>
            </a:r>
            <a:r>
              <a:rPr lang="en-GB" dirty="0">
                <a:solidFill>
                  <a:srgbClr val="000000"/>
                </a:solidFill>
                <a:latin typeface="Arial" panose="020B0604020202020204" pitchFamily="34" charset="0"/>
                <a:ea typeface="Times New Roman" panose="02020603050405020304" pitchFamily="18" charset="0"/>
              </a:rPr>
              <a:t>m system. A door keypad entry is required to get into Mrs Jones homes, the number combination is held by management to respect Mrs Jones’s privacy.</a:t>
            </a:r>
          </a:p>
          <a:p>
            <a:pPr algn="just">
              <a:lnSpc>
                <a:spcPct val="150000"/>
              </a:lnSpc>
            </a:pPr>
            <a:endParaRPr lang="en-GB" dirty="0">
              <a:solidFill>
                <a:srgbClr val="000000"/>
              </a:solidFill>
              <a:latin typeface="Arial" panose="020B0604020202020204" pitchFamily="34" charset="0"/>
            </a:endParaRPr>
          </a:p>
          <a:p>
            <a:pPr algn="just"/>
            <a:endParaRPr lang="en-GB" dirty="0"/>
          </a:p>
        </p:txBody>
      </p:sp>
    </p:spTree>
    <p:extLst>
      <p:ext uri="{BB962C8B-B14F-4D97-AF65-F5344CB8AC3E}">
        <p14:creationId xmlns:p14="http://schemas.microsoft.com/office/powerpoint/2010/main" val="34779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1E009-06CD-474F-B596-8B7540FF34C9}"/>
              </a:ext>
            </a:extLst>
          </p:cNvPr>
          <p:cNvSpPr>
            <a:spLocks noGrp="1"/>
          </p:cNvSpPr>
          <p:nvPr>
            <p:ph type="title"/>
          </p:nvPr>
        </p:nvSpPr>
        <p:spPr/>
        <p:txBody>
          <a:bodyPr>
            <a:normAutofit fontScale="90000"/>
          </a:bodyPr>
          <a:lstStyle/>
          <a:p>
            <a:r>
              <a:rPr lang="en-GB" dirty="0"/>
              <a:t>Likes and dislikes, Risk Assessment, Daily habits/schedule, Hobbies and interests.</a:t>
            </a:r>
          </a:p>
        </p:txBody>
      </p:sp>
      <p:sp>
        <p:nvSpPr>
          <p:cNvPr id="3" name="Content Placeholder 2">
            <a:extLst>
              <a:ext uri="{FF2B5EF4-FFF2-40B4-BE49-F238E27FC236}">
                <a16:creationId xmlns:a16="http://schemas.microsoft.com/office/drawing/2014/main" id="{FA32CD2A-88A5-4BA7-8CAE-CA9A36011EA2}"/>
              </a:ext>
            </a:extLst>
          </p:cNvPr>
          <p:cNvSpPr>
            <a:spLocks noGrp="1"/>
          </p:cNvSpPr>
          <p:nvPr>
            <p:ph idx="1"/>
          </p:nvPr>
        </p:nvSpPr>
        <p:spPr>
          <a:xfrm>
            <a:off x="0" y="1620253"/>
            <a:ext cx="9855200" cy="4867634"/>
          </a:xfrm>
        </p:spPr>
        <p:txBody>
          <a:bodyPr>
            <a:noAutofit/>
          </a:bodyPr>
          <a:lstStyle/>
          <a:p>
            <a:pPr marL="342900" lvl="0" indent="-342900" algn="just">
              <a:lnSpc>
                <a:spcPct val="170000"/>
              </a:lnSpc>
              <a:spcAft>
                <a:spcPts val="800"/>
              </a:spcAft>
              <a:buSzPts val="1000"/>
              <a:buFont typeface="Symbol" panose="05050102010706020507" pitchFamily="18" charset="2"/>
              <a:buChar char=""/>
              <a:tabLst>
                <a:tab pos="457200" algn="l"/>
              </a:tabLst>
            </a:pPr>
            <a:r>
              <a:rPr lang="en-GB" sz="1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Likes and dislikes- </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Mrs Jones likes to have a cup of tea with her care providers and takes no sugar in her tea. Mrs Jones enjoys watching soaps, sitting by the window by the garden and listening to the radio.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70000"/>
              </a:lnSpc>
              <a:spcAft>
                <a:spcPts val="800"/>
              </a:spcAft>
              <a:buSzPts val="1000"/>
              <a:buFont typeface="Symbol" panose="05050102010706020507" pitchFamily="18" charset="2"/>
              <a:buChar char=""/>
              <a:tabLst>
                <a:tab pos="457200" algn="l"/>
              </a:tabLst>
            </a:pPr>
            <a:r>
              <a:rPr lang="en-GB" sz="1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Risk Assessment</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Providing an advocate for Mrs Jones has been mentioned by her daughter and will be looked into to provide help and support in future decision making and awareness of help and support that can be provided  for Mrs Jones.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70000"/>
              </a:lnSpc>
              <a:spcAft>
                <a:spcPts val="800"/>
              </a:spcAft>
              <a:buSzPts val="1000"/>
              <a:buFont typeface="Symbol" panose="05050102010706020507" pitchFamily="18" charset="2"/>
              <a:buChar char=""/>
              <a:tabLst>
                <a:tab pos="457200" algn="l"/>
              </a:tabLst>
            </a:pPr>
            <a:r>
              <a:rPr lang="en-GB" sz="1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Daily Habits/ Schedule- </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Mrs Jones likes to wake up at 9 am and have her breakfast consisting of tea and toast and occasionally cereal. Mrs Jones prefers a late lunch around 2pm and supper at 7.30pm. Mrs Jones does occasionally go out shopping with her daughter on a Thursday morning and attends church every Sunday with her daughter Samantha. </a:t>
            </a:r>
          </a:p>
          <a:p>
            <a:pPr algn="just">
              <a:lnSpc>
                <a:spcPct val="170000"/>
              </a:lnSpc>
              <a:spcAft>
                <a:spcPts val="800"/>
              </a:spcAft>
              <a:buSzPts val="1000"/>
              <a:buFont typeface="Symbol" panose="05050102010706020507" pitchFamily="18" charset="2"/>
              <a:buChar char=""/>
              <a:tabLst>
                <a:tab pos="457200" algn="l"/>
              </a:tabLst>
            </a:pPr>
            <a:r>
              <a:rPr lang="en-GB" sz="1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Hobbies/ Interests- </a:t>
            </a:r>
            <a:r>
              <a:rPr lang="en-GB" sz="1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Reading or glancing through magazines is a much loved hobby as well as being interested in nature and birds.</a:t>
            </a:r>
          </a:p>
          <a:p>
            <a:pPr marL="342900" lvl="0" indent="-342900">
              <a:lnSpc>
                <a:spcPct val="170000"/>
              </a:lnSpc>
              <a:spcAft>
                <a:spcPts val="800"/>
              </a:spcAft>
              <a:buSzPts val="1000"/>
              <a:buFont typeface="Symbol" panose="05050102010706020507" pitchFamily="18" charset="2"/>
              <a:buChar char=""/>
              <a:tabLst>
                <a:tab pos="457200" algn="l"/>
              </a:tabLst>
            </a:pPr>
            <a:endPar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endParaRPr lang="en-GB" sz="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150000"/>
              </a:lnSpc>
              <a:spcAft>
                <a:spcPts val="800"/>
              </a:spcAft>
              <a:buSzPts val="1000"/>
              <a:buNone/>
              <a:tabLst>
                <a:tab pos="457200" algn="l"/>
              </a:tabLst>
            </a:pP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1929958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BB74D-3D9F-4DE4-ABB7-6F2B3235149F}"/>
              </a:ext>
            </a:extLst>
          </p:cNvPr>
          <p:cNvSpPr>
            <a:spLocks noGrp="1"/>
          </p:cNvSpPr>
          <p:nvPr>
            <p:ph type="title"/>
          </p:nvPr>
        </p:nvSpPr>
        <p:spPr>
          <a:xfrm>
            <a:off x="1333502" y="609600"/>
            <a:ext cx="8596668" cy="1320800"/>
          </a:xfrm>
        </p:spPr>
        <p:txBody>
          <a:bodyPr>
            <a:normAutofit/>
          </a:bodyPr>
          <a:lstStyle/>
          <a:p>
            <a:pPr algn="ctr"/>
            <a:r>
              <a:rPr lang="en-GB" dirty="0"/>
              <a:t>Importance and Important dates.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Content Placeholder 2">
            <a:extLst>
              <a:ext uri="{FF2B5EF4-FFF2-40B4-BE49-F238E27FC236}">
                <a16:creationId xmlns:a16="http://schemas.microsoft.com/office/drawing/2014/main" id="{9E03E7CF-7CF2-43BF-8CC7-BD4DC5ADE303}"/>
              </a:ext>
            </a:extLst>
          </p:cNvPr>
          <p:cNvSpPr>
            <a:spLocks noGrp="1"/>
          </p:cNvSpPr>
          <p:nvPr>
            <p:ph idx="1"/>
          </p:nvPr>
        </p:nvSpPr>
        <p:spPr>
          <a:xfrm>
            <a:off x="1333501" y="2160589"/>
            <a:ext cx="8596668" cy="3880773"/>
          </a:xfrm>
        </p:spPr>
        <p:txBody>
          <a:bodyPr>
            <a:norm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What is Important to the Person- </a:t>
            </a:r>
            <a:r>
              <a:rPr lang="en-GB" sz="1400" dirty="0">
                <a:latin typeface="Arial" panose="020B0604020202020204" pitchFamily="34" charset="0"/>
                <a:ea typeface="Times New Roman" panose="02020603050405020304" pitchFamily="18" charset="0"/>
                <a:cs typeface="Times New Roman" panose="02020603050405020304" pitchFamily="18" charset="0"/>
              </a:rPr>
              <a:t>Mrs Jones is a huge fan of the queen and takes offence if any negative comments are made about the royal family. Mrs Jones enjoys seeing her grandchildren over the weekends. </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Important Dates- 	</a:t>
            </a:r>
            <a:r>
              <a:rPr lang="en-GB" sz="1400" b="1" dirty="0">
                <a:latin typeface="Arial" panose="020B0604020202020204" pitchFamily="34" charset="0"/>
                <a:ea typeface="Times New Roman" panose="02020603050405020304" pitchFamily="18" charset="0"/>
                <a:cs typeface="Times New Roman" panose="02020603050405020304" pitchFamily="18" charset="0"/>
              </a:rPr>
              <a:t>January 23</a:t>
            </a:r>
            <a:r>
              <a:rPr lang="en-GB" sz="1400" b="1" baseline="30000" dirty="0">
                <a:latin typeface="Arial" panose="020B0604020202020204" pitchFamily="34" charset="0"/>
                <a:ea typeface="Times New Roman" panose="02020603050405020304" pitchFamily="18" charset="0"/>
                <a:cs typeface="Times New Roman" panose="02020603050405020304" pitchFamily="18" charset="0"/>
              </a:rPr>
              <a:t>rd</a:t>
            </a:r>
            <a:r>
              <a:rPr lang="en-GB" sz="1400" b="1" dirty="0">
                <a:latin typeface="Arial" panose="020B0604020202020204" pitchFamily="34" charset="0"/>
                <a:ea typeface="Times New Roman" panose="02020603050405020304" pitchFamily="18" charset="0"/>
                <a:cs typeface="Times New Roman" panose="02020603050405020304" pitchFamily="18" charset="0"/>
              </a:rPr>
              <a:t> 2002 </a:t>
            </a:r>
            <a:r>
              <a:rPr lang="en-GB" sz="1400" dirty="0">
                <a:latin typeface="Arial" panose="020B0604020202020204" pitchFamily="34" charset="0"/>
                <a:ea typeface="Times New Roman" panose="02020603050405020304" pitchFamily="18" charset="0"/>
                <a:cs typeface="Times New Roman" panose="02020603050405020304" pitchFamily="18" charset="0"/>
              </a:rPr>
              <a:t>is the day Mr Jones died after 45 years of being together, when 				remembered Mrs Jones can become very upset and distressed. </a:t>
            </a:r>
          </a:p>
          <a:p>
            <a:pPr marL="1714500" lvl="4" indent="0" algn="just">
              <a:lnSpc>
                <a:spcPct val="150000"/>
              </a:lnSpc>
              <a:spcAft>
                <a:spcPts val="800"/>
              </a:spcAft>
              <a:buSzPts val="1000"/>
              <a:buNone/>
              <a:tabLst>
                <a:tab pos="457200" algn="l"/>
              </a:tabLst>
            </a:pPr>
            <a:r>
              <a:rPr lang="en-GB" sz="1400" dirty="0">
                <a:latin typeface="Arial" panose="020B0604020202020204" pitchFamily="34" charset="0"/>
                <a:ea typeface="Times New Roman" panose="02020603050405020304" pitchFamily="18" charset="0"/>
                <a:cs typeface="Times New Roman" panose="02020603050405020304" pitchFamily="18" charset="0"/>
              </a:rPr>
              <a:t>	September 11</a:t>
            </a:r>
            <a:r>
              <a:rPr lang="en-GB" sz="1400" baseline="30000" dirty="0">
                <a:latin typeface="Arial" panose="020B0604020202020204" pitchFamily="34" charset="0"/>
                <a:ea typeface="Times New Roman" panose="02020603050405020304" pitchFamily="18" charset="0"/>
                <a:cs typeface="Times New Roman" panose="02020603050405020304" pitchFamily="18" charset="0"/>
              </a:rPr>
              <a:t>th</a:t>
            </a:r>
            <a:r>
              <a:rPr lang="en-GB" sz="1400" dirty="0">
                <a:latin typeface="Arial" panose="020B0604020202020204" pitchFamily="34" charset="0"/>
                <a:ea typeface="Times New Roman" panose="02020603050405020304" pitchFamily="18" charset="0"/>
                <a:cs typeface="Times New Roman" panose="02020603050405020304" pitchFamily="18" charset="0"/>
              </a:rPr>
              <a:t>  is Samantha’s Birthday</a:t>
            </a:r>
          </a:p>
          <a:p>
            <a:pPr marL="1714500" lvl="4" indent="0" algn="just">
              <a:lnSpc>
                <a:spcPct val="150000"/>
              </a:lnSpc>
              <a:spcAft>
                <a:spcPts val="800"/>
              </a:spcAft>
              <a:buSzPts val="1000"/>
              <a:buNone/>
              <a:tabLst>
                <a:tab pos="457200" algn="l"/>
              </a:tabLst>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1714500" lvl="4" indent="0" algn="ctr">
              <a:lnSpc>
                <a:spcPct val="150000"/>
              </a:lnSpc>
              <a:spcAft>
                <a:spcPts val="800"/>
              </a:spcAft>
              <a:buSzPts val="1000"/>
              <a:buNone/>
              <a:tabLst>
                <a:tab pos="457200" algn="l"/>
              </a:tabLst>
            </a:pPr>
            <a:r>
              <a:rPr lang="en-GB" sz="1800" dirty="0">
                <a:solidFill>
                  <a:schemeClr val="accent1"/>
                </a:solidFill>
              </a:rPr>
              <a:t>Bright side carers. CQC care providers. “ A name you can trust”</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94786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7EAE-6B00-4CAD-8054-991896E6BB25}"/>
              </a:ext>
            </a:extLst>
          </p:cNvPr>
          <p:cNvSpPr>
            <a:spLocks noGrp="1"/>
          </p:cNvSpPr>
          <p:nvPr>
            <p:ph type="title"/>
          </p:nvPr>
        </p:nvSpPr>
        <p:spPr>
          <a:xfrm>
            <a:off x="677334" y="304801"/>
            <a:ext cx="8596668" cy="609600"/>
          </a:xfrm>
        </p:spPr>
        <p:txBody>
          <a:bodyPr>
            <a:normAutofit fontScale="90000"/>
          </a:bodyPr>
          <a:lstStyle/>
          <a:p>
            <a:pPr algn="ctr"/>
            <a:r>
              <a:rPr lang="en-GB" dirty="0"/>
              <a:t>Reference List</a:t>
            </a:r>
          </a:p>
        </p:txBody>
      </p:sp>
      <p:sp>
        <p:nvSpPr>
          <p:cNvPr id="3" name="Content Placeholder 2">
            <a:extLst>
              <a:ext uri="{FF2B5EF4-FFF2-40B4-BE49-F238E27FC236}">
                <a16:creationId xmlns:a16="http://schemas.microsoft.com/office/drawing/2014/main" id="{929EC95C-9938-499C-8D71-3354FC7B564C}"/>
              </a:ext>
            </a:extLst>
          </p:cNvPr>
          <p:cNvSpPr>
            <a:spLocks noGrp="1"/>
          </p:cNvSpPr>
          <p:nvPr>
            <p:ph idx="1"/>
          </p:nvPr>
        </p:nvSpPr>
        <p:spPr>
          <a:xfrm>
            <a:off x="1" y="783771"/>
            <a:ext cx="10943770" cy="6074229"/>
          </a:xfrm>
        </p:spPr>
        <p:txBody>
          <a:bodyPr>
            <a:normAutofit/>
          </a:bodyPr>
          <a:lstStyle/>
          <a:p>
            <a:r>
              <a:rPr lang="en-GB" sz="1400" b="0" i="0" dirty="0">
                <a:solidFill>
                  <a:srgbClr val="222222"/>
                </a:solidFill>
                <a:effectLst/>
                <a:latin typeface="Arial" panose="020B0604020202020204" pitchFamily="34" charset="0"/>
              </a:rPr>
              <a:t>Alzheimer’s Society (2021). </a:t>
            </a:r>
            <a:r>
              <a:rPr lang="en-GB" sz="1400" dirty="0">
                <a:solidFill>
                  <a:srgbClr val="222222"/>
                </a:solidFill>
                <a:latin typeface="Arial" panose="020B0604020202020204" pitchFamily="34" charset="0"/>
              </a:rPr>
              <a:t>‘</a:t>
            </a:r>
            <a:r>
              <a:rPr lang="en-GB" sz="1400" i="1" dirty="0">
                <a:solidFill>
                  <a:srgbClr val="222222"/>
                </a:solidFill>
                <a:latin typeface="Arial" panose="020B0604020202020204" pitchFamily="34" charset="0"/>
              </a:rPr>
              <a:t>Treatments for Alzheimer’s</a:t>
            </a:r>
            <a:r>
              <a:rPr lang="en-GB" sz="1400" dirty="0">
                <a:solidFill>
                  <a:srgbClr val="222222"/>
                </a:solidFill>
                <a:latin typeface="Arial" panose="020B0604020202020204" pitchFamily="34" charset="0"/>
              </a:rPr>
              <a:t>’. Available at</a:t>
            </a:r>
            <a:r>
              <a:rPr lang="en-GB" sz="1400" dirty="0">
                <a:solidFill>
                  <a:schemeClr val="tx1"/>
                </a:solidFill>
                <a:latin typeface="Arial" panose="020B0604020202020204" pitchFamily="34" charset="0"/>
              </a:rPr>
              <a:t>: </a:t>
            </a:r>
            <a:r>
              <a:rPr lang="en-GB" sz="1400" u="sng" dirty="0">
                <a:solidFill>
                  <a:schemeClr val="tx1"/>
                </a:solidFill>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https://www.alzheimers.org.uk/about-dementia/types-dementia/treatments-dementia#content-start</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 (Accessed:20</a:t>
            </a:r>
            <a:r>
              <a:rPr lang="en-GB" sz="1400" baseline="300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th</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June 2021).</a:t>
            </a:r>
          </a:p>
          <a:p>
            <a:r>
              <a:rPr lang="en-GB" sz="1400" b="0" i="0" dirty="0" err="1">
                <a:solidFill>
                  <a:srgbClr val="222222"/>
                </a:solidFill>
                <a:effectLst/>
                <a:latin typeface="Arial" panose="020B0604020202020204" pitchFamily="34" charset="0"/>
              </a:rPr>
              <a:t>Baguma</a:t>
            </a:r>
            <a:r>
              <a:rPr lang="en-GB" sz="1400" b="0" i="0" dirty="0">
                <a:solidFill>
                  <a:srgbClr val="222222"/>
                </a:solidFill>
                <a:effectLst/>
                <a:latin typeface="Arial" panose="020B0604020202020204" pitchFamily="34" charset="0"/>
              </a:rPr>
              <a:t>, J. C., &amp; </a:t>
            </a:r>
            <a:r>
              <a:rPr lang="en-GB" sz="1400" b="0" i="0" dirty="0" err="1">
                <a:solidFill>
                  <a:srgbClr val="222222"/>
                </a:solidFill>
                <a:effectLst/>
                <a:latin typeface="Arial" panose="020B0604020202020204" pitchFamily="34" charset="0"/>
              </a:rPr>
              <a:t>Uchejeso</a:t>
            </a:r>
            <a:r>
              <a:rPr lang="en-GB" sz="1400" b="0" i="0" dirty="0">
                <a:solidFill>
                  <a:srgbClr val="222222"/>
                </a:solidFill>
                <a:effectLst/>
                <a:latin typeface="Arial" panose="020B0604020202020204" pitchFamily="34" charset="0"/>
              </a:rPr>
              <a:t>, O. M. (2020). Managing Quality in Health and Social Care Services; an Exemplary Review of a Centre in London. </a:t>
            </a:r>
            <a:r>
              <a:rPr lang="en-GB" sz="1400" b="0" i="1" dirty="0">
                <a:solidFill>
                  <a:srgbClr val="222222"/>
                </a:solidFill>
                <a:effectLst/>
                <a:latin typeface="Arial" panose="020B0604020202020204" pitchFamily="34" charset="0"/>
              </a:rPr>
              <a:t>Journal of Quality in Health care &amp; Economics ISSN</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2642</a:t>
            </a:r>
            <a:r>
              <a:rPr lang="en-GB" sz="1400" b="0" i="0" dirty="0">
                <a:solidFill>
                  <a:srgbClr val="222222"/>
                </a:solidFill>
                <a:effectLst/>
                <a:latin typeface="Arial" panose="020B0604020202020204" pitchFamily="34" charset="0"/>
              </a:rPr>
              <a:t>, 6250.</a:t>
            </a:r>
          </a:p>
          <a:p>
            <a:pPr algn="just"/>
            <a:r>
              <a:rPr lang="en-GB" sz="1400" b="0" i="0" dirty="0">
                <a:solidFill>
                  <a:srgbClr val="222222"/>
                </a:solidFill>
                <a:effectLst/>
                <a:latin typeface="Arial" panose="020B0604020202020204" pitchFamily="34" charset="0"/>
              </a:rPr>
              <a:t>Eaton, S., Roberts, S., &amp; Turner, B. (2015). Delivering person centred care in long term conditions. </a:t>
            </a:r>
            <a:r>
              <a:rPr lang="en-GB" sz="1400" b="0" i="1" dirty="0" err="1">
                <a:solidFill>
                  <a:srgbClr val="222222"/>
                </a:solidFill>
                <a:effectLst/>
                <a:latin typeface="Arial" panose="020B0604020202020204" pitchFamily="34" charset="0"/>
              </a:rPr>
              <a:t>Bmj</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350</a:t>
            </a:r>
            <a:r>
              <a:rPr lang="en-GB" sz="1400" b="0" i="0" dirty="0">
                <a:solidFill>
                  <a:srgbClr val="222222"/>
                </a:solidFill>
                <a:effectLst/>
                <a:latin typeface="Arial" panose="020B0604020202020204" pitchFamily="34" charset="0"/>
              </a:rPr>
              <a:t>.</a:t>
            </a:r>
          </a:p>
          <a:p>
            <a:pPr algn="just"/>
            <a:r>
              <a:rPr lang="en-GB" sz="1400" b="0" i="0" dirty="0" err="1">
                <a:solidFill>
                  <a:srgbClr val="222222"/>
                </a:solidFill>
                <a:effectLst/>
                <a:latin typeface="Arial" panose="020B0604020202020204" pitchFamily="34" charset="0"/>
              </a:rPr>
              <a:t>Hubinette</a:t>
            </a:r>
            <a:r>
              <a:rPr lang="en-GB" sz="1400" b="0" i="0" dirty="0">
                <a:solidFill>
                  <a:srgbClr val="222222"/>
                </a:solidFill>
                <a:effectLst/>
                <a:latin typeface="Arial" panose="020B0604020202020204" pitchFamily="34" charset="0"/>
              </a:rPr>
              <a:t>, M., Dobson, S., Scott, I., &amp; </a:t>
            </a:r>
            <a:r>
              <a:rPr lang="en-GB" sz="1400" b="0" i="0" dirty="0" err="1">
                <a:solidFill>
                  <a:srgbClr val="222222"/>
                </a:solidFill>
                <a:effectLst/>
                <a:latin typeface="Arial" panose="020B0604020202020204" pitchFamily="34" charset="0"/>
              </a:rPr>
              <a:t>Sherbino</a:t>
            </a:r>
            <a:r>
              <a:rPr lang="en-GB" sz="1400" b="0" i="0" dirty="0">
                <a:solidFill>
                  <a:srgbClr val="222222"/>
                </a:solidFill>
                <a:effectLst/>
                <a:latin typeface="Arial" panose="020B0604020202020204" pitchFamily="34" charset="0"/>
              </a:rPr>
              <a:t>, J. (2017). Health advocacy. </a:t>
            </a:r>
            <a:r>
              <a:rPr lang="en-GB" sz="1400" b="0" i="1" dirty="0">
                <a:solidFill>
                  <a:srgbClr val="222222"/>
                </a:solidFill>
                <a:effectLst/>
                <a:latin typeface="Arial" panose="020B0604020202020204" pitchFamily="34" charset="0"/>
              </a:rPr>
              <a:t>Medical Teacher</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39</a:t>
            </a:r>
            <a:r>
              <a:rPr lang="en-GB" sz="1400" b="0" i="0" dirty="0">
                <a:solidFill>
                  <a:srgbClr val="222222"/>
                </a:solidFill>
                <a:effectLst/>
                <a:latin typeface="Arial" panose="020B0604020202020204" pitchFamily="34" charset="0"/>
              </a:rPr>
              <a:t>(2), 128-135.</a:t>
            </a:r>
          </a:p>
          <a:p>
            <a:pPr algn="just"/>
            <a:r>
              <a:rPr lang="en-GB" sz="1400" b="0" i="0" dirty="0">
                <a:solidFill>
                  <a:srgbClr val="222222"/>
                </a:solidFill>
                <a:effectLst/>
                <a:latin typeface="Arial" panose="020B0604020202020204" pitchFamily="34" charset="0"/>
              </a:rPr>
              <a:t>Knapp, M. R. (1977). The activity theory of aging an examination in the English context. </a:t>
            </a:r>
            <a:r>
              <a:rPr lang="en-GB" sz="1400" b="0" i="1" dirty="0">
                <a:solidFill>
                  <a:srgbClr val="222222"/>
                </a:solidFill>
                <a:effectLst/>
                <a:latin typeface="Arial" panose="020B0604020202020204" pitchFamily="34" charset="0"/>
              </a:rPr>
              <a:t>The Gerontologist</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17</a:t>
            </a:r>
            <a:r>
              <a:rPr lang="en-GB" sz="1400" b="0" i="0" dirty="0">
                <a:solidFill>
                  <a:srgbClr val="222222"/>
                </a:solidFill>
                <a:effectLst/>
                <a:latin typeface="Arial" panose="020B0604020202020204" pitchFamily="34" charset="0"/>
              </a:rPr>
              <a:t>(6), 553-559</a:t>
            </a:r>
          </a:p>
          <a:p>
            <a:pPr algn="just"/>
            <a:r>
              <a:rPr lang="en-GB" sz="1400" dirty="0">
                <a:solidFill>
                  <a:srgbClr val="EF5285"/>
                </a:solidFill>
                <a:latin typeface="Arial" panose="020B0604020202020204" pitchFamily="34" charset="0"/>
                <a:ea typeface="Times New Roman" panose="02020603050405020304" pitchFamily="18" charset="0"/>
                <a:cs typeface="Times New Roman" panose="02020603050405020304" pitchFamily="18" charset="0"/>
              </a:rPr>
              <a:t> </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Legislation.gov.uk (2014. ‘</a:t>
            </a:r>
            <a:r>
              <a:rPr lang="en-GB"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Care Act 2014</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Available at: https://www.legislation.gov.uk/ukpga/2014/23/contents/enacted. (Accessed :23</a:t>
            </a:r>
            <a:r>
              <a:rPr lang="en-GB" sz="1400" baseline="300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rd</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June 2021).</a:t>
            </a:r>
          </a:p>
          <a:p>
            <a:pPr algn="just"/>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Medline Plus (2021). ‘</a:t>
            </a:r>
            <a:r>
              <a:rPr lang="en-GB" sz="1400" i="1"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Donezipil</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 Available at: </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hlinkClick r:id="rId3"/>
              </a:rPr>
              <a:t>https://medlineplus.gov/druginfo/meds/a697032.html</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(Accessed : 22</a:t>
            </a:r>
            <a:r>
              <a:rPr lang="en-GB" sz="1400" baseline="300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nd</a:t>
            </a:r>
            <a:r>
              <a:rPr lang="en-GB"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June 2021)</a:t>
            </a:r>
          </a:p>
          <a:p>
            <a:pPr algn="just"/>
            <a:r>
              <a:rPr lang="en-GB" sz="1400" b="0" i="0" dirty="0">
                <a:solidFill>
                  <a:srgbClr val="222222"/>
                </a:solidFill>
                <a:effectLst/>
                <a:latin typeface="Arial" panose="020B0604020202020204" pitchFamily="34" charset="0"/>
              </a:rPr>
              <a:t>National Collaborating Centre for Mental Health UK. (2007). Dementia. </a:t>
            </a:r>
            <a:r>
              <a:rPr lang="en-GB" sz="1400" b="0" i="1" dirty="0">
                <a:solidFill>
                  <a:srgbClr val="222222"/>
                </a:solidFill>
                <a:effectLst/>
                <a:latin typeface="Arial" panose="020B0604020202020204" pitchFamily="34" charset="0"/>
              </a:rPr>
              <a:t>Dementia: A NICE-SCIE Guideline on Supporting People With Dementia and Their Carers in Health and Social Care</a:t>
            </a:r>
            <a:r>
              <a:rPr lang="en-GB" sz="1400" b="0" i="0" dirty="0">
                <a:solidFill>
                  <a:srgbClr val="222222"/>
                </a:solidFill>
                <a:effectLst/>
                <a:latin typeface="Arial" panose="020B0604020202020204" pitchFamily="34" charset="0"/>
              </a:rPr>
              <a:t>.</a:t>
            </a:r>
          </a:p>
          <a:p>
            <a:pPr algn="just"/>
            <a:r>
              <a:rPr lang="en-GB" sz="1400" b="0" i="0" dirty="0">
                <a:solidFill>
                  <a:srgbClr val="222222"/>
                </a:solidFill>
                <a:effectLst/>
                <a:latin typeface="Arial" panose="020B0604020202020204" pitchFamily="34" charset="0"/>
              </a:rPr>
              <a:t>Roebuck, J., 1979. When does" old age begin?: The evolution of the English definition. </a:t>
            </a:r>
            <a:r>
              <a:rPr lang="en-GB" sz="1400" b="0" i="1" dirty="0">
                <a:solidFill>
                  <a:srgbClr val="222222"/>
                </a:solidFill>
                <a:effectLst/>
                <a:latin typeface="Arial" panose="020B0604020202020204" pitchFamily="34" charset="0"/>
              </a:rPr>
              <a:t>Journal of Social History</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12</a:t>
            </a:r>
            <a:r>
              <a:rPr lang="en-GB" sz="1400" b="0" i="0" dirty="0">
                <a:solidFill>
                  <a:srgbClr val="222222"/>
                </a:solidFill>
                <a:effectLst/>
                <a:latin typeface="Arial" panose="020B0604020202020204" pitchFamily="34" charset="0"/>
              </a:rPr>
              <a:t>(3), pp.416-428.</a:t>
            </a:r>
          </a:p>
          <a:p>
            <a:pPr algn="just"/>
            <a:r>
              <a:rPr lang="en-GB" sz="1400" b="0" i="0" dirty="0">
                <a:solidFill>
                  <a:srgbClr val="222222"/>
                </a:solidFill>
                <a:effectLst/>
                <a:latin typeface="Arial" panose="020B0604020202020204" pitchFamily="34" charset="0"/>
              </a:rPr>
              <a:t>Santana, M. J., </a:t>
            </a:r>
            <a:r>
              <a:rPr lang="en-GB" sz="1400" b="0" i="0" dirty="0" err="1">
                <a:solidFill>
                  <a:srgbClr val="222222"/>
                </a:solidFill>
                <a:effectLst/>
                <a:latin typeface="Arial" panose="020B0604020202020204" pitchFamily="34" charset="0"/>
              </a:rPr>
              <a:t>Manalili</a:t>
            </a:r>
            <a:r>
              <a:rPr lang="en-GB" sz="1400" b="0" i="0" dirty="0">
                <a:solidFill>
                  <a:srgbClr val="222222"/>
                </a:solidFill>
                <a:effectLst/>
                <a:latin typeface="Arial" panose="020B0604020202020204" pitchFamily="34" charset="0"/>
              </a:rPr>
              <a:t>, K., Jolley, R. J., </a:t>
            </a:r>
            <a:r>
              <a:rPr lang="en-GB" sz="1400" b="0" i="0" dirty="0" err="1">
                <a:solidFill>
                  <a:srgbClr val="222222"/>
                </a:solidFill>
                <a:effectLst/>
                <a:latin typeface="Arial" panose="020B0604020202020204" pitchFamily="34" charset="0"/>
              </a:rPr>
              <a:t>Zelinsky</a:t>
            </a:r>
            <a:r>
              <a:rPr lang="en-GB" sz="1400" b="0" i="0" dirty="0">
                <a:solidFill>
                  <a:srgbClr val="222222"/>
                </a:solidFill>
                <a:effectLst/>
                <a:latin typeface="Arial" panose="020B0604020202020204" pitchFamily="34" charset="0"/>
              </a:rPr>
              <a:t>, S., Quan, H., &amp; Lu, M. (2018). How to practice person‐centred care: A conceptual framework. </a:t>
            </a:r>
            <a:r>
              <a:rPr lang="en-GB" sz="1400" b="0" i="1" dirty="0">
                <a:solidFill>
                  <a:srgbClr val="222222"/>
                </a:solidFill>
                <a:effectLst/>
                <a:latin typeface="Arial" panose="020B0604020202020204" pitchFamily="34" charset="0"/>
              </a:rPr>
              <a:t>Health Expectations</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21</a:t>
            </a:r>
            <a:r>
              <a:rPr lang="en-GB" sz="1400" b="0" i="0" dirty="0">
                <a:solidFill>
                  <a:srgbClr val="222222"/>
                </a:solidFill>
                <a:effectLst/>
                <a:latin typeface="Arial" panose="020B0604020202020204" pitchFamily="34" charset="0"/>
              </a:rPr>
              <a:t>(2), 429-440.</a:t>
            </a:r>
          </a:p>
          <a:p>
            <a:pPr algn="just"/>
            <a:r>
              <a:rPr lang="en-GB" sz="1400" b="0" i="0" dirty="0" err="1">
                <a:solidFill>
                  <a:srgbClr val="222222"/>
                </a:solidFill>
                <a:effectLst/>
                <a:latin typeface="Arial" panose="020B0604020202020204" pitchFamily="34" charset="0"/>
              </a:rPr>
              <a:t>Slasberg</a:t>
            </a:r>
            <a:r>
              <a:rPr lang="en-GB" sz="1400" b="0" i="0" dirty="0">
                <a:solidFill>
                  <a:srgbClr val="222222"/>
                </a:solidFill>
                <a:effectLst/>
                <a:latin typeface="Arial" panose="020B0604020202020204" pitchFamily="34" charset="0"/>
              </a:rPr>
              <a:t>, C., &amp; Beresford, P. (2014). Government guidance for the Care Act: undermining ambitions for change?. </a:t>
            </a:r>
            <a:r>
              <a:rPr lang="en-GB" sz="1400" b="0" i="1" dirty="0">
                <a:solidFill>
                  <a:srgbClr val="222222"/>
                </a:solidFill>
                <a:effectLst/>
                <a:latin typeface="Arial" panose="020B0604020202020204" pitchFamily="34" charset="0"/>
              </a:rPr>
              <a:t>Disability &amp; Society</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29</a:t>
            </a:r>
            <a:r>
              <a:rPr lang="en-GB" sz="1400" b="0" i="0" dirty="0">
                <a:solidFill>
                  <a:srgbClr val="222222"/>
                </a:solidFill>
                <a:effectLst/>
                <a:latin typeface="Arial" panose="020B0604020202020204" pitchFamily="34" charset="0"/>
              </a:rPr>
              <a:t>(10), 1677-1682.</a:t>
            </a:r>
          </a:p>
          <a:p>
            <a:pPr algn="just"/>
            <a:endParaRPr lang="en-GB" sz="1600" b="0" i="0" dirty="0">
              <a:solidFill>
                <a:srgbClr val="222222"/>
              </a:solidFill>
              <a:effectLst/>
              <a:latin typeface="Arial" panose="020B0604020202020204" pitchFamily="34" charset="0"/>
            </a:endParaRPr>
          </a:p>
          <a:p>
            <a:pPr algn="just"/>
            <a:endParaRPr lang="en-GB"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8300811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f7f964f0dc11e8cb87b2fbff62d8d6ba">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eb10e2653281f92e1226b5581b579c4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9D3590-13B8-442D-8693-E9C39FAD64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924CDD-8F61-4C52-891C-B77E14DE3F19}">
  <ds:schemaRefs>
    <ds:schemaRef ds:uri="http://schemas.microsoft.com/sharepoint/v3/contenttype/forms"/>
  </ds:schemaRefs>
</ds:datastoreItem>
</file>

<file path=customXml/itemProps3.xml><?xml version="1.0" encoding="utf-8"?>
<ds:datastoreItem xmlns:ds="http://schemas.openxmlformats.org/officeDocument/2006/customXml" ds:itemID="{53D3C0C6-6439-4F98-8969-30C4F86FCFF8}">
  <ds:schemaRefs>
    <ds:schemaRef ds:uri="http://schemas.microsoft.com/office/infopath/2007/PartnerControls"/>
    <ds:schemaRef ds:uri="6ce03418-4b85-46e6-9705-46dd5ee7fda4"/>
    <ds:schemaRef ds:uri="http://purl.org/dc/elements/1.1/"/>
    <ds:schemaRef ds:uri="http://schemas.microsoft.com/office/2006/metadata/properties"/>
    <ds:schemaRef ds:uri="8e4cb740-4a10-46c5-90de-9cf76d8df684"/>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229</TotalTime>
  <Words>1265</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Symbol</vt:lpstr>
      <vt:lpstr>Times New Roman</vt:lpstr>
      <vt:lpstr>Trebuchet MS</vt:lpstr>
      <vt:lpstr>Wingdings 3</vt:lpstr>
      <vt:lpstr>Facet</vt:lpstr>
      <vt:lpstr>BRIGHTSIDE CARERS “ A Name You Can Trust”   Care Plan for:  Sandra Jones</vt:lpstr>
      <vt:lpstr>Personal Details</vt:lpstr>
      <vt:lpstr>Medical History </vt:lpstr>
      <vt:lpstr>Living Arrangements, Mobility, Sensory and cognitive requirements </vt:lpstr>
      <vt:lpstr>Diet and Personal Care</vt:lpstr>
      <vt:lpstr>Likes and dislikes, Risk Assessment, Daily habits/schedule, Hobbies and interests.</vt:lpstr>
      <vt:lpstr>Importance and Important dates.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BRIGHTSIDE CARERS   Care Plan for:  Sandra Jones</dc:title>
  <dc:creator>Naseem Khan (1807432)</dc:creator>
  <cp:lastModifiedBy>Naseem Khan (1807432)</cp:lastModifiedBy>
  <cp:revision>17</cp:revision>
  <dcterms:created xsi:type="dcterms:W3CDTF">2021-06-25T06:31:31Z</dcterms:created>
  <dcterms:modified xsi:type="dcterms:W3CDTF">2021-06-25T10:21:01Z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