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7"/>
  </p:handoutMasterIdLst>
  <p:sldIdLst>
    <p:sldId id="341" r:id="rId2"/>
    <p:sldId id="351" r:id="rId3"/>
    <p:sldId id="352" r:id="rId4"/>
    <p:sldId id="353" r:id="rId5"/>
    <p:sldId id="350" r:id="rId6"/>
    <p:sldId id="354" r:id="rId7"/>
    <p:sldId id="355" r:id="rId8"/>
    <p:sldId id="356" r:id="rId9"/>
    <p:sldId id="357" r:id="rId10"/>
    <p:sldId id="358" r:id="rId11"/>
    <p:sldId id="359" r:id="rId12"/>
    <p:sldId id="360" r:id="rId13"/>
    <p:sldId id="361" r:id="rId14"/>
    <p:sldId id="362" r:id="rId15"/>
    <p:sldId id="257" r:id="rId16"/>
    <p:sldId id="258" r:id="rId17"/>
    <p:sldId id="259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9" r:id="rId27"/>
    <p:sldId id="268" r:id="rId28"/>
    <p:sldId id="271" r:id="rId29"/>
    <p:sldId id="270" r:id="rId30"/>
    <p:sldId id="272" r:id="rId31"/>
    <p:sldId id="34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333" r:id="rId46"/>
    <p:sldId id="334" r:id="rId47"/>
    <p:sldId id="335" r:id="rId48"/>
    <p:sldId id="336" r:id="rId49"/>
    <p:sldId id="349" r:id="rId50"/>
    <p:sldId id="297" r:id="rId51"/>
    <p:sldId id="298" r:id="rId52"/>
    <p:sldId id="363" r:id="rId53"/>
    <p:sldId id="338" r:id="rId54"/>
    <p:sldId id="339" r:id="rId55"/>
    <p:sldId id="364" r:id="rId56"/>
    <p:sldId id="365" r:id="rId57"/>
    <p:sldId id="366" r:id="rId58"/>
    <p:sldId id="340" r:id="rId59"/>
    <p:sldId id="367" r:id="rId60"/>
    <p:sldId id="368" r:id="rId61"/>
    <p:sldId id="369" r:id="rId62"/>
    <p:sldId id="301" r:id="rId63"/>
    <p:sldId id="345" r:id="rId64"/>
    <p:sldId id="348" r:id="rId65"/>
    <p:sldId id="347" r:id="rId66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333399"/>
    <a:srgbClr val="CCFFCC"/>
    <a:srgbClr val="6600CC"/>
    <a:srgbClr val="00CCFF"/>
    <a:srgbClr val="CCCCFF"/>
    <a:srgbClr val="66FF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Book1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clustered"/>
        <c:varyColors val="0"/>
        <c:ser>
          <c:idx val="1"/>
          <c:order val="0"/>
          <c:tx>
            <c:strRef>
              <c:f>Sheet1!$D$1</c:f>
              <c:strCache>
                <c:ptCount val="1"/>
                <c:pt idx="0">
                  <c:v>Shock level</c:v>
                </c:pt>
              </c:strCache>
            </c:strRef>
          </c:tx>
          <c:invertIfNegative val="0"/>
          <c:cat>
            <c:strRef>
              <c:f>Sheet1!$B$2:$B$4</c:f>
              <c:strCache>
                <c:ptCount val="3"/>
                <c:pt idx="0">
                  <c:v>Identifiable</c:v>
                </c:pt>
                <c:pt idx="1">
                  <c:v>Hoods and coats</c:v>
                </c:pt>
                <c:pt idx="2">
                  <c:v>Nurses uniform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5</c:v>
                </c:pt>
                <c:pt idx="1">
                  <c:v>7</c:v>
                </c:pt>
                <c:pt idx="2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3B-43AD-BF56-D2A77C1D36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0100864"/>
        <c:axId val="50114944"/>
      </c:barChart>
      <c:catAx>
        <c:axId val="5010086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50114944"/>
        <c:crosses val="autoZero"/>
        <c:auto val="1"/>
        <c:lblAlgn val="ctr"/>
        <c:lblOffset val="100"/>
        <c:noMultiLvlLbl val="0"/>
      </c:catAx>
      <c:valAx>
        <c:axId val="5011494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0100864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2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25A854-0F78-430B-B505-DC5A5990F3C7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C8047777-0D9E-4928-8A48-5334B9BA98C2}">
      <dgm:prSet/>
      <dgm:spPr/>
      <dgm:t>
        <a:bodyPr/>
        <a:lstStyle/>
        <a:p>
          <a:pPr rtl="0"/>
          <a:r>
            <a:rPr lang="en-GB" dirty="0"/>
            <a:t>Place: Seattle USA</a:t>
          </a:r>
        </a:p>
      </dgm:t>
    </dgm:pt>
    <dgm:pt modelId="{C7506635-4CE2-4810-AEA5-344DDC2CA191}" type="parTrans" cxnId="{255EA82D-0000-4BEE-AC7F-6AB4B9B68383}">
      <dgm:prSet/>
      <dgm:spPr/>
      <dgm:t>
        <a:bodyPr/>
        <a:lstStyle/>
        <a:p>
          <a:endParaRPr lang="en-GB"/>
        </a:p>
      </dgm:t>
    </dgm:pt>
    <dgm:pt modelId="{3CD9D70B-B073-49C5-A73B-83E26C45C314}" type="sibTrans" cxnId="{255EA82D-0000-4BEE-AC7F-6AB4B9B68383}">
      <dgm:prSet/>
      <dgm:spPr/>
      <dgm:t>
        <a:bodyPr/>
        <a:lstStyle/>
        <a:p>
          <a:endParaRPr lang="en-GB"/>
        </a:p>
      </dgm:t>
    </dgm:pt>
    <dgm:pt modelId="{466C080A-E2C9-4313-9152-7017AB640616}">
      <dgm:prSet/>
      <dgm:spPr/>
      <dgm:t>
        <a:bodyPr/>
        <a:lstStyle/>
        <a:p>
          <a:pPr rtl="0"/>
          <a:r>
            <a:rPr lang="en-GB" dirty="0"/>
            <a:t>Procedure: 27 women asked to give out sweets to 1000 trick or </a:t>
          </a:r>
          <a:r>
            <a:rPr lang="en-GB" dirty="0" err="1"/>
            <a:t>treaters</a:t>
          </a:r>
          <a:r>
            <a:rPr lang="en-GB" dirty="0"/>
            <a:t>.</a:t>
          </a:r>
        </a:p>
      </dgm:t>
    </dgm:pt>
    <dgm:pt modelId="{4F194678-667B-4821-96EB-CA6AE0FE830A}" type="parTrans" cxnId="{B1A60D61-D0FE-47B3-811B-7A144BD60307}">
      <dgm:prSet/>
      <dgm:spPr/>
      <dgm:t>
        <a:bodyPr/>
        <a:lstStyle/>
        <a:p>
          <a:endParaRPr lang="en-GB"/>
        </a:p>
      </dgm:t>
    </dgm:pt>
    <dgm:pt modelId="{159A31B7-9864-46CA-9F92-96913E7C1B46}" type="sibTrans" cxnId="{B1A60D61-D0FE-47B3-811B-7A144BD60307}">
      <dgm:prSet/>
      <dgm:spPr/>
      <dgm:t>
        <a:bodyPr/>
        <a:lstStyle/>
        <a:p>
          <a:endParaRPr lang="en-GB"/>
        </a:p>
      </dgm:t>
    </dgm:pt>
    <dgm:pt modelId="{854759E6-B663-43FC-ABA4-90B8F494C92E}">
      <dgm:prSet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Half the children were asked for names and addresses, the other half were anonymous.</a:t>
          </a:r>
        </a:p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Some children were on their own, while others were in a crowd.</a:t>
          </a:r>
        </a:p>
        <a:p>
          <a:pPr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dirty="0"/>
        </a:p>
      </dgm:t>
    </dgm:pt>
    <dgm:pt modelId="{BAA49713-470B-41F6-85E2-B1CAB2621FCB}" type="parTrans" cxnId="{B3A56FB9-2853-4DE2-9C1A-1935351C9343}">
      <dgm:prSet/>
      <dgm:spPr/>
      <dgm:t>
        <a:bodyPr/>
        <a:lstStyle/>
        <a:p>
          <a:endParaRPr lang="en-GB"/>
        </a:p>
      </dgm:t>
    </dgm:pt>
    <dgm:pt modelId="{12E89F37-411C-4E5A-A597-36B16881A789}" type="sibTrans" cxnId="{B3A56FB9-2853-4DE2-9C1A-1935351C9343}">
      <dgm:prSet/>
      <dgm:spPr/>
      <dgm:t>
        <a:bodyPr/>
        <a:lstStyle/>
        <a:p>
          <a:endParaRPr lang="en-GB"/>
        </a:p>
      </dgm:t>
    </dgm:pt>
    <dgm:pt modelId="{914C7BF6-78D1-4BDD-AF9F-5D3FDBD300A3}">
      <dgm:prSet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Whilst chatting to the children the women had to answer a phone call and left the children with strict instructions to only take one sweet each.</a:t>
          </a:r>
        </a:p>
        <a:p>
          <a:pPr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dirty="0"/>
        </a:p>
      </dgm:t>
    </dgm:pt>
    <dgm:pt modelId="{8FBD1521-24D4-4574-A081-FCD0E21B0C64}" type="parTrans" cxnId="{B2F269D9-1B8D-491C-ACB1-9BF79EF39726}">
      <dgm:prSet/>
      <dgm:spPr/>
      <dgm:t>
        <a:bodyPr/>
        <a:lstStyle/>
        <a:p>
          <a:endParaRPr lang="en-GB"/>
        </a:p>
      </dgm:t>
    </dgm:pt>
    <dgm:pt modelId="{10B578C0-24CE-49F2-9710-5820DB296B81}" type="sibTrans" cxnId="{B2F269D9-1B8D-491C-ACB1-9BF79EF39726}">
      <dgm:prSet/>
      <dgm:spPr/>
      <dgm:t>
        <a:bodyPr/>
        <a:lstStyle/>
        <a:p>
          <a:endParaRPr lang="en-GB"/>
        </a:p>
      </dgm:t>
    </dgm:pt>
    <dgm:pt modelId="{8299F3DD-6A9B-45E5-981B-715940F9171A}" type="pres">
      <dgm:prSet presAssocID="{C225A854-0F78-430B-B505-DC5A5990F3C7}" presName="linear" presStyleCnt="0">
        <dgm:presLayoutVars>
          <dgm:animLvl val="lvl"/>
          <dgm:resizeHandles val="exact"/>
        </dgm:presLayoutVars>
      </dgm:prSet>
      <dgm:spPr/>
    </dgm:pt>
    <dgm:pt modelId="{35797889-6443-46FA-B0E4-29717E1B28A9}" type="pres">
      <dgm:prSet presAssocID="{C8047777-0D9E-4928-8A48-5334B9BA98C2}" presName="parentText" presStyleLbl="node1" presStyleIdx="0" presStyleCnt="4" custLinFactNeighborY="28781">
        <dgm:presLayoutVars>
          <dgm:chMax val="0"/>
          <dgm:bulletEnabled val="1"/>
        </dgm:presLayoutVars>
      </dgm:prSet>
      <dgm:spPr/>
    </dgm:pt>
    <dgm:pt modelId="{3744F45D-AF7F-4BEB-A9A1-6A6D18B70D3A}" type="pres">
      <dgm:prSet presAssocID="{3CD9D70B-B073-49C5-A73B-83E26C45C314}" presName="spacer" presStyleCnt="0"/>
      <dgm:spPr/>
    </dgm:pt>
    <dgm:pt modelId="{4C01BB52-FFD6-4761-B260-07C39D3D562C}" type="pres">
      <dgm:prSet presAssocID="{466C080A-E2C9-4313-9152-7017AB6406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A341138-908F-4B3B-A8F3-1D4B05BC148D}" type="pres">
      <dgm:prSet presAssocID="{159A31B7-9864-46CA-9F92-96913E7C1B46}" presName="spacer" presStyleCnt="0"/>
      <dgm:spPr/>
    </dgm:pt>
    <dgm:pt modelId="{DD2DF4D3-76E7-41F7-9989-BCA298E5A3C2}" type="pres">
      <dgm:prSet presAssocID="{854759E6-B663-43FC-ABA4-90B8F494C9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399693-F6E1-43D3-B898-F3112B66BC25}" type="pres">
      <dgm:prSet presAssocID="{12E89F37-411C-4E5A-A597-36B16881A789}" presName="spacer" presStyleCnt="0"/>
      <dgm:spPr/>
    </dgm:pt>
    <dgm:pt modelId="{4E32824E-BDDE-4CFD-A82F-E819484E7CBF}" type="pres">
      <dgm:prSet presAssocID="{914C7BF6-78D1-4BDD-AF9F-5D3FDBD300A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A4A112D-4571-4AC9-830A-CFE4C204F394}" type="presOf" srcId="{854759E6-B663-43FC-ABA4-90B8F494C92E}" destId="{DD2DF4D3-76E7-41F7-9989-BCA298E5A3C2}" srcOrd="0" destOrd="0" presId="urn:microsoft.com/office/officeart/2005/8/layout/vList2"/>
    <dgm:cxn modelId="{255EA82D-0000-4BEE-AC7F-6AB4B9B68383}" srcId="{C225A854-0F78-430B-B505-DC5A5990F3C7}" destId="{C8047777-0D9E-4928-8A48-5334B9BA98C2}" srcOrd="0" destOrd="0" parTransId="{C7506635-4CE2-4810-AEA5-344DDC2CA191}" sibTransId="{3CD9D70B-B073-49C5-A73B-83E26C45C314}"/>
    <dgm:cxn modelId="{C50E6D3D-51D6-4ACC-A765-88F9A5AD9A28}" type="presOf" srcId="{914C7BF6-78D1-4BDD-AF9F-5D3FDBD300A3}" destId="{4E32824E-BDDE-4CFD-A82F-E819484E7CBF}" srcOrd="0" destOrd="0" presId="urn:microsoft.com/office/officeart/2005/8/layout/vList2"/>
    <dgm:cxn modelId="{D19EB25B-3ECB-407A-A9CA-1F641DBABCA7}" type="presOf" srcId="{466C080A-E2C9-4313-9152-7017AB640616}" destId="{4C01BB52-FFD6-4761-B260-07C39D3D562C}" srcOrd="0" destOrd="0" presId="urn:microsoft.com/office/officeart/2005/8/layout/vList2"/>
    <dgm:cxn modelId="{B1A60D61-D0FE-47B3-811B-7A144BD60307}" srcId="{C225A854-0F78-430B-B505-DC5A5990F3C7}" destId="{466C080A-E2C9-4313-9152-7017AB640616}" srcOrd="1" destOrd="0" parTransId="{4F194678-667B-4821-96EB-CA6AE0FE830A}" sibTransId="{159A31B7-9864-46CA-9F92-96913E7C1B46}"/>
    <dgm:cxn modelId="{B1C03576-323F-4044-829B-C6F16F33CA91}" type="presOf" srcId="{C8047777-0D9E-4928-8A48-5334B9BA98C2}" destId="{35797889-6443-46FA-B0E4-29717E1B28A9}" srcOrd="0" destOrd="0" presId="urn:microsoft.com/office/officeart/2005/8/layout/vList2"/>
    <dgm:cxn modelId="{53174893-8A55-4037-BD71-FB50AF9ED953}" type="presOf" srcId="{C225A854-0F78-430B-B505-DC5A5990F3C7}" destId="{8299F3DD-6A9B-45E5-981B-715940F9171A}" srcOrd="0" destOrd="0" presId="urn:microsoft.com/office/officeart/2005/8/layout/vList2"/>
    <dgm:cxn modelId="{B3A56FB9-2853-4DE2-9C1A-1935351C9343}" srcId="{C225A854-0F78-430B-B505-DC5A5990F3C7}" destId="{854759E6-B663-43FC-ABA4-90B8F494C92E}" srcOrd="2" destOrd="0" parTransId="{BAA49713-470B-41F6-85E2-B1CAB2621FCB}" sibTransId="{12E89F37-411C-4E5A-A597-36B16881A789}"/>
    <dgm:cxn modelId="{B2F269D9-1B8D-491C-ACB1-9BF79EF39726}" srcId="{C225A854-0F78-430B-B505-DC5A5990F3C7}" destId="{914C7BF6-78D1-4BDD-AF9F-5D3FDBD300A3}" srcOrd="3" destOrd="0" parTransId="{8FBD1521-24D4-4574-A081-FCD0E21B0C64}" sibTransId="{10B578C0-24CE-49F2-9710-5820DB296B81}"/>
    <dgm:cxn modelId="{452D3599-95D7-4845-ADCE-208CECD54534}" type="presParOf" srcId="{8299F3DD-6A9B-45E5-981B-715940F9171A}" destId="{35797889-6443-46FA-B0E4-29717E1B28A9}" srcOrd="0" destOrd="0" presId="urn:microsoft.com/office/officeart/2005/8/layout/vList2"/>
    <dgm:cxn modelId="{268A752C-772F-4A1C-A7C9-EB7A62C72FDA}" type="presParOf" srcId="{8299F3DD-6A9B-45E5-981B-715940F9171A}" destId="{3744F45D-AF7F-4BEB-A9A1-6A6D18B70D3A}" srcOrd="1" destOrd="0" presId="urn:microsoft.com/office/officeart/2005/8/layout/vList2"/>
    <dgm:cxn modelId="{816D1DCE-4A90-498A-A7B3-91ECDCBA5938}" type="presParOf" srcId="{8299F3DD-6A9B-45E5-981B-715940F9171A}" destId="{4C01BB52-FFD6-4761-B260-07C39D3D562C}" srcOrd="2" destOrd="0" presId="urn:microsoft.com/office/officeart/2005/8/layout/vList2"/>
    <dgm:cxn modelId="{DA2E8269-D7BE-4E4D-8CDE-D87276D8293F}" type="presParOf" srcId="{8299F3DD-6A9B-45E5-981B-715940F9171A}" destId="{DA341138-908F-4B3B-A8F3-1D4B05BC148D}" srcOrd="3" destOrd="0" presId="urn:microsoft.com/office/officeart/2005/8/layout/vList2"/>
    <dgm:cxn modelId="{161C9EAA-26E3-4B62-9487-33E715693BF8}" type="presParOf" srcId="{8299F3DD-6A9B-45E5-981B-715940F9171A}" destId="{DD2DF4D3-76E7-41F7-9989-BCA298E5A3C2}" srcOrd="4" destOrd="0" presId="urn:microsoft.com/office/officeart/2005/8/layout/vList2"/>
    <dgm:cxn modelId="{446E9128-F99F-4C44-B776-4503690BB097}" type="presParOf" srcId="{8299F3DD-6A9B-45E5-981B-715940F9171A}" destId="{0F399693-F6E1-43D3-B898-F3112B66BC25}" srcOrd="5" destOrd="0" presId="urn:microsoft.com/office/officeart/2005/8/layout/vList2"/>
    <dgm:cxn modelId="{299CCD39-6AC6-42EB-92D6-17278BD9493E}" type="presParOf" srcId="{8299F3DD-6A9B-45E5-981B-715940F9171A}" destId="{4E32824E-BDDE-4CFD-A82F-E819484E7C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5A854-0F78-430B-B505-DC5A5990F3C7}" type="doc">
      <dgm:prSet loTypeId="urn:microsoft.com/office/officeart/2005/8/layout/vList2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C8047777-0D9E-4928-8A48-5334B9BA98C2}">
      <dgm:prSet/>
      <dgm:spPr/>
      <dgm:t>
        <a:bodyPr/>
        <a:lstStyle/>
        <a:p>
          <a:pPr rtl="0"/>
          <a:r>
            <a:rPr lang="en-GB" dirty="0"/>
            <a:t>Place: USA</a:t>
          </a:r>
        </a:p>
      </dgm:t>
    </dgm:pt>
    <dgm:pt modelId="{C7506635-4CE2-4810-AEA5-344DDC2CA191}" type="parTrans" cxnId="{255EA82D-0000-4BEE-AC7F-6AB4B9B68383}">
      <dgm:prSet/>
      <dgm:spPr/>
      <dgm:t>
        <a:bodyPr/>
        <a:lstStyle/>
        <a:p>
          <a:endParaRPr lang="en-GB"/>
        </a:p>
      </dgm:t>
    </dgm:pt>
    <dgm:pt modelId="{3CD9D70B-B073-49C5-A73B-83E26C45C314}" type="sibTrans" cxnId="{255EA82D-0000-4BEE-AC7F-6AB4B9B68383}">
      <dgm:prSet/>
      <dgm:spPr/>
      <dgm:t>
        <a:bodyPr/>
        <a:lstStyle/>
        <a:p>
          <a:endParaRPr lang="en-GB"/>
        </a:p>
      </dgm:t>
    </dgm:pt>
    <dgm:pt modelId="{466C080A-E2C9-4313-9152-7017AB640616}">
      <dgm:prSet/>
      <dgm:spPr/>
      <dgm:t>
        <a:bodyPr/>
        <a:lstStyle/>
        <a:p>
          <a:pPr rtl="0"/>
          <a:r>
            <a:rPr lang="en-GB" dirty="0"/>
            <a:t>Procedure: Women dressed in lab coats &amp;hoods in order to render them anonymous.</a:t>
          </a:r>
        </a:p>
      </dgm:t>
    </dgm:pt>
    <dgm:pt modelId="{4F194678-667B-4821-96EB-CA6AE0FE830A}" type="parTrans" cxnId="{B1A60D61-D0FE-47B3-811B-7A144BD60307}">
      <dgm:prSet/>
      <dgm:spPr/>
      <dgm:t>
        <a:bodyPr/>
        <a:lstStyle/>
        <a:p>
          <a:endParaRPr lang="en-GB"/>
        </a:p>
      </dgm:t>
    </dgm:pt>
    <dgm:pt modelId="{159A31B7-9864-46CA-9F92-96913E7C1B46}" type="sibTrans" cxnId="{B1A60D61-D0FE-47B3-811B-7A144BD60307}">
      <dgm:prSet/>
      <dgm:spPr/>
      <dgm:t>
        <a:bodyPr/>
        <a:lstStyle/>
        <a:p>
          <a:endParaRPr lang="en-GB"/>
        </a:p>
      </dgm:t>
    </dgm:pt>
    <dgm:pt modelId="{854759E6-B663-43FC-ABA4-90B8F494C92E}">
      <dgm:prSet/>
      <dgm:spPr/>
      <dgm:t>
        <a:bodyPr/>
        <a:lstStyle/>
        <a:p>
          <a:pPr marL="0" marR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A control group wore their own clothes and had name tags. The women had to shock victims (Think </a:t>
          </a:r>
          <a:r>
            <a:rPr lang="en-GB" dirty="0" err="1"/>
            <a:t>Milgram</a:t>
          </a:r>
          <a:r>
            <a:rPr lang="en-GB" dirty="0"/>
            <a:t>!!!)</a:t>
          </a:r>
        </a:p>
        <a:p>
          <a:pPr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dirty="0"/>
        </a:p>
      </dgm:t>
    </dgm:pt>
    <dgm:pt modelId="{BAA49713-470B-41F6-85E2-B1CAB2621FCB}" type="parTrans" cxnId="{B3A56FB9-2853-4DE2-9C1A-1935351C9343}">
      <dgm:prSet/>
      <dgm:spPr/>
      <dgm:t>
        <a:bodyPr/>
        <a:lstStyle/>
        <a:p>
          <a:endParaRPr lang="en-GB"/>
        </a:p>
      </dgm:t>
    </dgm:pt>
    <dgm:pt modelId="{12E89F37-411C-4E5A-A597-36B16881A789}" type="sibTrans" cxnId="{B3A56FB9-2853-4DE2-9C1A-1935351C9343}">
      <dgm:prSet/>
      <dgm:spPr/>
      <dgm:t>
        <a:bodyPr/>
        <a:lstStyle/>
        <a:p>
          <a:endParaRPr lang="en-GB"/>
        </a:p>
      </dgm:t>
    </dgm:pt>
    <dgm:pt modelId="{8299F3DD-6A9B-45E5-981B-715940F9171A}" type="pres">
      <dgm:prSet presAssocID="{C225A854-0F78-430B-B505-DC5A5990F3C7}" presName="linear" presStyleCnt="0">
        <dgm:presLayoutVars>
          <dgm:animLvl val="lvl"/>
          <dgm:resizeHandles val="exact"/>
        </dgm:presLayoutVars>
      </dgm:prSet>
      <dgm:spPr/>
    </dgm:pt>
    <dgm:pt modelId="{35797889-6443-46FA-B0E4-29717E1B28A9}" type="pres">
      <dgm:prSet presAssocID="{C8047777-0D9E-4928-8A48-5334B9BA98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44F45D-AF7F-4BEB-A9A1-6A6D18B70D3A}" type="pres">
      <dgm:prSet presAssocID="{3CD9D70B-B073-49C5-A73B-83E26C45C314}" presName="spacer" presStyleCnt="0"/>
      <dgm:spPr/>
    </dgm:pt>
    <dgm:pt modelId="{4C01BB52-FFD6-4761-B260-07C39D3D562C}" type="pres">
      <dgm:prSet presAssocID="{466C080A-E2C9-4313-9152-7017AB64061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A341138-908F-4B3B-A8F3-1D4B05BC148D}" type="pres">
      <dgm:prSet presAssocID="{159A31B7-9864-46CA-9F92-96913E7C1B46}" presName="spacer" presStyleCnt="0"/>
      <dgm:spPr/>
    </dgm:pt>
    <dgm:pt modelId="{DD2DF4D3-76E7-41F7-9989-BCA298E5A3C2}" type="pres">
      <dgm:prSet presAssocID="{854759E6-B663-43FC-ABA4-90B8F494C92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55EA82D-0000-4BEE-AC7F-6AB4B9B68383}" srcId="{C225A854-0F78-430B-B505-DC5A5990F3C7}" destId="{C8047777-0D9E-4928-8A48-5334B9BA98C2}" srcOrd="0" destOrd="0" parTransId="{C7506635-4CE2-4810-AEA5-344DDC2CA191}" sibTransId="{3CD9D70B-B073-49C5-A73B-83E26C45C314}"/>
    <dgm:cxn modelId="{4378B745-5F9C-4237-849C-8EA0DC8EA07F}" type="presOf" srcId="{C225A854-0F78-430B-B505-DC5A5990F3C7}" destId="{8299F3DD-6A9B-45E5-981B-715940F9171A}" srcOrd="0" destOrd="0" presId="urn:microsoft.com/office/officeart/2005/8/layout/vList2"/>
    <dgm:cxn modelId="{DE1E5D49-C355-4509-80D2-6AB2DEB872BB}" type="presOf" srcId="{C8047777-0D9E-4928-8A48-5334B9BA98C2}" destId="{35797889-6443-46FA-B0E4-29717E1B28A9}" srcOrd="0" destOrd="0" presId="urn:microsoft.com/office/officeart/2005/8/layout/vList2"/>
    <dgm:cxn modelId="{B1A60D61-D0FE-47B3-811B-7A144BD60307}" srcId="{C225A854-0F78-430B-B505-DC5A5990F3C7}" destId="{466C080A-E2C9-4313-9152-7017AB640616}" srcOrd="1" destOrd="0" parTransId="{4F194678-667B-4821-96EB-CA6AE0FE830A}" sibTransId="{159A31B7-9864-46CA-9F92-96913E7C1B46}"/>
    <dgm:cxn modelId="{201606A8-4546-4556-915D-B8E705111300}" type="presOf" srcId="{466C080A-E2C9-4313-9152-7017AB640616}" destId="{4C01BB52-FFD6-4761-B260-07C39D3D562C}" srcOrd="0" destOrd="0" presId="urn:microsoft.com/office/officeart/2005/8/layout/vList2"/>
    <dgm:cxn modelId="{B3A56FB9-2853-4DE2-9C1A-1935351C9343}" srcId="{C225A854-0F78-430B-B505-DC5A5990F3C7}" destId="{854759E6-B663-43FC-ABA4-90B8F494C92E}" srcOrd="2" destOrd="0" parTransId="{BAA49713-470B-41F6-85E2-B1CAB2621FCB}" sibTransId="{12E89F37-411C-4E5A-A597-36B16881A789}"/>
    <dgm:cxn modelId="{77F533FD-3B78-4852-9B1F-9A01ACA1DD90}" type="presOf" srcId="{854759E6-B663-43FC-ABA4-90B8F494C92E}" destId="{DD2DF4D3-76E7-41F7-9989-BCA298E5A3C2}" srcOrd="0" destOrd="0" presId="urn:microsoft.com/office/officeart/2005/8/layout/vList2"/>
    <dgm:cxn modelId="{1BF37178-B52B-41B9-9318-3860901E6A34}" type="presParOf" srcId="{8299F3DD-6A9B-45E5-981B-715940F9171A}" destId="{35797889-6443-46FA-B0E4-29717E1B28A9}" srcOrd="0" destOrd="0" presId="urn:microsoft.com/office/officeart/2005/8/layout/vList2"/>
    <dgm:cxn modelId="{F20777BB-09B8-4577-93EF-4BA392EF27CE}" type="presParOf" srcId="{8299F3DD-6A9B-45E5-981B-715940F9171A}" destId="{3744F45D-AF7F-4BEB-A9A1-6A6D18B70D3A}" srcOrd="1" destOrd="0" presId="urn:microsoft.com/office/officeart/2005/8/layout/vList2"/>
    <dgm:cxn modelId="{2A2F9421-75A9-4C9A-A6DD-3AD93FCC1EB1}" type="presParOf" srcId="{8299F3DD-6A9B-45E5-981B-715940F9171A}" destId="{4C01BB52-FFD6-4761-B260-07C39D3D562C}" srcOrd="2" destOrd="0" presId="urn:microsoft.com/office/officeart/2005/8/layout/vList2"/>
    <dgm:cxn modelId="{D2028664-5884-4BFA-8B60-2579F75E33AA}" type="presParOf" srcId="{8299F3DD-6A9B-45E5-981B-715940F9171A}" destId="{DA341138-908F-4B3B-A8F3-1D4B05BC148D}" srcOrd="3" destOrd="0" presId="urn:microsoft.com/office/officeart/2005/8/layout/vList2"/>
    <dgm:cxn modelId="{18A7D8DE-657B-445E-B788-9F93C4B87FF4}" type="presParOf" srcId="{8299F3DD-6A9B-45E5-981B-715940F9171A}" destId="{DD2DF4D3-76E7-41F7-9989-BCA298E5A3C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97889-6443-46FA-B0E4-29717E1B28A9}">
      <dsp:nvSpPr>
        <dsp:cNvPr id="0" name=""/>
        <dsp:cNvSpPr/>
      </dsp:nvSpPr>
      <dsp:spPr>
        <a:xfrm>
          <a:off x="0" y="215875"/>
          <a:ext cx="8229600" cy="9938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Place: Seattle USA</a:t>
          </a:r>
        </a:p>
      </dsp:txBody>
      <dsp:txXfrm>
        <a:off x="48517" y="264392"/>
        <a:ext cx="8132566" cy="896844"/>
      </dsp:txXfrm>
    </dsp:sp>
    <dsp:sp modelId="{4C01BB52-FFD6-4761-B260-07C39D3D562C}">
      <dsp:nvSpPr>
        <dsp:cNvPr id="0" name=""/>
        <dsp:cNvSpPr/>
      </dsp:nvSpPr>
      <dsp:spPr>
        <a:xfrm>
          <a:off x="0" y="1244623"/>
          <a:ext cx="8229600" cy="9938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Procedure: 27 women asked to give out sweets to 1000 trick or </a:t>
          </a:r>
          <a:r>
            <a:rPr lang="en-GB" sz="1700" kern="1200" dirty="0" err="1"/>
            <a:t>treaters</a:t>
          </a:r>
          <a:r>
            <a:rPr lang="en-GB" sz="1700" kern="1200" dirty="0"/>
            <a:t>.</a:t>
          </a:r>
        </a:p>
      </dsp:txBody>
      <dsp:txXfrm>
        <a:off x="48517" y="1293140"/>
        <a:ext cx="8132566" cy="896844"/>
      </dsp:txXfrm>
    </dsp:sp>
    <dsp:sp modelId="{DD2DF4D3-76E7-41F7-9989-BCA298E5A3C2}">
      <dsp:nvSpPr>
        <dsp:cNvPr id="0" name=""/>
        <dsp:cNvSpPr/>
      </dsp:nvSpPr>
      <dsp:spPr>
        <a:xfrm>
          <a:off x="0" y="2287461"/>
          <a:ext cx="8229600" cy="9938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700" kern="1200" dirty="0"/>
            <a:t>Half the children were asked for names and addresses, the other half were anonymous.</a:t>
          </a:r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700" kern="1200" dirty="0"/>
            <a:t>Some children were on their own, while others were in a crowd.</a:t>
          </a:r>
        </a:p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</dsp:txBody>
      <dsp:txXfrm>
        <a:off x="48517" y="2335978"/>
        <a:ext cx="8132566" cy="896844"/>
      </dsp:txXfrm>
    </dsp:sp>
    <dsp:sp modelId="{4E32824E-BDDE-4CFD-A82F-E819484E7CBF}">
      <dsp:nvSpPr>
        <dsp:cNvPr id="0" name=""/>
        <dsp:cNvSpPr/>
      </dsp:nvSpPr>
      <dsp:spPr>
        <a:xfrm>
          <a:off x="0" y="3330299"/>
          <a:ext cx="8229600" cy="9938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700" kern="1200" dirty="0"/>
            <a:t>Whilst chatting to the children the women had to answer a phone call and left the children with strict instructions to only take one sweet each.</a:t>
          </a:r>
        </a:p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</dsp:txBody>
      <dsp:txXfrm>
        <a:off x="48517" y="3378816"/>
        <a:ext cx="8132566" cy="896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97889-6443-46FA-B0E4-29717E1B28A9}">
      <dsp:nvSpPr>
        <dsp:cNvPr id="0" name=""/>
        <dsp:cNvSpPr/>
      </dsp:nvSpPr>
      <dsp:spPr>
        <a:xfrm>
          <a:off x="0" y="2994"/>
          <a:ext cx="8229600" cy="14586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Place: USA</a:t>
          </a:r>
        </a:p>
      </dsp:txBody>
      <dsp:txXfrm>
        <a:off x="71206" y="74200"/>
        <a:ext cx="8087188" cy="1316246"/>
      </dsp:txXfrm>
    </dsp:sp>
    <dsp:sp modelId="{4C01BB52-FFD6-4761-B260-07C39D3D562C}">
      <dsp:nvSpPr>
        <dsp:cNvPr id="0" name=""/>
        <dsp:cNvSpPr/>
      </dsp:nvSpPr>
      <dsp:spPr>
        <a:xfrm>
          <a:off x="0" y="1533652"/>
          <a:ext cx="8229600" cy="14586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Procedure: Women dressed in lab coats &amp;hoods in order to render them anonymous.</a:t>
          </a:r>
        </a:p>
      </dsp:txBody>
      <dsp:txXfrm>
        <a:off x="71206" y="1604858"/>
        <a:ext cx="8087188" cy="1316246"/>
      </dsp:txXfrm>
    </dsp:sp>
    <dsp:sp modelId="{DD2DF4D3-76E7-41F7-9989-BCA298E5A3C2}">
      <dsp:nvSpPr>
        <dsp:cNvPr id="0" name=""/>
        <dsp:cNvSpPr/>
      </dsp:nvSpPr>
      <dsp:spPr>
        <a:xfrm>
          <a:off x="0" y="3064310"/>
          <a:ext cx="8229600" cy="14586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500" kern="1200" dirty="0"/>
            <a:t>A control group wore their own clothes and had name tags. The women had to shock victims (Think </a:t>
          </a:r>
          <a:r>
            <a:rPr lang="en-GB" sz="2500" kern="1200" dirty="0" err="1"/>
            <a:t>Milgram</a:t>
          </a:r>
          <a:r>
            <a:rPr lang="en-GB" sz="2500" kern="1200" dirty="0"/>
            <a:t>!!!)</a:t>
          </a:r>
        </a:p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71206" y="3135516"/>
        <a:ext cx="8087188" cy="1316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3B3EA823-21D7-4F16-AA1E-DA295A842A7B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93CBCEA-336D-4A43-8AD5-E6E9C94543B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E41A4-EDAC-4F3E-8D21-813F12A53099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827BA-84E7-4D5C-BED7-BAAE335D29E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0198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0F3F-00E8-4241-AE8E-A57F15CB0431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21EB77-0BB8-4FC6-9098-A66F957852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3641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A7B7D-EFB0-4E0C-B5DA-87D52BA8EE95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BC7EAF-48A0-44C9-B897-E16437F54BE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493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F3E5D-CA93-49ED-A034-E9CD8EFF09B5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F7EB2-2487-489B-AA8D-D3AB3C016D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074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7D638-5E01-401E-B0A1-42064B2ADEEE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59A44F-A2C0-4BE1-9F61-645AC0ECC4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268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06736-3B46-415A-A0E1-52D1B0C51A59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5E2787-D1CC-4A0E-8E7B-DFC65975E4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845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3B09A-84A4-46BD-9E8D-C31962567830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87371C-AB73-4FB8-85EB-0437CE7E0A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3490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0274A-FC3A-4D04-8980-93E5759EA225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4F97EE-FA87-46DC-A76F-73EE3969CEF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3758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5B1F7-9DA0-431A-97F0-EE3D6E7BD01E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6F889F-C8F8-4E3E-B9E7-72098E6A5BD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511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EB9D1-CAB1-406E-A485-A8BAD2F209A1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F2D871-B3A8-44B6-95C0-F2F01E5CE0D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470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6EE76-6536-46AC-A2D7-448C04C5D141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DDC000-D1E1-4093-990A-0BF1BDBC371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042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E0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C74D2C-FF98-4A63-8D1B-6355F0238D0B}" type="datetimeFigureOut">
              <a:rPr lang="en-GB"/>
              <a:pPr>
                <a:defRPr/>
              </a:pPr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03CDB2D5-64C4-4D13-8C47-B0228BC7434D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8b8IO7cpaV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8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www.youtube.com/watch?v=K5DC692b0y8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youtube.com/watch?v=6QGNxRGgBwM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84213" y="765175"/>
            <a:ext cx="7772400" cy="1470025"/>
          </a:xfrm>
          <a:solidFill>
            <a:srgbClr val="FF66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dirty="0"/>
              <a:t>Lecture 2: </a:t>
            </a:r>
            <a:br>
              <a:rPr lang="en-GB" altLang="en-US" dirty="0"/>
            </a:br>
            <a:r>
              <a:rPr lang="en-GB" altLang="en-US" dirty="0"/>
              <a:t>Group Dynamics </a:t>
            </a:r>
            <a:endParaRPr lang="en-US" altLang="en-US" dirty="0"/>
          </a:p>
        </p:txBody>
      </p:sp>
      <p:pic>
        <p:nvPicPr>
          <p:cNvPr id="205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2366963"/>
            <a:ext cx="4800600" cy="34385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solidFill>
            <a:srgbClr val="CCFF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>
                <a:solidFill>
                  <a:srgbClr val="6600CC"/>
                </a:solidFill>
              </a:rPr>
              <a:t>What is a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rgbClr val="FF9999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sz="2400" dirty="0"/>
              <a:t>Questions to consider: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 err="1"/>
              <a:t>Juma</a:t>
            </a:r>
            <a:r>
              <a:rPr lang="en-GB" sz="2400" dirty="0"/>
              <a:t> wants join a very exclusive gang of boys at his school. As part of his ‘initiation’, </a:t>
            </a:r>
            <a:r>
              <a:rPr lang="en-GB" sz="2400" dirty="0" err="1"/>
              <a:t>Juma</a:t>
            </a:r>
            <a:r>
              <a:rPr lang="en-GB" sz="2400" dirty="0"/>
              <a:t> is asked to walk down the high street wearing nothing but his underpants. After he has completed the task, do you think that </a:t>
            </a:r>
            <a:r>
              <a:rPr lang="en-GB" sz="2400" dirty="0" err="1"/>
              <a:t>Juma</a:t>
            </a:r>
            <a:r>
              <a:rPr lang="en-GB" sz="2400" dirty="0"/>
              <a:t> will be happy to be a member of this gang?  </a:t>
            </a:r>
          </a:p>
          <a:p>
            <a:pPr>
              <a:defRPr/>
            </a:pPr>
            <a:r>
              <a:rPr lang="en-GB" sz="2400" dirty="0"/>
              <a:t>Ed is an ex-army man who served during the Falklands War. He is an active member of an ex-serviceman’s group in his local town. One year it is revealed that Ed never engaged in active combat. How do you think his ex-serviceman’s group would react to this news?</a:t>
            </a:r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solidFill>
            <a:srgbClr val="CCFF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>
                <a:solidFill>
                  <a:srgbClr val="333399"/>
                </a:solidFill>
              </a:rPr>
              <a:t>Groups…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rgbClr val="FF9999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sz="2400" dirty="0"/>
              <a:t>Central part of human existence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Influence who we are and how we live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In this lecture, we will discuss:</a:t>
            </a:r>
          </a:p>
          <a:p>
            <a:pPr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 What is a group?</a:t>
            </a:r>
          </a:p>
          <a:p>
            <a:pPr lvl="1">
              <a:defRPr/>
            </a:pPr>
            <a:r>
              <a:rPr lang="en-GB" sz="2000" dirty="0"/>
              <a:t> Formation of groups</a:t>
            </a:r>
          </a:p>
          <a:p>
            <a:pPr lvl="1">
              <a:defRPr/>
            </a:pPr>
            <a:r>
              <a:rPr lang="en-GB" sz="2000" dirty="0"/>
              <a:t> Group structure</a:t>
            </a:r>
          </a:p>
          <a:p>
            <a:pPr lvl="1">
              <a:defRPr/>
            </a:pPr>
            <a:r>
              <a:rPr lang="en-GB" sz="2000" dirty="0"/>
              <a:t> Fitting in to groups</a:t>
            </a:r>
          </a:p>
          <a:p>
            <a:pPr lvl="1">
              <a:defRPr/>
            </a:pPr>
            <a:r>
              <a:rPr lang="en-GB" sz="2000" dirty="0"/>
              <a:t> Effects of being part of a group (or not…)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410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3141663"/>
            <a:ext cx="3546475" cy="2381250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solidFill>
            <a:srgbClr val="CCFF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Essential features of a group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00CCFF"/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Essential features (Johnson &amp; Johnson, 1987):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Interact with one another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Perceive the self as belonging to a group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Are interdependent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Have a common goal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Have a joint association to satisfy a need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Have a structure of norms or rules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Char char="•"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 Influence each other 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US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sz="2400" dirty="0">
                <a:solidFill>
                  <a:srgbClr val="000000"/>
                </a:solidFill>
                <a:latin typeface="+mj-lt"/>
              </a:rPr>
              <a:t>But does this work for bigger or remote groups?</a:t>
            </a:r>
          </a:p>
          <a:p>
            <a:pPr>
              <a:defRPr/>
            </a:pPr>
            <a:endParaRPr lang="en-GB" dirty="0">
              <a:latin typeface="+mj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dirty="0"/>
              <a:t>Group Formation (</a:t>
            </a:r>
            <a:r>
              <a:rPr lang="en-GB" dirty="0" err="1"/>
              <a:t>Tuckman</a:t>
            </a:r>
            <a:r>
              <a:rPr lang="en-GB" dirty="0"/>
              <a:t>, 1965)</a:t>
            </a:r>
          </a:p>
        </p:txBody>
      </p:sp>
      <p:pic>
        <p:nvPicPr>
          <p:cNvPr id="614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5763" y="2708275"/>
            <a:ext cx="8301037" cy="2006600"/>
          </a:xfrm>
        </p:spPr>
      </p:pic>
      <p:sp>
        <p:nvSpPr>
          <p:cNvPr id="6148" name="TextBox 4"/>
          <p:cNvSpPr txBox="1">
            <a:spLocks noChangeArrowheads="1"/>
          </p:cNvSpPr>
          <p:nvPr/>
        </p:nvSpPr>
        <p:spPr bwMode="auto">
          <a:xfrm>
            <a:off x="1187450" y="1620838"/>
            <a:ext cx="3529013" cy="922337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Addressing issues,  Conflict may be suppressed in the interests of harmony</a:t>
            </a:r>
          </a:p>
        </p:txBody>
      </p:sp>
      <p:sp>
        <p:nvSpPr>
          <p:cNvPr id="6149" name="TextBox 5"/>
          <p:cNvSpPr txBox="1">
            <a:spLocks noChangeArrowheads="1"/>
          </p:cNvSpPr>
          <p:nvPr/>
        </p:nvSpPr>
        <p:spPr bwMode="auto">
          <a:xfrm>
            <a:off x="5256213" y="1897063"/>
            <a:ext cx="2663825" cy="369887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Task orientation</a:t>
            </a:r>
          </a:p>
        </p:txBody>
      </p:sp>
      <p:sp>
        <p:nvSpPr>
          <p:cNvPr id="6150" name="TextBox 6"/>
          <p:cNvSpPr txBox="1">
            <a:spLocks noChangeArrowheads="1"/>
          </p:cNvSpPr>
          <p:nvPr/>
        </p:nvSpPr>
        <p:spPr bwMode="auto">
          <a:xfrm>
            <a:off x="328613" y="4994275"/>
            <a:ext cx="2520950" cy="1477963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Acceptance;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 Avoidance of conflict and controversy -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 Working out structure and roles</a:t>
            </a:r>
          </a:p>
        </p:txBody>
      </p:sp>
      <p:sp>
        <p:nvSpPr>
          <p:cNvPr id="6151" name="TextBox 7"/>
          <p:cNvSpPr txBox="1">
            <a:spLocks noChangeArrowheads="1"/>
          </p:cNvSpPr>
          <p:nvPr/>
        </p:nvSpPr>
        <p:spPr bwMode="auto">
          <a:xfrm>
            <a:off x="3422650" y="5156200"/>
            <a:ext cx="2592388" cy="1200150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Listening, support and flexibility.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Common identity and purpose</a:t>
            </a:r>
          </a:p>
        </p:txBody>
      </p:sp>
      <p:sp>
        <p:nvSpPr>
          <p:cNvPr id="6152" name="TextBox 8"/>
          <p:cNvSpPr txBox="1">
            <a:spLocks noChangeArrowheads="1"/>
          </p:cNvSpPr>
          <p:nvPr/>
        </p:nvSpPr>
        <p:spPr bwMode="auto">
          <a:xfrm>
            <a:off x="6588125" y="5229225"/>
            <a:ext cx="2098675" cy="923925"/>
          </a:xfrm>
          <a:prstGeom prst="rect">
            <a:avLst/>
          </a:prstGeom>
          <a:solidFill>
            <a:srgbClr val="00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Task is complete and the group disengages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1042988" y="3711575"/>
            <a:ext cx="144462" cy="1444625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2555875" y="2266950"/>
            <a:ext cx="395288" cy="874713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 flipV="1">
            <a:off x="4535488" y="3711575"/>
            <a:ext cx="36512" cy="1517650"/>
          </a:xfrm>
          <a:prstGeom prst="straightConnector1">
            <a:avLst/>
          </a:prstGeom>
          <a:ln w="285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6149" idx="2"/>
          </p:cNvCxnSpPr>
          <p:nvPr/>
        </p:nvCxnSpPr>
        <p:spPr>
          <a:xfrm flipH="1">
            <a:off x="6084888" y="2266950"/>
            <a:ext cx="503237" cy="871538"/>
          </a:xfrm>
          <a:prstGeom prst="straightConnector1">
            <a:avLst/>
          </a:prstGeom>
          <a:ln w="285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7812088" y="3711575"/>
            <a:ext cx="107950" cy="1517650"/>
          </a:xfrm>
          <a:prstGeom prst="straightConnector1">
            <a:avLst/>
          </a:prstGeom>
          <a:ln w="28575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Socialisation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CCCCFF"/>
          </a:solidFill>
          <a:ln>
            <a:solidFill>
              <a:srgbClr val="00CCFF"/>
            </a:solidFill>
          </a:ln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Explains the dynamic nature of the group over time</a:t>
            </a: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Interrelationships between the group and individual members are important (Moreland &amp; Levine, 1982)</a:t>
            </a: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The individual and group evaluate each other:</a:t>
            </a: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ü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Is this rewarding and worthwhile?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Char char="ü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Influences commitment</a:t>
            </a: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Five membership phases…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717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3933825"/>
            <a:ext cx="2341563" cy="2578100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solidFill>
            <a:srgbClr val="FFFFCC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The 5 stages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  <a:ln>
            <a:solidFill>
              <a:srgbClr val="00CCFF"/>
            </a:solidFill>
          </a:ln>
        </p:spPr>
        <p:txBody>
          <a:bodyPr/>
          <a:lstStyle/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Prospective member (investigation)</a:t>
            </a: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Marginal member (socialisation)</a:t>
            </a: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Member (maintenance)</a:t>
            </a: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Marginal member (re-socialisation)</a:t>
            </a: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algn="ctr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Ex-member (remembrance)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4572000" y="2060575"/>
            <a:ext cx="144463" cy="3603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pic>
        <p:nvPicPr>
          <p:cNvPr id="8197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0" y="2781300"/>
            <a:ext cx="207963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488" y="3508375"/>
            <a:ext cx="207962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488" y="4252913"/>
            <a:ext cx="207962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  <a:solidFill>
            <a:srgbClr val="CCFF99"/>
          </a:solidFill>
          <a:ln>
            <a:solidFill>
              <a:srgbClr val="00CCFF"/>
            </a:solidFill>
          </a:ln>
        </p:spPr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Processes mean different things for different groups: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e.g. a school child cannot be re-socialised into their school once they have left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Often involve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initiation rites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People accept often negative outcomes due to cognitive dissonance (</a:t>
            </a:r>
            <a:r>
              <a:rPr lang="en-GB" sz="2400" dirty="0" err="1">
                <a:solidFill>
                  <a:srgbClr val="000000"/>
                </a:solidFill>
                <a:latin typeface="+mj-lt"/>
              </a:rPr>
              <a:t>Festinger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, 1957)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Groups benefit from positive socialisation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Socialisation outcomes describe how the group members feel about how they functioned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Most prominent is group cohesion-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 How much does it hold together as an entity?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 Depends on mutual support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 Consistent behaviour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400" dirty="0">
              <a:solidFill>
                <a:srgbClr val="000000"/>
              </a:solidFill>
              <a:latin typeface="Arial Narrow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solidFill>
            <a:srgbClr val="CCFFCC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cohesion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97437"/>
          </a:xfrm>
          <a:solidFill>
            <a:srgbClr val="CCCCFF"/>
          </a:solidFill>
          <a:ln>
            <a:solidFill>
              <a:srgbClr val="00CCFF"/>
            </a:solidFill>
          </a:ln>
        </p:spPr>
        <p:txBody>
          <a:bodyPr/>
          <a:lstStyle/>
          <a:p>
            <a:pPr>
              <a:defRPr/>
            </a:pPr>
            <a:r>
              <a:rPr lang="en-GB" dirty="0">
                <a:latin typeface="+mj-lt"/>
              </a:rPr>
              <a:t>What predicts group cohesion?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Attraction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The degree to which the group satisfies individual goals</a:t>
            </a:r>
          </a:p>
          <a:p>
            <a:pPr lvl="1">
              <a:defRPr/>
            </a:pPr>
            <a:r>
              <a:rPr lang="en-GB" dirty="0">
                <a:latin typeface="+mj-lt"/>
              </a:rPr>
              <a:t>“Forces” within the group</a:t>
            </a:r>
          </a:p>
          <a:p>
            <a:pPr>
              <a:defRPr/>
            </a:pPr>
            <a:r>
              <a:rPr lang="en-GB" dirty="0">
                <a:latin typeface="+mj-lt"/>
              </a:rPr>
              <a:t>But other structural features of groups are important: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Norms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Roles and status</a:t>
            </a:r>
          </a:p>
          <a:p>
            <a:pPr marL="57150" indent="0">
              <a:buFont typeface="Arial" panose="020B0604020202020204" pitchFamily="34" charset="0"/>
              <a:buNone/>
              <a:defRPr/>
            </a:pPr>
            <a:endParaRPr lang="en-GB" dirty="0">
              <a:latin typeface="+mj-lt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1024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4581525"/>
            <a:ext cx="2143125" cy="2143125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/>
          <p:cNvSpPr>
            <a:spLocks noGrp="1"/>
          </p:cNvSpPr>
          <p:nvPr>
            <p:ph type="title"/>
          </p:nvPr>
        </p:nvSpPr>
        <p:spPr>
          <a:solidFill>
            <a:srgbClr val="CCCC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Norms and Roles </a:t>
            </a:r>
          </a:p>
        </p:txBody>
      </p:sp>
      <p:sp>
        <p:nvSpPr>
          <p:cNvPr id="11267" name="Text Placeholder 7"/>
          <p:cNvSpPr>
            <a:spLocks noGrp="1"/>
          </p:cNvSpPr>
          <p:nvPr>
            <p:ph type="body" idx="1"/>
          </p:nvPr>
        </p:nvSpPr>
        <p:spPr>
          <a:xfrm>
            <a:off x="557213" y="1216025"/>
            <a:ext cx="4040187" cy="639763"/>
          </a:xfrm>
        </p:spPr>
        <p:txBody>
          <a:bodyPr/>
          <a:lstStyle/>
          <a:p>
            <a:r>
              <a:rPr lang="en-GB" altLang="en-US"/>
              <a:t>Norms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295275" y="2174875"/>
            <a:ext cx="4040188" cy="3951288"/>
          </a:xfrm>
          <a:solidFill>
            <a:srgbClr val="FFFFCC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dirty="0">
                <a:latin typeface="Arial Narrow" pitchFamily="34" charset="0"/>
              </a:rPr>
              <a:t> </a:t>
            </a:r>
            <a:r>
              <a:rPr lang="en-GB" dirty="0">
                <a:latin typeface="+mj-lt"/>
              </a:rPr>
              <a:t>Formal or informal</a:t>
            </a:r>
          </a:p>
          <a:p>
            <a:pPr>
              <a:defRPr/>
            </a:pPr>
            <a:endParaRPr lang="en-GB" dirty="0">
              <a:latin typeface="+mj-lt"/>
            </a:endParaRPr>
          </a:p>
          <a:p>
            <a:pPr>
              <a:buFontTx/>
              <a:buChar char="•"/>
              <a:defRPr/>
            </a:pPr>
            <a:r>
              <a:rPr lang="en-GB" dirty="0">
                <a:latin typeface="+mj-lt"/>
              </a:rPr>
              <a:t> Regulate and guide behaviour</a:t>
            </a:r>
          </a:p>
          <a:p>
            <a:pPr>
              <a:defRPr/>
            </a:pPr>
            <a:endParaRPr lang="en-GB" dirty="0">
              <a:latin typeface="+mj-lt"/>
            </a:endParaRPr>
          </a:p>
          <a:p>
            <a:pPr>
              <a:buFontTx/>
              <a:buChar char="•"/>
              <a:defRPr/>
            </a:pPr>
            <a:r>
              <a:rPr lang="en-GB" dirty="0">
                <a:latin typeface="+mj-lt"/>
              </a:rPr>
              <a:t> Some are universal and some vary across cultures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latin typeface="+mj-lt"/>
            </a:endParaRPr>
          </a:p>
        </p:txBody>
      </p:sp>
      <p:sp>
        <p:nvSpPr>
          <p:cNvPr id="11269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697413" y="1216025"/>
            <a:ext cx="4041775" cy="639763"/>
          </a:xfrm>
        </p:spPr>
        <p:txBody>
          <a:bodyPr/>
          <a:lstStyle/>
          <a:p>
            <a:r>
              <a:rPr lang="en-GB" altLang="en-US"/>
              <a:t>Roles 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4498975" y="1871663"/>
            <a:ext cx="4437063" cy="4691062"/>
          </a:xfrm>
          <a:solidFill>
            <a:srgbClr val="FFFFCC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i="1" dirty="0">
                <a:latin typeface="+mj-lt"/>
              </a:rPr>
              <a:t>Roles</a:t>
            </a:r>
            <a:r>
              <a:rPr lang="en-GB" dirty="0">
                <a:latin typeface="+mj-lt"/>
              </a:rPr>
              <a:t> – shared expectations of how people are supposed to behave</a:t>
            </a:r>
            <a:endParaRPr lang="en-GB" i="1" dirty="0">
              <a:latin typeface="+mj-lt"/>
            </a:endParaRPr>
          </a:p>
          <a:p>
            <a:pPr>
              <a:defRPr/>
            </a:pPr>
            <a:r>
              <a:rPr lang="en-GB" dirty="0">
                <a:latin typeface="+mj-lt"/>
              </a:rPr>
              <a:t>How people holding particular positions should behave: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Division of labour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Expectations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latin typeface="+mj-lt"/>
              </a:rPr>
              <a:t> Provide information about the group</a:t>
            </a:r>
          </a:p>
          <a:p>
            <a:pPr>
              <a:defRPr/>
            </a:pPr>
            <a:r>
              <a:rPr lang="en-GB" dirty="0">
                <a:latin typeface="+mj-lt"/>
              </a:rPr>
              <a:t>Groups with set roles tend to be more satisfied and perform better (Barley &amp; </a:t>
            </a:r>
            <a:r>
              <a:rPr lang="en-GB" dirty="0" err="1">
                <a:latin typeface="+mj-lt"/>
              </a:rPr>
              <a:t>Bechky</a:t>
            </a:r>
            <a:r>
              <a:rPr lang="en-GB" dirty="0">
                <a:latin typeface="+mj-lt"/>
              </a:rPr>
              <a:t>, 1994)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8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Norms 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en-GB" sz="2000" dirty="0">
                <a:latin typeface="+mj-lt"/>
              </a:rPr>
              <a:t>Provide frames of reference but can change attitudes and behaviour</a:t>
            </a:r>
          </a:p>
          <a:p>
            <a:pPr>
              <a:defRPr/>
            </a:pPr>
            <a:endParaRPr lang="en-GB" sz="2000" dirty="0">
              <a:latin typeface="+mj-lt"/>
            </a:endParaRPr>
          </a:p>
          <a:p>
            <a:pPr>
              <a:defRPr/>
            </a:pPr>
            <a:r>
              <a:rPr lang="en-GB" sz="2000" dirty="0">
                <a:latin typeface="+mj-lt"/>
              </a:rPr>
              <a:t>Students randomly assigned to dormitory (liberal) or sorority (conservative) lodging (Siegel &amp; Siegel, 1957)</a:t>
            </a:r>
          </a:p>
          <a:p>
            <a:pPr>
              <a:defRPr/>
            </a:pPr>
            <a:endParaRPr lang="en-GB" sz="2000" dirty="0">
              <a:latin typeface="+mj-lt"/>
            </a:endParaRPr>
          </a:p>
          <a:p>
            <a:pPr>
              <a:defRPr/>
            </a:pPr>
            <a:r>
              <a:rPr lang="en-GB" sz="2000" dirty="0">
                <a:latin typeface="+mj-lt"/>
              </a:rPr>
              <a:t>Attitudes measured at beginning and end of year…Dormitory students became more liberal in their attitudes from exposure to liberal norms</a:t>
            </a:r>
          </a:p>
          <a:p>
            <a:pPr>
              <a:defRPr/>
            </a:pPr>
            <a:endParaRPr lang="en-GB" sz="2000" dirty="0">
              <a:latin typeface="+mj-lt"/>
            </a:endParaRPr>
          </a:p>
        </p:txBody>
      </p:sp>
      <p:pic>
        <p:nvPicPr>
          <p:cNvPr id="1229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87863" y="2301875"/>
            <a:ext cx="4429125" cy="3824288"/>
          </a:xfrm>
          <a:ln>
            <a:solidFill>
              <a:srgbClr val="00CCFF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4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Why do norms work so well?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solidFill>
            <a:srgbClr val="FFCCCC"/>
          </a:solidFill>
          <a:ln>
            <a:solidFill>
              <a:srgbClr val="00CCFF"/>
            </a:solidFill>
          </a:ln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They are often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enforced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People often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internalise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them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They become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fixed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during socialisation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They are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consensual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They are frequently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activated</a:t>
            </a: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 They act as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action heuristics 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to make life easier</a:t>
            </a:r>
            <a:endParaRPr lang="en-GB" sz="2200" dirty="0">
              <a:solidFill>
                <a:srgbClr val="000000"/>
              </a:solidFill>
              <a:latin typeface="+mj-lt"/>
            </a:endParaRPr>
          </a:p>
          <a:p>
            <a:pPr>
              <a:defRPr/>
            </a:pPr>
            <a:endParaRPr lang="en-GB" dirty="0">
              <a:latin typeface="+mj-lt"/>
            </a:endParaRPr>
          </a:p>
        </p:txBody>
      </p:sp>
      <p:pic>
        <p:nvPicPr>
          <p:cNvPr id="1331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3057525"/>
            <a:ext cx="3332163" cy="1884363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solidFill>
            <a:srgbClr val="66FF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Are roles always good?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CCFFFF"/>
          </a:solidFill>
          <a:ln>
            <a:solidFill>
              <a:srgbClr val="00CCFF"/>
            </a:solidFill>
          </a:ln>
        </p:spPr>
        <p:txBody>
          <a:bodyPr/>
          <a:lstStyle/>
          <a:p>
            <a:pPr marL="177800" indent="-17780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They can sometimes make people lose sight of right and wrong</a:t>
            </a:r>
          </a:p>
          <a:p>
            <a:pPr marL="177800" indent="-17780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177800" indent="-17780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Stanford Prison Experiment (Haney et al., 1973)</a:t>
            </a:r>
          </a:p>
          <a:p>
            <a:pPr marL="177800" indent="-17780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marL="177800" indent="-177800" eaLnBrk="1" hangingPunct="1">
              <a:spcBef>
                <a:spcPct val="0"/>
              </a:spcBef>
              <a:buFontTx/>
              <a:buChar char="•"/>
              <a:defRPr/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Also when they seem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illegitimate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or </a:t>
            </a:r>
            <a:r>
              <a:rPr lang="en-GB" sz="2400" i="1" dirty="0">
                <a:solidFill>
                  <a:srgbClr val="000000"/>
                </a:solidFill>
                <a:latin typeface="+mj-lt"/>
              </a:rPr>
              <a:t>arbitrary 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(gender roles are a good example)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434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3749675"/>
            <a:ext cx="2206625" cy="2789238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76700"/>
            <a:ext cx="3924300" cy="1847850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600"/>
          </a:xfrm>
          <a:solidFill>
            <a:srgbClr val="CCFF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The effects of being part of a group…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  <a:solidFill>
            <a:srgbClr val="CCCCFF"/>
          </a:solidFill>
          <a:ln>
            <a:solidFill>
              <a:srgbClr val="00CCFF"/>
            </a:solidFill>
          </a:ln>
        </p:spPr>
        <p:txBody>
          <a:bodyPr/>
          <a:lstStyle/>
          <a:p>
            <a:pPr>
              <a:defRPr/>
            </a:pPr>
            <a:r>
              <a:rPr lang="en-GB" dirty="0"/>
              <a:t>De-individuation (Zimbardo)</a:t>
            </a:r>
          </a:p>
          <a:p>
            <a:pPr>
              <a:defRPr/>
            </a:pPr>
            <a:r>
              <a:rPr lang="en-GB" dirty="0"/>
              <a:t>Prejudice and discrimination</a:t>
            </a:r>
          </a:p>
          <a:p>
            <a:pPr>
              <a:defRPr/>
            </a:pPr>
            <a:r>
              <a:rPr lang="en-GB" dirty="0"/>
              <a:t>Realistic Group Conflict</a:t>
            </a:r>
          </a:p>
          <a:p>
            <a:pPr>
              <a:defRPr/>
            </a:pPr>
            <a:r>
              <a:rPr lang="en-GB" dirty="0"/>
              <a:t>Social Identity Theory (SIT)</a:t>
            </a:r>
          </a:p>
          <a:p>
            <a:pPr>
              <a:defRPr/>
            </a:pPr>
            <a:r>
              <a:rPr lang="en-GB" dirty="0"/>
              <a:t>In-groups and out-groups</a:t>
            </a:r>
          </a:p>
          <a:p>
            <a:pPr>
              <a:defRPr/>
            </a:pPr>
            <a:r>
              <a:rPr lang="en-GB" dirty="0"/>
              <a:t>Social facilitation and Social loafing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1536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2708275"/>
            <a:ext cx="2163762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De-individuation (</a:t>
            </a:r>
            <a:r>
              <a:rPr lang="en-GB" dirty="0" err="1"/>
              <a:t>LeBon</a:t>
            </a:r>
            <a:r>
              <a:rPr lang="en-GB" dirty="0"/>
              <a:t> 1995)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Origins of the theory.......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err="1"/>
              <a:t>LeBon</a:t>
            </a:r>
            <a:r>
              <a:rPr lang="en-GB" sz="2800" dirty="0"/>
              <a:t>(1995) individuals behaviour change in the presence of large crowds, he described individuals in a crowd as   ‘descends several rungs of the ladder of civilisation’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280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A number of psychological factors involved the most important being: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Anonymity  (It breeds a ‘collective mindset’)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Zimbardo (1970/73)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Built upon </a:t>
            </a:r>
            <a:r>
              <a:rPr lang="en-GB" dirty="0" err="1"/>
              <a:t>LeBon’s</a:t>
            </a:r>
            <a:r>
              <a:rPr lang="en-GB" dirty="0"/>
              <a:t> original idea and went onto describe deindividuation as more than anonymity, there are other important factors.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Increased Arousal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Reduced Responsibility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Sensory Overload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Altered consciousness (drugs/alcohol)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hlinkClick r:id="rId2"/>
              </a:rPr>
              <a:t>Remote control</a:t>
            </a: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213100"/>
            <a:ext cx="2990850" cy="168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Diener (1980)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  <a:solidFill>
            <a:schemeClr val="accent5">
              <a:lumMod val="60000"/>
              <a:lumOff val="4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  <a:extLst/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Individuals act in well scripted ways and do so without conscious awareness.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They only become aware when being evaluated by others or if their behaviour does not follow a script.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Thus suggesting: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Crowds block an individuals capacity for self awareness and therefore become de-individuated but do not discount the effect of social arousal. </a:t>
            </a:r>
          </a:p>
        </p:txBody>
      </p:sp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325" y="3213100"/>
            <a:ext cx="3135313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Prentice, Dunn &amp; Rogers(1982)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23850" y="1268413"/>
            <a:ext cx="4173538" cy="906462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Public self awareness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9462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Concern about impression</a:t>
            </a:r>
          </a:p>
          <a:p>
            <a:pPr eaLnBrk="1" hangingPunct="1"/>
            <a:r>
              <a:rPr lang="en-GB" altLang="en-US"/>
              <a:t>Can be reduced by anonymity/ diffusion of responsibility.</a:t>
            </a:r>
          </a:p>
          <a:p>
            <a:pPr eaLnBrk="1" hangingPunct="1"/>
            <a:endParaRPr lang="en-GB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341438"/>
            <a:ext cx="4041775" cy="833437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Private self awareness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Own thoughts and feelings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Can be reduced by becoming so involved in an activity we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forget</a:t>
            </a:r>
            <a:r>
              <a:rPr lang="en-GB" dirty="0"/>
              <a:t> ourselves.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" name="Cloud 6"/>
          <p:cNvSpPr/>
          <p:nvPr/>
        </p:nvSpPr>
        <p:spPr>
          <a:xfrm>
            <a:off x="179388" y="3860800"/>
            <a:ext cx="4321175" cy="27368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So...loss of public awareness leads to a loss of public standards of behaviour and lowers our inhibitions. </a:t>
            </a:r>
          </a:p>
        </p:txBody>
      </p:sp>
      <p:sp>
        <p:nvSpPr>
          <p:cNvPr id="8" name="Cloud 7"/>
          <p:cNvSpPr/>
          <p:nvPr/>
        </p:nvSpPr>
        <p:spPr>
          <a:xfrm>
            <a:off x="4643438" y="3789363"/>
            <a:ext cx="4176712" cy="28797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So...loss of private awareness leads to a loss of internal standards &amp; over reliance on environmental cues.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Anonymous group behaviour ensures a reduced capability to engage in rational thinking. </a:t>
            </a:r>
          </a:p>
        </p:txBody>
      </p:sp>
      <p:sp>
        <p:nvSpPr>
          <p:cNvPr id="20483" name="Text Placeholder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Fans become so involved in game that they are no longer self aware</a:t>
            </a:r>
          </a:p>
        </p:txBody>
      </p:sp>
      <p:pic>
        <p:nvPicPr>
          <p:cNvPr id="20484" name="Picture 2" descr="http://www.infomat.net/1/football/communityfootball/images/violence_crowd1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6" b="1086"/>
          <a:stretch>
            <a:fillRect/>
          </a:stretch>
        </p:blipFill>
        <p:spPr/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An example of reduced private self awareness. </a:t>
            </a:r>
          </a:p>
        </p:txBody>
      </p:sp>
      <p:sp>
        <p:nvSpPr>
          <p:cNvPr id="21507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reliance upon others in environment to set the standards of how to act. </a:t>
            </a:r>
          </a:p>
        </p:txBody>
      </p:sp>
      <p:pic>
        <p:nvPicPr>
          <p:cNvPr id="21508" name="Picture 2" descr="http://www.thefeedbak.com/wp-content/uploads/club-dancing_0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6" r="6586"/>
          <a:stretch>
            <a:fillRect/>
          </a:stretch>
        </p:blipFill>
        <p:spPr/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Factors that interact to cause deindividuation </a:t>
            </a:r>
            <a:r>
              <a:rPr lang="en-GB" sz="1600" dirty="0"/>
              <a:t>(adapted from Myers 1998)</a:t>
            </a:r>
          </a:p>
        </p:txBody>
      </p:sp>
      <p:sp>
        <p:nvSpPr>
          <p:cNvPr id="6" name="Flowchart: Process 5"/>
          <p:cNvSpPr/>
          <p:nvPr/>
        </p:nvSpPr>
        <p:spPr>
          <a:xfrm>
            <a:off x="2916238" y="1484313"/>
            <a:ext cx="3168650" cy="5762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Group presence and size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4500563" y="2420938"/>
            <a:ext cx="3167062" cy="50323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Physical anonymity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755650" y="2420938"/>
            <a:ext cx="3168650" cy="50323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Social arousal</a:t>
            </a:r>
          </a:p>
        </p:txBody>
      </p:sp>
      <p:sp>
        <p:nvSpPr>
          <p:cNvPr id="9" name="Flowchart: Process 8"/>
          <p:cNvSpPr/>
          <p:nvPr/>
        </p:nvSpPr>
        <p:spPr>
          <a:xfrm>
            <a:off x="755650" y="3284538"/>
            <a:ext cx="3168650" cy="4318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Decreased self awareness</a:t>
            </a:r>
          </a:p>
        </p:txBody>
      </p:sp>
      <p:sp>
        <p:nvSpPr>
          <p:cNvPr id="10" name="Flowchart: Process 9"/>
          <p:cNvSpPr/>
          <p:nvPr/>
        </p:nvSpPr>
        <p:spPr>
          <a:xfrm>
            <a:off x="4572000" y="3573463"/>
            <a:ext cx="3168650" cy="71913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Diffusion of responsibility </a:t>
            </a:r>
          </a:p>
        </p:txBody>
      </p:sp>
      <p:sp>
        <p:nvSpPr>
          <p:cNvPr id="11" name="Flowchart: Process 10"/>
          <p:cNvSpPr/>
          <p:nvPr/>
        </p:nvSpPr>
        <p:spPr>
          <a:xfrm>
            <a:off x="1763713" y="4652963"/>
            <a:ext cx="5111750" cy="72072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Deindividuation</a:t>
            </a:r>
          </a:p>
        </p:txBody>
      </p:sp>
      <p:sp>
        <p:nvSpPr>
          <p:cNvPr id="12" name="Flowchart: Process 11"/>
          <p:cNvSpPr/>
          <p:nvPr/>
        </p:nvSpPr>
        <p:spPr>
          <a:xfrm>
            <a:off x="4572000" y="5805488"/>
            <a:ext cx="3168650" cy="8636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Loss of normal inhibitions (public self awareness)</a:t>
            </a:r>
          </a:p>
        </p:txBody>
      </p:sp>
      <p:sp>
        <p:nvSpPr>
          <p:cNvPr id="13" name="Flowchart: Process 12"/>
          <p:cNvSpPr/>
          <p:nvPr/>
        </p:nvSpPr>
        <p:spPr>
          <a:xfrm>
            <a:off x="684213" y="5805488"/>
            <a:ext cx="3167062" cy="8636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Increased </a:t>
            </a:r>
            <a:r>
              <a:rPr lang="en-GB" dirty="0" err="1"/>
              <a:t>responsivity</a:t>
            </a:r>
            <a:r>
              <a:rPr lang="en-GB" dirty="0"/>
              <a:t> to situational cues (private self awareness)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rot="5400000">
            <a:off x="3636168" y="2132807"/>
            <a:ext cx="360363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rot="16200000" flipH="1">
            <a:off x="4860131" y="2132807"/>
            <a:ext cx="360363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5400000">
            <a:off x="5507038" y="3068637"/>
            <a:ext cx="649288" cy="3603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5400000">
            <a:off x="3131343" y="2996407"/>
            <a:ext cx="360363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3851275" y="3716338"/>
            <a:ext cx="649288" cy="4333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5400000">
            <a:off x="6804026" y="4364037"/>
            <a:ext cx="431800" cy="288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rot="16200000" flipH="1">
            <a:off x="2987676" y="5445125"/>
            <a:ext cx="431800" cy="288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rot="5400000">
            <a:off x="5220494" y="5445919"/>
            <a:ext cx="43180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1.Trick or Treat (TOTS) </a:t>
            </a:r>
            <a:r>
              <a:rPr lang="en-GB" dirty="0" err="1"/>
              <a:t>Diener</a:t>
            </a:r>
            <a:r>
              <a:rPr lang="en-GB" dirty="0"/>
              <a:t> et al 1976)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92086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3556" name="Picture 3" descr="C:\Users\Rob\AppData\Local\Microsoft\Windows\Temporary Internet Files\Content.IE5\S19XQ4VY\MC90043632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989138"/>
            <a:ext cx="792162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4" descr="C:\Users\Rob\AppData\Local\Microsoft\Windows\Temporary Internet Files\Content.IE5\UBQUXH67\MC90043621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2781300"/>
            <a:ext cx="1027113" cy="106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5" descr="C:\Users\Rob\AppData\Local\Microsoft\Windows\Temporary Internet Files\Content.IE5\QH48ZM6Y\MC900112430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765175"/>
            <a:ext cx="20558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Results of TOTS investigation</a:t>
            </a:r>
          </a:p>
        </p:txBody>
      </p:sp>
      <p:pic>
        <p:nvPicPr>
          <p:cNvPr id="24579" name="Content Placeholder 3" descr="halloween.bmp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060575"/>
            <a:ext cx="5448300" cy="4032250"/>
          </a:xfrm>
          <a:ln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5795963" y="2060575"/>
            <a:ext cx="2962275" cy="2246313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Children more likely to steal in groups when they were anonymous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prstClr val="black"/>
                </a:solidFill>
                <a:latin typeface="+mn-lt"/>
                <a:ea typeface="+mj-ea"/>
                <a:cs typeface="+mj-cs"/>
              </a:rPr>
              <a:t>Sample!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2. Anonymous Lab Coat (ALC) Study (</a:t>
            </a:r>
            <a:r>
              <a:rPr lang="en-GB" dirty="0" err="1"/>
              <a:t>Zimbardo</a:t>
            </a:r>
            <a:r>
              <a:rPr lang="en-GB" dirty="0"/>
              <a:t>, 1970)</a:t>
            </a:r>
          </a:p>
        </p:txBody>
      </p:sp>
      <p:graphicFrame>
        <p:nvGraphicFramePr>
          <p:cNvPr id="4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604" name="Picture 6" descr="C:\Users\Rob\AppData\Local\Microsoft\Windows\Temporary Internet Files\Content.IE5\BXTA0EAL\MC90043486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1125538"/>
            <a:ext cx="2286000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Results of ALC Study....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57200" y="1633538"/>
            <a:ext cx="8229600" cy="4492625"/>
          </a:xfrm>
        </p:spPr>
        <p:txBody>
          <a:bodyPr/>
          <a:lstStyle/>
          <a:p>
            <a:pPr eaLnBrk="1" hangingPunct="1"/>
            <a:r>
              <a:rPr lang="en-GB" altLang="en-US" sz="2800"/>
              <a:t>Pp’s had to shock a victim (confederate). The anonymous pp’s shocked for longer than the identifiable pp’s.</a:t>
            </a:r>
          </a:p>
          <a:p>
            <a:pPr eaLnBrk="1" hangingPunct="1"/>
            <a:r>
              <a:rPr lang="en-GB" altLang="en-US" sz="2800"/>
              <a:t>Thus it can be concluded that..... Anonymity would appear to contribute to aggressive behaviour. (more on this later).</a:t>
            </a:r>
          </a:p>
        </p:txBody>
      </p:sp>
      <p:sp>
        <p:nvSpPr>
          <p:cNvPr id="4" name="Oval 3"/>
          <p:cNvSpPr/>
          <p:nvPr/>
        </p:nvSpPr>
        <p:spPr>
          <a:xfrm>
            <a:off x="250825" y="4554538"/>
            <a:ext cx="3889375" cy="2043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Ku Klux Klan effect – suggested that there was an association with the KKK, this may have affected the amount of shocks given.</a:t>
            </a:r>
          </a:p>
        </p:txBody>
      </p:sp>
      <p:sp>
        <p:nvSpPr>
          <p:cNvPr id="5" name="Oval 4"/>
          <p:cNvSpPr/>
          <p:nvPr/>
        </p:nvSpPr>
        <p:spPr>
          <a:xfrm>
            <a:off x="4211638" y="4292600"/>
            <a:ext cx="3673475" cy="1223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Unethical – informed consent/protection from harm.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given.</a:t>
            </a:r>
          </a:p>
        </p:txBody>
      </p:sp>
      <p:sp>
        <p:nvSpPr>
          <p:cNvPr id="6" name="Oval 5"/>
          <p:cNvSpPr/>
          <p:nvPr/>
        </p:nvSpPr>
        <p:spPr>
          <a:xfrm>
            <a:off x="4211638" y="5732463"/>
            <a:ext cx="3744912" cy="963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Sample was just women – may be different for men.</a:t>
            </a:r>
          </a:p>
        </p:txBody>
      </p:sp>
      <p:pic>
        <p:nvPicPr>
          <p:cNvPr id="26631" name="Picture 3" descr="C:\Users\Rob\AppData\Local\Microsoft\Windows\Temporary Internet Files\Content.IE5\HY0PUDA5\MC9004325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5373688"/>
            <a:ext cx="36671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2" name="Picture 3" descr="C:\Users\Rob\AppData\Local\Microsoft\Windows\Temporary Internet Files\Content.IE5\HY0PUDA5\MC9004325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6021388"/>
            <a:ext cx="3683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3" name="Picture 3" descr="C:\Users\Rob\AppData\Local\Microsoft\Windows\Temporary Internet Files\Content.IE5\HY0PUDA5\MC9004325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4652963"/>
            <a:ext cx="3667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3.The costume Experiment:</a:t>
            </a:r>
            <a:br>
              <a:rPr lang="en-GB" dirty="0"/>
            </a:br>
            <a:r>
              <a:rPr lang="en-GB" sz="4000" dirty="0"/>
              <a:t>(Johnson &amp; Downing,1979).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557338"/>
            <a:ext cx="3960813" cy="4751387"/>
          </a:xfrm>
          <a:solidFill>
            <a:srgbClr val="FF66CC"/>
          </a:solidFill>
          <a:ln>
            <a:solidFill>
              <a:schemeClr val="accent1"/>
            </a:solidFill>
          </a:ln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Pps</a:t>
            </a:r>
            <a:r>
              <a:rPr lang="en-GB" dirty="0"/>
              <a:t> made anonymous by wearing masks and overalls, similar to KKK or nurses.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Compared to control group </a:t>
            </a:r>
            <a:r>
              <a:rPr lang="en-GB" dirty="0" err="1"/>
              <a:t>Pps</a:t>
            </a:r>
            <a:r>
              <a:rPr lang="en-GB" dirty="0"/>
              <a:t> shocked more when dressed as KKK, but they shocked less when dressed as nurses. </a:t>
            </a:r>
          </a:p>
        </p:txBody>
      </p:sp>
      <p:pic>
        <p:nvPicPr>
          <p:cNvPr id="27652" name="Picture 4" descr="C:\Users\Rob\AppData\Local\Microsoft\Windows\Temporary Internet Files\Content.IE5\L9WLZI9L\MC90005473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765175"/>
            <a:ext cx="900112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6" descr="http://cache1.asset-cache.net/xc/2695617.jpg?v=1&amp;c=IWSAsset&amp;k=2&amp;d=45B0EB3381F7834D7F12C27C8B8ADB72E7F7726B322FE18E5223CE6E4BAF89B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565400"/>
            <a:ext cx="3087687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3.The costume Experiment:</a:t>
            </a:r>
            <a:br>
              <a:rPr lang="en-GB" dirty="0"/>
            </a:br>
            <a:r>
              <a:rPr lang="en-GB" sz="4000" dirty="0"/>
              <a:t>(Johnson &amp; Downing,1979).</a:t>
            </a:r>
          </a:p>
        </p:txBody>
      </p:sp>
      <p:sp>
        <p:nvSpPr>
          <p:cNvPr id="28675" name="Rectangle 5"/>
          <p:cNvSpPr>
            <a:spLocks noChangeArrowheads="1"/>
          </p:cNvSpPr>
          <p:nvPr/>
        </p:nvSpPr>
        <p:spPr bwMode="auto">
          <a:xfrm rot="-5400000">
            <a:off x="-248443" y="3640931"/>
            <a:ext cx="1225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Shock level</a:t>
            </a:r>
          </a:p>
        </p:txBody>
      </p:sp>
      <p:sp>
        <p:nvSpPr>
          <p:cNvPr id="28676" name="Rectangle 6"/>
          <p:cNvSpPr>
            <a:spLocks noChangeArrowheads="1"/>
          </p:cNvSpPr>
          <p:nvPr/>
        </p:nvSpPr>
        <p:spPr bwMode="auto">
          <a:xfrm>
            <a:off x="755650" y="6237288"/>
            <a:ext cx="540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Graph illustrating results from the costume experiment.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Is deindividuation ever desirable?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7931224" cy="4680520"/>
          </a:xfrm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err="1"/>
              <a:t>Deindividuation</a:t>
            </a:r>
            <a:r>
              <a:rPr lang="en-GB" sz="2400" dirty="0"/>
              <a:t> can be both desirable and undesirable (Spivey &amp; Prentice-Dunn, 1990; Johnson &amp; Downing, 1979).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/>
              <a:t>They found that deindividuation could lead to either pro-social or anti-social behaviour depending on situational factors.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/>
              <a:t> When pro-social environmental cues were present (such as a pro-social model) </a:t>
            </a:r>
            <a:r>
              <a:rPr lang="en-GB" sz="2400" dirty="0" err="1"/>
              <a:t>deindividuated</a:t>
            </a:r>
            <a:r>
              <a:rPr lang="en-GB" sz="2400" dirty="0"/>
              <a:t> pp`s were more likely to behave altruistically.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 err="1"/>
              <a:t>Deindividuated</a:t>
            </a:r>
            <a:r>
              <a:rPr lang="en-GB" sz="2400" dirty="0"/>
              <a:t> pp`s performed more altruistic acts (gave money) and significantly less antisocial acts (electric shocks) compared to other people when in the presence of a pro-social model. 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pic>
        <p:nvPicPr>
          <p:cNvPr id="28675" name="Picture 3" descr="C:\Users\Rob\AppData\Local\Microsoft\Windows\Temporary Internet Files\Content.IE5\S19XQ4VY\MC900078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19598" y="1052736"/>
            <a:ext cx="2024402" cy="299764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4. Darkened Room Arousal (DRAS) Gergen et al (1973)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00CCFF"/>
          </a:solidFill>
          <a:ln>
            <a:solidFill>
              <a:schemeClr val="accent1"/>
            </a:solidFill>
          </a:ln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The researchers discovered deindividuation enhanced affectionate behaviour.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Couples who were de-individuated using a dark chamber displayed significantly more affectionate behaviour such as touching and caressing in comparison to individuated couples in a light chamber.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These results imply that deindividuation may be helpful in intimate relationship development.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30724" name="Picture 3" descr="C:\Users\Rob\AppData\Local\Microsoft\Windows\Temporary Internet Files\Content.IE5\S19XQ4VY\MC90043491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700213"/>
            <a:ext cx="11509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5" name="Picture 8" descr="C:\Users\Rob\AppData\Local\Microsoft\Windows\Temporary Internet Files\Content.IE5\W7VHXWSC\MC90013362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4652963"/>
            <a:ext cx="147637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Psychology in action......dating in the dark. 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hlinkClick r:id="rId2"/>
              </a:rPr>
              <a:t>http://www.youtube.com/watch?v=K5DC692b0y8&amp;feature=related</a:t>
            </a:r>
            <a:r>
              <a:rPr lang="en-GB" altLang="en-US"/>
              <a:t> 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pic>
        <p:nvPicPr>
          <p:cNvPr id="4" name="Picture 3" descr="3465121_ef8ce346-fbd0-4d99-85c3-aedd8eb5cc5a-dating-in-the-dar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708920"/>
            <a:ext cx="3575720" cy="2681790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5" name="Picture 4" descr="dating-in-the-dark-kiss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2708920"/>
            <a:ext cx="3993324" cy="2664296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6" name="Rectangle 5"/>
          <p:cNvSpPr/>
          <p:nvPr/>
        </p:nvSpPr>
        <p:spPr>
          <a:xfrm>
            <a:off x="395288" y="5516563"/>
            <a:ext cx="8569325" cy="120173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dirty="0">
                <a:solidFill>
                  <a:prstClr val="black"/>
                </a:solidFill>
                <a:ea typeface="+mj-ea"/>
                <a:cs typeface="+mj-cs"/>
              </a:rPr>
              <a:t>What would you do if you could remain anonymous? </a:t>
            </a:r>
            <a:endParaRPr lang="en-GB" sz="36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dirty="0"/>
              <a:t>More on group behaviour…</a:t>
            </a:r>
            <a:endParaRPr lang="en-US" dirty="0"/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>
                <a:hlinkClick r:id="rId2"/>
              </a:rPr>
              <a:t>The Robbers Cave experiments (Sherif)</a:t>
            </a:r>
            <a:endParaRPr lang="en-US" altLang="en-US"/>
          </a:p>
          <a:p>
            <a:endParaRPr lang="en-US" altLang="en-US"/>
          </a:p>
        </p:txBody>
      </p:sp>
      <p:pic>
        <p:nvPicPr>
          <p:cNvPr id="3277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2597150"/>
            <a:ext cx="4968875" cy="34083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Prejudice, conflict and intergroup behaviour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Prejudice and discrimination are widespread, daily see examples of mistreatment of one person by another, despite there not being any concrete grounds for such behaviour.</a:t>
            </a:r>
          </a:p>
          <a:p>
            <a:pPr>
              <a:defRPr/>
            </a:pPr>
            <a:r>
              <a:rPr lang="en-GB" altLang="en-US" dirty="0"/>
              <a:t>What function does prejudice serve?</a:t>
            </a:r>
          </a:p>
          <a:p>
            <a:pPr>
              <a:defRPr/>
            </a:pPr>
            <a:r>
              <a:rPr lang="en-GB" altLang="en-US" sz="2800" dirty="0"/>
              <a:t>`an attitude that predisposes a person to think feel perceive an act in favourable or unfavourable ways towards a group or its individual members` (Secord &amp; Blackman 1974) 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solidFill>
            <a:srgbClr val="FF9966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Discrimination refers to: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23850" y="1700213"/>
            <a:ext cx="8424863" cy="4537075"/>
          </a:xfrm>
          <a:solidFill>
            <a:srgbClr val="FF66CC"/>
          </a:solidFill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800" dirty="0"/>
              <a:t>`the inequitable treatment of individuals considered to belong to a particular social group` (Secord &amp; Blackman 1974)</a:t>
            </a:r>
          </a:p>
          <a:p>
            <a:pPr>
              <a:defRPr/>
            </a:pPr>
            <a:r>
              <a:rPr lang="en-GB" altLang="en-US" sz="2800" dirty="0"/>
              <a:t>Prejudice and discrimination exist wherever people place themselves in social groupings and are categorised as such by others.</a:t>
            </a:r>
          </a:p>
          <a:p>
            <a:pPr>
              <a:defRPr/>
            </a:pPr>
            <a:r>
              <a:rPr lang="en-GB" altLang="en-US" sz="2800" dirty="0"/>
              <a:t>Both operate on obvious and subtle levels to advantage and disadvantage certain groups of people.</a:t>
            </a:r>
          </a:p>
        </p:txBody>
      </p:sp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4005263"/>
            <a:ext cx="1582738" cy="1460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Individual explanations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68313" y="1989138"/>
            <a:ext cx="8229600" cy="4641850"/>
          </a:xfrm>
          <a:solidFill>
            <a:schemeClr val="accent6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sz="2800" dirty="0"/>
              <a:t>Stem from emotional dynamics within a person fulfilling certain needs such as reducing tension and satisfying order and control. </a:t>
            </a:r>
          </a:p>
          <a:p>
            <a:pPr>
              <a:defRPr/>
            </a:pPr>
            <a:r>
              <a:rPr lang="en-GB" altLang="en-US" sz="2800" dirty="0"/>
              <a:t>Prejudice either comes from </a:t>
            </a:r>
          </a:p>
          <a:p>
            <a:pPr lvl="1">
              <a:defRPr/>
            </a:pPr>
            <a:r>
              <a:rPr lang="en-GB" altLang="en-US" sz="2400" dirty="0"/>
              <a:t>a) personality </a:t>
            </a:r>
          </a:p>
          <a:p>
            <a:pPr lvl="1">
              <a:defRPr/>
            </a:pPr>
            <a:r>
              <a:rPr lang="en-GB" altLang="en-US" sz="2400" dirty="0"/>
              <a:t>or </a:t>
            </a:r>
          </a:p>
          <a:p>
            <a:pPr lvl="1">
              <a:defRPr/>
            </a:pPr>
            <a:r>
              <a:rPr lang="en-GB" altLang="en-US" sz="2400" dirty="0"/>
              <a:t>b) rooted in the make up of all people (whereby people do not realise that the root of the problem comes from within).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solidFill>
            <a:srgbClr val="B2B2B2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Three individual explanations-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5040312"/>
          </a:xfrm>
          <a:solidFill>
            <a:srgbClr val="FF66CC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1. Personality Differences-</a:t>
            </a:r>
          </a:p>
          <a:p>
            <a:r>
              <a:rPr lang="en-GB" altLang="en-US"/>
              <a:t>E.G. Ardorno ( 1950)Authoritarian personality. Submits to those in authority above, but also is authoritarian to those below.</a:t>
            </a:r>
          </a:p>
          <a:p>
            <a:r>
              <a:rPr lang="en-GB" altLang="en-US"/>
              <a:t>Excessive blind obedience.</a:t>
            </a:r>
          </a:p>
          <a:p>
            <a:r>
              <a:rPr lang="en-GB" altLang="en-US"/>
              <a:t>Used the F scale to measure nine components associated with authoritarianism such as conventionalism, superstition and puritanical sexual attitudes.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solidFill>
            <a:srgbClr val="66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Any evidence?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457200" y="1773238"/>
            <a:ext cx="8229600" cy="4352925"/>
          </a:xfrm>
          <a:solidFill>
            <a:srgbClr val="FF66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Whilst strong correlations between authoritarianism, fascism and conservatism, there is little other support despite its long appeal.  </a:t>
            </a:r>
          </a:p>
          <a:p>
            <a:r>
              <a:rPr lang="en-GB" altLang="en-US"/>
              <a:t>A closed/dogmatic mind and                  thinking style is main indicator.</a:t>
            </a:r>
          </a:p>
        </p:txBody>
      </p:sp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3284538"/>
            <a:ext cx="1666875" cy="2733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2. Frustration and aggression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679950"/>
          </a:xfrm>
          <a:solidFill>
            <a:srgbClr val="66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400"/>
              <a:t>Aggressive behaviour always presupposes frustration and frustration leads to aggression (Dollard et al 1939). To what extent is that frustration targeted towards a scapegoat?</a:t>
            </a:r>
          </a:p>
          <a:p>
            <a:r>
              <a:rPr lang="en-GB" altLang="en-US" sz="2400"/>
              <a:t>Scapegoats are perceived as not likely to retaliate, and are usually disliked in the first place.</a:t>
            </a:r>
          </a:p>
          <a:p>
            <a:r>
              <a:rPr lang="en-GB" altLang="en-US" sz="2400"/>
              <a:t>Frustration is not the only cause of aggression, but it leads to it because it is a negative state and this experience becomes associated with aggression.</a:t>
            </a:r>
          </a:p>
        </p:txBody>
      </p:sp>
      <p:pic>
        <p:nvPicPr>
          <p:cNvPr id="389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4652963"/>
            <a:ext cx="3151187" cy="2043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/>
              <a:t>3. Belief similarity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  <a:solidFill>
            <a:srgbClr val="FF9999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Rokeach (1968) differences in beliefs on important issues are powerful determinants of prejudice and discrimination.</a:t>
            </a:r>
          </a:p>
          <a:p>
            <a:r>
              <a:rPr lang="en-GB" altLang="en-US"/>
              <a:t>People with the same belief sets are congruent and will become prejudice to those with a different set because they will produce feelings of incongruence.</a:t>
            </a:r>
          </a:p>
          <a:p>
            <a:r>
              <a:rPr lang="en-GB" altLang="en-US"/>
              <a:t>Whilst many flaws with individual explanations, they are intuitively appealing.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Realistic Group Conflict: Sherif (1966)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897437"/>
          </a:xfrm>
          <a:solidFill>
            <a:srgbClr val="CCFF99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800"/>
              <a:t>Group membership itself is a basis for P&amp;D.</a:t>
            </a:r>
          </a:p>
          <a:p>
            <a:r>
              <a:rPr lang="en-GB" altLang="en-US" sz="2800"/>
              <a:t>Why? When groups are </a:t>
            </a:r>
          </a:p>
          <a:p>
            <a:r>
              <a:rPr lang="en-GB" altLang="en-US" sz="2800"/>
              <a:t>1. in competition, </a:t>
            </a:r>
          </a:p>
          <a:p>
            <a:r>
              <a:rPr lang="en-GB" altLang="en-US" sz="2800"/>
              <a:t>2. group membership per se.</a:t>
            </a:r>
          </a:p>
          <a:p>
            <a:r>
              <a:rPr lang="en-GB" altLang="en-US" sz="2800"/>
              <a:t>Sherif (1966) investigated intergroup conflict in the `robbers cave` experiments. He found that conflict arises because of direct competition where one group wins at the expense of the other.</a:t>
            </a:r>
          </a:p>
          <a:p>
            <a:r>
              <a:rPr lang="en-GB" altLang="en-US" sz="2800"/>
              <a:t>Whilst it starts off in a friendly manner, it soon becomes openly hostile. 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  <a:solidFill>
            <a:srgbClr val="FF66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The `outgroup` are stereotypes, the in group over evaluate their positive achievements and hence become more tightly knit.</a:t>
            </a:r>
          </a:p>
          <a:p>
            <a:r>
              <a:rPr lang="en-GB" altLang="en-US"/>
              <a:t>Sherif explains this by `realistic conflict theory` which predicts whether conflict or co- operation will ensue, depending on the nature of the goals.</a:t>
            </a:r>
          </a:p>
          <a:p>
            <a:r>
              <a:rPr lang="en-GB" altLang="en-US"/>
              <a:t>Goals requiring interdependence result in co- operation, whereas mutually                exclusive group goals result in                conflict.</a:t>
            </a:r>
          </a:p>
        </p:txBody>
      </p:sp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797425"/>
            <a:ext cx="2390775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5545138" cy="1582738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sz="4000" dirty="0"/>
              <a:t>Social Identity Theory </a:t>
            </a:r>
            <a:br>
              <a:rPr lang="en-GB" altLang="en-US" sz="4000" dirty="0"/>
            </a:br>
            <a:r>
              <a:rPr lang="en-GB" altLang="en-US" sz="4000" dirty="0"/>
              <a:t>(</a:t>
            </a:r>
            <a:r>
              <a:rPr lang="en-GB" altLang="en-US" sz="4000" dirty="0" err="1"/>
              <a:t>Tajfel</a:t>
            </a:r>
            <a:r>
              <a:rPr lang="en-GB" altLang="en-US" sz="4000" dirty="0"/>
              <a:t> &amp; Turner 1986)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4103688"/>
          </a:xfrm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800"/>
              <a:t>Social categorisation results in discrimination because people make social comparisons between in groups and out groups. This also gives people a positive identity.</a:t>
            </a:r>
          </a:p>
          <a:p>
            <a:r>
              <a:rPr lang="en-GB" altLang="en-US" sz="2800"/>
              <a:t>Positive identity is important because it enhances self esteem, self worth and a sense of belonging.</a:t>
            </a:r>
          </a:p>
          <a:p>
            <a:r>
              <a:rPr lang="en-GB" altLang="en-US" sz="2800"/>
              <a:t>Comparisons lead to social competition, the in group are seen as better, and the out group attributed false negatives/exaggerated stereotypes and values</a:t>
            </a:r>
          </a:p>
        </p:txBody>
      </p:sp>
      <p:pic>
        <p:nvPicPr>
          <p:cNvPr id="430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115888"/>
            <a:ext cx="3032125" cy="22336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4967288"/>
          </a:xfrm>
          <a:solidFill>
            <a:srgbClr val="66FF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SIT is concerned with social competition, not realistic competition.</a:t>
            </a:r>
          </a:p>
          <a:p>
            <a:r>
              <a:rPr lang="en-GB" altLang="en-US"/>
              <a:t>Finally, SIT distinguishes between personal identity and social identity.</a:t>
            </a:r>
          </a:p>
          <a:p>
            <a:r>
              <a:rPr lang="en-GB" altLang="en-US"/>
              <a:t>Personal identity refers to unique features differentiating one person from another.</a:t>
            </a:r>
          </a:p>
          <a:p>
            <a:r>
              <a:rPr lang="en-GB" altLang="en-US"/>
              <a:t>Social identity refers to the self concept/emotional attachment that comes with being a member of a group.</a:t>
            </a: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5084763"/>
            <a:ext cx="3362325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250825" y="115888"/>
            <a:ext cx="5113338" cy="187325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br>
              <a:rPr lang="en-GB" altLang="en-US" dirty="0"/>
            </a:br>
            <a:r>
              <a:rPr lang="en-GB" altLang="en-US" dirty="0"/>
              <a:t>Self Categorisation Theory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>
          <a:xfrm>
            <a:off x="468313" y="2276475"/>
            <a:ext cx="8229600" cy="4392613"/>
          </a:xfrm>
          <a:solidFill>
            <a:srgbClr val="FF66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800"/>
              <a:t>An extension of SIT, people self categorise themselves as an individual and as a group different from other people and other groups</a:t>
            </a:r>
          </a:p>
          <a:p>
            <a:r>
              <a:rPr lang="en-GB" altLang="en-US" sz="2800"/>
              <a:t>When we do this we view ourselves as prototypes for the group, representative of key characteristics.</a:t>
            </a:r>
          </a:p>
          <a:p>
            <a:r>
              <a:rPr lang="en-GB" altLang="en-US" sz="2800"/>
              <a:t>When this happens we depersonalise ourselves, minimise differences between group members, and maximise differences between non members. There are important consequences to this:</a:t>
            </a: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15888"/>
            <a:ext cx="3332163" cy="2009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Consequences of self categorisation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solidFill>
            <a:srgbClr val="FF66CC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Stereotyping: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Illusory correlation: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Homogeneity: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In group dislike:</a:t>
            </a:r>
          </a:p>
        </p:txBody>
      </p:sp>
      <p:pic>
        <p:nvPicPr>
          <p:cNvPr id="460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075" y="1192213"/>
            <a:ext cx="2400300" cy="1790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608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725" y="2492375"/>
            <a:ext cx="1757363" cy="1368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588" y="3500438"/>
            <a:ext cx="24003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4941888"/>
            <a:ext cx="1757362" cy="1390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Stereotyping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00675"/>
          </a:xfrm>
          <a:solidFill>
            <a:srgbClr val="CC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800"/>
              <a:t>Gross oversimplifications, over generalisations which are highly inaccurate</a:t>
            </a:r>
          </a:p>
          <a:p>
            <a:r>
              <a:rPr lang="en-GB" altLang="en-US" sz="2800"/>
              <a:t>Similar to prejudicial attitudes</a:t>
            </a:r>
          </a:p>
          <a:p>
            <a:r>
              <a:rPr lang="en-GB" altLang="en-US" sz="2800"/>
              <a:t>The more they are used, the more accessible they are and used to categorise others</a:t>
            </a:r>
          </a:p>
          <a:p>
            <a:r>
              <a:rPr lang="en-GB" altLang="en-US" sz="2800"/>
              <a:t>Stereotypes have a cognitive and emotional aspect</a:t>
            </a:r>
          </a:p>
          <a:p>
            <a:r>
              <a:rPr lang="en-GB" altLang="en-US" sz="2800"/>
              <a:t>Strong negative emotions increase the use and reliance on ST, and…</a:t>
            </a:r>
          </a:p>
          <a:p>
            <a:r>
              <a:rPr lang="en-GB" altLang="en-US" sz="2800"/>
              <a:t>Bodenhausen et al (1994) found that people in happy moods due to memories showed more ST that neutrals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Illusory correlations</a:t>
            </a:r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rgbClr val="CC99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Refers to the perception of a stronger association between 2 variables than actually exists (Baron, &amp; Smith, Byrne.1997)</a:t>
            </a:r>
          </a:p>
          <a:p>
            <a:r>
              <a:rPr lang="en-GB" altLang="en-US"/>
              <a:t>E.G. out group over estimates number of negative ST confirming behaviour. </a:t>
            </a:r>
          </a:p>
          <a:p>
            <a:r>
              <a:rPr lang="en-GB" altLang="en-US"/>
              <a:t>Why? Distinctiveness… pay more attention too, process more, remembered easily.</a:t>
            </a:r>
          </a:p>
          <a:p>
            <a:r>
              <a:rPr lang="en-GB" altLang="en-US"/>
              <a:t>Occurs when emotionally aroused and thinking automatically.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Homogeneity 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solidFill>
            <a:srgbClr val="FF66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Out group homogeneity: `they're all the same`</a:t>
            </a:r>
          </a:p>
          <a:p>
            <a:r>
              <a:rPr lang="en-GB" altLang="en-US"/>
              <a:t>The reverse is: `in group differentiation` seeing members of a group as different to one another and self.</a:t>
            </a:r>
          </a:p>
          <a:p>
            <a:r>
              <a:rPr lang="en-GB" altLang="en-US"/>
              <a:t>Classic example: Face recognition, How?</a:t>
            </a:r>
          </a:p>
        </p:txBody>
      </p:sp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437063"/>
            <a:ext cx="4608513" cy="2087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In group dislike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66FFFF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dirty="0"/>
              <a:t>At some point you will belong to a group that you dislike. What 3 things could you do?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How do you maintain self esteem?</a:t>
            </a:r>
          </a:p>
          <a:p>
            <a:pPr>
              <a:defRPr/>
            </a:pPr>
            <a:r>
              <a:rPr lang="en-GB" dirty="0"/>
              <a:t>Do you identify weakly?</a:t>
            </a:r>
          </a:p>
          <a:p>
            <a:pPr>
              <a:defRPr/>
            </a:pPr>
            <a:r>
              <a:rPr lang="en-GB" dirty="0"/>
              <a:t>Do you identify strongly?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413" y="260350"/>
            <a:ext cx="8318500" cy="1873250"/>
          </a:xfrm>
          <a:solidFill>
            <a:srgbClr val="66FFFF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b="1" dirty="0"/>
              <a:t>To maintain self esteem:</a:t>
            </a:r>
          </a:p>
          <a:p>
            <a:pPr>
              <a:defRPr/>
            </a:pPr>
            <a:r>
              <a:rPr lang="en-GB" sz="2800" dirty="0"/>
              <a:t>You attribute negative attitudes of others as representative of prejudice and unfair attitudes that they have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51203" name="TextBox 3"/>
          <p:cNvSpPr txBox="1">
            <a:spLocks noChangeArrowheads="1"/>
          </p:cNvSpPr>
          <p:nvPr/>
        </p:nvSpPr>
        <p:spPr bwMode="auto">
          <a:xfrm>
            <a:off x="379413" y="2349500"/>
            <a:ext cx="8315325" cy="1814513"/>
          </a:xfrm>
          <a:prstGeom prst="rect">
            <a:avLst/>
          </a:prstGeom>
          <a:solidFill>
            <a:srgbClr val="00CC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marL="514350" indent="-51435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z="2800" b="1">
                <a:latin typeface="Arial" panose="020B0604020202020204" pitchFamily="34" charset="0"/>
              </a:rPr>
              <a:t>To identify weakly:</a:t>
            </a:r>
          </a:p>
          <a:p>
            <a:pPr eaLnBrk="1" hangingPunct="1">
              <a:spcBef>
                <a:spcPct val="0"/>
              </a:spcBef>
            </a:pPr>
            <a:endParaRPr lang="en-GB" altLang="en-US" sz="2800" b="1"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sz="2800">
                <a:latin typeface="Arial" panose="020B0604020202020204" pitchFamily="34" charset="0"/>
              </a:rPr>
              <a:t>Play down membership of that group/hide it/devaluate other group members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850" y="4737100"/>
            <a:ext cx="8370888" cy="1816100"/>
          </a:xfrm>
          <a:prstGeom prst="rect">
            <a:avLst/>
          </a:prstGeom>
          <a:solidFill>
            <a:srgbClr val="CCCCFF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/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800" b="1" dirty="0"/>
              <a:t>To identify strongly: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endParaRPr lang="en-GB" sz="2800" b="1" dirty="0"/>
          </a:p>
          <a:p>
            <a:pPr marL="457200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Try to alter negative evaluations for a positive </a:t>
            </a:r>
          </a:p>
          <a:p>
            <a:pPr eaLnBrk="1" hangingPunct="1">
              <a:defRPr/>
            </a:pPr>
            <a:r>
              <a:rPr lang="en-GB" sz="2800" dirty="0"/>
              <a:t>     one: `black is beautiful`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Groups and group performance</a:t>
            </a:r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395288" y="1628775"/>
            <a:ext cx="8229600" cy="4525963"/>
          </a:xfrm>
          <a:solidFill>
            <a:srgbClr val="FF66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The next section will look at how group membership will enhance or inhibit our performance.</a:t>
            </a:r>
          </a:p>
          <a:p>
            <a:endParaRPr lang="en-GB" altLang="en-US"/>
          </a:p>
        </p:txBody>
      </p:sp>
      <p:pic>
        <p:nvPicPr>
          <p:cNvPr id="522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357563"/>
            <a:ext cx="2571750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22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357563"/>
            <a:ext cx="2592388" cy="23574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Social facilitation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  <a:solidFill>
            <a:srgbClr val="CCFF99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Triplett (1898) racing cyclists did better in company of others</a:t>
            </a:r>
          </a:p>
          <a:p>
            <a:r>
              <a:rPr lang="en-GB" altLang="en-US"/>
              <a:t>Performance is enhanced if well learned</a:t>
            </a:r>
          </a:p>
          <a:p>
            <a:r>
              <a:rPr lang="en-GB" altLang="en-US"/>
              <a:t>Performance is inhibited if complex/unlearned</a:t>
            </a:r>
          </a:p>
          <a:p>
            <a:r>
              <a:rPr lang="en-GB" altLang="en-US"/>
              <a:t>Sommer (1992)people shopping together bought more, why?</a:t>
            </a:r>
          </a:p>
        </p:txBody>
      </p:sp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4849813"/>
            <a:ext cx="7272338" cy="189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Social facilitation cont`d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51450"/>
          </a:xfrm>
          <a:solidFill>
            <a:srgbClr val="FFCCCC"/>
          </a:solidFill>
          <a:ln>
            <a:solidFill>
              <a:srgbClr val="00CCFF"/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Competing “energizes” people and enhances performance</a:t>
            </a:r>
          </a:p>
          <a:p>
            <a:pPr lvl="1" eaLnBrk="1" hangingPunct="1">
              <a:defRPr/>
            </a:pPr>
            <a:r>
              <a:rPr lang="en-US" sz="2000" kern="0" dirty="0">
                <a:solidFill>
                  <a:srgbClr val="000000"/>
                </a:solidFill>
                <a:latin typeface="+mj-lt"/>
              </a:rPr>
              <a:t>Also occurs in animals</a:t>
            </a:r>
          </a:p>
          <a:p>
            <a:pPr lvl="1" eaLnBrk="1" hangingPunct="1">
              <a:defRPr/>
            </a:pPr>
            <a:r>
              <a:rPr lang="en-US" sz="2000" kern="0" dirty="0">
                <a:solidFill>
                  <a:srgbClr val="000000"/>
                </a:solidFill>
                <a:latin typeface="+mj-lt"/>
              </a:rPr>
              <a:t>Phenomenon is studied to this day (e.g., Flynn &amp;  </a:t>
            </a:r>
            <a:r>
              <a:rPr lang="en-US" sz="2000" kern="0" dirty="0" err="1">
                <a:solidFill>
                  <a:srgbClr val="000000"/>
                </a:solidFill>
                <a:latin typeface="+mj-lt"/>
              </a:rPr>
              <a:t>Amanatullah</a:t>
            </a:r>
            <a:r>
              <a:rPr lang="en-US" sz="2000" kern="0" dirty="0">
                <a:solidFill>
                  <a:srgbClr val="000000"/>
                </a:solidFill>
                <a:latin typeface="+mj-lt"/>
              </a:rPr>
              <a:t>, 2012)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endParaRPr lang="en-US" sz="2000" kern="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sz="2400" i="1" kern="0" dirty="0">
                <a:solidFill>
                  <a:srgbClr val="000000"/>
                </a:solidFill>
                <a:latin typeface="+mj-lt"/>
              </a:rPr>
              <a:t>Social facilitation </a:t>
            </a:r>
            <a:r>
              <a:rPr lang="en-US" sz="2400" kern="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US" sz="2400" kern="0" dirty="0" err="1">
                <a:solidFill>
                  <a:srgbClr val="000000"/>
                </a:solidFill>
                <a:latin typeface="+mj-lt"/>
              </a:rPr>
              <a:t>Allport</a:t>
            </a:r>
            <a:r>
              <a:rPr lang="en-US" sz="2400" kern="0" dirty="0">
                <a:solidFill>
                  <a:srgbClr val="000000"/>
                </a:solidFill>
                <a:latin typeface="+mj-lt"/>
              </a:rPr>
              <a:t>, 1920)- The process by which others can facilitate </a:t>
            </a:r>
            <a:r>
              <a:rPr lang="en-US" sz="2400" kern="0" dirty="0" err="1">
                <a:solidFill>
                  <a:srgbClr val="000000"/>
                </a:solidFill>
                <a:latin typeface="+mj-lt"/>
              </a:rPr>
              <a:t>behaviour</a:t>
            </a:r>
            <a:endParaRPr lang="en-US" sz="2400" kern="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Mere presence is enough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+mj-lt"/>
              </a:rPr>
              <a:t>However…Contradictory findings:</a:t>
            </a:r>
          </a:p>
          <a:p>
            <a:pPr lvl="1">
              <a:lnSpc>
                <a:spcPct val="90000"/>
              </a:lnSpc>
              <a:defRPr/>
            </a:pPr>
            <a:r>
              <a:rPr lang="en-US" sz="2000" dirty="0">
                <a:latin typeface="+mj-lt"/>
              </a:rPr>
              <a:t>Sometimes the presence of others hinders performance (review by Bond &amp; Titus, 1983)</a:t>
            </a:r>
          </a:p>
          <a:p>
            <a:pPr lvl="1">
              <a:lnSpc>
                <a:spcPct val="90000"/>
              </a:lnSpc>
              <a:defRPr/>
            </a:pPr>
            <a:r>
              <a:rPr lang="en-US" sz="2000" i="1" dirty="0">
                <a:latin typeface="+mj-lt"/>
              </a:rPr>
              <a:t>But: social inhibition - </a:t>
            </a:r>
            <a:r>
              <a:rPr lang="en-US" sz="2000" dirty="0">
                <a:latin typeface="+mj-lt"/>
              </a:rPr>
              <a:t>especially on complex tasks or tasks where someone may feel inhibited anyway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sz="2400" kern="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defRPr/>
            </a:pPr>
            <a:endParaRPr lang="en-US" sz="2400" kern="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defRPr/>
            </a:pPr>
            <a:endParaRPr lang="en-US" sz="2400" kern="0" dirty="0">
              <a:solidFill>
                <a:srgbClr val="000000"/>
              </a:solidFill>
              <a:latin typeface="+mj-lt"/>
            </a:endParaRP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  <a:solidFill>
            <a:srgbClr val="CCFFCC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Zajonc (1965) Drive theory: the presence of others produces arousal and dominant responses increase (most practical, learned and simple) if response is correct, social facilitation occurs, BUT…</a:t>
            </a:r>
          </a:p>
          <a:p>
            <a:r>
              <a:rPr lang="en-GB" altLang="en-US">
                <a:solidFill>
                  <a:srgbClr val="7030A0"/>
                </a:solidFill>
              </a:rPr>
              <a:t>If response is incorrect inhibition occurs.</a:t>
            </a:r>
          </a:p>
          <a:p>
            <a:r>
              <a:rPr lang="en-GB" altLang="en-US"/>
              <a:t>WHY does audience produce arousal in first place?</a:t>
            </a:r>
          </a:p>
          <a:p>
            <a:r>
              <a:rPr lang="en-GB" altLang="en-US"/>
              <a:t>A) Evaluation apprehension</a:t>
            </a:r>
          </a:p>
          <a:p>
            <a:r>
              <a:rPr lang="en-GB" altLang="en-US"/>
              <a:t>B) Distraction conflict</a:t>
            </a:r>
          </a:p>
          <a:p>
            <a:endParaRPr lang="en-GB" altLang="en-US"/>
          </a:p>
          <a:p>
            <a:endParaRPr lang="en-GB" altLang="en-US"/>
          </a:p>
        </p:txBody>
      </p:sp>
      <p:pic>
        <p:nvPicPr>
          <p:cNvPr id="553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292600"/>
            <a:ext cx="3513138" cy="24399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6408737"/>
          </a:xfrm>
          <a:solidFill>
            <a:srgbClr val="99FFCC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sz="2800" dirty="0"/>
              <a:t>Evaluation apprehension: this recognises the importance of our fear of being judged. Works in our favour on easy task.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Distraction conflict: when our attention is distracted by others and diverting us away from the task. Particularly if it is difficult task.</a:t>
            </a:r>
          </a:p>
        </p:txBody>
      </p:sp>
      <p:pic>
        <p:nvPicPr>
          <p:cNvPr id="5632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268413"/>
            <a:ext cx="2879725" cy="2003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632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4508500"/>
            <a:ext cx="2568575" cy="19256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>
          <a:solidFill>
            <a:srgbClr val="FFCCCC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Social loafing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  <a:solidFill>
            <a:srgbClr val="CCFFFF"/>
          </a:solidFill>
          <a:ln>
            <a:solidFill>
              <a:srgbClr val="00CCFF"/>
            </a:solidFill>
          </a:ln>
        </p:spPr>
        <p:txBody>
          <a:bodyPr/>
          <a:lstStyle/>
          <a:p>
            <a:pPr>
              <a:defRPr/>
            </a:pPr>
            <a:r>
              <a:rPr lang="en-US" sz="2800" dirty="0">
                <a:latin typeface="+mj-lt"/>
              </a:rPr>
              <a:t>What level of effort can we expect of group members?</a:t>
            </a:r>
          </a:p>
          <a:p>
            <a:pPr>
              <a:defRPr/>
            </a:pPr>
            <a:r>
              <a:rPr lang="en-US" sz="2800" dirty="0">
                <a:latin typeface="+mj-lt"/>
              </a:rPr>
              <a:t>Is there strength in unity?</a:t>
            </a:r>
          </a:p>
          <a:p>
            <a:pPr>
              <a:defRPr/>
            </a:pPr>
            <a:r>
              <a:rPr lang="en-US" sz="2800" dirty="0">
                <a:latin typeface="+mj-lt"/>
              </a:rPr>
              <a:t>Do many hands make light work?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Early observations:</a:t>
            </a:r>
          </a:p>
          <a:p>
            <a:pPr eaLnBrk="1" hangingPunct="1"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The collective effort of a team was only half of the sum of the individual efforts (</a:t>
            </a:r>
            <a:r>
              <a:rPr lang="en-US" sz="2400" kern="0" dirty="0" err="1">
                <a:solidFill>
                  <a:srgbClr val="000000"/>
                </a:solidFill>
                <a:latin typeface="+mj-lt"/>
              </a:rPr>
              <a:t>Ringelmann</a:t>
            </a:r>
            <a:r>
              <a:rPr lang="en-US" sz="2400" kern="0" dirty="0">
                <a:solidFill>
                  <a:srgbClr val="000000"/>
                </a:solidFill>
                <a:latin typeface="+mj-lt"/>
              </a:rPr>
              <a:t>, 1913)</a:t>
            </a:r>
          </a:p>
          <a:p>
            <a:pPr eaLnBrk="1" hangingPunct="1"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In a tug-of-war task, blindfolded people pulled 18% faster alone, as opposed to when they thought that other people were pulling with them (Ingham et al., 1974) </a:t>
            </a:r>
          </a:p>
          <a:p>
            <a:pPr eaLnBrk="1" hangingPunct="1">
              <a:defRPr/>
            </a:pPr>
            <a:r>
              <a:rPr lang="en-US" sz="2400" kern="0" dirty="0">
                <a:solidFill>
                  <a:srgbClr val="000000"/>
                </a:solidFill>
                <a:latin typeface="+mj-lt"/>
              </a:rPr>
              <a:t>L</a:t>
            </a:r>
            <a:r>
              <a:rPr lang="en-US" sz="2400" kern="0" dirty="0" err="1">
                <a:solidFill>
                  <a:srgbClr val="000000"/>
                </a:solidFill>
                <a:latin typeface="+mj-lt"/>
              </a:rPr>
              <a:t>oss</a:t>
            </a:r>
            <a:r>
              <a:rPr lang="en-US" sz="2400" kern="0" dirty="0">
                <a:solidFill>
                  <a:srgbClr val="000000"/>
                </a:solidFill>
                <a:latin typeface="+mj-lt"/>
              </a:rPr>
              <a:t> of motivation?</a:t>
            </a:r>
          </a:p>
          <a:p>
            <a:pPr>
              <a:defRPr/>
            </a:pPr>
            <a:endParaRPr lang="en-GB" sz="2800" dirty="0">
              <a:latin typeface="+mj-lt"/>
            </a:endParaRPr>
          </a:p>
        </p:txBody>
      </p:sp>
      <p:pic>
        <p:nvPicPr>
          <p:cNvPr id="57348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2205038"/>
            <a:ext cx="3009900" cy="1514475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solidFill>
            <a:srgbClr val="CCFF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Why do people loaf?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sz="2800" dirty="0">
                <a:latin typeface="+mj-lt"/>
              </a:rPr>
              <a:t>Evaluation apprehension: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Decreases when people think they are not being judged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Not accountable or do not want to be a `sucker`	</a:t>
            </a:r>
          </a:p>
          <a:p>
            <a:pPr>
              <a:defRPr/>
            </a:pPr>
            <a:endParaRPr lang="en-US" dirty="0">
              <a:latin typeface="+mj-lt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583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068638"/>
            <a:ext cx="8569325" cy="3384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Values, personality, gender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99FFCC"/>
          </a:solidFill>
          <a:ln>
            <a:solidFill>
              <a:srgbClr val="00CCFF"/>
            </a:solidFill>
          </a:ln>
        </p:spPr>
        <p:txBody>
          <a:bodyPr/>
          <a:lstStyle/>
          <a:p>
            <a:pPr>
              <a:defRPr/>
            </a:pPr>
            <a:r>
              <a:rPr lang="en-US" sz="2400" dirty="0">
                <a:latin typeface="+mj-lt"/>
              </a:rPr>
              <a:t>Less loafing when the group is valued (</a:t>
            </a:r>
            <a:r>
              <a:rPr lang="en-US" sz="2400" dirty="0" err="1">
                <a:latin typeface="+mj-lt"/>
              </a:rPr>
              <a:t>Karau</a:t>
            </a:r>
            <a:r>
              <a:rPr lang="en-US" sz="2400" dirty="0">
                <a:latin typeface="+mj-lt"/>
              </a:rPr>
              <a:t> &amp; Williams, 1997)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Narcissists are less likely to loaf (Woodman et al., 2011)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Western cultures tend to loaf more (</a:t>
            </a:r>
            <a:r>
              <a:rPr lang="en-US" sz="2400" dirty="0" err="1">
                <a:latin typeface="+mj-lt"/>
              </a:rPr>
              <a:t>Karau</a:t>
            </a:r>
            <a:r>
              <a:rPr lang="en-US" sz="2400" dirty="0">
                <a:latin typeface="+mj-lt"/>
              </a:rPr>
              <a:t> &amp; Williams, 1993)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Women loaf less than men (</a:t>
            </a:r>
            <a:r>
              <a:rPr lang="en-US" sz="2400" dirty="0" err="1">
                <a:latin typeface="+mj-lt"/>
              </a:rPr>
              <a:t>Karau</a:t>
            </a:r>
            <a:r>
              <a:rPr lang="en-US" sz="2400" dirty="0">
                <a:latin typeface="+mj-lt"/>
              </a:rPr>
              <a:t> &amp; Williams, 1993)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People also tend to compensate for the anticipated loafing of others</a:t>
            </a:r>
          </a:p>
          <a:p>
            <a:pPr>
              <a:defRPr/>
            </a:pPr>
            <a:endParaRPr lang="en-GB" sz="2400" dirty="0">
              <a:latin typeface="+mj-lt"/>
            </a:endParaRPr>
          </a:p>
        </p:txBody>
      </p:sp>
      <p:pic>
        <p:nvPicPr>
          <p:cNvPr id="59396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063"/>
            <a:ext cx="3267075" cy="2174875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  <a:solidFill>
            <a:srgbClr val="00CC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size and leadership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327650"/>
          </a:xfrm>
          <a:solidFill>
            <a:srgbClr val="CC99FF"/>
          </a:solidFill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 sz="2800"/>
              <a:t>As group size increases so does loafing!</a:t>
            </a:r>
          </a:p>
          <a:p>
            <a:r>
              <a:rPr lang="en-GB" altLang="en-US" sz="2800"/>
              <a:t>Slater (1958) found greatest group size satisfaction was 5, then competition increases.</a:t>
            </a:r>
          </a:p>
          <a:p>
            <a:r>
              <a:rPr lang="en-GB" altLang="en-US" sz="2800"/>
              <a:t>Kerr (1982) as group size increases, the individuals motivation and performance decreases. The sucker effect.</a:t>
            </a:r>
          </a:p>
          <a:p>
            <a:r>
              <a:rPr lang="en-GB" altLang="en-US" sz="2800"/>
              <a:t>Leadership style changes as groups get larger: </a:t>
            </a:r>
          </a:p>
          <a:p>
            <a:pPr lvl="1"/>
            <a:r>
              <a:rPr lang="en-GB" altLang="en-US" sz="2400"/>
              <a:t>Groups over 30 were made more demands, the leaders were more influential, they spoke more, were less tolerant and made decisions without consultation.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solidFill>
            <a:srgbClr val="CCCC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fontAlgn="auto">
              <a:spcAft>
                <a:spcPts val="0"/>
              </a:spcAft>
              <a:defRPr/>
            </a:pPr>
            <a:r>
              <a:rPr lang="en-GB" sz="2800" dirty="0">
                <a:latin typeface="+mj-lt"/>
              </a:rPr>
              <a:t>How do groups make decisions and solve problems?</a:t>
            </a:r>
          </a:p>
          <a:p>
            <a:pPr marL="64008" fontAlgn="auto">
              <a:spcAft>
                <a:spcPts val="0"/>
              </a:spcAft>
              <a:defRPr/>
            </a:pPr>
            <a:r>
              <a:rPr lang="en-GB" sz="2800" dirty="0">
                <a:latin typeface="+mj-lt"/>
              </a:rPr>
              <a:t>Do groups make more risky decisions?</a:t>
            </a:r>
          </a:p>
          <a:p>
            <a:pPr marL="64008" fontAlgn="auto">
              <a:spcAft>
                <a:spcPts val="0"/>
              </a:spcAft>
              <a:defRPr/>
            </a:pPr>
            <a:r>
              <a:rPr lang="en-GB" sz="2800" dirty="0">
                <a:latin typeface="+mj-lt"/>
              </a:rPr>
              <a:t>Do they generally make good or bad decisions?</a:t>
            </a:r>
          </a:p>
          <a:p>
            <a:pPr>
              <a:defRPr/>
            </a:pPr>
            <a:endParaRPr lang="en-GB" sz="2800" dirty="0">
              <a:latin typeface="+mj-lt"/>
            </a:endParaRPr>
          </a:p>
        </p:txBody>
      </p:sp>
      <p:pic>
        <p:nvPicPr>
          <p:cNvPr id="6144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3438525"/>
            <a:ext cx="3409950" cy="2870200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4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3448050"/>
            <a:ext cx="3568700" cy="2860675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  <a:solidFill>
            <a:srgbClr val="CCEC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polarisation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256213"/>
          </a:xfrm>
          <a:solidFill>
            <a:srgbClr val="66FFFF"/>
          </a:solidFill>
          <a:ln>
            <a:solidFill>
              <a:srgbClr val="00CCFF"/>
            </a:solidFill>
          </a:ln>
        </p:spPr>
        <p:txBody>
          <a:bodyPr/>
          <a:lstStyle/>
          <a:p>
            <a:pPr>
              <a:defRPr/>
            </a:pPr>
            <a:r>
              <a:rPr lang="en-US" sz="2400" dirty="0">
                <a:latin typeface="+mj-lt"/>
              </a:rPr>
              <a:t>Discussion in a group enhances initial leanings of group members – not always just the most ‘risky’ (</a:t>
            </a:r>
            <a:r>
              <a:rPr lang="en-US" sz="2400" dirty="0" err="1">
                <a:latin typeface="+mj-lt"/>
              </a:rPr>
              <a:t>Moscovici</a:t>
            </a:r>
            <a:r>
              <a:rPr lang="en-US" sz="2400" dirty="0">
                <a:latin typeface="+mj-lt"/>
              </a:rPr>
              <a:t> &amp; </a:t>
            </a:r>
            <a:r>
              <a:rPr lang="en-US" sz="2400" dirty="0" err="1">
                <a:latin typeface="+mj-lt"/>
              </a:rPr>
              <a:t>Zavalloni</a:t>
            </a:r>
            <a:r>
              <a:rPr lang="en-US" sz="2400" dirty="0">
                <a:latin typeface="+mj-lt"/>
              </a:rPr>
              <a:t>, 1969)</a:t>
            </a:r>
          </a:p>
          <a:p>
            <a:pPr>
              <a:defRPr/>
            </a:pPr>
            <a:r>
              <a:rPr lang="en-US" sz="2400" i="1" dirty="0">
                <a:latin typeface="+mj-lt"/>
              </a:rPr>
              <a:t>Group polarization</a:t>
            </a:r>
          </a:p>
          <a:p>
            <a:pPr lvl="1">
              <a:defRPr/>
            </a:pPr>
            <a:r>
              <a:rPr lang="en-US" sz="2000" dirty="0">
                <a:latin typeface="+mj-lt"/>
              </a:rPr>
              <a:t>Discussion typically strengthens the average inclination of the group members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We are more likely to interact with like-minded people</a:t>
            </a:r>
          </a:p>
          <a:p>
            <a:pPr marL="857250" lvl="1" indent="-457200">
              <a:defRPr/>
            </a:pPr>
            <a:r>
              <a:rPr lang="en-US" sz="2000" dirty="0">
                <a:latin typeface="+mj-lt"/>
              </a:rPr>
              <a:t>Terrorism</a:t>
            </a:r>
          </a:p>
          <a:p>
            <a:pPr marL="857250" lvl="1" indent="-457200">
              <a:defRPr/>
            </a:pPr>
            <a:r>
              <a:rPr lang="en-US" sz="2000" dirty="0">
                <a:latin typeface="+mj-lt"/>
              </a:rPr>
              <a:t>Development of gender roles</a:t>
            </a:r>
          </a:p>
          <a:p>
            <a:pPr>
              <a:defRPr/>
            </a:pPr>
            <a:r>
              <a:rPr lang="en-US" sz="2400" dirty="0">
                <a:latin typeface="+mj-lt"/>
              </a:rPr>
              <a:t>Polarization can be explained by both </a:t>
            </a:r>
            <a:r>
              <a:rPr lang="en-US" sz="2400" i="1" dirty="0">
                <a:latin typeface="+mj-lt"/>
              </a:rPr>
              <a:t>normative</a:t>
            </a:r>
            <a:r>
              <a:rPr lang="en-US" sz="2400" dirty="0">
                <a:latin typeface="+mj-lt"/>
              </a:rPr>
              <a:t> and </a:t>
            </a:r>
            <a:r>
              <a:rPr lang="en-US" sz="2400" i="1" dirty="0">
                <a:latin typeface="+mj-lt"/>
              </a:rPr>
              <a:t>informational influence </a:t>
            </a:r>
            <a:r>
              <a:rPr lang="en-US" sz="2400" b="1" dirty="0">
                <a:latin typeface="+mj-lt"/>
              </a:rPr>
              <a:t>and also </a:t>
            </a:r>
            <a:r>
              <a:rPr lang="en-US" sz="2400" dirty="0">
                <a:latin typeface="+mj-lt"/>
              </a:rPr>
              <a:t>social </a:t>
            </a:r>
            <a:r>
              <a:rPr lang="en-US" sz="2400" i="1" dirty="0">
                <a:latin typeface="+mj-lt"/>
              </a:rPr>
              <a:t>conformity</a:t>
            </a:r>
            <a:r>
              <a:rPr lang="en-US" sz="2400" dirty="0">
                <a:latin typeface="+mj-lt"/>
              </a:rPr>
              <a:t> (Turner &amp; Oakes, 1989) - Polarization occurs if people see initial group leanings as the norm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3"/>
          <p:cNvSpPr>
            <a:spLocks noGrp="1"/>
          </p:cNvSpPr>
          <p:nvPr>
            <p:ph type="title"/>
          </p:nvPr>
        </p:nvSpPr>
        <p:spPr>
          <a:solidFill>
            <a:srgbClr val="CCCCFF"/>
          </a:solidFill>
          <a:ln>
            <a:solidFill>
              <a:srgbClr val="00CCFF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altLang="en-US"/>
              <a:t>Group think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950" y="1600200"/>
            <a:ext cx="4387850" cy="4525963"/>
          </a:xfrm>
        </p:spPr>
        <p:txBody>
          <a:bodyPr/>
          <a:lstStyle/>
          <a:p>
            <a:pPr>
              <a:defRPr/>
            </a:pPr>
            <a:r>
              <a:rPr lang="en-US" sz="2000" dirty="0">
                <a:latin typeface="+mj-lt"/>
              </a:rPr>
              <a:t>When do groups make good decisions and when do they make bad ones?</a:t>
            </a:r>
          </a:p>
          <a:p>
            <a:pPr>
              <a:defRPr/>
            </a:pPr>
            <a:endParaRPr lang="en-US" sz="2000" dirty="0">
              <a:latin typeface="+mj-lt"/>
            </a:endParaRPr>
          </a:p>
          <a:p>
            <a:pPr>
              <a:defRPr/>
            </a:pPr>
            <a:r>
              <a:rPr lang="en-US" sz="2000" dirty="0">
                <a:latin typeface="+mj-lt"/>
              </a:rPr>
              <a:t>Janis (1971, 1982) </a:t>
            </a:r>
            <a:r>
              <a:rPr lang="en-US" sz="2000" dirty="0" err="1">
                <a:latin typeface="+mj-lt"/>
              </a:rPr>
              <a:t>analysed</a:t>
            </a:r>
            <a:r>
              <a:rPr lang="en-US" sz="2000" dirty="0">
                <a:latin typeface="+mj-lt"/>
              </a:rPr>
              <a:t> events associated with significant disasters and found features in common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63492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196975"/>
            <a:ext cx="4683125" cy="5472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Conclusions 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solidFill>
            <a:srgbClr val="FF66CC"/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en-GB" altLang="en-US" dirty="0"/>
              <a:t>Groups have a significant effect on individuals from fostering independence of thought to blind obedience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pic>
        <p:nvPicPr>
          <p:cNvPr id="645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068638"/>
            <a:ext cx="2466975" cy="2232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45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714750"/>
            <a:ext cx="2085975" cy="2190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451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068638"/>
            <a:ext cx="2466975" cy="2232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</p:spPr>
        <p:txBody>
          <a:bodyPr/>
          <a:lstStyle/>
          <a:p>
            <a:r>
              <a:rPr lang="en-GB" altLang="en-US" sz="3200"/>
              <a:t>References</a:t>
            </a:r>
            <a:r>
              <a:rPr lang="en-GB" altLang="en-US"/>
              <a:t> 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000" dirty="0" err="1"/>
              <a:t>Allport</a:t>
            </a:r>
            <a:r>
              <a:rPr lang="en-GB" sz="2000" dirty="0"/>
              <a:t>, G. W. (1954). </a:t>
            </a:r>
            <a:r>
              <a:rPr lang="en-GB" sz="2000" i="1" dirty="0"/>
              <a:t>The nature of prejudice</a:t>
            </a:r>
            <a:r>
              <a:rPr lang="en-GB" sz="2000" dirty="0"/>
              <a:t>. Reading, M.A: Addison Wesley.</a:t>
            </a:r>
          </a:p>
          <a:p>
            <a:pPr>
              <a:defRPr/>
            </a:pPr>
            <a:r>
              <a:rPr lang="en-US" sz="2000" dirty="0"/>
              <a:t>Baron, G. M. &amp; Smith, Byrne. (1997). </a:t>
            </a:r>
            <a:r>
              <a:rPr lang="en-US" sz="2000" i="1" dirty="0"/>
              <a:t>Social Psychology</a:t>
            </a:r>
            <a:r>
              <a:rPr lang="en-US" sz="2000" dirty="0"/>
              <a:t>: Allyn &amp; Bacon.</a:t>
            </a:r>
          </a:p>
          <a:p>
            <a:pPr>
              <a:defRPr/>
            </a:pPr>
            <a:r>
              <a:rPr lang="en-US" sz="2000" dirty="0" err="1"/>
              <a:t>Bodenhausen</a:t>
            </a:r>
            <a:r>
              <a:rPr lang="en-US" sz="2000" dirty="0"/>
              <a:t>, G. V., Kramer, G. P., &amp; </a:t>
            </a:r>
            <a:r>
              <a:rPr lang="en-US" sz="2000" dirty="0" err="1"/>
              <a:t>Süsser</a:t>
            </a:r>
            <a:r>
              <a:rPr lang="en-US" sz="2000" dirty="0"/>
              <a:t>, K. (1994). Happiness and stereotypic thinking in social judgment. </a:t>
            </a:r>
            <a:r>
              <a:rPr lang="en-US" sz="2000" i="1" dirty="0"/>
              <a:t>Journal of Personality and Social Psychology,</a:t>
            </a:r>
            <a:r>
              <a:rPr lang="en-US" sz="2000" dirty="0"/>
              <a:t> 66, 621-632.</a:t>
            </a:r>
          </a:p>
          <a:p>
            <a:pPr>
              <a:defRPr/>
            </a:pPr>
            <a:r>
              <a:rPr lang="en-US" sz="2000" dirty="0"/>
              <a:t>Cooper, J. &amp; Fazio, R. H. (1984). A new look at dissonance theory. In L. Berkowitz (Ed). </a:t>
            </a:r>
            <a:r>
              <a:rPr lang="en-US" sz="2000" i="1" dirty="0"/>
              <a:t>Advances in experimental social psychology </a:t>
            </a:r>
            <a:r>
              <a:rPr lang="en-US" sz="2000" dirty="0"/>
              <a:t>(Vol. 17). (pp. 229-266). New York: Academic Press.</a:t>
            </a:r>
          </a:p>
          <a:p>
            <a:pPr>
              <a:defRPr/>
            </a:pPr>
            <a:r>
              <a:rPr lang="en-US" sz="2000" dirty="0" err="1"/>
              <a:t>Diener</a:t>
            </a:r>
            <a:r>
              <a:rPr lang="en-US" sz="2000" dirty="0"/>
              <a:t>, E., Fraser, S. C., </a:t>
            </a:r>
            <a:r>
              <a:rPr lang="en-US" sz="2000" dirty="0" err="1"/>
              <a:t>Beaman</a:t>
            </a:r>
            <a:r>
              <a:rPr lang="en-US" sz="2000" dirty="0"/>
              <a:t>, A. L., </a:t>
            </a:r>
            <a:r>
              <a:rPr lang="en-US" sz="2000" dirty="0" err="1"/>
              <a:t>Kelem</a:t>
            </a:r>
            <a:r>
              <a:rPr lang="en-US" sz="2000" dirty="0"/>
              <a:t>, R. T. (1976). Effects of </a:t>
            </a:r>
            <a:r>
              <a:rPr lang="en-US" sz="2000" dirty="0" err="1"/>
              <a:t>deindividuation</a:t>
            </a:r>
            <a:r>
              <a:rPr lang="en-US" sz="2000" dirty="0"/>
              <a:t> variables on stealing among Halloween trick-or-treaters. </a:t>
            </a:r>
            <a:r>
              <a:rPr lang="en-US" sz="2000" i="1" dirty="0"/>
              <a:t>Journal of Personality and Social Psychology,</a:t>
            </a:r>
            <a:r>
              <a:rPr lang="en-US" sz="2000" dirty="0"/>
              <a:t> </a:t>
            </a:r>
            <a:r>
              <a:rPr lang="en-US" sz="2000" dirty="0" err="1"/>
              <a:t>Vol</a:t>
            </a:r>
            <a:r>
              <a:rPr lang="en-US" sz="2000" dirty="0"/>
              <a:t> 33(2), 178-183.  </a:t>
            </a:r>
            <a:r>
              <a:rPr lang="en-US" sz="2000" dirty="0" err="1"/>
              <a:t>doi</a:t>
            </a:r>
            <a:r>
              <a:rPr lang="en-US" sz="2000" dirty="0"/>
              <a:t>: 10.1037/0022-3514.33.2.178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000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</p:spPr>
        <p:txBody>
          <a:bodyPr/>
          <a:lstStyle/>
          <a:p>
            <a:r>
              <a:rPr lang="en-GB" altLang="en-US" sz="3200"/>
              <a:t>References</a:t>
            </a:r>
            <a:r>
              <a:rPr lang="en-GB" altLang="en-US"/>
              <a:t> </a:t>
            </a:r>
            <a:endParaRPr lang="en-US" altLang="en-US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000"/>
              <a:t>Festinger, L. &amp; Carlsmith, J. M. (1959). Cognitive consequences of forced compliance. Journal of Abnormal and Social Psychology, 58, 203-210.</a:t>
            </a:r>
          </a:p>
          <a:p>
            <a:r>
              <a:rPr lang="en-US" altLang="en-US" sz="2000"/>
              <a:t>Gergen, K. J., Gergen, M. M. &amp; Meter, K. (1973). Individual orientations to pro-social behaviour. Journal of Social Issues, 28, 105-130.</a:t>
            </a:r>
          </a:p>
          <a:p>
            <a:r>
              <a:rPr lang="en-US" altLang="en-US" sz="2000"/>
              <a:t>Johnson, R. D. &amp; Downing, L. L.(1979). Deindivduation and valence of cues. Effects on pro social and anti social behavior. Journal of Personality and Social Psychology. 37, 1532, 1538.</a:t>
            </a:r>
          </a:p>
          <a:p>
            <a:r>
              <a:rPr lang="en-US" altLang="en-US" sz="2000"/>
              <a:t>Katz, D. (1960). The functional approach to the study of attitudes. Public Opinion Quarterly, 24, 163-204.</a:t>
            </a:r>
          </a:p>
          <a:p>
            <a:r>
              <a:rPr lang="en-US" altLang="en-US" sz="2000"/>
              <a:t>Kerr, N. L. (1992). Norms in social dilemmas. In D. Schroeder (Ed), Social Dilemmas: Psychological perspectives. New York, Praeger.</a:t>
            </a:r>
          </a:p>
          <a:p>
            <a:r>
              <a:rPr lang="en-US" altLang="en-US" sz="2000"/>
              <a:t>LaPierre, R. T.(1934). Attitudes vs actions. Social Forces, 13, 230-237.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</p:spPr>
        <p:txBody>
          <a:bodyPr/>
          <a:lstStyle/>
          <a:p>
            <a:r>
              <a:rPr lang="en-GB" altLang="en-US" sz="3200"/>
              <a:t>References</a:t>
            </a:r>
            <a:endParaRPr lang="en-US" altLang="en-US" sz="3200"/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z="2000"/>
          </a:p>
          <a:p>
            <a:r>
              <a:rPr lang="en-US" altLang="en-US" sz="2000"/>
              <a:t>Sommer, B. (1992). Cognitive performance and the menstrual cycle. In J.T. Richardson (Ed.) </a:t>
            </a:r>
            <a:r>
              <a:rPr lang="en-US" altLang="en-US" sz="2000" i="1"/>
              <a:t>Cognition and the menstrual cycle: Research , theory and culture.</a:t>
            </a:r>
            <a:r>
              <a:rPr lang="en-US" altLang="en-US" sz="2000"/>
              <a:t> (pp. 249-277). New York: Springer-Verlag.</a:t>
            </a:r>
          </a:p>
          <a:p>
            <a:r>
              <a:rPr lang="en-US" altLang="en-US" sz="2000"/>
              <a:t>Tajfel, H.  &amp; Turner, J. C. (1979). An integrated theory of intergroup conflict. The social identity theory of intergroup behaviour. In W. G. Austin &amp; S. Worchel (Eds), The Social Psychology of intergroup relations (pp33-47). Monterey, CA: Brookes/Cole.</a:t>
            </a:r>
          </a:p>
          <a:p>
            <a:r>
              <a:rPr lang="en-US" altLang="en-US" sz="2000"/>
              <a:t>Zajonc, R. B. (1965). Social Facilitation.</a:t>
            </a:r>
            <a:r>
              <a:rPr lang="en-US" altLang="en-US" sz="2000" i="1"/>
              <a:t> Science</a:t>
            </a:r>
            <a:r>
              <a:rPr lang="en-US" altLang="en-US" sz="2000"/>
              <a:t>, 149, 269-274.</a:t>
            </a:r>
          </a:p>
          <a:p>
            <a:r>
              <a:rPr lang="en-US" altLang="en-US" sz="2000"/>
              <a:t>Zimbardo, P. G. (1970). The human choice: Individuation, reason, and order versus deindivduation, impulse, and chaos. In W.J. Arnold &amp; D. Levine (Eds) </a:t>
            </a:r>
            <a:r>
              <a:rPr lang="en-US" altLang="en-US" sz="2000" i="1"/>
              <a:t>Nebraska symposium on motivation </a:t>
            </a:r>
            <a:r>
              <a:rPr lang="en-US" altLang="en-US" sz="2000"/>
              <a:t>(Vol. 17). (pp,237-307). Lincoln: University of Nebraska Press.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1476</TotalTime>
  <Words>3831</Words>
  <Application>Microsoft Office PowerPoint</Application>
  <PresentationFormat>On-screen Show (4:3)</PresentationFormat>
  <Paragraphs>399</Paragraphs>
  <Slides>65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66" baseType="lpstr">
      <vt:lpstr>Office Theme</vt:lpstr>
      <vt:lpstr>Lecture 2:  Group Dynamics </vt:lpstr>
      <vt:lpstr>What is a group?</vt:lpstr>
      <vt:lpstr>Groups…</vt:lpstr>
      <vt:lpstr>Essential features of a group</vt:lpstr>
      <vt:lpstr>Group Formation (Tuckman, 1965)</vt:lpstr>
      <vt:lpstr>Group Socialisation</vt:lpstr>
      <vt:lpstr>The 5 stages</vt:lpstr>
      <vt:lpstr>PowerPoint Presentation</vt:lpstr>
      <vt:lpstr>Group cohesion</vt:lpstr>
      <vt:lpstr>Norms and Roles </vt:lpstr>
      <vt:lpstr>Norms </vt:lpstr>
      <vt:lpstr>Why do norms work so well?</vt:lpstr>
      <vt:lpstr>Are roles always good?</vt:lpstr>
      <vt:lpstr>The effects of being part of a group…</vt:lpstr>
      <vt:lpstr>De-individuation (LeBon 1995)</vt:lpstr>
      <vt:lpstr>Zimbardo (1970/73)</vt:lpstr>
      <vt:lpstr>Diener (1980)</vt:lpstr>
      <vt:lpstr>Prentice, Dunn &amp; Rogers(1982)</vt:lpstr>
      <vt:lpstr>Anonymous group behaviour ensures a reduced capability to engage in rational thinking. </vt:lpstr>
      <vt:lpstr>An example of reduced private self awareness. </vt:lpstr>
      <vt:lpstr>Factors that interact to cause deindividuation (adapted from Myers 1998)</vt:lpstr>
      <vt:lpstr>1.Trick or Treat (TOTS) Diener et al 1976)</vt:lpstr>
      <vt:lpstr>Results of TOTS investigation</vt:lpstr>
      <vt:lpstr>2. Anonymous Lab Coat (ALC) Study (Zimbardo, 1970)</vt:lpstr>
      <vt:lpstr>Results of ALC Study....</vt:lpstr>
      <vt:lpstr>3.The costume Experiment: (Johnson &amp; Downing,1979).</vt:lpstr>
      <vt:lpstr>3.The costume Experiment: (Johnson &amp; Downing,1979).</vt:lpstr>
      <vt:lpstr>Is deindividuation ever desirable? </vt:lpstr>
      <vt:lpstr>4. Darkened Room Arousal (DRAS) Gergen et al (1973) </vt:lpstr>
      <vt:lpstr>Psychology in action......dating in the dark. </vt:lpstr>
      <vt:lpstr>More on group behaviour…</vt:lpstr>
      <vt:lpstr>Prejudice, conflict and intergroup behaviour</vt:lpstr>
      <vt:lpstr>Discrimination refers to: </vt:lpstr>
      <vt:lpstr>Individual explanations</vt:lpstr>
      <vt:lpstr>Three individual explanations-</vt:lpstr>
      <vt:lpstr>Any evidence?</vt:lpstr>
      <vt:lpstr>2. Frustration and aggression</vt:lpstr>
      <vt:lpstr>3. Belief similarity</vt:lpstr>
      <vt:lpstr>Realistic Group Conflict: Sherif (1966)</vt:lpstr>
      <vt:lpstr>PowerPoint Presentation</vt:lpstr>
      <vt:lpstr>Social Identity Theory  (Tajfel &amp; Turner 1986)</vt:lpstr>
      <vt:lpstr>PowerPoint Presentation</vt:lpstr>
      <vt:lpstr> Self Categorisation Theory </vt:lpstr>
      <vt:lpstr>Consequences of self categorisation</vt:lpstr>
      <vt:lpstr>Stereotyping</vt:lpstr>
      <vt:lpstr>Illusory correlations</vt:lpstr>
      <vt:lpstr>Homogeneity </vt:lpstr>
      <vt:lpstr>In group dislike</vt:lpstr>
      <vt:lpstr>PowerPoint Presentation</vt:lpstr>
      <vt:lpstr>Groups and group performance</vt:lpstr>
      <vt:lpstr>Social facilitation</vt:lpstr>
      <vt:lpstr>Social facilitation cont`d</vt:lpstr>
      <vt:lpstr>PowerPoint Presentation</vt:lpstr>
      <vt:lpstr>PowerPoint Presentation</vt:lpstr>
      <vt:lpstr>Social loafing</vt:lpstr>
      <vt:lpstr>Why do people loaf?</vt:lpstr>
      <vt:lpstr>Values, personality, gender and culture</vt:lpstr>
      <vt:lpstr>Group size and leadership</vt:lpstr>
      <vt:lpstr>Group decision making</vt:lpstr>
      <vt:lpstr>Group polarisation </vt:lpstr>
      <vt:lpstr>Group think</vt:lpstr>
      <vt:lpstr>Conclusions </vt:lpstr>
      <vt:lpstr>References 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DEINDIVIDUATION..research.</dc:title>
  <dc:creator>Rob</dc:creator>
  <cp:lastModifiedBy>karen</cp:lastModifiedBy>
  <cp:revision>84</cp:revision>
  <cp:lastPrinted>2013-10-16T09:05:06Z</cp:lastPrinted>
  <dcterms:created xsi:type="dcterms:W3CDTF">2011-03-13T16:18:26Z</dcterms:created>
  <dcterms:modified xsi:type="dcterms:W3CDTF">2018-02-02T10:26:53Z</dcterms:modified>
</cp:coreProperties>
</file>