
<file path=[Content_Types].xml><?xml version="1.0" encoding="utf-8"?>
<Types xmlns="http://schemas.openxmlformats.org/package/2006/content-types">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tags/tag1.xml" ContentType="application/vnd.openxmlformats-officedocument.presentationml.tags+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8" r:id="rId1"/>
  </p:sldMasterIdLst>
  <p:notesMasterIdLst>
    <p:notesMasterId r:id="rId56"/>
  </p:notesMasterIdLst>
  <p:sldIdLst>
    <p:sldId id="256" r:id="rId2"/>
    <p:sldId id="363" r:id="rId3"/>
    <p:sldId id="257" r:id="rId4"/>
    <p:sldId id="537" r:id="rId5"/>
    <p:sldId id="471" r:id="rId6"/>
    <p:sldId id="472" r:id="rId7"/>
    <p:sldId id="474" r:id="rId8"/>
    <p:sldId id="523" r:id="rId9"/>
    <p:sldId id="560" r:id="rId10"/>
    <p:sldId id="529" r:id="rId11"/>
    <p:sldId id="524" r:id="rId12"/>
    <p:sldId id="265" r:id="rId13"/>
    <p:sldId id="525" r:id="rId14"/>
    <p:sldId id="288" r:id="rId15"/>
    <p:sldId id="545" r:id="rId16"/>
    <p:sldId id="509" r:id="rId17"/>
    <p:sldId id="559" r:id="rId18"/>
    <p:sldId id="543" r:id="rId19"/>
    <p:sldId id="294" r:id="rId20"/>
    <p:sldId id="376" r:id="rId21"/>
    <p:sldId id="530" r:id="rId22"/>
    <p:sldId id="527" r:id="rId23"/>
    <p:sldId id="379" r:id="rId24"/>
    <p:sldId id="535" r:id="rId25"/>
    <p:sldId id="522" r:id="rId26"/>
    <p:sldId id="484" r:id="rId27"/>
    <p:sldId id="561" r:id="rId28"/>
    <p:sldId id="531" r:id="rId29"/>
    <p:sldId id="536" r:id="rId30"/>
    <p:sldId id="558" r:id="rId31"/>
    <p:sldId id="538" r:id="rId32"/>
    <p:sldId id="547" r:id="rId33"/>
    <p:sldId id="526" r:id="rId34"/>
    <p:sldId id="546" r:id="rId35"/>
    <p:sldId id="557" r:id="rId36"/>
    <p:sldId id="482" r:id="rId37"/>
    <p:sldId id="562" r:id="rId38"/>
    <p:sldId id="548" r:id="rId39"/>
    <p:sldId id="291" r:id="rId40"/>
    <p:sldId id="533" r:id="rId41"/>
    <p:sldId id="534" r:id="rId42"/>
    <p:sldId id="563" r:id="rId43"/>
    <p:sldId id="555" r:id="rId44"/>
    <p:sldId id="541" r:id="rId45"/>
    <p:sldId id="549" r:id="rId46"/>
    <p:sldId id="552" r:id="rId47"/>
    <p:sldId id="550" r:id="rId48"/>
    <p:sldId id="551" r:id="rId49"/>
    <p:sldId id="487" r:id="rId50"/>
    <p:sldId id="556" r:id="rId51"/>
    <p:sldId id="553" r:id="rId52"/>
    <p:sldId id="554" r:id="rId53"/>
    <p:sldId id="564" r:id="rId54"/>
    <p:sldId id="565" r:id="rId5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4EC05B-64B3-49D4-9B36-46DB46B9F4E6}" v="4" dt="2022-07-07T12:31:28.642"/>
    <p1510:client id="{E4519E23-5609-D847-94D7-63CFA1BE0E4D}" v="263" dt="2022-07-06T11:23:49.5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266"/>
    <p:restoredTop sz="71837"/>
  </p:normalViewPr>
  <p:slideViewPr>
    <p:cSldViewPr snapToGrid="0" snapToObjects="1">
      <p:cViewPr varScale="1">
        <p:scale>
          <a:sx n="90" d="100"/>
          <a:sy n="90" d="100"/>
        </p:scale>
        <p:origin x="263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61" Type="http://schemas.microsoft.com/office/2015/10/relationships/revisionInfo" Target="revisionInfo.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diagrams/_rels/data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rawing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5F32799-3454-410A-96B1-174DA8794907}"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AEB92312-D463-4202-9EAB-8E16275B0EF9}">
      <dgm:prSet/>
      <dgm:spPr/>
      <dgm:t>
        <a:bodyPr/>
        <a:lstStyle/>
        <a:p>
          <a:r>
            <a:rPr lang="en-US"/>
            <a:t>Being principled and ethical is about:-</a:t>
          </a:r>
        </a:p>
      </dgm:t>
    </dgm:pt>
    <dgm:pt modelId="{B35E40D4-0802-44F2-9660-0DDF11FD0990}" type="parTrans" cxnId="{8F49D232-6935-41F5-AEB5-BF7A11191FFC}">
      <dgm:prSet/>
      <dgm:spPr/>
      <dgm:t>
        <a:bodyPr/>
        <a:lstStyle/>
        <a:p>
          <a:endParaRPr lang="en-US"/>
        </a:p>
      </dgm:t>
    </dgm:pt>
    <dgm:pt modelId="{77DDF59F-9E4E-44BE-8FBD-0F386A218373}" type="sibTrans" cxnId="{8F49D232-6935-41F5-AEB5-BF7A11191FFC}">
      <dgm:prSet/>
      <dgm:spPr/>
      <dgm:t>
        <a:bodyPr/>
        <a:lstStyle/>
        <a:p>
          <a:endParaRPr lang="en-US"/>
        </a:p>
      </dgm:t>
    </dgm:pt>
    <dgm:pt modelId="{A2AD45DF-4D61-49D8-813E-5937DD4F3C79}">
      <dgm:prSet/>
      <dgm:spPr/>
      <dgm:t>
        <a:bodyPr/>
        <a:lstStyle/>
        <a:p>
          <a:r>
            <a:rPr lang="en-US" dirty="0"/>
            <a:t>-Putting ethical and positive values into practice</a:t>
          </a:r>
        </a:p>
      </dgm:t>
    </dgm:pt>
    <dgm:pt modelId="{5D555CD7-0F1D-4856-A18E-EECB942C7533}" type="parTrans" cxnId="{F0EA7634-08E9-45C1-8CEF-544C48CA39EA}">
      <dgm:prSet/>
      <dgm:spPr/>
      <dgm:t>
        <a:bodyPr/>
        <a:lstStyle/>
        <a:p>
          <a:endParaRPr lang="en-US"/>
        </a:p>
      </dgm:t>
    </dgm:pt>
    <dgm:pt modelId="{3C692BD8-35C4-43D9-89FE-9AFF69EB7F5A}" type="sibTrans" cxnId="{F0EA7634-08E9-45C1-8CEF-544C48CA39EA}">
      <dgm:prSet/>
      <dgm:spPr/>
      <dgm:t>
        <a:bodyPr/>
        <a:lstStyle/>
        <a:p>
          <a:endParaRPr lang="en-US"/>
        </a:p>
      </dgm:t>
    </dgm:pt>
    <dgm:pt modelId="{C2DF7514-BF8F-41E7-925D-2515FB1797D1}">
      <dgm:prSet/>
      <dgm:spPr/>
      <dgm:t>
        <a:bodyPr/>
        <a:lstStyle/>
        <a:p>
          <a:r>
            <a:rPr lang="en-US" dirty="0"/>
            <a:t>-Demonstrating these on a day-to-day basis through our own </a:t>
          </a:r>
          <a:r>
            <a:rPr lang="en-US" dirty="0" err="1"/>
            <a:t>behaviour</a:t>
          </a:r>
          <a:r>
            <a:rPr lang="en-US" dirty="0"/>
            <a:t> (how we carry out our work and how we interact with others).</a:t>
          </a:r>
        </a:p>
      </dgm:t>
    </dgm:pt>
    <dgm:pt modelId="{57CB8EDB-D7C1-41CE-9701-5DE34451AA9D}" type="parTrans" cxnId="{3D7622FB-805F-4DF5-8A5D-091E607903EC}">
      <dgm:prSet/>
      <dgm:spPr/>
      <dgm:t>
        <a:bodyPr/>
        <a:lstStyle/>
        <a:p>
          <a:endParaRPr lang="en-US"/>
        </a:p>
      </dgm:t>
    </dgm:pt>
    <dgm:pt modelId="{768C47D9-EE67-4112-B7E7-E84B866A48EB}" type="sibTrans" cxnId="{3D7622FB-805F-4DF5-8A5D-091E607903EC}">
      <dgm:prSet/>
      <dgm:spPr/>
      <dgm:t>
        <a:bodyPr/>
        <a:lstStyle/>
        <a:p>
          <a:endParaRPr lang="en-US"/>
        </a:p>
      </dgm:t>
    </dgm:pt>
    <dgm:pt modelId="{8CA373DD-ECB1-4E29-BD69-4F560AA214E9}">
      <dgm:prSet/>
      <dgm:spPr/>
      <dgm:t>
        <a:bodyPr/>
        <a:lstStyle/>
        <a:p>
          <a:r>
            <a:rPr lang="en-US" dirty="0"/>
            <a:t>People practitioners have a role to play in creating a positive workplace culture – </a:t>
          </a:r>
        </a:p>
      </dgm:t>
    </dgm:pt>
    <dgm:pt modelId="{73898C93-EEB2-483D-8D80-7603895BE86F}" type="parTrans" cxnId="{0E8E4574-1319-4743-AC35-D837D22C4CD0}">
      <dgm:prSet/>
      <dgm:spPr/>
      <dgm:t>
        <a:bodyPr/>
        <a:lstStyle/>
        <a:p>
          <a:endParaRPr lang="en-US"/>
        </a:p>
      </dgm:t>
    </dgm:pt>
    <dgm:pt modelId="{5A668527-2767-402F-9B3C-45F44086F4FB}" type="sibTrans" cxnId="{0E8E4574-1319-4743-AC35-D837D22C4CD0}">
      <dgm:prSet/>
      <dgm:spPr/>
      <dgm:t>
        <a:bodyPr/>
        <a:lstStyle/>
        <a:p>
          <a:endParaRPr lang="en-US"/>
        </a:p>
      </dgm:t>
    </dgm:pt>
    <dgm:pt modelId="{2C2E8B78-821F-42FA-B7DD-F7409BAE9549}">
      <dgm:prSet/>
      <dgm:spPr/>
      <dgm:t>
        <a:bodyPr/>
        <a:lstStyle/>
        <a:p>
          <a:r>
            <a:rPr lang="en-US" dirty="0"/>
            <a:t>-By supporting HR policy and practices</a:t>
          </a:r>
        </a:p>
      </dgm:t>
    </dgm:pt>
    <dgm:pt modelId="{3BF82151-5F44-4A8C-9EC0-9BE4B61224EE}" type="parTrans" cxnId="{A9EE9950-8232-4280-BA4C-E63AA52E1E8E}">
      <dgm:prSet/>
      <dgm:spPr/>
      <dgm:t>
        <a:bodyPr/>
        <a:lstStyle/>
        <a:p>
          <a:endParaRPr lang="en-US"/>
        </a:p>
      </dgm:t>
    </dgm:pt>
    <dgm:pt modelId="{3401D0CA-142D-40F1-8399-3148739BF825}" type="sibTrans" cxnId="{A9EE9950-8232-4280-BA4C-E63AA52E1E8E}">
      <dgm:prSet/>
      <dgm:spPr/>
      <dgm:t>
        <a:bodyPr/>
        <a:lstStyle/>
        <a:p>
          <a:endParaRPr lang="en-US"/>
        </a:p>
      </dgm:t>
    </dgm:pt>
    <dgm:pt modelId="{3A86E2A4-DFEE-4E07-89F7-D7CFB46A6DFA}">
      <dgm:prSet/>
      <dgm:spPr/>
      <dgm:t>
        <a:bodyPr/>
        <a:lstStyle/>
        <a:p>
          <a:r>
            <a:rPr lang="en-US" dirty="0"/>
            <a:t>-Being conscious of how we conduct ourselves at work</a:t>
          </a:r>
        </a:p>
      </dgm:t>
    </dgm:pt>
    <dgm:pt modelId="{30BFD759-4C32-4DC6-B46F-569F8312A8F2}" type="parTrans" cxnId="{CC3FDF68-AB42-4F1C-8F26-CF424FD9CC11}">
      <dgm:prSet/>
      <dgm:spPr/>
      <dgm:t>
        <a:bodyPr/>
        <a:lstStyle/>
        <a:p>
          <a:endParaRPr lang="en-US"/>
        </a:p>
      </dgm:t>
    </dgm:pt>
    <dgm:pt modelId="{6E6CDFC1-E5AE-4A31-8B5A-61DB28A25AE6}" type="sibTrans" cxnId="{CC3FDF68-AB42-4F1C-8F26-CF424FD9CC11}">
      <dgm:prSet/>
      <dgm:spPr/>
      <dgm:t>
        <a:bodyPr/>
        <a:lstStyle/>
        <a:p>
          <a:endParaRPr lang="en-US"/>
        </a:p>
      </dgm:t>
    </dgm:pt>
    <dgm:pt modelId="{B632D8A2-DB71-4319-9BB2-CE9C2EB1EAAB}">
      <dgm:prSet/>
      <dgm:spPr/>
      <dgm:t>
        <a:bodyPr/>
        <a:lstStyle/>
        <a:p>
          <a:r>
            <a:rPr lang="en-US" dirty="0"/>
            <a:t>-Role-modelling professional and positive </a:t>
          </a:r>
          <a:r>
            <a:rPr lang="en-US" dirty="0" err="1"/>
            <a:t>behaviours</a:t>
          </a:r>
          <a:endParaRPr lang="en-US" dirty="0"/>
        </a:p>
      </dgm:t>
    </dgm:pt>
    <dgm:pt modelId="{5F20D5CA-5226-4A19-9220-6B8BF9CD17BB}" type="parTrans" cxnId="{10B337E0-6FCA-4D3C-A966-605DF943B1C9}">
      <dgm:prSet/>
      <dgm:spPr/>
      <dgm:t>
        <a:bodyPr/>
        <a:lstStyle/>
        <a:p>
          <a:endParaRPr lang="en-US"/>
        </a:p>
      </dgm:t>
    </dgm:pt>
    <dgm:pt modelId="{0EA8F319-4FF1-41D4-990B-0AC7EF346591}" type="sibTrans" cxnId="{10B337E0-6FCA-4D3C-A966-605DF943B1C9}">
      <dgm:prSet/>
      <dgm:spPr/>
      <dgm:t>
        <a:bodyPr/>
        <a:lstStyle/>
        <a:p>
          <a:endParaRPr lang="en-US"/>
        </a:p>
      </dgm:t>
    </dgm:pt>
    <dgm:pt modelId="{A390CB8F-40B2-3F45-82FB-A285F1E58265}">
      <dgm:prSet/>
      <dgm:spPr/>
      <dgm:t>
        <a:bodyPr/>
        <a:lstStyle/>
        <a:p>
          <a:endParaRPr lang="en-GB"/>
        </a:p>
      </dgm:t>
    </dgm:pt>
    <dgm:pt modelId="{D4B43B9C-C9BC-2F45-ADB0-4C374CFCEA89}" type="parTrans" cxnId="{2CB2E9CA-368A-0E42-94D8-19E15C168B05}">
      <dgm:prSet/>
      <dgm:spPr/>
      <dgm:t>
        <a:bodyPr/>
        <a:lstStyle/>
        <a:p>
          <a:endParaRPr lang="en-GB"/>
        </a:p>
      </dgm:t>
    </dgm:pt>
    <dgm:pt modelId="{508D7BDE-A5FC-DC42-A841-390C9BBA81AC}" type="sibTrans" cxnId="{2CB2E9CA-368A-0E42-94D8-19E15C168B05}">
      <dgm:prSet/>
      <dgm:spPr/>
      <dgm:t>
        <a:bodyPr/>
        <a:lstStyle/>
        <a:p>
          <a:endParaRPr lang="en-GB"/>
        </a:p>
      </dgm:t>
    </dgm:pt>
    <dgm:pt modelId="{380C8F68-2297-CF43-9C8C-6F23E2674335}" type="pres">
      <dgm:prSet presAssocID="{85F32799-3454-410A-96B1-174DA8794907}" presName="linear" presStyleCnt="0">
        <dgm:presLayoutVars>
          <dgm:animLvl val="lvl"/>
          <dgm:resizeHandles val="exact"/>
        </dgm:presLayoutVars>
      </dgm:prSet>
      <dgm:spPr/>
    </dgm:pt>
    <dgm:pt modelId="{EAE29C02-AF34-7F4E-BD04-34C9DF68DA77}" type="pres">
      <dgm:prSet presAssocID="{AEB92312-D463-4202-9EAB-8E16275B0EF9}" presName="parentText" presStyleLbl="node1" presStyleIdx="0" presStyleCnt="8">
        <dgm:presLayoutVars>
          <dgm:chMax val="0"/>
          <dgm:bulletEnabled val="1"/>
        </dgm:presLayoutVars>
      </dgm:prSet>
      <dgm:spPr/>
    </dgm:pt>
    <dgm:pt modelId="{382EC2E9-A44C-7A40-8E2A-FB7698F6EC26}" type="pres">
      <dgm:prSet presAssocID="{77DDF59F-9E4E-44BE-8FBD-0F386A218373}" presName="spacer" presStyleCnt="0"/>
      <dgm:spPr/>
    </dgm:pt>
    <dgm:pt modelId="{5C3F3A42-407C-3C45-8EC9-E59E5E1AF95B}" type="pres">
      <dgm:prSet presAssocID="{A2AD45DF-4D61-49D8-813E-5937DD4F3C79}" presName="parentText" presStyleLbl="node1" presStyleIdx="1" presStyleCnt="8">
        <dgm:presLayoutVars>
          <dgm:chMax val="0"/>
          <dgm:bulletEnabled val="1"/>
        </dgm:presLayoutVars>
      </dgm:prSet>
      <dgm:spPr/>
    </dgm:pt>
    <dgm:pt modelId="{5C9559A3-C7E4-BD4E-B304-FD925ECF3C77}" type="pres">
      <dgm:prSet presAssocID="{3C692BD8-35C4-43D9-89FE-9AFF69EB7F5A}" presName="spacer" presStyleCnt="0"/>
      <dgm:spPr/>
    </dgm:pt>
    <dgm:pt modelId="{B19F193F-40D2-7E48-B140-E2986468525F}" type="pres">
      <dgm:prSet presAssocID="{C2DF7514-BF8F-41E7-925D-2515FB1797D1}" presName="parentText" presStyleLbl="node1" presStyleIdx="2" presStyleCnt="8">
        <dgm:presLayoutVars>
          <dgm:chMax val="0"/>
          <dgm:bulletEnabled val="1"/>
        </dgm:presLayoutVars>
      </dgm:prSet>
      <dgm:spPr/>
    </dgm:pt>
    <dgm:pt modelId="{A9D17BFB-8650-0D44-BF21-97ED2462DF9A}" type="pres">
      <dgm:prSet presAssocID="{768C47D9-EE67-4112-B7E7-E84B866A48EB}" presName="spacer" presStyleCnt="0"/>
      <dgm:spPr/>
    </dgm:pt>
    <dgm:pt modelId="{7F6EDD75-3025-0E44-BDB4-4650635809B6}" type="pres">
      <dgm:prSet presAssocID="{A390CB8F-40B2-3F45-82FB-A285F1E58265}" presName="parentText" presStyleLbl="node1" presStyleIdx="3" presStyleCnt="8">
        <dgm:presLayoutVars>
          <dgm:chMax val="0"/>
          <dgm:bulletEnabled val="1"/>
        </dgm:presLayoutVars>
      </dgm:prSet>
      <dgm:spPr/>
    </dgm:pt>
    <dgm:pt modelId="{5DF580D2-24C4-404A-917F-60590EF96171}" type="pres">
      <dgm:prSet presAssocID="{508D7BDE-A5FC-DC42-A841-390C9BBA81AC}" presName="spacer" presStyleCnt="0"/>
      <dgm:spPr/>
    </dgm:pt>
    <dgm:pt modelId="{01C45053-B878-F146-8246-D472A42207AF}" type="pres">
      <dgm:prSet presAssocID="{8CA373DD-ECB1-4E29-BD69-4F560AA214E9}" presName="parentText" presStyleLbl="node1" presStyleIdx="4" presStyleCnt="8">
        <dgm:presLayoutVars>
          <dgm:chMax val="0"/>
          <dgm:bulletEnabled val="1"/>
        </dgm:presLayoutVars>
      </dgm:prSet>
      <dgm:spPr/>
    </dgm:pt>
    <dgm:pt modelId="{A3E0AE64-D510-F94F-8868-9D4234E8DA90}" type="pres">
      <dgm:prSet presAssocID="{5A668527-2767-402F-9B3C-45F44086F4FB}" presName="spacer" presStyleCnt="0"/>
      <dgm:spPr/>
    </dgm:pt>
    <dgm:pt modelId="{99BBE375-F929-E14D-A778-E9064B8904DD}" type="pres">
      <dgm:prSet presAssocID="{2C2E8B78-821F-42FA-B7DD-F7409BAE9549}" presName="parentText" presStyleLbl="node1" presStyleIdx="5" presStyleCnt="8">
        <dgm:presLayoutVars>
          <dgm:chMax val="0"/>
          <dgm:bulletEnabled val="1"/>
        </dgm:presLayoutVars>
      </dgm:prSet>
      <dgm:spPr/>
    </dgm:pt>
    <dgm:pt modelId="{E1CCE9EC-D563-5542-BA9A-B9302C128C61}" type="pres">
      <dgm:prSet presAssocID="{3401D0CA-142D-40F1-8399-3148739BF825}" presName="spacer" presStyleCnt="0"/>
      <dgm:spPr/>
    </dgm:pt>
    <dgm:pt modelId="{A2594E50-E1A0-244A-91BE-C407F93F9398}" type="pres">
      <dgm:prSet presAssocID="{3A86E2A4-DFEE-4E07-89F7-D7CFB46A6DFA}" presName="parentText" presStyleLbl="node1" presStyleIdx="6" presStyleCnt="8">
        <dgm:presLayoutVars>
          <dgm:chMax val="0"/>
          <dgm:bulletEnabled val="1"/>
        </dgm:presLayoutVars>
      </dgm:prSet>
      <dgm:spPr/>
    </dgm:pt>
    <dgm:pt modelId="{AB21485A-1EEA-E34E-BE2D-F193F2FD3027}" type="pres">
      <dgm:prSet presAssocID="{6E6CDFC1-E5AE-4A31-8B5A-61DB28A25AE6}" presName="spacer" presStyleCnt="0"/>
      <dgm:spPr/>
    </dgm:pt>
    <dgm:pt modelId="{05253B04-21BD-2643-827D-6C2DF45400AE}" type="pres">
      <dgm:prSet presAssocID="{B632D8A2-DB71-4319-9BB2-CE9C2EB1EAAB}" presName="parentText" presStyleLbl="node1" presStyleIdx="7" presStyleCnt="8">
        <dgm:presLayoutVars>
          <dgm:chMax val="0"/>
          <dgm:bulletEnabled val="1"/>
        </dgm:presLayoutVars>
      </dgm:prSet>
      <dgm:spPr/>
    </dgm:pt>
  </dgm:ptLst>
  <dgm:cxnLst>
    <dgm:cxn modelId="{0313181D-14D1-364A-9B61-AF40B563E11B}" type="presOf" srcId="{A390CB8F-40B2-3F45-82FB-A285F1E58265}" destId="{7F6EDD75-3025-0E44-BDB4-4650635809B6}" srcOrd="0" destOrd="0" presId="urn:microsoft.com/office/officeart/2005/8/layout/vList2"/>
    <dgm:cxn modelId="{5B7CD728-9BC7-2140-A347-E6DBB91B5C93}" type="presOf" srcId="{85F32799-3454-410A-96B1-174DA8794907}" destId="{380C8F68-2297-CF43-9C8C-6F23E2674335}" srcOrd="0" destOrd="0" presId="urn:microsoft.com/office/officeart/2005/8/layout/vList2"/>
    <dgm:cxn modelId="{8F49D232-6935-41F5-AEB5-BF7A11191FFC}" srcId="{85F32799-3454-410A-96B1-174DA8794907}" destId="{AEB92312-D463-4202-9EAB-8E16275B0EF9}" srcOrd="0" destOrd="0" parTransId="{B35E40D4-0802-44F2-9660-0DDF11FD0990}" sibTransId="{77DDF59F-9E4E-44BE-8FBD-0F386A218373}"/>
    <dgm:cxn modelId="{F0EA7634-08E9-45C1-8CEF-544C48CA39EA}" srcId="{85F32799-3454-410A-96B1-174DA8794907}" destId="{A2AD45DF-4D61-49D8-813E-5937DD4F3C79}" srcOrd="1" destOrd="0" parTransId="{5D555CD7-0F1D-4856-A18E-EECB942C7533}" sibTransId="{3C692BD8-35C4-43D9-89FE-9AFF69EB7F5A}"/>
    <dgm:cxn modelId="{A9EE9950-8232-4280-BA4C-E63AA52E1E8E}" srcId="{85F32799-3454-410A-96B1-174DA8794907}" destId="{2C2E8B78-821F-42FA-B7DD-F7409BAE9549}" srcOrd="5" destOrd="0" parTransId="{3BF82151-5F44-4A8C-9EC0-9BE4B61224EE}" sibTransId="{3401D0CA-142D-40F1-8399-3148739BF825}"/>
    <dgm:cxn modelId="{CC3FDF68-AB42-4F1C-8F26-CF424FD9CC11}" srcId="{85F32799-3454-410A-96B1-174DA8794907}" destId="{3A86E2A4-DFEE-4E07-89F7-D7CFB46A6DFA}" srcOrd="6" destOrd="0" parTransId="{30BFD759-4C32-4DC6-B46F-569F8312A8F2}" sibTransId="{6E6CDFC1-E5AE-4A31-8B5A-61DB28A25AE6}"/>
    <dgm:cxn modelId="{0E8E4574-1319-4743-AC35-D837D22C4CD0}" srcId="{85F32799-3454-410A-96B1-174DA8794907}" destId="{8CA373DD-ECB1-4E29-BD69-4F560AA214E9}" srcOrd="4" destOrd="0" parTransId="{73898C93-EEB2-483D-8D80-7603895BE86F}" sibTransId="{5A668527-2767-402F-9B3C-45F44086F4FB}"/>
    <dgm:cxn modelId="{E0F725A6-8723-3048-8468-13BC21DAB52B}" type="presOf" srcId="{AEB92312-D463-4202-9EAB-8E16275B0EF9}" destId="{EAE29C02-AF34-7F4E-BD04-34C9DF68DA77}" srcOrd="0" destOrd="0" presId="urn:microsoft.com/office/officeart/2005/8/layout/vList2"/>
    <dgm:cxn modelId="{39AA29AF-7A1A-6844-841F-0F7B01F7DBBF}" type="presOf" srcId="{3A86E2A4-DFEE-4E07-89F7-D7CFB46A6DFA}" destId="{A2594E50-E1A0-244A-91BE-C407F93F9398}" srcOrd="0" destOrd="0" presId="urn:microsoft.com/office/officeart/2005/8/layout/vList2"/>
    <dgm:cxn modelId="{D5C097BE-E10A-1848-AE9B-9BBF51554591}" type="presOf" srcId="{A2AD45DF-4D61-49D8-813E-5937DD4F3C79}" destId="{5C3F3A42-407C-3C45-8EC9-E59E5E1AF95B}" srcOrd="0" destOrd="0" presId="urn:microsoft.com/office/officeart/2005/8/layout/vList2"/>
    <dgm:cxn modelId="{6A5ABDC2-4AA7-2248-9F2A-E7DED5422A80}" type="presOf" srcId="{C2DF7514-BF8F-41E7-925D-2515FB1797D1}" destId="{B19F193F-40D2-7E48-B140-E2986468525F}" srcOrd="0" destOrd="0" presId="urn:microsoft.com/office/officeart/2005/8/layout/vList2"/>
    <dgm:cxn modelId="{2CB2E9CA-368A-0E42-94D8-19E15C168B05}" srcId="{85F32799-3454-410A-96B1-174DA8794907}" destId="{A390CB8F-40B2-3F45-82FB-A285F1E58265}" srcOrd="3" destOrd="0" parTransId="{D4B43B9C-C9BC-2F45-ADB0-4C374CFCEA89}" sibTransId="{508D7BDE-A5FC-DC42-A841-390C9BBA81AC}"/>
    <dgm:cxn modelId="{C6A757DB-5665-4A44-B8D1-9D2A7F8C7942}" type="presOf" srcId="{8CA373DD-ECB1-4E29-BD69-4F560AA214E9}" destId="{01C45053-B878-F146-8246-D472A42207AF}" srcOrd="0" destOrd="0" presId="urn:microsoft.com/office/officeart/2005/8/layout/vList2"/>
    <dgm:cxn modelId="{10B337E0-6FCA-4D3C-A966-605DF943B1C9}" srcId="{85F32799-3454-410A-96B1-174DA8794907}" destId="{B632D8A2-DB71-4319-9BB2-CE9C2EB1EAAB}" srcOrd="7" destOrd="0" parTransId="{5F20D5CA-5226-4A19-9220-6B8BF9CD17BB}" sibTransId="{0EA8F319-4FF1-41D4-990B-0AC7EF346591}"/>
    <dgm:cxn modelId="{B69BC8E3-9AC8-6244-A092-7A071A1E880E}" type="presOf" srcId="{2C2E8B78-821F-42FA-B7DD-F7409BAE9549}" destId="{99BBE375-F929-E14D-A778-E9064B8904DD}" srcOrd="0" destOrd="0" presId="urn:microsoft.com/office/officeart/2005/8/layout/vList2"/>
    <dgm:cxn modelId="{F3C051E4-25F9-B747-B765-57F1572A23FD}" type="presOf" srcId="{B632D8A2-DB71-4319-9BB2-CE9C2EB1EAAB}" destId="{05253B04-21BD-2643-827D-6C2DF45400AE}" srcOrd="0" destOrd="0" presId="urn:microsoft.com/office/officeart/2005/8/layout/vList2"/>
    <dgm:cxn modelId="{3D7622FB-805F-4DF5-8A5D-091E607903EC}" srcId="{85F32799-3454-410A-96B1-174DA8794907}" destId="{C2DF7514-BF8F-41E7-925D-2515FB1797D1}" srcOrd="2" destOrd="0" parTransId="{57CB8EDB-D7C1-41CE-9701-5DE34451AA9D}" sibTransId="{768C47D9-EE67-4112-B7E7-E84B866A48EB}"/>
    <dgm:cxn modelId="{A8F739B9-293C-1A49-A713-A3460D00CB83}" type="presParOf" srcId="{380C8F68-2297-CF43-9C8C-6F23E2674335}" destId="{EAE29C02-AF34-7F4E-BD04-34C9DF68DA77}" srcOrd="0" destOrd="0" presId="urn:microsoft.com/office/officeart/2005/8/layout/vList2"/>
    <dgm:cxn modelId="{5B40C9D7-5FAD-3541-B494-BC4F75C8587F}" type="presParOf" srcId="{380C8F68-2297-CF43-9C8C-6F23E2674335}" destId="{382EC2E9-A44C-7A40-8E2A-FB7698F6EC26}" srcOrd="1" destOrd="0" presId="urn:microsoft.com/office/officeart/2005/8/layout/vList2"/>
    <dgm:cxn modelId="{E6A4A903-91EA-0E44-8F44-80B74E682948}" type="presParOf" srcId="{380C8F68-2297-CF43-9C8C-6F23E2674335}" destId="{5C3F3A42-407C-3C45-8EC9-E59E5E1AF95B}" srcOrd="2" destOrd="0" presId="urn:microsoft.com/office/officeart/2005/8/layout/vList2"/>
    <dgm:cxn modelId="{51525128-F70D-AC4D-B351-A06298C2E1D8}" type="presParOf" srcId="{380C8F68-2297-CF43-9C8C-6F23E2674335}" destId="{5C9559A3-C7E4-BD4E-B304-FD925ECF3C77}" srcOrd="3" destOrd="0" presId="urn:microsoft.com/office/officeart/2005/8/layout/vList2"/>
    <dgm:cxn modelId="{B108E399-3158-0441-867A-853A444F2BCC}" type="presParOf" srcId="{380C8F68-2297-CF43-9C8C-6F23E2674335}" destId="{B19F193F-40D2-7E48-B140-E2986468525F}" srcOrd="4" destOrd="0" presId="urn:microsoft.com/office/officeart/2005/8/layout/vList2"/>
    <dgm:cxn modelId="{8BBFBE40-5255-5E4B-8F0D-B19E284B3874}" type="presParOf" srcId="{380C8F68-2297-CF43-9C8C-6F23E2674335}" destId="{A9D17BFB-8650-0D44-BF21-97ED2462DF9A}" srcOrd="5" destOrd="0" presId="urn:microsoft.com/office/officeart/2005/8/layout/vList2"/>
    <dgm:cxn modelId="{2AC68F0D-7302-6D45-941A-00966BA40595}" type="presParOf" srcId="{380C8F68-2297-CF43-9C8C-6F23E2674335}" destId="{7F6EDD75-3025-0E44-BDB4-4650635809B6}" srcOrd="6" destOrd="0" presId="urn:microsoft.com/office/officeart/2005/8/layout/vList2"/>
    <dgm:cxn modelId="{EB9A2F5F-105F-7C44-BCD0-059E508304ED}" type="presParOf" srcId="{380C8F68-2297-CF43-9C8C-6F23E2674335}" destId="{5DF580D2-24C4-404A-917F-60590EF96171}" srcOrd="7" destOrd="0" presId="urn:microsoft.com/office/officeart/2005/8/layout/vList2"/>
    <dgm:cxn modelId="{BA03D2AF-EE6B-2C45-84A9-D903DF0EE9AF}" type="presParOf" srcId="{380C8F68-2297-CF43-9C8C-6F23E2674335}" destId="{01C45053-B878-F146-8246-D472A42207AF}" srcOrd="8" destOrd="0" presId="urn:microsoft.com/office/officeart/2005/8/layout/vList2"/>
    <dgm:cxn modelId="{F85BA645-1A6A-E54E-B314-BD561B59A3EC}" type="presParOf" srcId="{380C8F68-2297-CF43-9C8C-6F23E2674335}" destId="{A3E0AE64-D510-F94F-8868-9D4234E8DA90}" srcOrd="9" destOrd="0" presId="urn:microsoft.com/office/officeart/2005/8/layout/vList2"/>
    <dgm:cxn modelId="{F774C3F8-99C1-8E4F-9D68-F601F45CD262}" type="presParOf" srcId="{380C8F68-2297-CF43-9C8C-6F23E2674335}" destId="{99BBE375-F929-E14D-A778-E9064B8904DD}" srcOrd="10" destOrd="0" presId="urn:microsoft.com/office/officeart/2005/8/layout/vList2"/>
    <dgm:cxn modelId="{42B94B1F-9754-F14C-81AF-D37A467B2CA7}" type="presParOf" srcId="{380C8F68-2297-CF43-9C8C-6F23E2674335}" destId="{E1CCE9EC-D563-5542-BA9A-B9302C128C61}" srcOrd="11" destOrd="0" presId="urn:microsoft.com/office/officeart/2005/8/layout/vList2"/>
    <dgm:cxn modelId="{C82C5349-EDDD-B348-8737-9367256080F1}" type="presParOf" srcId="{380C8F68-2297-CF43-9C8C-6F23E2674335}" destId="{A2594E50-E1A0-244A-91BE-C407F93F9398}" srcOrd="12" destOrd="0" presId="urn:microsoft.com/office/officeart/2005/8/layout/vList2"/>
    <dgm:cxn modelId="{B46DC971-18D4-6048-A036-695E11D33223}" type="presParOf" srcId="{380C8F68-2297-CF43-9C8C-6F23E2674335}" destId="{AB21485A-1EEA-E34E-BE2D-F193F2FD3027}" srcOrd="13" destOrd="0" presId="urn:microsoft.com/office/officeart/2005/8/layout/vList2"/>
    <dgm:cxn modelId="{8A4E0A3F-508A-654D-A453-8A5E8026DD7F}" type="presParOf" srcId="{380C8F68-2297-CF43-9C8C-6F23E2674335}" destId="{05253B04-21BD-2643-827D-6C2DF45400AE}" srcOrd="1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AFA35F8-85DE-47EE-9F9B-AF75920B4DFA}"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E44F2AE6-EA99-49DB-A05E-1C5148338249}">
      <dgm:prSet/>
      <dgm:spPr/>
      <dgm:t>
        <a:bodyPr/>
        <a:lstStyle/>
        <a:p>
          <a:pPr>
            <a:lnSpc>
              <a:spcPct val="100000"/>
            </a:lnSpc>
          </a:pPr>
          <a:r>
            <a:rPr lang="en-US"/>
            <a:t>Communication </a:t>
          </a:r>
        </a:p>
      </dgm:t>
    </dgm:pt>
    <dgm:pt modelId="{B58DDF89-C073-4F87-B16E-1C4AC3AF8463}" type="parTrans" cxnId="{AABDC5B2-94D8-472B-8936-D53F73489C0A}">
      <dgm:prSet/>
      <dgm:spPr/>
      <dgm:t>
        <a:bodyPr/>
        <a:lstStyle/>
        <a:p>
          <a:endParaRPr lang="en-US"/>
        </a:p>
      </dgm:t>
    </dgm:pt>
    <dgm:pt modelId="{3A1F6AA4-3214-4FAE-ABC9-66ABAAD543ED}" type="sibTrans" cxnId="{AABDC5B2-94D8-472B-8936-D53F73489C0A}">
      <dgm:prSet/>
      <dgm:spPr/>
      <dgm:t>
        <a:bodyPr/>
        <a:lstStyle/>
        <a:p>
          <a:endParaRPr lang="en-US"/>
        </a:p>
      </dgm:t>
    </dgm:pt>
    <dgm:pt modelId="{1CA9AE2D-579F-4B76-A5C0-AC7205350810}">
      <dgm:prSet/>
      <dgm:spPr/>
      <dgm:t>
        <a:bodyPr/>
        <a:lstStyle/>
        <a:p>
          <a:pPr>
            <a:lnSpc>
              <a:spcPct val="100000"/>
            </a:lnSpc>
          </a:pPr>
          <a:r>
            <a:rPr lang="en-US"/>
            <a:t>Self and work management</a:t>
          </a:r>
        </a:p>
      </dgm:t>
    </dgm:pt>
    <dgm:pt modelId="{71E198E0-EEB8-4AE9-8FA6-C12F6CCA863D}" type="parTrans" cxnId="{B9817951-2FD2-495B-901C-6907853A3819}">
      <dgm:prSet/>
      <dgm:spPr/>
      <dgm:t>
        <a:bodyPr/>
        <a:lstStyle/>
        <a:p>
          <a:endParaRPr lang="en-US"/>
        </a:p>
      </dgm:t>
    </dgm:pt>
    <dgm:pt modelId="{0395018B-D2AF-4E2A-AE0C-5B602A695324}" type="sibTrans" cxnId="{B9817951-2FD2-495B-901C-6907853A3819}">
      <dgm:prSet/>
      <dgm:spPr/>
      <dgm:t>
        <a:bodyPr/>
        <a:lstStyle/>
        <a:p>
          <a:endParaRPr lang="en-US"/>
        </a:p>
      </dgm:t>
    </dgm:pt>
    <dgm:pt modelId="{14386293-9989-4BAE-947F-8D271D24394C}">
      <dgm:prSet/>
      <dgm:spPr/>
      <dgm:t>
        <a:bodyPr/>
        <a:lstStyle/>
        <a:p>
          <a:pPr>
            <a:lnSpc>
              <a:spcPct val="100000"/>
            </a:lnSpc>
          </a:pPr>
          <a:r>
            <a:rPr lang="en-US"/>
            <a:t>Interpersonal skills</a:t>
          </a:r>
        </a:p>
      </dgm:t>
    </dgm:pt>
    <dgm:pt modelId="{3ECAFBD1-5D8B-43FD-A306-9FE0CAE7B769}" type="parTrans" cxnId="{FBDA422C-7B81-43A7-8B00-B930058152B6}">
      <dgm:prSet/>
      <dgm:spPr/>
      <dgm:t>
        <a:bodyPr/>
        <a:lstStyle/>
        <a:p>
          <a:endParaRPr lang="en-US"/>
        </a:p>
      </dgm:t>
    </dgm:pt>
    <dgm:pt modelId="{4FC2560E-BA04-481F-9DC1-FE8458250E69}" type="sibTrans" cxnId="{FBDA422C-7B81-43A7-8B00-B930058152B6}">
      <dgm:prSet/>
      <dgm:spPr/>
      <dgm:t>
        <a:bodyPr/>
        <a:lstStyle/>
        <a:p>
          <a:endParaRPr lang="en-US"/>
        </a:p>
      </dgm:t>
    </dgm:pt>
    <dgm:pt modelId="{5CF24582-9E89-4A91-8171-7922978B7A85}" type="pres">
      <dgm:prSet presAssocID="{CAFA35F8-85DE-47EE-9F9B-AF75920B4DFA}" presName="root" presStyleCnt="0">
        <dgm:presLayoutVars>
          <dgm:dir/>
          <dgm:resizeHandles val="exact"/>
        </dgm:presLayoutVars>
      </dgm:prSet>
      <dgm:spPr/>
    </dgm:pt>
    <dgm:pt modelId="{0122133C-6ABA-4661-85DC-9E98A596AB70}" type="pres">
      <dgm:prSet presAssocID="{E44F2AE6-EA99-49DB-A05E-1C5148338249}" presName="compNode" presStyleCnt="0"/>
      <dgm:spPr/>
    </dgm:pt>
    <dgm:pt modelId="{DFD3B37F-E82C-43C0-BBF6-47735E435765}" type="pres">
      <dgm:prSet presAssocID="{E44F2AE6-EA99-49DB-A05E-1C514833824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Telephone"/>
        </a:ext>
      </dgm:extLst>
    </dgm:pt>
    <dgm:pt modelId="{4658C9B3-EB44-471B-8953-56389112F5BE}" type="pres">
      <dgm:prSet presAssocID="{E44F2AE6-EA99-49DB-A05E-1C5148338249}" presName="spaceRect" presStyleCnt="0"/>
      <dgm:spPr/>
    </dgm:pt>
    <dgm:pt modelId="{D7069B0A-8C61-40B6-A0D2-38E9196739B7}" type="pres">
      <dgm:prSet presAssocID="{E44F2AE6-EA99-49DB-A05E-1C5148338249}" presName="textRect" presStyleLbl="revTx" presStyleIdx="0" presStyleCnt="3">
        <dgm:presLayoutVars>
          <dgm:chMax val="1"/>
          <dgm:chPref val="1"/>
        </dgm:presLayoutVars>
      </dgm:prSet>
      <dgm:spPr/>
    </dgm:pt>
    <dgm:pt modelId="{C7357E85-2F2F-4885-A6A5-1C33BBC8605B}" type="pres">
      <dgm:prSet presAssocID="{3A1F6AA4-3214-4FAE-ABC9-66ABAAD543ED}" presName="sibTrans" presStyleCnt="0"/>
      <dgm:spPr/>
    </dgm:pt>
    <dgm:pt modelId="{5BAC6CD2-80F0-48F2-8CDB-36CD9B88D3FF}" type="pres">
      <dgm:prSet presAssocID="{1CA9AE2D-579F-4B76-A5C0-AC7205350810}" presName="compNode" presStyleCnt="0"/>
      <dgm:spPr/>
    </dgm:pt>
    <dgm:pt modelId="{0AE7EA16-3C11-450D-975E-A0522A9BC2D7}" type="pres">
      <dgm:prSet presAssocID="{1CA9AE2D-579F-4B76-A5C0-AC720535081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User"/>
        </a:ext>
      </dgm:extLst>
    </dgm:pt>
    <dgm:pt modelId="{3BD0E442-9B06-49C0-AF2F-2239018A67D2}" type="pres">
      <dgm:prSet presAssocID="{1CA9AE2D-579F-4B76-A5C0-AC7205350810}" presName="spaceRect" presStyleCnt="0"/>
      <dgm:spPr/>
    </dgm:pt>
    <dgm:pt modelId="{BFFB4EB7-44E6-40F7-B73A-56DCDB7FB195}" type="pres">
      <dgm:prSet presAssocID="{1CA9AE2D-579F-4B76-A5C0-AC7205350810}" presName="textRect" presStyleLbl="revTx" presStyleIdx="1" presStyleCnt="3">
        <dgm:presLayoutVars>
          <dgm:chMax val="1"/>
          <dgm:chPref val="1"/>
        </dgm:presLayoutVars>
      </dgm:prSet>
      <dgm:spPr/>
    </dgm:pt>
    <dgm:pt modelId="{9D8D26A4-1F22-4AC4-A164-3BF23C2A0ED1}" type="pres">
      <dgm:prSet presAssocID="{0395018B-D2AF-4E2A-AE0C-5B602A695324}" presName="sibTrans" presStyleCnt="0"/>
      <dgm:spPr/>
    </dgm:pt>
    <dgm:pt modelId="{C6E10792-FC22-4113-A669-28941BAA0171}" type="pres">
      <dgm:prSet presAssocID="{14386293-9989-4BAE-947F-8D271D24394C}" presName="compNode" presStyleCnt="0"/>
      <dgm:spPr/>
    </dgm:pt>
    <dgm:pt modelId="{CE0BE7F0-806C-4E33-8CA8-0CDCFB2EB6F9}" type="pres">
      <dgm:prSet presAssocID="{14386293-9989-4BAE-947F-8D271D24394C}"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Handshake"/>
        </a:ext>
      </dgm:extLst>
    </dgm:pt>
    <dgm:pt modelId="{60CDDEE5-D9AC-4473-80FB-101E49F7C230}" type="pres">
      <dgm:prSet presAssocID="{14386293-9989-4BAE-947F-8D271D24394C}" presName="spaceRect" presStyleCnt="0"/>
      <dgm:spPr/>
    </dgm:pt>
    <dgm:pt modelId="{7F87F76B-D6ED-46A6-AB43-F604ABF41F3B}" type="pres">
      <dgm:prSet presAssocID="{14386293-9989-4BAE-947F-8D271D24394C}" presName="textRect" presStyleLbl="revTx" presStyleIdx="2" presStyleCnt="3">
        <dgm:presLayoutVars>
          <dgm:chMax val="1"/>
          <dgm:chPref val="1"/>
        </dgm:presLayoutVars>
      </dgm:prSet>
      <dgm:spPr/>
    </dgm:pt>
  </dgm:ptLst>
  <dgm:cxnLst>
    <dgm:cxn modelId="{FBDA422C-7B81-43A7-8B00-B930058152B6}" srcId="{CAFA35F8-85DE-47EE-9F9B-AF75920B4DFA}" destId="{14386293-9989-4BAE-947F-8D271D24394C}" srcOrd="2" destOrd="0" parTransId="{3ECAFBD1-5D8B-43FD-A306-9FE0CAE7B769}" sibTransId="{4FC2560E-BA04-481F-9DC1-FE8458250E69}"/>
    <dgm:cxn modelId="{ACA3214B-3109-4EE8-A101-B9C57FC8C47B}" type="presOf" srcId="{1CA9AE2D-579F-4B76-A5C0-AC7205350810}" destId="{BFFB4EB7-44E6-40F7-B73A-56DCDB7FB195}" srcOrd="0" destOrd="0" presId="urn:microsoft.com/office/officeart/2018/2/layout/IconLabelList"/>
    <dgm:cxn modelId="{B9817951-2FD2-495B-901C-6907853A3819}" srcId="{CAFA35F8-85DE-47EE-9F9B-AF75920B4DFA}" destId="{1CA9AE2D-579F-4B76-A5C0-AC7205350810}" srcOrd="1" destOrd="0" parTransId="{71E198E0-EEB8-4AE9-8FA6-C12F6CCA863D}" sibTransId="{0395018B-D2AF-4E2A-AE0C-5B602A695324}"/>
    <dgm:cxn modelId="{355EA751-2654-4EB6-8073-43FA951DAA7C}" type="presOf" srcId="{CAFA35F8-85DE-47EE-9F9B-AF75920B4DFA}" destId="{5CF24582-9E89-4A91-8171-7922978B7A85}" srcOrd="0" destOrd="0" presId="urn:microsoft.com/office/officeart/2018/2/layout/IconLabelList"/>
    <dgm:cxn modelId="{CD035769-9281-4CE5-AA4E-76C39A3CAB85}" type="presOf" srcId="{E44F2AE6-EA99-49DB-A05E-1C5148338249}" destId="{D7069B0A-8C61-40B6-A0D2-38E9196739B7}" srcOrd="0" destOrd="0" presId="urn:microsoft.com/office/officeart/2018/2/layout/IconLabelList"/>
    <dgm:cxn modelId="{840EC874-63B3-4DA5-9F39-15BCBE840952}" type="presOf" srcId="{14386293-9989-4BAE-947F-8D271D24394C}" destId="{7F87F76B-D6ED-46A6-AB43-F604ABF41F3B}" srcOrd="0" destOrd="0" presId="urn:microsoft.com/office/officeart/2018/2/layout/IconLabelList"/>
    <dgm:cxn modelId="{AABDC5B2-94D8-472B-8936-D53F73489C0A}" srcId="{CAFA35F8-85DE-47EE-9F9B-AF75920B4DFA}" destId="{E44F2AE6-EA99-49DB-A05E-1C5148338249}" srcOrd="0" destOrd="0" parTransId="{B58DDF89-C073-4F87-B16E-1C4AC3AF8463}" sibTransId="{3A1F6AA4-3214-4FAE-ABC9-66ABAAD543ED}"/>
    <dgm:cxn modelId="{F2961712-C1B2-4A5B-B2D6-D48A115A568D}" type="presParOf" srcId="{5CF24582-9E89-4A91-8171-7922978B7A85}" destId="{0122133C-6ABA-4661-85DC-9E98A596AB70}" srcOrd="0" destOrd="0" presId="urn:microsoft.com/office/officeart/2018/2/layout/IconLabelList"/>
    <dgm:cxn modelId="{AEDC522D-8D6E-4942-BC30-0A14B5C24696}" type="presParOf" srcId="{0122133C-6ABA-4661-85DC-9E98A596AB70}" destId="{DFD3B37F-E82C-43C0-BBF6-47735E435765}" srcOrd="0" destOrd="0" presId="urn:microsoft.com/office/officeart/2018/2/layout/IconLabelList"/>
    <dgm:cxn modelId="{E7E8F532-BC36-49C2-B863-A0F26AAA890D}" type="presParOf" srcId="{0122133C-6ABA-4661-85DC-9E98A596AB70}" destId="{4658C9B3-EB44-471B-8953-56389112F5BE}" srcOrd="1" destOrd="0" presId="urn:microsoft.com/office/officeart/2018/2/layout/IconLabelList"/>
    <dgm:cxn modelId="{F090E0F2-BF5B-41A3-ACE2-55AB55B6C5C9}" type="presParOf" srcId="{0122133C-6ABA-4661-85DC-9E98A596AB70}" destId="{D7069B0A-8C61-40B6-A0D2-38E9196739B7}" srcOrd="2" destOrd="0" presId="urn:microsoft.com/office/officeart/2018/2/layout/IconLabelList"/>
    <dgm:cxn modelId="{8E0D1EA7-B84B-484A-BFA4-6F542986981F}" type="presParOf" srcId="{5CF24582-9E89-4A91-8171-7922978B7A85}" destId="{C7357E85-2F2F-4885-A6A5-1C33BBC8605B}" srcOrd="1" destOrd="0" presId="urn:microsoft.com/office/officeart/2018/2/layout/IconLabelList"/>
    <dgm:cxn modelId="{F620A474-9BAB-4F8A-8FF6-DCD7AAA36378}" type="presParOf" srcId="{5CF24582-9E89-4A91-8171-7922978B7A85}" destId="{5BAC6CD2-80F0-48F2-8CDB-36CD9B88D3FF}" srcOrd="2" destOrd="0" presId="urn:microsoft.com/office/officeart/2018/2/layout/IconLabelList"/>
    <dgm:cxn modelId="{56E10279-2A1E-46E9-91FB-03A0D0096AB5}" type="presParOf" srcId="{5BAC6CD2-80F0-48F2-8CDB-36CD9B88D3FF}" destId="{0AE7EA16-3C11-450D-975E-A0522A9BC2D7}" srcOrd="0" destOrd="0" presId="urn:microsoft.com/office/officeart/2018/2/layout/IconLabelList"/>
    <dgm:cxn modelId="{7125351E-152E-4F66-AFD7-F492A36CDA82}" type="presParOf" srcId="{5BAC6CD2-80F0-48F2-8CDB-36CD9B88D3FF}" destId="{3BD0E442-9B06-49C0-AF2F-2239018A67D2}" srcOrd="1" destOrd="0" presId="urn:microsoft.com/office/officeart/2018/2/layout/IconLabelList"/>
    <dgm:cxn modelId="{67DFCEA2-6B8F-4FAB-A2C1-87D36FCF67C0}" type="presParOf" srcId="{5BAC6CD2-80F0-48F2-8CDB-36CD9B88D3FF}" destId="{BFFB4EB7-44E6-40F7-B73A-56DCDB7FB195}" srcOrd="2" destOrd="0" presId="urn:microsoft.com/office/officeart/2018/2/layout/IconLabelList"/>
    <dgm:cxn modelId="{DEBECFA3-2688-4C4A-B988-8ED100837B53}" type="presParOf" srcId="{5CF24582-9E89-4A91-8171-7922978B7A85}" destId="{9D8D26A4-1F22-4AC4-A164-3BF23C2A0ED1}" srcOrd="3" destOrd="0" presId="urn:microsoft.com/office/officeart/2018/2/layout/IconLabelList"/>
    <dgm:cxn modelId="{9F01F91F-1C81-461E-BC18-41A97FD29970}" type="presParOf" srcId="{5CF24582-9E89-4A91-8171-7922978B7A85}" destId="{C6E10792-FC22-4113-A669-28941BAA0171}" srcOrd="4" destOrd="0" presId="urn:microsoft.com/office/officeart/2018/2/layout/IconLabelList"/>
    <dgm:cxn modelId="{69082EB4-AB48-4A53-9BBD-717F494E387D}" type="presParOf" srcId="{C6E10792-FC22-4113-A669-28941BAA0171}" destId="{CE0BE7F0-806C-4E33-8CA8-0CDCFB2EB6F9}" srcOrd="0" destOrd="0" presId="urn:microsoft.com/office/officeart/2018/2/layout/IconLabelList"/>
    <dgm:cxn modelId="{9D9021BE-07A7-41CE-8D86-E6E6130E4181}" type="presParOf" srcId="{C6E10792-FC22-4113-A669-28941BAA0171}" destId="{60CDDEE5-D9AC-4473-80FB-101E49F7C230}" srcOrd="1" destOrd="0" presId="urn:microsoft.com/office/officeart/2018/2/layout/IconLabelList"/>
    <dgm:cxn modelId="{10F9ABC3-995B-47B3-BFD5-DF14854C1818}" type="presParOf" srcId="{C6E10792-FC22-4113-A669-28941BAA0171}" destId="{7F87F76B-D6ED-46A6-AB43-F604ABF41F3B}"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E29C02-AF34-7F4E-BD04-34C9DF68DA77}">
      <dsp:nvSpPr>
        <dsp:cNvPr id="0" name=""/>
        <dsp:cNvSpPr/>
      </dsp:nvSpPr>
      <dsp:spPr>
        <a:xfrm>
          <a:off x="0" y="128436"/>
          <a:ext cx="7666892" cy="675327"/>
        </a:xfrm>
        <a:prstGeom prst="roundRect">
          <a:avLst/>
        </a:prstGeom>
        <a:gradFill rotWithShape="0">
          <a:gsLst>
            <a:gs pos="0">
              <a:schemeClr val="accent5">
                <a:hueOff val="0"/>
                <a:satOff val="0"/>
                <a:lumOff val="0"/>
                <a:alphaOff val="0"/>
                <a:tint val="98000"/>
                <a:lumMod val="100000"/>
              </a:schemeClr>
            </a:gs>
            <a:gs pos="100000">
              <a:schemeClr val="accent5">
                <a:hueOff val="0"/>
                <a:satOff val="0"/>
                <a:lumOff val="0"/>
                <a:alphaOff val="0"/>
                <a:shade val="88000"/>
                <a:lumMod val="88000"/>
              </a:schemeClr>
            </a:gs>
          </a:gsLst>
          <a:lin ang="5400000" scaled="1"/>
        </a:gradFill>
        <a:ln>
          <a:noFill/>
        </a:ln>
        <a:effectLst>
          <a:outerShdw blurRad="50800" dist="381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Being principled and ethical is about:-</a:t>
          </a:r>
        </a:p>
      </dsp:txBody>
      <dsp:txXfrm>
        <a:off x="32967" y="161403"/>
        <a:ext cx="7600958" cy="609393"/>
      </dsp:txXfrm>
    </dsp:sp>
    <dsp:sp modelId="{5C3F3A42-407C-3C45-8EC9-E59E5E1AF95B}">
      <dsp:nvSpPr>
        <dsp:cNvPr id="0" name=""/>
        <dsp:cNvSpPr/>
      </dsp:nvSpPr>
      <dsp:spPr>
        <a:xfrm>
          <a:off x="0" y="852724"/>
          <a:ext cx="7666892" cy="675327"/>
        </a:xfrm>
        <a:prstGeom prst="roundRect">
          <a:avLst/>
        </a:prstGeom>
        <a:gradFill rotWithShape="0">
          <a:gsLst>
            <a:gs pos="0">
              <a:schemeClr val="accent5">
                <a:hueOff val="-898286"/>
                <a:satOff val="-5444"/>
                <a:lumOff val="672"/>
                <a:alphaOff val="0"/>
                <a:tint val="98000"/>
                <a:lumMod val="100000"/>
              </a:schemeClr>
            </a:gs>
            <a:gs pos="100000">
              <a:schemeClr val="accent5">
                <a:hueOff val="-898286"/>
                <a:satOff val="-5444"/>
                <a:lumOff val="672"/>
                <a:alphaOff val="0"/>
                <a:shade val="88000"/>
                <a:lumMod val="88000"/>
              </a:schemeClr>
            </a:gs>
          </a:gsLst>
          <a:lin ang="5400000" scaled="1"/>
        </a:gradFill>
        <a:ln>
          <a:noFill/>
        </a:ln>
        <a:effectLst>
          <a:outerShdw blurRad="50800" dist="381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-Putting ethical and positive values into practice</a:t>
          </a:r>
        </a:p>
      </dsp:txBody>
      <dsp:txXfrm>
        <a:off x="32967" y="885691"/>
        <a:ext cx="7600958" cy="609393"/>
      </dsp:txXfrm>
    </dsp:sp>
    <dsp:sp modelId="{B19F193F-40D2-7E48-B140-E2986468525F}">
      <dsp:nvSpPr>
        <dsp:cNvPr id="0" name=""/>
        <dsp:cNvSpPr/>
      </dsp:nvSpPr>
      <dsp:spPr>
        <a:xfrm>
          <a:off x="0" y="1577012"/>
          <a:ext cx="7666892" cy="675327"/>
        </a:xfrm>
        <a:prstGeom prst="roundRect">
          <a:avLst/>
        </a:prstGeom>
        <a:gradFill rotWithShape="0">
          <a:gsLst>
            <a:gs pos="0">
              <a:schemeClr val="accent5">
                <a:hueOff val="-1796572"/>
                <a:satOff val="-10887"/>
                <a:lumOff val="1344"/>
                <a:alphaOff val="0"/>
                <a:tint val="98000"/>
                <a:lumMod val="100000"/>
              </a:schemeClr>
            </a:gs>
            <a:gs pos="100000">
              <a:schemeClr val="accent5">
                <a:hueOff val="-1796572"/>
                <a:satOff val="-10887"/>
                <a:lumOff val="1344"/>
                <a:alphaOff val="0"/>
                <a:shade val="88000"/>
                <a:lumMod val="88000"/>
              </a:schemeClr>
            </a:gs>
          </a:gsLst>
          <a:lin ang="5400000" scaled="1"/>
        </a:gradFill>
        <a:ln>
          <a:noFill/>
        </a:ln>
        <a:effectLst>
          <a:outerShdw blurRad="50800" dist="381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-Demonstrating these on a day-to-day basis through our own </a:t>
          </a:r>
          <a:r>
            <a:rPr lang="en-US" sz="1700" kern="1200" dirty="0" err="1"/>
            <a:t>behaviour</a:t>
          </a:r>
          <a:r>
            <a:rPr lang="en-US" sz="1700" kern="1200" dirty="0"/>
            <a:t> (how we carry out our work and how we interact with others).</a:t>
          </a:r>
        </a:p>
      </dsp:txBody>
      <dsp:txXfrm>
        <a:off x="32967" y="1609979"/>
        <a:ext cx="7600958" cy="609393"/>
      </dsp:txXfrm>
    </dsp:sp>
    <dsp:sp modelId="{7F6EDD75-3025-0E44-BDB4-4650635809B6}">
      <dsp:nvSpPr>
        <dsp:cNvPr id="0" name=""/>
        <dsp:cNvSpPr/>
      </dsp:nvSpPr>
      <dsp:spPr>
        <a:xfrm>
          <a:off x="0" y="2301299"/>
          <a:ext cx="7666892" cy="675327"/>
        </a:xfrm>
        <a:prstGeom prst="roundRect">
          <a:avLst/>
        </a:prstGeom>
        <a:gradFill rotWithShape="0">
          <a:gsLst>
            <a:gs pos="0">
              <a:schemeClr val="accent5">
                <a:hueOff val="-2694857"/>
                <a:satOff val="-16331"/>
                <a:lumOff val="2016"/>
                <a:alphaOff val="0"/>
                <a:tint val="98000"/>
                <a:lumMod val="100000"/>
              </a:schemeClr>
            </a:gs>
            <a:gs pos="100000">
              <a:schemeClr val="accent5">
                <a:hueOff val="-2694857"/>
                <a:satOff val="-16331"/>
                <a:lumOff val="2016"/>
                <a:alphaOff val="0"/>
                <a:shade val="88000"/>
                <a:lumMod val="88000"/>
              </a:schemeClr>
            </a:gs>
          </a:gsLst>
          <a:lin ang="5400000" scaled="1"/>
        </a:gradFill>
        <a:ln>
          <a:noFill/>
        </a:ln>
        <a:effectLst>
          <a:outerShdw blurRad="50800" dist="381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endParaRPr lang="en-GB" sz="1700" kern="1200"/>
        </a:p>
      </dsp:txBody>
      <dsp:txXfrm>
        <a:off x="32967" y="2334266"/>
        <a:ext cx="7600958" cy="609393"/>
      </dsp:txXfrm>
    </dsp:sp>
    <dsp:sp modelId="{01C45053-B878-F146-8246-D472A42207AF}">
      <dsp:nvSpPr>
        <dsp:cNvPr id="0" name=""/>
        <dsp:cNvSpPr/>
      </dsp:nvSpPr>
      <dsp:spPr>
        <a:xfrm>
          <a:off x="0" y="3025587"/>
          <a:ext cx="7666892" cy="675327"/>
        </a:xfrm>
        <a:prstGeom prst="roundRect">
          <a:avLst/>
        </a:prstGeom>
        <a:gradFill rotWithShape="0">
          <a:gsLst>
            <a:gs pos="0">
              <a:schemeClr val="accent5">
                <a:hueOff val="-3593143"/>
                <a:satOff val="-21774"/>
                <a:lumOff val="2689"/>
                <a:alphaOff val="0"/>
                <a:tint val="98000"/>
                <a:lumMod val="100000"/>
              </a:schemeClr>
            </a:gs>
            <a:gs pos="100000">
              <a:schemeClr val="accent5">
                <a:hueOff val="-3593143"/>
                <a:satOff val="-21774"/>
                <a:lumOff val="2689"/>
                <a:alphaOff val="0"/>
                <a:shade val="88000"/>
                <a:lumMod val="88000"/>
              </a:schemeClr>
            </a:gs>
          </a:gsLst>
          <a:lin ang="5400000" scaled="1"/>
        </a:gradFill>
        <a:ln>
          <a:noFill/>
        </a:ln>
        <a:effectLst>
          <a:outerShdw blurRad="50800" dist="381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People practitioners have a role to play in creating a positive workplace culture – </a:t>
          </a:r>
        </a:p>
      </dsp:txBody>
      <dsp:txXfrm>
        <a:off x="32967" y="3058554"/>
        <a:ext cx="7600958" cy="609393"/>
      </dsp:txXfrm>
    </dsp:sp>
    <dsp:sp modelId="{99BBE375-F929-E14D-A778-E9064B8904DD}">
      <dsp:nvSpPr>
        <dsp:cNvPr id="0" name=""/>
        <dsp:cNvSpPr/>
      </dsp:nvSpPr>
      <dsp:spPr>
        <a:xfrm>
          <a:off x="0" y="3749875"/>
          <a:ext cx="7666892" cy="675327"/>
        </a:xfrm>
        <a:prstGeom prst="roundRect">
          <a:avLst/>
        </a:prstGeom>
        <a:gradFill rotWithShape="0">
          <a:gsLst>
            <a:gs pos="0">
              <a:schemeClr val="accent5">
                <a:hueOff val="-4491429"/>
                <a:satOff val="-27218"/>
                <a:lumOff val="3361"/>
                <a:alphaOff val="0"/>
                <a:tint val="98000"/>
                <a:lumMod val="100000"/>
              </a:schemeClr>
            </a:gs>
            <a:gs pos="100000">
              <a:schemeClr val="accent5">
                <a:hueOff val="-4491429"/>
                <a:satOff val="-27218"/>
                <a:lumOff val="3361"/>
                <a:alphaOff val="0"/>
                <a:shade val="88000"/>
                <a:lumMod val="88000"/>
              </a:schemeClr>
            </a:gs>
          </a:gsLst>
          <a:lin ang="5400000" scaled="1"/>
        </a:gradFill>
        <a:ln>
          <a:noFill/>
        </a:ln>
        <a:effectLst>
          <a:outerShdw blurRad="50800" dist="381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-By supporting HR policy and practices</a:t>
          </a:r>
        </a:p>
      </dsp:txBody>
      <dsp:txXfrm>
        <a:off x="32967" y="3782842"/>
        <a:ext cx="7600958" cy="609393"/>
      </dsp:txXfrm>
    </dsp:sp>
    <dsp:sp modelId="{A2594E50-E1A0-244A-91BE-C407F93F9398}">
      <dsp:nvSpPr>
        <dsp:cNvPr id="0" name=""/>
        <dsp:cNvSpPr/>
      </dsp:nvSpPr>
      <dsp:spPr>
        <a:xfrm>
          <a:off x="0" y="4474162"/>
          <a:ext cx="7666892" cy="675327"/>
        </a:xfrm>
        <a:prstGeom prst="roundRect">
          <a:avLst/>
        </a:prstGeom>
        <a:gradFill rotWithShape="0">
          <a:gsLst>
            <a:gs pos="0">
              <a:schemeClr val="accent5">
                <a:hueOff val="-5389715"/>
                <a:satOff val="-32661"/>
                <a:lumOff val="4033"/>
                <a:alphaOff val="0"/>
                <a:tint val="98000"/>
                <a:lumMod val="100000"/>
              </a:schemeClr>
            </a:gs>
            <a:gs pos="100000">
              <a:schemeClr val="accent5">
                <a:hueOff val="-5389715"/>
                <a:satOff val="-32661"/>
                <a:lumOff val="4033"/>
                <a:alphaOff val="0"/>
                <a:shade val="88000"/>
                <a:lumMod val="88000"/>
              </a:schemeClr>
            </a:gs>
          </a:gsLst>
          <a:lin ang="5400000" scaled="1"/>
        </a:gradFill>
        <a:ln>
          <a:noFill/>
        </a:ln>
        <a:effectLst>
          <a:outerShdw blurRad="50800" dist="381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-Being conscious of how we conduct ourselves at work</a:t>
          </a:r>
        </a:p>
      </dsp:txBody>
      <dsp:txXfrm>
        <a:off x="32967" y="4507129"/>
        <a:ext cx="7600958" cy="609393"/>
      </dsp:txXfrm>
    </dsp:sp>
    <dsp:sp modelId="{05253B04-21BD-2643-827D-6C2DF45400AE}">
      <dsp:nvSpPr>
        <dsp:cNvPr id="0" name=""/>
        <dsp:cNvSpPr/>
      </dsp:nvSpPr>
      <dsp:spPr>
        <a:xfrm>
          <a:off x="0" y="5198450"/>
          <a:ext cx="7666892" cy="675327"/>
        </a:xfrm>
        <a:prstGeom prst="roundRect">
          <a:avLst/>
        </a:prstGeom>
        <a:gradFill rotWithShape="0">
          <a:gsLst>
            <a:gs pos="0">
              <a:schemeClr val="accent5">
                <a:hueOff val="-6288001"/>
                <a:satOff val="-38105"/>
                <a:lumOff val="4705"/>
                <a:alphaOff val="0"/>
                <a:tint val="98000"/>
                <a:lumMod val="100000"/>
              </a:schemeClr>
            </a:gs>
            <a:gs pos="100000">
              <a:schemeClr val="accent5">
                <a:hueOff val="-6288001"/>
                <a:satOff val="-38105"/>
                <a:lumOff val="4705"/>
                <a:alphaOff val="0"/>
                <a:shade val="88000"/>
                <a:lumMod val="88000"/>
              </a:schemeClr>
            </a:gs>
          </a:gsLst>
          <a:lin ang="5400000" scaled="1"/>
        </a:gradFill>
        <a:ln>
          <a:noFill/>
        </a:ln>
        <a:effectLst>
          <a:outerShdw blurRad="50800" dist="381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-Role-modelling professional and positive </a:t>
          </a:r>
          <a:r>
            <a:rPr lang="en-US" sz="1700" kern="1200" dirty="0" err="1"/>
            <a:t>behaviours</a:t>
          </a:r>
          <a:endParaRPr lang="en-US" sz="1700" kern="1200" dirty="0"/>
        </a:p>
      </dsp:txBody>
      <dsp:txXfrm>
        <a:off x="32967" y="5231417"/>
        <a:ext cx="7600958" cy="60939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D3B37F-E82C-43C0-BBF6-47735E435765}">
      <dsp:nvSpPr>
        <dsp:cNvPr id="0" name=""/>
        <dsp:cNvSpPr/>
      </dsp:nvSpPr>
      <dsp:spPr>
        <a:xfrm>
          <a:off x="3092276" y="328838"/>
          <a:ext cx="742763" cy="74276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069B0A-8C61-40B6-A0D2-38E9196739B7}">
      <dsp:nvSpPr>
        <dsp:cNvPr id="0" name=""/>
        <dsp:cNvSpPr/>
      </dsp:nvSpPr>
      <dsp:spPr>
        <a:xfrm>
          <a:off x="2638365" y="1319251"/>
          <a:ext cx="1650585" cy="660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kern="1200"/>
            <a:t>Communication </a:t>
          </a:r>
        </a:p>
      </dsp:txBody>
      <dsp:txXfrm>
        <a:off x="2638365" y="1319251"/>
        <a:ext cx="1650585" cy="660234"/>
      </dsp:txXfrm>
    </dsp:sp>
    <dsp:sp modelId="{0AE7EA16-3C11-450D-975E-A0522A9BC2D7}">
      <dsp:nvSpPr>
        <dsp:cNvPr id="0" name=""/>
        <dsp:cNvSpPr/>
      </dsp:nvSpPr>
      <dsp:spPr>
        <a:xfrm>
          <a:off x="5031714" y="328838"/>
          <a:ext cx="742763" cy="74276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FFB4EB7-44E6-40F7-B73A-56DCDB7FB195}">
      <dsp:nvSpPr>
        <dsp:cNvPr id="0" name=""/>
        <dsp:cNvSpPr/>
      </dsp:nvSpPr>
      <dsp:spPr>
        <a:xfrm>
          <a:off x="4577803" y="1319251"/>
          <a:ext cx="1650585" cy="660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kern="1200"/>
            <a:t>Self and work management</a:t>
          </a:r>
        </a:p>
      </dsp:txBody>
      <dsp:txXfrm>
        <a:off x="4577803" y="1319251"/>
        <a:ext cx="1650585" cy="660234"/>
      </dsp:txXfrm>
    </dsp:sp>
    <dsp:sp modelId="{CE0BE7F0-806C-4E33-8CA8-0CDCFB2EB6F9}">
      <dsp:nvSpPr>
        <dsp:cNvPr id="0" name=""/>
        <dsp:cNvSpPr/>
      </dsp:nvSpPr>
      <dsp:spPr>
        <a:xfrm>
          <a:off x="6971153" y="328838"/>
          <a:ext cx="742763" cy="74276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F87F76B-D6ED-46A6-AB43-F604ABF41F3B}">
      <dsp:nvSpPr>
        <dsp:cNvPr id="0" name=""/>
        <dsp:cNvSpPr/>
      </dsp:nvSpPr>
      <dsp:spPr>
        <a:xfrm>
          <a:off x="6517242" y="1319251"/>
          <a:ext cx="1650585" cy="660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kern="1200"/>
            <a:t>Interpersonal skills</a:t>
          </a:r>
        </a:p>
      </dsp:txBody>
      <dsp:txXfrm>
        <a:off x="6517242" y="1319251"/>
        <a:ext cx="1650585" cy="66023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B0FA3C-A40C-FB46-967C-CD186B8948A9}" type="datetimeFigureOut">
              <a:rPr lang="en-US" smtClean="0"/>
              <a:t>7/7/22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C1C4CD-7ECF-0141-9736-C33261D5DF63}" type="slidenum">
              <a:rPr lang="en-US" smtClean="0"/>
              <a:t>‹#›</a:t>
            </a:fld>
            <a:endParaRPr lang="en-US"/>
          </a:p>
        </p:txBody>
      </p:sp>
    </p:spTree>
    <p:extLst>
      <p:ext uri="{BB962C8B-B14F-4D97-AF65-F5344CB8AC3E}">
        <p14:creationId xmlns:p14="http://schemas.microsoft.com/office/powerpoint/2010/main" val="31230965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2</a:t>
            </a:fld>
            <a:endParaRPr lang="en-GB"/>
          </a:p>
        </p:txBody>
      </p:sp>
    </p:spTree>
    <p:extLst>
      <p:ext uri="{BB962C8B-B14F-4D97-AF65-F5344CB8AC3E}">
        <p14:creationId xmlns:p14="http://schemas.microsoft.com/office/powerpoint/2010/main" val="31045767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C1C4CD-7ECF-0141-9736-C33261D5DF63}" type="slidenum">
              <a:rPr lang="en-US" smtClean="0"/>
              <a:t>3</a:t>
            </a:fld>
            <a:endParaRPr lang="en-US"/>
          </a:p>
        </p:txBody>
      </p:sp>
    </p:spTree>
    <p:extLst>
      <p:ext uri="{BB962C8B-B14F-4D97-AF65-F5344CB8AC3E}">
        <p14:creationId xmlns:p14="http://schemas.microsoft.com/office/powerpoint/2010/main" val="2766847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Five of these in particular have been highlighted for this module. </a:t>
            </a:r>
          </a:p>
          <a:p>
            <a:endParaRPr lang="en-US" dirty="0"/>
          </a:p>
          <a:p>
            <a:r>
              <a:rPr lang="en-US" dirty="0"/>
              <a:t>Ethical practice – building trust by role-modelling ethical </a:t>
            </a:r>
            <a:r>
              <a:rPr lang="en-US" dirty="0" err="1"/>
              <a:t>behaviour</a:t>
            </a:r>
            <a:r>
              <a:rPr lang="en-US" dirty="0"/>
              <a:t> and applying principles and values consistently in decision making (looked at in workshop 1)</a:t>
            </a:r>
          </a:p>
          <a:p>
            <a:r>
              <a:rPr lang="en-US" dirty="0"/>
              <a:t>Professional courage and influence – showing courage to speak up and skillfully influencing others to gain buy-in (looked at in workshops 1 and 2)</a:t>
            </a:r>
          </a:p>
          <a:p>
            <a:r>
              <a:rPr lang="en-US" dirty="0"/>
              <a:t>Valuing people – creating a shared purpose and enabling people development, voice and wellbeing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Working inclusively – working and collaborating across boundaries, effectively and inclusively, to achieve positive outcomes </a:t>
            </a:r>
          </a:p>
          <a:p>
            <a:r>
              <a:rPr lang="en-US" dirty="0"/>
              <a:t>Passion for learning – demonstrating curiosity and making the most of opportunities to learn, improve and innovate. </a:t>
            </a:r>
          </a:p>
          <a:p>
            <a:endParaRPr lang="en-US" dirty="0"/>
          </a:p>
          <a:p>
            <a:endParaRPr lang="en-US" dirty="0"/>
          </a:p>
        </p:txBody>
      </p:sp>
      <p:sp>
        <p:nvSpPr>
          <p:cNvPr id="4" name="Slide Number Placeholder 3"/>
          <p:cNvSpPr>
            <a:spLocks noGrp="1"/>
          </p:cNvSpPr>
          <p:nvPr>
            <p:ph type="sldNum" sz="quarter" idx="5"/>
          </p:nvPr>
        </p:nvSpPr>
        <p:spPr/>
        <p:txBody>
          <a:bodyPr/>
          <a:lstStyle/>
          <a:p>
            <a:fld id="{BAC1C4CD-7ECF-0141-9736-C33261D5DF63}" type="slidenum">
              <a:rPr lang="en-US" smtClean="0"/>
              <a:t>4</a:t>
            </a:fld>
            <a:endParaRPr lang="en-US"/>
          </a:p>
        </p:txBody>
      </p:sp>
    </p:spTree>
    <p:extLst>
      <p:ext uri="{BB962C8B-B14F-4D97-AF65-F5344CB8AC3E}">
        <p14:creationId xmlns:p14="http://schemas.microsoft.com/office/powerpoint/2010/main" val="4640167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Contribute view and opinions clearly:</a:t>
            </a:r>
          </a:p>
          <a:p>
            <a:endParaRPr lang="en-US" dirty="0"/>
          </a:p>
          <a:p>
            <a:r>
              <a:rPr lang="en-US" dirty="0"/>
              <a:t>Is it evidence – based? What data can back up my views?</a:t>
            </a:r>
          </a:p>
          <a:p>
            <a:endParaRPr lang="en-US" dirty="0"/>
          </a:p>
          <a:p>
            <a:r>
              <a:rPr lang="en-US" dirty="0"/>
              <a:t>How can get our points across clearly? We need to challenge constructively, not being passive, be confident and forthright (assertive even) but being respectful of others. Be calm not aggressive – we can be highjacked by our emotions, flight or flight can take over from the </a:t>
            </a:r>
            <a:r>
              <a:rPr lang="en-US" dirty="0" err="1"/>
              <a:t>amygdyla</a:t>
            </a:r>
            <a:r>
              <a:rPr lang="en-US" dirty="0"/>
              <a:t> part of the brain, we need to self-regulate and have self-awareness. How do I want to respond, be courageous. Sometimes confrontation is uncomfortable, sometimes we can appear passive as we may be shocked by the other persons aggression. We may have self-doubt, feel we aren’t senior enough, knowledgeable enough. </a:t>
            </a:r>
          </a:p>
          <a:p>
            <a:endParaRPr lang="en-US" dirty="0"/>
          </a:p>
          <a:p>
            <a:r>
              <a:rPr lang="en-US" dirty="0"/>
              <a:t>But we need to be confident in getting our points across: our body language, our tone of voice, the pace of our words, the projection of our voices. But we also need to listen too. </a:t>
            </a:r>
          </a:p>
          <a:p>
            <a:endParaRPr lang="en-US" dirty="0"/>
          </a:p>
          <a:p>
            <a:endParaRPr lang="en-US" dirty="0"/>
          </a:p>
          <a:p>
            <a:endParaRPr lang="en-US" b="0" dirty="0"/>
          </a:p>
          <a:p>
            <a:endParaRPr lang="en-US" b="0"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5</a:t>
            </a:fld>
            <a:endParaRPr lang="en-GB"/>
          </a:p>
        </p:txBody>
      </p:sp>
    </p:spTree>
    <p:extLst>
      <p:ext uri="{BB962C8B-B14F-4D97-AF65-F5344CB8AC3E}">
        <p14:creationId xmlns:p14="http://schemas.microsoft.com/office/powerpoint/2010/main" val="15802009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By having purpose in your work, you will be able to </a:t>
            </a:r>
            <a:r>
              <a:rPr lang="en-GB" sz="1200" b="0" i="0" kern="1200" dirty="0">
                <a:solidFill>
                  <a:schemeClr val="tx1"/>
                </a:solidFill>
                <a:effectLst/>
                <a:latin typeface="+mn-lt"/>
                <a:ea typeface="+mn-ea"/>
                <a:cs typeface="+mn-cs"/>
              </a:rPr>
              <a:t>build a sense of team spirit and communicating the purpose of work will motivate and inspire people</a:t>
            </a:r>
            <a:endParaRPr lang="en-US" dirty="0"/>
          </a:p>
          <a:p>
            <a:endParaRPr lang="en-US" dirty="0"/>
          </a:p>
          <a:p>
            <a:pPr marL="171450" indent="-171450">
              <a:buFont typeface="Arial" panose="020B0604020202020204" pitchFamily="34" charset="0"/>
              <a:buChar char="•"/>
            </a:pPr>
            <a:r>
              <a:rPr lang="en-US" dirty="0"/>
              <a:t>Taking a holistic view not just looking at performance</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This could involve coaching and mentoring techniques</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Ensuring employee voice: this could be through focus groups, surveys, suggestion boxes, whistleblowing mechanisms, etc. </a:t>
            </a:r>
          </a:p>
          <a:p>
            <a:pPr marL="171450" indent="-171450">
              <a:buFont typeface="Arial" panose="020B0604020202020204" pitchFamily="34" charset="0"/>
              <a:buChar char="•"/>
            </a:pPr>
            <a:endParaRPr lang="en-US" dirty="0"/>
          </a:p>
          <a:p>
            <a:endParaRPr lang="en-US" dirty="0"/>
          </a:p>
          <a:p>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endParaRPr lang="en-US"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6</a:t>
            </a:fld>
            <a:endParaRPr lang="en-GB"/>
          </a:p>
        </p:txBody>
      </p:sp>
    </p:spTree>
    <p:extLst>
      <p:ext uri="{BB962C8B-B14F-4D97-AF65-F5344CB8AC3E}">
        <p14:creationId xmlns:p14="http://schemas.microsoft.com/office/powerpoint/2010/main" val="5806004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Diff circs, cultures, roles, backgrounds etc. </a:t>
            </a:r>
          </a:p>
          <a:p>
            <a:pPr marL="171450" indent="-171450">
              <a:buFont typeface="Arial" panose="020B0604020202020204" pitchFamily="34" charset="0"/>
              <a:buChar char="•"/>
            </a:pPr>
            <a:r>
              <a:rPr lang="en-US" dirty="0"/>
              <a:t>Employee reps or focus groups can be powerful and engaging, </a:t>
            </a:r>
          </a:p>
          <a:p>
            <a:pPr marL="171450" indent="-171450">
              <a:buFont typeface="Arial" panose="020B0604020202020204" pitchFamily="34" charset="0"/>
              <a:buChar char="•"/>
            </a:pPr>
            <a:r>
              <a:rPr lang="en-US" dirty="0"/>
              <a:t>Be non-judgmental and show a willingness to learn from others. </a:t>
            </a:r>
          </a:p>
          <a:p>
            <a:endParaRPr lang="en-GB" sz="1200" b="0" i="0" kern="1200" dirty="0">
              <a:solidFill>
                <a:schemeClr val="tx1"/>
              </a:solidFill>
              <a:effectLst/>
              <a:latin typeface="+mn-lt"/>
              <a:ea typeface="+mn-ea"/>
              <a:cs typeface="+mn-cs"/>
            </a:endParaRPr>
          </a:p>
          <a:p>
            <a:r>
              <a:rPr lang="en-US" dirty="0"/>
              <a:t>https://</a:t>
            </a:r>
            <a:r>
              <a:rPr lang="en-US" dirty="0" err="1"/>
              <a:t>www.cipd.co.uk</a:t>
            </a:r>
            <a:r>
              <a:rPr lang="en-US" dirty="0"/>
              <a:t>/knowledge/fundamentals/relations/diversity/factsheet </a:t>
            </a:r>
          </a:p>
          <a:p>
            <a:endParaRPr lang="en-US" dirty="0"/>
          </a:p>
          <a:p>
            <a:r>
              <a:rPr lang="en-GB" sz="1200" kern="1200" dirty="0">
                <a:solidFill>
                  <a:schemeClr val="tx1"/>
                </a:solidFill>
                <a:effectLst/>
                <a:latin typeface="+mn-lt"/>
                <a:ea typeface="+mn-ea"/>
                <a:cs typeface="+mn-cs"/>
              </a:rPr>
              <a:t>Promoting and supporting diversity in the workplace is an important aspect of good</a:t>
            </a:r>
          </a:p>
          <a:p>
            <a:r>
              <a:rPr lang="en-GB" sz="1200" kern="1200" dirty="0">
                <a:solidFill>
                  <a:schemeClr val="tx1"/>
                </a:solidFill>
                <a:effectLst/>
                <a:latin typeface="+mn-lt"/>
                <a:ea typeface="+mn-ea"/>
                <a:cs typeface="+mn-cs"/>
              </a:rPr>
              <a:t>people management - it’s about valuing everyone in the organisation as an individual.</a:t>
            </a:r>
          </a:p>
          <a:p>
            <a:r>
              <a:rPr lang="en-GB" sz="1200" kern="1200" dirty="0">
                <a:solidFill>
                  <a:schemeClr val="tx1"/>
                </a:solidFill>
                <a:effectLst/>
                <a:latin typeface="+mn-lt"/>
                <a:ea typeface="+mn-ea"/>
                <a:cs typeface="+mn-cs"/>
              </a:rPr>
              <a:t>However, to reap the benefits of a diverse workforce it’s vital to have an inclusive</a:t>
            </a:r>
          </a:p>
          <a:p>
            <a:r>
              <a:rPr lang="en-GB" sz="1200" kern="1200" dirty="0">
                <a:solidFill>
                  <a:schemeClr val="tx1"/>
                </a:solidFill>
                <a:effectLst/>
                <a:latin typeface="+mn-lt"/>
                <a:ea typeface="+mn-ea"/>
                <a:cs typeface="+mn-cs"/>
              </a:rPr>
              <a:t>environment where everyone feels able to participate and achieve their potential. While</a:t>
            </a:r>
          </a:p>
          <a:p>
            <a:r>
              <a:rPr lang="en-GB" sz="1200" kern="1200" dirty="0">
                <a:solidFill>
                  <a:schemeClr val="tx1"/>
                </a:solidFill>
                <a:effectLst/>
                <a:latin typeface="+mn-lt"/>
                <a:ea typeface="+mn-ea"/>
                <a:cs typeface="+mn-cs"/>
              </a:rPr>
              <a:t>UK legislation – covering age, disability, race, religion, sex and sexual orientation among</a:t>
            </a:r>
          </a:p>
          <a:p>
            <a:r>
              <a:rPr lang="en-GB" sz="1200" kern="1200" dirty="0">
                <a:solidFill>
                  <a:schemeClr val="tx1"/>
                </a:solidFill>
                <a:effectLst/>
                <a:latin typeface="+mn-lt"/>
                <a:ea typeface="+mn-ea"/>
                <a:cs typeface="+mn-cs"/>
              </a:rPr>
              <a:t>others – sets minimum standards, an effective inclusion and diversity strategy goes</a:t>
            </a:r>
          </a:p>
          <a:p>
            <a:r>
              <a:rPr lang="en-GB" sz="1200" kern="1200" dirty="0">
                <a:solidFill>
                  <a:schemeClr val="tx1"/>
                </a:solidFill>
                <a:effectLst/>
                <a:latin typeface="+mn-lt"/>
                <a:ea typeface="+mn-ea"/>
                <a:cs typeface="+mn-cs"/>
              </a:rPr>
              <a:t>beyond legal compliance and seeks to add value to an organisation, contributing to</a:t>
            </a:r>
          </a:p>
          <a:p>
            <a:r>
              <a:rPr lang="en-GB" sz="1200" kern="1200" dirty="0">
                <a:solidFill>
                  <a:schemeClr val="tx1"/>
                </a:solidFill>
                <a:effectLst/>
                <a:latin typeface="+mn-lt"/>
                <a:ea typeface="+mn-ea"/>
                <a:cs typeface="+mn-cs"/>
              </a:rPr>
              <a:t>employee wellbeing and engagement.</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moral case for building fairer and more inclusive labour markets and workplaces is</a:t>
            </a:r>
          </a:p>
          <a:p>
            <a:r>
              <a:rPr lang="en-GB" sz="1200" kern="1200" dirty="0">
                <a:solidFill>
                  <a:schemeClr val="tx1"/>
                </a:solidFill>
                <a:effectLst/>
                <a:latin typeface="+mn-lt"/>
                <a:ea typeface="+mn-ea"/>
                <a:cs typeface="+mn-cs"/>
              </a:rPr>
              <a:t>indisputable: regardless of our identity, background or circumstance, we all deserve the</a:t>
            </a:r>
          </a:p>
          <a:p>
            <a:r>
              <a:rPr lang="en-GB" sz="1200" kern="1200" dirty="0">
                <a:solidFill>
                  <a:schemeClr val="tx1"/>
                </a:solidFill>
                <a:effectLst/>
                <a:latin typeface="+mn-lt"/>
                <a:ea typeface="+mn-ea"/>
                <a:cs typeface="+mn-cs"/>
              </a:rPr>
              <a:t>opportunity to develop our skills and talents to our full potential, work in a safe,</a:t>
            </a:r>
          </a:p>
          <a:p>
            <a:r>
              <a:rPr lang="en-GB" sz="1200" kern="1200" dirty="0">
                <a:solidFill>
                  <a:schemeClr val="tx1"/>
                </a:solidFill>
                <a:effectLst/>
                <a:latin typeface="+mn-lt"/>
                <a:ea typeface="+mn-ea"/>
                <a:cs typeface="+mn-cs"/>
              </a:rPr>
              <a:t>supportive and inclusive environment, be fairly rewarded and recognised for our work</a:t>
            </a:r>
          </a:p>
          <a:p>
            <a:r>
              <a:rPr lang="en-GB" sz="1200" kern="1200" dirty="0">
                <a:solidFill>
                  <a:schemeClr val="tx1"/>
                </a:solidFill>
                <a:effectLst/>
                <a:latin typeface="+mn-lt"/>
                <a:ea typeface="+mn-ea"/>
                <a:cs typeface="+mn-cs"/>
              </a:rPr>
              <a:t>and have a meaningful voice on matters that affect us.</a:t>
            </a:r>
          </a:p>
          <a:p>
            <a:r>
              <a:rPr lang="en-GB" sz="1200" kern="1200" dirty="0">
                <a:solidFill>
                  <a:schemeClr val="tx1"/>
                </a:solidFill>
                <a:effectLst/>
                <a:latin typeface="+mn-lt"/>
                <a:ea typeface="+mn-ea"/>
                <a:cs typeface="+mn-cs"/>
              </a:rPr>
              <a:t>It’s also vital for the sustainability of businesses and economies. Everyone stands to</a:t>
            </a:r>
          </a:p>
          <a:p>
            <a:r>
              <a:rPr lang="en-GB" sz="1200" kern="1200" dirty="0">
                <a:solidFill>
                  <a:schemeClr val="tx1"/>
                </a:solidFill>
                <a:effectLst/>
                <a:latin typeface="+mn-lt"/>
                <a:ea typeface="+mn-ea"/>
                <a:cs typeface="+mn-cs"/>
              </a:rPr>
              <a:t>benefit when we embrace and value the diversity of thoughts, ideas and ways of working</a:t>
            </a:r>
          </a:p>
          <a:p>
            <a:r>
              <a:rPr lang="en-GB" sz="1200" kern="1200" dirty="0">
                <a:solidFill>
                  <a:schemeClr val="tx1"/>
                </a:solidFill>
                <a:effectLst/>
                <a:latin typeface="+mn-lt"/>
                <a:ea typeface="+mn-ea"/>
                <a:cs typeface="+mn-cs"/>
              </a:rPr>
              <a:t>that people from different backgrounds, experiences and identities bring to an</a:t>
            </a:r>
          </a:p>
          <a:p>
            <a:r>
              <a:rPr lang="en-GB" sz="1200" kern="1200" dirty="0">
                <a:solidFill>
                  <a:schemeClr val="tx1"/>
                </a:solidFill>
                <a:effectLst/>
                <a:latin typeface="+mn-lt"/>
                <a:ea typeface="+mn-ea"/>
                <a:cs typeface="+mn-cs"/>
              </a:rPr>
              <a:t>organisation. So organisations must ensure their people management approaches do not</a:t>
            </a:r>
          </a:p>
          <a:p>
            <a:r>
              <a:rPr lang="en-GB" sz="1200" kern="1200" dirty="0">
                <a:solidFill>
                  <a:schemeClr val="tx1"/>
                </a:solidFill>
                <a:effectLst/>
                <a:latin typeface="+mn-lt"/>
                <a:ea typeface="+mn-ea"/>
                <a:cs typeface="+mn-cs"/>
              </a:rPr>
              <a:t>put any group at a disadvantage. People professionals have a key role to play in role</a:t>
            </a:r>
          </a:p>
          <a:p>
            <a:r>
              <a:rPr lang="en-GB" sz="1200" kern="1200" dirty="0">
                <a:solidFill>
                  <a:schemeClr val="tx1"/>
                </a:solidFill>
                <a:effectLst/>
                <a:latin typeface="+mn-lt"/>
                <a:ea typeface="+mn-ea"/>
                <a:cs typeface="+mn-cs"/>
              </a:rPr>
              <a:t>modelling inclusion and diversity in their organisation.</a:t>
            </a:r>
            <a:endParaRPr lang="en-US"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7</a:t>
            </a:fld>
            <a:endParaRPr lang="en-GB"/>
          </a:p>
        </p:txBody>
      </p:sp>
    </p:spTree>
    <p:extLst>
      <p:ext uri="{BB962C8B-B14F-4D97-AF65-F5344CB8AC3E}">
        <p14:creationId xmlns:p14="http://schemas.microsoft.com/office/powerpoint/2010/main" val="13127008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Increased retention is a pertinent one –We keep hearing at the moment the Great </a:t>
            </a:r>
            <a:r>
              <a:rPr lang="en-US" dirty="0" err="1"/>
              <a:t>Resignation,Whilst</a:t>
            </a:r>
            <a:r>
              <a:rPr lang="en-US" dirty="0"/>
              <a:t> its clear you cannot keep people forever in an ever-changing world of work, its about ensuring that the organization’s workers are living out its purpose and values each and every day. It is more important than ever to ensure that employees are settled, feel valued, have a voice and are happy in an organization that supports their development and wellbeing.</a:t>
            </a:r>
          </a:p>
          <a:p>
            <a:endParaRPr lang="en-US" dirty="0"/>
          </a:p>
          <a:p>
            <a:r>
              <a:rPr lang="en-US" dirty="0"/>
              <a:t>In my organization, we have seen “boomerang employees” – workers who leave but return after a short period – here we ensured that them leaving was seen as a win – the relationship ends on good terms -, they’d grown, developed and spread their wings, it was great to then see them being interested in vacancies coming up. They return with new skills and knowledge which is of great benefit too. </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8</a:t>
            </a:fld>
            <a:endParaRPr lang="en-GB"/>
          </a:p>
        </p:txBody>
      </p:sp>
    </p:spTree>
    <p:extLst>
      <p:ext uri="{BB962C8B-B14F-4D97-AF65-F5344CB8AC3E}">
        <p14:creationId xmlns:p14="http://schemas.microsoft.com/office/powerpoint/2010/main" val="1624881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9</a:t>
            </a:fld>
            <a:endParaRPr lang="en-GB"/>
          </a:p>
        </p:txBody>
      </p:sp>
    </p:spTree>
    <p:extLst>
      <p:ext uri="{BB962C8B-B14F-4D97-AF65-F5344CB8AC3E}">
        <p14:creationId xmlns:p14="http://schemas.microsoft.com/office/powerpoint/2010/main" val="18574939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Group exercise </a:t>
            </a:r>
          </a:p>
          <a:p>
            <a:endParaRPr lang="en-US" dirty="0"/>
          </a:p>
          <a:p>
            <a:r>
              <a:rPr lang="en-US" dirty="0"/>
              <a:t>Many of these tie in with ethical practice, being a role model and demonstrating professional courage and having a passion for learning </a:t>
            </a:r>
          </a:p>
          <a:p>
            <a:endParaRPr lang="en-US" dirty="0"/>
          </a:p>
        </p:txBody>
      </p:sp>
      <p:sp>
        <p:nvSpPr>
          <p:cNvPr id="4" name="Slide Number Placeholder 3"/>
          <p:cNvSpPr>
            <a:spLocks noGrp="1"/>
          </p:cNvSpPr>
          <p:nvPr>
            <p:ph type="sldNum" sz="quarter" idx="5"/>
          </p:nvPr>
        </p:nvSpPr>
        <p:spPr/>
        <p:txBody>
          <a:bodyPr/>
          <a:lstStyle/>
          <a:p>
            <a:fld id="{BAC1C4CD-7ECF-0141-9736-C33261D5DF63}" type="slidenum">
              <a:rPr lang="en-US" smtClean="0"/>
              <a:t>10</a:t>
            </a:fld>
            <a:endParaRPr lang="en-US"/>
          </a:p>
        </p:txBody>
      </p:sp>
    </p:spTree>
    <p:extLst>
      <p:ext uri="{BB962C8B-B14F-4D97-AF65-F5344CB8AC3E}">
        <p14:creationId xmlns:p14="http://schemas.microsoft.com/office/powerpoint/2010/main" val="23007151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C1C4CD-7ECF-0141-9736-C33261D5DF63}" type="slidenum">
              <a:rPr lang="en-US" smtClean="0"/>
              <a:t>11</a:t>
            </a:fld>
            <a:endParaRPr lang="en-US"/>
          </a:p>
        </p:txBody>
      </p:sp>
    </p:spTree>
    <p:extLst>
      <p:ext uri="{BB962C8B-B14F-4D97-AF65-F5344CB8AC3E}">
        <p14:creationId xmlns:p14="http://schemas.microsoft.com/office/powerpoint/2010/main" val="19053572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The </a:t>
            </a:r>
            <a:r>
              <a:rPr lang="en-GB" sz="1200" b="0" i="0" kern="1200" dirty="0" err="1">
                <a:solidFill>
                  <a:schemeClr val="tx1"/>
                </a:solidFill>
                <a:effectLst/>
                <a:latin typeface="+mn-lt"/>
                <a:ea typeface="+mn-ea"/>
                <a:cs typeface="+mn-cs"/>
              </a:rPr>
              <a:t>Betari</a:t>
            </a:r>
            <a:r>
              <a:rPr lang="en-GB" sz="1200" b="0" i="0" kern="1200" dirty="0">
                <a:solidFill>
                  <a:schemeClr val="tx1"/>
                </a:solidFill>
                <a:effectLst/>
                <a:latin typeface="+mn-lt"/>
                <a:ea typeface="+mn-ea"/>
                <a:cs typeface="+mn-cs"/>
              </a:rPr>
              <a:t> Box, seen here is a simple model that can help us to understand the impact that our attitudes and behaviours have on the attitudes and behaviours of the people around us.  Showing self</a:t>
            </a:r>
            <a:r>
              <a:rPr lang="en-GB" sz="1200" b="0" i="0" kern="1200" baseline="0" dirty="0">
                <a:solidFill>
                  <a:schemeClr val="tx1"/>
                </a:solidFill>
                <a:effectLst/>
                <a:latin typeface="+mn-lt"/>
                <a:ea typeface="+mn-ea"/>
                <a:cs typeface="+mn-cs"/>
              </a:rPr>
              <a:t> awareness to break these cycles and re-framing are key, as is exhibiting role model behaviours. I</a:t>
            </a:r>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12</a:t>
            </a:fld>
            <a:endParaRPr lang="en-GB"/>
          </a:p>
        </p:txBody>
      </p:sp>
    </p:spTree>
    <p:extLst>
      <p:ext uri="{BB962C8B-B14F-4D97-AF65-F5344CB8AC3E}">
        <p14:creationId xmlns:p14="http://schemas.microsoft.com/office/powerpoint/2010/main" val="517365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Positive behaviors cover aspects of : </a:t>
            </a:r>
          </a:p>
        </p:txBody>
      </p:sp>
      <p:sp>
        <p:nvSpPr>
          <p:cNvPr id="4" name="Slide Number Placeholder 3"/>
          <p:cNvSpPr>
            <a:spLocks noGrp="1"/>
          </p:cNvSpPr>
          <p:nvPr>
            <p:ph type="sldNum" sz="quarter" idx="5"/>
          </p:nvPr>
        </p:nvSpPr>
        <p:spPr/>
        <p:txBody>
          <a:bodyPr/>
          <a:lstStyle/>
          <a:p>
            <a:fld id="{BAC1C4CD-7ECF-0141-9736-C33261D5DF63}" type="slidenum">
              <a:rPr lang="en-US" smtClean="0"/>
              <a:t>13</a:t>
            </a:fld>
            <a:endParaRPr lang="en-US"/>
          </a:p>
        </p:txBody>
      </p:sp>
    </p:spTree>
    <p:extLst>
      <p:ext uri="{BB962C8B-B14F-4D97-AF65-F5344CB8AC3E}">
        <p14:creationId xmlns:p14="http://schemas.microsoft.com/office/powerpoint/2010/main" val="25419067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B7DE6803-F9A1-4D0B-9AA2-6577C3C5A8B0}"/>
              </a:ext>
            </a:extLst>
          </p:cNvPr>
          <p:cNvSpPr>
            <a:spLocks noGrp="1" noChangeArrowheads="1"/>
          </p:cNvSpPr>
          <p:nvPr>
            <p:ph type="sldNum" sz="quarter" idx="5"/>
          </p:nvPr>
        </p:nvSpPr>
        <p:spPr>
          <a:ln/>
        </p:spPr>
        <p:txBody>
          <a:bodyPr/>
          <a:lstStyle/>
          <a:p>
            <a:fld id="{334F7BDA-A65F-41FF-8D90-4D2703C2E3E3}" type="slidenum">
              <a:rPr lang="en-GB" altLang="en-US"/>
              <a:pPr/>
              <a:t>14</a:t>
            </a:fld>
            <a:endParaRPr lang="en-GB" altLang="en-US"/>
          </a:p>
        </p:txBody>
      </p:sp>
      <p:sp>
        <p:nvSpPr>
          <p:cNvPr id="105474" name="Rectangle 2">
            <a:extLst>
              <a:ext uri="{FF2B5EF4-FFF2-40B4-BE49-F238E27FC236}">
                <a16:creationId xmlns:a16="http://schemas.microsoft.com/office/drawing/2014/main" id="{9CB924B8-9D14-4912-BC10-024571035C46}"/>
              </a:ext>
            </a:extLst>
          </p:cNvPr>
          <p:cNvSpPr>
            <a:spLocks noGrp="1" noRot="1" noChangeAspect="1" noChangeArrowheads="1" noTextEdit="1"/>
          </p:cNvSpPr>
          <p:nvPr>
            <p:ph type="sldImg"/>
          </p:nvPr>
        </p:nvSpPr>
        <p:spPr>
          <a:ln/>
        </p:spPr>
      </p:sp>
      <p:sp>
        <p:nvSpPr>
          <p:cNvPr id="105475" name="Rectangle 3">
            <a:extLst>
              <a:ext uri="{FF2B5EF4-FFF2-40B4-BE49-F238E27FC236}">
                <a16:creationId xmlns:a16="http://schemas.microsoft.com/office/drawing/2014/main" id="{DFF3E96F-FDA0-4D31-BE0C-61D02F8CAF56}"/>
              </a:ext>
            </a:extLst>
          </p:cNvPr>
          <p:cNvSpPr>
            <a:spLocks noGrp="1" noChangeArrowheads="1"/>
          </p:cNvSpPr>
          <p:nvPr>
            <p:ph type="body" idx="1"/>
          </p:nvPr>
        </p:nvSpPr>
        <p:spPr/>
        <p:txBody>
          <a:bodyPr/>
          <a:lstStyle/>
          <a:p>
            <a:endParaRPr lang="en-GB" alt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t>This demonstrates the importance of outside factors rather than what we say.  Our tone of voice, energy, attitude, emotions, dress, body language, eye contact, facial expressions, movements and gestures have a stronger impact than words alone.  By taking these into consideration in our communication style we can build rapport and relationships more effectively.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Map exercise </a:t>
            </a:r>
          </a:p>
        </p:txBody>
      </p:sp>
      <p:sp>
        <p:nvSpPr>
          <p:cNvPr id="4" name="Slide Number Placeholder 3"/>
          <p:cNvSpPr>
            <a:spLocks noGrp="1"/>
          </p:cNvSpPr>
          <p:nvPr>
            <p:ph type="sldNum" sz="quarter" idx="5"/>
          </p:nvPr>
        </p:nvSpPr>
        <p:spPr/>
        <p:txBody>
          <a:bodyPr/>
          <a:lstStyle/>
          <a:p>
            <a:fld id="{BAC1C4CD-7ECF-0141-9736-C33261D5DF63}" type="slidenum">
              <a:rPr lang="en-US" smtClean="0"/>
              <a:t>15</a:t>
            </a:fld>
            <a:endParaRPr lang="en-US"/>
          </a:p>
        </p:txBody>
      </p:sp>
    </p:spTree>
    <p:extLst>
      <p:ext uri="{BB962C8B-B14F-4D97-AF65-F5344CB8AC3E}">
        <p14:creationId xmlns:p14="http://schemas.microsoft.com/office/powerpoint/2010/main" val="539794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altLang="en-US" dirty="0"/>
              <a:t>We will be exploring these in more depth:</a:t>
            </a:r>
          </a:p>
          <a:p>
            <a:pPr marL="0" indent="0">
              <a:buNone/>
            </a:pPr>
            <a:endParaRPr lang="en-GB" altLang="en-US" dirty="0"/>
          </a:p>
          <a:p>
            <a:pPr marL="0" indent="0">
              <a:buNone/>
            </a:pPr>
            <a:endParaRPr lang="en-GB" altLang="en-US" dirty="0"/>
          </a:p>
          <a:p>
            <a:pPr>
              <a:buFont typeface="Arial" pitchFamily="34" charset="0"/>
              <a:buChar char="•"/>
            </a:pPr>
            <a:r>
              <a:rPr lang="en-GB" altLang="en-US" dirty="0"/>
              <a:t>1. Building rapport – </a:t>
            </a:r>
            <a:r>
              <a:rPr lang="en-GB" baseline="0" dirty="0"/>
              <a:t> </a:t>
            </a:r>
            <a:endParaRPr lang="en-GB" altLang="en-US" dirty="0"/>
          </a:p>
          <a:p>
            <a:pPr marL="0" indent="0">
              <a:buNone/>
            </a:pPr>
            <a:r>
              <a:rPr lang="en-GB" altLang="en-US" dirty="0"/>
              <a:t>2. Questioning – Funnell technique </a:t>
            </a:r>
            <a:r>
              <a:rPr lang="en-GB" sz="1200" b="0" i="0" kern="1200" dirty="0">
                <a:solidFill>
                  <a:schemeClr val="tx1"/>
                </a:solidFill>
                <a:effectLst/>
                <a:latin typeface="+mn-lt"/>
                <a:ea typeface="+mn-ea"/>
                <a:cs typeface="+mn-cs"/>
              </a:rPr>
              <a:t>This </a:t>
            </a:r>
            <a:r>
              <a:rPr lang="en-GB" sz="1200" b="1" i="0" kern="1200" dirty="0">
                <a:solidFill>
                  <a:schemeClr val="tx1"/>
                </a:solidFill>
                <a:effectLst/>
                <a:latin typeface="+mn-lt"/>
                <a:ea typeface="+mn-ea"/>
                <a:cs typeface="+mn-cs"/>
              </a:rPr>
              <a:t>technique</a:t>
            </a:r>
            <a:r>
              <a:rPr lang="en-GB" sz="1200" b="0" i="0" kern="1200" dirty="0">
                <a:solidFill>
                  <a:schemeClr val="tx1"/>
                </a:solidFill>
                <a:effectLst/>
                <a:latin typeface="+mn-lt"/>
                <a:ea typeface="+mn-ea"/>
                <a:cs typeface="+mn-cs"/>
              </a:rPr>
              <a:t> involves starting with general </a:t>
            </a:r>
            <a:r>
              <a:rPr lang="en-GB" sz="1200" b="1" i="0" kern="1200" dirty="0">
                <a:solidFill>
                  <a:schemeClr val="tx1"/>
                </a:solidFill>
                <a:effectLst/>
                <a:latin typeface="+mn-lt"/>
                <a:ea typeface="+mn-ea"/>
                <a:cs typeface="+mn-cs"/>
              </a:rPr>
              <a:t>questions</a:t>
            </a:r>
            <a:r>
              <a:rPr lang="en-GB" sz="1200" b="0" i="0" kern="1200" dirty="0">
                <a:solidFill>
                  <a:schemeClr val="tx1"/>
                </a:solidFill>
                <a:effectLst/>
                <a:latin typeface="+mn-lt"/>
                <a:ea typeface="+mn-ea"/>
                <a:cs typeface="+mn-cs"/>
              </a:rPr>
              <a:t>, and then drilling down to a more specific point in each </a:t>
            </a:r>
            <a:r>
              <a:rPr lang="en-GB" altLang="en-US" dirty="0"/>
              <a:t>(Open, Probing, Closed) Powerful questions. Open questions, avoiding the use of why unless the situation is right based on your rapport and relationship with the</a:t>
            </a:r>
            <a:r>
              <a:rPr lang="en-GB" altLang="en-US" baseline="0" dirty="0"/>
              <a:t> participant. </a:t>
            </a:r>
            <a:endParaRPr lang="en-GB" altLang="en-US" dirty="0"/>
          </a:p>
          <a:p>
            <a:pPr marL="0" indent="0">
              <a:buNone/>
            </a:pPr>
            <a:r>
              <a:rPr lang="en-GB" altLang="en-US" dirty="0"/>
              <a:t>3. Listening – 2 ears and one mouth, to be used in that ratio.  Stephen Covey emphasises the importance of emphatic listening.  SEEK FIRST TO UNDERSTAND, THEN TO BE UNDERSTOOD. </a:t>
            </a:r>
          </a:p>
          <a:p>
            <a:pPr marL="0" indent="0">
              <a:buNone/>
            </a:pPr>
            <a:r>
              <a:rPr lang="en-GB" altLang="en-US" dirty="0"/>
              <a:t>4. Using pauses effectively – give time to respond in a time-frame that suits their personal style.</a:t>
            </a:r>
          </a:p>
          <a:p>
            <a:pPr marL="0" indent="0">
              <a:buNone/>
            </a:pPr>
            <a:r>
              <a:rPr lang="en-GB" altLang="en-US" dirty="0"/>
              <a:t>5. Paraphrasing – in summarising your understanding of what</a:t>
            </a:r>
            <a:r>
              <a:rPr lang="en-GB" altLang="en-US" baseline="0" dirty="0"/>
              <a:t> the person has said to confirm that understanding, builds rapport, and makes them feel really listened to. </a:t>
            </a:r>
            <a:endParaRPr lang="en-GB" alt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t>6. Demonstrating empathy – I’d also in</a:t>
            </a:r>
            <a:r>
              <a:rPr lang="en-GB" altLang="en-US" baseline="0" dirty="0"/>
              <a:t> connection with this </a:t>
            </a:r>
            <a:r>
              <a:rPr lang="en-GB" altLang="en-US" dirty="0"/>
              <a:t>Emotional</a:t>
            </a:r>
            <a:r>
              <a:rPr lang="en-GB" altLang="en-US" baseline="0" dirty="0"/>
              <a:t> intelligence is also important – self awareness, empathy and self regulation would be key skills here too. </a:t>
            </a:r>
            <a:endParaRPr lang="en-GB" altLang="en-US" dirty="0"/>
          </a:p>
          <a:p>
            <a:pPr marL="0" indent="0">
              <a:buNone/>
            </a:pPr>
            <a:r>
              <a:rPr lang="en-GB" altLang="en-US" dirty="0"/>
              <a:t>7. ‘serving’ the other person – this is not about</a:t>
            </a:r>
            <a:r>
              <a:rPr lang="en-GB" altLang="en-US" baseline="0" dirty="0"/>
              <a:t> us, it’s about them </a:t>
            </a:r>
            <a:endParaRPr lang="en-GB" altLang="en-US" dirty="0"/>
          </a:p>
          <a:p>
            <a:pPr marL="0" indent="0">
              <a:buNone/>
            </a:pPr>
            <a:r>
              <a:rPr lang="en-GB" altLang="en-US" dirty="0"/>
              <a:t>8. Not operating from our own autobiography, it’s so easy to wade in and naturally want to problem solve and draw on examples from our own</a:t>
            </a:r>
            <a:r>
              <a:rPr lang="en-GB" altLang="en-US" baseline="0" dirty="0"/>
              <a:t> experience.  This is ok, if they really needs some encouragement and is feeling stuck and the situation requires a more directive approach, but first give them the chance to come up with their own ideas, try further questioning to bring this out – which is very much a coaching technique. </a:t>
            </a:r>
            <a:endParaRPr lang="en-GB" altLang="en-US" dirty="0"/>
          </a:p>
          <a:p>
            <a:pPr marL="0" indent="0">
              <a:buNone/>
            </a:pPr>
            <a:r>
              <a:rPr lang="en-GB" altLang="en-US" dirty="0"/>
              <a:t>9. Demonstrating Patience</a:t>
            </a:r>
          </a:p>
          <a:p>
            <a:pPr>
              <a:buFont typeface="Arial" pitchFamily="34" charset="0"/>
              <a:buNone/>
            </a:pPr>
            <a:endParaRPr lang="en-GB" baseline="0" dirty="0"/>
          </a:p>
          <a:p>
            <a:pPr>
              <a:buFont typeface="Arial" pitchFamily="34" charset="0"/>
              <a:buNone/>
            </a:pPr>
            <a:endParaRPr lang="en-GB" baseline="0" dirty="0"/>
          </a:p>
        </p:txBody>
      </p:sp>
      <p:sp>
        <p:nvSpPr>
          <p:cNvPr id="4" name="Slide Number Placeholder 3"/>
          <p:cNvSpPr>
            <a:spLocks noGrp="1"/>
          </p:cNvSpPr>
          <p:nvPr>
            <p:ph type="sldNum" sz="quarter" idx="10"/>
          </p:nvPr>
        </p:nvSpPr>
        <p:spPr/>
        <p:txBody>
          <a:bodyPr/>
          <a:lstStyle/>
          <a:p>
            <a:fld id="{96D10551-CAFF-4CFA-AD3F-8FD228291A76}" type="slidenum">
              <a:rPr lang="en-GB" smtClean="0"/>
              <a:t>16</a:t>
            </a:fld>
            <a:endParaRPr lang="en-GB"/>
          </a:p>
        </p:txBody>
      </p:sp>
    </p:spTree>
    <p:extLst>
      <p:ext uri="{BB962C8B-B14F-4D97-AF65-F5344CB8AC3E}">
        <p14:creationId xmlns:p14="http://schemas.microsoft.com/office/powerpoint/2010/main" val="38662898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Building rapport – </a:t>
            </a:r>
          </a:p>
          <a:p>
            <a:endParaRPr lang="en-GB" altLang="en-US" dirty="0"/>
          </a:p>
          <a:p>
            <a:endParaRPr lang="en-GB" altLang="en-US" dirty="0"/>
          </a:p>
          <a:p>
            <a:pPr>
              <a:buFont typeface="Arial" pitchFamily="34" charset="0"/>
              <a:buChar char="•"/>
            </a:pPr>
            <a:r>
              <a:rPr lang="en-GB" altLang="en-US" dirty="0"/>
              <a:t>. Building rapport – </a:t>
            </a:r>
            <a:r>
              <a:rPr lang="en-GB" dirty="0"/>
              <a:t> Talk about something that you love or are excited about, pets, holidays, hobbies, cake! be as open and honest as possible. For the listener – please Notice the energy levels, non verbal cues they are giving off. </a:t>
            </a:r>
          </a:p>
          <a:p>
            <a:pPr>
              <a:buFont typeface="Arial" pitchFamily="34" charset="0"/>
              <a:buNone/>
            </a:pPr>
            <a:endParaRPr lang="en-GB" dirty="0"/>
          </a:p>
          <a:p>
            <a:pPr>
              <a:buFont typeface="Arial" pitchFamily="34" charset="0"/>
              <a:buNone/>
            </a:pPr>
            <a:r>
              <a:rPr lang="en-GB" dirty="0"/>
              <a:t>So what did we notice? Perhaps they were sitting up more straight in their chair, their posture changed, were they very expressive, smiling, eye contact, leaning in? etc. </a:t>
            </a:r>
          </a:p>
          <a:p>
            <a:pPr>
              <a:buFont typeface="Arial" pitchFamily="34" charset="0"/>
              <a:buNone/>
            </a:pPr>
            <a:endParaRPr lang="en-GB" dirty="0"/>
          </a:p>
          <a:p>
            <a:r>
              <a:rPr lang="en-GB" altLang="en-US" dirty="0"/>
              <a:t>When we talk about building rapport it is the non verbal body language that often comes into play, (match and mirror body language, energy levels, tone of the person we are speaking to). When you were listening, did you notice yourself mirroring the posture of your partner, did they sit more upright, and did you then do the same? If they were leaning on their hand on the table? Did you do the same perhaps? Subconscious and helps build rapport. </a:t>
            </a:r>
          </a:p>
          <a:p>
            <a:endParaRPr lang="en-GB" altLang="en-US" dirty="0"/>
          </a:p>
          <a:p>
            <a:r>
              <a:rPr lang="en-GB" altLang="en-US" dirty="0"/>
              <a:t>match and mirror body language, energy levels, tone of the person we are speaking to. </a:t>
            </a:r>
          </a:p>
          <a:p>
            <a:endParaRPr lang="en-GB" altLang="en-US" dirty="0"/>
          </a:p>
          <a:p>
            <a:pPr>
              <a:buFont typeface="Arial" pitchFamily="34" charset="0"/>
              <a:buChar char="•"/>
            </a:pPr>
            <a:endParaRPr lang="en-GB" dirty="0"/>
          </a:p>
          <a:p>
            <a:pPr>
              <a:buFont typeface="Arial" pitchFamily="34" charset="0"/>
              <a:buChar char="•"/>
            </a:pPr>
            <a:r>
              <a:rPr lang="en-GB" dirty="0"/>
              <a:t>Consider how remote teams may find this more difficult. </a:t>
            </a:r>
          </a:p>
          <a:p>
            <a:endParaRPr lang="en-GB" altLang="en-US" dirty="0"/>
          </a:p>
          <a:p>
            <a:endParaRPr lang="en-GB" altLang="en-US" dirty="0"/>
          </a:p>
          <a:p>
            <a:endParaRPr lang="en-US" dirty="0"/>
          </a:p>
        </p:txBody>
      </p:sp>
      <p:sp>
        <p:nvSpPr>
          <p:cNvPr id="4" name="Slide Number Placeholder 3"/>
          <p:cNvSpPr>
            <a:spLocks noGrp="1"/>
          </p:cNvSpPr>
          <p:nvPr>
            <p:ph type="sldNum" sz="quarter" idx="5"/>
          </p:nvPr>
        </p:nvSpPr>
        <p:spPr/>
        <p:txBody>
          <a:bodyPr/>
          <a:lstStyle/>
          <a:p>
            <a:fld id="{BAC1C4CD-7ECF-0141-9736-C33261D5DF63}" type="slidenum">
              <a:rPr lang="en-US" smtClean="0"/>
              <a:t>17</a:t>
            </a:fld>
            <a:endParaRPr lang="en-US"/>
          </a:p>
        </p:txBody>
      </p:sp>
    </p:spTree>
    <p:extLst>
      <p:ext uri="{BB962C8B-B14F-4D97-AF65-F5344CB8AC3E}">
        <p14:creationId xmlns:p14="http://schemas.microsoft.com/office/powerpoint/2010/main" val="23420776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There is a blog by Amy Brann – who has done much research into the neuroscience of leadership . She talks about building trust by being authentic. The bottom line is that if people don’t perceive you as genuine then you are hard to trust.  </a:t>
            </a:r>
          </a:p>
          <a:p>
            <a:r>
              <a:rPr lang="en-GB" sz="1200" kern="1200" dirty="0">
                <a:solidFill>
                  <a:schemeClr val="tx1"/>
                </a:solidFill>
                <a:effectLst/>
                <a:latin typeface="+mn-lt"/>
                <a:ea typeface="+mn-ea"/>
                <a:cs typeface="+mn-cs"/>
              </a:rPr>
              <a:t>So how can you let people know they can trust you when you are trying something new?  </a:t>
            </a:r>
          </a:p>
          <a:p>
            <a:endParaRPr lang="en-US" dirty="0"/>
          </a:p>
        </p:txBody>
      </p:sp>
      <p:sp>
        <p:nvSpPr>
          <p:cNvPr id="4" name="Slide Number Placeholder 3"/>
          <p:cNvSpPr>
            <a:spLocks noGrp="1"/>
          </p:cNvSpPr>
          <p:nvPr>
            <p:ph type="sldNum" sz="quarter" idx="5"/>
          </p:nvPr>
        </p:nvSpPr>
        <p:spPr/>
        <p:txBody>
          <a:bodyPr/>
          <a:lstStyle/>
          <a:p>
            <a:fld id="{BAC1C4CD-7ECF-0141-9736-C33261D5DF63}" type="slidenum">
              <a:rPr lang="en-US" smtClean="0"/>
              <a:t>18</a:t>
            </a:fld>
            <a:endParaRPr lang="en-US"/>
          </a:p>
        </p:txBody>
      </p:sp>
    </p:spTree>
    <p:extLst>
      <p:ext uri="{BB962C8B-B14F-4D97-AF65-F5344CB8AC3E}">
        <p14:creationId xmlns:p14="http://schemas.microsoft.com/office/powerpoint/2010/main" val="35414620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4DE3D0D1-4B3A-4F23-B1EF-A571EF3E1FAB}"/>
              </a:ext>
            </a:extLst>
          </p:cNvPr>
          <p:cNvSpPr>
            <a:spLocks noGrp="1" noChangeArrowheads="1"/>
          </p:cNvSpPr>
          <p:nvPr>
            <p:ph type="sldNum" sz="quarter" idx="5"/>
          </p:nvPr>
        </p:nvSpPr>
        <p:spPr>
          <a:ln/>
        </p:spPr>
        <p:txBody>
          <a:bodyPr/>
          <a:lstStyle/>
          <a:p>
            <a:fld id="{E8E48F92-CC10-42EC-867F-7C913BB14D2C}" type="slidenum">
              <a:rPr lang="en-GB" altLang="en-US"/>
              <a:pPr/>
              <a:t>19</a:t>
            </a:fld>
            <a:endParaRPr lang="en-GB" altLang="en-US"/>
          </a:p>
        </p:txBody>
      </p:sp>
      <p:sp>
        <p:nvSpPr>
          <p:cNvPr id="112642" name="Rectangle 2">
            <a:extLst>
              <a:ext uri="{FF2B5EF4-FFF2-40B4-BE49-F238E27FC236}">
                <a16:creationId xmlns:a16="http://schemas.microsoft.com/office/drawing/2014/main" id="{BD72B614-6052-4D12-8AD9-7197C137F1DF}"/>
              </a:ext>
            </a:extLst>
          </p:cNvPr>
          <p:cNvSpPr>
            <a:spLocks noGrp="1" noRot="1" noChangeAspect="1" noChangeArrowheads="1" noTextEdit="1"/>
          </p:cNvSpPr>
          <p:nvPr>
            <p:ph type="sldImg"/>
          </p:nvPr>
        </p:nvSpPr>
        <p:spPr>
          <a:ln/>
        </p:spPr>
      </p:sp>
      <p:sp>
        <p:nvSpPr>
          <p:cNvPr id="112643" name="Rectangle 3">
            <a:extLst>
              <a:ext uri="{FF2B5EF4-FFF2-40B4-BE49-F238E27FC236}">
                <a16:creationId xmlns:a16="http://schemas.microsoft.com/office/drawing/2014/main" id="{0F2B9C7A-E2D7-4B9B-9D61-3E0FB62CB824}"/>
              </a:ext>
            </a:extLst>
          </p:cNvPr>
          <p:cNvSpPr>
            <a:spLocks noGrp="1" noChangeArrowheads="1"/>
          </p:cNvSpPr>
          <p:nvPr>
            <p:ph type="body" idx="1"/>
          </p:nvPr>
        </p:nvSpPr>
        <p:spPr/>
        <p:txBody>
          <a:bodyPr/>
          <a:lstStyle/>
          <a:p>
            <a:r>
              <a:rPr lang="en-GB" altLang="en-US" dirty="0"/>
              <a:t>The sliding scale of the questioning/coaching spectrum.  Downey (2003). We start at telling individuals – and work to being non directive and helping them solve their own issues through raising awareness and allowing them to reflect.</a:t>
            </a:r>
          </a:p>
          <a:p>
            <a:endParaRPr lang="en-GB" alt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r>
              <a:rPr lang="en-GB" baseline="0" dirty="0"/>
              <a:t>4 tiers</a:t>
            </a:r>
          </a:p>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GB" baseline="0" dirty="0"/>
          </a:p>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GB" baseline="0" dirty="0"/>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20</a:t>
            </a:fld>
            <a:endParaRPr lang="en-GB"/>
          </a:p>
        </p:txBody>
      </p:sp>
    </p:spTree>
    <p:extLst>
      <p:ext uri="{BB962C8B-B14F-4D97-AF65-F5344CB8AC3E}">
        <p14:creationId xmlns:p14="http://schemas.microsoft.com/office/powerpoint/2010/main" val="31735725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C1C4CD-7ECF-0141-9736-C33261D5DF63}" type="slidenum">
              <a:rPr lang="en-US" smtClean="0"/>
              <a:t>21</a:t>
            </a:fld>
            <a:endParaRPr lang="en-US"/>
          </a:p>
        </p:txBody>
      </p:sp>
    </p:spTree>
    <p:extLst>
      <p:ext uri="{BB962C8B-B14F-4D97-AF65-F5344CB8AC3E}">
        <p14:creationId xmlns:p14="http://schemas.microsoft.com/office/powerpoint/2010/main" val="42176426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C1C4CD-7ECF-0141-9736-C33261D5DF63}" type="slidenum">
              <a:rPr lang="en-US" smtClean="0"/>
              <a:t>22</a:t>
            </a:fld>
            <a:endParaRPr lang="en-US"/>
          </a:p>
        </p:txBody>
      </p:sp>
    </p:spTree>
    <p:extLst>
      <p:ext uri="{BB962C8B-B14F-4D97-AF65-F5344CB8AC3E}">
        <p14:creationId xmlns:p14="http://schemas.microsoft.com/office/powerpoint/2010/main" val="23523068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r>
              <a:rPr lang="en-GB" baseline="0" dirty="0"/>
              <a:t>Also it is important to pause, give someone the space to answer but also to collect your thoughts around the direction of your questioning/discussion this can help us reset, take time for some deep breaths.  The amygdala part of our brains is responsible for the flight or flight response – anyone heard of that? Taking some deep breaths can help us with the unpleasant feelings that come from feeling threatened, and emotional and we can be calmer and more measured in our responses. Self regulation </a:t>
            </a:r>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23</a:t>
            </a:fld>
            <a:endParaRPr lang="en-GB"/>
          </a:p>
        </p:txBody>
      </p:sp>
    </p:spTree>
    <p:extLst>
      <p:ext uri="{BB962C8B-B14F-4D97-AF65-F5344CB8AC3E}">
        <p14:creationId xmlns:p14="http://schemas.microsoft.com/office/powerpoint/2010/main" val="30392099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Need a source </a:t>
            </a:r>
          </a:p>
        </p:txBody>
      </p:sp>
      <p:sp>
        <p:nvSpPr>
          <p:cNvPr id="4" name="Slide Number Placeholder 3"/>
          <p:cNvSpPr>
            <a:spLocks noGrp="1"/>
          </p:cNvSpPr>
          <p:nvPr>
            <p:ph type="sldNum" sz="quarter" idx="5"/>
          </p:nvPr>
        </p:nvSpPr>
        <p:spPr/>
        <p:txBody>
          <a:bodyPr/>
          <a:lstStyle/>
          <a:p>
            <a:fld id="{BAC1C4CD-7ECF-0141-9736-C33261D5DF63}" type="slidenum">
              <a:rPr lang="en-US" smtClean="0"/>
              <a:t>24</a:t>
            </a:fld>
            <a:endParaRPr lang="en-US"/>
          </a:p>
        </p:txBody>
      </p:sp>
    </p:spTree>
    <p:extLst>
      <p:ext uri="{BB962C8B-B14F-4D97-AF65-F5344CB8AC3E}">
        <p14:creationId xmlns:p14="http://schemas.microsoft.com/office/powerpoint/2010/main" val="29642098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Deterministic – external locus of control that we talked about last week – nothing is ever their fault, I have no choice, its out of my hands etc.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indent="0">
              <a:buFont typeface="Arial" pitchFamily="34" charset="0"/>
              <a:buNone/>
            </a:pPr>
            <a:r>
              <a:rPr lang="en-GB" baseline="0" dirty="0"/>
              <a:t>I’d also like to touch on NLP: Neuro Linguistic Programming – anyone heard of it? </a:t>
            </a:r>
          </a:p>
          <a:p>
            <a:pPr fontAlgn="base"/>
            <a:r>
              <a:rPr lang="en-GB" sz="1200" b="1" i="0" kern="1200" dirty="0">
                <a:solidFill>
                  <a:schemeClr val="tx1"/>
                </a:solidFill>
                <a:effectLst/>
                <a:latin typeface="+mn-lt"/>
                <a:ea typeface="+mn-ea"/>
                <a:cs typeface="+mn-cs"/>
              </a:rPr>
              <a:t>N</a:t>
            </a:r>
            <a:r>
              <a:rPr lang="en-GB" sz="1200" b="0" i="0" kern="1200" dirty="0">
                <a:solidFill>
                  <a:schemeClr val="tx1"/>
                </a:solidFill>
                <a:effectLst/>
                <a:latin typeface="+mn-lt"/>
                <a:ea typeface="+mn-ea"/>
                <a:cs typeface="+mn-cs"/>
              </a:rPr>
              <a:t>euro (relating to the mind, mindset &amp; our thinking)</a:t>
            </a:r>
            <a:br>
              <a:rPr lang="en-GB" sz="1200" b="0"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L</a:t>
            </a:r>
            <a:r>
              <a:rPr lang="en-GB" sz="1200" b="0" i="0" kern="1200" dirty="0">
                <a:solidFill>
                  <a:schemeClr val="tx1"/>
                </a:solidFill>
                <a:effectLst/>
                <a:latin typeface="+mn-lt"/>
                <a:ea typeface="+mn-ea"/>
                <a:cs typeface="+mn-cs"/>
              </a:rPr>
              <a:t>inguistic (language – verbally &amp; non verbally)</a:t>
            </a:r>
            <a:br>
              <a:rPr lang="en-GB" sz="1200" b="0" i="0" kern="1200" dirty="0">
                <a:solidFill>
                  <a:schemeClr val="tx1"/>
                </a:solidFill>
                <a:effectLst/>
                <a:latin typeface="+mn-lt"/>
                <a:ea typeface="+mn-ea"/>
                <a:cs typeface="+mn-cs"/>
              </a:rPr>
            </a:br>
            <a:r>
              <a:rPr lang="en-GB" sz="1200" b="1" i="0" kern="1200" dirty="0">
                <a:solidFill>
                  <a:schemeClr val="tx1"/>
                </a:solidFill>
                <a:effectLst/>
                <a:latin typeface="+mn-lt"/>
                <a:ea typeface="+mn-ea"/>
                <a:cs typeface="+mn-cs"/>
              </a:rPr>
              <a:t>P</a:t>
            </a:r>
            <a:r>
              <a:rPr lang="en-GB" sz="1200" b="0" i="0" kern="1200" dirty="0">
                <a:solidFill>
                  <a:schemeClr val="tx1"/>
                </a:solidFill>
                <a:effectLst/>
                <a:latin typeface="+mn-lt"/>
                <a:ea typeface="+mn-ea"/>
                <a:cs typeface="+mn-cs"/>
              </a:rPr>
              <a:t>rogramming (our patterns of behaviour and our emotions)</a:t>
            </a:r>
          </a:p>
          <a:p>
            <a:pPr fontAlgn="base"/>
            <a:r>
              <a:rPr lang="en-GB" sz="1200" b="0" i="0" kern="1200" dirty="0">
                <a:solidFill>
                  <a:schemeClr val="tx1"/>
                </a:solidFill>
                <a:effectLst/>
                <a:latin typeface="+mn-lt"/>
                <a:ea typeface="+mn-ea"/>
                <a:cs typeface="+mn-cs"/>
              </a:rPr>
              <a:t>The techniques, principles and attitudes within this behavioural science approach to self development, provides a way for people to remove self-imposed limitations. It enables people to have choice over how they feel, their emotions, their behaviours and physical states. Put</a:t>
            </a:r>
            <a:r>
              <a:rPr lang="en-GB" sz="1200" b="0" i="0" kern="1200" baseline="0" dirty="0">
                <a:solidFill>
                  <a:schemeClr val="tx1"/>
                </a:solidFill>
                <a:effectLst/>
                <a:latin typeface="+mn-lt"/>
                <a:ea typeface="+mn-ea"/>
                <a:cs typeface="+mn-cs"/>
              </a:rPr>
              <a:t> simply i</a:t>
            </a:r>
            <a:r>
              <a:rPr lang="en-GB" sz="1200" b="0" i="0" kern="1200" dirty="0">
                <a:solidFill>
                  <a:schemeClr val="tx1"/>
                </a:solidFill>
                <a:effectLst/>
                <a:latin typeface="+mn-lt"/>
                <a:ea typeface="+mn-ea"/>
                <a:cs typeface="+mn-cs"/>
              </a:rPr>
              <a:t>f you change your thinking, you can change your results in business and life! This links in with assertiveness – where self-affirming statements can help change our mindset, help build our confidence. To be assertive is to say I’m important, you’re important – knowing and honouring our own rights as a human being while also honouring those of other people. It’s not about putting others down, it is about being able to say clearly and directly what we want, need or feel, but in a way that is not detrimental to others.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25</a:t>
            </a:fld>
            <a:endParaRPr lang="en-GB"/>
          </a:p>
        </p:txBody>
      </p:sp>
    </p:spTree>
    <p:extLst>
      <p:ext uri="{BB962C8B-B14F-4D97-AF65-F5344CB8AC3E}">
        <p14:creationId xmlns:p14="http://schemas.microsoft.com/office/powerpoint/2010/main" val="37599601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None/>
            </a:pPr>
            <a:r>
              <a:rPr lang="en-GB" baseline="0" dirty="0"/>
              <a:t>Self improvement book</a:t>
            </a:r>
          </a:p>
          <a:p>
            <a:pPr>
              <a:buFont typeface="Arial" pitchFamily="34" charset="0"/>
              <a:buNone/>
            </a:pPr>
            <a:endParaRPr lang="en-GB" baseline="0" dirty="0"/>
          </a:p>
          <a:p>
            <a:pPr marL="228600" indent="-228600">
              <a:buFont typeface="Arial" pitchFamily="34" charset="0"/>
              <a:buAutoNum type="arabicPeriod"/>
            </a:pPr>
            <a:r>
              <a:rPr lang="en-GB" baseline="0" dirty="0"/>
              <a:t>Be proactive rather than reactive.  We have a locus of control of how we react to things. </a:t>
            </a:r>
          </a:p>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r>
              <a:rPr lang="en-GB" sz="1200" kern="1200" dirty="0">
                <a:solidFill>
                  <a:schemeClr val="tx1"/>
                </a:solidFill>
                <a:effectLst/>
                <a:latin typeface="+mn-lt"/>
                <a:ea typeface="+mn-ea"/>
                <a:cs typeface="+mn-cs"/>
              </a:rPr>
              <a:t>According to Covey, proactive people focus their efforts on their Circle of Influence,</a:t>
            </a:r>
            <a:r>
              <a:rPr lang="en-GB" sz="1200" kern="1200" baseline="0" dirty="0">
                <a:solidFill>
                  <a:schemeClr val="tx1"/>
                </a:solidFill>
                <a:effectLst/>
                <a:latin typeface="+mn-lt"/>
                <a:ea typeface="+mn-ea"/>
                <a:cs typeface="+mn-cs"/>
              </a:rPr>
              <a:t> that is what they have influence over.</a:t>
            </a:r>
            <a:r>
              <a:rPr lang="en-GB" sz="1200" kern="1200" dirty="0">
                <a:solidFill>
                  <a:schemeClr val="tx1"/>
                </a:solidFill>
                <a:effectLst/>
                <a:latin typeface="+mn-lt"/>
                <a:ea typeface="+mn-ea"/>
                <a:cs typeface="+mn-cs"/>
              </a:rPr>
              <a:t> They spend their time and energy on things they can change. This has two effects. First, proactive people actually </a:t>
            </a:r>
            <a:r>
              <a:rPr lang="en-GB" sz="1200" i="1" kern="1200" dirty="0">
                <a:solidFill>
                  <a:schemeClr val="tx1"/>
                </a:solidFill>
                <a:effectLst/>
                <a:latin typeface="+mn-lt"/>
                <a:ea typeface="+mn-ea"/>
                <a:cs typeface="+mn-cs"/>
              </a:rPr>
              <a:t>do</a:t>
            </a:r>
            <a:r>
              <a:rPr lang="en-GB" sz="1200" kern="1200" dirty="0">
                <a:solidFill>
                  <a:schemeClr val="tx1"/>
                </a:solidFill>
                <a:effectLst/>
                <a:latin typeface="+mn-lt"/>
                <a:ea typeface="+mn-ea"/>
                <a:cs typeface="+mn-cs"/>
              </a:rPr>
              <a:t> affect change in their lives; and as they do so, their Circle of Influence expands. Conversely,</a:t>
            </a:r>
            <a:r>
              <a:rPr lang="en-GB" sz="1200" kern="1200" baseline="0" dirty="0">
                <a:solidFill>
                  <a:schemeClr val="tx1"/>
                </a:solidFill>
                <a:effectLst/>
                <a:latin typeface="+mn-lt"/>
                <a:ea typeface="+mn-ea"/>
                <a:cs typeface="+mn-cs"/>
              </a:rPr>
              <a:t> reactive people think that they have no control over what happens, they are passive, they believe that the world happens to them, and increases their “circle of concern” and shrinks their circle of influence.  This is about mindset and has parallels with Carol </a:t>
            </a:r>
            <a:r>
              <a:rPr lang="en-GB" sz="1200" kern="1200" baseline="0" dirty="0" err="1">
                <a:solidFill>
                  <a:schemeClr val="tx1"/>
                </a:solidFill>
                <a:effectLst/>
                <a:latin typeface="+mn-lt"/>
                <a:ea typeface="+mn-ea"/>
                <a:cs typeface="+mn-cs"/>
              </a:rPr>
              <a:t>Dwecks</a:t>
            </a:r>
            <a:r>
              <a:rPr lang="en-GB" sz="1200" kern="1200" baseline="0" dirty="0">
                <a:solidFill>
                  <a:schemeClr val="tx1"/>
                </a:solidFill>
                <a:effectLst/>
                <a:latin typeface="+mn-lt"/>
                <a:ea typeface="+mn-ea"/>
                <a:cs typeface="+mn-cs"/>
              </a:rPr>
              <a:t> work on growth mindsets. </a:t>
            </a:r>
          </a:p>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1200"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r>
              <a:rPr lang="en-GB" sz="1200" kern="1200" baseline="0" dirty="0">
                <a:solidFill>
                  <a:schemeClr val="tx1"/>
                </a:solidFill>
                <a:effectLst/>
                <a:latin typeface="+mn-lt"/>
                <a:ea typeface="+mn-ea"/>
                <a:cs typeface="+mn-cs"/>
              </a:rPr>
              <a:t>2. </a:t>
            </a:r>
            <a:r>
              <a:rPr lang="en-GB" sz="1200" b="0" i="0" kern="1200" dirty="0">
                <a:solidFill>
                  <a:schemeClr val="tx1"/>
                </a:solidFill>
                <a:effectLst/>
                <a:latin typeface="+mn-lt"/>
                <a:ea typeface="+mn-ea"/>
                <a:cs typeface="+mn-cs"/>
              </a:rPr>
              <a:t>Habit 2 suggests that, in everything we do, we should begin with the end in mind. Start with a clear destination. That way, we can make sure the steps we're taking are in the right direction. It</a:t>
            </a:r>
            <a:r>
              <a:rPr lang="en-GB" sz="1200" b="0" i="0" kern="1200" baseline="0" dirty="0">
                <a:solidFill>
                  <a:schemeClr val="tx1"/>
                </a:solidFill>
                <a:effectLst/>
                <a:latin typeface="+mn-lt"/>
                <a:ea typeface="+mn-ea"/>
                <a:cs typeface="+mn-cs"/>
              </a:rPr>
              <a:t> is important here to seek out our core values and what our driving centres are. And this can help us to develop CPD learning plans. </a:t>
            </a: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r>
              <a:rPr lang="en-GB" sz="1200" b="0" i="0" kern="1200" dirty="0">
                <a:solidFill>
                  <a:schemeClr val="tx1"/>
                </a:solidFill>
                <a:effectLst/>
                <a:latin typeface="+mn-lt"/>
                <a:ea typeface="+mn-ea"/>
                <a:cs typeface="+mn-cs"/>
              </a:rPr>
              <a:t>3. In order to manage ourselves effectively, we must put first things first. We must have the discipline to prioritize our day-to-day actions based on what is most important, not what is most urgent. </a:t>
            </a:r>
            <a:r>
              <a:rPr lang="en-GB" sz="1200" b="0" i="0" kern="1200" baseline="0" dirty="0">
                <a:solidFill>
                  <a:schemeClr val="tx1"/>
                </a:solidFill>
                <a:effectLst/>
                <a:latin typeface="+mn-lt"/>
                <a:ea typeface="+mn-ea"/>
                <a:cs typeface="+mn-cs"/>
              </a:rPr>
              <a:t>People get a buzz from doing what is urgent – it can make them feel valued and needed. Knowing and doing what is important rather than just responding to what is urgent is key to putting first things first. </a:t>
            </a: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r>
              <a:rPr lang="en-GB" sz="1200" b="0" i="0" kern="1200" dirty="0">
                <a:solidFill>
                  <a:schemeClr val="tx1"/>
                </a:solidFill>
                <a:effectLst/>
                <a:latin typeface="+mn-lt"/>
                <a:ea typeface="+mn-ea"/>
                <a:cs typeface="+mn-cs"/>
              </a:rPr>
              <a:t>4. Seek to find Win-Win situations, which</a:t>
            </a:r>
            <a:r>
              <a:rPr lang="en-GB" sz="1200" b="0" i="0" kern="1200" baseline="0" dirty="0">
                <a:solidFill>
                  <a:schemeClr val="tx1"/>
                </a:solidFill>
                <a:effectLst/>
                <a:latin typeface="+mn-lt"/>
                <a:ea typeface="+mn-ea"/>
                <a:cs typeface="+mn-cs"/>
              </a:rPr>
              <a:t> involve high consideration of others as well as ourselves and courage. This is key in keeping in mind our communication and influencing skills. </a:t>
            </a:r>
          </a:p>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1200" b="0" i="0"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r>
              <a:rPr lang="en-GB" sz="1200" b="0" i="0" kern="1200" baseline="0" dirty="0">
                <a:solidFill>
                  <a:schemeClr val="tx1"/>
                </a:solidFill>
                <a:effectLst/>
                <a:latin typeface="+mn-lt"/>
                <a:ea typeface="+mn-ea"/>
                <a:cs typeface="+mn-cs"/>
              </a:rPr>
              <a:t>5. </a:t>
            </a:r>
            <a:r>
              <a:rPr lang="en-GB" sz="1200" b="0" i="0" kern="1200" dirty="0">
                <a:solidFill>
                  <a:schemeClr val="tx1"/>
                </a:solidFill>
                <a:effectLst/>
                <a:latin typeface="+mn-lt"/>
                <a:ea typeface="+mn-ea"/>
                <a:cs typeface="+mn-cs"/>
              </a:rPr>
              <a:t>Before we can offer advice, suggest solutions, or effectively interact with another person in any way, we must seek to deeply understand them and their perspective through empathic listening.,</a:t>
            </a:r>
            <a:r>
              <a:rPr lang="en-GB" sz="1200" b="0" i="0" kern="1200" baseline="0" dirty="0">
                <a:solidFill>
                  <a:schemeClr val="tx1"/>
                </a:solidFill>
                <a:effectLst/>
                <a:latin typeface="+mn-lt"/>
                <a:ea typeface="+mn-ea"/>
                <a:cs typeface="+mn-cs"/>
              </a:rPr>
              <a:t> people need to feel truly listened to and understood. </a:t>
            </a: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r>
              <a:rPr lang="en-GB" sz="1200" b="0" i="0" kern="1200" dirty="0">
                <a:solidFill>
                  <a:schemeClr val="tx1"/>
                </a:solidFill>
                <a:effectLst/>
                <a:latin typeface="+mn-lt"/>
                <a:ea typeface="+mn-ea"/>
                <a:cs typeface="+mn-cs"/>
              </a:rPr>
              <a:t>6. Synergise - By understanding and valuing the differences in another person's perspective, we have the opportunity to create synergy, which allows us to uncover new possibilities through openness and creativity. And this can be a key element of team working. </a:t>
            </a:r>
          </a:p>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r>
              <a:rPr lang="en-GB" sz="1200" b="0" i="0" kern="1200" dirty="0">
                <a:solidFill>
                  <a:schemeClr val="tx1"/>
                </a:solidFill>
                <a:effectLst/>
                <a:latin typeface="+mn-lt"/>
                <a:ea typeface="+mn-ea"/>
                <a:cs typeface="+mn-cs"/>
              </a:rPr>
              <a:t>7. To be effective, we must devote the time to renewing ourselves physically, spiritually, mentally, and socially. Continuous renewal allows us to synergistically increase our ability to practice each habit. And relates to continual improvement </a:t>
            </a:r>
            <a:endParaRPr lang="en-GB" sz="1200" kern="1200" dirty="0">
              <a:solidFill>
                <a:schemeClr val="tx1"/>
              </a:solidFill>
              <a:effectLst/>
              <a:latin typeface="+mn-lt"/>
              <a:ea typeface="+mn-ea"/>
              <a:cs typeface="+mn-cs"/>
            </a:endParaRPr>
          </a:p>
          <a:p>
            <a:pPr marL="228600" indent="-228600">
              <a:buFont typeface="Arial" pitchFamily="34" charset="0"/>
              <a:buAutoNum type="arabicPeriod"/>
            </a:pPr>
            <a:endParaRPr lang="en-GB" baseline="0" dirty="0"/>
          </a:p>
          <a:p>
            <a:pPr fontAlgn="base"/>
            <a:r>
              <a:rPr lang="en-GB" sz="1200" b="0" i="0" kern="1200" baseline="0" dirty="0">
                <a:solidFill>
                  <a:schemeClr val="tx1"/>
                </a:solidFill>
                <a:effectLst/>
                <a:latin typeface="+mn-lt"/>
                <a:ea typeface="+mn-ea"/>
                <a:cs typeface="+mn-cs"/>
              </a:rPr>
              <a:t>Links to wellbeing in scheme of work now? </a:t>
            </a:r>
            <a:endParaRPr lang="en-GB" sz="1200" b="0" i="0" kern="1200" dirty="0">
              <a:solidFill>
                <a:schemeClr val="tx1"/>
              </a:solidFill>
              <a:effectLst/>
              <a:latin typeface="+mn-lt"/>
              <a:ea typeface="+mn-ea"/>
              <a:cs typeface="+mn-cs"/>
            </a:endParaRPr>
          </a:p>
          <a:p>
            <a:pPr marL="0" indent="0">
              <a:buFont typeface="Arial" pitchFamily="34" charset="0"/>
              <a:buNone/>
            </a:pPr>
            <a:endParaRPr lang="en-GB" baseline="0" dirty="0"/>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26</a:t>
            </a:fld>
            <a:endParaRPr lang="en-GB"/>
          </a:p>
        </p:txBody>
      </p:sp>
    </p:spTree>
    <p:extLst>
      <p:ext uri="{BB962C8B-B14F-4D97-AF65-F5344CB8AC3E}">
        <p14:creationId xmlns:p14="http://schemas.microsoft.com/office/powerpoint/2010/main" val="17150236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CIPD profession map identifies that in valuing people we must </a:t>
            </a:r>
            <a:r>
              <a:rPr lang="en-GB" dirty="0"/>
              <a:t>Empathise with others and consider their well-being.</a:t>
            </a:r>
          </a:p>
          <a:p>
            <a:endParaRPr lang="en-US" dirty="0"/>
          </a:p>
          <a:p>
            <a:endParaRPr lang="en-US" dirty="0"/>
          </a:p>
          <a:p>
            <a:r>
              <a:rPr lang="en-US" dirty="0" err="1"/>
              <a:t>Organisations</a:t>
            </a:r>
            <a:r>
              <a:rPr lang="en-US" dirty="0"/>
              <a:t> need to focus on employee wellbeing and it is the right thing to do and HR need to be at the forefront of driving changes in being more ethical and fair in ensuring that all workers have opportunities to access the support and interventions that they need. </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27</a:t>
            </a:fld>
            <a:endParaRPr lang="en-GB"/>
          </a:p>
        </p:txBody>
      </p:sp>
    </p:spTree>
    <p:extLst>
      <p:ext uri="{BB962C8B-B14F-4D97-AF65-F5344CB8AC3E}">
        <p14:creationId xmlns:p14="http://schemas.microsoft.com/office/powerpoint/2010/main" val="13899044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may well be and feel responsible for the wellbeing of the workforce but we also need to be mindful of our own wellbeing – can’t pour from an empty cup, put on your own oxygen mask before trying to help others etc. we need to be role-models. </a:t>
            </a:r>
          </a:p>
          <a:p>
            <a:endParaRPr lang="en-US" dirty="0"/>
          </a:p>
          <a:p>
            <a:r>
              <a:rPr lang="en-US" dirty="0"/>
              <a:t>Exercise -ways to maintain personal wellbeing </a:t>
            </a:r>
          </a:p>
        </p:txBody>
      </p:sp>
      <p:sp>
        <p:nvSpPr>
          <p:cNvPr id="4" name="Slide Number Placeholder 3"/>
          <p:cNvSpPr>
            <a:spLocks noGrp="1"/>
          </p:cNvSpPr>
          <p:nvPr>
            <p:ph type="sldNum" sz="quarter" idx="5"/>
          </p:nvPr>
        </p:nvSpPr>
        <p:spPr/>
        <p:txBody>
          <a:bodyPr/>
          <a:lstStyle/>
          <a:p>
            <a:fld id="{BAC1C4CD-7ECF-0141-9736-C33261D5DF63}" type="slidenum">
              <a:rPr lang="en-US" smtClean="0"/>
              <a:t>28</a:t>
            </a:fld>
            <a:endParaRPr lang="en-US"/>
          </a:p>
        </p:txBody>
      </p:sp>
    </p:spTree>
    <p:extLst>
      <p:ext uri="{BB962C8B-B14F-4D97-AF65-F5344CB8AC3E}">
        <p14:creationId xmlns:p14="http://schemas.microsoft.com/office/powerpoint/2010/main" val="5964391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C1C4CD-7ECF-0141-9736-C33261D5DF63}" type="slidenum">
              <a:rPr lang="en-US" smtClean="0"/>
              <a:t>29</a:t>
            </a:fld>
            <a:endParaRPr lang="en-US"/>
          </a:p>
        </p:txBody>
      </p:sp>
    </p:spTree>
    <p:extLst>
      <p:ext uri="{BB962C8B-B14F-4D97-AF65-F5344CB8AC3E}">
        <p14:creationId xmlns:p14="http://schemas.microsoft.com/office/powerpoint/2010/main" val="11613889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C1C4CD-7ECF-0141-9736-C33261D5DF63}" type="slidenum">
              <a:rPr lang="en-US" smtClean="0"/>
              <a:t>30</a:t>
            </a:fld>
            <a:endParaRPr lang="en-US"/>
          </a:p>
        </p:txBody>
      </p:sp>
    </p:spTree>
    <p:extLst>
      <p:ext uri="{BB962C8B-B14F-4D97-AF65-F5344CB8AC3E}">
        <p14:creationId xmlns:p14="http://schemas.microsoft.com/office/powerpoint/2010/main" val="1413845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C1C4CD-7ECF-0141-9736-C33261D5DF63}" type="slidenum">
              <a:rPr lang="en-US" smtClean="0"/>
              <a:t>31</a:t>
            </a:fld>
            <a:endParaRPr lang="en-US"/>
          </a:p>
        </p:txBody>
      </p:sp>
    </p:spTree>
    <p:extLst>
      <p:ext uri="{BB962C8B-B14F-4D97-AF65-F5344CB8AC3E}">
        <p14:creationId xmlns:p14="http://schemas.microsoft.com/office/powerpoint/2010/main" val="29356725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NHS are an example of public sector where compassionate leadership is held in high regard and are working hard to embed within the </a:t>
            </a:r>
            <a:r>
              <a:rPr lang="en-US" dirty="0" err="1"/>
              <a:t>organisation</a:t>
            </a:r>
            <a:r>
              <a:rPr lang="en-US" dirty="0"/>
              <a:t>. </a:t>
            </a:r>
          </a:p>
        </p:txBody>
      </p:sp>
      <p:sp>
        <p:nvSpPr>
          <p:cNvPr id="4" name="Slide Number Placeholder 3"/>
          <p:cNvSpPr>
            <a:spLocks noGrp="1"/>
          </p:cNvSpPr>
          <p:nvPr>
            <p:ph type="sldNum" sz="quarter" idx="5"/>
          </p:nvPr>
        </p:nvSpPr>
        <p:spPr/>
        <p:txBody>
          <a:bodyPr/>
          <a:lstStyle/>
          <a:p>
            <a:fld id="{BAC1C4CD-7ECF-0141-9736-C33261D5DF63}" type="slidenum">
              <a:rPr lang="en-US" smtClean="0"/>
              <a:t>32</a:t>
            </a:fld>
            <a:endParaRPr lang="en-US"/>
          </a:p>
        </p:txBody>
      </p:sp>
    </p:spTree>
    <p:extLst>
      <p:ext uri="{BB962C8B-B14F-4D97-AF65-F5344CB8AC3E}">
        <p14:creationId xmlns:p14="http://schemas.microsoft.com/office/powerpoint/2010/main" val="322637454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People Practice textbook </a:t>
            </a:r>
          </a:p>
        </p:txBody>
      </p:sp>
      <p:sp>
        <p:nvSpPr>
          <p:cNvPr id="4" name="Slide Number Placeholder 3"/>
          <p:cNvSpPr>
            <a:spLocks noGrp="1"/>
          </p:cNvSpPr>
          <p:nvPr>
            <p:ph type="sldNum" sz="quarter" idx="5"/>
          </p:nvPr>
        </p:nvSpPr>
        <p:spPr/>
        <p:txBody>
          <a:bodyPr/>
          <a:lstStyle/>
          <a:p>
            <a:fld id="{BAC1C4CD-7ECF-0141-9736-C33261D5DF63}" type="slidenum">
              <a:rPr lang="en-US" smtClean="0"/>
              <a:t>33</a:t>
            </a:fld>
            <a:endParaRPr lang="en-US"/>
          </a:p>
        </p:txBody>
      </p:sp>
    </p:spTree>
    <p:extLst>
      <p:ext uri="{BB962C8B-B14F-4D97-AF65-F5344CB8AC3E}">
        <p14:creationId xmlns:p14="http://schemas.microsoft.com/office/powerpoint/2010/main" val="10756588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www.mindtools.com</a:t>
            </a:r>
            <a:r>
              <a:rPr lang="en-US" dirty="0"/>
              <a:t>/pages/article/newLDR_81.htm </a:t>
            </a:r>
          </a:p>
          <a:p>
            <a:endParaRPr lang="en-US" dirty="0"/>
          </a:p>
        </p:txBody>
      </p:sp>
      <p:sp>
        <p:nvSpPr>
          <p:cNvPr id="4" name="Slide Number Placeholder 3"/>
          <p:cNvSpPr>
            <a:spLocks noGrp="1"/>
          </p:cNvSpPr>
          <p:nvPr>
            <p:ph type="sldNum" sz="quarter" idx="5"/>
          </p:nvPr>
        </p:nvSpPr>
        <p:spPr/>
        <p:txBody>
          <a:bodyPr/>
          <a:lstStyle/>
          <a:p>
            <a:fld id="{BAC1C4CD-7ECF-0141-9736-C33261D5DF63}" type="slidenum">
              <a:rPr lang="en-US" smtClean="0"/>
              <a:t>34</a:t>
            </a:fld>
            <a:endParaRPr lang="en-US"/>
          </a:p>
        </p:txBody>
      </p:sp>
    </p:spTree>
    <p:extLst>
      <p:ext uri="{BB962C8B-B14F-4D97-AF65-F5344CB8AC3E}">
        <p14:creationId xmlns:p14="http://schemas.microsoft.com/office/powerpoint/2010/main" val="31142216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C1C4CD-7ECF-0141-9736-C33261D5DF63}" type="slidenum">
              <a:rPr lang="en-US" smtClean="0"/>
              <a:t>35</a:t>
            </a:fld>
            <a:endParaRPr lang="en-US"/>
          </a:p>
        </p:txBody>
      </p:sp>
    </p:spTree>
    <p:extLst>
      <p:ext uri="{BB962C8B-B14F-4D97-AF65-F5344CB8AC3E}">
        <p14:creationId xmlns:p14="http://schemas.microsoft.com/office/powerpoint/2010/main" val="370380258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a:p>
            <a:r>
              <a:rPr lang="en-US" b="1" dirty="0"/>
              <a:t>Mistakes </a:t>
            </a:r>
          </a:p>
          <a:p>
            <a:r>
              <a:rPr lang="en-US" b="0" dirty="0"/>
              <a:t>Taking responsibility. Mistakes are outcomes we didn’t expect or desire. Need to be seen as a learning opportunity. Own it. Not cover it up and things escalate. Shape a culture where people can fail safely without fear, are able to learn, review and adapt. </a:t>
            </a:r>
          </a:p>
          <a:p>
            <a:endParaRPr lang="en-US" dirty="0"/>
          </a:p>
          <a:p>
            <a:r>
              <a:rPr lang="en-US" dirty="0"/>
              <a:t>We also need to be mindful of some cultural differences we may encounter in </a:t>
            </a:r>
            <a:r>
              <a:rPr lang="en-US" dirty="0" err="1"/>
              <a:t>organisations</a:t>
            </a:r>
            <a:r>
              <a:rPr lang="en-US" dirty="0"/>
              <a:t> where they may operate more globally, and concepts around saving face for example. </a:t>
            </a:r>
            <a:r>
              <a:rPr lang="en-US" dirty="0" err="1"/>
              <a:t>E.g</a:t>
            </a:r>
            <a:r>
              <a:rPr lang="en-US" dirty="0"/>
              <a:t> colleagues from Japan may not wish to admit a mistake in front of team mates, as they would feel particularly embarrassed and “lose face” this is to be born in mind when engaging and influencing too. </a:t>
            </a:r>
          </a:p>
          <a:p>
            <a:endParaRPr lang="en-US"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36</a:t>
            </a:fld>
            <a:endParaRPr lang="en-GB"/>
          </a:p>
        </p:txBody>
      </p:sp>
    </p:spTree>
    <p:extLst>
      <p:ext uri="{BB962C8B-B14F-4D97-AF65-F5344CB8AC3E}">
        <p14:creationId xmlns:p14="http://schemas.microsoft.com/office/powerpoint/2010/main" val="265894642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C1C4CD-7ECF-0141-9736-C33261D5DF63}" type="slidenum">
              <a:rPr lang="en-US" smtClean="0"/>
              <a:t>38</a:t>
            </a:fld>
            <a:endParaRPr lang="en-US"/>
          </a:p>
        </p:txBody>
      </p:sp>
    </p:spTree>
    <p:extLst>
      <p:ext uri="{BB962C8B-B14F-4D97-AF65-F5344CB8AC3E}">
        <p14:creationId xmlns:p14="http://schemas.microsoft.com/office/powerpoint/2010/main" val="241702541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9D5DD4E3-9945-4421-A7F2-06AC94EC13BC}"/>
              </a:ext>
            </a:extLst>
          </p:cNvPr>
          <p:cNvSpPr>
            <a:spLocks noGrp="1" noChangeArrowheads="1"/>
          </p:cNvSpPr>
          <p:nvPr>
            <p:ph type="sldNum" sz="quarter" idx="5"/>
          </p:nvPr>
        </p:nvSpPr>
        <p:spPr>
          <a:ln/>
        </p:spPr>
        <p:txBody>
          <a:bodyPr/>
          <a:lstStyle/>
          <a:p>
            <a:fld id="{396B4648-9961-425A-A832-C49EECFFDE77}" type="slidenum">
              <a:rPr lang="en-GB" altLang="en-US"/>
              <a:pPr/>
              <a:t>39</a:t>
            </a:fld>
            <a:endParaRPr lang="en-GB" altLang="en-US"/>
          </a:p>
        </p:txBody>
      </p:sp>
      <p:sp>
        <p:nvSpPr>
          <p:cNvPr id="108546" name="Rectangle 2">
            <a:extLst>
              <a:ext uri="{FF2B5EF4-FFF2-40B4-BE49-F238E27FC236}">
                <a16:creationId xmlns:a16="http://schemas.microsoft.com/office/drawing/2014/main" id="{EE145761-AE3B-4372-8D4C-D0F64309F4F7}"/>
              </a:ext>
            </a:extLst>
          </p:cNvPr>
          <p:cNvSpPr>
            <a:spLocks noGrp="1" noRot="1" noChangeAspect="1" noChangeArrowheads="1" noTextEdit="1"/>
          </p:cNvSpPr>
          <p:nvPr>
            <p:ph type="sldImg"/>
          </p:nvPr>
        </p:nvSpPr>
        <p:spPr>
          <a:ln/>
        </p:spPr>
      </p:sp>
      <p:sp>
        <p:nvSpPr>
          <p:cNvPr id="108547" name="Rectangle 3">
            <a:extLst>
              <a:ext uri="{FF2B5EF4-FFF2-40B4-BE49-F238E27FC236}">
                <a16:creationId xmlns:a16="http://schemas.microsoft.com/office/drawing/2014/main" id="{DF370393-D620-4FB1-9788-025222ACCA90}"/>
              </a:ext>
            </a:extLst>
          </p:cNvPr>
          <p:cNvSpPr>
            <a:spLocks noGrp="1" noChangeArrowheads="1"/>
          </p:cNvSpPr>
          <p:nvPr>
            <p:ph type="body" idx="1"/>
          </p:nvPr>
        </p:nvSpPr>
        <p:spPr/>
        <p:txBody>
          <a:bodyPr/>
          <a:lstStyle/>
          <a:p>
            <a:endParaRPr lang="en-GB" sz="1200" b="0" i="0" kern="1200" baseline="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Johari’s window is a self-knowledge technique created in 1955 by the psychologists Joseph </a:t>
            </a:r>
            <a:r>
              <a:rPr lang="en-GB" sz="1200" b="0" i="0" kern="1200" dirty="0" err="1">
                <a:solidFill>
                  <a:schemeClr val="tx1"/>
                </a:solidFill>
                <a:effectLst/>
                <a:latin typeface="+mn-lt"/>
                <a:ea typeface="+mn-ea"/>
                <a:cs typeface="+mn-cs"/>
              </a:rPr>
              <a:t>Luft</a:t>
            </a:r>
            <a:r>
              <a:rPr lang="en-GB" sz="1200" b="0" i="0" kern="1200" dirty="0">
                <a:solidFill>
                  <a:schemeClr val="tx1"/>
                </a:solidFill>
                <a:effectLst/>
                <a:latin typeface="+mn-lt"/>
                <a:ea typeface="+mn-ea"/>
                <a:cs typeface="+mn-cs"/>
              </a:rPr>
              <a:t> and Harry </a:t>
            </a:r>
            <a:r>
              <a:rPr lang="en-GB" sz="1200" b="0" i="0" kern="1200" dirty="0" err="1">
                <a:solidFill>
                  <a:schemeClr val="tx1"/>
                </a:solidFill>
                <a:effectLst/>
                <a:latin typeface="+mn-lt"/>
                <a:ea typeface="+mn-ea"/>
                <a:cs typeface="+mn-cs"/>
              </a:rPr>
              <a:t>Ingham</a:t>
            </a:r>
            <a:r>
              <a:rPr lang="en-GB" sz="1200" b="0" i="0" kern="1200" dirty="0">
                <a:solidFill>
                  <a:schemeClr val="tx1"/>
                </a:solidFill>
                <a:effectLst/>
                <a:latin typeface="+mn-lt"/>
                <a:ea typeface="+mn-ea"/>
                <a:cs typeface="+mn-cs"/>
              </a:rPr>
              <a:t>.</a:t>
            </a:r>
            <a:r>
              <a:rPr lang="en-GB" sz="1200" b="0" i="0" kern="1200" baseline="0" dirty="0">
                <a:solidFill>
                  <a:schemeClr val="tx1"/>
                </a:solidFill>
                <a:effectLst/>
                <a:latin typeface="+mn-lt"/>
                <a:ea typeface="+mn-ea"/>
                <a:cs typeface="+mn-cs"/>
              </a:rPr>
              <a:t> </a:t>
            </a:r>
            <a:r>
              <a:rPr lang="en-GB" sz="1200" b="0" i="0" kern="1200" dirty="0">
                <a:solidFill>
                  <a:schemeClr val="tx1"/>
                </a:solidFill>
                <a:effectLst/>
                <a:latin typeface="+mn-lt"/>
                <a:ea typeface="+mn-ea"/>
                <a:cs typeface="+mn-cs"/>
              </a:rPr>
              <a:t>The model increases self-awareness and improves communication and interpersonal relationships. In addition, it can help improve team dynamics and build high-performing teams.</a:t>
            </a:r>
            <a:endParaRPr lang="en-GB" altLang="en-US" sz="1000" dirty="0"/>
          </a:p>
          <a:p>
            <a:r>
              <a:rPr lang="en-GB" altLang="en-US" sz="1000" dirty="0"/>
              <a:t>Run through slide. </a:t>
            </a:r>
          </a:p>
          <a:p>
            <a:endParaRPr lang="en-GB" altLang="en-US" sz="1000" dirty="0"/>
          </a:p>
          <a:p>
            <a:r>
              <a:rPr lang="en-GB" altLang="en-US" sz="1000" dirty="0"/>
              <a:t>The size on the boxes are flexible.  Through giving feedback in a team, the objective is to extend the “open” window.  This then decreases the size of other area’s.</a:t>
            </a:r>
          </a:p>
          <a:p>
            <a:endParaRPr lang="en-GB" altLang="en-US" sz="1000" dirty="0"/>
          </a:p>
          <a:p>
            <a:r>
              <a:rPr lang="en-GB" altLang="en-US" sz="1000" dirty="0"/>
              <a:t>The goal of giving feedback is to move information from the blind and hidden area’s into the open area. Moving from blind to open will involve others giving us feedback.  Moving from hidden to open will involve</a:t>
            </a:r>
            <a:r>
              <a:rPr lang="en-GB" altLang="en-US" sz="1000" baseline="0" dirty="0"/>
              <a:t> us being more authentic and opening up (disclosure) when we are more comfortable within that team.</a:t>
            </a:r>
            <a:r>
              <a:rPr lang="en-GB" altLang="en-US" sz="1000" dirty="0"/>
              <a:t>  By doing this process, information from the unknown may become known through self discovery – an insight or inspiration!  A light bulb moment.  It should mean that individuals become more accepting of themselves</a:t>
            </a:r>
            <a:r>
              <a:rPr lang="en-GB" altLang="en-US" sz="1000" baseline="0" dirty="0"/>
              <a:t> and others. </a:t>
            </a:r>
            <a:endParaRPr lang="en-GB" altLang="en-US" sz="1000" dirty="0"/>
          </a:p>
          <a:p>
            <a:endParaRPr lang="en-GB" altLang="en-US" sz="1000" dirty="0"/>
          </a:p>
          <a:p>
            <a:r>
              <a:rPr lang="en-GB" altLang="en-US" sz="1000" dirty="0"/>
              <a:t>This can be </a:t>
            </a:r>
            <a:r>
              <a:rPr lang="en-GB" altLang="en-US" sz="1000" baseline="0" dirty="0"/>
              <a:t>used for self-reflection and team building </a:t>
            </a:r>
          </a:p>
          <a:p>
            <a:endParaRPr lang="en-GB" altLang="en-US" sz="1000" baseline="0" dirty="0"/>
          </a:p>
          <a:p>
            <a:r>
              <a:rPr lang="en-GB" altLang="en-US" sz="1000" baseline="0" dirty="0"/>
              <a:t>When we are talking about self-limiting beliefs and problems that people encounter,  it helps to reframe- that is look at other perspectives, other options, other ways of thinking, which links in with NLP as already highlighted</a:t>
            </a:r>
          </a:p>
          <a:p>
            <a:endParaRPr lang="en-GB" sz="1000" dirty="0"/>
          </a:p>
          <a:p>
            <a:pPr fontAlgn="base"/>
            <a:endParaRPr lang="en-GB" altLang="en-US" sz="1000"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Forming – when the group comes together for the first time and are just getting to know each other, finding out what each other’s strengths and weaknesses are, and understanding responsibilities</a:t>
            </a:r>
          </a:p>
          <a:p>
            <a:r>
              <a:rPr lang="en-US" dirty="0"/>
              <a:t>Storming  -  is a natural progression as individuals have differences of opinion and discussing these helps to clear the air and dissolve any hidden agendas.</a:t>
            </a:r>
          </a:p>
          <a:p>
            <a:r>
              <a:rPr lang="en-US" dirty="0"/>
              <a:t>Norming – is when the team come together and start working effectively, know their role and support each other.</a:t>
            </a:r>
          </a:p>
          <a:p>
            <a:r>
              <a:rPr lang="en-US" dirty="0"/>
              <a:t>Performing – is the ultimate stage in a highly effective team, where there is great synergy and collaboration and respect for each other</a:t>
            </a:r>
          </a:p>
          <a:p>
            <a:r>
              <a:rPr lang="en-US" dirty="0"/>
              <a:t>Adjourning - </a:t>
            </a:r>
            <a:r>
              <a:rPr lang="en-GB" sz="1200" b="0" i="0" kern="1200" dirty="0">
                <a:solidFill>
                  <a:schemeClr val="tx1"/>
                </a:solidFill>
                <a:effectLst/>
                <a:latin typeface="+mn-lt"/>
                <a:ea typeface="+mn-ea"/>
                <a:cs typeface="+mn-cs"/>
              </a:rPr>
              <a:t>the project is coming to an end and the team members are moving off into different directions. This stage looks at the team from the perspective of the well-being of the team rather than from the perspective of managing a team through the original four stages of team growth.</a:t>
            </a:r>
            <a:endParaRPr lang="en-US" dirty="0"/>
          </a:p>
        </p:txBody>
      </p:sp>
      <p:sp>
        <p:nvSpPr>
          <p:cNvPr id="4" name="Slide Number Placeholder 3"/>
          <p:cNvSpPr>
            <a:spLocks noGrp="1"/>
          </p:cNvSpPr>
          <p:nvPr>
            <p:ph type="sldNum" sz="quarter" idx="5"/>
          </p:nvPr>
        </p:nvSpPr>
        <p:spPr/>
        <p:txBody>
          <a:bodyPr/>
          <a:lstStyle/>
          <a:p>
            <a:fld id="{BAC1C4CD-7ECF-0141-9736-C33261D5DF63}" type="slidenum">
              <a:rPr lang="en-US" smtClean="0"/>
              <a:t>40</a:t>
            </a:fld>
            <a:endParaRPr lang="en-US"/>
          </a:p>
        </p:txBody>
      </p:sp>
    </p:spTree>
    <p:extLst>
      <p:ext uri="{BB962C8B-B14F-4D97-AF65-F5344CB8AC3E}">
        <p14:creationId xmlns:p14="http://schemas.microsoft.com/office/powerpoint/2010/main" val="128561425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The team roles were designed to define and predict potential success of management teams, recognising that the strongest teams have a diversity of characters and personality types. Has been criticised due to it's potential oversimplification and 'pigeon-holing' of individuals. However, when used wisely to gain insight about the working of the team and identify the team strengths and weaknesses it can be extremely useful. </a:t>
            </a:r>
          </a:p>
          <a:p>
            <a:endParaRPr lang="en-GB" sz="1200" b="0" i="0" kern="1200" dirty="0">
              <a:solidFill>
                <a:schemeClr val="tx1"/>
              </a:solidFill>
              <a:effectLst/>
              <a:latin typeface="+mn-lt"/>
              <a:ea typeface="+mn-ea"/>
              <a:cs typeface="+mn-cs"/>
            </a:endParaRPr>
          </a:p>
          <a:p>
            <a:r>
              <a:rPr lang="en-US" dirty="0"/>
              <a:t>https://</a:t>
            </a:r>
            <a:r>
              <a:rPr lang="en-US" dirty="0" err="1"/>
              <a:t>www.ifm.eng.cam.ac.uk</a:t>
            </a:r>
            <a:r>
              <a:rPr lang="en-US" dirty="0"/>
              <a:t>/research/dmg/tools-and-techniques/</a:t>
            </a:r>
            <a:r>
              <a:rPr lang="en-US" dirty="0" err="1"/>
              <a:t>belbins</a:t>
            </a:r>
            <a:r>
              <a:rPr lang="en-US" dirty="0"/>
              <a:t>-team-roles/ </a:t>
            </a:r>
          </a:p>
        </p:txBody>
      </p:sp>
      <p:sp>
        <p:nvSpPr>
          <p:cNvPr id="4" name="Slide Number Placeholder 3"/>
          <p:cNvSpPr>
            <a:spLocks noGrp="1"/>
          </p:cNvSpPr>
          <p:nvPr>
            <p:ph type="sldNum" sz="quarter" idx="5"/>
          </p:nvPr>
        </p:nvSpPr>
        <p:spPr/>
        <p:txBody>
          <a:bodyPr/>
          <a:lstStyle/>
          <a:p>
            <a:fld id="{BAC1C4CD-7ECF-0141-9736-C33261D5DF63}" type="slidenum">
              <a:rPr lang="en-US" smtClean="0"/>
              <a:t>41</a:t>
            </a:fld>
            <a:endParaRPr lang="en-US"/>
          </a:p>
        </p:txBody>
      </p:sp>
    </p:spTree>
    <p:extLst>
      <p:ext uri="{BB962C8B-B14F-4D97-AF65-F5344CB8AC3E}">
        <p14:creationId xmlns:p14="http://schemas.microsoft.com/office/powerpoint/2010/main" val="238115883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https://</a:t>
            </a:r>
            <a:r>
              <a:rPr lang="en-US" dirty="0" err="1"/>
              <a:t>www.ifm.eng.cam.ac.uk</a:t>
            </a:r>
            <a:r>
              <a:rPr lang="en-US" dirty="0"/>
              <a:t>/research/dmg/tools-and-techniques/</a:t>
            </a:r>
            <a:r>
              <a:rPr lang="en-US" dirty="0" err="1"/>
              <a:t>belbins</a:t>
            </a:r>
            <a:r>
              <a:rPr lang="en-US" dirty="0"/>
              <a:t>-team-roles/ </a:t>
            </a:r>
          </a:p>
          <a:p>
            <a:r>
              <a:rPr lang="en-US" dirty="0"/>
              <a:t> </a:t>
            </a:r>
          </a:p>
          <a:p>
            <a:r>
              <a:rPr lang="en-US" dirty="0"/>
              <a:t>To undertake the test yourself, there is a fee, there are many illegal knock offs on the internet, and that </a:t>
            </a:r>
            <a:r>
              <a:rPr lang="en-US" dirty="0" err="1"/>
              <a:t>woulnd’t</a:t>
            </a:r>
            <a:r>
              <a:rPr lang="en-US" dirty="0"/>
              <a:t> be ethical plus they are often incomplete</a:t>
            </a:r>
          </a:p>
          <a:p>
            <a:endParaRPr lang="en-US" dirty="0"/>
          </a:p>
          <a:p>
            <a:r>
              <a:rPr lang="en-US" dirty="0"/>
              <a:t>There is a team/leadership grouping questionnaire that we will look at that may give you some useful insights into yourselves. Has an accompanying article. You could talk about this in your assignment as one of the activities that they ask you to reflect on? A copy is also </a:t>
            </a:r>
            <a:r>
              <a:rPr lang="en-US"/>
              <a:t>on Moodle, </a:t>
            </a:r>
            <a:endParaRPr lang="en-US" dirty="0"/>
          </a:p>
        </p:txBody>
      </p:sp>
      <p:sp>
        <p:nvSpPr>
          <p:cNvPr id="4" name="Slide Number Placeholder 3"/>
          <p:cNvSpPr>
            <a:spLocks noGrp="1"/>
          </p:cNvSpPr>
          <p:nvPr>
            <p:ph type="sldNum" sz="quarter" idx="5"/>
          </p:nvPr>
        </p:nvSpPr>
        <p:spPr/>
        <p:txBody>
          <a:bodyPr/>
          <a:lstStyle/>
          <a:p>
            <a:fld id="{BAC1C4CD-7ECF-0141-9736-C33261D5DF63}" type="slidenum">
              <a:rPr lang="en-US" smtClean="0"/>
              <a:t>42</a:t>
            </a:fld>
            <a:endParaRPr lang="en-US"/>
          </a:p>
        </p:txBody>
      </p:sp>
    </p:spTree>
    <p:extLst>
      <p:ext uri="{BB962C8B-B14F-4D97-AF65-F5344CB8AC3E}">
        <p14:creationId xmlns:p14="http://schemas.microsoft.com/office/powerpoint/2010/main" val="153222340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C1C4CD-7ECF-0141-9736-C33261D5DF63}" type="slidenum">
              <a:rPr lang="en-US" smtClean="0"/>
              <a:t>43</a:t>
            </a:fld>
            <a:endParaRPr lang="en-US"/>
          </a:p>
        </p:txBody>
      </p:sp>
    </p:spTree>
    <p:extLst>
      <p:ext uri="{BB962C8B-B14F-4D97-AF65-F5344CB8AC3E}">
        <p14:creationId xmlns:p14="http://schemas.microsoft.com/office/powerpoint/2010/main" val="378641658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CIPD have a dedicated section on CPD and the CPD cycle to take a look at. </a:t>
            </a:r>
          </a:p>
          <a:p>
            <a:endParaRPr lang="en-US" dirty="0"/>
          </a:p>
          <a:p>
            <a:r>
              <a:rPr lang="en-US" dirty="0"/>
              <a:t>There are also benefits to the organization – more capable, skilled and profession staff. </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44</a:t>
            </a:fld>
            <a:endParaRPr lang="en-GB"/>
          </a:p>
        </p:txBody>
      </p:sp>
    </p:spTree>
    <p:extLst>
      <p:ext uri="{BB962C8B-B14F-4D97-AF65-F5344CB8AC3E}">
        <p14:creationId xmlns:p14="http://schemas.microsoft.com/office/powerpoint/2010/main" val="384113438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People management magazine October/November 2021</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Peter Cheese in Oct/Nov PM – talks about the importance of HR practitioners keeping their CPD up to date to better support orgs </a:t>
            </a:r>
          </a:p>
          <a:p>
            <a:endParaRPr lang="en-US"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45</a:t>
            </a:fld>
            <a:endParaRPr lang="en-GB"/>
          </a:p>
        </p:txBody>
      </p:sp>
    </p:spTree>
    <p:extLst>
      <p:ext uri="{BB962C8B-B14F-4D97-AF65-F5344CB8AC3E}">
        <p14:creationId xmlns:p14="http://schemas.microsoft.com/office/powerpoint/2010/main" val="216804328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Approaches to CPD are often represented as cycles.</a:t>
            </a:r>
          </a:p>
          <a:p>
            <a:endParaRPr lang="en-US" dirty="0"/>
          </a:p>
          <a:p>
            <a:r>
              <a:rPr lang="en-US" dirty="0"/>
              <a:t>Identify and plan – understand where you’ve come from, where you are, and where you want to be. Plan how you can get to where you want to be, with clear outcomes and milestones to track progress.</a:t>
            </a:r>
          </a:p>
          <a:p>
            <a:r>
              <a:rPr lang="en-US" dirty="0"/>
              <a:t>Act – act upon your plan and be open to learning experiences.</a:t>
            </a:r>
          </a:p>
          <a:p>
            <a:r>
              <a:rPr lang="en-US" dirty="0"/>
              <a:t>Reflect – make the most of your day-to-day learning by routinely reflecting upon experience. – reflection is an integral part of the cycle and studies have shown that people who reflect on their learning retain more information and are significantly more efficient at applying it to their performance. </a:t>
            </a:r>
          </a:p>
          <a:p>
            <a:r>
              <a:rPr lang="en-US" dirty="0"/>
              <a:t>Apply – create opportunities where you can translate theory into practice and put your learning to work.</a:t>
            </a:r>
          </a:p>
          <a:p>
            <a:r>
              <a:rPr lang="en-US" dirty="0"/>
              <a:t>Share: share your learning in communities of practice to generate greater insight and benefit from the support of your community. </a:t>
            </a:r>
          </a:p>
          <a:p>
            <a:r>
              <a:rPr lang="en-US" dirty="0"/>
              <a:t>Impact – measure the overall impact your learning has had on the work you do. </a:t>
            </a:r>
          </a:p>
          <a:p>
            <a:endParaRPr lang="en-US" dirty="0"/>
          </a:p>
          <a:p>
            <a:r>
              <a:rPr lang="en-US" dirty="0"/>
              <a:t>Often in practice the way this is implemented is perhaps less structured and is more fluid and dynamic – impacts of new technology and social media, e.g. you may be scrolling through LinkedIn and come across a webinar or one of their training courses, which may be outside of your plan, but you take the opportunity as it is there. </a:t>
            </a:r>
          </a:p>
          <a:p>
            <a:endParaRPr lang="en-US" dirty="0"/>
          </a:p>
        </p:txBody>
      </p:sp>
      <p:sp>
        <p:nvSpPr>
          <p:cNvPr id="4" name="Slide Number Placeholder 3"/>
          <p:cNvSpPr>
            <a:spLocks noGrp="1"/>
          </p:cNvSpPr>
          <p:nvPr>
            <p:ph type="sldNum" sz="quarter" idx="5"/>
          </p:nvPr>
        </p:nvSpPr>
        <p:spPr/>
        <p:txBody>
          <a:bodyPr/>
          <a:lstStyle/>
          <a:p>
            <a:fld id="{BAC1C4CD-7ECF-0141-9736-C33261D5DF63}" type="slidenum">
              <a:rPr lang="en-US" smtClean="0"/>
              <a:t>46</a:t>
            </a:fld>
            <a:endParaRPr lang="en-US"/>
          </a:p>
        </p:txBody>
      </p:sp>
    </p:spTree>
    <p:extLst>
      <p:ext uri="{BB962C8B-B14F-4D97-AF65-F5344CB8AC3E}">
        <p14:creationId xmlns:p14="http://schemas.microsoft.com/office/powerpoint/2010/main" val="409882660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Reflective Practice enables clearer thinking, and reduces our tendencies towards emotional bias.</a:t>
            </a:r>
          </a:p>
          <a:p>
            <a:endParaRPr lang="en-GB" sz="1200" b="0" i="0" kern="1200" dirty="0">
              <a:solidFill>
                <a:schemeClr val="tx1"/>
              </a:solidFill>
              <a:effectLst/>
              <a:latin typeface="+mn-lt"/>
              <a:ea typeface="+mn-ea"/>
              <a:cs typeface="+mn-cs"/>
            </a:endParaRP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47</a:t>
            </a:fld>
            <a:endParaRPr lang="en-GB"/>
          </a:p>
        </p:txBody>
      </p:sp>
    </p:spTree>
    <p:extLst>
      <p:ext uri="{BB962C8B-B14F-4D97-AF65-F5344CB8AC3E}">
        <p14:creationId xmlns:p14="http://schemas.microsoft.com/office/powerpoint/2010/main" val="98965161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Take a look at this video for more insights around ways that reflective practice can create shifts in our </a:t>
            </a:r>
            <a:r>
              <a:rPr lang="en-US" dirty="0" err="1"/>
              <a:t>behaviour</a:t>
            </a:r>
            <a:r>
              <a:rPr lang="en-US" dirty="0"/>
              <a:t>, increase the quality of work, and helps us to see challenges as learning opportunities with wide ranging applications not just in work life. </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48</a:t>
            </a:fld>
            <a:endParaRPr lang="en-GB"/>
          </a:p>
        </p:txBody>
      </p:sp>
    </p:spTree>
    <p:extLst>
      <p:ext uri="{BB962C8B-B14F-4D97-AF65-F5344CB8AC3E}">
        <p14:creationId xmlns:p14="http://schemas.microsoft.com/office/powerpoint/2010/main" val="37801502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This cycle provides a structure for reflective writing and can a adapted </a:t>
            </a:r>
          </a:p>
        </p:txBody>
      </p:sp>
      <p:sp>
        <p:nvSpPr>
          <p:cNvPr id="4" name="Slide Number Placeholder 3"/>
          <p:cNvSpPr>
            <a:spLocks noGrp="1"/>
          </p:cNvSpPr>
          <p:nvPr>
            <p:ph type="sldNum" sz="quarter" idx="10"/>
          </p:nvPr>
        </p:nvSpPr>
        <p:spPr/>
        <p:txBody>
          <a:bodyPr/>
          <a:lstStyle/>
          <a:p>
            <a:fld id="{96D10551-CAFF-4CFA-AD3F-8FD228291A76}" type="slidenum">
              <a:rPr lang="en-GB" smtClean="0"/>
              <a:t>49</a:t>
            </a:fld>
            <a:endParaRPr lang="en-GB"/>
          </a:p>
        </p:txBody>
      </p:sp>
    </p:spTree>
    <p:extLst>
      <p:ext uri="{BB962C8B-B14F-4D97-AF65-F5344CB8AC3E}">
        <p14:creationId xmlns:p14="http://schemas.microsoft.com/office/powerpoint/2010/main" val="263760353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can be helpful in reflecting on a learning activity or a mistake that you made or a really successful event perhaps. </a:t>
            </a:r>
          </a:p>
          <a:p>
            <a:endParaRPr lang="en-US" dirty="0"/>
          </a:p>
          <a:p>
            <a:r>
              <a:rPr lang="en-US" dirty="0"/>
              <a:t>Ask yourself these three questions </a:t>
            </a:r>
          </a:p>
        </p:txBody>
      </p:sp>
      <p:sp>
        <p:nvSpPr>
          <p:cNvPr id="4" name="Slide Number Placeholder 3"/>
          <p:cNvSpPr>
            <a:spLocks noGrp="1"/>
          </p:cNvSpPr>
          <p:nvPr>
            <p:ph type="sldNum" sz="quarter" idx="5"/>
          </p:nvPr>
        </p:nvSpPr>
        <p:spPr/>
        <p:txBody>
          <a:bodyPr/>
          <a:lstStyle/>
          <a:p>
            <a:fld id="{BAC1C4CD-7ECF-0141-9736-C33261D5DF63}" type="slidenum">
              <a:rPr lang="en-US" smtClean="0"/>
              <a:t>50</a:t>
            </a:fld>
            <a:endParaRPr lang="en-US"/>
          </a:p>
        </p:txBody>
      </p:sp>
    </p:spTree>
    <p:extLst>
      <p:ext uri="{BB962C8B-B14F-4D97-AF65-F5344CB8AC3E}">
        <p14:creationId xmlns:p14="http://schemas.microsoft.com/office/powerpoint/2010/main" val="20748812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C1C4CD-7ECF-0141-9736-C33261D5DF63}" type="slidenum">
              <a:rPr lang="en-US" smtClean="0"/>
              <a:t>51</a:t>
            </a:fld>
            <a:endParaRPr lang="en-US"/>
          </a:p>
        </p:txBody>
      </p:sp>
    </p:spTree>
    <p:extLst>
      <p:ext uri="{BB962C8B-B14F-4D97-AF65-F5344CB8AC3E}">
        <p14:creationId xmlns:p14="http://schemas.microsoft.com/office/powerpoint/2010/main" val="324233321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Can export the plan out of this into Excel </a:t>
            </a:r>
          </a:p>
          <a:p>
            <a:endParaRPr lang="en-US" dirty="0"/>
          </a:p>
          <a:p>
            <a:r>
              <a:rPr lang="en-US" dirty="0"/>
              <a:t>There are some templates on Moodle for you around learning plans/logs. Many HR roles will ask for a copy of a CPD log so it can be good to get into the habit of recording opportunities, courses and experiences as they happen, and with some reflection time build in, will help identify next steps. </a:t>
            </a:r>
          </a:p>
          <a:p>
            <a:endParaRPr lang="en-US" dirty="0"/>
          </a:p>
          <a:p>
            <a:endParaRPr lang="en-US" dirty="0"/>
          </a:p>
          <a:p>
            <a:r>
              <a:rPr lang="en-US" dirty="0"/>
              <a:t>The 360 degree feedback template and personal development plan on Moodle is only to demonstrate that feedback from others can help inform our development plans, whether that is through these types of questionnaires, asking various stakeholders, or through appraisals, supervisions, 1-2-1s, coaching and mentoring sessions even. </a:t>
            </a:r>
            <a:r>
              <a:rPr lang="en-US"/>
              <a:t>These </a:t>
            </a:r>
            <a:r>
              <a:rPr lang="en-US" dirty="0"/>
              <a:t>is not required as part of the assessment criteria. </a:t>
            </a:r>
          </a:p>
          <a:p>
            <a:endParaRPr lang="en-US" dirty="0"/>
          </a:p>
          <a:p>
            <a:r>
              <a:rPr lang="en-US" dirty="0"/>
              <a:t>We touched on last time ways of keeping current with developments in the sector - recap.</a:t>
            </a:r>
          </a:p>
        </p:txBody>
      </p:sp>
      <p:sp>
        <p:nvSpPr>
          <p:cNvPr id="4" name="Slide Number Placeholder 3"/>
          <p:cNvSpPr>
            <a:spLocks noGrp="1"/>
          </p:cNvSpPr>
          <p:nvPr>
            <p:ph type="sldNum" sz="quarter" idx="5"/>
          </p:nvPr>
        </p:nvSpPr>
        <p:spPr/>
        <p:txBody>
          <a:bodyPr/>
          <a:lstStyle/>
          <a:p>
            <a:fld id="{BAC1C4CD-7ECF-0141-9736-C33261D5DF63}" type="slidenum">
              <a:rPr lang="en-US" smtClean="0"/>
              <a:t>52</a:t>
            </a:fld>
            <a:endParaRPr lang="en-US"/>
          </a:p>
        </p:txBody>
      </p:sp>
    </p:spTree>
    <p:extLst>
      <p:ext uri="{BB962C8B-B14F-4D97-AF65-F5344CB8AC3E}">
        <p14:creationId xmlns:p14="http://schemas.microsoft.com/office/powerpoint/2010/main" val="323163236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C1C4CD-7ECF-0141-9736-C33261D5DF63}" type="slidenum">
              <a:rPr lang="en-US" smtClean="0"/>
              <a:t>53</a:t>
            </a:fld>
            <a:endParaRPr lang="en-US"/>
          </a:p>
        </p:txBody>
      </p:sp>
    </p:spTree>
    <p:extLst>
      <p:ext uri="{BB962C8B-B14F-4D97-AF65-F5344CB8AC3E}">
        <p14:creationId xmlns:p14="http://schemas.microsoft.com/office/powerpoint/2010/main" val="377570083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BAC1C4CD-7ECF-0141-9736-C33261D5DF63}" type="slidenum">
              <a:rPr lang="en-US" smtClean="0"/>
              <a:t>54</a:t>
            </a:fld>
            <a:endParaRPr lang="en-US"/>
          </a:p>
        </p:txBody>
      </p:sp>
    </p:spTree>
    <p:extLst>
      <p:ext uri="{BB962C8B-B14F-4D97-AF65-F5344CB8AC3E}">
        <p14:creationId xmlns:p14="http://schemas.microsoft.com/office/powerpoint/2010/main" val="96270398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GB"/>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9A97F79B-8AEA-B04F-ACB3-1B805D066996}" type="datetimeFigureOut">
              <a:rPr lang="en-US" smtClean="0"/>
              <a:t>7/7/22</a:t>
            </a:fld>
            <a:endParaRPr lang="en-US"/>
          </a:p>
        </p:txBody>
      </p:sp>
      <p:sp>
        <p:nvSpPr>
          <p:cNvPr id="5" name="Footer Placeholder 4"/>
          <p:cNvSpPr>
            <a:spLocks noGrp="1"/>
          </p:cNvSpPr>
          <p:nvPr>
            <p:ph type="ftr" sz="quarter" idx="11"/>
          </p:nvPr>
        </p:nvSpPr>
        <p:spPr>
          <a:xfrm>
            <a:off x="3962399" y="5870575"/>
            <a:ext cx="4893958" cy="377825"/>
          </a:xfrm>
        </p:spPr>
        <p:txBody>
          <a:bodyPr/>
          <a:lstStyle/>
          <a:p>
            <a:endParaRPr lang="en-US"/>
          </a:p>
        </p:txBody>
      </p:sp>
      <p:sp>
        <p:nvSpPr>
          <p:cNvPr id="6" name="Slide Number Placeholder 5"/>
          <p:cNvSpPr>
            <a:spLocks noGrp="1"/>
          </p:cNvSpPr>
          <p:nvPr>
            <p:ph type="sldNum" sz="quarter" idx="12"/>
          </p:nvPr>
        </p:nvSpPr>
        <p:spPr>
          <a:xfrm>
            <a:off x="10608958" y="5870575"/>
            <a:ext cx="551167" cy="377825"/>
          </a:xfrm>
        </p:spPr>
        <p:txBody>
          <a:bodyPr/>
          <a:lstStyle/>
          <a:p>
            <a:fld id="{1801BB48-A4BE-E349-9200-147F3E897CC6}" type="slidenum">
              <a:rPr lang="en-US" smtClean="0"/>
              <a:t>‹#›</a:t>
            </a:fld>
            <a:endParaRPr lang="en-US"/>
          </a:p>
        </p:txBody>
      </p:sp>
    </p:spTree>
    <p:extLst>
      <p:ext uri="{BB962C8B-B14F-4D97-AF65-F5344CB8AC3E}">
        <p14:creationId xmlns:p14="http://schemas.microsoft.com/office/powerpoint/2010/main" val="2366486889"/>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A97F79B-8AEA-B04F-ACB3-1B805D066996}" type="datetimeFigureOut">
              <a:rPr lang="en-US" smtClean="0"/>
              <a:t>7/7/22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01BB48-A4BE-E349-9200-147F3E897CC6}" type="slidenum">
              <a:rPr lang="en-US" smtClean="0"/>
              <a:t>‹#›</a:t>
            </a:fld>
            <a:endParaRPr lang="en-US"/>
          </a:p>
        </p:txBody>
      </p:sp>
    </p:spTree>
    <p:extLst>
      <p:ext uri="{BB962C8B-B14F-4D97-AF65-F5344CB8AC3E}">
        <p14:creationId xmlns:p14="http://schemas.microsoft.com/office/powerpoint/2010/main" val="30844122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GB"/>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A97F79B-8AEA-B04F-ACB3-1B805D066996}" type="datetimeFigureOut">
              <a:rPr lang="en-US" smtClean="0"/>
              <a:t>7/7/22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01BB48-A4BE-E349-9200-147F3E897CC6}" type="slidenum">
              <a:rPr lang="en-US" smtClean="0"/>
              <a:t>‹#›</a:t>
            </a:fld>
            <a:endParaRPr lang="en-US"/>
          </a:p>
        </p:txBody>
      </p:sp>
    </p:spTree>
    <p:extLst>
      <p:ext uri="{BB962C8B-B14F-4D97-AF65-F5344CB8AC3E}">
        <p14:creationId xmlns:p14="http://schemas.microsoft.com/office/powerpoint/2010/main" val="32362456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A97F79B-8AEA-B04F-ACB3-1B805D066996}" type="datetimeFigureOut">
              <a:rPr lang="en-US" smtClean="0"/>
              <a:t>7/7/22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01BB48-A4BE-E349-9200-147F3E897CC6}" type="slidenum">
              <a:rPr lang="en-US" smtClean="0"/>
              <a:t>‹#›</a:t>
            </a:fld>
            <a:endParaRPr lang="en-US"/>
          </a:p>
        </p:txBody>
      </p:sp>
    </p:spTree>
    <p:extLst>
      <p:ext uri="{BB962C8B-B14F-4D97-AF65-F5344CB8AC3E}">
        <p14:creationId xmlns:p14="http://schemas.microsoft.com/office/powerpoint/2010/main" val="10117707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A97F79B-8AEA-B04F-ACB3-1B805D066996}" type="datetimeFigureOut">
              <a:rPr lang="en-US" smtClean="0"/>
              <a:t>7/7/22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801BB48-A4BE-E349-9200-147F3E897CC6}" type="slidenum">
              <a:rPr lang="en-US" smtClean="0"/>
              <a:t>‹#›</a:t>
            </a:fld>
            <a:endParaRPr lang="en-US"/>
          </a:p>
        </p:txBody>
      </p:sp>
    </p:spTree>
    <p:extLst>
      <p:ext uri="{BB962C8B-B14F-4D97-AF65-F5344CB8AC3E}">
        <p14:creationId xmlns:p14="http://schemas.microsoft.com/office/powerpoint/2010/main" val="9984610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A97F79B-8AEA-B04F-ACB3-1B805D066996}" type="datetimeFigureOut">
              <a:rPr lang="en-US" smtClean="0"/>
              <a:t>7/7/22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801BB48-A4BE-E349-9200-147F3E897CC6}" type="slidenum">
              <a:rPr lang="en-US" smtClean="0"/>
              <a:t>‹#›</a:t>
            </a:fld>
            <a:endParaRPr lang="en-US"/>
          </a:p>
        </p:txBody>
      </p:sp>
    </p:spTree>
    <p:extLst>
      <p:ext uri="{BB962C8B-B14F-4D97-AF65-F5344CB8AC3E}">
        <p14:creationId xmlns:p14="http://schemas.microsoft.com/office/powerpoint/2010/main" val="111100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9A97F79B-8AEA-B04F-ACB3-1B805D066996}" type="datetimeFigureOut">
              <a:rPr lang="en-US" smtClean="0"/>
              <a:t>7/7/22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801BB48-A4BE-E349-9200-147F3E897CC6}" type="slidenum">
              <a:rPr lang="en-US" smtClean="0"/>
              <a:t>‹#›</a:t>
            </a:fld>
            <a:endParaRPr lang="en-US"/>
          </a:p>
        </p:txBody>
      </p:sp>
    </p:spTree>
    <p:extLst>
      <p:ext uri="{BB962C8B-B14F-4D97-AF65-F5344CB8AC3E}">
        <p14:creationId xmlns:p14="http://schemas.microsoft.com/office/powerpoint/2010/main" val="20361694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A97F79B-8AEA-B04F-ACB3-1B805D066996}" type="datetimeFigureOut">
              <a:rPr lang="en-US" smtClean="0"/>
              <a:t>7/7/22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01BB48-A4BE-E349-9200-147F3E897CC6}" type="slidenum">
              <a:rPr lang="en-US" smtClean="0"/>
              <a:t>‹#›</a:t>
            </a:fld>
            <a:endParaRPr lang="en-US"/>
          </a:p>
        </p:txBody>
      </p:sp>
    </p:spTree>
    <p:extLst>
      <p:ext uri="{BB962C8B-B14F-4D97-AF65-F5344CB8AC3E}">
        <p14:creationId xmlns:p14="http://schemas.microsoft.com/office/powerpoint/2010/main" val="3106201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GB"/>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A97F79B-8AEA-B04F-ACB3-1B805D066996}" type="datetimeFigureOut">
              <a:rPr lang="en-US" smtClean="0"/>
              <a:t>7/7/22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01BB48-A4BE-E349-9200-147F3E897CC6}" type="slidenum">
              <a:rPr lang="en-US" smtClean="0"/>
              <a:t>‹#›</a:t>
            </a:fld>
            <a:endParaRPr lang="en-US"/>
          </a:p>
        </p:txBody>
      </p:sp>
    </p:spTree>
    <p:extLst>
      <p:ext uri="{BB962C8B-B14F-4D97-AF65-F5344CB8AC3E}">
        <p14:creationId xmlns:p14="http://schemas.microsoft.com/office/powerpoint/2010/main" val="11052442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A97F79B-8AEA-B04F-ACB3-1B805D066996}" type="datetimeFigureOut">
              <a:rPr lang="en-US" smtClean="0"/>
              <a:t>7/7/22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01BB48-A4BE-E349-9200-147F3E897CC6}" type="slidenum">
              <a:rPr lang="en-US" smtClean="0"/>
              <a:t>‹#›</a:t>
            </a:fld>
            <a:endParaRPr lang="en-US"/>
          </a:p>
        </p:txBody>
      </p:sp>
    </p:spTree>
    <p:extLst>
      <p:ext uri="{BB962C8B-B14F-4D97-AF65-F5344CB8AC3E}">
        <p14:creationId xmlns:p14="http://schemas.microsoft.com/office/powerpoint/2010/main" val="2765101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A97F79B-8AEA-B04F-ACB3-1B805D066996}" type="datetimeFigureOut">
              <a:rPr lang="en-US" smtClean="0"/>
              <a:t>7/7/22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01BB48-A4BE-E349-9200-147F3E897CC6}" type="slidenum">
              <a:rPr lang="en-US" smtClean="0"/>
              <a:t>‹#›</a:t>
            </a:fld>
            <a:endParaRPr lang="en-US"/>
          </a:p>
        </p:txBody>
      </p:sp>
    </p:spTree>
    <p:extLst>
      <p:ext uri="{BB962C8B-B14F-4D97-AF65-F5344CB8AC3E}">
        <p14:creationId xmlns:p14="http://schemas.microsoft.com/office/powerpoint/2010/main" val="32169111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2" name="TextBox 11"/>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3" name="TextBox 12"/>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A97F79B-8AEA-B04F-ACB3-1B805D066996}" type="datetimeFigureOut">
              <a:rPr lang="en-US" smtClean="0"/>
              <a:t>7/7/22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01BB48-A4BE-E349-9200-147F3E897CC6}" type="slidenum">
              <a:rPr lang="en-US" smtClean="0"/>
              <a:t>‹#›</a:t>
            </a:fld>
            <a:endParaRPr lang="en-US"/>
          </a:p>
        </p:txBody>
      </p:sp>
    </p:spTree>
    <p:extLst>
      <p:ext uri="{BB962C8B-B14F-4D97-AF65-F5344CB8AC3E}">
        <p14:creationId xmlns:p14="http://schemas.microsoft.com/office/powerpoint/2010/main" val="4110309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A97F79B-8AEA-B04F-ACB3-1B805D066996}" type="datetimeFigureOut">
              <a:rPr lang="en-US" smtClean="0"/>
              <a:t>7/7/22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01BB48-A4BE-E349-9200-147F3E897CC6}" type="slidenum">
              <a:rPr lang="en-US" smtClean="0"/>
              <a:t>‹#›</a:t>
            </a:fld>
            <a:endParaRPr lang="en-US"/>
          </a:p>
        </p:txBody>
      </p:sp>
    </p:spTree>
    <p:extLst>
      <p:ext uri="{BB962C8B-B14F-4D97-AF65-F5344CB8AC3E}">
        <p14:creationId xmlns:p14="http://schemas.microsoft.com/office/powerpoint/2010/main" val="32750033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A97F79B-8AEA-B04F-ACB3-1B805D066996}" type="datetimeFigureOut">
              <a:rPr lang="en-US" smtClean="0"/>
              <a:t>7/7/22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01BB48-A4BE-E349-9200-147F3E897CC6}" type="slidenum">
              <a:rPr lang="en-US" smtClean="0"/>
              <a:t>‹#›</a:t>
            </a:fld>
            <a:endParaRPr lang="en-US"/>
          </a:p>
        </p:txBody>
      </p:sp>
    </p:spTree>
    <p:extLst>
      <p:ext uri="{BB962C8B-B14F-4D97-AF65-F5344CB8AC3E}">
        <p14:creationId xmlns:p14="http://schemas.microsoft.com/office/powerpoint/2010/main" val="37610065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A97F79B-8AEA-B04F-ACB3-1B805D066996}" type="datetimeFigureOut">
              <a:rPr lang="en-US" smtClean="0"/>
              <a:t>7/7/22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01BB48-A4BE-E349-9200-147F3E897CC6}" type="slidenum">
              <a:rPr lang="en-US" smtClean="0"/>
              <a:t>‹#›</a:t>
            </a:fld>
            <a:endParaRPr lang="en-US"/>
          </a:p>
        </p:txBody>
      </p:sp>
    </p:spTree>
    <p:extLst>
      <p:ext uri="{BB962C8B-B14F-4D97-AF65-F5344CB8AC3E}">
        <p14:creationId xmlns:p14="http://schemas.microsoft.com/office/powerpoint/2010/main" val="9290226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A97F79B-8AEA-B04F-ACB3-1B805D066996}" type="datetimeFigureOut">
              <a:rPr lang="en-US" smtClean="0"/>
              <a:t>7/7/22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01BB48-A4BE-E349-9200-147F3E897CC6}" type="slidenum">
              <a:rPr lang="en-US" smtClean="0"/>
              <a:t>‹#›</a:t>
            </a:fld>
            <a:endParaRPr lang="en-US"/>
          </a:p>
        </p:txBody>
      </p:sp>
    </p:spTree>
    <p:extLst>
      <p:ext uri="{BB962C8B-B14F-4D97-AF65-F5344CB8AC3E}">
        <p14:creationId xmlns:p14="http://schemas.microsoft.com/office/powerpoint/2010/main" val="40319108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A97F79B-8AEA-B04F-ACB3-1B805D066996}" type="datetimeFigureOut">
              <a:rPr lang="en-US" smtClean="0"/>
              <a:t>7/7/22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01BB48-A4BE-E349-9200-147F3E897CC6}" type="slidenum">
              <a:rPr lang="en-US" smtClean="0"/>
              <a:t>‹#›</a:t>
            </a:fld>
            <a:endParaRPr lang="en-US"/>
          </a:p>
        </p:txBody>
      </p:sp>
    </p:spTree>
    <p:extLst>
      <p:ext uri="{BB962C8B-B14F-4D97-AF65-F5344CB8AC3E}">
        <p14:creationId xmlns:p14="http://schemas.microsoft.com/office/powerpoint/2010/main" val="14351164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olored bar - 100% text">
    <p:spTree>
      <p:nvGrpSpPr>
        <p:cNvPr id="1" name=""/>
        <p:cNvGrpSpPr/>
        <p:nvPr/>
      </p:nvGrpSpPr>
      <p:grpSpPr>
        <a:xfrm>
          <a:off x="0" y="0"/>
          <a:ext cx="0" cy="0"/>
          <a:chOff x="0" y="0"/>
          <a:chExt cx="0" cy="0"/>
        </a:xfrm>
      </p:grpSpPr>
      <p:sp>
        <p:nvSpPr>
          <p:cNvPr id="5" name="Tekstvak 6"/>
          <p:cNvSpPr txBox="1"/>
          <p:nvPr userDrawn="1"/>
        </p:nvSpPr>
        <p:spPr>
          <a:xfrm>
            <a:off x="-114300" y="-261938"/>
            <a:ext cx="3329517" cy="246063"/>
          </a:xfrm>
          <a:prstGeom prst="rect">
            <a:avLst/>
          </a:prstGeom>
          <a:noFill/>
        </p:spPr>
        <p:txBody>
          <a:bodyPr>
            <a:spAutoFit/>
          </a:bodyPr>
          <a:lstStyle>
            <a:defPPr>
              <a:defRPr lang="nl-NL"/>
            </a:defPPr>
            <a:lvl1pPr>
              <a:defRPr sz="1000" b="1">
                <a:solidFill>
                  <a:schemeClr val="accent3"/>
                </a:solidFill>
              </a:defRPr>
            </a:lvl1pPr>
          </a:lstStyle>
          <a:p>
            <a:pPr eaLnBrk="1" fontAlgn="auto" hangingPunct="1">
              <a:spcBef>
                <a:spcPts val="0"/>
              </a:spcBef>
              <a:spcAft>
                <a:spcPts val="0"/>
              </a:spcAft>
              <a:defRPr/>
            </a:pPr>
            <a:r>
              <a:rPr lang="en-GB" sz="1000" dirty="0">
                <a:solidFill>
                  <a:srgbClr val="3D7EDB"/>
                </a:solidFill>
                <a:latin typeface="Arial"/>
              </a:rPr>
              <a:t>Colored bar - 100% text</a:t>
            </a:r>
          </a:p>
        </p:txBody>
      </p:sp>
      <p:sp>
        <p:nvSpPr>
          <p:cNvPr id="2" name="Titel 1"/>
          <p:cNvSpPr>
            <a:spLocks noGrp="1"/>
          </p:cNvSpPr>
          <p:nvPr>
            <p:ph type="title"/>
          </p:nvPr>
        </p:nvSpPr>
        <p:spPr>
          <a:xfrm>
            <a:off x="540779" y="263001"/>
            <a:ext cx="10972800" cy="1143000"/>
          </a:xfrm>
        </p:spPr>
        <p:txBody>
          <a:bodyPr>
            <a:normAutofit/>
          </a:bodyPr>
          <a:lstStyle>
            <a:lvl1pPr algn="l">
              <a:defRPr sz="3200">
                <a:solidFill>
                  <a:schemeClr val="tx2"/>
                </a:solidFill>
              </a:defRPr>
            </a:lvl1pPr>
          </a:lstStyle>
          <a:p>
            <a:r>
              <a:rPr lang="en-US" dirty="0"/>
              <a:t>Click to edit Master title style</a:t>
            </a:r>
          </a:p>
        </p:txBody>
      </p:sp>
      <p:sp>
        <p:nvSpPr>
          <p:cNvPr id="3" name="Tijdelijke aanduiding voor verticale tekst 2"/>
          <p:cNvSpPr>
            <a:spLocks noGrp="1"/>
          </p:cNvSpPr>
          <p:nvPr>
            <p:ph type="body" orient="vert" idx="1"/>
          </p:nvPr>
        </p:nvSpPr>
        <p:spPr>
          <a:xfrm>
            <a:off x="540779" y="1586674"/>
            <a:ext cx="11091776" cy="3930559"/>
          </a:xfrm>
        </p:spPr>
        <p:txBody>
          <a:bodyPr tIns="108000" rIns="72000" bIns="72000"/>
          <a:lstStyle>
            <a:lvl2pPr>
              <a:defRPr/>
            </a:lvl2pPr>
            <a:lvl3pPr>
              <a:defRPr baseline="0"/>
            </a:lvl3pPr>
            <a:lvl4pPr>
              <a:defRPr baseline="0"/>
            </a:lvl4pPr>
          </a:lstStyle>
          <a:p>
            <a:pPr lvl="0"/>
            <a:r>
              <a:rPr lang="en-US"/>
              <a:t>Click to edit Master text styles</a:t>
            </a:r>
          </a:p>
          <a:p>
            <a:pPr lvl="1"/>
            <a:r>
              <a:rPr lang="en-US"/>
              <a:t>Second level</a:t>
            </a:r>
          </a:p>
          <a:p>
            <a:pPr lvl="2"/>
            <a:r>
              <a:rPr lang="en-US"/>
              <a:t>Third level</a:t>
            </a:r>
          </a:p>
        </p:txBody>
      </p:sp>
      <p:sp>
        <p:nvSpPr>
          <p:cNvPr id="51" name="Tijdelijke aanduiding voor verticale tekst 2"/>
          <p:cNvSpPr>
            <a:spLocks noGrp="1"/>
          </p:cNvSpPr>
          <p:nvPr>
            <p:ph type="body" orient="vert" idx="13"/>
          </p:nvPr>
        </p:nvSpPr>
        <p:spPr>
          <a:xfrm>
            <a:off x="541528" y="1210044"/>
            <a:ext cx="11089640" cy="369741"/>
          </a:xfrm>
          <a:solidFill>
            <a:schemeClr val="accent1"/>
          </a:solidFill>
        </p:spPr>
        <p:txBody>
          <a:bodyPr wrap="none" lIns="180000" tIns="72000" rIns="216000" anchor="ctr">
            <a:noAutofit/>
          </a:bodyPr>
          <a:lstStyle>
            <a:lvl1pPr>
              <a:defRPr sz="2800" b="1">
                <a:solidFill>
                  <a:schemeClr val="bg1"/>
                </a:solidFill>
              </a:defRPr>
            </a:lvl1pPr>
            <a:lvl3pPr>
              <a:defRPr/>
            </a:lvl3pPr>
            <a:lvl4pPr>
              <a:defRPr baseline="0"/>
            </a:lvl4pPr>
          </a:lstStyle>
          <a:p>
            <a:pPr lvl="0"/>
            <a:r>
              <a:rPr lang="en-US" dirty="0"/>
              <a:t>Click to edit Master text styles</a:t>
            </a:r>
          </a:p>
        </p:txBody>
      </p:sp>
      <p:sp>
        <p:nvSpPr>
          <p:cNvPr id="7" name="Tijdelijke aanduiding voor dianummer 5"/>
          <p:cNvSpPr>
            <a:spLocks noGrp="1"/>
          </p:cNvSpPr>
          <p:nvPr>
            <p:ph type="sldNum" sz="quarter" idx="15"/>
          </p:nvPr>
        </p:nvSpPr>
        <p:spPr/>
        <p:txBody>
          <a:bodyPr/>
          <a:lstStyle>
            <a:lvl1pPr eaLnBrk="0" fontAlgn="base" hangingPunct="0">
              <a:spcBef>
                <a:spcPct val="0"/>
              </a:spcBef>
              <a:spcAft>
                <a:spcPct val="0"/>
              </a:spcAft>
              <a:defRPr/>
            </a:lvl1pPr>
          </a:lstStyle>
          <a:p>
            <a:pPr>
              <a:defRPr/>
            </a:pPr>
            <a:fld id="{DFAEC5DD-68FC-4E9C-9587-DBB16356B9F7}" type="slidenum">
              <a:rPr lang="en-US"/>
              <a:pPr>
                <a:defRPr/>
              </a:pPr>
              <a:t>‹#›</a:t>
            </a:fld>
            <a:endParaRPr lang="en-US"/>
          </a:p>
        </p:txBody>
      </p:sp>
    </p:spTree>
    <p:extLst>
      <p:ext uri="{BB962C8B-B14F-4D97-AF65-F5344CB8AC3E}">
        <p14:creationId xmlns:p14="http://schemas.microsoft.com/office/powerpoint/2010/main" val="12585802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646FC-1C06-47B8-906F-F1D7C7816024}"/>
              </a:ext>
            </a:extLst>
          </p:cNvPr>
          <p:cNvSpPr>
            <a:spLocks noGrp="1"/>
          </p:cNvSpPr>
          <p:nvPr>
            <p:ph type="title"/>
          </p:nvPr>
        </p:nvSpPr>
        <p:spPr>
          <a:xfrm>
            <a:off x="143935" y="125413"/>
            <a:ext cx="11808884" cy="495300"/>
          </a:xfrm>
        </p:spPr>
        <p:txBody>
          <a:bodyPr/>
          <a:lstStyle/>
          <a:p>
            <a:r>
              <a:rPr lang="en-US"/>
              <a:t>Click to edit Master title style</a:t>
            </a:r>
            <a:endParaRPr lang="en-GB"/>
          </a:p>
        </p:txBody>
      </p:sp>
      <p:sp>
        <p:nvSpPr>
          <p:cNvPr id="3" name="Table Placeholder 2">
            <a:extLst>
              <a:ext uri="{FF2B5EF4-FFF2-40B4-BE49-F238E27FC236}">
                <a16:creationId xmlns:a16="http://schemas.microsoft.com/office/drawing/2014/main" id="{353F0EC9-5DC0-4011-8D5A-F5B2EC34DD58}"/>
              </a:ext>
            </a:extLst>
          </p:cNvPr>
          <p:cNvSpPr>
            <a:spLocks noGrp="1"/>
          </p:cNvSpPr>
          <p:nvPr>
            <p:ph type="tbl" idx="1"/>
          </p:nvPr>
        </p:nvSpPr>
        <p:spPr>
          <a:xfrm>
            <a:off x="609600" y="836613"/>
            <a:ext cx="10972800" cy="5256212"/>
          </a:xfrm>
        </p:spPr>
        <p:txBody>
          <a:bodyPr/>
          <a:lstStyle/>
          <a:p>
            <a:endParaRPr lang="en-GB"/>
          </a:p>
        </p:txBody>
      </p:sp>
      <p:sp>
        <p:nvSpPr>
          <p:cNvPr id="4" name="Date Placeholder 3">
            <a:extLst>
              <a:ext uri="{FF2B5EF4-FFF2-40B4-BE49-F238E27FC236}">
                <a16:creationId xmlns:a16="http://schemas.microsoft.com/office/drawing/2014/main" id="{6959D603-CC3B-47C7-BE2A-8C7BDF90BABC}"/>
              </a:ext>
            </a:extLst>
          </p:cNvPr>
          <p:cNvSpPr>
            <a:spLocks noGrp="1"/>
          </p:cNvSpPr>
          <p:nvPr>
            <p:ph type="dt" sz="half" idx="10"/>
          </p:nvPr>
        </p:nvSpPr>
        <p:spPr>
          <a:xfrm>
            <a:off x="609600" y="6245225"/>
            <a:ext cx="2844800" cy="476250"/>
          </a:xfrm>
        </p:spPr>
        <p:txBody>
          <a:bodyPr/>
          <a:lstStyle>
            <a:lvl1pPr>
              <a:defRPr/>
            </a:lvl1pPr>
          </a:lstStyle>
          <a:p>
            <a:endParaRPr lang="en-GB" altLang="en-US"/>
          </a:p>
        </p:txBody>
      </p:sp>
      <p:sp>
        <p:nvSpPr>
          <p:cNvPr id="5" name="Footer Placeholder 4">
            <a:extLst>
              <a:ext uri="{FF2B5EF4-FFF2-40B4-BE49-F238E27FC236}">
                <a16:creationId xmlns:a16="http://schemas.microsoft.com/office/drawing/2014/main" id="{844B89F7-BC57-45D3-A38D-8F072BF77C58}"/>
              </a:ext>
            </a:extLst>
          </p:cNvPr>
          <p:cNvSpPr>
            <a:spLocks noGrp="1"/>
          </p:cNvSpPr>
          <p:nvPr>
            <p:ph type="ftr" sz="quarter" idx="11"/>
          </p:nvPr>
        </p:nvSpPr>
        <p:spPr>
          <a:xfrm>
            <a:off x="4165600" y="6245225"/>
            <a:ext cx="3860800" cy="476250"/>
          </a:xfrm>
        </p:spPr>
        <p:txBody>
          <a:bodyPr/>
          <a:lstStyle>
            <a:lvl1pPr>
              <a:defRPr/>
            </a:lvl1pPr>
          </a:lstStyle>
          <a:p>
            <a:endParaRPr lang="en-GB" altLang="en-US"/>
          </a:p>
        </p:txBody>
      </p:sp>
      <p:sp>
        <p:nvSpPr>
          <p:cNvPr id="6" name="Slide Number Placeholder 5">
            <a:extLst>
              <a:ext uri="{FF2B5EF4-FFF2-40B4-BE49-F238E27FC236}">
                <a16:creationId xmlns:a16="http://schemas.microsoft.com/office/drawing/2014/main" id="{C89D3A6A-E65A-4A07-B27A-3D9FD01F2912}"/>
              </a:ext>
            </a:extLst>
          </p:cNvPr>
          <p:cNvSpPr>
            <a:spLocks noGrp="1"/>
          </p:cNvSpPr>
          <p:nvPr>
            <p:ph type="sldNum" sz="quarter" idx="12"/>
          </p:nvPr>
        </p:nvSpPr>
        <p:spPr>
          <a:xfrm>
            <a:off x="8737600" y="6245225"/>
            <a:ext cx="2844800" cy="476250"/>
          </a:xfrm>
        </p:spPr>
        <p:txBody>
          <a:bodyPr/>
          <a:lstStyle>
            <a:lvl1pPr>
              <a:defRPr/>
            </a:lvl1pPr>
          </a:lstStyle>
          <a:p>
            <a:fld id="{BC535AFB-F356-4933-8BF9-5F8AE30ABF37}" type="slidenum">
              <a:rPr lang="en-GB" altLang="en-US"/>
              <a:pPr/>
              <a:t>‹#›</a:t>
            </a:fld>
            <a:endParaRPr lang="en-GB" altLang="en-US"/>
          </a:p>
        </p:txBody>
      </p:sp>
    </p:spTree>
    <p:extLst>
      <p:ext uri="{BB962C8B-B14F-4D97-AF65-F5344CB8AC3E}">
        <p14:creationId xmlns:p14="http://schemas.microsoft.com/office/powerpoint/2010/main" val="1563794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A97F79B-8AEA-B04F-ACB3-1B805D066996}" type="datetimeFigureOut">
              <a:rPr lang="en-US" smtClean="0"/>
              <a:t>7/7/22</a:t>
            </a:fld>
            <a:endParaRPr lang="en-US"/>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801BB48-A4BE-E349-9200-147F3E897CC6}" type="slidenum">
              <a:rPr lang="en-US" smtClean="0"/>
              <a:t>‹#›</a:t>
            </a:fld>
            <a:endParaRPr lang="en-US"/>
          </a:p>
        </p:txBody>
      </p:sp>
    </p:spTree>
    <p:extLst>
      <p:ext uri="{BB962C8B-B14F-4D97-AF65-F5344CB8AC3E}">
        <p14:creationId xmlns:p14="http://schemas.microsoft.com/office/powerpoint/2010/main" val="1879645713"/>
      </p:ext>
    </p:extLst>
  </p:cSld>
  <p:clrMap bg1="dk1" tx1="lt1" bg2="dk2" tx2="lt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713" r:id="rId15"/>
    <p:sldLayoutId id="2147483714" r:id="rId16"/>
    <p:sldLayoutId id="2147483715" r:id="rId17"/>
    <p:sldLayoutId id="2147483716" r:id="rId18"/>
    <p:sldLayoutId id="2147483717" r:id="rId19"/>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diagramColors" Target="../diagrams/colors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hbr.org/2014/06/proven-ways-to-earn-your-employees-trust" TargetMode="External"/><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2.xml"/><Relationship Id="rId1" Type="http://schemas.openxmlformats.org/officeDocument/2006/relationships/slideLayout" Target="../slideLayouts/slideLayout18.xml"/><Relationship Id="rId5" Type="http://schemas.openxmlformats.org/officeDocument/2006/relationships/hyperlink" Target="https://creativecommons.org/licenses/by-sa/3.0/" TargetMode="External"/><Relationship Id="rId4" Type="http://schemas.openxmlformats.org/officeDocument/2006/relationships/hyperlink" Target="http://commons.wikimedia.org/wiki/File:Alarm_Clocks_20101107a.jpg"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video" Target="https://www.youtube.com/embed/VqD9VlHXwv4?feature=oembed" TargetMode="External"/><Relationship Id="rId4" Type="http://schemas.openxmlformats.org/officeDocument/2006/relationships/image" Target="../media/image16.jpeg"/></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ww.hibob.com/hr-glossary/hr-emotional-intelligence/"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verywellmind.com/what-is-emotional-intelligence-2795423"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cipd.co.uk/news-views/changing-work-views/future-work/thought-pieces/compassion-workplace#gref" TargetMode="External"/><Relationship Id="rId2" Type="http://schemas.openxmlformats.org/officeDocument/2006/relationships/notesSlide" Target="../notesSlides/notesSlide31.xml"/><Relationship Id="rId1" Type="http://schemas.openxmlformats.org/officeDocument/2006/relationships/slideLayout" Target="../slideLayouts/slideLayout7.xml"/><Relationship Id="rId5" Type="http://schemas.openxmlformats.org/officeDocument/2006/relationships/hyperlink" Target="https://www.sciencedirect.com/science/article/abs/pii/S0005789417300667" TargetMode="External"/><Relationship Id="rId4" Type="http://schemas.openxmlformats.org/officeDocument/2006/relationships/hyperlink" Target="https://www.researchgate.net/publication/228772546_WHAT_GOOD_IS_COMPASSION_AT_WORK" TargetMode="Externa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35.xml.rels><?xml version="1.0" encoding="UTF-8" standalone="yes"?>
<Relationships xmlns="http://schemas.openxmlformats.org/package/2006/relationships"><Relationship Id="rId3" Type="http://schemas.openxmlformats.org/officeDocument/2006/relationships/hyperlink" Target="https://www.cipd.co.uk/knowledge/fundamentals/relations/disputes/managing-workplace-conflict-report"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0.png"/><Relationship Id="rId4" Type="http://schemas.openxmlformats.org/officeDocument/2006/relationships/image" Target="../media/image1.jpeg"/></Relationships>
</file>

<file path=ppt/slides/_rels/slide38.xml.rels><?xml version="1.0" encoding="UTF-8" standalone="yes"?>
<Relationships xmlns="http://schemas.openxmlformats.org/package/2006/relationships"><Relationship Id="rId3" Type="http://schemas.openxmlformats.org/officeDocument/2006/relationships/hyperlink" Target="https://hbr.org/2017/08/high-performing-teams-need-psychological-safety-heres-how-to-create-it"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hyperlink" Target="https://www.myhrtoolkit.com/blog/psychological-safety-what-it-is-why-it-matters" TargetMode="External"/><Relationship Id="rId4" Type="http://schemas.openxmlformats.org/officeDocument/2006/relationships/hyperlink" Target="https://www.myhrtoolkit.com/blog/importance-employee-feedback-for-businesses" TargetMode="Externa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9.xml"/><Relationship Id="rId1" Type="http://schemas.openxmlformats.org/officeDocument/2006/relationships/tags" Target="../tags/tag1.xml"/><Relationship Id="rId4" Type="http://schemas.openxmlformats.org/officeDocument/2006/relationships/hyperlink" Target="https://project-management.com/how-johari-window-helps-build-effective-project-teams/" TargetMode="Externa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video" Target="https://www.youtube.com/embed/2ZzMlyUzlVY?feature=oembed" TargetMode="External"/><Relationship Id="rId4" Type="http://schemas.openxmlformats.org/officeDocument/2006/relationships/image" Target="../media/image21.jpe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2.xml"/><Relationship Id="rId1" Type="http://schemas.openxmlformats.org/officeDocument/2006/relationships/video" Target="https://www.youtube.com/embed/hMesDq_rNOw?feature=oembed" TargetMode="External"/><Relationship Id="rId4" Type="http://schemas.openxmlformats.org/officeDocument/2006/relationships/image" Target="../media/image22.jpeg"/></Relationships>
</file>

<file path=ppt/slides/_rels/slide42.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25.svg"/><Relationship Id="rId4" Type="http://schemas.openxmlformats.org/officeDocument/2006/relationships/image" Target="../media/image24.pn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hyperlink" Target="https://youtu.be/a6bnG8Ahspo" TargetMode="External"/></Relationships>
</file>

<file path=ppt/slides/_rels/slide47.xml.rels><?xml version="1.0" encoding="UTF-8" standalone="yes"?>
<Relationships xmlns="http://schemas.openxmlformats.org/package/2006/relationships"><Relationship Id="rId3" Type="http://schemas.openxmlformats.org/officeDocument/2006/relationships/hyperlink" Target="https://www.businessballs.com/self-awareness/reflective-practice/" TargetMode="External"/><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2.xml"/><Relationship Id="rId1" Type="http://schemas.openxmlformats.org/officeDocument/2006/relationships/video" Target="https://www.youtube.com/embed/M9hyWVEG2x0?feature=oembed" TargetMode="External"/><Relationship Id="rId5" Type="http://schemas.openxmlformats.org/officeDocument/2006/relationships/hyperlink" Target="https://www.youtube.com/watch?v=M9hyWVEG2x0&amp;t=2s" TargetMode="External"/><Relationship Id="rId4" Type="http://schemas.openxmlformats.org/officeDocument/2006/relationships/image" Target="../media/image28.jpeg"/></Relationships>
</file>

<file path=ppt/slides/_rels/slide4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5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9.xml"/><Relationship Id="rId1" Type="http://schemas.openxmlformats.org/officeDocument/2006/relationships/slideLayout" Target="../slideLayouts/slideLayout2.xml"/><Relationship Id="rId4" Type="http://schemas.openxmlformats.org/officeDocument/2006/relationships/hyperlink" Target="https://www.cipd.co.uk/learn/cpd/map" TargetMode="External"/></Relationships>
</file>

<file path=ppt/slides/_rels/slide5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hyperlink" Target="https://peopleprofession.cipd.org/profession-map/core-behaviours#gref" TargetMode="External"/><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hyperlink" Target="https://www.businessballs.com/communication-skills/mehrabians-communication-theory-verbal-non-verbal-body-language/" TargetMode="External"/></Relationships>
</file>

<file path=ppt/slides/_rels/slide54.xml.rels><?xml version="1.0" encoding="UTF-8" standalone="yes"?>
<Relationships xmlns="http://schemas.openxmlformats.org/package/2006/relationships"><Relationship Id="rId3" Type="http://schemas.openxmlformats.org/officeDocument/2006/relationships/hyperlink" Target="mailto:Sharon.atkins@u" TargetMode="External"/><Relationship Id="rId2" Type="http://schemas.openxmlformats.org/officeDocument/2006/relationships/notesSlide" Target="../notesSlides/notesSlide52.xml"/><Relationship Id="rId1" Type="http://schemas.openxmlformats.org/officeDocument/2006/relationships/slideLayout" Target="../slideLayouts/slideLayout2.xml"/><Relationship Id="rId4" Type="http://schemas.openxmlformats.org/officeDocument/2006/relationships/hyperlink" Target="mailto:Sharon.atkins@uwtsd.ac.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0566B-7EFD-763B-F012-F79DEFFCE817}"/>
              </a:ext>
            </a:extLst>
          </p:cNvPr>
          <p:cNvSpPr>
            <a:spLocks noGrp="1"/>
          </p:cNvSpPr>
          <p:nvPr>
            <p:ph type="ctrTitle"/>
          </p:nvPr>
        </p:nvSpPr>
        <p:spPr/>
        <p:txBody>
          <a:bodyPr/>
          <a:lstStyle/>
          <a:p>
            <a:r>
              <a:rPr lang="en-US" dirty="0"/>
              <a:t>Core </a:t>
            </a:r>
            <a:r>
              <a:rPr lang="en-US" dirty="0" err="1"/>
              <a:t>behaviours</a:t>
            </a:r>
            <a:r>
              <a:rPr lang="en-US" dirty="0"/>
              <a:t> for people professionals </a:t>
            </a:r>
          </a:p>
        </p:txBody>
      </p:sp>
      <p:sp>
        <p:nvSpPr>
          <p:cNvPr id="3" name="Subtitle 2">
            <a:extLst>
              <a:ext uri="{FF2B5EF4-FFF2-40B4-BE49-F238E27FC236}">
                <a16:creationId xmlns:a16="http://schemas.microsoft.com/office/drawing/2014/main" id="{3E311FFE-348D-DC95-3A79-228EE778F013}"/>
              </a:ext>
            </a:extLst>
          </p:cNvPr>
          <p:cNvSpPr>
            <a:spLocks noGrp="1"/>
          </p:cNvSpPr>
          <p:nvPr>
            <p:ph type="subTitle" idx="1"/>
          </p:nvPr>
        </p:nvSpPr>
        <p:spPr/>
        <p:txBody>
          <a:bodyPr/>
          <a:lstStyle/>
          <a:p>
            <a:r>
              <a:rPr lang="en-US" dirty="0"/>
              <a:t>Workshop 2</a:t>
            </a:r>
          </a:p>
        </p:txBody>
      </p:sp>
    </p:spTree>
    <p:extLst>
      <p:ext uri="{BB962C8B-B14F-4D97-AF65-F5344CB8AC3E}">
        <p14:creationId xmlns:p14="http://schemas.microsoft.com/office/powerpoint/2010/main" val="2885983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 Session plan </a:t>
            </a:r>
          </a:p>
        </p:txBody>
      </p:sp>
      <p:sp>
        <p:nvSpPr>
          <p:cNvPr id="5" name="Vertical Text Placeholder 4"/>
          <p:cNvSpPr>
            <a:spLocks noGrp="1"/>
          </p:cNvSpPr>
          <p:nvPr>
            <p:ph type="body" orient="vert" idx="1"/>
          </p:nvPr>
        </p:nvSpPr>
        <p:spPr>
          <a:xfrm>
            <a:off x="540779" y="3251351"/>
            <a:ext cx="11091776" cy="3930559"/>
          </a:xfrm>
        </p:spPr>
        <p:txBody>
          <a:bodyPr>
            <a:normAutofit/>
          </a:bodyPr>
          <a:lstStyle/>
          <a:p>
            <a:r>
              <a:rPr lang="en-GB" sz="4000" dirty="0"/>
              <a:t>9:30am start </a:t>
            </a:r>
          </a:p>
          <a:p>
            <a:r>
              <a:rPr lang="en-GB" sz="4000" dirty="0"/>
              <a:t>Break (20 minutes around 11am)</a:t>
            </a:r>
          </a:p>
          <a:p>
            <a:r>
              <a:rPr lang="en-GB" sz="4000" dirty="0"/>
              <a:t>Lunch (around 1.15pm)</a:t>
            </a:r>
          </a:p>
          <a:p>
            <a:r>
              <a:rPr lang="en-GB" sz="4000" dirty="0"/>
              <a:t>Assignment guidance and Q&amp;A</a:t>
            </a:r>
          </a:p>
          <a:p>
            <a:r>
              <a:rPr lang="en-GB" sz="4000" dirty="0"/>
              <a:t>3pm close</a:t>
            </a:r>
          </a:p>
          <a:p>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000" dirty="0"/>
          </a:p>
          <a:p>
            <a:pPr marL="0" indent="0">
              <a:buNone/>
            </a:pPr>
            <a:endParaRPr lang="en-GB" sz="2400" dirty="0"/>
          </a:p>
        </p:txBody>
      </p:sp>
    </p:spTree>
    <p:extLst>
      <p:ext uri="{BB962C8B-B14F-4D97-AF65-F5344CB8AC3E}">
        <p14:creationId xmlns:p14="http://schemas.microsoft.com/office/powerpoint/2010/main" val="5726951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49E48-4F0C-4B88-298B-99DAC2F9209E}"/>
              </a:ext>
            </a:extLst>
          </p:cNvPr>
          <p:cNvSpPr>
            <a:spLocks noGrp="1"/>
          </p:cNvSpPr>
          <p:nvPr>
            <p:ph type="title"/>
          </p:nvPr>
        </p:nvSpPr>
        <p:spPr>
          <a:xfrm>
            <a:off x="685800" y="163306"/>
            <a:ext cx="10131425" cy="1456267"/>
          </a:xfrm>
        </p:spPr>
        <p:txBody>
          <a:bodyPr/>
          <a:lstStyle/>
          <a:p>
            <a:r>
              <a:rPr lang="en-US" dirty="0"/>
              <a:t>What You will learn</a:t>
            </a:r>
          </a:p>
        </p:txBody>
      </p:sp>
      <p:sp>
        <p:nvSpPr>
          <p:cNvPr id="3" name="Content Placeholder 2">
            <a:extLst>
              <a:ext uri="{FF2B5EF4-FFF2-40B4-BE49-F238E27FC236}">
                <a16:creationId xmlns:a16="http://schemas.microsoft.com/office/drawing/2014/main" id="{F4988227-F525-5329-9084-4031A96E8B3A}"/>
              </a:ext>
            </a:extLst>
          </p:cNvPr>
          <p:cNvSpPr>
            <a:spLocks noGrp="1"/>
          </p:cNvSpPr>
          <p:nvPr>
            <p:ph idx="1"/>
          </p:nvPr>
        </p:nvSpPr>
        <p:spPr>
          <a:xfrm>
            <a:off x="685801" y="1619573"/>
            <a:ext cx="10131425" cy="4920712"/>
          </a:xfrm>
        </p:spPr>
        <p:txBody>
          <a:bodyPr>
            <a:normAutofit/>
          </a:bodyPr>
          <a:lstStyle/>
          <a:p>
            <a:r>
              <a:rPr lang="en-GB" sz="3200" dirty="0">
                <a:latin typeface="Arial" panose="020B0604020202020204" pitchFamily="34" charset="0"/>
              </a:rPr>
              <a:t>The importance of respectful and inclusive ways of working will be examined in terms of clarifying problems and issues, contributing views, accepting mistakes and working in a team</a:t>
            </a:r>
          </a:p>
          <a:p>
            <a:pPr marL="0" indent="0">
              <a:buNone/>
            </a:pPr>
            <a:endParaRPr lang="en-GB" sz="1100" dirty="0">
              <a:latin typeface="Arial" panose="020B0604020202020204" pitchFamily="34" charset="0"/>
            </a:endParaRPr>
          </a:p>
          <a:p>
            <a:r>
              <a:rPr lang="en-GB" sz="3200" dirty="0">
                <a:latin typeface="Arial" panose="020B0604020202020204" pitchFamily="34" charset="0"/>
              </a:rPr>
              <a:t>You will examine the concept of reflective practice aimed at consolidating and improving your professional knowledge, skills and experience </a:t>
            </a:r>
            <a:endParaRPr lang="en-US" sz="2400" dirty="0"/>
          </a:p>
        </p:txBody>
      </p:sp>
    </p:spTree>
    <p:extLst>
      <p:ext uri="{BB962C8B-B14F-4D97-AF65-F5344CB8AC3E}">
        <p14:creationId xmlns:p14="http://schemas.microsoft.com/office/powerpoint/2010/main" val="28229219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B1933-CB76-A454-0140-2CE836232AF0}"/>
              </a:ext>
            </a:extLst>
          </p:cNvPr>
          <p:cNvSpPr>
            <a:spLocks noGrp="1"/>
          </p:cNvSpPr>
          <p:nvPr>
            <p:ph type="title"/>
          </p:nvPr>
        </p:nvSpPr>
        <p:spPr>
          <a:xfrm>
            <a:off x="263770" y="0"/>
            <a:ext cx="10131425" cy="1456267"/>
          </a:xfrm>
        </p:spPr>
        <p:txBody>
          <a:bodyPr/>
          <a:lstStyle/>
          <a:p>
            <a:r>
              <a:rPr lang="en-US" dirty="0"/>
              <a:t>CIPD Core </a:t>
            </a:r>
            <a:r>
              <a:rPr lang="en-US" dirty="0" err="1"/>
              <a:t>behaviours</a:t>
            </a:r>
            <a:endParaRPr lang="en-US" dirty="0"/>
          </a:p>
        </p:txBody>
      </p:sp>
      <p:pic>
        <p:nvPicPr>
          <p:cNvPr id="8" name="Content Placeholder 7" descr="Shape, polygon&#10;&#10;Description automatically generated">
            <a:extLst>
              <a:ext uri="{FF2B5EF4-FFF2-40B4-BE49-F238E27FC236}">
                <a16:creationId xmlns:a16="http://schemas.microsoft.com/office/drawing/2014/main" id="{F3E907C7-639A-0732-0B96-A1F652222BF3}"/>
              </a:ext>
            </a:extLst>
          </p:cNvPr>
          <p:cNvPicPr>
            <a:picLocks noGrp="1" noChangeAspect="1"/>
          </p:cNvPicPr>
          <p:nvPr>
            <p:ph idx="1"/>
          </p:nvPr>
        </p:nvPicPr>
        <p:blipFill>
          <a:blip r:embed="rId3"/>
          <a:stretch>
            <a:fillRect/>
          </a:stretch>
        </p:blipFill>
        <p:spPr>
          <a:xfrm>
            <a:off x="996462" y="1289538"/>
            <a:ext cx="10262851" cy="5009663"/>
          </a:xfrm>
        </p:spPr>
      </p:pic>
    </p:spTree>
    <p:extLst>
      <p:ext uri="{BB962C8B-B14F-4D97-AF65-F5344CB8AC3E}">
        <p14:creationId xmlns:p14="http://schemas.microsoft.com/office/powerpoint/2010/main" val="23558334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E76963-8EB2-B742-8D7D-937060C0BD10}"/>
              </a:ext>
            </a:extLst>
          </p:cNvPr>
          <p:cNvSpPr>
            <a:spLocks noGrp="1"/>
          </p:cNvSpPr>
          <p:nvPr>
            <p:ph type="title"/>
          </p:nvPr>
        </p:nvSpPr>
        <p:spPr/>
        <p:txBody>
          <a:bodyPr>
            <a:noAutofit/>
          </a:bodyPr>
          <a:lstStyle/>
          <a:p>
            <a:r>
              <a:rPr lang="en-US" dirty="0">
                <a:highlight>
                  <a:srgbClr val="0000FF"/>
                </a:highlight>
              </a:rPr>
              <a:t>Professional courage and influencing (CIPD Prof map), </a:t>
            </a:r>
            <a:r>
              <a:rPr lang="en-US" dirty="0"/>
              <a:t>people professionals should: </a:t>
            </a:r>
          </a:p>
        </p:txBody>
      </p:sp>
      <p:sp>
        <p:nvSpPr>
          <p:cNvPr id="3" name="Content Placeholder 2">
            <a:extLst>
              <a:ext uri="{FF2B5EF4-FFF2-40B4-BE49-F238E27FC236}">
                <a16:creationId xmlns:a16="http://schemas.microsoft.com/office/drawing/2014/main" id="{8F7E3531-A6F6-034A-9354-85DDB87C9D97}"/>
              </a:ext>
            </a:extLst>
          </p:cNvPr>
          <p:cNvSpPr>
            <a:spLocks noGrp="1"/>
          </p:cNvSpPr>
          <p:nvPr>
            <p:ph idx="1"/>
          </p:nvPr>
        </p:nvSpPr>
        <p:spPr>
          <a:xfrm>
            <a:off x="685801" y="2142067"/>
            <a:ext cx="10131425" cy="4566643"/>
          </a:xfrm>
        </p:spPr>
        <p:txBody>
          <a:bodyPr>
            <a:normAutofit/>
          </a:bodyPr>
          <a:lstStyle/>
          <a:p>
            <a:r>
              <a:rPr lang="en-GB" sz="2400" dirty="0"/>
              <a:t>Contribute views and opinions clearly</a:t>
            </a:r>
          </a:p>
          <a:p>
            <a:r>
              <a:rPr lang="en-GB" sz="2400" dirty="0"/>
              <a:t>Provide information accurately and in a timely way</a:t>
            </a:r>
          </a:p>
          <a:p>
            <a:r>
              <a:rPr lang="en-GB" sz="2400" dirty="0"/>
              <a:t>Initiate purposeful conversations with a range of people</a:t>
            </a:r>
          </a:p>
          <a:p>
            <a:r>
              <a:rPr lang="en-GB" sz="2400" dirty="0"/>
              <a:t>Understand the impact of different influencing and communication styles in a range of situations</a:t>
            </a:r>
          </a:p>
          <a:p>
            <a:r>
              <a:rPr lang="en-GB" sz="2400" dirty="0"/>
              <a:t>Recognise and accept mistakes </a:t>
            </a:r>
          </a:p>
          <a:p>
            <a:pPr marL="0" indent="0">
              <a:buNone/>
            </a:pPr>
            <a:endParaRPr lang="en-GB" dirty="0"/>
          </a:p>
          <a:p>
            <a:endParaRPr lang="en-US" dirty="0"/>
          </a:p>
        </p:txBody>
      </p:sp>
    </p:spTree>
    <p:extLst>
      <p:ext uri="{BB962C8B-B14F-4D97-AF65-F5344CB8AC3E}">
        <p14:creationId xmlns:p14="http://schemas.microsoft.com/office/powerpoint/2010/main" val="36129149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4F9828-76DE-8C46-9247-B9A13F05853C}"/>
              </a:ext>
            </a:extLst>
          </p:cNvPr>
          <p:cNvSpPr>
            <a:spLocks noGrp="1"/>
          </p:cNvSpPr>
          <p:nvPr>
            <p:ph type="title"/>
          </p:nvPr>
        </p:nvSpPr>
        <p:spPr/>
        <p:txBody>
          <a:bodyPr>
            <a:normAutofit/>
          </a:bodyPr>
          <a:lstStyle/>
          <a:p>
            <a:r>
              <a:rPr lang="en-US" dirty="0">
                <a:highlight>
                  <a:srgbClr val="0000FF"/>
                </a:highlight>
              </a:rPr>
              <a:t>Valuing People (CIPD Prof map)</a:t>
            </a:r>
          </a:p>
        </p:txBody>
      </p:sp>
      <p:sp>
        <p:nvSpPr>
          <p:cNvPr id="3" name="Content Placeholder 2">
            <a:extLst>
              <a:ext uri="{FF2B5EF4-FFF2-40B4-BE49-F238E27FC236}">
                <a16:creationId xmlns:a16="http://schemas.microsoft.com/office/drawing/2014/main" id="{B8144295-744D-D648-B141-355F910B71A3}"/>
              </a:ext>
            </a:extLst>
          </p:cNvPr>
          <p:cNvSpPr>
            <a:spLocks noGrp="1"/>
          </p:cNvSpPr>
          <p:nvPr>
            <p:ph idx="1"/>
          </p:nvPr>
        </p:nvSpPr>
        <p:spPr/>
        <p:txBody>
          <a:bodyPr/>
          <a:lstStyle/>
          <a:p>
            <a:r>
              <a:rPr lang="en-GB" sz="3200" dirty="0"/>
              <a:t>Understand the purpose of your work</a:t>
            </a:r>
          </a:p>
          <a:p>
            <a:r>
              <a:rPr lang="en-GB" sz="3200" dirty="0"/>
              <a:t>Empathise with others and consider their well-being</a:t>
            </a:r>
          </a:p>
          <a:p>
            <a:r>
              <a:rPr lang="en-GB" sz="3200" dirty="0"/>
              <a:t>Support others to develop and be their best</a:t>
            </a:r>
          </a:p>
          <a:p>
            <a:r>
              <a:rPr lang="en-GB" sz="3200" dirty="0"/>
              <a:t>Ask a range of people for their opinion and listen carefully to responses</a:t>
            </a:r>
          </a:p>
          <a:p>
            <a:endParaRPr lang="en-US" dirty="0"/>
          </a:p>
        </p:txBody>
      </p:sp>
    </p:spTree>
    <p:extLst>
      <p:ext uri="{BB962C8B-B14F-4D97-AF65-F5344CB8AC3E}">
        <p14:creationId xmlns:p14="http://schemas.microsoft.com/office/powerpoint/2010/main" val="1654224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AB045-BEA2-8B4C-BB39-4F9182338241}"/>
              </a:ext>
            </a:extLst>
          </p:cNvPr>
          <p:cNvSpPr>
            <a:spLocks noGrp="1"/>
          </p:cNvSpPr>
          <p:nvPr>
            <p:ph type="title"/>
          </p:nvPr>
        </p:nvSpPr>
        <p:spPr/>
        <p:txBody>
          <a:bodyPr>
            <a:normAutofit/>
          </a:bodyPr>
          <a:lstStyle/>
          <a:p>
            <a:r>
              <a:rPr lang="en-US" dirty="0">
                <a:highlight>
                  <a:srgbClr val="0000FF"/>
                </a:highlight>
              </a:rPr>
              <a:t>Working Inclusively (CIPD Prof map)</a:t>
            </a:r>
          </a:p>
        </p:txBody>
      </p:sp>
      <p:sp>
        <p:nvSpPr>
          <p:cNvPr id="3" name="Content Placeholder 2">
            <a:extLst>
              <a:ext uri="{FF2B5EF4-FFF2-40B4-BE49-F238E27FC236}">
                <a16:creationId xmlns:a16="http://schemas.microsoft.com/office/drawing/2014/main" id="{2110A0CF-5C2B-394F-8802-F2971C0806F5}"/>
              </a:ext>
            </a:extLst>
          </p:cNvPr>
          <p:cNvSpPr>
            <a:spLocks noGrp="1"/>
          </p:cNvSpPr>
          <p:nvPr>
            <p:ph idx="1"/>
          </p:nvPr>
        </p:nvSpPr>
        <p:spPr/>
        <p:txBody>
          <a:bodyPr>
            <a:normAutofit fontScale="92500" lnSpcReduction="10000"/>
          </a:bodyPr>
          <a:lstStyle/>
          <a:p>
            <a:r>
              <a:rPr lang="en-GB" sz="3200" dirty="0"/>
              <a:t>Show sensitivity and respect to others</a:t>
            </a:r>
          </a:p>
          <a:p>
            <a:r>
              <a:rPr lang="en-GB" sz="3200" dirty="0"/>
              <a:t>Demonstrate openness to diverse views and opinions</a:t>
            </a:r>
          </a:p>
          <a:p>
            <a:r>
              <a:rPr lang="en-GB" sz="3200" dirty="0"/>
              <a:t>Build positive working relationships with immediate colleagues</a:t>
            </a:r>
          </a:p>
          <a:p>
            <a:r>
              <a:rPr lang="en-GB" sz="3200" dirty="0"/>
              <a:t>Share data and information to inform work in your area</a:t>
            </a:r>
          </a:p>
          <a:p>
            <a:r>
              <a:rPr lang="en-GB" sz="3200" dirty="0"/>
              <a:t>Handle difficult situations calmly and contribute to finding a way forward</a:t>
            </a:r>
          </a:p>
          <a:p>
            <a:endParaRPr lang="en-US" dirty="0"/>
          </a:p>
        </p:txBody>
      </p:sp>
    </p:spTree>
    <p:extLst>
      <p:ext uri="{BB962C8B-B14F-4D97-AF65-F5344CB8AC3E}">
        <p14:creationId xmlns:p14="http://schemas.microsoft.com/office/powerpoint/2010/main" val="5391657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CB637-DA5E-BF4B-8FC8-1EBD11C1EEF7}"/>
              </a:ext>
            </a:extLst>
          </p:cNvPr>
          <p:cNvSpPr>
            <a:spLocks noGrp="1"/>
          </p:cNvSpPr>
          <p:nvPr>
            <p:ph type="title"/>
          </p:nvPr>
        </p:nvSpPr>
        <p:spPr>
          <a:xfrm>
            <a:off x="540328" y="0"/>
            <a:ext cx="10131425" cy="1456267"/>
          </a:xfrm>
        </p:spPr>
        <p:txBody>
          <a:bodyPr>
            <a:normAutofit/>
          </a:bodyPr>
          <a:lstStyle/>
          <a:p>
            <a:r>
              <a:rPr lang="en-US" dirty="0"/>
              <a:t>Main business benefits to employees feeling included, valued, and fairly treated:</a:t>
            </a:r>
          </a:p>
        </p:txBody>
      </p:sp>
      <p:sp>
        <p:nvSpPr>
          <p:cNvPr id="3" name="Content Placeholder 2">
            <a:extLst>
              <a:ext uri="{FF2B5EF4-FFF2-40B4-BE49-F238E27FC236}">
                <a16:creationId xmlns:a16="http://schemas.microsoft.com/office/drawing/2014/main" id="{C477CC79-9DA8-FB4D-B91B-8E05D93E6A21}"/>
              </a:ext>
            </a:extLst>
          </p:cNvPr>
          <p:cNvSpPr>
            <a:spLocks noGrp="1"/>
          </p:cNvSpPr>
          <p:nvPr>
            <p:ph idx="1"/>
          </p:nvPr>
        </p:nvSpPr>
        <p:spPr>
          <a:xfrm>
            <a:off x="540328" y="1988839"/>
            <a:ext cx="10816936" cy="4401570"/>
          </a:xfrm>
        </p:spPr>
        <p:txBody>
          <a:bodyPr>
            <a:normAutofit/>
          </a:bodyPr>
          <a:lstStyle/>
          <a:p>
            <a:r>
              <a:rPr lang="en-US" sz="3200" dirty="0"/>
              <a:t>Job satisfaction</a:t>
            </a:r>
          </a:p>
          <a:p>
            <a:r>
              <a:rPr lang="en-US" sz="3200" dirty="0"/>
              <a:t>Reduced conflict</a:t>
            </a:r>
          </a:p>
          <a:p>
            <a:r>
              <a:rPr lang="en-US" sz="3200" dirty="0"/>
              <a:t>Enhanced reputation</a:t>
            </a:r>
          </a:p>
          <a:p>
            <a:r>
              <a:rPr lang="en-US" sz="3200" dirty="0"/>
              <a:t>Enhanced wellbeing</a:t>
            </a:r>
          </a:p>
          <a:p>
            <a:r>
              <a:rPr lang="en-US" sz="3200" dirty="0"/>
              <a:t>Increased retention</a:t>
            </a:r>
          </a:p>
          <a:p>
            <a:r>
              <a:rPr lang="en-US" sz="3200" dirty="0"/>
              <a:t>Reduced sickness absence</a:t>
            </a:r>
          </a:p>
          <a:p>
            <a:r>
              <a:rPr lang="en-US" sz="3200" dirty="0"/>
              <a:t>Increased engagement leading to increased productivity </a:t>
            </a:r>
          </a:p>
        </p:txBody>
      </p:sp>
    </p:spTree>
    <p:extLst>
      <p:ext uri="{BB962C8B-B14F-4D97-AF65-F5344CB8AC3E}">
        <p14:creationId xmlns:p14="http://schemas.microsoft.com/office/powerpoint/2010/main" val="5421380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AB045-BEA2-8B4C-BB39-4F9182338241}"/>
              </a:ext>
            </a:extLst>
          </p:cNvPr>
          <p:cNvSpPr>
            <a:spLocks noGrp="1"/>
          </p:cNvSpPr>
          <p:nvPr>
            <p:ph type="title"/>
          </p:nvPr>
        </p:nvSpPr>
        <p:spPr/>
        <p:txBody>
          <a:bodyPr>
            <a:normAutofit/>
          </a:bodyPr>
          <a:lstStyle/>
          <a:p>
            <a:r>
              <a:rPr lang="en-US" dirty="0">
                <a:highlight>
                  <a:srgbClr val="0000FF"/>
                </a:highlight>
              </a:rPr>
              <a:t>Passion for learning (CIPD Prof map)</a:t>
            </a:r>
          </a:p>
        </p:txBody>
      </p:sp>
      <p:sp>
        <p:nvSpPr>
          <p:cNvPr id="3" name="Content Placeholder 2">
            <a:extLst>
              <a:ext uri="{FF2B5EF4-FFF2-40B4-BE49-F238E27FC236}">
                <a16:creationId xmlns:a16="http://schemas.microsoft.com/office/drawing/2014/main" id="{2110A0CF-5C2B-394F-8802-F2971C0806F5}"/>
              </a:ext>
            </a:extLst>
          </p:cNvPr>
          <p:cNvSpPr>
            <a:spLocks noGrp="1"/>
          </p:cNvSpPr>
          <p:nvPr>
            <p:ph idx="1"/>
          </p:nvPr>
        </p:nvSpPr>
        <p:spPr>
          <a:xfrm>
            <a:off x="685801" y="2142067"/>
            <a:ext cx="10131425" cy="4501329"/>
          </a:xfrm>
        </p:spPr>
        <p:txBody>
          <a:bodyPr>
            <a:normAutofit/>
          </a:bodyPr>
          <a:lstStyle/>
          <a:p>
            <a:r>
              <a:rPr lang="en-GB" sz="2800" b="1" dirty="0"/>
              <a:t>Remain inquisitive about issues and developments in the people profession and the wider world of work</a:t>
            </a:r>
          </a:p>
          <a:p>
            <a:r>
              <a:rPr lang="en-GB" sz="2800" b="1" dirty="0"/>
              <a:t>Be open to trying new ideas or approaches to improve and learn</a:t>
            </a:r>
          </a:p>
          <a:p>
            <a:r>
              <a:rPr lang="en-GB" sz="2800" b="1" dirty="0"/>
              <a:t>Demonstrate a proactive approach to developing your professional knowledge, skills and experience</a:t>
            </a:r>
          </a:p>
          <a:p>
            <a:r>
              <a:rPr lang="en-GB" sz="2800" b="1" dirty="0"/>
              <a:t>Seek feedback and use it to learn and develop</a:t>
            </a:r>
          </a:p>
          <a:p>
            <a:r>
              <a:rPr lang="en-GB" sz="2800" b="1" dirty="0"/>
              <a:t>Seek to understand yourself better</a:t>
            </a:r>
          </a:p>
          <a:p>
            <a:endParaRPr lang="en-US" dirty="0"/>
          </a:p>
        </p:txBody>
      </p:sp>
    </p:spTree>
    <p:extLst>
      <p:ext uri="{BB962C8B-B14F-4D97-AF65-F5344CB8AC3E}">
        <p14:creationId xmlns:p14="http://schemas.microsoft.com/office/powerpoint/2010/main" val="641341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77D4C8-5ACD-F504-D420-3BFE15B6D347}"/>
              </a:ext>
            </a:extLst>
          </p:cNvPr>
          <p:cNvSpPr txBox="1"/>
          <p:nvPr/>
        </p:nvSpPr>
        <p:spPr>
          <a:xfrm>
            <a:off x="789709" y="1028700"/>
            <a:ext cx="10027517" cy="5016758"/>
          </a:xfrm>
          <a:prstGeom prst="rect">
            <a:avLst/>
          </a:prstGeom>
          <a:noFill/>
        </p:spPr>
        <p:txBody>
          <a:bodyPr wrap="square" rtlCol="0">
            <a:spAutoFit/>
          </a:bodyPr>
          <a:lstStyle/>
          <a:p>
            <a:pPr algn="ctr"/>
            <a:r>
              <a:rPr lang="en-US" sz="8000" dirty="0"/>
              <a:t>What key skills and </a:t>
            </a:r>
            <a:r>
              <a:rPr lang="en-US" sz="8000" dirty="0" err="1"/>
              <a:t>behaviours</a:t>
            </a:r>
            <a:r>
              <a:rPr lang="en-US" sz="8000" dirty="0"/>
              <a:t> should people professionals have? </a:t>
            </a:r>
          </a:p>
        </p:txBody>
      </p:sp>
    </p:spTree>
    <p:extLst>
      <p:ext uri="{BB962C8B-B14F-4D97-AF65-F5344CB8AC3E}">
        <p14:creationId xmlns:p14="http://schemas.microsoft.com/office/powerpoint/2010/main" val="31141076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F1472CA8-69C1-4C4C-99DA-E3B5A65608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84E62145-8A0A-453A-AAA6-52E1C6BB2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
            <a:ext cx="4125976" cy="6858002"/>
          </a:xfrm>
          <a:custGeom>
            <a:avLst/>
            <a:gdLst>
              <a:gd name="connsiteX0" fmla="*/ 4125976 w 4125976"/>
              <a:gd name="connsiteY0" fmla="*/ 0 h 6858002"/>
              <a:gd name="connsiteX1" fmla="*/ 1300393 w 4125976"/>
              <a:gd name="connsiteY1" fmla="*/ 0 h 6858002"/>
              <a:gd name="connsiteX2" fmla="*/ 1300393 w 4125976"/>
              <a:gd name="connsiteY2" fmla="*/ 2 h 6858002"/>
              <a:gd name="connsiteX3" fmla="*/ 1155520 w 4125976"/>
              <a:gd name="connsiteY3" fmla="*/ 2 h 6858002"/>
              <a:gd name="connsiteX4" fmla="*/ 1074856 w 4125976"/>
              <a:gd name="connsiteY4" fmla="*/ 88573 h 6858002"/>
              <a:gd name="connsiteX5" fmla="*/ 0 w 4125976"/>
              <a:gd name="connsiteY5" fmla="*/ 3396600 h 6858002"/>
              <a:gd name="connsiteX6" fmla="*/ 1222540 w 4125976"/>
              <a:gd name="connsiteY6" fmla="*/ 6858002 h 6858002"/>
              <a:gd name="connsiteX7" fmla="*/ 4125598 w 4125976"/>
              <a:gd name="connsiteY7" fmla="*/ 6858002 h 6858002"/>
              <a:gd name="connsiteX8" fmla="*/ 4125976 w 4125976"/>
              <a:gd name="connsiteY8" fmla="*/ 685760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25976" h="6858002">
                <a:moveTo>
                  <a:pt x="4125976" y="0"/>
                </a:moveTo>
                <a:lnTo>
                  <a:pt x="1300393" y="0"/>
                </a:lnTo>
                <a:lnTo>
                  <a:pt x="1300393" y="2"/>
                </a:lnTo>
                <a:lnTo>
                  <a:pt x="1155520" y="2"/>
                </a:lnTo>
                <a:lnTo>
                  <a:pt x="1074856" y="88573"/>
                </a:lnTo>
                <a:cubicBezTo>
                  <a:pt x="422987" y="841260"/>
                  <a:pt x="0" y="2042663"/>
                  <a:pt x="0" y="3396600"/>
                </a:cubicBezTo>
                <a:cubicBezTo>
                  <a:pt x="0" y="4846647"/>
                  <a:pt x="488259" y="6121285"/>
                  <a:pt x="1222540" y="6858002"/>
                </a:cubicBezTo>
                <a:cubicBezTo>
                  <a:pt x="4125598" y="6858002"/>
                  <a:pt x="4125598" y="6858002"/>
                  <a:pt x="4125598" y="6858002"/>
                </a:cubicBezTo>
                <a:lnTo>
                  <a:pt x="4125976" y="6857600"/>
                </a:lnTo>
                <a:close/>
              </a:path>
            </a:pathLst>
          </a:custGeom>
          <a:blipFill dpi="0" rotWithShape="1">
            <a:blip r:embed="rId3"/>
            <a:srcRect/>
            <a:tile tx="0" ty="0" sx="100000" sy="100000" flip="none" algn="tl"/>
          </a:blipFill>
          <a:ln>
            <a:noFill/>
          </a:ln>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7249E48-4F0C-4B88-298B-99DAC2F9209E}"/>
              </a:ext>
            </a:extLst>
          </p:cNvPr>
          <p:cNvSpPr>
            <a:spLocks noGrp="1"/>
          </p:cNvSpPr>
          <p:nvPr>
            <p:ph type="title"/>
          </p:nvPr>
        </p:nvSpPr>
        <p:spPr>
          <a:xfrm>
            <a:off x="685801" y="643466"/>
            <a:ext cx="2590799" cy="4995333"/>
          </a:xfrm>
        </p:spPr>
        <p:txBody>
          <a:bodyPr vert="horz" lIns="91440" tIns="45720" rIns="91440" bIns="45720" rtlCol="0" anchor="ctr">
            <a:normAutofit/>
          </a:bodyPr>
          <a:lstStyle/>
          <a:p>
            <a:r>
              <a:rPr lang="en-US" sz="3100">
                <a:solidFill>
                  <a:srgbClr val="FFFFFF"/>
                </a:solidFill>
              </a:rPr>
              <a:t>Professional and positive behaviours </a:t>
            </a:r>
          </a:p>
        </p:txBody>
      </p:sp>
      <p:graphicFrame>
        <p:nvGraphicFramePr>
          <p:cNvPr id="22" name="TextBox 3">
            <a:extLst>
              <a:ext uri="{FF2B5EF4-FFF2-40B4-BE49-F238E27FC236}">
                <a16:creationId xmlns:a16="http://schemas.microsoft.com/office/drawing/2014/main" id="{C1ED836D-08E5-A411-6E72-1C307090B8AC}"/>
              </a:ext>
            </a:extLst>
          </p:cNvPr>
          <p:cNvGraphicFramePr/>
          <p:nvPr>
            <p:extLst>
              <p:ext uri="{D42A27DB-BD31-4B8C-83A1-F6EECF244321}">
                <p14:modId xmlns:p14="http://schemas.microsoft.com/office/powerpoint/2010/main" val="381846910"/>
              </p:ext>
            </p:extLst>
          </p:nvPr>
        </p:nvGraphicFramePr>
        <p:xfrm>
          <a:off x="4208585" y="492369"/>
          <a:ext cx="7666892" cy="600221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43759317"/>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13314" name="Text Box 2">
            <a:extLst>
              <a:ext uri="{FF2B5EF4-FFF2-40B4-BE49-F238E27FC236}">
                <a16:creationId xmlns:a16="http://schemas.microsoft.com/office/drawing/2014/main" id="{3A318007-D1BE-40CC-A515-48379AD363BC}"/>
              </a:ext>
            </a:extLst>
          </p:cNvPr>
          <p:cNvSpPr txBox="1">
            <a:spLocks noChangeArrowheads="1"/>
          </p:cNvSpPr>
          <p:nvPr/>
        </p:nvSpPr>
        <p:spPr bwMode="auto">
          <a:xfrm>
            <a:off x="4895850" y="1085851"/>
            <a:ext cx="2376488"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3000" b="1" dirty="0" err="1">
                <a:solidFill>
                  <a:schemeClr val="accent2"/>
                </a:solidFill>
                <a:effectLst>
                  <a:outerShdw blurRad="38100" dist="38100" dir="2700000" algn="tl">
                    <a:srgbClr val="000000"/>
                  </a:outerShdw>
                </a:effectLst>
              </a:rPr>
              <a:t>Betari’s</a:t>
            </a:r>
            <a:r>
              <a:rPr lang="en-GB" altLang="en-US" sz="3000" b="1" dirty="0">
                <a:solidFill>
                  <a:schemeClr val="accent2"/>
                </a:solidFill>
                <a:effectLst>
                  <a:outerShdw blurRad="38100" dist="38100" dir="2700000" algn="tl">
                    <a:srgbClr val="000000"/>
                  </a:outerShdw>
                </a:effectLst>
              </a:rPr>
              <a:t> Box</a:t>
            </a:r>
          </a:p>
        </p:txBody>
      </p:sp>
      <p:sp>
        <p:nvSpPr>
          <p:cNvPr id="13320" name="AutoShape 8">
            <a:extLst>
              <a:ext uri="{FF2B5EF4-FFF2-40B4-BE49-F238E27FC236}">
                <a16:creationId xmlns:a16="http://schemas.microsoft.com/office/drawing/2014/main" id="{FA3FAAF2-0B19-4013-971E-4F614F360B77}"/>
              </a:ext>
            </a:extLst>
          </p:cNvPr>
          <p:cNvSpPr>
            <a:spLocks noChangeArrowheads="1"/>
          </p:cNvSpPr>
          <p:nvPr/>
        </p:nvSpPr>
        <p:spPr bwMode="auto">
          <a:xfrm>
            <a:off x="4505314" y="1559993"/>
            <a:ext cx="3314700" cy="457200"/>
          </a:xfrm>
          <a:prstGeom prst="rightArrow">
            <a:avLst>
              <a:gd name="adj1" fmla="val 61306"/>
              <a:gd name="adj2" fmla="val 147719"/>
            </a:avLst>
          </a:prstGeom>
          <a:solidFill>
            <a:srgbClr val="FF99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sz="1350" dirty="0">
                <a:solidFill>
                  <a:schemeClr val="bg1"/>
                </a:solidFill>
              </a:rPr>
              <a:t>My Attitude</a:t>
            </a:r>
          </a:p>
        </p:txBody>
      </p:sp>
      <p:sp>
        <p:nvSpPr>
          <p:cNvPr id="13321" name="AutoShape 9">
            <a:extLst>
              <a:ext uri="{FF2B5EF4-FFF2-40B4-BE49-F238E27FC236}">
                <a16:creationId xmlns:a16="http://schemas.microsoft.com/office/drawing/2014/main" id="{7B6D8B21-886F-4416-9924-3B25A66872A1}"/>
              </a:ext>
            </a:extLst>
          </p:cNvPr>
          <p:cNvSpPr>
            <a:spLocks noChangeArrowheads="1"/>
          </p:cNvSpPr>
          <p:nvPr/>
        </p:nvSpPr>
        <p:spPr bwMode="auto">
          <a:xfrm flipH="1">
            <a:off x="4505314" y="4563126"/>
            <a:ext cx="3314700" cy="457200"/>
          </a:xfrm>
          <a:prstGeom prst="rightArrow">
            <a:avLst>
              <a:gd name="adj1" fmla="val 61306"/>
              <a:gd name="adj2" fmla="val 147719"/>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sz="1350" dirty="0">
                <a:solidFill>
                  <a:schemeClr val="bg1"/>
                </a:solidFill>
              </a:rPr>
              <a:t>Your Attitude</a:t>
            </a:r>
          </a:p>
        </p:txBody>
      </p:sp>
      <p:sp>
        <p:nvSpPr>
          <p:cNvPr id="13322" name="AutoShape 10">
            <a:extLst>
              <a:ext uri="{FF2B5EF4-FFF2-40B4-BE49-F238E27FC236}">
                <a16:creationId xmlns:a16="http://schemas.microsoft.com/office/drawing/2014/main" id="{8DCE86EA-1F73-428C-AB4F-4BD874CA41F8}"/>
              </a:ext>
            </a:extLst>
          </p:cNvPr>
          <p:cNvSpPr>
            <a:spLocks noChangeArrowheads="1"/>
          </p:cNvSpPr>
          <p:nvPr/>
        </p:nvSpPr>
        <p:spPr bwMode="auto">
          <a:xfrm rot="5400000">
            <a:off x="6724650" y="3274493"/>
            <a:ext cx="2971800" cy="457200"/>
          </a:xfrm>
          <a:prstGeom prst="rightArrow">
            <a:avLst>
              <a:gd name="adj1" fmla="val 61306"/>
              <a:gd name="adj2" fmla="val 132438"/>
            </a:avLst>
          </a:prstGeom>
          <a:solidFill>
            <a:srgbClr val="FF99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sz="1350" dirty="0">
                <a:solidFill>
                  <a:schemeClr val="bg1"/>
                </a:solidFill>
              </a:rPr>
              <a:t>My Behaviour</a:t>
            </a:r>
          </a:p>
        </p:txBody>
      </p:sp>
      <p:sp>
        <p:nvSpPr>
          <p:cNvPr id="13323" name="AutoShape 11">
            <a:extLst>
              <a:ext uri="{FF2B5EF4-FFF2-40B4-BE49-F238E27FC236}">
                <a16:creationId xmlns:a16="http://schemas.microsoft.com/office/drawing/2014/main" id="{DF07AAAF-B770-42C1-86F1-32609FAF703D}"/>
              </a:ext>
            </a:extLst>
          </p:cNvPr>
          <p:cNvSpPr>
            <a:spLocks noChangeArrowheads="1"/>
          </p:cNvSpPr>
          <p:nvPr/>
        </p:nvSpPr>
        <p:spPr bwMode="auto">
          <a:xfrm rot="5400000" flipH="1">
            <a:off x="2438400" y="3200400"/>
            <a:ext cx="3086100" cy="457200"/>
          </a:xfrm>
          <a:prstGeom prst="rightArrow">
            <a:avLst>
              <a:gd name="adj1" fmla="val 61306"/>
              <a:gd name="adj2" fmla="val 137531"/>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GB" altLang="en-US" sz="1350" dirty="0">
                <a:solidFill>
                  <a:schemeClr val="bg1"/>
                </a:solidFill>
              </a:rPr>
              <a:t>Your Behaviour</a:t>
            </a:r>
          </a:p>
        </p:txBody>
      </p:sp>
      <p:sp>
        <p:nvSpPr>
          <p:cNvPr id="13324" name="Text Box 12">
            <a:extLst>
              <a:ext uri="{FF2B5EF4-FFF2-40B4-BE49-F238E27FC236}">
                <a16:creationId xmlns:a16="http://schemas.microsoft.com/office/drawing/2014/main" id="{42F709D1-CC71-4A5D-9DEC-C8B55BF4B20B}"/>
              </a:ext>
            </a:extLst>
          </p:cNvPr>
          <p:cNvSpPr txBox="1">
            <a:spLocks noChangeArrowheads="1"/>
          </p:cNvSpPr>
          <p:nvPr/>
        </p:nvSpPr>
        <p:spPr bwMode="auto">
          <a:xfrm>
            <a:off x="5295306" y="2800350"/>
            <a:ext cx="1302985" cy="553998"/>
          </a:xfrm>
          <a:prstGeom prst="rect">
            <a:avLst/>
          </a:prstGeom>
          <a:solidFill>
            <a:schemeClr val="accent5">
              <a:lumMod val="60000"/>
              <a:lumOff val="40000"/>
            </a:schemeClr>
          </a:solidFill>
          <a:ln>
            <a:noFill/>
          </a:ln>
          <a:effectLst/>
        </p:spPr>
        <p:txBody>
          <a:bodyPr wrap="none">
            <a:spAutoFit/>
          </a:bodyPr>
          <a:lstStyle/>
          <a:p>
            <a:r>
              <a:rPr lang="en-GB" altLang="en-US" sz="3000" b="1" dirty="0"/>
              <a:t>EFFECT</a:t>
            </a:r>
          </a:p>
        </p:txBody>
      </p:sp>
    </p:spTree>
  </p:cSld>
  <p:clrMapOvr>
    <a:masterClrMapping/>
  </p:clrMapOvr>
  <mc:AlternateContent xmlns:mc="http://schemas.openxmlformats.org/markup-compatibility/2006" xmlns:p14="http://schemas.microsoft.com/office/powerpoint/2010/main">
    <mc:Choice Requires="p14">
      <p:transition spd="slow" p14:dur="2000" advClick="0" advTm="7000"/>
    </mc:Choice>
    <mc:Fallback xmlns="">
      <p:transition spd="slow" advClick="0" advTm="7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49E48-4F0C-4B88-298B-99DAC2F9209E}"/>
              </a:ext>
            </a:extLst>
          </p:cNvPr>
          <p:cNvSpPr>
            <a:spLocks noGrp="1"/>
          </p:cNvSpPr>
          <p:nvPr>
            <p:ph type="title"/>
          </p:nvPr>
        </p:nvSpPr>
        <p:spPr>
          <a:xfrm>
            <a:off x="685800" y="163306"/>
            <a:ext cx="10131425" cy="1456267"/>
          </a:xfrm>
        </p:spPr>
        <p:txBody>
          <a:bodyPr>
            <a:normAutofit/>
          </a:bodyPr>
          <a:lstStyle/>
          <a:p>
            <a:r>
              <a:rPr lang="en-US" cap="none" dirty="0"/>
              <a:t>Positive </a:t>
            </a:r>
            <a:r>
              <a:rPr lang="en-US" cap="none" dirty="0" err="1"/>
              <a:t>behaviours</a:t>
            </a:r>
            <a:r>
              <a:rPr lang="en-US" cap="none" dirty="0"/>
              <a:t>: </a:t>
            </a:r>
          </a:p>
        </p:txBody>
      </p:sp>
      <p:sp>
        <p:nvSpPr>
          <p:cNvPr id="5" name="Title 1">
            <a:extLst>
              <a:ext uri="{FF2B5EF4-FFF2-40B4-BE49-F238E27FC236}">
                <a16:creationId xmlns:a16="http://schemas.microsoft.com/office/drawing/2014/main" id="{EC46C00E-69E8-C229-45AA-C3EB1646CEA4}"/>
              </a:ext>
            </a:extLst>
          </p:cNvPr>
          <p:cNvSpPr txBox="1">
            <a:spLocks/>
          </p:cNvSpPr>
          <p:nvPr/>
        </p:nvSpPr>
        <p:spPr>
          <a:xfrm>
            <a:off x="685800" y="3671288"/>
            <a:ext cx="10131425" cy="2675467"/>
          </a:xfrm>
          <a:prstGeom prst="rect">
            <a:avLst/>
          </a:prstGeom>
          <a:effectLst/>
        </p:spPr>
        <p:txBody>
          <a:bodyPr vert="horz" lIns="91440" tIns="45720" rIns="91440" bIns="45720" rtlCol="0" anchor="ctr">
            <a:normAutofit fontScale="92500" lnSpcReduction="10000"/>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cap="none" dirty="0"/>
              <a:t>Positive working relationships:</a:t>
            </a:r>
          </a:p>
          <a:p>
            <a:endParaRPr lang="en-US" cap="none" dirty="0"/>
          </a:p>
          <a:p>
            <a:pPr marL="457200" indent="-457200">
              <a:buFont typeface="Arial" panose="020B0604020202020204" pitchFamily="34" charset="0"/>
              <a:buChar char="•"/>
            </a:pPr>
            <a:r>
              <a:rPr lang="en-US" sz="2800" cap="none" dirty="0"/>
              <a:t>Developed through understanding ourselves and others</a:t>
            </a:r>
          </a:p>
          <a:p>
            <a:pPr marL="457200" indent="-457200">
              <a:buFont typeface="Arial" panose="020B0604020202020204" pitchFamily="34" charset="0"/>
              <a:buChar char="•"/>
            </a:pPr>
            <a:r>
              <a:rPr lang="en-US" sz="2800" cap="none" dirty="0"/>
              <a:t>Being respectful</a:t>
            </a:r>
          </a:p>
          <a:p>
            <a:pPr marL="457200" indent="-457200">
              <a:buFont typeface="Arial" panose="020B0604020202020204" pitchFamily="34" charset="0"/>
              <a:buChar char="•"/>
            </a:pPr>
            <a:r>
              <a:rPr lang="en-US" sz="2800" cap="none" dirty="0"/>
              <a:t>Sensitive and supportive</a:t>
            </a:r>
          </a:p>
          <a:p>
            <a:pPr marL="457200" indent="-457200">
              <a:buFont typeface="Arial" panose="020B0604020202020204" pitchFamily="34" charset="0"/>
              <a:buChar char="•"/>
            </a:pPr>
            <a:r>
              <a:rPr lang="en-US" sz="2800" cap="none" dirty="0"/>
              <a:t>Having the courage and passion to challenge and clarify any problems </a:t>
            </a:r>
          </a:p>
        </p:txBody>
      </p:sp>
      <p:graphicFrame>
        <p:nvGraphicFramePr>
          <p:cNvPr id="7" name="TextBox 3">
            <a:extLst>
              <a:ext uri="{FF2B5EF4-FFF2-40B4-BE49-F238E27FC236}">
                <a16:creationId xmlns:a16="http://schemas.microsoft.com/office/drawing/2014/main" id="{1622C0AA-72CD-3FB4-B037-D891499F632F}"/>
              </a:ext>
            </a:extLst>
          </p:cNvPr>
          <p:cNvGraphicFramePr/>
          <p:nvPr>
            <p:extLst>
              <p:ext uri="{D42A27DB-BD31-4B8C-83A1-F6EECF244321}">
                <p14:modId xmlns:p14="http://schemas.microsoft.com/office/powerpoint/2010/main" val="3941206987"/>
              </p:ext>
            </p:extLst>
          </p:nvPr>
        </p:nvGraphicFramePr>
        <p:xfrm>
          <a:off x="569562" y="1120676"/>
          <a:ext cx="10806193" cy="23083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320242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012BE73B-BB11-44C7-BF77-34789975A427}"/>
              </a:ext>
            </a:extLst>
          </p:cNvPr>
          <p:cNvSpPr>
            <a:spLocks noGrp="1" noChangeArrowheads="1"/>
          </p:cNvSpPr>
          <p:nvPr>
            <p:ph type="title"/>
          </p:nvPr>
        </p:nvSpPr>
        <p:spPr/>
        <p:txBody>
          <a:bodyPr>
            <a:normAutofit fontScale="90000"/>
          </a:bodyPr>
          <a:lstStyle/>
          <a:p>
            <a:br>
              <a:rPr lang="en-GB" altLang="en-US" b="0" dirty="0"/>
            </a:br>
            <a:r>
              <a:rPr lang="en-GB" altLang="en-US" b="0" dirty="0"/>
              <a:t>Effective communication and contributing to discussions</a:t>
            </a:r>
            <a:br>
              <a:rPr lang="en-GB" altLang="en-US" b="0" dirty="0"/>
            </a:br>
            <a:endParaRPr lang="en-GB" altLang="en-US" b="0" dirty="0"/>
          </a:p>
        </p:txBody>
      </p:sp>
      <p:sp>
        <p:nvSpPr>
          <p:cNvPr id="35843" name="Rectangle 3">
            <a:extLst>
              <a:ext uri="{FF2B5EF4-FFF2-40B4-BE49-F238E27FC236}">
                <a16:creationId xmlns:a16="http://schemas.microsoft.com/office/drawing/2014/main" id="{B2B8F905-D74E-40C7-87F4-F4DD0D8D141F}"/>
              </a:ext>
            </a:extLst>
          </p:cNvPr>
          <p:cNvSpPr>
            <a:spLocks noChangeArrowheads="1"/>
          </p:cNvSpPr>
          <p:nvPr/>
        </p:nvSpPr>
        <p:spPr bwMode="auto">
          <a:xfrm>
            <a:off x="685801" y="2204461"/>
            <a:ext cx="9091393" cy="431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a:lnSpc>
                <a:spcPct val="150000"/>
              </a:lnSpc>
              <a:spcBef>
                <a:spcPct val="20000"/>
              </a:spcBef>
              <a:buChar char="•"/>
              <a:defRPr sz="2400">
                <a:solidFill>
                  <a:schemeClr val="tx1"/>
                </a:solidFill>
                <a:latin typeface="Verdana" panose="020B0604030504040204" pitchFamily="34" charset="0"/>
              </a:defRPr>
            </a:lvl1pPr>
            <a:lvl2pPr marL="742950" indent="-285750" algn="l">
              <a:lnSpc>
                <a:spcPct val="150000"/>
              </a:lnSpc>
              <a:spcBef>
                <a:spcPct val="20000"/>
              </a:spcBef>
              <a:buChar char="–"/>
              <a:defRPr sz="2400">
                <a:solidFill>
                  <a:schemeClr val="tx1"/>
                </a:solidFill>
                <a:latin typeface="Verdana" panose="020B0604030504040204" pitchFamily="34" charset="0"/>
              </a:defRPr>
            </a:lvl2pPr>
            <a:lvl3pPr marL="1143000" indent="-228600" algn="l">
              <a:lnSpc>
                <a:spcPct val="150000"/>
              </a:lnSpc>
              <a:spcBef>
                <a:spcPct val="20000"/>
              </a:spcBef>
              <a:buChar char="•"/>
              <a:defRPr sz="2400">
                <a:solidFill>
                  <a:schemeClr val="tx1"/>
                </a:solidFill>
                <a:latin typeface="Verdana" panose="020B0604030504040204" pitchFamily="34" charset="0"/>
              </a:defRPr>
            </a:lvl3pPr>
            <a:lvl4pPr marL="1600200" indent="-228600" algn="l">
              <a:lnSpc>
                <a:spcPct val="150000"/>
              </a:lnSpc>
              <a:spcBef>
                <a:spcPct val="20000"/>
              </a:spcBef>
              <a:buChar char="–"/>
              <a:defRPr sz="2400">
                <a:solidFill>
                  <a:schemeClr val="tx1"/>
                </a:solidFill>
                <a:latin typeface="Verdana" panose="020B0604030504040204" pitchFamily="34" charset="0"/>
              </a:defRPr>
            </a:lvl4pPr>
            <a:lvl5pPr marL="2057400" indent="-228600" algn="l">
              <a:lnSpc>
                <a:spcPct val="150000"/>
              </a:lnSpc>
              <a:spcBef>
                <a:spcPct val="20000"/>
              </a:spcBef>
              <a:buChar char="»"/>
              <a:defRPr sz="2400">
                <a:solidFill>
                  <a:schemeClr val="tx1"/>
                </a:solidFill>
                <a:latin typeface="Verdana" panose="020B0604030504040204" pitchFamily="34" charset="0"/>
              </a:defRPr>
            </a:lvl5pPr>
            <a:lvl6pPr marL="2514600" indent="-228600" fontAlgn="base">
              <a:lnSpc>
                <a:spcPct val="150000"/>
              </a:lnSpc>
              <a:spcBef>
                <a:spcPct val="20000"/>
              </a:spcBef>
              <a:spcAft>
                <a:spcPct val="0"/>
              </a:spcAft>
              <a:buChar char="»"/>
              <a:defRPr sz="2400">
                <a:solidFill>
                  <a:schemeClr val="tx1"/>
                </a:solidFill>
                <a:latin typeface="Verdana" panose="020B0604030504040204" pitchFamily="34" charset="0"/>
              </a:defRPr>
            </a:lvl6pPr>
            <a:lvl7pPr marL="2971800" indent="-228600" fontAlgn="base">
              <a:lnSpc>
                <a:spcPct val="150000"/>
              </a:lnSpc>
              <a:spcBef>
                <a:spcPct val="20000"/>
              </a:spcBef>
              <a:spcAft>
                <a:spcPct val="0"/>
              </a:spcAft>
              <a:buChar char="»"/>
              <a:defRPr sz="2400">
                <a:solidFill>
                  <a:schemeClr val="tx1"/>
                </a:solidFill>
                <a:latin typeface="Verdana" panose="020B0604030504040204" pitchFamily="34" charset="0"/>
              </a:defRPr>
            </a:lvl7pPr>
            <a:lvl8pPr marL="3429000" indent="-228600" fontAlgn="base">
              <a:lnSpc>
                <a:spcPct val="150000"/>
              </a:lnSpc>
              <a:spcBef>
                <a:spcPct val="20000"/>
              </a:spcBef>
              <a:spcAft>
                <a:spcPct val="0"/>
              </a:spcAft>
              <a:buChar char="»"/>
              <a:defRPr sz="2400">
                <a:solidFill>
                  <a:schemeClr val="tx1"/>
                </a:solidFill>
                <a:latin typeface="Verdana" panose="020B0604030504040204" pitchFamily="34" charset="0"/>
              </a:defRPr>
            </a:lvl8pPr>
            <a:lvl9pPr marL="3886200" indent="-228600" fontAlgn="base">
              <a:lnSpc>
                <a:spcPct val="150000"/>
              </a:lnSpc>
              <a:spcBef>
                <a:spcPct val="20000"/>
              </a:spcBef>
              <a:spcAft>
                <a:spcPct val="0"/>
              </a:spcAft>
              <a:buChar char="»"/>
              <a:defRPr sz="2400">
                <a:solidFill>
                  <a:schemeClr val="tx1"/>
                </a:solidFill>
                <a:latin typeface="Verdana" panose="020B0604030504040204" pitchFamily="34" charset="0"/>
              </a:defRPr>
            </a:lvl9pPr>
          </a:lstStyle>
          <a:p>
            <a:pPr>
              <a:buFontTx/>
              <a:buNone/>
            </a:pPr>
            <a:r>
              <a:rPr lang="en-US" altLang="en-US" dirty="0">
                <a:latin typeface="+mn-lt"/>
                <a:cs typeface="Arial" panose="020B0604020202020204" pitchFamily="34" charset="0"/>
              </a:rPr>
              <a:t>In any communication, the listener’s impression is based</a:t>
            </a:r>
          </a:p>
          <a:p>
            <a:pPr>
              <a:buFontTx/>
              <a:buNone/>
            </a:pPr>
            <a:r>
              <a:rPr lang="en-US" altLang="en-US" dirty="0">
                <a:latin typeface="+mn-lt"/>
                <a:cs typeface="Arial" panose="020B0604020202020204" pitchFamily="34" charset="0"/>
              </a:rPr>
              <a:t>on…</a:t>
            </a:r>
          </a:p>
          <a:p>
            <a:pPr>
              <a:buFontTx/>
              <a:buNone/>
            </a:pPr>
            <a:endParaRPr lang="en-US" altLang="en-US" dirty="0">
              <a:latin typeface="+mn-lt"/>
              <a:cs typeface="Arial" panose="020B0604020202020204" pitchFamily="34" charset="0"/>
            </a:endParaRPr>
          </a:p>
          <a:p>
            <a:r>
              <a:rPr lang="en-US" altLang="en-US" dirty="0">
                <a:latin typeface="+mn-lt"/>
                <a:cs typeface="Arial" panose="020B0604020202020204" pitchFamily="34" charset="0"/>
              </a:rPr>
              <a:t>Body language (gestures and movements) (55%)</a:t>
            </a:r>
          </a:p>
          <a:p>
            <a:r>
              <a:rPr lang="en-US" altLang="en-US" dirty="0">
                <a:latin typeface="+mn-lt"/>
                <a:cs typeface="Arial" panose="020B0604020202020204" pitchFamily="34" charset="0"/>
              </a:rPr>
              <a:t>Tone (38%)</a:t>
            </a:r>
          </a:p>
          <a:p>
            <a:r>
              <a:rPr lang="en-US" altLang="en-US" dirty="0">
                <a:latin typeface="+mn-lt"/>
                <a:cs typeface="Arial" panose="020B0604020202020204" pitchFamily="34" charset="0"/>
              </a:rPr>
              <a:t>Words (7%)</a:t>
            </a:r>
          </a:p>
        </p:txBody>
      </p:sp>
      <p:pic>
        <p:nvPicPr>
          <p:cNvPr id="47110" name="Picture 4" descr="brent2">
            <a:extLst>
              <a:ext uri="{FF2B5EF4-FFF2-40B4-BE49-F238E27FC236}">
                <a16:creationId xmlns:a16="http://schemas.microsoft.com/office/drawing/2014/main" id="{26ED2AFE-2DC0-41D8-896C-6297F8F1B9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10593" y="5026371"/>
            <a:ext cx="1674019" cy="1674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AFB523E0-E446-6FD2-C190-367140C25B1A}"/>
              </a:ext>
            </a:extLst>
          </p:cNvPr>
          <p:cNvSpPr txBox="1"/>
          <p:nvPr/>
        </p:nvSpPr>
        <p:spPr>
          <a:xfrm>
            <a:off x="82062" y="6331058"/>
            <a:ext cx="7470182" cy="369332"/>
          </a:xfrm>
          <a:prstGeom prst="rect">
            <a:avLst/>
          </a:prstGeom>
          <a:noFill/>
        </p:spPr>
        <p:txBody>
          <a:bodyPr wrap="square" rtlCol="0">
            <a:spAutoFit/>
          </a:bodyPr>
          <a:lstStyle/>
          <a:p>
            <a:r>
              <a:rPr lang="en-US" dirty="0"/>
              <a:t>Adapted from the Mehrabian Communication model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84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5843">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5843">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584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9C1671-5FE5-4B92-E4DD-7C12CD1051AC}"/>
              </a:ext>
            </a:extLst>
          </p:cNvPr>
          <p:cNvSpPr>
            <a:spLocks noGrp="1"/>
          </p:cNvSpPr>
          <p:nvPr>
            <p:ph type="title"/>
          </p:nvPr>
        </p:nvSpPr>
        <p:spPr/>
        <p:txBody>
          <a:bodyPr>
            <a:normAutofit/>
          </a:bodyPr>
          <a:lstStyle/>
          <a:p>
            <a:r>
              <a:rPr lang="en-US" sz="4400" dirty="0"/>
              <a:t>Communication exercise </a:t>
            </a:r>
          </a:p>
        </p:txBody>
      </p:sp>
      <p:sp>
        <p:nvSpPr>
          <p:cNvPr id="3" name="Content Placeholder 2">
            <a:extLst>
              <a:ext uri="{FF2B5EF4-FFF2-40B4-BE49-F238E27FC236}">
                <a16:creationId xmlns:a16="http://schemas.microsoft.com/office/drawing/2014/main" id="{7E045C18-274A-6A44-DD36-A0F0B6E05210}"/>
              </a:ext>
            </a:extLst>
          </p:cNvPr>
          <p:cNvSpPr>
            <a:spLocks noGrp="1"/>
          </p:cNvSpPr>
          <p:nvPr>
            <p:ph idx="1"/>
          </p:nvPr>
        </p:nvSpPr>
        <p:spPr>
          <a:xfrm>
            <a:off x="685800" y="1759512"/>
            <a:ext cx="10131425" cy="3649133"/>
          </a:xfrm>
        </p:spPr>
        <p:txBody>
          <a:bodyPr>
            <a:normAutofit/>
          </a:bodyPr>
          <a:lstStyle/>
          <a:p>
            <a:pPr marL="0" indent="0">
              <a:buNone/>
            </a:pPr>
            <a:r>
              <a:rPr lang="en-US" sz="4800" dirty="0"/>
              <a:t>Spilt into pairs and await instructions</a:t>
            </a:r>
          </a:p>
        </p:txBody>
      </p:sp>
    </p:spTree>
    <p:extLst>
      <p:ext uri="{BB962C8B-B14F-4D97-AF65-F5344CB8AC3E}">
        <p14:creationId xmlns:p14="http://schemas.microsoft.com/office/powerpoint/2010/main" val="1710427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271" y="-99527"/>
            <a:ext cx="10131425" cy="1456267"/>
          </a:xfrm>
        </p:spPr>
        <p:txBody>
          <a:bodyPr>
            <a:normAutofit/>
          </a:bodyPr>
          <a:lstStyle/>
          <a:p>
            <a:r>
              <a:rPr lang="en-GB" dirty="0"/>
              <a:t>Skills for effective communication/discussion</a:t>
            </a:r>
            <a:endParaRPr lang="en-GB" b="1" dirty="0"/>
          </a:p>
        </p:txBody>
      </p:sp>
      <p:sp>
        <p:nvSpPr>
          <p:cNvPr id="3" name="Content Placeholder 2"/>
          <p:cNvSpPr>
            <a:spLocks noGrp="1"/>
          </p:cNvSpPr>
          <p:nvPr>
            <p:ph idx="1"/>
          </p:nvPr>
        </p:nvSpPr>
        <p:spPr>
          <a:xfrm>
            <a:off x="685801" y="1240971"/>
            <a:ext cx="10131425" cy="5337111"/>
          </a:xfrm>
        </p:spPr>
        <p:txBody>
          <a:bodyPr>
            <a:normAutofit/>
          </a:bodyPr>
          <a:lstStyle/>
          <a:p>
            <a:pPr marL="514350" indent="-514350">
              <a:buAutoNum type="arabicPeriod"/>
            </a:pPr>
            <a:r>
              <a:rPr lang="en-GB" altLang="en-US" sz="2400" dirty="0"/>
              <a:t>Building rapport </a:t>
            </a:r>
          </a:p>
          <a:p>
            <a:pPr marL="514350" indent="-514350">
              <a:buAutoNum type="arabicPeriod"/>
            </a:pPr>
            <a:r>
              <a:rPr lang="en-GB" altLang="en-US" sz="2400" dirty="0"/>
              <a:t>Questioning </a:t>
            </a:r>
          </a:p>
          <a:p>
            <a:pPr marL="514350" indent="-514350">
              <a:buAutoNum type="arabicPeriod"/>
            </a:pPr>
            <a:r>
              <a:rPr lang="en-GB" altLang="en-US" sz="2400" dirty="0"/>
              <a:t>Listening </a:t>
            </a:r>
          </a:p>
          <a:p>
            <a:pPr marL="514350" indent="-514350">
              <a:buAutoNum type="arabicPeriod" startAt="4"/>
            </a:pPr>
            <a:r>
              <a:rPr lang="en-GB" altLang="en-US" sz="2400" dirty="0"/>
              <a:t>Using pauses effectively </a:t>
            </a:r>
          </a:p>
          <a:p>
            <a:pPr marL="514350" indent="-514350">
              <a:buAutoNum type="arabicPeriod" startAt="4"/>
            </a:pPr>
            <a:r>
              <a:rPr lang="en-GB" altLang="en-US" sz="2400" dirty="0"/>
              <a:t>Paraphrasing </a:t>
            </a:r>
          </a:p>
          <a:p>
            <a:pPr marL="514350" indent="-514350">
              <a:buAutoNum type="arabicPeriod" startAt="4"/>
            </a:pPr>
            <a:r>
              <a:rPr lang="en-GB" altLang="en-US" sz="2400" dirty="0"/>
              <a:t>Demonstrating empathy</a:t>
            </a:r>
          </a:p>
          <a:p>
            <a:pPr marL="0" indent="0">
              <a:buNone/>
            </a:pPr>
            <a:r>
              <a:rPr lang="en-GB" altLang="en-US" sz="2400" dirty="0"/>
              <a:t>7.  	‘Serving’ the other person</a:t>
            </a:r>
          </a:p>
          <a:p>
            <a:pPr marL="0" indent="0">
              <a:buNone/>
            </a:pPr>
            <a:r>
              <a:rPr lang="en-GB" altLang="en-US" sz="2400" dirty="0"/>
              <a:t>8. 	 Not operating from our own autobiography</a:t>
            </a:r>
          </a:p>
          <a:p>
            <a:pPr marL="514350" indent="-514350">
              <a:buAutoNum type="arabicPeriod" startAt="9"/>
            </a:pPr>
            <a:r>
              <a:rPr lang="en-GB" altLang="en-US" sz="2400" dirty="0"/>
              <a:t>Demonstrating Patience</a:t>
            </a:r>
          </a:p>
          <a:p>
            <a:pPr marL="0" indent="0">
              <a:buNone/>
            </a:pPr>
            <a:r>
              <a:rPr lang="en-GB" altLang="en-US" sz="2400" dirty="0"/>
              <a:t>      Any more? </a:t>
            </a:r>
          </a:p>
        </p:txBody>
      </p:sp>
    </p:spTree>
    <p:extLst>
      <p:ext uri="{BB962C8B-B14F-4D97-AF65-F5344CB8AC3E}">
        <p14:creationId xmlns:p14="http://schemas.microsoft.com/office/powerpoint/2010/main" val="1846384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A47E92D-2AAE-75BC-6320-DB9DC3207EAF}"/>
              </a:ext>
            </a:extLst>
          </p:cNvPr>
          <p:cNvSpPr txBox="1"/>
          <p:nvPr/>
        </p:nvSpPr>
        <p:spPr>
          <a:xfrm>
            <a:off x="2749061" y="3013501"/>
            <a:ext cx="7221415" cy="830997"/>
          </a:xfrm>
          <a:prstGeom prst="rect">
            <a:avLst/>
          </a:prstGeom>
          <a:noFill/>
        </p:spPr>
        <p:txBody>
          <a:bodyPr wrap="square" rtlCol="0">
            <a:spAutoFit/>
          </a:bodyPr>
          <a:lstStyle/>
          <a:p>
            <a:r>
              <a:rPr lang="en-US" sz="4800" dirty="0"/>
              <a:t>Building rapport exercise </a:t>
            </a:r>
          </a:p>
        </p:txBody>
      </p:sp>
    </p:spTree>
    <p:extLst>
      <p:ext uri="{BB962C8B-B14F-4D97-AF65-F5344CB8AC3E}">
        <p14:creationId xmlns:p14="http://schemas.microsoft.com/office/powerpoint/2010/main" val="40594088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B825D2-BF88-83B5-1565-4B7D4202C5E3}"/>
              </a:ext>
            </a:extLst>
          </p:cNvPr>
          <p:cNvSpPr>
            <a:spLocks noGrp="1"/>
          </p:cNvSpPr>
          <p:nvPr>
            <p:ph type="title"/>
          </p:nvPr>
        </p:nvSpPr>
        <p:spPr>
          <a:xfrm>
            <a:off x="661987" y="145806"/>
            <a:ext cx="7438292" cy="1137138"/>
          </a:xfrm>
        </p:spPr>
        <p:txBody>
          <a:bodyPr/>
          <a:lstStyle/>
          <a:p>
            <a:r>
              <a:rPr lang="en-US" dirty="0"/>
              <a:t>TRUST </a:t>
            </a:r>
          </a:p>
        </p:txBody>
      </p:sp>
      <p:sp>
        <p:nvSpPr>
          <p:cNvPr id="3" name="Text Placeholder 2">
            <a:extLst>
              <a:ext uri="{FF2B5EF4-FFF2-40B4-BE49-F238E27FC236}">
                <a16:creationId xmlns:a16="http://schemas.microsoft.com/office/drawing/2014/main" id="{6AFD1A7D-D455-A009-E74E-D4AE585D9AB4}"/>
              </a:ext>
            </a:extLst>
          </p:cNvPr>
          <p:cNvSpPr>
            <a:spLocks noGrp="1"/>
          </p:cNvSpPr>
          <p:nvPr>
            <p:ph type="body" idx="1"/>
          </p:nvPr>
        </p:nvSpPr>
        <p:spPr>
          <a:xfrm>
            <a:off x="685799" y="957263"/>
            <a:ext cx="10844214" cy="5186362"/>
          </a:xfrm>
        </p:spPr>
        <p:txBody>
          <a:bodyPr>
            <a:normAutofit/>
          </a:bodyPr>
          <a:lstStyle/>
          <a:p>
            <a:pPr marL="342900" indent="-342900">
              <a:buFont typeface="Arial" panose="020B0604020202020204" pitchFamily="34" charset="0"/>
              <a:buChar char="•"/>
            </a:pPr>
            <a:r>
              <a:rPr lang="en-US" sz="2800" dirty="0"/>
              <a:t>Make a connection – what do you have in common?  it helps employees believe that their goals are aligned with yours</a:t>
            </a:r>
          </a:p>
          <a:p>
            <a:pPr marL="342900" indent="-342900">
              <a:buFont typeface="Arial" panose="020B0604020202020204" pitchFamily="34" charset="0"/>
              <a:buChar char="•"/>
            </a:pPr>
            <a:r>
              <a:rPr lang="en-US" sz="2800" dirty="0"/>
              <a:t>Be transparent and truthful – share whatever you can - when people feel trusted, they’ll trust you back</a:t>
            </a:r>
          </a:p>
          <a:p>
            <a:pPr marL="342900" indent="-342900">
              <a:buFont typeface="Arial" panose="020B0604020202020204" pitchFamily="34" charset="0"/>
              <a:buChar char="•"/>
            </a:pPr>
            <a:r>
              <a:rPr lang="en-US" sz="2800" dirty="0"/>
              <a:t>Encourage rather than command – delegate, give autonomy</a:t>
            </a:r>
          </a:p>
          <a:p>
            <a:pPr marL="342900" indent="-342900">
              <a:buFont typeface="Arial" panose="020B0604020202020204" pitchFamily="34" charset="0"/>
              <a:buChar char="•"/>
            </a:pPr>
            <a:r>
              <a:rPr lang="en-US" sz="2800" dirty="0"/>
              <a:t>Take blame, but give credit – admit mistakes and take responsibility </a:t>
            </a:r>
          </a:p>
          <a:p>
            <a:pPr marL="342900" indent="-342900">
              <a:buFont typeface="Arial" panose="020B0604020202020204" pitchFamily="34" charset="0"/>
              <a:buChar char="•"/>
            </a:pPr>
            <a:r>
              <a:rPr lang="en-US" sz="2800" dirty="0"/>
              <a:t>Don’t play </a:t>
            </a:r>
            <a:r>
              <a:rPr lang="en-US" sz="2800" dirty="0" err="1"/>
              <a:t>favourites</a:t>
            </a:r>
            <a:r>
              <a:rPr lang="en-US" sz="2800" dirty="0"/>
              <a:t> – people will see it</a:t>
            </a:r>
          </a:p>
          <a:p>
            <a:pPr marL="342900" indent="-342900">
              <a:buFont typeface="Arial" panose="020B0604020202020204" pitchFamily="34" charset="0"/>
              <a:buChar char="•"/>
            </a:pPr>
            <a:r>
              <a:rPr lang="en-US" sz="2800" dirty="0"/>
              <a:t>Show competence and admit what you don’t know.</a:t>
            </a:r>
          </a:p>
        </p:txBody>
      </p:sp>
      <p:sp>
        <p:nvSpPr>
          <p:cNvPr id="4" name="TextBox 3">
            <a:extLst>
              <a:ext uri="{FF2B5EF4-FFF2-40B4-BE49-F238E27FC236}">
                <a16:creationId xmlns:a16="http://schemas.microsoft.com/office/drawing/2014/main" id="{B5DD1AEF-C903-E30C-29A4-4BF9B0CA2C6C}"/>
              </a:ext>
            </a:extLst>
          </p:cNvPr>
          <p:cNvSpPr txBox="1"/>
          <p:nvPr/>
        </p:nvSpPr>
        <p:spPr>
          <a:xfrm>
            <a:off x="1793631" y="6271846"/>
            <a:ext cx="6588370" cy="369332"/>
          </a:xfrm>
          <a:prstGeom prst="rect">
            <a:avLst/>
          </a:prstGeom>
          <a:noFill/>
        </p:spPr>
        <p:txBody>
          <a:bodyPr wrap="square" rtlCol="0">
            <a:spAutoFit/>
          </a:bodyPr>
          <a:lstStyle/>
          <a:p>
            <a:r>
              <a:rPr lang="en-US" dirty="0">
                <a:hlinkClick r:id="rId3"/>
              </a:rPr>
              <a:t>https://hbr.org/2014/06/proven-ways-to-earn-your-employees-trust</a:t>
            </a:r>
            <a:r>
              <a:rPr lang="en-US" dirty="0"/>
              <a:t> </a:t>
            </a:r>
          </a:p>
        </p:txBody>
      </p:sp>
    </p:spTree>
    <p:extLst>
      <p:ext uri="{BB962C8B-B14F-4D97-AF65-F5344CB8AC3E}">
        <p14:creationId xmlns:p14="http://schemas.microsoft.com/office/powerpoint/2010/main" val="33188844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51" name="Line 7">
            <a:extLst>
              <a:ext uri="{FF2B5EF4-FFF2-40B4-BE49-F238E27FC236}">
                <a16:creationId xmlns:a16="http://schemas.microsoft.com/office/drawing/2014/main" id="{97F44680-7143-4040-8031-AB903C6E8797}"/>
              </a:ext>
            </a:extLst>
          </p:cNvPr>
          <p:cNvSpPr>
            <a:spLocks noChangeShapeType="1"/>
          </p:cNvSpPr>
          <p:nvPr/>
        </p:nvSpPr>
        <p:spPr bwMode="auto">
          <a:xfrm flipV="1">
            <a:off x="3071813" y="1844675"/>
            <a:ext cx="5903912" cy="3384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7356" name="TextBox 28">
            <a:extLst>
              <a:ext uri="{FF2B5EF4-FFF2-40B4-BE49-F238E27FC236}">
                <a16:creationId xmlns:a16="http://schemas.microsoft.com/office/drawing/2014/main" id="{655AB4B8-8F75-40FB-99CF-FFCB53CCA6E4}"/>
              </a:ext>
            </a:extLst>
          </p:cNvPr>
          <p:cNvSpPr txBox="1">
            <a:spLocks noChangeArrowheads="1"/>
          </p:cNvSpPr>
          <p:nvPr/>
        </p:nvSpPr>
        <p:spPr bwMode="auto">
          <a:xfrm>
            <a:off x="2711450" y="5013326"/>
            <a:ext cx="150018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a:cs typeface="Arial" panose="020B0604020202020204" pitchFamily="34" charset="0"/>
              </a:rPr>
              <a:t>Telling</a:t>
            </a:r>
          </a:p>
        </p:txBody>
      </p:sp>
      <p:sp>
        <p:nvSpPr>
          <p:cNvPr id="57357" name="TextBox 29">
            <a:extLst>
              <a:ext uri="{FF2B5EF4-FFF2-40B4-BE49-F238E27FC236}">
                <a16:creationId xmlns:a16="http://schemas.microsoft.com/office/drawing/2014/main" id="{A38EBBEE-072F-4681-98D9-EA7381B19A50}"/>
              </a:ext>
            </a:extLst>
          </p:cNvPr>
          <p:cNvSpPr txBox="1">
            <a:spLocks noChangeArrowheads="1"/>
          </p:cNvSpPr>
          <p:nvPr/>
        </p:nvSpPr>
        <p:spPr bwMode="auto">
          <a:xfrm>
            <a:off x="3216275" y="4581526"/>
            <a:ext cx="150018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a:cs typeface="Arial" panose="020B0604020202020204" pitchFamily="34" charset="0"/>
              </a:rPr>
              <a:t>Instructing</a:t>
            </a:r>
          </a:p>
        </p:txBody>
      </p:sp>
      <p:sp>
        <p:nvSpPr>
          <p:cNvPr id="57358" name="TextBox 30">
            <a:extLst>
              <a:ext uri="{FF2B5EF4-FFF2-40B4-BE49-F238E27FC236}">
                <a16:creationId xmlns:a16="http://schemas.microsoft.com/office/drawing/2014/main" id="{47E2A507-BF47-42DE-8F68-E6B2C3414072}"/>
              </a:ext>
            </a:extLst>
          </p:cNvPr>
          <p:cNvSpPr txBox="1">
            <a:spLocks noChangeArrowheads="1"/>
          </p:cNvSpPr>
          <p:nvPr/>
        </p:nvSpPr>
        <p:spPr bwMode="auto">
          <a:xfrm>
            <a:off x="3792538" y="4221163"/>
            <a:ext cx="164306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a:cs typeface="Arial" panose="020B0604020202020204" pitchFamily="34" charset="0"/>
              </a:rPr>
              <a:t>Giving advice</a:t>
            </a:r>
          </a:p>
        </p:txBody>
      </p:sp>
      <p:sp>
        <p:nvSpPr>
          <p:cNvPr id="57359" name="TextBox 34">
            <a:extLst>
              <a:ext uri="{FF2B5EF4-FFF2-40B4-BE49-F238E27FC236}">
                <a16:creationId xmlns:a16="http://schemas.microsoft.com/office/drawing/2014/main" id="{B1B9EAD0-A710-48AC-B777-FE93DFD9167F}"/>
              </a:ext>
            </a:extLst>
          </p:cNvPr>
          <p:cNvSpPr txBox="1">
            <a:spLocks noChangeArrowheads="1"/>
          </p:cNvSpPr>
          <p:nvPr/>
        </p:nvSpPr>
        <p:spPr bwMode="auto">
          <a:xfrm>
            <a:off x="4583113" y="3789363"/>
            <a:ext cx="20002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a:cs typeface="Arial" panose="020B0604020202020204" pitchFamily="34" charset="0"/>
              </a:rPr>
              <a:t>Offering advice</a:t>
            </a:r>
          </a:p>
        </p:txBody>
      </p:sp>
      <p:sp>
        <p:nvSpPr>
          <p:cNvPr id="57360" name="TextBox 35">
            <a:extLst>
              <a:ext uri="{FF2B5EF4-FFF2-40B4-BE49-F238E27FC236}">
                <a16:creationId xmlns:a16="http://schemas.microsoft.com/office/drawing/2014/main" id="{C934715D-C57B-4E95-8A9A-585793F7F8FD}"/>
              </a:ext>
            </a:extLst>
          </p:cNvPr>
          <p:cNvSpPr txBox="1">
            <a:spLocks noChangeArrowheads="1"/>
          </p:cNvSpPr>
          <p:nvPr/>
        </p:nvSpPr>
        <p:spPr bwMode="auto">
          <a:xfrm>
            <a:off x="5159376" y="3357563"/>
            <a:ext cx="22145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a:cs typeface="Arial" panose="020B0604020202020204" pitchFamily="34" charset="0"/>
              </a:rPr>
              <a:t>Making suggestions</a:t>
            </a:r>
          </a:p>
        </p:txBody>
      </p:sp>
      <p:sp>
        <p:nvSpPr>
          <p:cNvPr id="57361" name="TextBox 38">
            <a:extLst>
              <a:ext uri="{FF2B5EF4-FFF2-40B4-BE49-F238E27FC236}">
                <a16:creationId xmlns:a16="http://schemas.microsoft.com/office/drawing/2014/main" id="{01AB33BE-FB01-4E73-9A6F-5B2EA113A1C3}"/>
              </a:ext>
            </a:extLst>
          </p:cNvPr>
          <p:cNvSpPr txBox="1">
            <a:spLocks noChangeArrowheads="1"/>
          </p:cNvSpPr>
          <p:nvPr/>
        </p:nvSpPr>
        <p:spPr bwMode="auto">
          <a:xfrm>
            <a:off x="5951539" y="2852738"/>
            <a:ext cx="207168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a:cs typeface="Arial" panose="020B0604020202020204" pitchFamily="34" charset="0"/>
              </a:rPr>
              <a:t>Giving feedback</a:t>
            </a:r>
          </a:p>
        </p:txBody>
      </p:sp>
      <p:sp>
        <p:nvSpPr>
          <p:cNvPr id="57362" name="TextBox 36">
            <a:extLst>
              <a:ext uri="{FF2B5EF4-FFF2-40B4-BE49-F238E27FC236}">
                <a16:creationId xmlns:a16="http://schemas.microsoft.com/office/drawing/2014/main" id="{784F3607-DFAB-48BD-B7C7-BB465292AC9E}"/>
              </a:ext>
            </a:extLst>
          </p:cNvPr>
          <p:cNvSpPr txBox="1">
            <a:spLocks noChangeArrowheads="1"/>
          </p:cNvSpPr>
          <p:nvPr/>
        </p:nvSpPr>
        <p:spPr bwMode="auto">
          <a:xfrm>
            <a:off x="5880101" y="2349500"/>
            <a:ext cx="41433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a:cs typeface="Arial" panose="020B0604020202020204" pitchFamily="34" charset="0"/>
              </a:rPr>
              <a:t>Asking questions to raise awareness</a:t>
            </a:r>
          </a:p>
        </p:txBody>
      </p:sp>
      <p:sp>
        <p:nvSpPr>
          <p:cNvPr id="57363" name="TextBox 33">
            <a:extLst>
              <a:ext uri="{FF2B5EF4-FFF2-40B4-BE49-F238E27FC236}">
                <a16:creationId xmlns:a16="http://schemas.microsoft.com/office/drawing/2014/main" id="{2864D98E-18CC-41D3-A78C-F74005106BFD}"/>
              </a:ext>
            </a:extLst>
          </p:cNvPr>
          <p:cNvSpPr txBox="1">
            <a:spLocks noChangeArrowheads="1"/>
          </p:cNvSpPr>
          <p:nvPr/>
        </p:nvSpPr>
        <p:spPr bwMode="auto">
          <a:xfrm>
            <a:off x="7535864" y="1989138"/>
            <a:ext cx="150018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a:cs typeface="Arial" panose="020B0604020202020204" pitchFamily="34" charset="0"/>
              </a:rPr>
              <a:t>Reflecting</a:t>
            </a:r>
          </a:p>
        </p:txBody>
      </p:sp>
      <p:sp>
        <p:nvSpPr>
          <p:cNvPr id="57364" name="Oval 40">
            <a:extLst>
              <a:ext uri="{FF2B5EF4-FFF2-40B4-BE49-F238E27FC236}">
                <a16:creationId xmlns:a16="http://schemas.microsoft.com/office/drawing/2014/main" id="{7824DE30-8F1A-4DF8-8A5C-C4063C9EFD4F}"/>
              </a:ext>
            </a:extLst>
          </p:cNvPr>
          <p:cNvSpPr>
            <a:spLocks noChangeArrowheads="1"/>
          </p:cNvSpPr>
          <p:nvPr/>
        </p:nvSpPr>
        <p:spPr bwMode="auto">
          <a:xfrm>
            <a:off x="1524001" y="4797425"/>
            <a:ext cx="1571625" cy="1500188"/>
          </a:xfrm>
          <a:prstGeom prst="ellipse">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endParaRPr lang="en-US" altLang="en-US">
              <a:cs typeface="Arial" panose="020B0604020202020204" pitchFamily="34" charset="0"/>
            </a:endParaRPr>
          </a:p>
        </p:txBody>
      </p:sp>
      <p:sp>
        <p:nvSpPr>
          <p:cNvPr id="57365" name="Rectangle 21">
            <a:extLst>
              <a:ext uri="{FF2B5EF4-FFF2-40B4-BE49-F238E27FC236}">
                <a16:creationId xmlns:a16="http://schemas.microsoft.com/office/drawing/2014/main" id="{F9F8BA07-9B23-4B7B-823B-0A7E72020E46}"/>
              </a:ext>
            </a:extLst>
          </p:cNvPr>
          <p:cNvSpPr>
            <a:spLocks noChangeArrowheads="1"/>
          </p:cNvSpPr>
          <p:nvPr/>
        </p:nvSpPr>
        <p:spPr bwMode="auto">
          <a:xfrm>
            <a:off x="1847851" y="5013326"/>
            <a:ext cx="792163" cy="85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1000" b="1"/>
              <a:t>Directive</a:t>
            </a:r>
          </a:p>
          <a:p>
            <a:r>
              <a:rPr lang="en-GB" altLang="en-US" sz="1000"/>
              <a:t>Solve someone’s problem for them</a:t>
            </a:r>
          </a:p>
        </p:txBody>
      </p:sp>
      <p:sp>
        <p:nvSpPr>
          <p:cNvPr id="57366" name="Oval 42">
            <a:extLst>
              <a:ext uri="{FF2B5EF4-FFF2-40B4-BE49-F238E27FC236}">
                <a16:creationId xmlns:a16="http://schemas.microsoft.com/office/drawing/2014/main" id="{E9D78158-AD82-4D7D-8A6D-47CFB1D57D16}"/>
              </a:ext>
            </a:extLst>
          </p:cNvPr>
          <p:cNvSpPr>
            <a:spLocks noChangeArrowheads="1"/>
          </p:cNvSpPr>
          <p:nvPr/>
        </p:nvSpPr>
        <p:spPr bwMode="auto">
          <a:xfrm>
            <a:off x="8904289" y="765175"/>
            <a:ext cx="1571625" cy="1500188"/>
          </a:xfrm>
          <a:prstGeom prst="ellipse">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endParaRPr lang="en-US" altLang="en-US">
              <a:cs typeface="Arial" panose="020B0604020202020204" pitchFamily="34" charset="0"/>
            </a:endParaRPr>
          </a:p>
        </p:txBody>
      </p:sp>
      <p:sp>
        <p:nvSpPr>
          <p:cNvPr id="57367" name="Rectangle 23">
            <a:extLst>
              <a:ext uri="{FF2B5EF4-FFF2-40B4-BE49-F238E27FC236}">
                <a16:creationId xmlns:a16="http://schemas.microsoft.com/office/drawing/2014/main" id="{E66CBBD5-FB2D-4F49-BBA9-363B255BC2A7}"/>
              </a:ext>
            </a:extLst>
          </p:cNvPr>
          <p:cNvSpPr>
            <a:spLocks noChangeArrowheads="1"/>
          </p:cNvSpPr>
          <p:nvPr/>
        </p:nvSpPr>
        <p:spPr bwMode="auto">
          <a:xfrm>
            <a:off x="9264651" y="1052514"/>
            <a:ext cx="917575" cy="1169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1000" b="1" dirty="0"/>
              <a:t>Non – Directive</a:t>
            </a:r>
          </a:p>
          <a:p>
            <a:r>
              <a:rPr lang="en-GB" altLang="en-US" sz="1000" dirty="0"/>
              <a:t>Helping someone solve their own problem</a:t>
            </a:r>
          </a:p>
        </p:txBody>
      </p:sp>
      <p:sp>
        <p:nvSpPr>
          <p:cNvPr id="17" name="Title 3">
            <a:extLst>
              <a:ext uri="{FF2B5EF4-FFF2-40B4-BE49-F238E27FC236}">
                <a16:creationId xmlns:a16="http://schemas.microsoft.com/office/drawing/2014/main" id="{55D7E2FF-BC46-4802-AD16-9C09CF68066D}"/>
              </a:ext>
            </a:extLst>
          </p:cNvPr>
          <p:cNvSpPr>
            <a:spLocks noGrp="1"/>
          </p:cNvSpPr>
          <p:nvPr>
            <p:ph type="title"/>
          </p:nvPr>
        </p:nvSpPr>
        <p:spPr>
          <a:xfrm>
            <a:off x="687084" y="481014"/>
            <a:ext cx="4834149" cy="1143000"/>
          </a:xfrm>
        </p:spPr>
        <p:txBody>
          <a:bodyPr>
            <a:normAutofit/>
          </a:bodyPr>
          <a:lstStyle/>
          <a:p>
            <a:r>
              <a:rPr lang="en-GB" sz="3200" dirty="0"/>
              <a:t>Questioning Skills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solidFill>
                  <a:schemeClr val="tx1"/>
                </a:solidFill>
              </a:rPr>
              <a:t>Listening tiers (Starr, 2011)</a:t>
            </a:r>
          </a:p>
        </p:txBody>
      </p:sp>
      <p:sp>
        <p:nvSpPr>
          <p:cNvPr id="5" name="Vertical Text Placeholder 4"/>
          <p:cNvSpPr>
            <a:spLocks noGrp="1"/>
          </p:cNvSpPr>
          <p:nvPr>
            <p:ph type="body" orient="vert" idx="1"/>
          </p:nvPr>
        </p:nvSpPr>
        <p:spPr>
          <a:xfrm>
            <a:off x="1929584" y="1124745"/>
            <a:ext cx="8318832" cy="4392488"/>
          </a:xfrm>
        </p:spPr>
        <p:txBody>
          <a:bodyPr>
            <a:normAutofit/>
          </a:bodyPr>
          <a:lstStyle/>
          <a:p>
            <a:endParaRPr lang="en-GB" sz="2800" dirty="0"/>
          </a:p>
          <a:p>
            <a:endParaRPr lang="en-GB" sz="2800" dirty="0"/>
          </a:p>
          <a:p>
            <a:pPr marL="0" indent="0">
              <a:buNone/>
            </a:pPr>
            <a:endParaRPr lang="en-GB" sz="2800" dirty="0"/>
          </a:p>
          <a:p>
            <a:pPr marL="0" indent="0">
              <a:buNone/>
            </a:pPr>
            <a:endParaRPr lang="en-GB" sz="2800" dirty="0"/>
          </a:p>
          <a:p>
            <a:endParaRPr lang="en-GB" sz="2400" dirty="0"/>
          </a:p>
          <a:p>
            <a:pPr marL="0" indent="0">
              <a:buNone/>
            </a:pPr>
            <a:endParaRPr lang="en-GB" sz="2400" dirty="0"/>
          </a:p>
        </p:txBody>
      </p:sp>
      <p:pic>
        <p:nvPicPr>
          <p:cNvPr id="3" name="Picture 2">
            <a:extLst>
              <a:ext uri="{FF2B5EF4-FFF2-40B4-BE49-F238E27FC236}">
                <a16:creationId xmlns:a16="http://schemas.microsoft.com/office/drawing/2014/main" id="{5440EE16-4510-4700-8C29-FF47F4D73E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8368" y="1406001"/>
            <a:ext cx="9855366" cy="5020077"/>
          </a:xfrm>
          <a:prstGeom prst="rect">
            <a:avLst/>
          </a:prstGeom>
        </p:spPr>
      </p:pic>
    </p:spTree>
    <p:extLst>
      <p:ext uri="{BB962C8B-B14F-4D97-AF65-F5344CB8AC3E}">
        <p14:creationId xmlns:p14="http://schemas.microsoft.com/office/powerpoint/2010/main" val="22717905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A1BEB-76C0-53C3-F077-BDC31D860B61}"/>
              </a:ext>
            </a:extLst>
          </p:cNvPr>
          <p:cNvSpPr>
            <a:spLocks noGrp="1"/>
          </p:cNvSpPr>
          <p:nvPr>
            <p:ph type="title"/>
          </p:nvPr>
        </p:nvSpPr>
        <p:spPr/>
        <p:txBody>
          <a:bodyPr/>
          <a:lstStyle/>
          <a:p>
            <a:r>
              <a:rPr lang="en-US" dirty="0"/>
              <a:t>Listening – Stephen covey</a:t>
            </a:r>
          </a:p>
        </p:txBody>
      </p:sp>
      <p:sp>
        <p:nvSpPr>
          <p:cNvPr id="3" name="Vertical Text Placeholder 2">
            <a:extLst>
              <a:ext uri="{FF2B5EF4-FFF2-40B4-BE49-F238E27FC236}">
                <a16:creationId xmlns:a16="http://schemas.microsoft.com/office/drawing/2014/main" id="{E8A0544A-8E4C-C5CD-6E9D-80DA1F7165F0}"/>
              </a:ext>
            </a:extLst>
          </p:cNvPr>
          <p:cNvSpPr>
            <a:spLocks noGrp="1"/>
          </p:cNvSpPr>
          <p:nvPr>
            <p:ph type="body" orient="vert" idx="1"/>
          </p:nvPr>
        </p:nvSpPr>
        <p:spPr>
          <a:xfrm>
            <a:off x="540779" y="1257300"/>
            <a:ext cx="11091776" cy="5413664"/>
          </a:xfrm>
        </p:spPr>
        <p:txBody>
          <a:bodyPr>
            <a:normAutofit fontScale="92500"/>
          </a:bodyPr>
          <a:lstStyle/>
          <a:p>
            <a:pPr marL="0" lvl="0" indent="0" defTabSz="914400">
              <a:spcAft>
                <a:spcPts val="0"/>
              </a:spcAft>
              <a:buClrTx/>
              <a:buSzTx/>
              <a:buNone/>
              <a:defRPr/>
            </a:pPr>
            <a:r>
              <a:rPr lang="en-GB" altLang="en-US" sz="2400" dirty="0"/>
              <a:t>Stephen Covey – 7 habits of Highly Effective People– 2 ears and one mouth, to be used in that ratio. </a:t>
            </a:r>
          </a:p>
          <a:p>
            <a:pPr marL="0" lvl="0" indent="0" defTabSz="914400">
              <a:spcAft>
                <a:spcPts val="0"/>
              </a:spcAft>
              <a:buClrTx/>
              <a:buSzTx/>
              <a:buNone/>
              <a:defRPr/>
            </a:pPr>
            <a:endParaRPr lang="en-GB" altLang="en-US" sz="2400" b="1" dirty="0"/>
          </a:p>
          <a:p>
            <a:pPr marL="0" lvl="0" indent="0" defTabSz="914400">
              <a:spcAft>
                <a:spcPts val="0"/>
              </a:spcAft>
              <a:buClrTx/>
              <a:buSzTx/>
              <a:buNone/>
              <a:defRPr/>
            </a:pPr>
            <a:r>
              <a:rPr lang="en-GB" altLang="en-US" sz="2400" b="1" dirty="0"/>
              <a:t>5 types of listening: </a:t>
            </a:r>
          </a:p>
          <a:p>
            <a:pPr marL="0" lvl="0" indent="0" defTabSz="914400">
              <a:spcAft>
                <a:spcPts val="0"/>
              </a:spcAft>
              <a:buClrTx/>
              <a:buSzTx/>
              <a:buNone/>
              <a:defRPr/>
            </a:pPr>
            <a:endParaRPr lang="en-GB" altLang="en-US" sz="2400" dirty="0"/>
          </a:p>
          <a:p>
            <a:pPr defTabSz="914400">
              <a:spcAft>
                <a:spcPts val="0"/>
              </a:spcAft>
              <a:buClrTx/>
              <a:buSzTx/>
              <a:defRPr/>
            </a:pPr>
            <a:r>
              <a:rPr lang="en-GB" altLang="en-US" sz="2400" dirty="0"/>
              <a:t>Ignoring – not really listening at all</a:t>
            </a:r>
          </a:p>
          <a:p>
            <a:pPr defTabSz="914400">
              <a:spcAft>
                <a:spcPts val="0"/>
              </a:spcAft>
              <a:buClrTx/>
              <a:buSzTx/>
              <a:defRPr/>
            </a:pPr>
            <a:r>
              <a:rPr lang="en-GB" altLang="en-US" sz="2400" dirty="0"/>
              <a:t>Pretending – “Uh huh, yeah, right”</a:t>
            </a:r>
          </a:p>
          <a:p>
            <a:pPr defTabSz="914400">
              <a:spcAft>
                <a:spcPts val="0"/>
              </a:spcAft>
              <a:buClrTx/>
              <a:buSzTx/>
              <a:defRPr/>
            </a:pPr>
            <a:r>
              <a:rPr lang="en-GB" altLang="en-US" sz="2400" dirty="0"/>
              <a:t>Selective listening – hearing only certain parts of the conversation</a:t>
            </a:r>
          </a:p>
          <a:p>
            <a:pPr defTabSz="914400">
              <a:spcAft>
                <a:spcPts val="0"/>
              </a:spcAft>
              <a:buClrTx/>
              <a:buSzTx/>
              <a:defRPr/>
            </a:pPr>
            <a:r>
              <a:rPr lang="en-GB" altLang="en-US" sz="2400" dirty="0"/>
              <a:t>Attentive listening – paying attention and focussing energy on the words that are being said.</a:t>
            </a:r>
          </a:p>
          <a:p>
            <a:pPr defTabSz="914400">
              <a:spcAft>
                <a:spcPts val="0"/>
              </a:spcAft>
              <a:buClrTx/>
              <a:buSzTx/>
              <a:defRPr/>
            </a:pPr>
            <a:endParaRPr lang="en-GB" altLang="en-US" sz="2400" dirty="0"/>
          </a:p>
          <a:p>
            <a:pPr marL="0" lvl="0" indent="0" defTabSz="914400">
              <a:spcAft>
                <a:spcPts val="0"/>
              </a:spcAft>
              <a:buClrTx/>
              <a:buSzTx/>
              <a:buNone/>
              <a:defRPr/>
            </a:pPr>
            <a:r>
              <a:rPr lang="en-GB" altLang="en-US" sz="2400" dirty="0"/>
              <a:t>But many fewer of us practice the fifth element, emphatic listening – listening with intent to understand. Stephen Covey emphasises the importance of emphatic listening.  SEEK FIRST TO UNDERSTAND, THEN TO BE UNDERSTOOD. </a:t>
            </a:r>
          </a:p>
          <a:p>
            <a:pPr marL="0" lvl="0" indent="0" defTabSz="914400">
              <a:spcAft>
                <a:spcPts val="0"/>
              </a:spcAft>
              <a:buClrTx/>
              <a:buSzTx/>
              <a:buNone/>
              <a:defRPr/>
            </a:pPr>
            <a:r>
              <a:rPr lang="en-GB" altLang="en-US" sz="2400" dirty="0"/>
              <a:t>This gets inside another person’s frame of reference, you look through it, you see the world the way they see the world, you understand their paradigm, you understand how they feel. </a:t>
            </a:r>
          </a:p>
          <a:p>
            <a:endParaRPr lang="en-US" dirty="0"/>
          </a:p>
        </p:txBody>
      </p:sp>
    </p:spTree>
    <p:extLst>
      <p:ext uri="{BB962C8B-B14F-4D97-AF65-F5344CB8AC3E}">
        <p14:creationId xmlns:p14="http://schemas.microsoft.com/office/powerpoint/2010/main" val="18388245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50A84-D5B6-D5D3-5837-2EFA947FF63A}"/>
              </a:ext>
            </a:extLst>
          </p:cNvPr>
          <p:cNvSpPr>
            <a:spLocks noGrp="1"/>
          </p:cNvSpPr>
          <p:nvPr>
            <p:ph type="title"/>
          </p:nvPr>
        </p:nvSpPr>
        <p:spPr/>
        <p:txBody>
          <a:bodyPr/>
          <a:lstStyle/>
          <a:p>
            <a:r>
              <a:rPr lang="en-US" dirty="0"/>
              <a:t>Listening exercise</a:t>
            </a:r>
          </a:p>
        </p:txBody>
      </p:sp>
      <p:sp>
        <p:nvSpPr>
          <p:cNvPr id="3" name="Vertical Text Placeholder 2">
            <a:extLst>
              <a:ext uri="{FF2B5EF4-FFF2-40B4-BE49-F238E27FC236}">
                <a16:creationId xmlns:a16="http://schemas.microsoft.com/office/drawing/2014/main" id="{B2003ED0-AB6E-2FC3-BAD7-070B2F6F34C0}"/>
              </a:ext>
            </a:extLst>
          </p:cNvPr>
          <p:cNvSpPr>
            <a:spLocks noGrp="1"/>
          </p:cNvSpPr>
          <p:nvPr>
            <p:ph type="body" orient="vert" idx="1"/>
          </p:nvPr>
        </p:nvSpPr>
        <p:spPr/>
        <p:txBody>
          <a:bodyPr>
            <a:normAutofit/>
          </a:bodyPr>
          <a:lstStyle/>
          <a:p>
            <a:r>
              <a:rPr lang="en-US" sz="4400" dirty="0"/>
              <a:t>Get into pairs </a:t>
            </a:r>
            <a:endParaRPr lang="en-US" sz="4400" dirty="0">
              <a:cs typeface="Calibri"/>
            </a:endParaRPr>
          </a:p>
        </p:txBody>
      </p:sp>
    </p:spTree>
    <p:extLst>
      <p:ext uri="{BB962C8B-B14F-4D97-AF65-F5344CB8AC3E}">
        <p14:creationId xmlns:p14="http://schemas.microsoft.com/office/powerpoint/2010/main" val="25010642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solidFill>
                  <a:schemeClr val="tx1"/>
                </a:solidFill>
              </a:rPr>
              <a:t>Pausing</a:t>
            </a:r>
          </a:p>
        </p:txBody>
      </p:sp>
      <p:sp>
        <p:nvSpPr>
          <p:cNvPr id="5" name="Vertical Text Placeholder 4"/>
          <p:cNvSpPr>
            <a:spLocks noGrp="1"/>
          </p:cNvSpPr>
          <p:nvPr>
            <p:ph type="body" orient="vert" idx="1"/>
          </p:nvPr>
        </p:nvSpPr>
        <p:spPr>
          <a:xfrm>
            <a:off x="1929584" y="1124745"/>
            <a:ext cx="8318832" cy="4392488"/>
          </a:xfrm>
        </p:spPr>
        <p:txBody>
          <a:bodyPr>
            <a:normAutofit/>
          </a:bodyPr>
          <a:lstStyle/>
          <a:p>
            <a:endParaRPr lang="en-GB" sz="2800" dirty="0"/>
          </a:p>
          <a:p>
            <a:endParaRPr lang="en-GB" sz="2800" dirty="0"/>
          </a:p>
          <a:p>
            <a:pPr marL="0" indent="0">
              <a:buNone/>
            </a:pPr>
            <a:endParaRPr lang="en-GB" sz="2800" dirty="0"/>
          </a:p>
          <a:p>
            <a:pPr marL="0" indent="0">
              <a:buNone/>
            </a:pPr>
            <a:endParaRPr lang="en-GB" sz="2800" dirty="0"/>
          </a:p>
          <a:p>
            <a:endParaRPr lang="en-GB" sz="2400" dirty="0"/>
          </a:p>
          <a:p>
            <a:pPr marL="0" indent="0">
              <a:buNone/>
            </a:pPr>
            <a:endParaRPr lang="en-GB" sz="2400" dirty="0"/>
          </a:p>
        </p:txBody>
      </p:sp>
      <p:pic>
        <p:nvPicPr>
          <p:cNvPr id="9" name="Picture 8">
            <a:extLst>
              <a:ext uri="{FF2B5EF4-FFF2-40B4-BE49-F238E27FC236}">
                <a16:creationId xmlns:a16="http://schemas.microsoft.com/office/drawing/2014/main" id="{FB9561C8-D0BB-4132-8418-F05048991F39}"/>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655841" y="744421"/>
            <a:ext cx="3580505" cy="4772813"/>
          </a:xfrm>
          <a:prstGeom prst="rect">
            <a:avLst/>
          </a:prstGeom>
        </p:spPr>
      </p:pic>
      <p:sp>
        <p:nvSpPr>
          <p:cNvPr id="10" name="TextBox 9">
            <a:extLst>
              <a:ext uri="{FF2B5EF4-FFF2-40B4-BE49-F238E27FC236}">
                <a16:creationId xmlns:a16="http://schemas.microsoft.com/office/drawing/2014/main" id="{A5DFD1FF-9A53-4DFD-AB9B-336AA6585226}"/>
              </a:ext>
            </a:extLst>
          </p:cNvPr>
          <p:cNvSpPr txBox="1"/>
          <p:nvPr/>
        </p:nvSpPr>
        <p:spPr>
          <a:xfrm>
            <a:off x="4655841" y="5622660"/>
            <a:ext cx="3580505" cy="230832"/>
          </a:xfrm>
          <a:prstGeom prst="rect">
            <a:avLst/>
          </a:prstGeom>
          <a:noFill/>
        </p:spPr>
        <p:txBody>
          <a:bodyPr wrap="square" rtlCol="0">
            <a:spAutoFit/>
          </a:bodyPr>
          <a:lstStyle/>
          <a:p>
            <a:r>
              <a:rPr lang="en-GB" sz="900">
                <a:hlinkClick r:id="rId4" tooltip="http://commons.wikimedia.org/wiki/File:Alarm_Clocks_20101107a.jpg"/>
              </a:rPr>
              <a:t>This Photo</a:t>
            </a:r>
            <a:r>
              <a:rPr lang="en-GB" sz="900"/>
              <a:t> by Unknown Author is licensed under </a:t>
            </a:r>
            <a:r>
              <a:rPr lang="en-GB" sz="900">
                <a:hlinkClick r:id="rId5" tooltip="https://creativecommons.org/licenses/by-sa/3.0/"/>
              </a:rPr>
              <a:t>CC BY-SA</a:t>
            </a:r>
            <a:endParaRPr lang="en-GB" sz="900"/>
          </a:p>
        </p:txBody>
      </p:sp>
    </p:spTree>
    <p:extLst>
      <p:ext uri="{BB962C8B-B14F-4D97-AF65-F5344CB8AC3E}">
        <p14:creationId xmlns:p14="http://schemas.microsoft.com/office/powerpoint/2010/main" val="15791650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pic>
        <p:nvPicPr>
          <p:cNvPr id="7" name="Content Placeholder 6" descr="Diagram&#10;&#10;Description automatically generated">
            <a:extLst>
              <a:ext uri="{FF2B5EF4-FFF2-40B4-BE49-F238E27FC236}">
                <a16:creationId xmlns:a16="http://schemas.microsoft.com/office/drawing/2014/main" id="{274E6A2D-63EC-03E6-7C88-0742F13B8960}"/>
              </a:ext>
            </a:extLst>
          </p:cNvPr>
          <p:cNvPicPr>
            <a:picLocks noChangeAspect="1"/>
          </p:cNvPicPr>
          <p:nvPr/>
        </p:nvPicPr>
        <p:blipFill rotWithShape="1">
          <a:blip r:embed="rId4"/>
          <a:srcRect l="6548" r="4340"/>
          <a:stretch/>
        </p:blipFill>
        <p:spPr>
          <a:xfrm>
            <a:off x="20" y="975"/>
            <a:ext cx="6095980" cy="6858000"/>
          </a:xfrm>
          <a:prstGeom prst="rect">
            <a:avLst/>
          </a:prstGeom>
        </p:spPr>
      </p:pic>
      <p:sp>
        <p:nvSpPr>
          <p:cNvPr id="11" name="Content Placeholder 10">
            <a:extLst>
              <a:ext uri="{FF2B5EF4-FFF2-40B4-BE49-F238E27FC236}">
                <a16:creationId xmlns:a16="http://schemas.microsoft.com/office/drawing/2014/main" id="{6C7A2C52-A2B2-E90F-0938-B0EA90D0AB47}"/>
              </a:ext>
            </a:extLst>
          </p:cNvPr>
          <p:cNvSpPr>
            <a:spLocks noGrp="1"/>
          </p:cNvSpPr>
          <p:nvPr>
            <p:ph idx="1"/>
          </p:nvPr>
        </p:nvSpPr>
        <p:spPr>
          <a:xfrm>
            <a:off x="6400800" y="429209"/>
            <a:ext cx="5147730" cy="5980922"/>
          </a:xfrm>
        </p:spPr>
        <p:txBody>
          <a:bodyPr>
            <a:normAutofit fontScale="92500" lnSpcReduction="20000"/>
          </a:bodyPr>
          <a:lstStyle/>
          <a:p>
            <a:pPr marL="0" indent="0">
              <a:buNone/>
            </a:pPr>
            <a:r>
              <a:rPr lang="en-GB" sz="2400" b="1" dirty="0"/>
              <a:t>Empathy</a:t>
            </a:r>
            <a:r>
              <a:rPr lang="en-GB" sz="2400" dirty="0"/>
              <a:t> is defined as:</a:t>
            </a:r>
          </a:p>
          <a:p>
            <a:pPr marL="0" indent="0">
              <a:buNone/>
            </a:pPr>
            <a:endParaRPr lang="en-GB" sz="2400" dirty="0"/>
          </a:p>
          <a:p>
            <a:pPr marL="0" indent="0">
              <a:buNone/>
            </a:pPr>
            <a:r>
              <a:rPr lang="en-GB" sz="2400" i="1" dirty="0"/>
              <a:t>‘the ability to sense, perceive or conceptualise how another person experiences the world.’ </a:t>
            </a:r>
          </a:p>
          <a:p>
            <a:pPr marL="0" indent="0">
              <a:buNone/>
            </a:pPr>
            <a:endParaRPr lang="en-GB" sz="2400" dirty="0"/>
          </a:p>
          <a:p>
            <a:pPr marL="0" indent="0">
              <a:buNone/>
            </a:pPr>
            <a:r>
              <a:rPr lang="en-GB" sz="2400" dirty="0"/>
              <a:t>It means walking in the other person’s shoes to understand why they are feeling the way they do.  Empathy is different to sympathy, which is a strong sense of care for someone in need.</a:t>
            </a:r>
            <a:endParaRPr lang="en-US" sz="2400" dirty="0"/>
          </a:p>
          <a:p>
            <a:endParaRPr lang="en-US" sz="2400" dirty="0"/>
          </a:p>
          <a:p>
            <a:endParaRPr lang="en-US" sz="2400" dirty="0"/>
          </a:p>
          <a:p>
            <a:endParaRPr lang="en-US" sz="2400" dirty="0"/>
          </a:p>
          <a:p>
            <a:endParaRPr lang="en-US" sz="2400" dirty="0"/>
          </a:p>
          <a:p>
            <a:pPr marL="0" indent="0">
              <a:buNone/>
            </a:pPr>
            <a:r>
              <a:rPr lang="en-GB" sz="2400" dirty="0"/>
              <a:t>Duff, S., (2017) Empathy in leadership, Training Journal, pp 9-11. </a:t>
            </a:r>
            <a:endParaRPr lang="en-US" sz="2400" dirty="0"/>
          </a:p>
        </p:txBody>
      </p:sp>
    </p:spTree>
    <p:extLst>
      <p:ext uri="{BB962C8B-B14F-4D97-AF65-F5344CB8AC3E}">
        <p14:creationId xmlns:p14="http://schemas.microsoft.com/office/powerpoint/2010/main" val="14294935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27BA4-66FE-F349-88B4-AE5DFBA92D88}"/>
              </a:ext>
            </a:extLst>
          </p:cNvPr>
          <p:cNvSpPr>
            <a:spLocks noGrp="1"/>
          </p:cNvSpPr>
          <p:nvPr>
            <p:ph type="title"/>
          </p:nvPr>
        </p:nvSpPr>
        <p:spPr>
          <a:xfrm>
            <a:off x="631557" y="0"/>
            <a:ext cx="10131425" cy="1456267"/>
          </a:xfrm>
        </p:spPr>
        <p:txBody>
          <a:bodyPr/>
          <a:lstStyle/>
          <a:p>
            <a:r>
              <a:rPr lang="en-US" dirty="0"/>
              <a:t>MINDSET  </a:t>
            </a:r>
          </a:p>
        </p:txBody>
      </p:sp>
      <p:pic>
        <p:nvPicPr>
          <p:cNvPr id="7" name="Content Placeholder 6" descr="Timeline&#10;&#10;Description automatically generated">
            <a:extLst>
              <a:ext uri="{FF2B5EF4-FFF2-40B4-BE49-F238E27FC236}">
                <a16:creationId xmlns:a16="http://schemas.microsoft.com/office/drawing/2014/main" id="{FEB75AB3-BA92-1CA5-D02F-7049E166A094}"/>
              </a:ext>
            </a:extLst>
          </p:cNvPr>
          <p:cNvPicPr>
            <a:picLocks noGrp="1" noChangeAspect="1"/>
          </p:cNvPicPr>
          <p:nvPr>
            <p:ph idx="1"/>
          </p:nvPr>
        </p:nvPicPr>
        <p:blipFill>
          <a:blip r:embed="rId3"/>
          <a:stretch>
            <a:fillRect/>
          </a:stretch>
        </p:blipFill>
        <p:spPr>
          <a:xfrm>
            <a:off x="5237583" y="0"/>
            <a:ext cx="4814596" cy="6822161"/>
          </a:xfrm>
        </p:spPr>
      </p:pic>
      <p:sp>
        <p:nvSpPr>
          <p:cNvPr id="8" name="TextBox 7">
            <a:extLst>
              <a:ext uri="{FF2B5EF4-FFF2-40B4-BE49-F238E27FC236}">
                <a16:creationId xmlns:a16="http://schemas.microsoft.com/office/drawing/2014/main" id="{FB29E834-2198-B48E-5A5C-CF3DF44E6C46}"/>
              </a:ext>
            </a:extLst>
          </p:cNvPr>
          <p:cNvSpPr txBox="1"/>
          <p:nvPr/>
        </p:nvSpPr>
        <p:spPr>
          <a:xfrm>
            <a:off x="569354" y="1688841"/>
            <a:ext cx="3895223" cy="4401205"/>
          </a:xfrm>
          <a:prstGeom prst="rect">
            <a:avLst/>
          </a:prstGeom>
          <a:noFill/>
        </p:spPr>
        <p:txBody>
          <a:bodyPr wrap="square" rtlCol="0">
            <a:spAutoFit/>
          </a:bodyPr>
          <a:lstStyle/>
          <a:p>
            <a:pPr fontAlgn="base"/>
            <a:r>
              <a:rPr lang="en-GB" sz="2800" dirty="0"/>
              <a:t>Carol Dweck (2017) in her book Mindset,  describes how peoples mindset’s can influence their development and learning. </a:t>
            </a:r>
          </a:p>
          <a:p>
            <a:pPr fontAlgn="base"/>
            <a:endParaRPr lang="en-GB" sz="2800" dirty="0"/>
          </a:p>
          <a:p>
            <a:pPr fontAlgn="base"/>
            <a:r>
              <a:rPr lang="en-GB" sz="2800" dirty="0"/>
              <a:t>In having what is termed a “growth” mindset you can fulfil your potential. </a:t>
            </a:r>
          </a:p>
        </p:txBody>
      </p:sp>
    </p:spTree>
    <p:extLst>
      <p:ext uri="{BB962C8B-B14F-4D97-AF65-F5344CB8AC3E}">
        <p14:creationId xmlns:p14="http://schemas.microsoft.com/office/powerpoint/2010/main" val="3795653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a:solidFill>
                  <a:schemeClr val="tx2">
                    <a:lumMod val="60000"/>
                    <a:lumOff val="40000"/>
                  </a:schemeClr>
                </a:solidFill>
              </a:rPr>
              <a:t>Covey, S. (2005) </a:t>
            </a:r>
            <a:r>
              <a:rPr lang="en-GB" i="1" dirty="0">
                <a:solidFill>
                  <a:schemeClr val="tx2">
                    <a:lumMod val="60000"/>
                    <a:lumOff val="40000"/>
                  </a:schemeClr>
                </a:solidFill>
              </a:rPr>
              <a:t>The 7 Habits of Highly Effective People</a:t>
            </a:r>
            <a:r>
              <a:rPr lang="en-GB" dirty="0">
                <a:solidFill>
                  <a:schemeClr val="tx2">
                    <a:lumMod val="60000"/>
                    <a:lumOff val="40000"/>
                  </a:schemeClr>
                </a:solidFill>
              </a:rPr>
              <a:t>. New York: Free Press.</a:t>
            </a:r>
            <a:br>
              <a:rPr lang="en-GB" dirty="0"/>
            </a:br>
            <a:endParaRPr lang="en-GB" dirty="0"/>
          </a:p>
        </p:txBody>
      </p:sp>
      <p:sp>
        <p:nvSpPr>
          <p:cNvPr id="5" name="Vertical Text Placeholder 4"/>
          <p:cNvSpPr>
            <a:spLocks noGrp="1"/>
          </p:cNvSpPr>
          <p:nvPr>
            <p:ph type="body" orient="vert" idx="1"/>
          </p:nvPr>
        </p:nvSpPr>
        <p:spPr>
          <a:xfrm>
            <a:off x="540779" y="1406001"/>
            <a:ext cx="10560740" cy="5379263"/>
          </a:xfrm>
        </p:spPr>
        <p:txBody>
          <a:bodyPr>
            <a:normAutofit lnSpcReduction="10000"/>
          </a:bodyPr>
          <a:lstStyle/>
          <a:p>
            <a:pPr marL="0" indent="0">
              <a:buNone/>
            </a:pPr>
            <a:endParaRPr lang="en-GB" sz="2800" dirty="0"/>
          </a:p>
          <a:p>
            <a:pPr marL="0" indent="0">
              <a:buNone/>
            </a:pPr>
            <a:r>
              <a:rPr lang="en-GB" sz="2400" dirty="0"/>
              <a:t>Inside-Out: The Change Starts from Within. ...</a:t>
            </a:r>
          </a:p>
          <a:p>
            <a:pPr marL="0" indent="0">
              <a:buNone/>
            </a:pPr>
            <a:r>
              <a:rPr lang="en-GB" sz="2400" dirty="0"/>
              <a:t>SUMMARY OF THE SEVEN HABITS.</a:t>
            </a:r>
          </a:p>
          <a:p>
            <a:pPr marL="0" indent="0">
              <a:buNone/>
            </a:pPr>
            <a:endParaRPr lang="en-GB" sz="2400" dirty="0"/>
          </a:p>
          <a:p>
            <a:pPr lvl="0"/>
            <a:r>
              <a:rPr lang="en-GB" sz="2400" dirty="0"/>
              <a:t>Habit 1: Be Proactive. ...</a:t>
            </a:r>
          </a:p>
          <a:p>
            <a:pPr lvl="0"/>
            <a:r>
              <a:rPr lang="en-GB" sz="2400" dirty="0"/>
              <a:t>Habit 2: Begin with the End in Mind. ...</a:t>
            </a:r>
          </a:p>
          <a:p>
            <a:pPr lvl="0"/>
            <a:r>
              <a:rPr lang="en-GB" sz="2400" dirty="0"/>
              <a:t>Habit 3: Put First Things First. ...</a:t>
            </a:r>
          </a:p>
          <a:p>
            <a:pPr lvl="0"/>
            <a:r>
              <a:rPr lang="en-GB" sz="2400" dirty="0"/>
              <a:t>Habit 4: Think Win/Win. ...</a:t>
            </a:r>
          </a:p>
          <a:p>
            <a:pPr lvl="0"/>
            <a:r>
              <a:rPr lang="en-GB" sz="2400" dirty="0"/>
              <a:t>Habit 5: Seek First to Understand, Then to Be Understood. ...</a:t>
            </a:r>
          </a:p>
          <a:p>
            <a:pPr lvl="0"/>
            <a:r>
              <a:rPr lang="en-GB" sz="2400" dirty="0"/>
              <a:t>Habit 6: Synergize.</a:t>
            </a:r>
          </a:p>
          <a:p>
            <a:pPr lvl="0"/>
            <a:r>
              <a:rPr lang="en-GB" sz="2400" dirty="0"/>
              <a:t>Habit 7: Sharpening the saw (renewal and continual improvement).</a:t>
            </a:r>
          </a:p>
          <a:p>
            <a:pPr lvl="0"/>
            <a:endParaRPr lang="en-GB" dirty="0"/>
          </a:p>
          <a:p>
            <a:endParaRPr lang="en-GB" sz="2400" dirty="0"/>
          </a:p>
          <a:p>
            <a:pPr marL="0" indent="0">
              <a:buNone/>
            </a:pPr>
            <a:endParaRPr lang="en-GB" sz="2400" dirty="0"/>
          </a:p>
        </p:txBody>
      </p:sp>
    </p:spTree>
    <p:extLst>
      <p:ext uri="{BB962C8B-B14F-4D97-AF65-F5344CB8AC3E}">
        <p14:creationId xmlns:p14="http://schemas.microsoft.com/office/powerpoint/2010/main" val="30423495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27BA4-66FE-F349-88B4-AE5DFBA92D88}"/>
              </a:ext>
            </a:extLst>
          </p:cNvPr>
          <p:cNvSpPr>
            <a:spLocks noGrp="1"/>
          </p:cNvSpPr>
          <p:nvPr>
            <p:ph type="title"/>
          </p:nvPr>
        </p:nvSpPr>
        <p:spPr>
          <a:xfrm>
            <a:off x="398292" y="-282223"/>
            <a:ext cx="10131425" cy="1456267"/>
          </a:xfrm>
        </p:spPr>
        <p:txBody>
          <a:bodyPr/>
          <a:lstStyle/>
          <a:p>
            <a:r>
              <a:rPr lang="en-US" dirty="0"/>
              <a:t>Wellbeing </a:t>
            </a:r>
          </a:p>
        </p:txBody>
      </p:sp>
      <p:pic>
        <p:nvPicPr>
          <p:cNvPr id="6" name="Online Media 5" descr="Health and wellbeing at work 2022 summary">
            <a:hlinkClick r:id="" action="ppaction://media"/>
            <a:extLst>
              <a:ext uri="{FF2B5EF4-FFF2-40B4-BE49-F238E27FC236}">
                <a16:creationId xmlns:a16="http://schemas.microsoft.com/office/drawing/2014/main" id="{224915BF-D140-01F6-4C96-0012407D738B}"/>
              </a:ext>
            </a:extLst>
          </p:cNvPr>
          <p:cNvPicPr>
            <a:picLocks noGrp="1" noRot="1" noChangeAspect="1"/>
          </p:cNvPicPr>
          <p:nvPr>
            <p:ph idx="1"/>
            <a:videoFile r:link="rId1"/>
          </p:nvPr>
        </p:nvPicPr>
        <p:blipFill>
          <a:blip r:embed="rId4"/>
          <a:stretch>
            <a:fillRect/>
          </a:stretch>
        </p:blipFill>
        <p:spPr>
          <a:xfrm>
            <a:off x="1035698" y="816250"/>
            <a:ext cx="9937102" cy="5614500"/>
          </a:xfrm>
          <a:prstGeom prst="rect">
            <a:avLst/>
          </a:prstGeom>
        </p:spPr>
      </p:pic>
    </p:spTree>
    <p:extLst>
      <p:ext uri="{BB962C8B-B14F-4D97-AF65-F5344CB8AC3E}">
        <p14:creationId xmlns:p14="http://schemas.microsoft.com/office/powerpoint/2010/main" val="3261053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Graphical user interface, text, application, website&#10;&#10;Description automatically generated">
            <a:extLst>
              <a:ext uri="{FF2B5EF4-FFF2-40B4-BE49-F238E27FC236}">
                <a16:creationId xmlns:a16="http://schemas.microsoft.com/office/drawing/2014/main" id="{1FCEAEA6-8B03-7EA0-D810-7D080B19B741}"/>
              </a:ext>
            </a:extLst>
          </p:cNvPr>
          <p:cNvPicPr>
            <a:picLocks noGrp="1" noChangeAspect="1"/>
          </p:cNvPicPr>
          <p:nvPr>
            <p:ph idx="1"/>
          </p:nvPr>
        </p:nvPicPr>
        <p:blipFill>
          <a:blip r:embed="rId3"/>
          <a:stretch>
            <a:fillRect/>
          </a:stretch>
        </p:blipFill>
        <p:spPr>
          <a:xfrm>
            <a:off x="1223275" y="507351"/>
            <a:ext cx="9586792" cy="5843297"/>
          </a:xfrm>
        </p:spPr>
      </p:pic>
    </p:spTree>
    <p:extLst>
      <p:ext uri="{BB962C8B-B14F-4D97-AF65-F5344CB8AC3E}">
        <p14:creationId xmlns:p14="http://schemas.microsoft.com/office/powerpoint/2010/main" val="36162652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5 Components of Emotional Intelligence by Daniel Goleman">
            <a:extLst>
              <a:ext uri="{FF2B5EF4-FFF2-40B4-BE49-F238E27FC236}">
                <a16:creationId xmlns:a16="http://schemas.microsoft.com/office/drawing/2014/main" id="{DB582F73-354D-583A-B43F-E10216006BC6}"/>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725118" y="58118"/>
            <a:ext cx="6741763" cy="6741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66761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4A783317-236E-232D-A86A-217793DFCC22}"/>
              </a:ext>
            </a:extLst>
          </p:cNvPr>
          <p:cNvSpPr txBox="1">
            <a:spLocks noGrp="1"/>
          </p:cNvSpPr>
          <p:nvPr>
            <p:ph idx="1"/>
          </p:nvPr>
        </p:nvSpPr>
        <p:spPr>
          <a:xfrm>
            <a:off x="242888" y="1009474"/>
            <a:ext cx="11706224" cy="6042680"/>
          </a:xfrm>
          <a:prstGeom prst="rect">
            <a:avLst/>
          </a:prstGeom>
          <a:noFill/>
        </p:spPr>
        <p:txBody>
          <a:bodyPr wrap="square" rtlCol="0">
            <a:spAutoFit/>
          </a:bodyPr>
          <a:lstStyle/>
          <a:p>
            <a:pPr marL="0" indent="0">
              <a:buNone/>
            </a:pPr>
            <a:r>
              <a:rPr lang="en-GB" dirty="0"/>
              <a:t>What is emotional intelligence in HR? </a:t>
            </a:r>
          </a:p>
          <a:p>
            <a:r>
              <a:rPr lang="en-GB" dirty="0"/>
              <a:t>Emotional intelligence (EQ or EI) is </a:t>
            </a:r>
            <a:r>
              <a:rPr lang="en-GB" b="1" dirty="0"/>
              <a:t>the ability to recognize and regulate emotions effectively</a:t>
            </a:r>
            <a:r>
              <a:rPr lang="en-GB" dirty="0"/>
              <a:t>.</a:t>
            </a:r>
          </a:p>
          <a:p>
            <a:endParaRPr lang="en-US" dirty="0"/>
          </a:p>
          <a:p>
            <a:pPr marL="0" indent="0">
              <a:buNone/>
            </a:pPr>
            <a:r>
              <a:rPr lang="en-US" dirty="0"/>
              <a:t>EI helps employees:</a:t>
            </a:r>
          </a:p>
          <a:p>
            <a:r>
              <a:rPr lang="en-US" dirty="0"/>
              <a:t>Create healthy relationships;</a:t>
            </a:r>
          </a:p>
          <a:p>
            <a:r>
              <a:rPr lang="en-US" dirty="0"/>
              <a:t>Grow and improve;</a:t>
            </a:r>
          </a:p>
          <a:p>
            <a:r>
              <a:rPr lang="en-US" dirty="0"/>
              <a:t>Collaborative and communicate effectively;</a:t>
            </a:r>
          </a:p>
          <a:p>
            <a:r>
              <a:rPr lang="en-US" dirty="0"/>
              <a:t>Achieve goals</a:t>
            </a:r>
          </a:p>
          <a:p>
            <a:pPr marL="0" indent="0">
              <a:buNone/>
            </a:pPr>
            <a:endParaRPr lang="en-US" dirty="0"/>
          </a:p>
          <a:p>
            <a:pPr marL="0" indent="0">
              <a:buNone/>
            </a:pPr>
            <a:r>
              <a:rPr lang="en-US" dirty="0"/>
              <a:t>To boost it in the workplace HR can:</a:t>
            </a:r>
          </a:p>
          <a:p>
            <a:r>
              <a:rPr lang="en-US" dirty="0"/>
              <a:t>Lead by example;</a:t>
            </a:r>
          </a:p>
          <a:p>
            <a:r>
              <a:rPr lang="en-US" dirty="0"/>
              <a:t>Implement training sessions for leaders; </a:t>
            </a:r>
          </a:p>
          <a:p>
            <a:r>
              <a:rPr lang="en-US" dirty="0"/>
              <a:t>focus on mental health; </a:t>
            </a:r>
          </a:p>
          <a:p>
            <a:r>
              <a:rPr lang="en-US" dirty="0"/>
              <a:t>nurture employees’ unique character and talent                 </a:t>
            </a:r>
            <a:r>
              <a:rPr lang="en-US" dirty="0">
                <a:hlinkClick r:id="rId3"/>
              </a:rPr>
              <a:t>https://www.hibob.com/hr-glossary/hr-emotional-intelligence/</a:t>
            </a:r>
            <a:endParaRPr lang="en-US" dirty="0"/>
          </a:p>
          <a:p>
            <a:endParaRPr lang="en-US" dirty="0"/>
          </a:p>
        </p:txBody>
      </p:sp>
      <p:sp>
        <p:nvSpPr>
          <p:cNvPr id="6" name="Title 1">
            <a:extLst>
              <a:ext uri="{FF2B5EF4-FFF2-40B4-BE49-F238E27FC236}">
                <a16:creationId xmlns:a16="http://schemas.microsoft.com/office/drawing/2014/main" id="{908DF790-21E1-BBC1-4FAF-7D0DD36106B0}"/>
              </a:ext>
            </a:extLst>
          </p:cNvPr>
          <p:cNvSpPr>
            <a:spLocks noGrp="1"/>
          </p:cNvSpPr>
          <p:nvPr>
            <p:ph type="title"/>
          </p:nvPr>
        </p:nvSpPr>
        <p:spPr>
          <a:xfrm>
            <a:off x="242888" y="-81186"/>
            <a:ext cx="10131425" cy="1456267"/>
          </a:xfrm>
        </p:spPr>
        <p:txBody>
          <a:bodyPr/>
          <a:lstStyle/>
          <a:p>
            <a:r>
              <a:rPr lang="en-US" dirty="0"/>
              <a:t>Emotional intelligence (EQ or EI)</a:t>
            </a:r>
          </a:p>
        </p:txBody>
      </p:sp>
    </p:spTree>
    <p:extLst>
      <p:ext uri="{BB962C8B-B14F-4D97-AF65-F5344CB8AC3E}">
        <p14:creationId xmlns:p14="http://schemas.microsoft.com/office/powerpoint/2010/main" val="1823179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CE781-3DA1-8249-CE41-06C22ACA2B3F}"/>
              </a:ext>
            </a:extLst>
          </p:cNvPr>
          <p:cNvSpPr>
            <a:spLocks noGrp="1"/>
          </p:cNvSpPr>
          <p:nvPr>
            <p:ph type="title"/>
          </p:nvPr>
        </p:nvSpPr>
        <p:spPr>
          <a:xfrm>
            <a:off x="328613" y="-204788"/>
            <a:ext cx="10131425" cy="1456267"/>
          </a:xfrm>
        </p:spPr>
        <p:txBody>
          <a:bodyPr/>
          <a:lstStyle/>
          <a:p>
            <a:r>
              <a:rPr lang="en-US" dirty="0"/>
              <a:t>How to use emotional intelligence </a:t>
            </a:r>
          </a:p>
        </p:txBody>
      </p:sp>
      <p:sp>
        <p:nvSpPr>
          <p:cNvPr id="3" name="Content Placeholder 2">
            <a:extLst>
              <a:ext uri="{FF2B5EF4-FFF2-40B4-BE49-F238E27FC236}">
                <a16:creationId xmlns:a16="http://schemas.microsoft.com/office/drawing/2014/main" id="{E7B7AF2C-475D-F056-F5B3-D58A0A86D167}"/>
              </a:ext>
            </a:extLst>
          </p:cNvPr>
          <p:cNvSpPr>
            <a:spLocks noGrp="1"/>
          </p:cNvSpPr>
          <p:nvPr>
            <p:ph idx="1"/>
          </p:nvPr>
        </p:nvSpPr>
        <p:spPr>
          <a:xfrm>
            <a:off x="328613" y="1014413"/>
            <a:ext cx="11863387" cy="5957887"/>
          </a:xfrm>
        </p:spPr>
        <p:txBody>
          <a:bodyPr>
            <a:normAutofit fontScale="92500" lnSpcReduction="10000"/>
          </a:bodyPr>
          <a:lstStyle/>
          <a:p>
            <a:pPr marL="0" indent="0" fontAlgn="base">
              <a:buNone/>
            </a:pPr>
            <a:r>
              <a:rPr lang="en-GB" sz="2000" dirty="0"/>
              <a:t>Emotional intelligence can be used in many different ways in your daily life. </a:t>
            </a:r>
          </a:p>
          <a:p>
            <a:pPr marL="0" indent="0" fontAlgn="base">
              <a:buNone/>
            </a:pPr>
            <a:r>
              <a:rPr lang="en-GB" sz="2000" dirty="0"/>
              <a:t>Some different ways to practice emotional intelligence include:</a:t>
            </a:r>
          </a:p>
          <a:p>
            <a:pPr marL="0" indent="0" fontAlgn="base">
              <a:buNone/>
            </a:pPr>
            <a:endParaRPr lang="en-GB" sz="2000" dirty="0"/>
          </a:p>
          <a:p>
            <a:pPr fontAlgn="base"/>
            <a:r>
              <a:rPr lang="en-GB" sz="2000" dirty="0"/>
              <a:t>Being able to accept criticism and responsibility</a:t>
            </a:r>
          </a:p>
          <a:p>
            <a:pPr fontAlgn="base"/>
            <a:r>
              <a:rPr lang="en-GB" sz="2000" dirty="0"/>
              <a:t>Being able to move on after making a mistake</a:t>
            </a:r>
          </a:p>
          <a:p>
            <a:pPr fontAlgn="base"/>
            <a:r>
              <a:rPr lang="en-GB" sz="2000" dirty="0"/>
              <a:t>Being able to say no when you need to</a:t>
            </a:r>
          </a:p>
          <a:p>
            <a:pPr fontAlgn="base"/>
            <a:r>
              <a:rPr lang="en-GB" sz="2000" dirty="0"/>
              <a:t>Being able to share your feelings with others</a:t>
            </a:r>
          </a:p>
          <a:p>
            <a:pPr fontAlgn="base"/>
            <a:r>
              <a:rPr lang="en-GB" sz="2000" dirty="0"/>
              <a:t>Being able to solve problems in ways that work for everyone</a:t>
            </a:r>
          </a:p>
          <a:p>
            <a:pPr fontAlgn="base"/>
            <a:r>
              <a:rPr lang="en-GB" sz="2000" dirty="0"/>
              <a:t>Having empathy for other people</a:t>
            </a:r>
          </a:p>
          <a:p>
            <a:pPr fontAlgn="base"/>
            <a:r>
              <a:rPr lang="en-GB" sz="2000" dirty="0"/>
              <a:t>Having great listening skills</a:t>
            </a:r>
          </a:p>
          <a:p>
            <a:pPr fontAlgn="base"/>
            <a:r>
              <a:rPr lang="en-GB" sz="2000" dirty="0"/>
              <a:t>Knowing why you do the things you do</a:t>
            </a:r>
          </a:p>
          <a:p>
            <a:pPr fontAlgn="base"/>
            <a:r>
              <a:rPr lang="en-GB" sz="2000" dirty="0"/>
              <a:t>Not being judgemental of others</a:t>
            </a:r>
          </a:p>
          <a:p>
            <a:br>
              <a:rPr lang="en-GB" sz="2000" dirty="0"/>
            </a:br>
            <a:endParaRPr lang="en-GB" sz="2000" dirty="0"/>
          </a:p>
          <a:p>
            <a:r>
              <a:rPr lang="en-US" sz="2000" dirty="0">
                <a:hlinkClick r:id="rId3"/>
              </a:rPr>
              <a:t>https://www.verywellmind.com/what-is-emotional-intelligence-2795423</a:t>
            </a:r>
            <a:r>
              <a:rPr lang="en-US" sz="2000" dirty="0"/>
              <a:t> </a:t>
            </a:r>
          </a:p>
        </p:txBody>
      </p:sp>
    </p:spTree>
    <p:extLst>
      <p:ext uri="{BB962C8B-B14F-4D97-AF65-F5344CB8AC3E}">
        <p14:creationId xmlns:p14="http://schemas.microsoft.com/office/powerpoint/2010/main" val="16118568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1F9153-5CEB-FEED-0908-645DB4FA4259}"/>
              </a:ext>
            </a:extLst>
          </p:cNvPr>
          <p:cNvSpPr txBox="1"/>
          <p:nvPr/>
        </p:nvSpPr>
        <p:spPr>
          <a:xfrm>
            <a:off x="352425" y="697173"/>
            <a:ext cx="11487150" cy="6401753"/>
          </a:xfrm>
          <a:prstGeom prst="rect">
            <a:avLst/>
          </a:prstGeom>
          <a:noFill/>
        </p:spPr>
        <p:txBody>
          <a:bodyPr wrap="square" rtlCol="0">
            <a:spAutoFit/>
          </a:bodyPr>
          <a:lstStyle/>
          <a:p>
            <a:r>
              <a:rPr lang="en-US" sz="1600" dirty="0">
                <a:hlinkClick r:id="rId3"/>
              </a:rPr>
              <a:t>https://www.cipd.co.uk/news-views/changing-work-views/future-work/thought-pieces/compassion-workplace#gref</a:t>
            </a:r>
            <a:endParaRPr lang="en-US" sz="1600" dirty="0"/>
          </a:p>
          <a:p>
            <a:endParaRPr lang="en-US" sz="1600" dirty="0"/>
          </a:p>
          <a:p>
            <a:r>
              <a:rPr lang="en-GB" dirty="0"/>
              <a:t>Compassion is the foundation for a humanistic approach in business, correctly placing people front and centre. It involves responding to another’s suffering through positive action and requires interpersonal skills and an individualised approach. Compassion and compassionate leadership have many benefits for individuals and organisations. Yet, the conversation surrounding workplace compassion is still in its infancy, at a time when it has never been more vital.</a:t>
            </a:r>
          </a:p>
          <a:p>
            <a:endParaRPr lang="en-GB" dirty="0"/>
          </a:p>
          <a:p>
            <a:r>
              <a:rPr lang="en-GB" dirty="0"/>
              <a:t>Compassion plays a role at different levels within an organisation. At an organisational level, it requires members of the system to embed compassionate processes to alleviate the suffering and stresses experienced by individuals within that system. This is not restricted to employees alone and includes others such as customers and clients. Leaders and managers must manage and lead with compassion. At an individual level, each member of the organisation must take responsibility to act with empathy and demonstrate support for their colleagues. </a:t>
            </a:r>
          </a:p>
          <a:p>
            <a:endParaRPr lang="en-GB" dirty="0"/>
          </a:p>
          <a:p>
            <a:r>
              <a:rPr lang="en-GB" dirty="0"/>
              <a:t>Compassionate workplaces have been positively linked to personal and work-related outcomes, including:    </a:t>
            </a:r>
          </a:p>
          <a:p>
            <a:pPr marL="285750" indent="-285750">
              <a:buFont typeface="Arial" panose="020B0604020202020204" pitchFamily="34" charset="0"/>
              <a:buChar char="•"/>
            </a:pPr>
            <a:r>
              <a:rPr lang="en-GB" dirty="0"/>
              <a:t>Positive emotions (at an individual, team and organisational level). </a:t>
            </a:r>
          </a:p>
          <a:p>
            <a:pPr marL="285750" indent="-285750">
              <a:buFont typeface="Arial" panose="020B0604020202020204" pitchFamily="34" charset="0"/>
              <a:buChar char="•"/>
            </a:pPr>
            <a:r>
              <a:rPr lang="en-GB" dirty="0"/>
              <a:t>A decrease in job-related stress and increased affective organisational commitment (positive emotions towards the organisation, linking to organisational behaviours such as turnover intentions) </a:t>
            </a:r>
            <a:r>
              <a:rPr lang="en-GB" u="sng" dirty="0">
                <a:hlinkClick r:id="rId4" tooltip="PDF: What good is compassion at work"/>
              </a:rPr>
              <a:t>(Lilius et al., 2003)</a:t>
            </a:r>
            <a:r>
              <a:rPr lang="en-GB" dirty="0"/>
              <a:t>.  </a:t>
            </a:r>
          </a:p>
          <a:p>
            <a:pPr marL="285750" indent="-285750">
              <a:buFont typeface="Arial" panose="020B0604020202020204" pitchFamily="34" charset="0"/>
              <a:buChar char="•"/>
            </a:pPr>
            <a:r>
              <a:rPr lang="en-GB" dirty="0"/>
              <a:t>Increased psychological wellbeing.  </a:t>
            </a:r>
          </a:p>
          <a:p>
            <a:r>
              <a:rPr lang="en-GB" dirty="0"/>
              <a:t>Outside of workplace settings, significant moderate effects for compassion interventions are decreased depression, anxiety and psychological distress </a:t>
            </a:r>
            <a:r>
              <a:rPr lang="en-GB" u="sng" dirty="0">
                <a:hlinkClick r:id="rId5" tooltip="Behavioural Therapy article: A Meta-Analysis of Compassion-Based Interventions: Current State of Knowledge and Future Directions"/>
              </a:rPr>
              <a:t>(Kirby, Tellegen &amp; Steindl, 2017)</a:t>
            </a:r>
            <a:r>
              <a:rPr lang="en-GB" dirty="0"/>
              <a:t>.  </a:t>
            </a:r>
          </a:p>
          <a:p>
            <a:r>
              <a:rPr lang="en-GB" dirty="0"/>
              <a:t>The positive behaviours and outcomes of compassion support both the business and moral arguments, as well as providing long-term benefits that result from having a compassion-based culture at work.</a:t>
            </a:r>
          </a:p>
          <a:p>
            <a:endParaRPr lang="en-US" dirty="0"/>
          </a:p>
        </p:txBody>
      </p:sp>
      <p:sp>
        <p:nvSpPr>
          <p:cNvPr id="3" name="Title 1">
            <a:extLst>
              <a:ext uri="{FF2B5EF4-FFF2-40B4-BE49-F238E27FC236}">
                <a16:creationId xmlns:a16="http://schemas.microsoft.com/office/drawing/2014/main" id="{02F39725-1A95-6AF8-B987-279056AB700A}"/>
              </a:ext>
            </a:extLst>
          </p:cNvPr>
          <p:cNvSpPr txBox="1">
            <a:spLocks/>
          </p:cNvSpPr>
          <p:nvPr/>
        </p:nvSpPr>
        <p:spPr>
          <a:xfrm>
            <a:off x="204787" y="96125"/>
            <a:ext cx="10131425" cy="1456267"/>
          </a:xfrm>
          <a:prstGeom prst="rect">
            <a:avLst/>
          </a:prstGeom>
        </p:spPr>
        <p:txBody>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Compassion </a:t>
            </a:r>
          </a:p>
        </p:txBody>
      </p:sp>
    </p:spTree>
    <p:extLst>
      <p:ext uri="{BB962C8B-B14F-4D97-AF65-F5344CB8AC3E}">
        <p14:creationId xmlns:p14="http://schemas.microsoft.com/office/powerpoint/2010/main" val="27451622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CE781-3DA1-8249-CE41-06C22ACA2B3F}"/>
              </a:ext>
            </a:extLst>
          </p:cNvPr>
          <p:cNvSpPr>
            <a:spLocks noGrp="1"/>
          </p:cNvSpPr>
          <p:nvPr>
            <p:ph type="title"/>
          </p:nvPr>
        </p:nvSpPr>
        <p:spPr>
          <a:xfrm>
            <a:off x="471488" y="0"/>
            <a:ext cx="10131425" cy="1456267"/>
          </a:xfrm>
        </p:spPr>
        <p:txBody>
          <a:bodyPr/>
          <a:lstStyle/>
          <a:p>
            <a:r>
              <a:rPr lang="en-US" dirty="0"/>
              <a:t>Effectively Expressing views and opinions </a:t>
            </a:r>
          </a:p>
        </p:txBody>
      </p:sp>
      <p:sp>
        <p:nvSpPr>
          <p:cNvPr id="3" name="Content Placeholder 2">
            <a:extLst>
              <a:ext uri="{FF2B5EF4-FFF2-40B4-BE49-F238E27FC236}">
                <a16:creationId xmlns:a16="http://schemas.microsoft.com/office/drawing/2014/main" id="{E7B7AF2C-475D-F056-F5B3-D58A0A86D167}"/>
              </a:ext>
            </a:extLst>
          </p:cNvPr>
          <p:cNvSpPr>
            <a:spLocks noGrp="1"/>
          </p:cNvSpPr>
          <p:nvPr>
            <p:ph idx="1"/>
          </p:nvPr>
        </p:nvSpPr>
        <p:spPr>
          <a:xfrm>
            <a:off x="685801" y="951723"/>
            <a:ext cx="10131425" cy="5677678"/>
          </a:xfrm>
        </p:spPr>
        <p:txBody>
          <a:bodyPr>
            <a:normAutofit/>
          </a:bodyPr>
          <a:lstStyle/>
          <a:p>
            <a:r>
              <a:rPr lang="en-US" sz="2400" dirty="0"/>
              <a:t>Being clear about our motives for saying or recommending something</a:t>
            </a:r>
          </a:p>
          <a:p>
            <a:r>
              <a:rPr lang="en-US" sz="2400" dirty="0"/>
              <a:t>Thinking in advance about what we will say (if possible), how we will say it, and any supporting facts or evidence we can use to support what we are saying</a:t>
            </a:r>
          </a:p>
          <a:p>
            <a:r>
              <a:rPr lang="en-US" sz="2400" dirty="0"/>
              <a:t>Being prepared to rephrase and explain our views to help others understand them</a:t>
            </a:r>
          </a:p>
          <a:p>
            <a:r>
              <a:rPr lang="en-US" sz="2400" dirty="0" err="1"/>
              <a:t>Recognising</a:t>
            </a:r>
            <a:r>
              <a:rPr lang="en-US" sz="2400" dirty="0"/>
              <a:t> that others may have different viewpoints and valid arguments against what we are saying (and not taking this personally)</a:t>
            </a:r>
          </a:p>
          <a:p>
            <a:r>
              <a:rPr lang="en-US" sz="2400" dirty="0"/>
              <a:t>Thinking in advance what the arguments against what we are saying might be and how we might respond to these</a:t>
            </a:r>
          </a:p>
        </p:txBody>
      </p:sp>
    </p:spTree>
    <p:extLst>
      <p:ext uri="{BB962C8B-B14F-4D97-AF65-F5344CB8AC3E}">
        <p14:creationId xmlns:p14="http://schemas.microsoft.com/office/powerpoint/2010/main" val="32519591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19ECD-51F1-F3B0-115E-ABF3091260FD}"/>
              </a:ext>
            </a:extLst>
          </p:cNvPr>
          <p:cNvSpPr>
            <a:spLocks noGrp="1"/>
          </p:cNvSpPr>
          <p:nvPr>
            <p:ph type="title"/>
          </p:nvPr>
        </p:nvSpPr>
        <p:spPr>
          <a:xfrm>
            <a:off x="4955458" y="639097"/>
            <a:ext cx="6593075" cy="1612490"/>
          </a:xfrm>
        </p:spPr>
        <p:txBody>
          <a:bodyPr>
            <a:normAutofit/>
          </a:bodyPr>
          <a:lstStyle/>
          <a:p>
            <a:pPr>
              <a:lnSpc>
                <a:spcPct val="90000"/>
              </a:lnSpc>
            </a:pPr>
            <a:r>
              <a:rPr lang="en-US" dirty="0"/>
              <a:t>Resolving conflict (personally)</a:t>
            </a:r>
            <a:br>
              <a:rPr lang="en-US" dirty="0"/>
            </a:br>
            <a:r>
              <a:rPr lang="en-US" dirty="0"/>
              <a:t> </a:t>
            </a:r>
            <a:endParaRPr lang="en-US"/>
          </a:p>
        </p:txBody>
      </p:sp>
      <p:pic>
        <p:nvPicPr>
          <p:cNvPr id="5" name="Picture 4" descr="Close up image of hands applauding">
            <a:extLst>
              <a:ext uri="{FF2B5EF4-FFF2-40B4-BE49-F238E27FC236}">
                <a16:creationId xmlns:a16="http://schemas.microsoft.com/office/drawing/2014/main" id="{7AFB48AA-9FCF-148D-7631-7DEB42798B0B}"/>
              </a:ext>
            </a:extLst>
          </p:cNvPr>
          <p:cNvPicPr>
            <a:picLocks noChangeAspect="1"/>
          </p:cNvPicPr>
          <p:nvPr/>
        </p:nvPicPr>
        <p:blipFill rotWithShape="1">
          <a:blip r:embed="rId4"/>
          <a:srcRect l="34129" r="20747" b="-2"/>
          <a:stretch/>
        </p:blipFill>
        <p:spPr>
          <a:xfrm>
            <a:off x="20" y="975"/>
            <a:ext cx="4635988" cy="6858000"/>
          </a:xfrm>
          <a:prstGeom prst="rect">
            <a:avLst/>
          </a:prstGeom>
        </p:spPr>
      </p:pic>
      <p:sp>
        <p:nvSpPr>
          <p:cNvPr id="3" name="Content Placeholder 2">
            <a:extLst>
              <a:ext uri="{FF2B5EF4-FFF2-40B4-BE49-F238E27FC236}">
                <a16:creationId xmlns:a16="http://schemas.microsoft.com/office/drawing/2014/main" id="{3D9F90F8-7C79-86AC-048B-D9D7B352039C}"/>
              </a:ext>
            </a:extLst>
          </p:cNvPr>
          <p:cNvSpPr>
            <a:spLocks noGrp="1"/>
          </p:cNvSpPr>
          <p:nvPr>
            <p:ph idx="1"/>
          </p:nvPr>
        </p:nvSpPr>
        <p:spPr>
          <a:xfrm>
            <a:off x="4955458" y="1231640"/>
            <a:ext cx="6593075" cy="5626359"/>
          </a:xfrm>
        </p:spPr>
        <p:txBody>
          <a:bodyPr>
            <a:normAutofit/>
          </a:bodyPr>
          <a:lstStyle/>
          <a:p>
            <a:r>
              <a:rPr lang="en-US" sz="4000" dirty="0"/>
              <a:t>Raise the issue early</a:t>
            </a:r>
          </a:p>
          <a:p>
            <a:r>
              <a:rPr lang="en-US" sz="4000" dirty="0"/>
              <a:t>Manage your emotions </a:t>
            </a:r>
          </a:p>
          <a:p>
            <a:r>
              <a:rPr lang="en-US" sz="4000" dirty="0"/>
              <a:t>Show empathy</a:t>
            </a:r>
          </a:p>
          <a:p>
            <a:r>
              <a:rPr lang="en-US" sz="4000" dirty="0"/>
              <a:t>Practice active listening</a:t>
            </a:r>
          </a:p>
          <a:p>
            <a:r>
              <a:rPr lang="en-US" sz="4000" dirty="0"/>
              <a:t>Acknowledge criticism</a:t>
            </a:r>
          </a:p>
        </p:txBody>
      </p:sp>
    </p:spTree>
    <p:extLst>
      <p:ext uri="{BB962C8B-B14F-4D97-AF65-F5344CB8AC3E}">
        <p14:creationId xmlns:p14="http://schemas.microsoft.com/office/powerpoint/2010/main" val="31749660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F86BE-E2A7-2837-A373-DBF9E09C2184}"/>
              </a:ext>
            </a:extLst>
          </p:cNvPr>
          <p:cNvSpPr>
            <a:spLocks noGrp="1"/>
          </p:cNvSpPr>
          <p:nvPr>
            <p:ph type="title"/>
          </p:nvPr>
        </p:nvSpPr>
        <p:spPr>
          <a:xfrm>
            <a:off x="312575" y="-148333"/>
            <a:ext cx="10131425" cy="1456267"/>
          </a:xfrm>
        </p:spPr>
        <p:txBody>
          <a:bodyPr/>
          <a:lstStyle/>
          <a:p>
            <a:r>
              <a:rPr lang="en-US" dirty="0"/>
              <a:t>Resolving conflict of others</a:t>
            </a:r>
          </a:p>
        </p:txBody>
      </p:sp>
      <p:sp>
        <p:nvSpPr>
          <p:cNvPr id="3" name="Content Placeholder 2">
            <a:extLst>
              <a:ext uri="{FF2B5EF4-FFF2-40B4-BE49-F238E27FC236}">
                <a16:creationId xmlns:a16="http://schemas.microsoft.com/office/drawing/2014/main" id="{CF294872-0899-DC10-BD80-042F2C803330}"/>
              </a:ext>
            </a:extLst>
          </p:cNvPr>
          <p:cNvSpPr>
            <a:spLocks noGrp="1"/>
          </p:cNvSpPr>
          <p:nvPr>
            <p:ph idx="1"/>
          </p:nvPr>
        </p:nvSpPr>
        <p:spPr>
          <a:xfrm>
            <a:off x="685799" y="802433"/>
            <a:ext cx="10297392" cy="5577585"/>
          </a:xfrm>
        </p:spPr>
        <p:txBody>
          <a:bodyPr>
            <a:normAutofit lnSpcReduction="10000"/>
          </a:bodyPr>
          <a:lstStyle/>
          <a:p>
            <a:endParaRPr lang="en-US" sz="2400" dirty="0"/>
          </a:p>
          <a:p>
            <a:r>
              <a:rPr lang="en-US" sz="2400" dirty="0"/>
              <a:t>CIPD report </a:t>
            </a:r>
            <a:r>
              <a:rPr lang="en-US" sz="2400" dirty="0">
                <a:hlinkClick r:id="rId3"/>
              </a:rPr>
              <a:t>https://www.cipd.co.uk/knowledge/fundamentals/relations/disputes/managing-workplace-conflict-report</a:t>
            </a:r>
            <a:r>
              <a:rPr lang="en-US" sz="2400" dirty="0"/>
              <a:t> tell us that there is a reliance on formal processes and procedures. Gap between how employers and managers feel how conflict has been handled compared with the experiences of the employees who have been involved.</a:t>
            </a:r>
          </a:p>
          <a:p>
            <a:r>
              <a:rPr lang="en-US" sz="2400" dirty="0"/>
              <a:t>People managers, are just as likely to exacerbate a conflict situation as they are to resolve it</a:t>
            </a:r>
          </a:p>
          <a:p>
            <a:r>
              <a:rPr lang="en-US" sz="2400" dirty="0"/>
              <a:t>If not addressed, conflict can fester and formal disciplinary procedures are used.</a:t>
            </a:r>
          </a:p>
          <a:p>
            <a:r>
              <a:rPr lang="en-US" sz="2400" dirty="0"/>
              <a:t>HR must: recognize and handle things early on, responding quickly and sensitively to complaints, and ensure that people managers are equipped to manage conflict </a:t>
            </a:r>
          </a:p>
          <a:p>
            <a:endParaRPr lang="en-US" dirty="0"/>
          </a:p>
        </p:txBody>
      </p:sp>
    </p:spTree>
    <p:extLst>
      <p:ext uri="{BB962C8B-B14F-4D97-AF65-F5344CB8AC3E}">
        <p14:creationId xmlns:p14="http://schemas.microsoft.com/office/powerpoint/2010/main" val="28124308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4BA15-D5F6-6443-B788-E839CE42FD6C}"/>
              </a:ext>
            </a:extLst>
          </p:cNvPr>
          <p:cNvSpPr>
            <a:spLocks noGrp="1"/>
          </p:cNvSpPr>
          <p:nvPr>
            <p:ph type="title"/>
          </p:nvPr>
        </p:nvSpPr>
        <p:spPr>
          <a:xfrm>
            <a:off x="685800" y="121227"/>
            <a:ext cx="10131425" cy="1456267"/>
          </a:xfrm>
        </p:spPr>
        <p:txBody>
          <a:bodyPr>
            <a:normAutofit/>
          </a:bodyPr>
          <a:lstStyle/>
          <a:p>
            <a:r>
              <a:rPr lang="en-US" dirty="0" err="1"/>
              <a:t>Recognising</a:t>
            </a:r>
            <a:r>
              <a:rPr lang="en-US" dirty="0"/>
              <a:t> and Learning from mistakes</a:t>
            </a:r>
          </a:p>
        </p:txBody>
      </p:sp>
      <p:sp>
        <p:nvSpPr>
          <p:cNvPr id="3" name="Content Placeholder 2">
            <a:extLst>
              <a:ext uri="{FF2B5EF4-FFF2-40B4-BE49-F238E27FC236}">
                <a16:creationId xmlns:a16="http://schemas.microsoft.com/office/drawing/2014/main" id="{E5FA0FAB-569D-5A4A-ACD3-680754E9A614}"/>
              </a:ext>
            </a:extLst>
          </p:cNvPr>
          <p:cNvSpPr>
            <a:spLocks noGrp="1"/>
          </p:cNvSpPr>
          <p:nvPr>
            <p:ph idx="1"/>
          </p:nvPr>
        </p:nvSpPr>
        <p:spPr>
          <a:xfrm>
            <a:off x="685800" y="1464908"/>
            <a:ext cx="10131425" cy="4578220"/>
          </a:xfrm>
        </p:spPr>
        <p:txBody>
          <a:bodyPr>
            <a:normAutofit/>
          </a:bodyPr>
          <a:lstStyle/>
          <a:p>
            <a:r>
              <a:rPr lang="en-US" sz="2800" dirty="0"/>
              <a:t>Taking responsibility</a:t>
            </a:r>
          </a:p>
          <a:p>
            <a:r>
              <a:rPr lang="en-US" sz="2800" dirty="0"/>
              <a:t>Clarifying work requirements</a:t>
            </a:r>
          </a:p>
          <a:p>
            <a:r>
              <a:rPr lang="en-US" sz="2800" dirty="0"/>
              <a:t>Being clear on ethics and values</a:t>
            </a:r>
          </a:p>
          <a:p>
            <a:r>
              <a:rPr lang="en-US" sz="2800" dirty="0"/>
              <a:t>Ensuring own capability meets requirements/asking for help/training</a:t>
            </a:r>
          </a:p>
          <a:p>
            <a:r>
              <a:rPr lang="en-US" sz="2800" dirty="0"/>
              <a:t>Timescales</a:t>
            </a:r>
          </a:p>
          <a:p>
            <a:r>
              <a:rPr lang="en-US" sz="2800" dirty="0"/>
              <a:t>Client/stakeholder satisfaction </a:t>
            </a:r>
          </a:p>
        </p:txBody>
      </p:sp>
    </p:spTree>
    <p:extLst>
      <p:ext uri="{BB962C8B-B14F-4D97-AF65-F5344CB8AC3E}">
        <p14:creationId xmlns:p14="http://schemas.microsoft.com/office/powerpoint/2010/main" val="18852174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a:blip r:embed="rId4"/>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5717BE-6690-7196-A373-CE9CFD5292EB}"/>
              </a:ext>
            </a:extLst>
          </p:cNvPr>
          <p:cNvSpPr>
            <a:spLocks noGrp="1"/>
          </p:cNvSpPr>
          <p:nvPr>
            <p:ph type="title"/>
          </p:nvPr>
        </p:nvSpPr>
        <p:spPr>
          <a:xfrm>
            <a:off x="569267" y="-123792"/>
            <a:ext cx="3706762" cy="1608124"/>
          </a:xfrm>
        </p:spPr>
        <p:txBody>
          <a:bodyPr>
            <a:normAutofit/>
          </a:bodyPr>
          <a:lstStyle/>
          <a:p>
            <a:r>
              <a:rPr lang="en-US" dirty="0"/>
              <a:t>Team working </a:t>
            </a:r>
          </a:p>
        </p:txBody>
      </p:sp>
      <p:pic>
        <p:nvPicPr>
          <p:cNvPr id="17" name="Video 16" title="American Football Players">
            <a:hlinkClick r:id="" action="ppaction://media"/>
            <a:extLst>
              <a:ext uri="{FF2B5EF4-FFF2-40B4-BE49-F238E27FC236}">
                <a16:creationId xmlns:a16="http://schemas.microsoft.com/office/drawing/2014/main" id="{EF860050-AA6A-3829-749F-38D8C8575D8F}"/>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679161" y="1274369"/>
            <a:ext cx="8976397" cy="5049220"/>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758931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6058"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17"/>
                </p:tgtEl>
              </p:cMediaNode>
            </p:video>
            <p:seq concurrent="1" nextAc="seek">
              <p:cTn id="8" restart="whenNotActive" fill="hold" evtFilter="cancelBubble" nodeType="interactiveSeq">
                <p:stCondLst>
                  <p:cond evt="onClick" delay="0">
                    <p:tgtEl>
                      <p:spTgt spid="1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7"/>
                                        </p:tgtEl>
                                      </p:cBhvr>
                                    </p:cmd>
                                  </p:childTnLst>
                                </p:cTn>
                              </p:par>
                            </p:childTnLst>
                          </p:cTn>
                        </p:par>
                      </p:childTnLst>
                    </p:cTn>
                  </p:par>
                </p:childTnLst>
              </p:cTn>
              <p:nextCondLst>
                <p:cond evt="onClick" delay="0">
                  <p:tgtEl>
                    <p:spTgt spid="17"/>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CE781-3DA1-8249-CE41-06C22ACA2B3F}"/>
              </a:ext>
            </a:extLst>
          </p:cNvPr>
          <p:cNvSpPr>
            <a:spLocks noGrp="1"/>
          </p:cNvSpPr>
          <p:nvPr>
            <p:ph type="title"/>
          </p:nvPr>
        </p:nvSpPr>
        <p:spPr>
          <a:xfrm>
            <a:off x="471488" y="-147638"/>
            <a:ext cx="10131425" cy="1456267"/>
          </a:xfrm>
        </p:spPr>
        <p:txBody>
          <a:bodyPr/>
          <a:lstStyle/>
          <a:p>
            <a:r>
              <a:rPr lang="en-US" dirty="0"/>
              <a:t>Psychological safety </a:t>
            </a:r>
          </a:p>
        </p:txBody>
      </p:sp>
      <p:sp>
        <p:nvSpPr>
          <p:cNvPr id="3" name="Content Placeholder 2">
            <a:extLst>
              <a:ext uri="{FF2B5EF4-FFF2-40B4-BE49-F238E27FC236}">
                <a16:creationId xmlns:a16="http://schemas.microsoft.com/office/drawing/2014/main" id="{E7B7AF2C-475D-F056-F5B3-D58A0A86D167}"/>
              </a:ext>
            </a:extLst>
          </p:cNvPr>
          <p:cNvSpPr>
            <a:spLocks noGrp="1"/>
          </p:cNvSpPr>
          <p:nvPr>
            <p:ph idx="1"/>
          </p:nvPr>
        </p:nvSpPr>
        <p:spPr>
          <a:xfrm>
            <a:off x="685801" y="1128713"/>
            <a:ext cx="10887074" cy="5600700"/>
          </a:xfrm>
        </p:spPr>
        <p:txBody>
          <a:bodyPr>
            <a:normAutofit lnSpcReduction="10000"/>
          </a:bodyPr>
          <a:lstStyle/>
          <a:p>
            <a:r>
              <a:rPr lang="en-GB" sz="1900" b="1" dirty="0"/>
              <a:t>Psychological safety</a:t>
            </a:r>
            <a:r>
              <a:rPr lang="en-GB" sz="1900" dirty="0"/>
              <a:t> is a term that is used to describe a particular team dynamic. It is a shared belief within a team that it is safe to take risks and to be your true self at work, without fear that this will lead to negative personal or professional consequences.</a:t>
            </a:r>
          </a:p>
          <a:p>
            <a:r>
              <a:rPr lang="en-GB" sz="1900" dirty="0"/>
              <a:t>Professor Amy Edmondson of Harvard Business School is one of the leading academic researchers into psychological safety. She says that it goes beyond a team merely trusting each other, but instead it describes a team that is </a:t>
            </a:r>
            <a:r>
              <a:rPr lang="en-GB" sz="1900" i="1" dirty="0"/>
              <a:t>“characterised by interpersonal trust and mutual respect in which people are comfortable being themselves”. </a:t>
            </a:r>
            <a:r>
              <a:rPr lang="en-GB" sz="1900" dirty="0"/>
              <a:t>Strong team relationships can be key to psychological safety.</a:t>
            </a:r>
          </a:p>
          <a:p>
            <a:endParaRPr lang="en-GB" sz="1900" dirty="0"/>
          </a:p>
          <a:p>
            <a:r>
              <a:rPr lang="en-GB" sz="1900" dirty="0">
                <a:hlinkClick r:id="rId3"/>
              </a:rPr>
              <a:t>Research has found</a:t>
            </a:r>
            <a:r>
              <a:rPr lang="en-GB" sz="1900" dirty="0"/>
              <a:t> that high performing teams also have high levels of psychological safety. Its presence can support learning, employee engagement, creativity, and innovation. It will feel okay to say that you don’t understand, try something new and </a:t>
            </a:r>
            <a:r>
              <a:rPr lang="en-GB" sz="1900" dirty="0">
                <a:hlinkClick r:id="rId4"/>
              </a:rPr>
              <a:t>give feedback</a:t>
            </a:r>
            <a:r>
              <a:rPr lang="en-GB" sz="1900" dirty="0"/>
              <a:t>. People will be respectful of each other, won’t rush to blame and will be able to admit to a mistake.</a:t>
            </a:r>
          </a:p>
          <a:p>
            <a:r>
              <a:rPr lang="en-GB" sz="1900" dirty="0"/>
              <a:t>In contrast, when there is no psychological safety, employees will often choose not to speak up, make suggestions or put forward their ideas, simply because they do not feel that it is safe for them to do so. They may fear that they will be criticised, laughed at, or even that their job will be at risk. They may hold back, hoard information, or hide parts of their true self.</a:t>
            </a:r>
          </a:p>
          <a:p>
            <a:r>
              <a:rPr lang="en-GB" sz="1900" dirty="0">
                <a:hlinkClick r:id="rId5"/>
              </a:rPr>
              <a:t>https://www.myhrtoolkit.com/blog/psychological-safety-what-it-is-why-it-matters</a:t>
            </a:r>
            <a:r>
              <a:rPr lang="en-GB" sz="1900" dirty="0"/>
              <a:t> </a:t>
            </a:r>
          </a:p>
          <a:p>
            <a:endParaRPr lang="en-US" dirty="0"/>
          </a:p>
        </p:txBody>
      </p:sp>
    </p:spTree>
    <p:extLst>
      <p:ext uri="{BB962C8B-B14F-4D97-AF65-F5344CB8AC3E}">
        <p14:creationId xmlns:p14="http://schemas.microsoft.com/office/powerpoint/2010/main" val="27487562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Rectangle 2">
            <a:extLst>
              <a:ext uri="{FF2B5EF4-FFF2-40B4-BE49-F238E27FC236}">
                <a16:creationId xmlns:a16="http://schemas.microsoft.com/office/drawing/2014/main" id="{44323988-40D5-4F76-BD50-5F2C50F2D525}"/>
              </a:ext>
            </a:extLst>
          </p:cNvPr>
          <p:cNvSpPr>
            <a:spLocks noGrp="1" noChangeArrowheads="1"/>
          </p:cNvSpPr>
          <p:nvPr>
            <p:ph type="title"/>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ormAutofit fontScale="90000"/>
          </a:bodyPr>
          <a:lstStyle/>
          <a:p>
            <a:r>
              <a:rPr lang="en-GB" altLang="en-US" b="0"/>
              <a:t>Johari’s window</a:t>
            </a:r>
            <a:endParaRPr lang="en-US" altLang="en-US" b="0"/>
          </a:p>
        </p:txBody>
      </p:sp>
      <p:graphicFrame>
        <p:nvGraphicFramePr>
          <p:cNvPr id="51205" name="Group 5">
            <a:extLst>
              <a:ext uri="{FF2B5EF4-FFF2-40B4-BE49-F238E27FC236}">
                <a16:creationId xmlns:a16="http://schemas.microsoft.com/office/drawing/2014/main" id="{97ECA01B-4615-4725-B9B9-DA03152FB560}"/>
              </a:ext>
            </a:extLst>
          </p:cNvPr>
          <p:cNvGraphicFramePr>
            <a:graphicFrameLocks noGrp="1"/>
          </p:cNvGraphicFramePr>
          <p:nvPr>
            <p:ph idx="1"/>
            <p:extLst>
              <p:ext uri="{D42A27DB-BD31-4B8C-83A1-F6EECF244321}">
                <p14:modId xmlns:p14="http://schemas.microsoft.com/office/powerpoint/2010/main" val="1344389597"/>
              </p:ext>
            </p:extLst>
          </p:nvPr>
        </p:nvGraphicFramePr>
        <p:xfrm>
          <a:off x="1119673" y="904461"/>
          <a:ext cx="9952517" cy="5104453"/>
        </p:xfrm>
        <a:graphic>
          <a:graphicData uri="http://schemas.openxmlformats.org/drawingml/2006/table">
            <a:tbl>
              <a:tblPr/>
              <a:tblGrid>
                <a:gridCol w="2202072">
                  <a:extLst>
                    <a:ext uri="{9D8B030D-6E8A-4147-A177-3AD203B41FA5}">
                      <a16:colId xmlns:a16="http://schemas.microsoft.com/office/drawing/2014/main" val="3462165954"/>
                    </a:ext>
                  </a:extLst>
                </a:gridCol>
                <a:gridCol w="3878103">
                  <a:extLst>
                    <a:ext uri="{9D8B030D-6E8A-4147-A177-3AD203B41FA5}">
                      <a16:colId xmlns:a16="http://schemas.microsoft.com/office/drawing/2014/main" val="2964774702"/>
                    </a:ext>
                  </a:extLst>
                </a:gridCol>
                <a:gridCol w="3872342">
                  <a:extLst>
                    <a:ext uri="{9D8B030D-6E8A-4147-A177-3AD203B41FA5}">
                      <a16:colId xmlns:a16="http://schemas.microsoft.com/office/drawing/2014/main" val="2599807096"/>
                    </a:ext>
                  </a:extLst>
                </a:gridCol>
              </a:tblGrid>
              <a:tr h="1077625">
                <a:tc>
                  <a:txBody>
                    <a:bodyPr/>
                    <a:lstStyle>
                      <a:lvl1pPr algn="l">
                        <a:lnSpc>
                          <a:spcPct val="150000"/>
                        </a:lnSpc>
                        <a:spcBef>
                          <a:spcPct val="20000"/>
                        </a:spcBef>
                        <a:defRPr sz="2000">
                          <a:solidFill>
                            <a:schemeClr val="tx1"/>
                          </a:solidFill>
                          <a:latin typeface="Verdana" panose="020B0604030504040204" pitchFamily="34" charset="0"/>
                        </a:defRPr>
                      </a:lvl1pPr>
                      <a:lvl2pPr marL="742950" indent="-285750" algn="l">
                        <a:lnSpc>
                          <a:spcPct val="150000"/>
                        </a:lnSpc>
                        <a:spcBef>
                          <a:spcPct val="20000"/>
                        </a:spcBef>
                        <a:defRPr sz="2000">
                          <a:solidFill>
                            <a:schemeClr val="tx1"/>
                          </a:solidFill>
                          <a:latin typeface="Verdana" panose="020B0604030504040204" pitchFamily="34" charset="0"/>
                        </a:defRPr>
                      </a:lvl2pPr>
                      <a:lvl3pPr marL="1143000" indent="-228600" algn="l">
                        <a:lnSpc>
                          <a:spcPct val="150000"/>
                        </a:lnSpc>
                        <a:spcBef>
                          <a:spcPct val="20000"/>
                        </a:spcBef>
                        <a:defRPr sz="2000">
                          <a:solidFill>
                            <a:schemeClr val="tx1"/>
                          </a:solidFill>
                          <a:latin typeface="Verdana" panose="020B0604030504040204" pitchFamily="34" charset="0"/>
                        </a:defRPr>
                      </a:lvl3pPr>
                      <a:lvl4pPr marL="1600200" indent="-228600" algn="l">
                        <a:lnSpc>
                          <a:spcPct val="150000"/>
                        </a:lnSpc>
                        <a:spcBef>
                          <a:spcPct val="20000"/>
                        </a:spcBef>
                        <a:defRPr sz="2000">
                          <a:solidFill>
                            <a:schemeClr val="tx1"/>
                          </a:solidFill>
                          <a:latin typeface="Verdana" panose="020B0604030504040204" pitchFamily="34" charset="0"/>
                        </a:defRPr>
                      </a:lvl4pPr>
                      <a:lvl5pPr marL="2057400" indent="-228600" algn="l">
                        <a:lnSpc>
                          <a:spcPct val="150000"/>
                        </a:lnSpc>
                        <a:spcBef>
                          <a:spcPct val="20000"/>
                        </a:spcBef>
                        <a:defRPr sz="2000">
                          <a:solidFill>
                            <a:schemeClr val="tx1"/>
                          </a:solidFill>
                          <a:latin typeface="Verdana" panose="020B0604030504040204" pitchFamily="34" charset="0"/>
                        </a:defRPr>
                      </a:lvl5pPr>
                      <a:lvl6pPr marL="2514600" indent="-228600" fontAlgn="base">
                        <a:lnSpc>
                          <a:spcPct val="150000"/>
                        </a:lnSpc>
                        <a:spcBef>
                          <a:spcPct val="20000"/>
                        </a:spcBef>
                        <a:spcAft>
                          <a:spcPct val="0"/>
                        </a:spcAft>
                        <a:defRPr sz="2000">
                          <a:solidFill>
                            <a:schemeClr val="tx1"/>
                          </a:solidFill>
                          <a:latin typeface="Verdana" panose="020B0604030504040204" pitchFamily="34" charset="0"/>
                        </a:defRPr>
                      </a:lvl6pPr>
                      <a:lvl7pPr marL="2971800" indent="-228600" fontAlgn="base">
                        <a:lnSpc>
                          <a:spcPct val="150000"/>
                        </a:lnSpc>
                        <a:spcBef>
                          <a:spcPct val="20000"/>
                        </a:spcBef>
                        <a:spcAft>
                          <a:spcPct val="0"/>
                        </a:spcAft>
                        <a:defRPr sz="2000">
                          <a:solidFill>
                            <a:schemeClr val="tx1"/>
                          </a:solidFill>
                          <a:latin typeface="Verdana" panose="020B0604030504040204" pitchFamily="34" charset="0"/>
                        </a:defRPr>
                      </a:lvl7pPr>
                      <a:lvl8pPr marL="3429000" indent="-228600" fontAlgn="base">
                        <a:lnSpc>
                          <a:spcPct val="150000"/>
                        </a:lnSpc>
                        <a:spcBef>
                          <a:spcPct val="20000"/>
                        </a:spcBef>
                        <a:spcAft>
                          <a:spcPct val="0"/>
                        </a:spcAft>
                        <a:defRPr sz="2000">
                          <a:solidFill>
                            <a:schemeClr val="tx1"/>
                          </a:solidFill>
                          <a:latin typeface="Verdana" panose="020B0604030504040204" pitchFamily="34" charset="0"/>
                        </a:defRPr>
                      </a:lvl8pPr>
                      <a:lvl9pPr marL="3886200" indent="-228600" fontAlgn="base">
                        <a:lnSpc>
                          <a:spcPct val="150000"/>
                        </a:lnSpc>
                        <a:spcBef>
                          <a:spcPct val="20000"/>
                        </a:spcBef>
                        <a:spcAft>
                          <a:spcPct val="0"/>
                        </a:spcAft>
                        <a:defRPr sz="2000">
                          <a:solidFill>
                            <a:schemeClr val="tx1"/>
                          </a:solidFill>
                          <a:latin typeface="Verdana" panose="020B0604030504040204" pitchFamily="34" charset="0"/>
                        </a:defRPr>
                      </a:lvl9pPr>
                    </a:lstStyle>
                    <a:p>
                      <a:pPr marL="0" marR="0" lvl="0" indent="0" algn="l" defTabSz="914400" rtl="0" eaLnBrk="1" fontAlgn="base" latinLnBrk="0" hangingPunct="1">
                        <a:lnSpc>
                          <a:spcPct val="150000"/>
                        </a:lnSpc>
                        <a:spcBef>
                          <a:spcPct val="20000"/>
                        </a:spcBef>
                        <a:spcAft>
                          <a:spcPct val="0"/>
                        </a:spcAft>
                        <a:buClrTx/>
                        <a:buSzTx/>
                        <a:buFontTx/>
                        <a:buNone/>
                        <a:tabLst/>
                      </a:pPr>
                      <a:endParaRPr kumimoji="0" lang="en-US" altLang="en-US" sz="800" b="0" i="0" u="none" strike="noStrike" cap="none" normalizeH="0" baseline="0" dirty="0">
                        <a:ln>
                          <a:noFill/>
                        </a:ln>
                        <a:solidFill>
                          <a:schemeClr val="tx1"/>
                        </a:solidFill>
                        <a:effectLst/>
                        <a:latin typeface="Comic Sans MS" panose="030F0702030302020204" pitchFamily="66" charset="0"/>
                      </a:endParaRPr>
                    </a:p>
                  </a:txBody>
                  <a:tcPr marT="25718" marB="25718"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lnSpc>
                          <a:spcPct val="150000"/>
                        </a:lnSpc>
                        <a:spcBef>
                          <a:spcPct val="20000"/>
                        </a:spcBef>
                        <a:defRPr sz="2000">
                          <a:solidFill>
                            <a:schemeClr val="tx1"/>
                          </a:solidFill>
                          <a:latin typeface="Verdana" panose="020B0604030504040204" pitchFamily="34" charset="0"/>
                        </a:defRPr>
                      </a:lvl1pPr>
                      <a:lvl2pPr marL="742950" indent="-285750" algn="l">
                        <a:lnSpc>
                          <a:spcPct val="150000"/>
                        </a:lnSpc>
                        <a:spcBef>
                          <a:spcPct val="20000"/>
                        </a:spcBef>
                        <a:defRPr sz="2000">
                          <a:solidFill>
                            <a:schemeClr val="tx1"/>
                          </a:solidFill>
                          <a:latin typeface="Verdana" panose="020B0604030504040204" pitchFamily="34" charset="0"/>
                        </a:defRPr>
                      </a:lvl2pPr>
                      <a:lvl3pPr marL="1143000" indent="-228600" algn="l">
                        <a:lnSpc>
                          <a:spcPct val="150000"/>
                        </a:lnSpc>
                        <a:spcBef>
                          <a:spcPct val="20000"/>
                        </a:spcBef>
                        <a:defRPr sz="2000">
                          <a:solidFill>
                            <a:schemeClr val="tx1"/>
                          </a:solidFill>
                          <a:latin typeface="Verdana" panose="020B0604030504040204" pitchFamily="34" charset="0"/>
                        </a:defRPr>
                      </a:lvl3pPr>
                      <a:lvl4pPr marL="1600200" indent="-228600" algn="l">
                        <a:lnSpc>
                          <a:spcPct val="150000"/>
                        </a:lnSpc>
                        <a:spcBef>
                          <a:spcPct val="20000"/>
                        </a:spcBef>
                        <a:defRPr sz="2000">
                          <a:solidFill>
                            <a:schemeClr val="tx1"/>
                          </a:solidFill>
                          <a:latin typeface="Verdana" panose="020B0604030504040204" pitchFamily="34" charset="0"/>
                        </a:defRPr>
                      </a:lvl4pPr>
                      <a:lvl5pPr marL="2057400" indent="-228600" algn="l">
                        <a:lnSpc>
                          <a:spcPct val="150000"/>
                        </a:lnSpc>
                        <a:spcBef>
                          <a:spcPct val="20000"/>
                        </a:spcBef>
                        <a:defRPr sz="2000">
                          <a:solidFill>
                            <a:schemeClr val="tx1"/>
                          </a:solidFill>
                          <a:latin typeface="Verdana" panose="020B0604030504040204" pitchFamily="34" charset="0"/>
                        </a:defRPr>
                      </a:lvl5pPr>
                      <a:lvl6pPr marL="2514600" indent="-228600" fontAlgn="base">
                        <a:lnSpc>
                          <a:spcPct val="150000"/>
                        </a:lnSpc>
                        <a:spcBef>
                          <a:spcPct val="20000"/>
                        </a:spcBef>
                        <a:spcAft>
                          <a:spcPct val="0"/>
                        </a:spcAft>
                        <a:defRPr sz="2000">
                          <a:solidFill>
                            <a:schemeClr val="tx1"/>
                          </a:solidFill>
                          <a:latin typeface="Verdana" panose="020B0604030504040204" pitchFamily="34" charset="0"/>
                        </a:defRPr>
                      </a:lvl6pPr>
                      <a:lvl7pPr marL="2971800" indent="-228600" fontAlgn="base">
                        <a:lnSpc>
                          <a:spcPct val="150000"/>
                        </a:lnSpc>
                        <a:spcBef>
                          <a:spcPct val="20000"/>
                        </a:spcBef>
                        <a:spcAft>
                          <a:spcPct val="0"/>
                        </a:spcAft>
                        <a:defRPr sz="2000">
                          <a:solidFill>
                            <a:schemeClr val="tx1"/>
                          </a:solidFill>
                          <a:latin typeface="Verdana" panose="020B0604030504040204" pitchFamily="34" charset="0"/>
                        </a:defRPr>
                      </a:lvl7pPr>
                      <a:lvl8pPr marL="3429000" indent="-228600" fontAlgn="base">
                        <a:lnSpc>
                          <a:spcPct val="150000"/>
                        </a:lnSpc>
                        <a:spcBef>
                          <a:spcPct val="20000"/>
                        </a:spcBef>
                        <a:spcAft>
                          <a:spcPct val="0"/>
                        </a:spcAft>
                        <a:defRPr sz="2000">
                          <a:solidFill>
                            <a:schemeClr val="tx1"/>
                          </a:solidFill>
                          <a:latin typeface="Verdana" panose="020B0604030504040204" pitchFamily="34" charset="0"/>
                        </a:defRPr>
                      </a:lvl8pPr>
                      <a:lvl9pPr marL="3886200" indent="-228600" fontAlgn="base">
                        <a:lnSpc>
                          <a:spcPct val="150000"/>
                        </a:lnSpc>
                        <a:spcBef>
                          <a:spcPct val="20000"/>
                        </a:spcBef>
                        <a:spcAft>
                          <a:spcPct val="0"/>
                        </a:spcAft>
                        <a:defRPr sz="2000">
                          <a:solidFill>
                            <a:schemeClr val="tx1"/>
                          </a:solidFill>
                          <a:latin typeface="Verdana" panose="020B0604030504040204" pitchFamily="34" charset="0"/>
                        </a:defRPr>
                      </a:lvl9pPr>
                    </a:lstStyle>
                    <a:p>
                      <a:pPr marL="342900" marR="0" lvl="0" indent="-342900" algn="ctr" defTabSz="914400" rtl="0" eaLnBrk="1" fontAlgn="base" latinLnBrk="0" hangingPunct="1">
                        <a:lnSpc>
                          <a:spcPct val="150000"/>
                        </a:lnSpc>
                        <a:spcBef>
                          <a:spcPct val="0"/>
                        </a:spcBef>
                        <a:spcAft>
                          <a:spcPct val="0"/>
                        </a:spcAft>
                        <a:buClrTx/>
                        <a:buSzTx/>
                        <a:buFontTx/>
                        <a:buNone/>
                        <a:tabLst/>
                      </a:pPr>
                      <a:r>
                        <a:rPr kumimoji="0" lang="en-GB" altLang="en-US" sz="800" b="1"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rPr>
                        <a:t>Known by Self</a:t>
                      </a:r>
                      <a:endParaRPr kumimoji="0" lang="en-GB" altLang="en-US" sz="800" b="0"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endParaRPr>
                    </a:p>
                  </a:txBody>
                  <a:tcPr marT="25718" marB="25718"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lnSpc>
                          <a:spcPct val="150000"/>
                        </a:lnSpc>
                        <a:spcBef>
                          <a:spcPct val="20000"/>
                        </a:spcBef>
                        <a:defRPr sz="2000">
                          <a:solidFill>
                            <a:schemeClr val="tx1"/>
                          </a:solidFill>
                          <a:latin typeface="Verdana" panose="020B0604030504040204" pitchFamily="34" charset="0"/>
                        </a:defRPr>
                      </a:lvl1pPr>
                      <a:lvl2pPr marL="742950" indent="-285750" algn="l">
                        <a:lnSpc>
                          <a:spcPct val="150000"/>
                        </a:lnSpc>
                        <a:spcBef>
                          <a:spcPct val="20000"/>
                        </a:spcBef>
                        <a:defRPr sz="2000">
                          <a:solidFill>
                            <a:schemeClr val="tx1"/>
                          </a:solidFill>
                          <a:latin typeface="Verdana" panose="020B0604030504040204" pitchFamily="34" charset="0"/>
                        </a:defRPr>
                      </a:lvl2pPr>
                      <a:lvl3pPr marL="1143000" indent="-228600" algn="l">
                        <a:lnSpc>
                          <a:spcPct val="150000"/>
                        </a:lnSpc>
                        <a:spcBef>
                          <a:spcPct val="20000"/>
                        </a:spcBef>
                        <a:defRPr sz="2000">
                          <a:solidFill>
                            <a:schemeClr val="tx1"/>
                          </a:solidFill>
                          <a:latin typeface="Verdana" panose="020B0604030504040204" pitchFamily="34" charset="0"/>
                        </a:defRPr>
                      </a:lvl3pPr>
                      <a:lvl4pPr marL="1600200" indent="-228600" algn="l">
                        <a:lnSpc>
                          <a:spcPct val="150000"/>
                        </a:lnSpc>
                        <a:spcBef>
                          <a:spcPct val="20000"/>
                        </a:spcBef>
                        <a:defRPr sz="2000">
                          <a:solidFill>
                            <a:schemeClr val="tx1"/>
                          </a:solidFill>
                          <a:latin typeface="Verdana" panose="020B0604030504040204" pitchFamily="34" charset="0"/>
                        </a:defRPr>
                      </a:lvl4pPr>
                      <a:lvl5pPr marL="2057400" indent="-228600" algn="l">
                        <a:lnSpc>
                          <a:spcPct val="150000"/>
                        </a:lnSpc>
                        <a:spcBef>
                          <a:spcPct val="20000"/>
                        </a:spcBef>
                        <a:defRPr sz="2000">
                          <a:solidFill>
                            <a:schemeClr val="tx1"/>
                          </a:solidFill>
                          <a:latin typeface="Verdana" panose="020B0604030504040204" pitchFamily="34" charset="0"/>
                        </a:defRPr>
                      </a:lvl5pPr>
                      <a:lvl6pPr marL="2514600" indent="-228600" fontAlgn="base">
                        <a:lnSpc>
                          <a:spcPct val="150000"/>
                        </a:lnSpc>
                        <a:spcBef>
                          <a:spcPct val="20000"/>
                        </a:spcBef>
                        <a:spcAft>
                          <a:spcPct val="0"/>
                        </a:spcAft>
                        <a:defRPr sz="2000">
                          <a:solidFill>
                            <a:schemeClr val="tx1"/>
                          </a:solidFill>
                          <a:latin typeface="Verdana" panose="020B0604030504040204" pitchFamily="34" charset="0"/>
                        </a:defRPr>
                      </a:lvl6pPr>
                      <a:lvl7pPr marL="2971800" indent="-228600" fontAlgn="base">
                        <a:lnSpc>
                          <a:spcPct val="150000"/>
                        </a:lnSpc>
                        <a:spcBef>
                          <a:spcPct val="20000"/>
                        </a:spcBef>
                        <a:spcAft>
                          <a:spcPct val="0"/>
                        </a:spcAft>
                        <a:defRPr sz="2000">
                          <a:solidFill>
                            <a:schemeClr val="tx1"/>
                          </a:solidFill>
                          <a:latin typeface="Verdana" panose="020B0604030504040204" pitchFamily="34" charset="0"/>
                        </a:defRPr>
                      </a:lvl7pPr>
                      <a:lvl8pPr marL="3429000" indent="-228600" fontAlgn="base">
                        <a:lnSpc>
                          <a:spcPct val="150000"/>
                        </a:lnSpc>
                        <a:spcBef>
                          <a:spcPct val="20000"/>
                        </a:spcBef>
                        <a:spcAft>
                          <a:spcPct val="0"/>
                        </a:spcAft>
                        <a:defRPr sz="2000">
                          <a:solidFill>
                            <a:schemeClr val="tx1"/>
                          </a:solidFill>
                          <a:latin typeface="Verdana" panose="020B0604030504040204" pitchFamily="34" charset="0"/>
                        </a:defRPr>
                      </a:lvl8pPr>
                      <a:lvl9pPr marL="3886200" indent="-228600" fontAlgn="base">
                        <a:lnSpc>
                          <a:spcPct val="150000"/>
                        </a:lnSpc>
                        <a:spcBef>
                          <a:spcPct val="20000"/>
                        </a:spcBef>
                        <a:spcAft>
                          <a:spcPct val="0"/>
                        </a:spcAft>
                        <a:defRPr sz="2000">
                          <a:solidFill>
                            <a:schemeClr val="tx1"/>
                          </a:solidFill>
                          <a:latin typeface="Verdana" panose="020B0604030504040204" pitchFamily="34" charset="0"/>
                        </a:defRPr>
                      </a:lvl9pPr>
                    </a:lstStyle>
                    <a:p>
                      <a:pPr marL="342900" marR="0" lvl="0" indent="-342900" algn="ctr" defTabSz="914400" rtl="0" eaLnBrk="1" fontAlgn="base" latinLnBrk="0" hangingPunct="1">
                        <a:lnSpc>
                          <a:spcPct val="150000"/>
                        </a:lnSpc>
                        <a:spcBef>
                          <a:spcPct val="0"/>
                        </a:spcBef>
                        <a:spcAft>
                          <a:spcPct val="0"/>
                        </a:spcAft>
                        <a:buClrTx/>
                        <a:buSzTx/>
                        <a:buFontTx/>
                        <a:buNone/>
                        <a:tabLst/>
                      </a:pPr>
                      <a:r>
                        <a:rPr kumimoji="0" lang="en-GB" altLang="en-US" sz="800" b="1"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rPr>
                        <a:t>Unknown by Self</a:t>
                      </a:r>
                      <a:endParaRPr kumimoji="0" lang="en-GB" altLang="en-US" sz="800" b="0"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endParaRPr>
                    </a:p>
                  </a:txBody>
                  <a:tcPr marT="25718" marB="25718"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61481157"/>
                  </a:ext>
                </a:extLst>
              </a:tr>
              <a:tr h="2013414">
                <a:tc>
                  <a:txBody>
                    <a:bodyPr/>
                    <a:lstStyle>
                      <a:lvl1pPr marL="342900" indent="-342900" algn="l">
                        <a:lnSpc>
                          <a:spcPct val="150000"/>
                        </a:lnSpc>
                        <a:spcBef>
                          <a:spcPct val="20000"/>
                        </a:spcBef>
                        <a:defRPr sz="2000">
                          <a:solidFill>
                            <a:schemeClr val="tx1"/>
                          </a:solidFill>
                          <a:latin typeface="Verdana" panose="020B0604030504040204" pitchFamily="34" charset="0"/>
                        </a:defRPr>
                      </a:lvl1pPr>
                      <a:lvl2pPr marL="742950" indent="-285750" algn="l">
                        <a:lnSpc>
                          <a:spcPct val="150000"/>
                        </a:lnSpc>
                        <a:spcBef>
                          <a:spcPct val="20000"/>
                        </a:spcBef>
                        <a:defRPr sz="2000">
                          <a:solidFill>
                            <a:schemeClr val="tx1"/>
                          </a:solidFill>
                          <a:latin typeface="Verdana" panose="020B0604030504040204" pitchFamily="34" charset="0"/>
                        </a:defRPr>
                      </a:lvl2pPr>
                      <a:lvl3pPr marL="1143000" indent="-228600" algn="l">
                        <a:lnSpc>
                          <a:spcPct val="150000"/>
                        </a:lnSpc>
                        <a:spcBef>
                          <a:spcPct val="20000"/>
                        </a:spcBef>
                        <a:defRPr sz="2000">
                          <a:solidFill>
                            <a:schemeClr val="tx1"/>
                          </a:solidFill>
                          <a:latin typeface="Verdana" panose="020B0604030504040204" pitchFamily="34" charset="0"/>
                        </a:defRPr>
                      </a:lvl3pPr>
                      <a:lvl4pPr marL="1600200" indent="-228600" algn="l">
                        <a:lnSpc>
                          <a:spcPct val="150000"/>
                        </a:lnSpc>
                        <a:spcBef>
                          <a:spcPct val="20000"/>
                        </a:spcBef>
                        <a:defRPr sz="2000">
                          <a:solidFill>
                            <a:schemeClr val="tx1"/>
                          </a:solidFill>
                          <a:latin typeface="Verdana" panose="020B0604030504040204" pitchFamily="34" charset="0"/>
                        </a:defRPr>
                      </a:lvl4pPr>
                      <a:lvl5pPr marL="2057400" indent="-228600" algn="l">
                        <a:lnSpc>
                          <a:spcPct val="150000"/>
                        </a:lnSpc>
                        <a:spcBef>
                          <a:spcPct val="20000"/>
                        </a:spcBef>
                        <a:defRPr sz="2000">
                          <a:solidFill>
                            <a:schemeClr val="tx1"/>
                          </a:solidFill>
                          <a:latin typeface="Verdana" panose="020B0604030504040204" pitchFamily="34" charset="0"/>
                        </a:defRPr>
                      </a:lvl5pPr>
                      <a:lvl6pPr marL="2514600" indent="-228600" fontAlgn="base">
                        <a:lnSpc>
                          <a:spcPct val="150000"/>
                        </a:lnSpc>
                        <a:spcBef>
                          <a:spcPct val="20000"/>
                        </a:spcBef>
                        <a:spcAft>
                          <a:spcPct val="0"/>
                        </a:spcAft>
                        <a:defRPr sz="2000">
                          <a:solidFill>
                            <a:schemeClr val="tx1"/>
                          </a:solidFill>
                          <a:latin typeface="Verdana" panose="020B0604030504040204" pitchFamily="34" charset="0"/>
                        </a:defRPr>
                      </a:lvl6pPr>
                      <a:lvl7pPr marL="2971800" indent="-228600" fontAlgn="base">
                        <a:lnSpc>
                          <a:spcPct val="150000"/>
                        </a:lnSpc>
                        <a:spcBef>
                          <a:spcPct val="20000"/>
                        </a:spcBef>
                        <a:spcAft>
                          <a:spcPct val="0"/>
                        </a:spcAft>
                        <a:defRPr sz="2000">
                          <a:solidFill>
                            <a:schemeClr val="tx1"/>
                          </a:solidFill>
                          <a:latin typeface="Verdana" panose="020B0604030504040204" pitchFamily="34" charset="0"/>
                        </a:defRPr>
                      </a:lvl7pPr>
                      <a:lvl8pPr marL="3429000" indent="-228600" fontAlgn="base">
                        <a:lnSpc>
                          <a:spcPct val="150000"/>
                        </a:lnSpc>
                        <a:spcBef>
                          <a:spcPct val="20000"/>
                        </a:spcBef>
                        <a:spcAft>
                          <a:spcPct val="0"/>
                        </a:spcAft>
                        <a:defRPr sz="2000">
                          <a:solidFill>
                            <a:schemeClr val="tx1"/>
                          </a:solidFill>
                          <a:latin typeface="Verdana" panose="020B0604030504040204" pitchFamily="34" charset="0"/>
                        </a:defRPr>
                      </a:lvl8pPr>
                      <a:lvl9pPr marL="3886200" indent="-228600" fontAlgn="base">
                        <a:lnSpc>
                          <a:spcPct val="150000"/>
                        </a:lnSpc>
                        <a:spcBef>
                          <a:spcPct val="20000"/>
                        </a:spcBef>
                        <a:spcAft>
                          <a:spcPct val="0"/>
                        </a:spcAft>
                        <a:defRPr sz="2000">
                          <a:solidFill>
                            <a:schemeClr val="tx1"/>
                          </a:solidFill>
                          <a:latin typeface="Verdana" panose="020B0604030504040204" pitchFamily="34" charset="0"/>
                        </a:defRPr>
                      </a:lvl9pPr>
                    </a:lstStyle>
                    <a:p>
                      <a:pPr marL="342900" marR="0" lvl="0" indent="-342900" algn="ctr" defTabSz="914400" rtl="0" eaLnBrk="1" fontAlgn="base" latinLnBrk="0" hangingPunct="1">
                        <a:lnSpc>
                          <a:spcPct val="150000"/>
                        </a:lnSpc>
                        <a:spcBef>
                          <a:spcPct val="0"/>
                        </a:spcBef>
                        <a:spcAft>
                          <a:spcPct val="0"/>
                        </a:spcAft>
                        <a:buClrTx/>
                        <a:buSzTx/>
                        <a:buFontTx/>
                        <a:buNone/>
                        <a:tabLst/>
                      </a:pPr>
                      <a:r>
                        <a:rPr kumimoji="0" lang="en-GB" altLang="en-US" sz="800" b="1"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rPr>
                        <a:t>Known by</a:t>
                      </a:r>
                      <a:endParaRPr kumimoji="0" lang="en-GB" altLang="en-US" sz="8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endParaRPr>
                    </a:p>
                    <a:p>
                      <a:pPr marL="342900" marR="0" lvl="0" indent="-342900" algn="ctr" defTabSz="914400" rtl="0" eaLnBrk="1" fontAlgn="base" latinLnBrk="0" hangingPunct="1">
                        <a:lnSpc>
                          <a:spcPct val="150000"/>
                        </a:lnSpc>
                        <a:spcBef>
                          <a:spcPct val="0"/>
                        </a:spcBef>
                        <a:spcAft>
                          <a:spcPct val="0"/>
                        </a:spcAft>
                        <a:buClrTx/>
                        <a:buSzTx/>
                        <a:buFontTx/>
                        <a:buNone/>
                        <a:tabLst/>
                      </a:pPr>
                      <a:r>
                        <a:rPr kumimoji="0" lang="en-GB" altLang="en-US" sz="800" b="1"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rPr>
                        <a:t>others</a:t>
                      </a:r>
                      <a:endParaRPr kumimoji="0" lang="en-GB" altLang="en-US" sz="8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endParaRPr>
                    </a:p>
                  </a:txBody>
                  <a:tcPr marT="25718" marB="25718" anchor="ctr" horzOverflow="overflow">
                    <a:lnL w="9525"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lnSpc>
                          <a:spcPct val="150000"/>
                        </a:lnSpc>
                        <a:spcBef>
                          <a:spcPct val="20000"/>
                        </a:spcBef>
                        <a:defRPr sz="2000">
                          <a:solidFill>
                            <a:schemeClr val="tx1"/>
                          </a:solidFill>
                          <a:latin typeface="Verdana" panose="020B0604030504040204" pitchFamily="34" charset="0"/>
                        </a:defRPr>
                      </a:lvl1pPr>
                      <a:lvl2pPr marL="742950" indent="-285750" algn="l">
                        <a:lnSpc>
                          <a:spcPct val="150000"/>
                        </a:lnSpc>
                        <a:spcBef>
                          <a:spcPct val="20000"/>
                        </a:spcBef>
                        <a:defRPr sz="2000">
                          <a:solidFill>
                            <a:schemeClr val="tx1"/>
                          </a:solidFill>
                          <a:latin typeface="Verdana" panose="020B0604030504040204" pitchFamily="34" charset="0"/>
                        </a:defRPr>
                      </a:lvl2pPr>
                      <a:lvl3pPr marL="1143000" indent="-228600" algn="l">
                        <a:lnSpc>
                          <a:spcPct val="150000"/>
                        </a:lnSpc>
                        <a:spcBef>
                          <a:spcPct val="20000"/>
                        </a:spcBef>
                        <a:defRPr sz="2000">
                          <a:solidFill>
                            <a:schemeClr val="tx1"/>
                          </a:solidFill>
                          <a:latin typeface="Verdana" panose="020B0604030504040204" pitchFamily="34" charset="0"/>
                        </a:defRPr>
                      </a:lvl3pPr>
                      <a:lvl4pPr marL="1600200" indent="-228600" algn="l">
                        <a:lnSpc>
                          <a:spcPct val="150000"/>
                        </a:lnSpc>
                        <a:spcBef>
                          <a:spcPct val="20000"/>
                        </a:spcBef>
                        <a:defRPr sz="2000">
                          <a:solidFill>
                            <a:schemeClr val="tx1"/>
                          </a:solidFill>
                          <a:latin typeface="Verdana" panose="020B0604030504040204" pitchFamily="34" charset="0"/>
                        </a:defRPr>
                      </a:lvl4pPr>
                      <a:lvl5pPr marL="2057400" indent="-228600" algn="l">
                        <a:lnSpc>
                          <a:spcPct val="150000"/>
                        </a:lnSpc>
                        <a:spcBef>
                          <a:spcPct val="20000"/>
                        </a:spcBef>
                        <a:defRPr sz="2000">
                          <a:solidFill>
                            <a:schemeClr val="tx1"/>
                          </a:solidFill>
                          <a:latin typeface="Verdana" panose="020B0604030504040204" pitchFamily="34" charset="0"/>
                        </a:defRPr>
                      </a:lvl5pPr>
                      <a:lvl6pPr marL="2514600" indent="-228600" fontAlgn="base">
                        <a:lnSpc>
                          <a:spcPct val="150000"/>
                        </a:lnSpc>
                        <a:spcBef>
                          <a:spcPct val="20000"/>
                        </a:spcBef>
                        <a:spcAft>
                          <a:spcPct val="0"/>
                        </a:spcAft>
                        <a:defRPr sz="2000">
                          <a:solidFill>
                            <a:schemeClr val="tx1"/>
                          </a:solidFill>
                          <a:latin typeface="Verdana" panose="020B0604030504040204" pitchFamily="34" charset="0"/>
                        </a:defRPr>
                      </a:lvl6pPr>
                      <a:lvl7pPr marL="2971800" indent="-228600" fontAlgn="base">
                        <a:lnSpc>
                          <a:spcPct val="150000"/>
                        </a:lnSpc>
                        <a:spcBef>
                          <a:spcPct val="20000"/>
                        </a:spcBef>
                        <a:spcAft>
                          <a:spcPct val="0"/>
                        </a:spcAft>
                        <a:defRPr sz="2000">
                          <a:solidFill>
                            <a:schemeClr val="tx1"/>
                          </a:solidFill>
                          <a:latin typeface="Verdana" panose="020B0604030504040204" pitchFamily="34" charset="0"/>
                        </a:defRPr>
                      </a:lvl7pPr>
                      <a:lvl8pPr marL="3429000" indent="-228600" fontAlgn="base">
                        <a:lnSpc>
                          <a:spcPct val="150000"/>
                        </a:lnSpc>
                        <a:spcBef>
                          <a:spcPct val="20000"/>
                        </a:spcBef>
                        <a:spcAft>
                          <a:spcPct val="0"/>
                        </a:spcAft>
                        <a:defRPr sz="2000">
                          <a:solidFill>
                            <a:schemeClr val="tx1"/>
                          </a:solidFill>
                          <a:latin typeface="Verdana" panose="020B0604030504040204" pitchFamily="34" charset="0"/>
                        </a:defRPr>
                      </a:lvl8pPr>
                      <a:lvl9pPr marL="3886200" indent="-228600" fontAlgn="base">
                        <a:lnSpc>
                          <a:spcPct val="150000"/>
                        </a:lnSpc>
                        <a:spcBef>
                          <a:spcPct val="20000"/>
                        </a:spcBef>
                        <a:spcAft>
                          <a:spcPct val="0"/>
                        </a:spcAft>
                        <a:defRPr sz="2000">
                          <a:solidFill>
                            <a:schemeClr val="tx1"/>
                          </a:solidFill>
                          <a:latin typeface="Verdana" panose="020B0604030504040204" pitchFamily="34" charset="0"/>
                        </a:defRPr>
                      </a:lvl9pPr>
                    </a:lstStyle>
                    <a:p>
                      <a:pPr marL="342900" marR="0" lvl="0" indent="-342900" algn="ctr" defTabSz="914400" rtl="0" eaLnBrk="1" fontAlgn="base" latinLnBrk="0" hangingPunct="1">
                        <a:lnSpc>
                          <a:spcPct val="150000"/>
                        </a:lnSpc>
                        <a:spcBef>
                          <a:spcPct val="0"/>
                        </a:spcBef>
                        <a:spcAft>
                          <a:spcPct val="0"/>
                        </a:spcAft>
                        <a:buClrTx/>
                        <a:buSzTx/>
                        <a:buFontTx/>
                        <a:buNone/>
                        <a:tabLst/>
                      </a:pPr>
                      <a:r>
                        <a:rPr kumimoji="0" lang="en-GB" altLang="en-US" sz="800" b="1"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rPr>
                        <a:t>Open Area</a:t>
                      </a:r>
                      <a:endParaRPr kumimoji="0" lang="en-GB" altLang="en-US" sz="8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endParaRPr>
                    </a:p>
                  </a:txBody>
                  <a:tcPr marL="90000" marR="90000" marT="26325" marB="26325" anchor="ctr" anchorCtr="1"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lgn="l">
                        <a:lnSpc>
                          <a:spcPct val="150000"/>
                        </a:lnSpc>
                        <a:spcBef>
                          <a:spcPct val="20000"/>
                        </a:spcBef>
                        <a:defRPr sz="2000">
                          <a:solidFill>
                            <a:schemeClr val="tx1"/>
                          </a:solidFill>
                          <a:latin typeface="Verdana" panose="020B0604030504040204" pitchFamily="34" charset="0"/>
                        </a:defRPr>
                      </a:lvl1pPr>
                      <a:lvl2pPr marL="742950" indent="-285750" algn="l">
                        <a:lnSpc>
                          <a:spcPct val="150000"/>
                        </a:lnSpc>
                        <a:spcBef>
                          <a:spcPct val="20000"/>
                        </a:spcBef>
                        <a:defRPr sz="2000">
                          <a:solidFill>
                            <a:schemeClr val="tx1"/>
                          </a:solidFill>
                          <a:latin typeface="Verdana" panose="020B0604030504040204" pitchFamily="34" charset="0"/>
                        </a:defRPr>
                      </a:lvl2pPr>
                      <a:lvl3pPr marL="1143000" indent="-228600" algn="l">
                        <a:lnSpc>
                          <a:spcPct val="150000"/>
                        </a:lnSpc>
                        <a:spcBef>
                          <a:spcPct val="20000"/>
                        </a:spcBef>
                        <a:defRPr sz="2000">
                          <a:solidFill>
                            <a:schemeClr val="tx1"/>
                          </a:solidFill>
                          <a:latin typeface="Verdana" panose="020B0604030504040204" pitchFamily="34" charset="0"/>
                        </a:defRPr>
                      </a:lvl3pPr>
                      <a:lvl4pPr marL="1600200" indent="-228600" algn="l">
                        <a:lnSpc>
                          <a:spcPct val="150000"/>
                        </a:lnSpc>
                        <a:spcBef>
                          <a:spcPct val="20000"/>
                        </a:spcBef>
                        <a:defRPr sz="2000">
                          <a:solidFill>
                            <a:schemeClr val="tx1"/>
                          </a:solidFill>
                          <a:latin typeface="Verdana" panose="020B0604030504040204" pitchFamily="34" charset="0"/>
                        </a:defRPr>
                      </a:lvl4pPr>
                      <a:lvl5pPr marL="2057400" indent="-228600" algn="l">
                        <a:lnSpc>
                          <a:spcPct val="150000"/>
                        </a:lnSpc>
                        <a:spcBef>
                          <a:spcPct val="20000"/>
                        </a:spcBef>
                        <a:defRPr sz="2000">
                          <a:solidFill>
                            <a:schemeClr val="tx1"/>
                          </a:solidFill>
                          <a:latin typeface="Verdana" panose="020B0604030504040204" pitchFamily="34" charset="0"/>
                        </a:defRPr>
                      </a:lvl5pPr>
                      <a:lvl6pPr marL="2514600" indent="-228600" fontAlgn="base">
                        <a:lnSpc>
                          <a:spcPct val="150000"/>
                        </a:lnSpc>
                        <a:spcBef>
                          <a:spcPct val="20000"/>
                        </a:spcBef>
                        <a:spcAft>
                          <a:spcPct val="0"/>
                        </a:spcAft>
                        <a:defRPr sz="2000">
                          <a:solidFill>
                            <a:schemeClr val="tx1"/>
                          </a:solidFill>
                          <a:latin typeface="Verdana" panose="020B0604030504040204" pitchFamily="34" charset="0"/>
                        </a:defRPr>
                      </a:lvl6pPr>
                      <a:lvl7pPr marL="2971800" indent="-228600" fontAlgn="base">
                        <a:lnSpc>
                          <a:spcPct val="150000"/>
                        </a:lnSpc>
                        <a:spcBef>
                          <a:spcPct val="20000"/>
                        </a:spcBef>
                        <a:spcAft>
                          <a:spcPct val="0"/>
                        </a:spcAft>
                        <a:defRPr sz="2000">
                          <a:solidFill>
                            <a:schemeClr val="tx1"/>
                          </a:solidFill>
                          <a:latin typeface="Verdana" panose="020B0604030504040204" pitchFamily="34" charset="0"/>
                        </a:defRPr>
                      </a:lvl7pPr>
                      <a:lvl8pPr marL="3429000" indent="-228600" fontAlgn="base">
                        <a:lnSpc>
                          <a:spcPct val="150000"/>
                        </a:lnSpc>
                        <a:spcBef>
                          <a:spcPct val="20000"/>
                        </a:spcBef>
                        <a:spcAft>
                          <a:spcPct val="0"/>
                        </a:spcAft>
                        <a:defRPr sz="2000">
                          <a:solidFill>
                            <a:schemeClr val="tx1"/>
                          </a:solidFill>
                          <a:latin typeface="Verdana" panose="020B0604030504040204" pitchFamily="34" charset="0"/>
                        </a:defRPr>
                      </a:lvl8pPr>
                      <a:lvl9pPr marL="3886200" indent="-228600" fontAlgn="base">
                        <a:lnSpc>
                          <a:spcPct val="150000"/>
                        </a:lnSpc>
                        <a:spcBef>
                          <a:spcPct val="20000"/>
                        </a:spcBef>
                        <a:spcAft>
                          <a:spcPct val="0"/>
                        </a:spcAft>
                        <a:defRPr sz="2000">
                          <a:solidFill>
                            <a:schemeClr val="tx1"/>
                          </a:solidFill>
                          <a:latin typeface="Verdana" panose="020B0604030504040204" pitchFamily="34" charset="0"/>
                        </a:defRPr>
                      </a:lvl9pPr>
                    </a:lstStyle>
                    <a:p>
                      <a:pPr marL="342900" marR="0" lvl="0" indent="-342900" algn="ctr" defTabSz="914400" rtl="0" eaLnBrk="1" fontAlgn="base" latinLnBrk="0" hangingPunct="1">
                        <a:lnSpc>
                          <a:spcPct val="150000"/>
                        </a:lnSpc>
                        <a:spcBef>
                          <a:spcPct val="0"/>
                        </a:spcBef>
                        <a:spcAft>
                          <a:spcPct val="0"/>
                        </a:spcAft>
                        <a:buClrTx/>
                        <a:buSzTx/>
                        <a:buFontTx/>
                        <a:buNone/>
                        <a:tabLst/>
                      </a:pPr>
                      <a:r>
                        <a:rPr kumimoji="0" lang="en-GB" altLang="en-US" sz="800" b="1"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rPr>
                        <a:t>Blind Area</a:t>
                      </a:r>
                      <a:endParaRPr kumimoji="0" lang="en-GB" altLang="en-US" sz="800" b="0"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endParaRPr>
                    </a:p>
                  </a:txBody>
                  <a:tcPr marL="90000" marR="90000" marT="26325" marB="26325" anchor="ctr" anchorCtr="1"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rgbClr val="FF0066"/>
                    </a:solidFill>
                  </a:tcPr>
                </a:tc>
                <a:extLst>
                  <a:ext uri="{0D108BD9-81ED-4DB2-BD59-A6C34878D82A}">
                    <a16:rowId xmlns:a16="http://schemas.microsoft.com/office/drawing/2014/main" val="531740366"/>
                  </a:ext>
                </a:extLst>
              </a:tr>
              <a:tr h="2013414">
                <a:tc>
                  <a:txBody>
                    <a:bodyPr/>
                    <a:lstStyle>
                      <a:lvl1pPr marL="342900" indent="-342900" algn="l">
                        <a:lnSpc>
                          <a:spcPct val="150000"/>
                        </a:lnSpc>
                        <a:spcBef>
                          <a:spcPct val="20000"/>
                        </a:spcBef>
                        <a:defRPr sz="2000">
                          <a:solidFill>
                            <a:schemeClr val="tx1"/>
                          </a:solidFill>
                          <a:latin typeface="Verdana" panose="020B0604030504040204" pitchFamily="34" charset="0"/>
                        </a:defRPr>
                      </a:lvl1pPr>
                      <a:lvl2pPr marL="742950" indent="-285750" algn="l">
                        <a:lnSpc>
                          <a:spcPct val="150000"/>
                        </a:lnSpc>
                        <a:spcBef>
                          <a:spcPct val="20000"/>
                        </a:spcBef>
                        <a:defRPr sz="2000">
                          <a:solidFill>
                            <a:schemeClr val="tx1"/>
                          </a:solidFill>
                          <a:latin typeface="Verdana" panose="020B0604030504040204" pitchFamily="34" charset="0"/>
                        </a:defRPr>
                      </a:lvl2pPr>
                      <a:lvl3pPr marL="1143000" indent="-228600" algn="l">
                        <a:lnSpc>
                          <a:spcPct val="150000"/>
                        </a:lnSpc>
                        <a:spcBef>
                          <a:spcPct val="20000"/>
                        </a:spcBef>
                        <a:defRPr sz="2000">
                          <a:solidFill>
                            <a:schemeClr val="tx1"/>
                          </a:solidFill>
                          <a:latin typeface="Verdana" panose="020B0604030504040204" pitchFamily="34" charset="0"/>
                        </a:defRPr>
                      </a:lvl3pPr>
                      <a:lvl4pPr marL="1600200" indent="-228600" algn="l">
                        <a:lnSpc>
                          <a:spcPct val="150000"/>
                        </a:lnSpc>
                        <a:spcBef>
                          <a:spcPct val="20000"/>
                        </a:spcBef>
                        <a:defRPr sz="2000">
                          <a:solidFill>
                            <a:schemeClr val="tx1"/>
                          </a:solidFill>
                          <a:latin typeface="Verdana" panose="020B0604030504040204" pitchFamily="34" charset="0"/>
                        </a:defRPr>
                      </a:lvl4pPr>
                      <a:lvl5pPr marL="2057400" indent="-228600" algn="l">
                        <a:lnSpc>
                          <a:spcPct val="150000"/>
                        </a:lnSpc>
                        <a:spcBef>
                          <a:spcPct val="20000"/>
                        </a:spcBef>
                        <a:defRPr sz="2000">
                          <a:solidFill>
                            <a:schemeClr val="tx1"/>
                          </a:solidFill>
                          <a:latin typeface="Verdana" panose="020B0604030504040204" pitchFamily="34" charset="0"/>
                        </a:defRPr>
                      </a:lvl5pPr>
                      <a:lvl6pPr marL="2514600" indent="-228600" fontAlgn="base">
                        <a:lnSpc>
                          <a:spcPct val="150000"/>
                        </a:lnSpc>
                        <a:spcBef>
                          <a:spcPct val="20000"/>
                        </a:spcBef>
                        <a:spcAft>
                          <a:spcPct val="0"/>
                        </a:spcAft>
                        <a:defRPr sz="2000">
                          <a:solidFill>
                            <a:schemeClr val="tx1"/>
                          </a:solidFill>
                          <a:latin typeface="Verdana" panose="020B0604030504040204" pitchFamily="34" charset="0"/>
                        </a:defRPr>
                      </a:lvl6pPr>
                      <a:lvl7pPr marL="2971800" indent="-228600" fontAlgn="base">
                        <a:lnSpc>
                          <a:spcPct val="150000"/>
                        </a:lnSpc>
                        <a:spcBef>
                          <a:spcPct val="20000"/>
                        </a:spcBef>
                        <a:spcAft>
                          <a:spcPct val="0"/>
                        </a:spcAft>
                        <a:defRPr sz="2000">
                          <a:solidFill>
                            <a:schemeClr val="tx1"/>
                          </a:solidFill>
                          <a:latin typeface="Verdana" panose="020B0604030504040204" pitchFamily="34" charset="0"/>
                        </a:defRPr>
                      </a:lvl7pPr>
                      <a:lvl8pPr marL="3429000" indent="-228600" fontAlgn="base">
                        <a:lnSpc>
                          <a:spcPct val="150000"/>
                        </a:lnSpc>
                        <a:spcBef>
                          <a:spcPct val="20000"/>
                        </a:spcBef>
                        <a:spcAft>
                          <a:spcPct val="0"/>
                        </a:spcAft>
                        <a:defRPr sz="2000">
                          <a:solidFill>
                            <a:schemeClr val="tx1"/>
                          </a:solidFill>
                          <a:latin typeface="Verdana" panose="020B0604030504040204" pitchFamily="34" charset="0"/>
                        </a:defRPr>
                      </a:lvl8pPr>
                      <a:lvl9pPr marL="3886200" indent="-228600" fontAlgn="base">
                        <a:lnSpc>
                          <a:spcPct val="150000"/>
                        </a:lnSpc>
                        <a:spcBef>
                          <a:spcPct val="20000"/>
                        </a:spcBef>
                        <a:spcAft>
                          <a:spcPct val="0"/>
                        </a:spcAft>
                        <a:defRPr sz="2000">
                          <a:solidFill>
                            <a:schemeClr val="tx1"/>
                          </a:solidFill>
                          <a:latin typeface="Verdana" panose="020B0604030504040204" pitchFamily="34" charset="0"/>
                        </a:defRPr>
                      </a:lvl9pPr>
                    </a:lstStyle>
                    <a:p>
                      <a:pPr marL="342900" marR="0" lvl="0" indent="-342900" algn="ctr" defTabSz="914400" rtl="0" eaLnBrk="1" fontAlgn="base" latinLnBrk="0" hangingPunct="1">
                        <a:lnSpc>
                          <a:spcPct val="150000"/>
                        </a:lnSpc>
                        <a:spcBef>
                          <a:spcPct val="0"/>
                        </a:spcBef>
                        <a:spcAft>
                          <a:spcPct val="0"/>
                        </a:spcAft>
                        <a:buClrTx/>
                        <a:buSzTx/>
                        <a:buFontTx/>
                        <a:buNone/>
                        <a:tabLst/>
                      </a:pPr>
                      <a:r>
                        <a:rPr kumimoji="0" lang="en-GB" altLang="en-US" sz="800" b="1"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rPr>
                        <a:t>Unknown by</a:t>
                      </a:r>
                      <a:endParaRPr kumimoji="0" lang="en-GB" altLang="en-US" sz="800" b="0"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endParaRPr>
                    </a:p>
                    <a:p>
                      <a:pPr marL="342900" marR="0" lvl="0" indent="-342900" algn="ctr" defTabSz="914400" rtl="0" eaLnBrk="1" fontAlgn="base" latinLnBrk="0" hangingPunct="1">
                        <a:lnSpc>
                          <a:spcPct val="150000"/>
                        </a:lnSpc>
                        <a:spcBef>
                          <a:spcPct val="0"/>
                        </a:spcBef>
                        <a:spcAft>
                          <a:spcPct val="0"/>
                        </a:spcAft>
                        <a:buClrTx/>
                        <a:buSzTx/>
                        <a:buFontTx/>
                        <a:buNone/>
                        <a:tabLst/>
                      </a:pPr>
                      <a:r>
                        <a:rPr kumimoji="0" lang="en-GB" altLang="en-US" sz="800" b="1"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rPr>
                        <a:t>others</a:t>
                      </a:r>
                      <a:endParaRPr kumimoji="0" lang="en-GB" altLang="en-US" sz="800" b="0"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endParaRPr>
                    </a:p>
                  </a:txBody>
                  <a:tcPr marT="25718" marB="25718" anchor="ctr" horzOverflow="overflow">
                    <a:lnL w="9525"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lnSpc>
                          <a:spcPct val="150000"/>
                        </a:lnSpc>
                        <a:spcBef>
                          <a:spcPct val="20000"/>
                        </a:spcBef>
                        <a:defRPr sz="2000">
                          <a:solidFill>
                            <a:schemeClr val="tx1"/>
                          </a:solidFill>
                          <a:latin typeface="Verdana" panose="020B0604030504040204" pitchFamily="34" charset="0"/>
                        </a:defRPr>
                      </a:lvl1pPr>
                      <a:lvl2pPr marL="742950" indent="-285750" algn="l">
                        <a:lnSpc>
                          <a:spcPct val="150000"/>
                        </a:lnSpc>
                        <a:spcBef>
                          <a:spcPct val="20000"/>
                        </a:spcBef>
                        <a:defRPr sz="2000">
                          <a:solidFill>
                            <a:schemeClr val="tx1"/>
                          </a:solidFill>
                          <a:latin typeface="Verdana" panose="020B0604030504040204" pitchFamily="34" charset="0"/>
                        </a:defRPr>
                      </a:lvl2pPr>
                      <a:lvl3pPr marL="1143000" indent="-228600" algn="l">
                        <a:lnSpc>
                          <a:spcPct val="150000"/>
                        </a:lnSpc>
                        <a:spcBef>
                          <a:spcPct val="20000"/>
                        </a:spcBef>
                        <a:defRPr sz="2000">
                          <a:solidFill>
                            <a:schemeClr val="tx1"/>
                          </a:solidFill>
                          <a:latin typeface="Verdana" panose="020B0604030504040204" pitchFamily="34" charset="0"/>
                        </a:defRPr>
                      </a:lvl3pPr>
                      <a:lvl4pPr marL="1600200" indent="-228600" algn="l">
                        <a:lnSpc>
                          <a:spcPct val="150000"/>
                        </a:lnSpc>
                        <a:spcBef>
                          <a:spcPct val="20000"/>
                        </a:spcBef>
                        <a:defRPr sz="2000">
                          <a:solidFill>
                            <a:schemeClr val="tx1"/>
                          </a:solidFill>
                          <a:latin typeface="Verdana" panose="020B0604030504040204" pitchFamily="34" charset="0"/>
                        </a:defRPr>
                      </a:lvl4pPr>
                      <a:lvl5pPr marL="2057400" indent="-228600" algn="l">
                        <a:lnSpc>
                          <a:spcPct val="150000"/>
                        </a:lnSpc>
                        <a:spcBef>
                          <a:spcPct val="20000"/>
                        </a:spcBef>
                        <a:defRPr sz="2000">
                          <a:solidFill>
                            <a:schemeClr val="tx1"/>
                          </a:solidFill>
                          <a:latin typeface="Verdana" panose="020B0604030504040204" pitchFamily="34" charset="0"/>
                        </a:defRPr>
                      </a:lvl5pPr>
                      <a:lvl6pPr marL="2514600" indent="-228600" fontAlgn="base">
                        <a:lnSpc>
                          <a:spcPct val="150000"/>
                        </a:lnSpc>
                        <a:spcBef>
                          <a:spcPct val="20000"/>
                        </a:spcBef>
                        <a:spcAft>
                          <a:spcPct val="0"/>
                        </a:spcAft>
                        <a:defRPr sz="2000">
                          <a:solidFill>
                            <a:schemeClr val="tx1"/>
                          </a:solidFill>
                          <a:latin typeface="Verdana" panose="020B0604030504040204" pitchFamily="34" charset="0"/>
                        </a:defRPr>
                      </a:lvl6pPr>
                      <a:lvl7pPr marL="2971800" indent="-228600" fontAlgn="base">
                        <a:lnSpc>
                          <a:spcPct val="150000"/>
                        </a:lnSpc>
                        <a:spcBef>
                          <a:spcPct val="20000"/>
                        </a:spcBef>
                        <a:spcAft>
                          <a:spcPct val="0"/>
                        </a:spcAft>
                        <a:defRPr sz="2000">
                          <a:solidFill>
                            <a:schemeClr val="tx1"/>
                          </a:solidFill>
                          <a:latin typeface="Verdana" panose="020B0604030504040204" pitchFamily="34" charset="0"/>
                        </a:defRPr>
                      </a:lvl7pPr>
                      <a:lvl8pPr marL="3429000" indent="-228600" fontAlgn="base">
                        <a:lnSpc>
                          <a:spcPct val="150000"/>
                        </a:lnSpc>
                        <a:spcBef>
                          <a:spcPct val="20000"/>
                        </a:spcBef>
                        <a:spcAft>
                          <a:spcPct val="0"/>
                        </a:spcAft>
                        <a:defRPr sz="2000">
                          <a:solidFill>
                            <a:schemeClr val="tx1"/>
                          </a:solidFill>
                          <a:latin typeface="Verdana" panose="020B0604030504040204" pitchFamily="34" charset="0"/>
                        </a:defRPr>
                      </a:lvl8pPr>
                      <a:lvl9pPr marL="3886200" indent="-228600" fontAlgn="base">
                        <a:lnSpc>
                          <a:spcPct val="150000"/>
                        </a:lnSpc>
                        <a:spcBef>
                          <a:spcPct val="20000"/>
                        </a:spcBef>
                        <a:spcAft>
                          <a:spcPct val="0"/>
                        </a:spcAft>
                        <a:defRPr sz="2000">
                          <a:solidFill>
                            <a:schemeClr val="tx1"/>
                          </a:solidFill>
                          <a:latin typeface="Verdana" panose="020B0604030504040204" pitchFamily="34" charset="0"/>
                        </a:defRPr>
                      </a:lvl9pPr>
                    </a:lstStyle>
                    <a:p>
                      <a:pPr marL="342900" marR="0" lvl="0" indent="-342900" algn="ctr" defTabSz="914400" rtl="0" eaLnBrk="1" fontAlgn="base" latinLnBrk="0" hangingPunct="1">
                        <a:lnSpc>
                          <a:spcPct val="150000"/>
                        </a:lnSpc>
                        <a:spcBef>
                          <a:spcPct val="0"/>
                        </a:spcBef>
                        <a:spcAft>
                          <a:spcPct val="0"/>
                        </a:spcAft>
                        <a:buClrTx/>
                        <a:buSzTx/>
                        <a:buFontTx/>
                        <a:buNone/>
                        <a:tabLst/>
                      </a:pPr>
                      <a:r>
                        <a:rPr kumimoji="0" lang="en-GB" altLang="en-US" sz="800" b="1"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rPr>
                        <a:t>Hidden Area</a:t>
                      </a:r>
                      <a:endParaRPr kumimoji="0" lang="en-GB" altLang="en-US" sz="800" b="0"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endParaRPr>
                    </a:p>
                  </a:txBody>
                  <a:tcPr marL="90000" marR="90000" marT="26325" marB="26325" anchor="ctr" anchorCtr="1"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chemeClr val="bg2"/>
                    </a:solidFill>
                  </a:tcPr>
                </a:tc>
                <a:tc>
                  <a:txBody>
                    <a:bodyPr/>
                    <a:lstStyle>
                      <a:lvl1pPr marL="342900" indent="-342900" algn="l">
                        <a:lnSpc>
                          <a:spcPct val="150000"/>
                        </a:lnSpc>
                        <a:spcBef>
                          <a:spcPct val="20000"/>
                        </a:spcBef>
                        <a:defRPr sz="2000">
                          <a:solidFill>
                            <a:schemeClr val="tx1"/>
                          </a:solidFill>
                          <a:latin typeface="Verdana" panose="020B0604030504040204" pitchFamily="34" charset="0"/>
                        </a:defRPr>
                      </a:lvl1pPr>
                      <a:lvl2pPr marL="742950" indent="-285750" algn="l">
                        <a:lnSpc>
                          <a:spcPct val="150000"/>
                        </a:lnSpc>
                        <a:spcBef>
                          <a:spcPct val="20000"/>
                        </a:spcBef>
                        <a:defRPr sz="2000">
                          <a:solidFill>
                            <a:schemeClr val="tx1"/>
                          </a:solidFill>
                          <a:latin typeface="Verdana" panose="020B0604030504040204" pitchFamily="34" charset="0"/>
                        </a:defRPr>
                      </a:lvl2pPr>
                      <a:lvl3pPr marL="1143000" indent="-228600" algn="l">
                        <a:lnSpc>
                          <a:spcPct val="150000"/>
                        </a:lnSpc>
                        <a:spcBef>
                          <a:spcPct val="20000"/>
                        </a:spcBef>
                        <a:defRPr sz="2000">
                          <a:solidFill>
                            <a:schemeClr val="tx1"/>
                          </a:solidFill>
                          <a:latin typeface="Verdana" panose="020B0604030504040204" pitchFamily="34" charset="0"/>
                        </a:defRPr>
                      </a:lvl3pPr>
                      <a:lvl4pPr marL="1600200" indent="-228600" algn="l">
                        <a:lnSpc>
                          <a:spcPct val="150000"/>
                        </a:lnSpc>
                        <a:spcBef>
                          <a:spcPct val="20000"/>
                        </a:spcBef>
                        <a:defRPr sz="2000">
                          <a:solidFill>
                            <a:schemeClr val="tx1"/>
                          </a:solidFill>
                          <a:latin typeface="Verdana" panose="020B0604030504040204" pitchFamily="34" charset="0"/>
                        </a:defRPr>
                      </a:lvl4pPr>
                      <a:lvl5pPr marL="2057400" indent="-228600" algn="l">
                        <a:lnSpc>
                          <a:spcPct val="150000"/>
                        </a:lnSpc>
                        <a:spcBef>
                          <a:spcPct val="20000"/>
                        </a:spcBef>
                        <a:defRPr sz="2000">
                          <a:solidFill>
                            <a:schemeClr val="tx1"/>
                          </a:solidFill>
                          <a:latin typeface="Verdana" panose="020B0604030504040204" pitchFamily="34" charset="0"/>
                        </a:defRPr>
                      </a:lvl5pPr>
                      <a:lvl6pPr marL="2514600" indent="-228600" fontAlgn="base">
                        <a:lnSpc>
                          <a:spcPct val="150000"/>
                        </a:lnSpc>
                        <a:spcBef>
                          <a:spcPct val="20000"/>
                        </a:spcBef>
                        <a:spcAft>
                          <a:spcPct val="0"/>
                        </a:spcAft>
                        <a:defRPr sz="2000">
                          <a:solidFill>
                            <a:schemeClr val="tx1"/>
                          </a:solidFill>
                          <a:latin typeface="Verdana" panose="020B0604030504040204" pitchFamily="34" charset="0"/>
                        </a:defRPr>
                      </a:lvl6pPr>
                      <a:lvl7pPr marL="2971800" indent="-228600" fontAlgn="base">
                        <a:lnSpc>
                          <a:spcPct val="150000"/>
                        </a:lnSpc>
                        <a:spcBef>
                          <a:spcPct val="20000"/>
                        </a:spcBef>
                        <a:spcAft>
                          <a:spcPct val="0"/>
                        </a:spcAft>
                        <a:defRPr sz="2000">
                          <a:solidFill>
                            <a:schemeClr val="tx1"/>
                          </a:solidFill>
                          <a:latin typeface="Verdana" panose="020B0604030504040204" pitchFamily="34" charset="0"/>
                        </a:defRPr>
                      </a:lvl7pPr>
                      <a:lvl8pPr marL="3429000" indent="-228600" fontAlgn="base">
                        <a:lnSpc>
                          <a:spcPct val="150000"/>
                        </a:lnSpc>
                        <a:spcBef>
                          <a:spcPct val="20000"/>
                        </a:spcBef>
                        <a:spcAft>
                          <a:spcPct val="0"/>
                        </a:spcAft>
                        <a:defRPr sz="2000">
                          <a:solidFill>
                            <a:schemeClr val="tx1"/>
                          </a:solidFill>
                          <a:latin typeface="Verdana" panose="020B0604030504040204" pitchFamily="34" charset="0"/>
                        </a:defRPr>
                      </a:lvl8pPr>
                      <a:lvl9pPr marL="3886200" indent="-228600" fontAlgn="base">
                        <a:lnSpc>
                          <a:spcPct val="150000"/>
                        </a:lnSpc>
                        <a:spcBef>
                          <a:spcPct val="20000"/>
                        </a:spcBef>
                        <a:spcAft>
                          <a:spcPct val="0"/>
                        </a:spcAft>
                        <a:defRPr sz="2000">
                          <a:solidFill>
                            <a:schemeClr val="tx1"/>
                          </a:solidFill>
                          <a:latin typeface="Verdana" panose="020B0604030504040204" pitchFamily="34" charset="0"/>
                        </a:defRPr>
                      </a:lvl9pPr>
                    </a:lstStyle>
                    <a:p>
                      <a:pPr marL="342900" marR="0" lvl="0" indent="-342900" algn="ctr" defTabSz="914400" rtl="0" eaLnBrk="1" fontAlgn="base" latinLnBrk="0" hangingPunct="1">
                        <a:lnSpc>
                          <a:spcPct val="150000"/>
                        </a:lnSpc>
                        <a:spcBef>
                          <a:spcPct val="0"/>
                        </a:spcBef>
                        <a:spcAft>
                          <a:spcPct val="0"/>
                        </a:spcAft>
                        <a:buClrTx/>
                        <a:buSzTx/>
                        <a:buFontTx/>
                        <a:buNone/>
                        <a:tabLst/>
                      </a:pPr>
                      <a:r>
                        <a:rPr kumimoji="0" lang="en-GB" altLang="en-US" sz="800" b="1"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rPr>
                        <a:t>Unknown Area</a:t>
                      </a:r>
                      <a:endParaRPr kumimoji="0" lang="en-GB" altLang="en-US" sz="8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endParaRPr>
                    </a:p>
                  </a:txBody>
                  <a:tcPr marL="90000" marR="90000" marT="26325" marB="26325" anchor="ctr" anchorCtr="1"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chemeClr val="folHlink"/>
                    </a:solidFill>
                  </a:tcPr>
                </a:tc>
                <a:extLst>
                  <a:ext uri="{0D108BD9-81ED-4DB2-BD59-A6C34878D82A}">
                    <a16:rowId xmlns:a16="http://schemas.microsoft.com/office/drawing/2014/main" val="3407007863"/>
                  </a:ext>
                </a:extLst>
              </a:tr>
            </a:tbl>
          </a:graphicData>
        </a:graphic>
      </p:graphicFrame>
      <p:sp>
        <p:nvSpPr>
          <p:cNvPr id="2" name="Rectangle 1"/>
          <p:cNvSpPr/>
          <p:nvPr/>
        </p:nvSpPr>
        <p:spPr>
          <a:xfrm>
            <a:off x="143935" y="6292662"/>
            <a:ext cx="7708526" cy="300082"/>
          </a:xfrm>
          <a:prstGeom prst="rect">
            <a:avLst/>
          </a:prstGeom>
        </p:spPr>
        <p:txBody>
          <a:bodyPr wrap="square">
            <a:spAutoFit/>
          </a:bodyPr>
          <a:lstStyle/>
          <a:p>
            <a:r>
              <a:rPr lang="en-GB" sz="1350" dirty="0">
                <a:hlinkClick r:id="rId4"/>
              </a:rPr>
              <a:t>https://project-management.com/how-johari-window-helps-build-effective-project-teams/</a:t>
            </a:r>
            <a:r>
              <a:rPr lang="en-GB" sz="1350" dirty="0"/>
              <a:t> </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08911"/>
    </mc:Choice>
    <mc:Fallback xmlns="">
      <p:transition spd="slow" advTm="10891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120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7BD67-60A5-6D5F-BFC6-924D726A08AB}"/>
              </a:ext>
            </a:extLst>
          </p:cNvPr>
          <p:cNvSpPr>
            <a:spLocks noGrp="1"/>
          </p:cNvSpPr>
          <p:nvPr>
            <p:ph type="title"/>
          </p:nvPr>
        </p:nvSpPr>
        <p:spPr>
          <a:xfrm>
            <a:off x="357189" y="-161926"/>
            <a:ext cx="10131425" cy="1456267"/>
          </a:xfrm>
        </p:spPr>
        <p:txBody>
          <a:bodyPr/>
          <a:lstStyle/>
          <a:p>
            <a:r>
              <a:rPr lang="en-US" dirty="0"/>
              <a:t>Team work</a:t>
            </a:r>
          </a:p>
        </p:txBody>
      </p:sp>
      <p:pic>
        <p:nvPicPr>
          <p:cNvPr id="4" name="Online Media 3" descr="Tuckman’s Team Building Model | How to build a Team?">
            <a:hlinkClick r:id="" action="ppaction://media"/>
            <a:extLst>
              <a:ext uri="{FF2B5EF4-FFF2-40B4-BE49-F238E27FC236}">
                <a16:creationId xmlns:a16="http://schemas.microsoft.com/office/drawing/2014/main" id="{56AF22F0-5E11-FFC6-2804-BBD137F8C738}"/>
              </a:ext>
            </a:extLst>
          </p:cNvPr>
          <p:cNvPicPr>
            <a:picLocks noGrp="1" noRot="1" noChangeAspect="1"/>
          </p:cNvPicPr>
          <p:nvPr>
            <p:ph idx="1"/>
            <a:videoFile r:link="rId1"/>
          </p:nvPr>
        </p:nvPicPr>
        <p:blipFill>
          <a:blip r:embed="rId4"/>
          <a:stretch>
            <a:fillRect/>
          </a:stretch>
        </p:blipFill>
        <p:spPr>
          <a:xfrm>
            <a:off x="1261956" y="1000125"/>
            <a:ext cx="9668087" cy="5462504"/>
          </a:xfrm>
          <a:prstGeom prst="rect">
            <a:avLst/>
          </a:prstGeom>
        </p:spPr>
      </p:pic>
      <p:sp>
        <p:nvSpPr>
          <p:cNvPr id="5" name="TextBox 4">
            <a:extLst>
              <a:ext uri="{FF2B5EF4-FFF2-40B4-BE49-F238E27FC236}">
                <a16:creationId xmlns:a16="http://schemas.microsoft.com/office/drawing/2014/main" id="{E0BF1EDD-B132-485E-FEB4-3A3D8B5BEA0E}"/>
              </a:ext>
            </a:extLst>
          </p:cNvPr>
          <p:cNvSpPr txBox="1"/>
          <p:nvPr/>
        </p:nvSpPr>
        <p:spPr>
          <a:xfrm>
            <a:off x="112121" y="6462629"/>
            <a:ext cx="5525146" cy="369332"/>
          </a:xfrm>
          <a:prstGeom prst="rect">
            <a:avLst/>
          </a:prstGeom>
          <a:noFill/>
        </p:spPr>
        <p:txBody>
          <a:bodyPr wrap="square" rtlCol="0">
            <a:spAutoFit/>
          </a:bodyPr>
          <a:lstStyle/>
          <a:p>
            <a:r>
              <a:rPr lang="en-US" dirty="0"/>
              <a:t>Bruce Tuckman’s model of group development </a:t>
            </a:r>
          </a:p>
        </p:txBody>
      </p:sp>
    </p:spTree>
    <p:extLst>
      <p:ext uri="{BB962C8B-B14F-4D97-AF65-F5344CB8AC3E}">
        <p14:creationId xmlns:p14="http://schemas.microsoft.com/office/powerpoint/2010/main" val="1921977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E3AAE-9902-6E10-5B48-53B28254C9ED}"/>
              </a:ext>
            </a:extLst>
          </p:cNvPr>
          <p:cNvSpPr>
            <a:spLocks noGrp="1"/>
          </p:cNvSpPr>
          <p:nvPr>
            <p:ph type="title"/>
          </p:nvPr>
        </p:nvSpPr>
        <p:spPr>
          <a:xfrm>
            <a:off x="0" y="-276225"/>
            <a:ext cx="10131425" cy="1456267"/>
          </a:xfrm>
        </p:spPr>
        <p:txBody>
          <a:bodyPr>
            <a:normAutofit fontScale="90000"/>
          </a:bodyPr>
          <a:lstStyle/>
          <a:p>
            <a:br>
              <a:rPr lang="en-GB" dirty="0"/>
            </a:br>
            <a:r>
              <a:rPr lang="en-GB" b="1" dirty="0"/>
              <a:t>Belbin’s Theory on Team Dynamics</a:t>
            </a:r>
            <a:br>
              <a:rPr lang="en-GB" b="1" dirty="0"/>
            </a:br>
            <a:endParaRPr lang="en-US" dirty="0"/>
          </a:p>
        </p:txBody>
      </p:sp>
      <p:pic>
        <p:nvPicPr>
          <p:cNvPr id="4" name="Online Media 3" descr="Belbin’s Theory on Team Dynamics">
            <a:hlinkClick r:id="" action="ppaction://media"/>
            <a:extLst>
              <a:ext uri="{FF2B5EF4-FFF2-40B4-BE49-F238E27FC236}">
                <a16:creationId xmlns:a16="http://schemas.microsoft.com/office/drawing/2014/main" id="{0DA1560B-CE99-6F19-8EAC-C1C49327BC49}"/>
              </a:ext>
            </a:extLst>
          </p:cNvPr>
          <p:cNvPicPr>
            <a:picLocks noGrp="1" noRot="1" noChangeAspect="1"/>
          </p:cNvPicPr>
          <p:nvPr>
            <p:ph idx="1"/>
            <a:videoFile r:link="rId1"/>
          </p:nvPr>
        </p:nvPicPr>
        <p:blipFill>
          <a:blip r:embed="rId4"/>
          <a:stretch>
            <a:fillRect/>
          </a:stretch>
        </p:blipFill>
        <p:spPr>
          <a:xfrm>
            <a:off x="779408" y="728663"/>
            <a:ext cx="10633184" cy="6007788"/>
          </a:xfrm>
          <a:prstGeom prst="rect">
            <a:avLst/>
          </a:prstGeom>
        </p:spPr>
      </p:pic>
    </p:spTree>
    <p:extLst>
      <p:ext uri="{BB962C8B-B14F-4D97-AF65-F5344CB8AC3E}">
        <p14:creationId xmlns:p14="http://schemas.microsoft.com/office/powerpoint/2010/main" val="2638169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Content Placeholder 4" descr="A picture containing chart&#10;&#10;Description automatically generated">
            <a:extLst>
              <a:ext uri="{FF2B5EF4-FFF2-40B4-BE49-F238E27FC236}">
                <a16:creationId xmlns:a16="http://schemas.microsoft.com/office/drawing/2014/main" id="{905121AB-4768-3C6E-8CEE-1C13BEEF57EB}"/>
              </a:ext>
            </a:extLst>
          </p:cNvPr>
          <p:cNvPicPr>
            <a:picLocks noGrp="1" noChangeAspect="1"/>
          </p:cNvPicPr>
          <p:nvPr>
            <p:ph idx="1"/>
          </p:nvPr>
        </p:nvPicPr>
        <p:blipFill>
          <a:blip r:embed="rId3"/>
          <a:stretch>
            <a:fillRect/>
          </a:stretch>
        </p:blipFill>
        <p:spPr>
          <a:xfrm>
            <a:off x="1243012" y="-53490"/>
            <a:ext cx="9482283" cy="6964979"/>
          </a:xfrm>
        </p:spPr>
      </p:pic>
    </p:spTree>
    <p:extLst>
      <p:ext uri="{BB962C8B-B14F-4D97-AF65-F5344CB8AC3E}">
        <p14:creationId xmlns:p14="http://schemas.microsoft.com/office/powerpoint/2010/main" val="40123541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EB9E6-6DDE-6542-DD3D-5FDD9DB885E4}"/>
              </a:ext>
            </a:extLst>
          </p:cNvPr>
          <p:cNvSpPr>
            <a:spLocks noGrp="1"/>
          </p:cNvSpPr>
          <p:nvPr>
            <p:ph type="title"/>
          </p:nvPr>
        </p:nvSpPr>
        <p:spPr>
          <a:xfrm>
            <a:off x="6400800" y="609600"/>
            <a:ext cx="5147730" cy="1641987"/>
          </a:xfrm>
        </p:spPr>
        <p:txBody>
          <a:bodyPr>
            <a:normAutofit/>
          </a:bodyPr>
          <a:lstStyle/>
          <a:p>
            <a:pPr>
              <a:lnSpc>
                <a:spcPct val="90000"/>
              </a:lnSpc>
            </a:pPr>
            <a:r>
              <a:rPr lang="en-US"/>
              <a:t>Benefits of continuing professional development </a:t>
            </a:r>
          </a:p>
        </p:txBody>
      </p:sp>
      <p:sp>
        <p:nvSpPr>
          <p:cNvPr id="3" name="Content Placeholder 2">
            <a:extLst>
              <a:ext uri="{FF2B5EF4-FFF2-40B4-BE49-F238E27FC236}">
                <a16:creationId xmlns:a16="http://schemas.microsoft.com/office/drawing/2014/main" id="{F83A1F50-2560-2E7E-FF3F-E533BC1B96C9}"/>
              </a:ext>
            </a:extLst>
          </p:cNvPr>
          <p:cNvSpPr>
            <a:spLocks noGrp="1"/>
          </p:cNvSpPr>
          <p:nvPr>
            <p:ph idx="1"/>
          </p:nvPr>
        </p:nvSpPr>
        <p:spPr>
          <a:xfrm>
            <a:off x="6400800" y="2251587"/>
            <a:ext cx="5147730" cy="3637935"/>
          </a:xfrm>
        </p:spPr>
        <p:txBody>
          <a:bodyPr>
            <a:normAutofit/>
          </a:bodyPr>
          <a:lstStyle/>
          <a:p>
            <a:pPr marL="0" indent="0">
              <a:buNone/>
            </a:pPr>
            <a:r>
              <a:rPr lang="en-US" sz="3600" dirty="0"/>
              <a:t>In groups, think of benefits to the individual and benefits to the </a:t>
            </a:r>
            <a:r>
              <a:rPr lang="en-US" sz="3600" dirty="0" err="1"/>
              <a:t>organisation</a:t>
            </a:r>
            <a:r>
              <a:rPr lang="en-US" sz="3600" dirty="0"/>
              <a:t> </a:t>
            </a:r>
          </a:p>
        </p:txBody>
      </p:sp>
      <p:pic>
        <p:nvPicPr>
          <p:cNvPr id="7" name="Graphic 6" descr="Onboarding">
            <a:extLst>
              <a:ext uri="{FF2B5EF4-FFF2-40B4-BE49-F238E27FC236}">
                <a16:creationId xmlns:a16="http://schemas.microsoft.com/office/drawing/2014/main" id="{F15E7839-82FE-BC0F-8192-7A8CDE0DBD0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47252" y="639097"/>
            <a:ext cx="5250425" cy="5250425"/>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149807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700"/>
                                        <p:tgtEl>
                                          <p:spTgt spid="7"/>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D98CF-8B45-504D-A27E-818FE9151775}"/>
              </a:ext>
            </a:extLst>
          </p:cNvPr>
          <p:cNvSpPr>
            <a:spLocks noGrp="1"/>
          </p:cNvSpPr>
          <p:nvPr>
            <p:ph type="title"/>
          </p:nvPr>
        </p:nvSpPr>
        <p:spPr>
          <a:xfrm>
            <a:off x="685801" y="-101600"/>
            <a:ext cx="10131425" cy="1456267"/>
          </a:xfrm>
        </p:spPr>
        <p:txBody>
          <a:bodyPr/>
          <a:lstStyle/>
          <a:p>
            <a:r>
              <a:rPr lang="en-US" dirty="0"/>
              <a:t>Professional development</a:t>
            </a:r>
          </a:p>
        </p:txBody>
      </p:sp>
      <p:sp>
        <p:nvSpPr>
          <p:cNvPr id="3" name="Content Placeholder 2">
            <a:extLst>
              <a:ext uri="{FF2B5EF4-FFF2-40B4-BE49-F238E27FC236}">
                <a16:creationId xmlns:a16="http://schemas.microsoft.com/office/drawing/2014/main" id="{97A49105-8450-FA4C-B02A-A705415EBB20}"/>
              </a:ext>
            </a:extLst>
          </p:cNvPr>
          <p:cNvSpPr>
            <a:spLocks noGrp="1"/>
          </p:cNvSpPr>
          <p:nvPr>
            <p:ph idx="1"/>
          </p:nvPr>
        </p:nvSpPr>
        <p:spPr>
          <a:xfrm>
            <a:off x="381001" y="1072445"/>
            <a:ext cx="11212688" cy="5407376"/>
          </a:xfrm>
        </p:spPr>
        <p:txBody>
          <a:bodyPr>
            <a:normAutofit lnSpcReduction="10000"/>
          </a:bodyPr>
          <a:lstStyle/>
          <a:p>
            <a:pPr marL="0" indent="0">
              <a:buNone/>
            </a:pPr>
            <a:r>
              <a:rPr lang="en-GB" dirty="0"/>
              <a:t>Megginson and Whitaker (2007) state:</a:t>
            </a:r>
          </a:p>
          <a:p>
            <a:r>
              <a:rPr lang="en-GB" dirty="0"/>
              <a:t>Professional development is a process by which individuals take control of their own learning and development, by engaging in an ongoing process of reflection and action. This process is empowering and exciting and can stimulate people to achieve their aspirations and move towards their dreams... It reminds us that we have the responsibility for developing ourselves rather than pushing the onus on to our manager or others in the organisation.</a:t>
            </a:r>
          </a:p>
          <a:p>
            <a:r>
              <a:rPr lang="en-GB" dirty="0"/>
              <a:t>Many of the techniques of professional development are invaluable in other contexts as well as in the workplace. By learning to manage ourselves we also get better at ‘managing’ others.</a:t>
            </a:r>
          </a:p>
          <a:p>
            <a:pPr marL="0" indent="0">
              <a:buNone/>
            </a:pPr>
            <a:r>
              <a:rPr lang="en-GB" dirty="0"/>
              <a:t>Some of the benefits we can gain from managing our professional development include:</a:t>
            </a:r>
          </a:p>
          <a:p>
            <a:r>
              <a:rPr lang="en-GB" dirty="0"/>
              <a:t>Taking responsibility for our own development gives us greater autonomy and control over what, how and when we learn. This in turn builds our self-confidence and self-reliance.</a:t>
            </a:r>
          </a:p>
          <a:p>
            <a:r>
              <a:rPr lang="en-GB" dirty="0"/>
              <a:t>As we learn to assess and plan our development, we no longer need to rely on other people to direct us; again this encourages independence and resilience. Others with particular expertise may contribute to our development, though responsibility remains with us.</a:t>
            </a:r>
          </a:p>
          <a:p>
            <a:r>
              <a:rPr lang="en-GB" dirty="0"/>
              <a:t>As we think more critically about our individual experience and needs, we become more active learners and are able to identify ways of applying new learning in a variety of roles.</a:t>
            </a:r>
          </a:p>
          <a:p>
            <a:r>
              <a:rPr lang="en-GB" dirty="0"/>
              <a:t>The greater self-awareness we gain through professional development enables us to identify our transferable skills, to be realistic about our development needs and to present ourselves convincingly when career opportunities arise</a:t>
            </a:r>
            <a:endParaRPr lang="en-US" dirty="0"/>
          </a:p>
        </p:txBody>
      </p:sp>
    </p:spTree>
    <p:extLst>
      <p:ext uri="{BB962C8B-B14F-4D97-AF65-F5344CB8AC3E}">
        <p14:creationId xmlns:p14="http://schemas.microsoft.com/office/powerpoint/2010/main" val="1773588329"/>
      </p:ext>
    </p:extLst>
  </p:cSld>
  <p:clrMapOvr>
    <a:masterClrMapping/>
  </p:clrMapOvr>
  <mc:AlternateContent xmlns:mc="http://schemas.openxmlformats.org/markup-compatibility/2006" xmlns:p14="http://schemas.microsoft.com/office/powerpoint/2010/main">
    <mc:Choice Requires="p14">
      <p:transition spd="slow" p14:dur="2000" advTm="132764"/>
    </mc:Choice>
    <mc:Fallback xmlns="">
      <p:transition spd="slow" advTm="13276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text, newspaper, screenshot&#10;&#10;Description automatically generated">
            <a:extLst>
              <a:ext uri="{FF2B5EF4-FFF2-40B4-BE49-F238E27FC236}">
                <a16:creationId xmlns:a16="http://schemas.microsoft.com/office/drawing/2014/main" id="{FBA93866-933F-8441-9B68-EDF9304DD33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556000" y="183531"/>
            <a:ext cx="5419931" cy="6490937"/>
          </a:xfrm>
          <a:noFill/>
        </p:spPr>
      </p:pic>
    </p:spTree>
    <p:extLst>
      <p:ext uri="{BB962C8B-B14F-4D97-AF65-F5344CB8AC3E}">
        <p14:creationId xmlns:p14="http://schemas.microsoft.com/office/powerpoint/2010/main" val="844022557"/>
      </p:ext>
    </p:extLst>
  </p:cSld>
  <p:clrMapOvr>
    <a:masterClrMapping/>
  </p:clrMapOvr>
  <mc:AlternateContent xmlns:mc="http://schemas.openxmlformats.org/markup-compatibility/2006" xmlns:p14="http://schemas.microsoft.com/office/powerpoint/2010/main">
    <mc:Choice Requires="p14">
      <p:transition spd="slow" p14:dur="2000" advTm="38654"/>
    </mc:Choice>
    <mc:Fallback xmlns="">
      <p:transition spd="slow" advTm="38654"/>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F6BB5-C620-315F-8642-2E16848F1F42}"/>
              </a:ext>
            </a:extLst>
          </p:cNvPr>
          <p:cNvSpPr>
            <a:spLocks noGrp="1"/>
          </p:cNvSpPr>
          <p:nvPr>
            <p:ph type="title"/>
          </p:nvPr>
        </p:nvSpPr>
        <p:spPr/>
        <p:txBody>
          <a:bodyPr/>
          <a:lstStyle/>
          <a:p>
            <a:r>
              <a:rPr lang="en-US" dirty="0"/>
              <a:t>CPD cycle</a:t>
            </a:r>
          </a:p>
        </p:txBody>
      </p:sp>
      <p:pic>
        <p:nvPicPr>
          <p:cNvPr id="5" name="Content Placeholder 4" descr="Diagram&#10;&#10;Description automatically generated">
            <a:extLst>
              <a:ext uri="{FF2B5EF4-FFF2-40B4-BE49-F238E27FC236}">
                <a16:creationId xmlns:a16="http://schemas.microsoft.com/office/drawing/2014/main" id="{4DE4D450-951B-D8BA-7762-2542B7EDB239}"/>
              </a:ext>
            </a:extLst>
          </p:cNvPr>
          <p:cNvPicPr>
            <a:picLocks noGrp="1" noChangeAspect="1"/>
          </p:cNvPicPr>
          <p:nvPr>
            <p:ph idx="1"/>
          </p:nvPr>
        </p:nvPicPr>
        <p:blipFill>
          <a:blip r:embed="rId3"/>
          <a:stretch>
            <a:fillRect/>
          </a:stretch>
        </p:blipFill>
        <p:spPr>
          <a:xfrm>
            <a:off x="3270739" y="299847"/>
            <a:ext cx="5943600" cy="6293223"/>
          </a:xfrm>
        </p:spPr>
      </p:pic>
      <p:sp>
        <p:nvSpPr>
          <p:cNvPr id="6" name="TextBox 5">
            <a:extLst>
              <a:ext uri="{FF2B5EF4-FFF2-40B4-BE49-F238E27FC236}">
                <a16:creationId xmlns:a16="http://schemas.microsoft.com/office/drawing/2014/main" id="{EE6FB7D6-437C-DB38-07DA-7DE9D0B18FFF}"/>
              </a:ext>
            </a:extLst>
          </p:cNvPr>
          <p:cNvSpPr txBox="1"/>
          <p:nvPr/>
        </p:nvSpPr>
        <p:spPr>
          <a:xfrm>
            <a:off x="504092" y="3259015"/>
            <a:ext cx="2309446" cy="646331"/>
          </a:xfrm>
          <a:prstGeom prst="rect">
            <a:avLst/>
          </a:prstGeom>
          <a:noFill/>
        </p:spPr>
        <p:txBody>
          <a:bodyPr wrap="square" rtlCol="0">
            <a:spAutoFit/>
          </a:bodyPr>
          <a:lstStyle/>
          <a:p>
            <a:r>
              <a:rPr lang="en-US" dirty="0">
                <a:hlinkClick r:id="rId4"/>
              </a:rPr>
              <a:t>https://youtu.be/a6bnG8Ahspo</a:t>
            </a:r>
            <a:r>
              <a:rPr lang="en-US" dirty="0"/>
              <a:t> </a:t>
            </a:r>
          </a:p>
        </p:txBody>
      </p:sp>
    </p:spTree>
    <p:extLst>
      <p:ext uri="{BB962C8B-B14F-4D97-AF65-F5344CB8AC3E}">
        <p14:creationId xmlns:p14="http://schemas.microsoft.com/office/powerpoint/2010/main" val="108359854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A05B5-A991-D14A-8A05-1B70D97FF5A8}"/>
              </a:ext>
            </a:extLst>
          </p:cNvPr>
          <p:cNvSpPr>
            <a:spLocks noGrp="1"/>
          </p:cNvSpPr>
          <p:nvPr>
            <p:ph type="title"/>
          </p:nvPr>
        </p:nvSpPr>
        <p:spPr>
          <a:xfrm>
            <a:off x="482601" y="-101600"/>
            <a:ext cx="10131425" cy="1456267"/>
          </a:xfrm>
        </p:spPr>
        <p:txBody>
          <a:bodyPr/>
          <a:lstStyle/>
          <a:p>
            <a:r>
              <a:rPr lang="en-US" dirty="0"/>
              <a:t>Reflective practice concepts</a:t>
            </a:r>
          </a:p>
        </p:txBody>
      </p:sp>
      <p:sp>
        <p:nvSpPr>
          <p:cNvPr id="3" name="Content Placeholder 2">
            <a:extLst>
              <a:ext uri="{FF2B5EF4-FFF2-40B4-BE49-F238E27FC236}">
                <a16:creationId xmlns:a16="http://schemas.microsoft.com/office/drawing/2014/main" id="{DD1E4123-26F5-7249-A011-08EABB92E96E}"/>
              </a:ext>
            </a:extLst>
          </p:cNvPr>
          <p:cNvSpPr>
            <a:spLocks noGrp="1"/>
          </p:cNvSpPr>
          <p:nvPr>
            <p:ph idx="1"/>
          </p:nvPr>
        </p:nvSpPr>
        <p:spPr>
          <a:xfrm>
            <a:off x="630767" y="773290"/>
            <a:ext cx="10930466" cy="6084710"/>
          </a:xfrm>
        </p:spPr>
        <p:txBody>
          <a:bodyPr>
            <a:normAutofit/>
          </a:bodyPr>
          <a:lstStyle/>
          <a:p>
            <a:pPr marL="0" indent="0">
              <a:buNone/>
            </a:pPr>
            <a:r>
              <a:rPr lang="en-GB" sz="2400" dirty="0"/>
              <a:t>Essentially Reflective Practice is a method of </a:t>
            </a:r>
            <a:r>
              <a:rPr lang="en-GB" sz="2400" b="1" dirty="0"/>
              <a:t>assessing our own thoughts and actions</a:t>
            </a:r>
            <a:r>
              <a:rPr lang="en-GB" sz="2400" dirty="0"/>
              <a:t>, for the purpose of</a:t>
            </a:r>
            <a:r>
              <a:rPr lang="en-GB" sz="2400" b="1" dirty="0"/>
              <a:t> personal learning and development</a:t>
            </a:r>
            <a:r>
              <a:rPr lang="en-GB" sz="2400" dirty="0"/>
              <a:t>.</a:t>
            </a:r>
          </a:p>
          <a:p>
            <a:pPr marL="0" indent="0">
              <a:buNone/>
            </a:pPr>
            <a:r>
              <a:rPr lang="en-GB" sz="2400" dirty="0"/>
              <a:t>Reflective Practice is mainly concerned with self-development. It enables </a:t>
            </a:r>
            <a:r>
              <a:rPr lang="en-GB" sz="2400" b="1" dirty="0"/>
              <a:t>future personal growth</a:t>
            </a:r>
            <a:r>
              <a:rPr lang="en-GB" sz="2400" dirty="0"/>
              <a:t>, and addresses:</a:t>
            </a:r>
          </a:p>
          <a:p>
            <a:pPr lvl="1"/>
            <a:r>
              <a:rPr lang="en-GB" sz="2400" dirty="0"/>
              <a:t>How we think and feel about ourselves and situations in the</a:t>
            </a:r>
            <a:r>
              <a:rPr lang="en-GB" sz="2400" b="1" dirty="0"/>
              <a:t> present</a:t>
            </a:r>
            <a:r>
              <a:rPr lang="en-GB" sz="2400" dirty="0"/>
              <a:t>, and</a:t>
            </a:r>
          </a:p>
          <a:p>
            <a:pPr lvl="1"/>
            <a:r>
              <a:rPr lang="en-GB" sz="2400" dirty="0"/>
              <a:t>How we think and feel about ourselves and situations in the</a:t>
            </a:r>
            <a:r>
              <a:rPr lang="en-GB" sz="2400" b="1" dirty="0"/>
              <a:t> past</a:t>
            </a:r>
            <a:r>
              <a:rPr lang="en-GB" sz="2400" dirty="0"/>
              <a:t>.</a:t>
            </a:r>
          </a:p>
          <a:p>
            <a:pPr lvl="1"/>
            <a:endParaRPr lang="en-GB" sz="2400" dirty="0"/>
          </a:p>
          <a:p>
            <a:pPr marL="0" indent="0">
              <a:buNone/>
            </a:pPr>
            <a:r>
              <a:rPr lang="en-GB" sz="2400" dirty="0"/>
              <a:t>As such, Reflective Practice is a valuable methodology for using insights and learning from our past to:</a:t>
            </a:r>
          </a:p>
          <a:p>
            <a:r>
              <a:rPr lang="en-GB" sz="2400" dirty="0"/>
              <a:t>Assess where we are now</a:t>
            </a:r>
          </a:p>
          <a:p>
            <a:r>
              <a:rPr lang="en-GB" sz="2400" dirty="0"/>
              <a:t>Improve our present and future</a:t>
            </a:r>
          </a:p>
          <a:p>
            <a:pPr marL="0" indent="0">
              <a:buNone/>
            </a:pPr>
            <a:r>
              <a:rPr lang="en-US" sz="2400" dirty="0">
                <a:hlinkClick r:id="rId3"/>
              </a:rPr>
              <a:t>https://www.businessballs.com/self-awareness/reflective-practice/</a:t>
            </a:r>
            <a:r>
              <a:rPr lang="en-US" sz="2400" dirty="0"/>
              <a:t> </a:t>
            </a:r>
          </a:p>
        </p:txBody>
      </p:sp>
    </p:spTree>
    <p:extLst>
      <p:ext uri="{BB962C8B-B14F-4D97-AF65-F5344CB8AC3E}">
        <p14:creationId xmlns:p14="http://schemas.microsoft.com/office/powerpoint/2010/main" val="888538463"/>
      </p:ext>
    </p:extLst>
  </p:cSld>
  <p:clrMapOvr>
    <a:masterClrMapping/>
  </p:clrMapOvr>
  <mc:AlternateContent xmlns:mc="http://schemas.openxmlformats.org/markup-compatibility/2006" xmlns:p14="http://schemas.microsoft.com/office/powerpoint/2010/main">
    <mc:Choice Requires="p14">
      <p:transition spd="slow" p14:dur="2000" advTm="43595"/>
    </mc:Choice>
    <mc:Fallback xmlns="">
      <p:transition spd="slow" advTm="43595"/>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B2444-7920-EC47-99B6-534D3C89396F}"/>
              </a:ext>
            </a:extLst>
          </p:cNvPr>
          <p:cNvSpPr>
            <a:spLocks noGrp="1"/>
          </p:cNvSpPr>
          <p:nvPr>
            <p:ph type="title"/>
          </p:nvPr>
        </p:nvSpPr>
        <p:spPr>
          <a:xfrm>
            <a:off x="235158" y="-217328"/>
            <a:ext cx="10131425" cy="1456267"/>
          </a:xfrm>
        </p:spPr>
        <p:txBody>
          <a:bodyPr/>
          <a:lstStyle/>
          <a:p>
            <a:r>
              <a:rPr lang="en-US" dirty="0"/>
              <a:t>Reflective Practice </a:t>
            </a:r>
          </a:p>
        </p:txBody>
      </p:sp>
      <p:pic>
        <p:nvPicPr>
          <p:cNvPr id="4" name="Online Media 3" descr="Introduction to Reflective Practice">
            <a:hlinkClick r:id="" action="ppaction://media"/>
            <a:extLst>
              <a:ext uri="{FF2B5EF4-FFF2-40B4-BE49-F238E27FC236}">
                <a16:creationId xmlns:a16="http://schemas.microsoft.com/office/drawing/2014/main" id="{DEAEA456-4B19-2A42-8930-2E64036021C9}"/>
              </a:ext>
            </a:extLst>
          </p:cNvPr>
          <p:cNvPicPr>
            <a:picLocks noGrp="1" noRot="1" noChangeAspect="1"/>
          </p:cNvPicPr>
          <p:nvPr>
            <p:ph idx="1"/>
            <a:videoFile r:link="rId1"/>
          </p:nvPr>
        </p:nvPicPr>
        <p:blipFill>
          <a:blip r:embed="rId4"/>
          <a:stretch>
            <a:fillRect/>
          </a:stretch>
        </p:blipFill>
        <p:spPr>
          <a:xfrm>
            <a:off x="1236644" y="785191"/>
            <a:ext cx="9718712" cy="5491540"/>
          </a:xfrm>
          <a:prstGeom prst="rect">
            <a:avLst/>
          </a:prstGeom>
        </p:spPr>
      </p:pic>
      <p:sp>
        <p:nvSpPr>
          <p:cNvPr id="3" name="TextBox 2">
            <a:extLst>
              <a:ext uri="{FF2B5EF4-FFF2-40B4-BE49-F238E27FC236}">
                <a16:creationId xmlns:a16="http://schemas.microsoft.com/office/drawing/2014/main" id="{E4DD0E58-63C6-144D-B124-5C1494102682}"/>
              </a:ext>
            </a:extLst>
          </p:cNvPr>
          <p:cNvSpPr txBox="1"/>
          <p:nvPr/>
        </p:nvSpPr>
        <p:spPr>
          <a:xfrm>
            <a:off x="235158" y="6347193"/>
            <a:ext cx="7049936" cy="369332"/>
          </a:xfrm>
          <a:prstGeom prst="rect">
            <a:avLst/>
          </a:prstGeom>
          <a:noFill/>
        </p:spPr>
        <p:txBody>
          <a:bodyPr wrap="square" rtlCol="0">
            <a:spAutoFit/>
          </a:bodyPr>
          <a:lstStyle/>
          <a:p>
            <a:r>
              <a:rPr lang="en-US" dirty="0">
                <a:hlinkClick r:id="rId5"/>
              </a:rPr>
              <a:t>https://www.youtube.com/watch?v=M9hyWVEG2x0&amp;t=2s</a:t>
            </a:r>
            <a:r>
              <a:rPr lang="en-US" dirty="0"/>
              <a:t> </a:t>
            </a:r>
          </a:p>
        </p:txBody>
      </p:sp>
    </p:spTree>
    <p:extLst>
      <p:ext uri="{BB962C8B-B14F-4D97-AF65-F5344CB8AC3E}">
        <p14:creationId xmlns:p14="http://schemas.microsoft.com/office/powerpoint/2010/main" val="2019837363"/>
      </p:ext>
    </p:extLst>
  </p:cSld>
  <p:clrMapOvr>
    <a:masterClrMapping/>
  </p:clrMapOvr>
  <mc:AlternateContent xmlns:mc="http://schemas.openxmlformats.org/markup-compatibility/2006" xmlns:p14="http://schemas.microsoft.com/office/powerpoint/2010/main">
    <mc:Choice Requires="p14">
      <p:transition spd="slow" p14:dur="2000" advTm="18745"/>
    </mc:Choice>
    <mc:Fallback xmlns="">
      <p:transition spd="slow" advTm="187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7384" y="-185530"/>
            <a:ext cx="10131425" cy="1456267"/>
          </a:xfrm>
        </p:spPr>
        <p:txBody>
          <a:bodyPr/>
          <a:lstStyle/>
          <a:p>
            <a:r>
              <a:rPr lang="en-GB" dirty="0"/>
              <a:t>Gibb’s model of reflection </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878496" y="858971"/>
            <a:ext cx="8140147" cy="5927491"/>
          </a:xfrm>
        </p:spPr>
      </p:pic>
    </p:spTree>
    <p:extLst>
      <p:ext uri="{BB962C8B-B14F-4D97-AF65-F5344CB8AC3E}">
        <p14:creationId xmlns:p14="http://schemas.microsoft.com/office/powerpoint/2010/main" val="2539457390"/>
      </p:ext>
    </p:extLst>
  </p:cSld>
  <p:clrMapOvr>
    <a:masterClrMapping/>
  </p:clrMapOvr>
  <mc:AlternateContent xmlns:mc="http://schemas.openxmlformats.org/markup-compatibility/2006" xmlns:p14="http://schemas.microsoft.com/office/powerpoint/2010/main">
    <mc:Choice Requires="p14">
      <p:transition spd="slow" p14:dur="2000" advTm="37623"/>
    </mc:Choice>
    <mc:Fallback xmlns="">
      <p:transition spd="slow" advTm="37623"/>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B9CBE-793A-25CA-6868-54F84C943A10}"/>
              </a:ext>
            </a:extLst>
          </p:cNvPr>
          <p:cNvSpPr>
            <a:spLocks noGrp="1"/>
          </p:cNvSpPr>
          <p:nvPr>
            <p:ph type="title"/>
          </p:nvPr>
        </p:nvSpPr>
        <p:spPr>
          <a:xfrm>
            <a:off x="6400800" y="609600"/>
            <a:ext cx="5147730" cy="1641987"/>
          </a:xfrm>
        </p:spPr>
        <p:txBody>
          <a:bodyPr>
            <a:normAutofit/>
          </a:bodyPr>
          <a:lstStyle/>
          <a:p>
            <a:r>
              <a:rPr lang="en-US" dirty="0"/>
              <a:t>What – so what – what now? </a:t>
            </a:r>
          </a:p>
        </p:txBody>
      </p:sp>
      <p:sp>
        <p:nvSpPr>
          <p:cNvPr id="3" name="Content Placeholder 2">
            <a:extLst>
              <a:ext uri="{FF2B5EF4-FFF2-40B4-BE49-F238E27FC236}">
                <a16:creationId xmlns:a16="http://schemas.microsoft.com/office/drawing/2014/main" id="{991A4F5D-6F45-ED1A-D7A5-35936CE54B75}"/>
              </a:ext>
            </a:extLst>
          </p:cNvPr>
          <p:cNvSpPr>
            <a:spLocks noGrp="1"/>
          </p:cNvSpPr>
          <p:nvPr>
            <p:ph idx="1"/>
          </p:nvPr>
        </p:nvSpPr>
        <p:spPr>
          <a:xfrm>
            <a:off x="6400800" y="2251587"/>
            <a:ext cx="5147730" cy="3637935"/>
          </a:xfrm>
        </p:spPr>
        <p:txBody>
          <a:bodyPr>
            <a:normAutofit/>
          </a:bodyPr>
          <a:lstStyle/>
          <a:p>
            <a:pPr marL="0" indent="0">
              <a:buNone/>
            </a:pPr>
            <a:r>
              <a:rPr lang="en-US" dirty="0"/>
              <a:t>What – the experience itself and immediate observations</a:t>
            </a:r>
          </a:p>
          <a:p>
            <a:pPr marL="0" indent="0">
              <a:buNone/>
            </a:pPr>
            <a:r>
              <a:rPr lang="en-US" dirty="0"/>
              <a:t>So what – thinking about the implications of what happened, your and other people’s reactions, potential consequences and outcomes</a:t>
            </a:r>
          </a:p>
          <a:p>
            <a:pPr marL="0" indent="0">
              <a:buNone/>
            </a:pPr>
            <a:r>
              <a:rPr lang="en-US" dirty="0"/>
              <a:t>Now what- looking at how to go forwards and planning for future </a:t>
            </a:r>
            <a:r>
              <a:rPr lang="en-US" dirty="0" err="1"/>
              <a:t>behaviour</a:t>
            </a:r>
            <a:r>
              <a:rPr lang="en-US" dirty="0"/>
              <a:t>. </a:t>
            </a:r>
          </a:p>
          <a:p>
            <a:pPr marL="0" indent="0">
              <a:buNone/>
            </a:pPr>
            <a:endParaRPr lang="en-US" dirty="0"/>
          </a:p>
          <a:p>
            <a:pPr marL="0" indent="0">
              <a:buNone/>
            </a:pPr>
            <a:endParaRPr lang="en-US" dirty="0"/>
          </a:p>
          <a:p>
            <a:pPr marL="0" indent="0">
              <a:buNone/>
            </a:pPr>
            <a:r>
              <a:rPr lang="en-US" dirty="0"/>
              <a:t>(</a:t>
            </a:r>
            <a:r>
              <a:rPr lang="en-US" dirty="0" err="1"/>
              <a:t>Pedler</a:t>
            </a:r>
            <a:r>
              <a:rPr lang="en-US" dirty="0"/>
              <a:t>, Burgoyne, and Boydell, 1994: 52)</a:t>
            </a:r>
          </a:p>
        </p:txBody>
      </p:sp>
      <p:pic>
        <p:nvPicPr>
          <p:cNvPr id="6" name="Picture 5" descr="A picture containing text, clock&#10;&#10;Description automatically generated">
            <a:extLst>
              <a:ext uri="{FF2B5EF4-FFF2-40B4-BE49-F238E27FC236}">
                <a16:creationId xmlns:a16="http://schemas.microsoft.com/office/drawing/2014/main" id="{34B1CB15-E735-EF30-658F-95C0F8B496CB}"/>
              </a:ext>
            </a:extLst>
          </p:cNvPr>
          <p:cNvPicPr>
            <a:picLocks noChangeAspect="1"/>
          </p:cNvPicPr>
          <p:nvPr/>
        </p:nvPicPr>
        <p:blipFill>
          <a:blip r:embed="rId4"/>
          <a:stretch>
            <a:fillRect/>
          </a:stretch>
        </p:blipFill>
        <p:spPr>
          <a:xfrm>
            <a:off x="734060" y="639097"/>
            <a:ext cx="5276809" cy="5250425"/>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08375435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Graphical user interface, website&#10;&#10;Description automatically generated">
            <a:extLst>
              <a:ext uri="{FF2B5EF4-FFF2-40B4-BE49-F238E27FC236}">
                <a16:creationId xmlns:a16="http://schemas.microsoft.com/office/drawing/2014/main" id="{C7E9AB49-2D3E-B33B-7A64-F8936088D9A4}"/>
              </a:ext>
            </a:extLst>
          </p:cNvPr>
          <p:cNvPicPr>
            <a:picLocks noGrp="1" noChangeAspect="1"/>
          </p:cNvPicPr>
          <p:nvPr>
            <p:ph idx="1"/>
          </p:nvPr>
        </p:nvPicPr>
        <p:blipFill>
          <a:blip r:embed="rId3"/>
          <a:stretch>
            <a:fillRect/>
          </a:stretch>
        </p:blipFill>
        <p:spPr>
          <a:xfrm>
            <a:off x="353916" y="504092"/>
            <a:ext cx="11484167" cy="5849815"/>
          </a:xfrm>
        </p:spPr>
      </p:pic>
      <p:sp>
        <p:nvSpPr>
          <p:cNvPr id="6" name="TextBox 5">
            <a:extLst>
              <a:ext uri="{FF2B5EF4-FFF2-40B4-BE49-F238E27FC236}">
                <a16:creationId xmlns:a16="http://schemas.microsoft.com/office/drawing/2014/main" id="{FB0AE940-1D53-3F96-D9D2-2EAE6FFA02D3}"/>
              </a:ext>
            </a:extLst>
          </p:cNvPr>
          <p:cNvSpPr txBox="1"/>
          <p:nvPr/>
        </p:nvSpPr>
        <p:spPr>
          <a:xfrm>
            <a:off x="246184" y="6488668"/>
            <a:ext cx="4642339" cy="369332"/>
          </a:xfrm>
          <a:prstGeom prst="rect">
            <a:avLst/>
          </a:prstGeom>
          <a:noFill/>
        </p:spPr>
        <p:txBody>
          <a:bodyPr wrap="square" rtlCol="0">
            <a:spAutoFit/>
          </a:bodyPr>
          <a:lstStyle/>
          <a:p>
            <a:r>
              <a:rPr lang="en-US" dirty="0">
                <a:hlinkClick r:id="rId4"/>
              </a:rPr>
              <a:t>https://www.cipd.co.uk/learn/cpd/map</a:t>
            </a:r>
            <a:r>
              <a:rPr lang="en-US" dirty="0"/>
              <a:t> </a:t>
            </a:r>
          </a:p>
        </p:txBody>
      </p:sp>
    </p:spTree>
    <p:extLst>
      <p:ext uri="{BB962C8B-B14F-4D97-AF65-F5344CB8AC3E}">
        <p14:creationId xmlns:p14="http://schemas.microsoft.com/office/powerpoint/2010/main" val="13915729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Graphical user interface, text&#10;&#10;Description automatically generated">
            <a:extLst>
              <a:ext uri="{FF2B5EF4-FFF2-40B4-BE49-F238E27FC236}">
                <a16:creationId xmlns:a16="http://schemas.microsoft.com/office/drawing/2014/main" id="{F03DEE24-CF2B-A755-A9DB-1E8DA9049C34}"/>
              </a:ext>
            </a:extLst>
          </p:cNvPr>
          <p:cNvPicPr>
            <a:picLocks noGrp="1" noChangeAspect="1"/>
          </p:cNvPicPr>
          <p:nvPr>
            <p:ph idx="1"/>
          </p:nvPr>
        </p:nvPicPr>
        <p:blipFill>
          <a:blip r:embed="rId3"/>
          <a:stretch>
            <a:fillRect/>
          </a:stretch>
        </p:blipFill>
        <p:spPr>
          <a:xfrm>
            <a:off x="1910862" y="94663"/>
            <a:ext cx="8194431" cy="6487259"/>
          </a:xfrm>
        </p:spPr>
      </p:pic>
    </p:spTree>
    <p:extLst>
      <p:ext uri="{BB962C8B-B14F-4D97-AF65-F5344CB8AC3E}">
        <p14:creationId xmlns:p14="http://schemas.microsoft.com/office/powerpoint/2010/main" val="421268318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A0F83-87F8-BB35-B36B-3AABBD3A69EF}"/>
              </a:ext>
            </a:extLst>
          </p:cNvPr>
          <p:cNvSpPr>
            <a:spLocks noGrp="1"/>
          </p:cNvSpPr>
          <p:nvPr>
            <p:ph type="title"/>
          </p:nvPr>
        </p:nvSpPr>
        <p:spPr>
          <a:xfrm>
            <a:off x="415213" y="-146180"/>
            <a:ext cx="10131425" cy="1456267"/>
          </a:xfrm>
        </p:spPr>
        <p:txBody>
          <a:bodyPr/>
          <a:lstStyle/>
          <a:p>
            <a:r>
              <a:rPr lang="en-US" dirty="0"/>
              <a:t>resources</a:t>
            </a:r>
          </a:p>
        </p:txBody>
      </p:sp>
      <p:sp>
        <p:nvSpPr>
          <p:cNvPr id="3" name="Content Placeholder 2">
            <a:extLst>
              <a:ext uri="{FF2B5EF4-FFF2-40B4-BE49-F238E27FC236}">
                <a16:creationId xmlns:a16="http://schemas.microsoft.com/office/drawing/2014/main" id="{1D8EEA13-CD33-6DD4-0AE1-8A16C93B87F4}"/>
              </a:ext>
            </a:extLst>
          </p:cNvPr>
          <p:cNvSpPr>
            <a:spLocks noGrp="1"/>
          </p:cNvSpPr>
          <p:nvPr>
            <p:ph idx="1"/>
          </p:nvPr>
        </p:nvSpPr>
        <p:spPr>
          <a:xfrm>
            <a:off x="676471" y="1310087"/>
            <a:ext cx="10131425" cy="4960776"/>
          </a:xfrm>
        </p:spPr>
        <p:txBody>
          <a:bodyPr>
            <a:normAutofit fontScale="32500" lnSpcReduction="20000"/>
          </a:bodyPr>
          <a:lstStyle/>
          <a:p>
            <a:r>
              <a:rPr lang="en-GB" sz="4000" dirty="0"/>
              <a:t>Brann, A. (n.d.). </a:t>
            </a:r>
            <a:r>
              <a:rPr lang="en-GB" sz="4000" i="1" dirty="0"/>
              <a:t>The Inauthenticity of Authenticity</a:t>
            </a:r>
            <a:r>
              <a:rPr lang="en-GB" sz="4000" dirty="0"/>
              <a:t>. [online] Available at: https://</a:t>
            </a:r>
            <a:r>
              <a:rPr lang="en-GB" sz="4000" dirty="0" err="1"/>
              <a:t>www.linkedin.com</a:t>
            </a:r>
            <a:r>
              <a:rPr lang="en-GB" sz="4000" dirty="0"/>
              <a:t>/pulse/inauthenticity-authenticity-</a:t>
            </a:r>
            <a:r>
              <a:rPr lang="en-GB" sz="4000" dirty="0" err="1"/>
              <a:t>amy</a:t>
            </a:r>
            <a:r>
              <a:rPr lang="en-GB" sz="4000" dirty="0"/>
              <a:t>-</a:t>
            </a:r>
            <a:r>
              <a:rPr lang="en-GB" sz="4000" dirty="0" err="1"/>
              <a:t>brann</a:t>
            </a:r>
            <a:r>
              <a:rPr lang="en-GB" sz="4000" dirty="0"/>
              <a:t>/ [Accessed 6 Jul. 2022].</a:t>
            </a:r>
          </a:p>
          <a:p>
            <a:r>
              <a:rPr lang="en-GB" sz="4000" dirty="0"/>
              <a:t>CIPD People Profession. (n.d.). </a:t>
            </a:r>
            <a:r>
              <a:rPr lang="en-GB" sz="4000" i="1" dirty="0"/>
              <a:t>Core behaviours | CIPD Profession Map</a:t>
            </a:r>
            <a:r>
              <a:rPr lang="en-GB" sz="4000" dirty="0"/>
              <a:t>. [online] Available at: </a:t>
            </a:r>
            <a:r>
              <a:rPr lang="en-GB" sz="4000" dirty="0">
                <a:hlinkClick r:id="rId3"/>
              </a:rPr>
              <a:t>https://peopleprofession.cipd.org/profession-map/core-behaviours#gref</a:t>
            </a:r>
            <a:r>
              <a:rPr lang="en-GB" sz="4000" dirty="0"/>
              <a:t> </a:t>
            </a:r>
          </a:p>
          <a:p>
            <a:r>
              <a:rPr lang="en-GB" sz="4000" dirty="0"/>
              <a:t>CIPD. (n.d.). </a:t>
            </a:r>
            <a:r>
              <a:rPr lang="en-GB" sz="4000" i="1" dirty="0"/>
              <a:t>The role of compassion in the workplace</a:t>
            </a:r>
            <a:r>
              <a:rPr lang="en-GB" sz="4000" dirty="0"/>
              <a:t>. [online] Available at: https://</a:t>
            </a:r>
            <a:r>
              <a:rPr lang="en-GB" sz="4000" dirty="0" err="1"/>
              <a:t>www.cipd.co.uk</a:t>
            </a:r>
            <a:r>
              <a:rPr lang="en-GB" sz="4000" dirty="0"/>
              <a:t>/news-views/changing-work-views/future-work/thought-pieces/</a:t>
            </a:r>
            <a:r>
              <a:rPr lang="en-GB" sz="4000" dirty="0" err="1"/>
              <a:t>compassion-workplace#gref</a:t>
            </a:r>
            <a:r>
              <a:rPr lang="en-GB" sz="4000" dirty="0"/>
              <a:t>.</a:t>
            </a:r>
          </a:p>
          <a:p>
            <a:r>
              <a:rPr lang="en-GB" sz="4000" dirty="0"/>
              <a:t>Cherry, K. (2020). </a:t>
            </a:r>
            <a:r>
              <a:rPr lang="en-GB" sz="4000" i="1" dirty="0"/>
              <a:t>Overview of Emotional Intelligence</a:t>
            </a:r>
            <a:r>
              <a:rPr lang="en-GB" sz="4000" dirty="0"/>
              <a:t>. [online] </a:t>
            </a:r>
            <a:r>
              <a:rPr lang="en-GB" sz="4000" dirty="0" err="1"/>
              <a:t>Verywell</a:t>
            </a:r>
            <a:r>
              <a:rPr lang="en-GB" sz="4000" dirty="0"/>
              <a:t> Mind. Available at: https://</a:t>
            </a:r>
            <a:r>
              <a:rPr lang="en-GB" sz="4000" dirty="0" err="1"/>
              <a:t>www.verywellmind.com</a:t>
            </a:r>
            <a:r>
              <a:rPr lang="en-GB" sz="4000" dirty="0"/>
              <a:t>/what-is-emotional-intelligence-2795423.</a:t>
            </a:r>
          </a:p>
          <a:p>
            <a:r>
              <a:rPr lang="en-GB" sz="4000" dirty="0"/>
              <a:t>Covey, S.R. (2020). </a:t>
            </a:r>
            <a:r>
              <a:rPr lang="en-GB" sz="4000" i="1" dirty="0"/>
              <a:t>7 Habits of Highly Effective People: Revised and Updated : Powerful Lessons in Personal Change.</a:t>
            </a:r>
            <a:r>
              <a:rPr lang="en-GB" sz="4000" dirty="0"/>
              <a:t> Simon &amp; Schuster, Incorporated.</a:t>
            </a:r>
          </a:p>
          <a:p>
            <a:r>
              <a:rPr lang="en-GB" sz="4000" dirty="0"/>
              <a:t>Dweck, C.S. (2017). </a:t>
            </a:r>
            <a:r>
              <a:rPr lang="en-GB" sz="4000" i="1" dirty="0"/>
              <a:t>Mindset: changing the way you think to fulfil your potential</a:t>
            </a:r>
            <a:r>
              <a:rPr lang="en-GB" sz="4000" dirty="0"/>
              <a:t>. London: Robinson.</a:t>
            </a:r>
          </a:p>
          <a:p>
            <a:r>
              <a:rPr lang="en-GB" sz="4000" dirty="0"/>
              <a:t>Duff, S. (2017). EMPATHY IN LEADERSHIP. Training Journal, pp 9–11.</a:t>
            </a:r>
          </a:p>
          <a:p>
            <a:r>
              <a:rPr lang="en-GB" sz="4000" dirty="0" err="1"/>
              <a:t>Hibob</a:t>
            </a:r>
            <a:r>
              <a:rPr lang="en-GB" sz="4000" dirty="0"/>
              <a:t>. (n.d.). </a:t>
            </a:r>
            <a:r>
              <a:rPr lang="en-GB" sz="4000" i="1" dirty="0"/>
              <a:t>Emotional intelligence and HR</a:t>
            </a:r>
            <a:r>
              <a:rPr lang="en-GB" sz="4000" dirty="0"/>
              <a:t>. [online] Available at: https://</a:t>
            </a:r>
            <a:r>
              <a:rPr lang="en-GB" sz="4000" dirty="0" err="1"/>
              <a:t>www.hibob.com</a:t>
            </a:r>
            <a:r>
              <a:rPr lang="en-GB" sz="4000" dirty="0"/>
              <a:t>/hr-glossary/hr-emotional-intelligence/.</a:t>
            </a:r>
          </a:p>
          <a:p>
            <a:r>
              <a:rPr lang="en-GB" sz="4000" dirty="0"/>
              <a:t>Mehrabian, A. and Chapman, A. (2009). </a:t>
            </a:r>
            <a:r>
              <a:rPr lang="en-GB" sz="4000" i="1" dirty="0"/>
              <a:t>Mehrabian’s Communication Theory - </a:t>
            </a:r>
            <a:r>
              <a:rPr lang="en-GB" sz="4000" i="1" dirty="0" err="1"/>
              <a:t>BusinessBalls.com</a:t>
            </a:r>
            <a:r>
              <a:rPr lang="en-GB" sz="4000" dirty="0"/>
              <a:t>. [online] </a:t>
            </a:r>
            <a:r>
              <a:rPr lang="en-GB" sz="4000" dirty="0" err="1"/>
              <a:t>Businessballs.com</a:t>
            </a:r>
            <a:r>
              <a:rPr lang="en-GB" sz="4000" dirty="0"/>
              <a:t>. Available at: </a:t>
            </a:r>
            <a:r>
              <a:rPr lang="en-GB" sz="4000" dirty="0">
                <a:hlinkClick r:id="rId4"/>
              </a:rPr>
              <a:t>https://www.businessballs.com/communication-skills/mehrabians-communication-theory-verbal-non-verbal-body-language/</a:t>
            </a:r>
            <a:r>
              <a:rPr lang="en-GB" sz="4000" dirty="0"/>
              <a:t> </a:t>
            </a:r>
          </a:p>
          <a:p>
            <a:r>
              <a:rPr lang="en-GB" sz="4000" dirty="0"/>
              <a:t>Starr. (2011). The coaching manual : the definitive guide to the process, principles and skills of personal coaching (3rd ed.). Prentice Hall Business.</a:t>
            </a:r>
          </a:p>
          <a:p>
            <a:r>
              <a:rPr lang="en-GB" sz="4000" dirty="0"/>
              <a:t>Waite, K., </a:t>
            </a:r>
            <a:r>
              <a:rPr lang="en-GB" sz="4000" dirty="0" err="1"/>
              <a:t>Beevers</a:t>
            </a:r>
            <a:r>
              <a:rPr lang="en-GB" sz="4000" dirty="0"/>
              <a:t>, K., Small, N., Tomlinson, K. and Hussain, S. (2021). </a:t>
            </a:r>
            <a:r>
              <a:rPr lang="en-GB" sz="4000" i="1" dirty="0"/>
              <a:t>People Practice A Complete Guide</a:t>
            </a:r>
            <a:r>
              <a:rPr lang="en-GB" sz="4000" dirty="0"/>
              <a:t>. London </a:t>
            </a:r>
            <a:r>
              <a:rPr lang="en-GB" sz="4000" dirty="0" err="1"/>
              <a:t>Cipd</a:t>
            </a:r>
            <a:r>
              <a:rPr lang="en-GB" sz="4000" dirty="0"/>
              <a:t> - Kogan Page.</a:t>
            </a:r>
          </a:p>
          <a:p>
            <a:endParaRPr lang="en-US" sz="3700" dirty="0"/>
          </a:p>
          <a:p>
            <a:r>
              <a:rPr lang="en-US" sz="3700" dirty="0"/>
              <a:t>Plus see additional on slides and on Moodle </a:t>
            </a:r>
          </a:p>
        </p:txBody>
      </p:sp>
    </p:spTree>
    <p:extLst>
      <p:ext uri="{BB962C8B-B14F-4D97-AF65-F5344CB8AC3E}">
        <p14:creationId xmlns:p14="http://schemas.microsoft.com/office/powerpoint/2010/main" val="43886499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E7273-3712-A596-4E7E-650A71F4A18A}"/>
              </a:ext>
            </a:extLst>
          </p:cNvPr>
          <p:cNvSpPr>
            <a:spLocks noGrp="1"/>
          </p:cNvSpPr>
          <p:nvPr>
            <p:ph type="title"/>
          </p:nvPr>
        </p:nvSpPr>
        <p:spPr>
          <a:xfrm>
            <a:off x="564503" y="-155510"/>
            <a:ext cx="10131425" cy="1456267"/>
          </a:xfrm>
        </p:spPr>
        <p:txBody>
          <a:bodyPr/>
          <a:lstStyle/>
          <a:p>
            <a:r>
              <a:rPr lang="en-US" dirty="0"/>
              <a:t>Next steps</a:t>
            </a:r>
          </a:p>
        </p:txBody>
      </p:sp>
      <p:sp>
        <p:nvSpPr>
          <p:cNvPr id="3" name="Content Placeholder 2">
            <a:extLst>
              <a:ext uri="{FF2B5EF4-FFF2-40B4-BE49-F238E27FC236}">
                <a16:creationId xmlns:a16="http://schemas.microsoft.com/office/drawing/2014/main" id="{BE516896-681E-B301-44DB-0C13D1834F6A}"/>
              </a:ext>
            </a:extLst>
          </p:cNvPr>
          <p:cNvSpPr>
            <a:spLocks noGrp="1"/>
          </p:cNvSpPr>
          <p:nvPr>
            <p:ph idx="1"/>
          </p:nvPr>
        </p:nvSpPr>
        <p:spPr>
          <a:xfrm>
            <a:off x="685801" y="1300757"/>
            <a:ext cx="10131425" cy="4820816"/>
          </a:xfrm>
        </p:spPr>
        <p:txBody>
          <a:bodyPr>
            <a:normAutofit fontScale="92500"/>
          </a:bodyPr>
          <a:lstStyle/>
          <a:p>
            <a:r>
              <a:rPr lang="en-US" sz="2800" dirty="0" err="1"/>
              <a:t>Familiarise</a:t>
            </a:r>
            <a:r>
              <a:rPr lang="en-US" sz="2800" dirty="0"/>
              <a:t> yourself with the supporting resources on Moodle for workshop 2</a:t>
            </a:r>
          </a:p>
          <a:p>
            <a:r>
              <a:rPr lang="en-US" sz="2800" dirty="0"/>
              <a:t>Make sure you read and understand thoroughly the assignment guidance document on Moodle</a:t>
            </a:r>
          </a:p>
          <a:p>
            <a:r>
              <a:rPr lang="en-US" sz="2800" dirty="0"/>
              <a:t>Continue to take a look at the resources highlighted in the learning plan</a:t>
            </a:r>
          </a:p>
          <a:p>
            <a:r>
              <a:rPr lang="en-US" sz="2800" dirty="0"/>
              <a:t>Tutorial sessions will be set up via Teams for July and August</a:t>
            </a:r>
          </a:p>
          <a:p>
            <a:r>
              <a:rPr lang="en-US" sz="2800" dirty="0"/>
              <a:t>Any questions or queries, please get in touch </a:t>
            </a:r>
            <a:r>
              <a:rPr lang="en-US" sz="2800" dirty="0" err="1">
                <a:hlinkClick r:id="rId3"/>
              </a:rPr>
              <a:t>Sharon.atkins@u</a:t>
            </a:r>
            <a:r>
              <a:rPr lang="en-US" sz="2800" dirty="0" err="1">
                <a:hlinkClick r:id="rId4"/>
              </a:rPr>
              <a:t>wtsd.ac.uk</a:t>
            </a:r>
            <a:r>
              <a:rPr lang="en-US" sz="2800" dirty="0"/>
              <a:t> </a:t>
            </a:r>
          </a:p>
          <a:p>
            <a:endParaRPr lang="en-US" sz="2800" dirty="0"/>
          </a:p>
          <a:p>
            <a:pPr marL="0" indent="0">
              <a:buNone/>
            </a:pPr>
            <a:r>
              <a:rPr lang="en-US" sz="2800" dirty="0"/>
              <a:t>Have a great summer! </a:t>
            </a:r>
          </a:p>
        </p:txBody>
      </p:sp>
    </p:spTree>
    <p:extLst>
      <p:ext uri="{BB962C8B-B14F-4D97-AF65-F5344CB8AC3E}">
        <p14:creationId xmlns:p14="http://schemas.microsoft.com/office/powerpoint/2010/main" val="8917538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5"/>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6476F"/>
      </a:dk2>
      <a:lt2>
        <a:srgbClr val="EBEBEB"/>
      </a:lt2>
      <a:accent1>
        <a:srgbClr val="E5B458"/>
      </a:accent1>
      <a:accent2>
        <a:srgbClr val="F77754"/>
      </a:accent2>
      <a:accent3>
        <a:srgbClr val="D8507E"/>
      </a:accent3>
      <a:accent4>
        <a:srgbClr val="BC70EE"/>
      </a:accent4>
      <a:accent5>
        <a:srgbClr val="3CA2E2"/>
      </a:accent5>
      <a:accent6>
        <a:srgbClr val="91BF77"/>
      </a:accent6>
      <a:hlink>
        <a:srgbClr val="71DDAB"/>
      </a:hlink>
      <a:folHlink>
        <a:srgbClr val="A6E4C7"/>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B36E0D05-787B-4C61-8268-2D6C1FBEDA3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Template>
  <TotalTime>6234</TotalTime>
  <Words>7033</Words>
  <Application>Microsoft Macintosh PowerPoint</Application>
  <PresentationFormat>Widescreen</PresentationFormat>
  <Paragraphs>570</Paragraphs>
  <Slides>54</Slides>
  <Notes>52</Notes>
  <HiddenSlides>0</HiddenSlides>
  <MMClips>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54</vt:i4>
      </vt:variant>
    </vt:vector>
  </HeadingPairs>
  <TitlesOfParts>
    <vt:vector size="59" baseType="lpstr">
      <vt:lpstr>Arial</vt:lpstr>
      <vt:lpstr>Calibri</vt:lpstr>
      <vt:lpstr>Calibri Light</vt:lpstr>
      <vt:lpstr>Comic Sans MS</vt:lpstr>
      <vt:lpstr>Celestial</vt:lpstr>
      <vt:lpstr>Core behaviours for people professionals </vt:lpstr>
      <vt:lpstr> Session plan </vt:lpstr>
      <vt:lpstr>What You will learn</vt:lpstr>
      <vt:lpstr>CIPD Core behaviours</vt:lpstr>
      <vt:lpstr>Professional courage and influencing (CIPD Prof map), people professionals should: </vt:lpstr>
      <vt:lpstr>Valuing People (CIPD Prof map)</vt:lpstr>
      <vt:lpstr>Working Inclusively (CIPD Prof map)</vt:lpstr>
      <vt:lpstr>Main business benefits to employees feeling included, valued, and fairly treated:</vt:lpstr>
      <vt:lpstr>Passion for learning (CIPD Prof map)</vt:lpstr>
      <vt:lpstr>PowerPoint Presentation</vt:lpstr>
      <vt:lpstr>Professional and positive behaviours </vt:lpstr>
      <vt:lpstr>PowerPoint Presentation</vt:lpstr>
      <vt:lpstr>Positive behaviours: </vt:lpstr>
      <vt:lpstr> Effective communication and contributing to discussions </vt:lpstr>
      <vt:lpstr>Communication exercise </vt:lpstr>
      <vt:lpstr>Skills for effective communication/discussion</vt:lpstr>
      <vt:lpstr>PowerPoint Presentation</vt:lpstr>
      <vt:lpstr>TRUST </vt:lpstr>
      <vt:lpstr>Questioning Skills</vt:lpstr>
      <vt:lpstr>Listening tiers (Starr, 2011)</vt:lpstr>
      <vt:lpstr>Listening – Stephen covey</vt:lpstr>
      <vt:lpstr>Listening exercise</vt:lpstr>
      <vt:lpstr>Pausing</vt:lpstr>
      <vt:lpstr>PowerPoint Presentation</vt:lpstr>
      <vt:lpstr>MINDSET  </vt:lpstr>
      <vt:lpstr>Covey, S. (2005) The 7 Habits of Highly Effective People. New York: Free Press. </vt:lpstr>
      <vt:lpstr>Wellbeing </vt:lpstr>
      <vt:lpstr>PowerPoint Presentation</vt:lpstr>
      <vt:lpstr>PowerPoint Presentation</vt:lpstr>
      <vt:lpstr>Emotional intelligence (EQ or EI)</vt:lpstr>
      <vt:lpstr>How to use emotional intelligence </vt:lpstr>
      <vt:lpstr>PowerPoint Presentation</vt:lpstr>
      <vt:lpstr>Effectively Expressing views and opinions </vt:lpstr>
      <vt:lpstr>Resolving conflict (personally)  </vt:lpstr>
      <vt:lpstr>Resolving conflict of others</vt:lpstr>
      <vt:lpstr>Recognising and Learning from mistakes</vt:lpstr>
      <vt:lpstr>Team working </vt:lpstr>
      <vt:lpstr>Psychological safety </vt:lpstr>
      <vt:lpstr>Johari’s window</vt:lpstr>
      <vt:lpstr>Team work</vt:lpstr>
      <vt:lpstr> Belbin’s Theory on Team Dynamics </vt:lpstr>
      <vt:lpstr>PowerPoint Presentation</vt:lpstr>
      <vt:lpstr>Benefits of continuing professional development </vt:lpstr>
      <vt:lpstr>Professional development</vt:lpstr>
      <vt:lpstr>PowerPoint Presentation</vt:lpstr>
      <vt:lpstr>CPD cycle</vt:lpstr>
      <vt:lpstr>Reflective practice concepts</vt:lpstr>
      <vt:lpstr>Reflective Practice </vt:lpstr>
      <vt:lpstr>Gibb’s model of reflection </vt:lpstr>
      <vt:lpstr>What – so what – what now? </vt:lpstr>
      <vt:lpstr>PowerPoint Presentation</vt:lpstr>
      <vt:lpstr>PowerPoint Presentation</vt:lpstr>
      <vt:lpstr>resources</vt:lpstr>
      <vt:lpstr>Next steps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Atkins</dc:creator>
  <cp:lastModifiedBy>Sharon Atkins</cp:lastModifiedBy>
  <cp:revision>11</cp:revision>
  <dcterms:created xsi:type="dcterms:W3CDTF">2022-06-15T10:56:00Z</dcterms:created>
  <dcterms:modified xsi:type="dcterms:W3CDTF">2022-07-07T15:26:37Z</dcterms:modified>
</cp:coreProperties>
</file>