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5143500" cx="9144000"/>
  <p:notesSz cx="51435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857400" y="685800"/>
            <a:ext cx="342915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514350" y="4343400"/>
            <a:ext cx="41148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8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" name="Google Shape;9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" name="Google Shape;10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" name="Google Shape;23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5" name="Google Shape;45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9" name="Google Shape;69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4" name="Google Shape;94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0" name="Google Shape;110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3" name="Google Shape;133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0" name="Google Shape;150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4" name="Google Shape;184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8" name="Google Shape;228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6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scispace.com/pdf/temperament-and-the-reactions-to-unfamiliarity-2ljjqkzq2u.pdf" TargetMode="External"/><Relationship Id="rId4" Type="http://schemas.openxmlformats.org/officeDocument/2006/relationships/hyperlink" Target="https://www.nice.org.uk/guidance/ng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A3A5C"/>
        </a:solidFill>
      </p:bgPr>
    </p:bg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/>
          <p:nvPr/>
        </p:nvSpPr>
        <p:spPr>
          <a:xfrm>
            <a:off x="0" y="0"/>
            <a:ext cx="274320" cy="514350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3"/>
          <p:cNvSpPr/>
          <p:nvPr/>
        </p:nvSpPr>
        <p:spPr>
          <a:xfrm>
            <a:off x="274320" y="0"/>
            <a:ext cx="73152" cy="514350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3"/>
          <p:cNvSpPr/>
          <p:nvPr/>
        </p:nvSpPr>
        <p:spPr>
          <a:xfrm>
            <a:off x="640080" y="457200"/>
            <a:ext cx="804672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Calibri"/>
              <a:buNone/>
            </a:pPr>
            <a:r>
              <a:rPr b="1" i="0" lang="en-US" sz="3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Understanding Early Childhood</a:t>
            </a:r>
            <a:endParaRPr b="0" i="0" sz="3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Calibri"/>
              <a:buNone/>
            </a:pPr>
            <a:r>
              <a:rPr b="1" i="0" lang="en-US" sz="3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Development</a:t>
            </a:r>
            <a:endParaRPr b="0" i="0" sz="3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" name="Google Shape;15;p3"/>
          <p:cNvSpPr/>
          <p:nvPr/>
        </p:nvSpPr>
        <p:spPr>
          <a:xfrm>
            <a:off x="640080" y="23317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2A89C"/>
              </a:buClr>
              <a:buSzPts val="2000"/>
              <a:buFont typeface="Calibri"/>
              <a:buNone/>
            </a:pPr>
            <a:r>
              <a:rPr b="0" i="1" lang="en-US" sz="2000" u="none" cap="none" strike="noStrike">
                <a:solidFill>
                  <a:srgbClr val="32A89C"/>
                </a:solidFill>
                <a:latin typeface="Calibri"/>
                <a:ea typeface="Calibri"/>
                <a:cs typeface="Calibri"/>
                <a:sym typeface="Calibri"/>
              </a:rPr>
              <a:t>Supporting Amira Using Attachment Theory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3"/>
          <p:cNvSpPr/>
          <p:nvPr/>
        </p:nvSpPr>
        <p:spPr>
          <a:xfrm>
            <a:off x="640080" y="2971800"/>
            <a:ext cx="6858000" cy="36576"/>
          </a:xfrm>
          <a:prstGeom prst="rect">
            <a:avLst/>
          </a:prstGeom>
          <a:solidFill>
            <a:srgbClr val="7FB3A0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640080" y="3108960"/>
            <a:ext cx="804672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1300"/>
              <a:buFont typeface="Calibri"/>
              <a:buNone/>
            </a:pPr>
            <a:r>
              <a:rPr b="1" lang="en-US" sz="1300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By:</a:t>
            </a:r>
            <a:r>
              <a:rPr lang="en-US" sz="13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Quinta Mendes Imbunde (2424906)</a:t>
            </a:r>
            <a:endParaRPr sz="13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1300"/>
              <a:buFont typeface="Calibri"/>
              <a:buNone/>
            </a:pPr>
            <a:r>
              <a:rPr b="1" i="0" lang="en-US" sz="1300" u="none" cap="none" strike="noStrike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Module: </a:t>
            </a: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Psychology in Health and Social Care (LCHS4010)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3"/>
          <p:cNvSpPr/>
          <p:nvPr/>
        </p:nvSpPr>
        <p:spPr>
          <a:xfrm>
            <a:off x="640080" y="352044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1300"/>
              <a:buFont typeface="Calibri"/>
              <a:buNone/>
            </a:pPr>
            <a:r>
              <a:rPr b="1" i="0" lang="en-US" sz="1300" u="none" cap="none" strike="noStrike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Focus: </a:t>
            </a: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Application of psychological theory in early years practice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3"/>
          <p:cNvSpPr/>
          <p:nvPr/>
        </p:nvSpPr>
        <p:spPr>
          <a:xfrm>
            <a:off x="640080" y="388620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57C3A"/>
              </a:buClr>
              <a:buSzPts val="1300"/>
              <a:buFont typeface="Calibri"/>
              <a:buNone/>
            </a:pPr>
            <a:r>
              <a:rPr b="1" i="0" lang="en-US" sz="1300" u="none" cap="none" strike="noStrike">
                <a:solidFill>
                  <a:srgbClr val="E57C3A"/>
                </a:solidFill>
                <a:latin typeface="Calibri"/>
                <a:ea typeface="Calibri"/>
                <a:cs typeface="Calibri"/>
                <a:sym typeface="Calibri"/>
              </a:rPr>
              <a:t>Case Study: </a:t>
            </a: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Amira (aged 3) — nursery setting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3"/>
          <p:cNvSpPr/>
          <p:nvPr/>
        </p:nvSpPr>
        <p:spPr>
          <a:xfrm>
            <a:off x="640080" y="425196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1300"/>
              <a:buFont typeface="Calibri"/>
              <a:buNone/>
            </a:pPr>
            <a:r>
              <a:rPr b="1" i="0" lang="en-US" sz="1300" u="none" cap="none" strike="noStrike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Aim: </a:t>
            </a: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Analyse developmental needs and propose evidence-based interventions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Introduction to Scenario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4"/>
          <p:cNvSpPr/>
          <p:nvPr/>
        </p:nvSpPr>
        <p:spPr>
          <a:xfrm>
            <a:off x="365760" y="1051560"/>
            <a:ext cx="3931920" cy="914400"/>
          </a:xfrm>
          <a:prstGeom prst="rect">
            <a:avLst/>
          </a:prstGeom>
          <a:solidFill>
            <a:srgbClr val="E8F4F2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457200" y="1097280"/>
            <a:ext cx="3749040" cy="82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Amira is a 3-year-old child newly enrolled in a nursery setting.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4"/>
          <p:cNvSpPr/>
          <p:nvPr/>
        </p:nvSpPr>
        <p:spPr>
          <a:xfrm>
            <a:off x="365760" y="2148840"/>
            <a:ext cx="39319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500"/>
              <a:buFont typeface="Calibri"/>
              <a:buNone/>
            </a:pPr>
            <a:r>
              <a:rPr b="1" lang="en-US" sz="15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Observed Behaviours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4"/>
          <p:cNvSpPr/>
          <p:nvPr/>
        </p:nvSpPr>
        <p:spPr>
          <a:xfrm>
            <a:off x="365760" y="2514600"/>
            <a:ext cx="3931920" cy="11887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Separation anxiety when leaving caregivers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6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Limited verbal communication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6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Difficulty engaging in group play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4"/>
          <p:cNvSpPr/>
          <p:nvPr/>
        </p:nvSpPr>
        <p:spPr>
          <a:xfrm>
            <a:off x="4754880" y="1051560"/>
            <a:ext cx="39319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500"/>
              <a:buFont typeface="Calibri"/>
              <a:buNone/>
            </a:pPr>
            <a:r>
              <a:rPr b="1" lang="en-US" sz="15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Key Context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4"/>
          <p:cNvSpPr/>
          <p:nvPr/>
        </p:nvSpPr>
        <p:spPr>
          <a:xfrm>
            <a:off x="4754880" y="1463040"/>
            <a:ext cx="3931920" cy="96012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4"/>
          <p:cNvSpPr/>
          <p:nvPr/>
        </p:nvSpPr>
        <p:spPr>
          <a:xfrm>
            <a:off x="4892040" y="150876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3A5C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1A3A5C"/>
                </a:solidFill>
                <a:latin typeface="Calibri"/>
                <a:ea typeface="Calibri"/>
                <a:cs typeface="Calibri"/>
                <a:sym typeface="Calibri"/>
              </a:rPr>
              <a:t>Early Intervention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4"/>
          <p:cNvSpPr/>
          <p:nvPr/>
        </p:nvSpPr>
        <p:spPr>
          <a:xfrm>
            <a:off x="4892040" y="1801368"/>
            <a:ext cx="365760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Emotional development significantly impacts long-term wellbeing (Shonkoff et al., 2017)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4"/>
          <p:cNvSpPr/>
          <p:nvPr/>
        </p:nvSpPr>
        <p:spPr>
          <a:xfrm>
            <a:off x="4754880" y="2560320"/>
            <a:ext cx="3931920" cy="96012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4"/>
          <p:cNvSpPr/>
          <p:nvPr/>
        </p:nvSpPr>
        <p:spPr>
          <a:xfrm>
            <a:off x="4892040" y="260604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3A5C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1A3A5C"/>
                </a:solidFill>
                <a:latin typeface="Calibri"/>
                <a:ea typeface="Calibri"/>
                <a:cs typeface="Calibri"/>
                <a:sym typeface="Calibri"/>
              </a:rPr>
              <a:t>Practitioners' Role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4"/>
          <p:cNvSpPr/>
          <p:nvPr/>
        </p:nvSpPr>
        <p:spPr>
          <a:xfrm>
            <a:off x="4892040" y="2898648"/>
            <a:ext cx="365760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Must apply psychological theories to understand and support children effectively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4"/>
          <p:cNvSpPr/>
          <p:nvPr/>
        </p:nvSpPr>
        <p:spPr>
          <a:xfrm>
            <a:off x="4754880" y="3657600"/>
            <a:ext cx="3931920" cy="96012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4892040" y="370332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3A5C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1A3A5C"/>
                </a:solidFill>
                <a:latin typeface="Calibri"/>
                <a:ea typeface="Calibri"/>
                <a:cs typeface="Calibri"/>
                <a:sym typeface="Calibri"/>
              </a:rPr>
              <a:t>Common Indicators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4"/>
          <p:cNvSpPr/>
          <p:nvPr/>
        </p:nvSpPr>
        <p:spPr>
          <a:xfrm>
            <a:off x="4892040" y="3995928"/>
            <a:ext cx="365760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Behaviours are common in early childhood developmental challenges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4"/>
          <p:cNvSpPr/>
          <p:nvPr/>
        </p:nvSpPr>
        <p:spPr>
          <a:xfrm>
            <a:off x="365760" y="4800600"/>
            <a:ext cx="841248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900"/>
              <a:buFont typeface="Calibri"/>
              <a:buNone/>
            </a:pPr>
            <a:r>
              <a:rPr i="1" lang="en-US" sz="90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Shonkoff et al. (2017). The Lifelong Effects of Early Childhood Adversity and Toxic Stress. Pediatrics.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5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" name="Google Shape;49;p5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Calibri"/>
              <a:buNone/>
            </a:pPr>
            <a:r>
              <a:rPr b="1" lang="en-US"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Chosen Theory – Bowlby's Attachment Theory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5"/>
          <p:cNvSpPr/>
          <p:nvPr/>
        </p:nvSpPr>
        <p:spPr>
          <a:xfrm>
            <a:off x="365760" y="1005840"/>
            <a:ext cx="5303520" cy="685800"/>
          </a:xfrm>
          <a:prstGeom prst="rect">
            <a:avLst/>
          </a:prstGeom>
          <a:solidFill>
            <a:srgbClr val="E8F4F2"/>
          </a:solidFill>
          <a:ln cap="flat" cmpd="sng" w="9525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5"/>
          <p:cNvSpPr/>
          <p:nvPr/>
        </p:nvSpPr>
        <p:spPr>
          <a:xfrm>
            <a:off x="502920" y="1024128"/>
            <a:ext cx="128016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Origins: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5"/>
          <p:cNvSpPr/>
          <p:nvPr/>
        </p:nvSpPr>
        <p:spPr>
          <a:xfrm>
            <a:off x="502920" y="1298448"/>
            <a:ext cx="50749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Developed by John Bowlby to explain emotional bonds between children and caregivers.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5"/>
          <p:cNvSpPr/>
          <p:nvPr/>
        </p:nvSpPr>
        <p:spPr>
          <a:xfrm>
            <a:off x="365760" y="1773936"/>
            <a:ext cx="5303520" cy="685800"/>
          </a:xfrm>
          <a:prstGeom prst="rect">
            <a:avLst/>
          </a:prstGeom>
          <a:solidFill>
            <a:srgbClr val="F0F4F8"/>
          </a:solidFill>
          <a:ln cap="flat" cmpd="sng" w="9525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5"/>
          <p:cNvSpPr/>
          <p:nvPr/>
        </p:nvSpPr>
        <p:spPr>
          <a:xfrm>
            <a:off x="502920" y="1792224"/>
            <a:ext cx="128016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Core Focus: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5"/>
          <p:cNvSpPr/>
          <p:nvPr/>
        </p:nvSpPr>
        <p:spPr>
          <a:xfrm>
            <a:off x="502920" y="2066544"/>
            <a:ext cx="50749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Importance of early relationships in shaping development.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5"/>
          <p:cNvSpPr/>
          <p:nvPr/>
        </p:nvSpPr>
        <p:spPr>
          <a:xfrm>
            <a:off x="365760" y="2542032"/>
            <a:ext cx="5303520" cy="685800"/>
          </a:xfrm>
          <a:prstGeom prst="rect">
            <a:avLst/>
          </a:prstGeom>
          <a:solidFill>
            <a:srgbClr val="E8F4F2"/>
          </a:solidFill>
          <a:ln cap="flat" cmpd="sng" w="9525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5"/>
          <p:cNvSpPr/>
          <p:nvPr/>
        </p:nvSpPr>
        <p:spPr>
          <a:xfrm>
            <a:off x="502920" y="2560320"/>
            <a:ext cx="128016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Key Idea: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5"/>
          <p:cNvSpPr/>
          <p:nvPr/>
        </p:nvSpPr>
        <p:spPr>
          <a:xfrm>
            <a:off x="502920" y="2834640"/>
            <a:ext cx="50749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Children are biologically programmed to form attachments for survival (Bowlby, 1969; Cassidy, 2016).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5"/>
          <p:cNvSpPr/>
          <p:nvPr/>
        </p:nvSpPr>
        <p:spPr>
          <a:xfrm>
            <a:off x="365760" y="3310128"/>
            <a:ext cx="5303520" cy="685800"/>
          </a:xfrm>
          <a:prstGeom prst="rect">
            <a:avLst/>
          </a:prstGeom>
          <a:solidFill>
            <a:srgbClr val="F0F4F8"/>
          </a:solidFill>
          <a:ln cap="flat" cmpd="sng" w="9525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/>
          <p:nvPr/>
        </p:nvSpPr>
        <p:spPr>
          <a:xfrm>
            <a:off x="502920" y="3328416"/>
            <a:ext cx="128016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Scope: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5"/>
          <p:cNvSpPr/>
          <p:nvPr/>
        </p:nvSpPr>
        <p:spPr>
          <a:xfrm>
            <a:off x="502920" y="3602736"/>
            <a:ext cx="50749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Attachment affects emotional regulation, social relationships, and confidence.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5"/>
          <p:cNvSpPr/>
          <p:nvPr/>
        </p:nvSpPr>
        <p:spPr>
          <a:xfrm>
            <a:off x="365760" y="4078224"/>
            <a:ext cx="5303520" cy="685800"/>
          </a:xfrm>
          <a:prstGeom prst="rect">
            <a:avLst/>
          </a:prstGeom>
          <a:solidFill>
            <a:srgbClr val="E8F4F2"/>
          </a:solidFill>
          <a:ln cap="flat" cmpd="sng" w="9525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" name="Google Shape;63;p5"/>
          <p:cNvSpPr/>
          <p:nvPr/>
        </p:nvSpPr>
        <p:spPr>
          <a:xfrm>
            <a:off x="502920" y="4096512"/>
            <a:ext cx="128016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Application: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5"/>
          <p:cNvSpPr/>
          <p:nvPr/>
        </p:nvSpPr>
        <p:spPr>
          <a:xfrm>
            <a:off x="502920" y="4370832"/>
            <a:ext cx="50749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Widely used in health and social care to understand child behaviour (Howe, 2018).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5" name="Google Shape;65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943600" y="1005840"/>
            <a:ext cx="3017520" cy="274320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5"/>
          <p:cNvSpPr/>
          <p:nvPr/>
        </p:nvSpPr>
        <p:spPr>
          <a:xfrm>
            <a:off x="365760" y="4846320"/>
            <a:ext cx="8412480" cy="2011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Bowlby, J. (1969). Attachment and Loss. New York: Basic Books. | Cassidy, J. (2016). Handbook of Attachment (3rd ed.). | Howe, D. (2018). Attachment Theory for Social Work Practice.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A3A5C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6"/>
          <p:cNvSpPr/>
          <p:nvPr/>
        </p:nvSpPr>
        <p:spPr>
          <a:xfrm>
            <a:off x="365760" y="137160"/>
            <a:ext cx="841248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Key Concepts of Attachment Theory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6"/>
          <p:cNvSpPr/>
          <p:nvPr/>
        </p:nvSpPr>
        <p:spPr>
          <a:xfrm>
            <a:off x="365760" y="804672"/>
            <a:ext cx="8412480" cy="36576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6"/>
          <p:cNvSpPr/>
          <p:nvPr/>
        </p:nvSpPr>
        <p:spPr>
          <a:xfrm>
            <a:off x="365760" y="960120"/>
            <a:ext cx="4023360" cy="1417320"/>
          </a:xfrm>
          <a:prstGeom prst="rect">
            <a:avLst/>
          </a:prstGeom>
          <a:solidFill>
            <a:srgbClr val="FFFFFF"/>
          </a:soli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6"/>
          <p:cNvSpPr/>
          <p:nvPr/>
        </p:nvSpPr>
        <p:spPr>
          <a:xfrm>
            <a:off x="365760" y="960120"/>
            <a:ext cx="137160" cy="141732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6"/>
          <p:cNvSpPr/>
          <p:nvPr/>
        </p:nvSpPr>
        <p:spPr>
          <a:xfrm>
            <a:off x="594360" y="1069848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Secure Attachment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6"/>
          <p:cNvSpPr/>
          <p:nvPr/>
        </p:nvSpPr>
        <p:spPr>
          <a:xfrm>
            <a:off x="594360" y="1481328"/>
            <a:ext cx="3657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Child feels safe, explores environment confidently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6"/>
          <p:cNvSpPr/>
          <p:nvPr/>
        </p:nvSpPr>
        <p:spPr>
          <a:xfrm>
            <a:off x="4754880" y="960120"/>
            <a:ext cx="4023360" cy="1417320"/>
          </a:xfrm>
          <a:prstGeom prst="rect">
            <a:avLst/>
          </a:prstGeom>
          <a:solidFill>
            <a:srgbClr val="FFFFFF"/>
          </a:soli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6"/>
          <p:cNvSpPr/>
          <p:nvPr/>
        </p:nvSpPr>
        <p:spPr>
          <a:xfrm>
            <a:off x="4754880" y="960120"/>
            <a:ext cx="137160" cy="1417320"/>
          </a:xfrm>
          <a:prstGeom prst="rect">
            <a:avLst/>
          </a:prstGeom>
          <a:solidFill>
            <a:srgbClr val="9B3A3A"/>
          </a:solidFill>
          <a:ln cap="flat" cmpd="sng" w="12700">
            <a:solidFill>
              <a:srgbClr val="9B3A3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6"/>
          <p:cNvSpPr/>
          <p:nvPr/>
        </p:nvSpPr>
        <p:spPr>
          <a:xfrm>
            <a:off x="4983480" y="1069848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Insecure Attachment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6"/>
          <p:cNvSpPr/>
          <p:nvPr/>
        </p:nvSpPr>
        <p:spPr>
          <a:xfrm>
            <a:off x="4983480" y="1481328"/>
            <a:ext cx="3657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Anxiety, avoidance, or disorganized behaviours observed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6"/>
          <p:cNvSpPr/>
          <p:nvPr/>
        </p:nvSpPr>
        <p:spPr>
          <a:xfrm>
            <a:off x="365760" y="2514600"/>
            <a:ext cx="4023360" cy="1417320"/>
          </a:xfrm>
          <a:prstGeom prst="rect">
            <a:avLst/>
          </a:prstGeom>
          <a:solidFill>
            <a:srgbClr val="FFFFFF"/>
          </a:soli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6"/>
          <p:cNvSpPr/>
          <p:nvPr/>
        </p:nvSpPr>
        <p:spPr>
          <a:xfrm>
            <a:off x="365760" y="2514600"/>
            <a:ext cx="137160" cy="1417320"/>
          </a:xfrm>
          <a:prstGeom prst="rect">
            <a:avLst/>
          </a:prstGeom>
          <a:solidFill>
            <a:srgbClr val="E57C3A"/>
          </a:solidFill>
          <a:ln cap="flat" cmpd="sng" w="12700">
            <a:solidFill>
              <a:srgbClr val="E57C3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6"/>
          <p:cNvSpPr/>
          <p:nvPr/>
        </p:nvSpPr>
        <p:spPr>
          <a:xfrm>
            <a:off x="594360" y="2624328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Separation Anxiety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6"/>
          <p:cNvSpPr/>
          <p:nvPr/>
        </p:nvSpPr>
        <p:spPr>
          <a:xfrm>
            <a:off x="594360" y="3035808"/>
            <a:ext cx="3657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Distress when caregiver leaves the environment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6"/>
          <p:cNvSpPr/>
          <p:nvPr/>
        </p:nvSpPr>
        <p:spPr>
          <a:xfrm>
            <a:off x="4754880" y="2514600"/>
            <a:ext cx="4023360" cy="1417320"/>
          </a:xfrm>
          <a:prstGeom prst="rect">
            <a:avLst/>
          </a:prstGeom>
          <a:solidFill>
            <a:srgbClr val="FFFFFF"/>
          </a:solidFill>
          <a:ln cap="flat" cmpd="sng" w="127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6"/>
          <p:cNvSpPr/>
          <p:nvPr/>
        </p:nvSpPr>
        <p:spPr>
          <a:xfrm>
            <a:off x="4754880" y="2514600"/>
            <a:ext cx="137160" cy="1417320"/>
          </a:xfrm>
          <a:prstGeom prst="rect">
            <a:avLst/>
          </a:prstGeom>
          <a:solidFill>
            <a:srgbClr val="5B4A8A"/>
          </a:solidFill>
          <a:ln cap="flat" cmpd="sng" w="12700">
            <a:solidFill>
              <a:srgbClr val="5B4A8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6"/>
          <p:cNvSpPr/>
          <p:nvPr/>
        </p:nvSpPr>
        <p:spPr>
          <a:xfrm>
            <a:off x="4983480" y="2624328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Internal Working Model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6"/>
          <p:cNvSpPr/>
          <p:nvPr/>
        </p:nvSpPr>
        <p:spPr>
          <a:xfrm>
            <a:off x="4983480" y="3035808"/>
            <a:ext cx="3657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7A8A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5B7A8A"/>
                </a:solidFill>
                <a:latin typeface="Calibri"/>
                <a:ea typeface="Calibri"/>
                <a:cs typeface="Calibri"/>
                <a:sym typeface="Calibri"/>
              </a:rPr>
              <a:t>Mental representation of relationships formed early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6"/>
          <p:cNvSpPr/>
          <p:nvPr/>
        </p:nvSpPr>
        <p:spPr>
          <a:xfrm>
            <a:off x="365760" y="4251960"/>
            <a:ext cx="841248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Early attachment influences future emotional and social functioning </a:t>
            </a:r>
            <a:r>
              <a:rPr i="1" lang="en-US" sz="1100">
                <a:solidFill>
                  <a:srgbClr val="32A89C"/>
                </a:solidFill>
                <a:latin typeface="Calibri"/>
                <a:ea typeface="Calibri"/>
                <a:cs typeface="Calibri"/>
                <a:sym typeface="Calibri"/>
              </a:rPr>
              <a:t>(Sroufe et al., 2016)</a:t>
            </a:r>
            <a:r>
              <a:rPr lang="en-US" sz="110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  |  Sensitive caregiving leads to secure attachment </a:t>
            </a:r>
            <a:r>
              <a:rPr i="1" lang="en-US" sz="1100">
                <a:solidFill>
                  <a:srgbClr val="32A89C"/>
                </a:solidFill>
                <a:latin typeface="Calibri"/>
                <a:ea typeface="Calibri"/>
                <a:cs typeface="Calibri"/>
                <a:sym typeface="Calibri"/>
              </a:rPr>
              <a:t>(Ainsworth et al., 2015; Main, 2018)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6"/>
          <p:cNvSpPr/>
          <p:nvPr/>
        </p:nvSpPr>
        <p:spPr>
          <a:xfrm>
            <a:off x="365760" y="4892040"/>
            <a:ext cx="841248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Sroufe, L.A. et al. (2016). The Development of the Person. | Ainsworth, M. et al. (2015). Patterns of Attachment. | Main, M. (2018). Attachment theory: Eighteen points.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7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7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Calibri"/>
              <a:buNone/>
            </a:pPr>
            <a:r>
              <a:rPr b="1" lang="en-US" sz="24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Relevance to Early Childhood Development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7"/>
          <p:cNvSpPr/>
          <p:nvPr/>
        </p:nvSpPr>
        <p:spPr>
          <a:xfrm>
            <a:off x="365760" y="960120"/>
            <a:ext cx="84124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400"/>
              <a:buFont typeface="Calibri"/>
              <a:buNone/>
            </a:pPr>
            <a:r>
              <a:rPr b="1" i="1" lang="en-US" sz="14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Ages 0–5 are critical for emotional and social development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7"/>
          <p:cNvSpPr/>
          <p:nvPr/>
        </p:nvSpPr>
        <p:spPr>
          <a:xfrm>
            <a:off x="365760" y="1371600"/>
            <a:ext cx="4023360" cy="2286000"/>
          </a:xfrm>
          <a:prstGeom prst="rect">
            <a:avLst/>
          </a:prstGeom>
          <a:solidFill>
            <a:srgbClr val="E8F4F2"/>
          </a:solidFill>
          <a:ln cap="flat" cmpd="sng" w="1905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7"/>
          <p:cNvSpPr/>
          <p:nvPr/>
        </p:nvSpPr>
        <p:spPr>
          <a:xfrm>
            <a:off x="548640" y="1463040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✓  Secure Attachment Promotes: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7"/>
          <p:cNvSpPr/>
          <p:nvPr/>
        </p:nvSpPr>
        <p:spPr>
          <a:xfrm>
            <a:off x="548640" y="1874520"/>
            <a:ext cx="3657600" cy="1554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Language development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Social interaction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Emotional regulation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7"/>
          <p:cNvSpPr/>
          <p:nvPr/>
        </p:nvSpPr>
        <p:spPr>
          <a:xfrm>
            <a:off x="4754880" y="1371600"/>
            <a:ext cx="4023360" cy="2286000"/>
          </a:xfrm>
          <a:prstGeom prst="rect">
            <a:avLst/>
          </a:prstGeom>
          <a:solidFill>
            <a:srgbClr val="FEF2F2"/>
          </a:solidFill>
          <a:ln cap="flat" cmpd="sng" w="19050">
            <a:solidFill>
              <a:srgbClr val="9B3A3A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7"/>
          <p:cNvSpPr/>
          <p:nvPr/>
        </p:nvSpPr>
        <p:spPr>
          <a:xfrm>
            <a:off x="4892040" y="1463040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B3A3A"/>
              </a:buClr>
              <a:buSzPts val="1400"/>
              <a:buFont typeface="Calibri"/>
              <a:buNone/>
            </a:pPr>
            <a:r>
              <a:rPr b="1" lang="en-US" sz="1400">
                <a:solidFill>
                  <a:srgbClr val="9B3A3A"/>
                </a:solidFill>
                <a:latin typeface="Calibri"/>
                <a:ea typeface="Calibri"/>
                <a:cs typeface="Calibri"/>
                <a:sym typeface="Calibri"/>
              </a:rPr>
              <a:t>✗  Insecure Attachment May Result In: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7"/>
          <p:cNvSpPr/>
          <p:nvPr/>
        </p:nvSpPr>
        <p:spPr>
          <a:xfrm>
            <a:off x="4892040" y="1874520"/>
            <a:ext cx="3657600" cy="1554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Anxiety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Withdrawal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Communication difficulties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" name="Google Shape;106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65760" y="3749040"/>
            <a:ext cx="8412480" cy="1051560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7"/>
          <p:cNvSpPr/>
          <p:nvPr/>
        </p:nvSpPr>
        <p:spPr>
          <a:xfrm>
            <a:off x="365760" y="4965192"/>
            <a:ext cx="841248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Degotardi, S. &amp; Pearson, E. (2018). The Relationship Worlds of Infants and Toddlers. | Source: Adapted from developmental research literature.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0F4F8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8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8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Application to Amira's Behaviour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8"/>
          <p:cNvSpPr/>
          <p:nvPr/>
        </p:nvSpPr>
        <p:spPr>
          <a:xfrm>
            <a:off x="365760" y="1051560"/>
            <a:ext cx="2651760" cy="1920240"/>
          </a:xfrm>
          <a:prstGeom prst="rect">
            <a:avLst/>
          </a:prstGeom>
          <a:solidFill>
            <a:srgbClr val="FFFFFF"/>
          </a:solidFill>
          <a:ln cap="flat" cmpd="sng" w="254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8"/>
          <p:cNvSpPr/>
          <p:nvPr/>
        </p:nvSpPr>
        <p:spPr>
          <a:xfrm>
            <a:off x="365760" y="1051560"/>
            <a:ext cx="2651760" cy="384048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8"/>
          <p:cNvSpPr/>
          <p:nvPr/>
        </p:nvSpPr>
        <p:spPr>
          <a:xfrm>
            <a:off x="411480" y="1069848"/>
            <a:ext cx="2560320" cy="3474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Separation Anxiety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8"/>
          <p:cNvSpPr/>
          <p:nvPr/>
        </p:nvSpPr>
        <p:spPr>
          <a:xfrm>
            <a:off x="457200" y="1508760"/>
            <a:ext cx="2468880" cy="1280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Suggests possible insecure attachment pattern — fear of caregiver absence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8"/>
          <p:cNvSpPr/>
          <p:nvPr/>
        </p:nvSpPr>
        <p:spPr>
          <a:xfrm>
            <a:off x="3246120" y="1051560"/>
            <a:ext cx="2651760" cy="1920240"/>
          </a:xfrm>
          <a:prstGeom prst="rect">
            <a:avLst/>
          </a:prstGeom>
          <a:solidFill>
            <a:srgbClr val="FFFFFF"/>
          </a:solidFill>
          <a:ln cap="flat" cmpd="sng" w="25400">
            <a:solidFill>
              <a:srgbClr val="E57C3A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8"/>
          <p:cNvSpPr/>
          <p:nvPr/>
        </p:nvSpPr>
        <p:spPr>
          <a:xfrm>
            <a:off x="3246120" y="1051560"/>
            <a:ext cx="2651760" cy="384048"/>
          </a:xfrm>
          <a:prstGeom prst="rect">
            <a:avLst/>
          </a:prstGeom>
          <a:solidFill>
            <a:srgbClr val="E57C3A"/>
          </a:solidFill>
          <a:ln cap="flat" cmpd="sng" w="12700">
            <a:solidFill>
              <a:srgbClr val="E57C3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8"/>
          <p:cNvSpPr/>
          <p:nvPr/>
        </p:nvSpPr>
        <p:spPr>
          <a:xfrm>
            <a:off x="3291840" y="1069848"/>
            <a:ext cx="2560320" cy="3474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Limited Communication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8"/>
          <p:cNvSpPr/>
          <p:nvPr/>
        </p:nvSpPr>
        <p:spPr>
          <a:xfrm>
            <a:off x="3337560" y="1508760"/>
            <a:ext cx="2468880" cy="1280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May be linked to emotional insecurity in a new setting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8"/>
          <p:cNvSpPr/>
          <p:nvPr/>
        </p:nvSpPr>
        <p:spPr>
          <a:xfrm>
            <a:off x="6126480" y="1051560"/>
            <a:ext cx="2651760" cy="1920240"/>
          </a:xfrm>
          <a:prstGeom prst="rect">
            <a:avLst/>
          </a:prstGeom>
          <a:solidFill>
            <a:srgbClr val="FFFFFF"/>
          </a:solidFill>
          <a:ln cap="flat" cmpd="sng" w="25400">
            <a:solidFill>
              <a:srgbClr val="5B4A8A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8"/>
          <p:cNvSpPr/>
          <p:nvPr/>
        </p:nvSpPr>
        <p:spPr>
          <a:xfrm>
            <a:off x="6126480" y="1051560"/>
            <a:ext cx="2651760" cy="384048"/>
          </a:xfrm>
          <a:prstGeom prst="rect">
            <a:avLst/>
          </a:prstGeom>
          <a:solidFill>
            <a:srgbClr val="5B4A8A"/>
          </a:solidFill>
          <a:ln cap="flat" cmpd="sng" w="12700">
            <a:solidFill>
              <a:srgbClr val="5B4A8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8"/>
          <p:cNvSpPr/>
          <p:nvPr/>
        </p:nvSpPr>
        <p:spPr>
          <a:xfrm>
            <a:off x="6172200" y="1069848"/>
            <a:ext cx="2560320" cy="3474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Difficulty in Group Play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8"/>
          <p:cNvSpPr/>
          <p:nvPr/>
        </p:nvSpPr>
        <p:spPr>
          <a:xfrm>
            <a:off x="6217920" y="1508760"/>
            <a:ext cx="2468880" cy="1280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Reflects lack of confidence and trust in peers/environment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8"/>
          <p:cNvSpPr/>
          <p:nvPr/>
        </p:nvSpPr>
        <p:spPr>
          <a:xfrm>
            <a:off x="365760" y="3154680"/>
            <a:ext cx="8412480" cy="1005840"/>
          </a:xfrm>
          <a:prstGeom prst="rect">
            <a:avLst/>
          </a:prstGeom>
          <a:solidFill>
            <a:srgbClr val="FFFFFF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8"/>
          <p:cNvSpPr/>
          <p:nvPr/>
        </p:nvSpPr>
        <p:spPr>
          <a:xfrm>
            <a:off x="548640" y="3218688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3A5C"/>
              </a:buClr>
              <a:buSzPts val="1300"/>
              <a:buFont typeface="Calibri"/>
              <a:buNone/>
            </a:pPr>
            <a:r>
              <a:rPr b="1" lang="en-US" sz="1300">
                <a:solidFill>
                  <a:srgbClr val="1A3A5C"/>
                </a:solidFill>
                <a:latin typeface="Calibri"/>
                <a:ea typeface="Calibri"/>
                <a:cs typeface="Calibri"/>
                <a:sym typeface="Calibri"/>
              </a:rPr>
              <a:t>Understanding Amira's Behaviour through Attachment Theory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8"/>
          <p:cNvSpPr/>
          <p:nvPr/>
        </p:nvSpPr>
        <p:spPr>
          <a:xfrm>
            <a:off x="548640" y="3547872"/>
            <a:ext cx="804672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Her behaviour can be explained through fear of abandonment and lack of a secure base in her new environment. Attachment theory helps practitioners understand that behaviour is </a:t>
            </a:r>
            <a:r>
              <a:rPr b="1" i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not 'problematic' but developmentally meaningful </a:t>
            </a:r>
            <a:r>
              <a:rPr i="1"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(Howe, 2018).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8"/>
          <p:cNvSpPr/>
          <p:nvPr/>
        </p:nvSpPr>
        <p:spPr>
          <a:xfrm>
            <a:off x="365760" y="4919472"/>
            <a:ext cx="841248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Howe, D. (2018). Attachment Theory for Social Work Practice. Macmillan.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9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9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Nature vs Nurture Influences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9"/>
          <p:cNvSpPr/>
          <p:nvPr/>
        </p:nvSpPr>
        <p:spPr>
          <a:xfrm>
            <a:off x="365760" y="1005840"/>
            <a:ext cx="4023360" cy="2377440"/>
          </a:xfrm>
          <a:prstGeom prst="rect">
            <a:avLst/>
          </a:prstGeom>
          <a:solidFill>
            <a:srgbClr val="E8F4F2"/>
          </a:solidFill>
          <a:ln cap="flat" cmpd="sng" w="1905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9"/>
          <p:cNvSpPr/>
          <p:nvPr/>
        </p:nvSpPr>
        <p:spPr>
          <a:xfrm>
            <a:off x="548640" y="1097280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500"/>
              <a:buFont typeface="Calibri"/>
              <a:buNone/>
            </a:pPr>
            <a:r>
              <a:rPr b="1" lang="en-US" sz="15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🧬  Nature (Biological)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9"/>
          <p:cNvSpPr/>
          <p:nvPr/>
        </p:nvSpPr>
        <p:spPr>
          <a:xfrm>
            <a:off x="548640" y="1554480"/>
            <a:ext cx="36576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Temperament influences emotional responses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Genetic predisposition to anxiety (Kagan, 2018)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9"/>
          <p:cNvSpPr/>
          <p:nvPr/>
        </p:nvSpPr>
        <p:spPr>
          <a:xfrm>
            <a:off x="4754880" y="1005840"/>
            <a:ext cx="4023360" cy="2377440"/>
          </a:xfrm>
          <a:prstGeom prst="rect">
            <a:avLst/>
          </a:prstGeom>
          <a:solidFill>
            <a:srgbClr val="FFF8F0"/>
          </a:solidFill>
          <a:ln cap="flat" cmpd="sng" w="19050">
            <a:solidFill>
              <a:srgbClr val="E57C3A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9"/>
          <p:cNvSpPr/>
          <p:nvPr/>
        </p:nvSpPr>
        <p:spPr>
          <a:xfrm>
            <a:off x="4937760" y="1097280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57C3A"/>
              </a:buClr>
              <a:buSzPts val="1500"/>
              <a:buFont typeface="Calibri"/>
              <a:buNone/>
            </a:pPr>
            <a:r>
              <a:rPr b="1" lang="en-US" sz="1500">
                <a:solidFill>
                  <a:srgbClr val="E57C3A"/>
                </a:solidFill>
                <a:latin typeface="Calibri"/>
                <a:ea typeface="Calibri"/>
                <a:cs typeface="Calibri"/>
                <a:sym typeface="Calibri"/>
              </a:rPr>
              <a:t>🌱  Nurture (Environmental)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9"/>
          <p:cNvSpPr/>
          <p:nvPr/>
        </p:nvSpPr>
        <p:spPr>
          <a:xfrm>
            <a:off x="4937760" y="1554480"/>
            <a:ext cx="36576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Quality of caregiver-child relationship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Nursery environment and staff interaction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9"/>
          <p:cNvSpPr/>
          <p:nvPr/>
        </p:nvSpPr>
        <p:spPr>
          <a:xfrm>
            <a:off x="365760" y="3520440"/>
            <a:ext cx="8412480" cy="594360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9"/>
          <p:cNvSpPr/>
          <p:nvPr/>
        </p:nvSpPr>
        <p:spPr>
          <a:xfrm>
            <a:off x="548640" y="3547872"/>
            <a:ext cx="804672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Development results from interaction between both factors </a:t>
            </a:r>
            <a:r>
              <a:rPr i="1" lang="en-US" sz="1200">
                <a:solidFill>
                  <a:srgbClr val="32A89C"/>
                </a:solidFill>
                <a:latin typeface="Calibri"/>
                <a:ea typeface="Calibri"/>
                <a:cs typeface="Calibri"/>
                <a:sym typeface="Calibri"/>
              </a:rPr>
              <a:t>(Sameroff, 2017)</a:t>
            </a:r>
            <a:r>
              <a:rPr lang="en-US" sz="120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  —  Amira's behaviour likely shaped by both home environment and current transition.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6" name="Google Shape;146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560320" y="4206240"/>
            <a:ext cx="4023360" cy="73152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9"/>
          <p:cNvSpPr/>
          <p:nvPr/>
        </p:nvSpPr>
        <p:spPr>
          <a:xfrm>
            <a:off x="365760" y="4956048"/>
            <a:ext cx="8412480" cy="1645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Kagan, J. (2018). Galen's Prophecy. | Sameroff, A. (2017). The Transactional Model of Development. APA.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10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Practical Strategies &amp; Interventions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0"/>
          <p:cNvSpPr/>
          <p:nvPr/>
        </p:nvSpPr>
        <p:spPr>
          <a:xfrm>
            <a:off x="274320" y="105156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0"/>
          <p:cNvSpPr/>
          <p:nvPr/>
        </p:nvSpPr>
        <p:spPr>
          <a:xfrm>
            <a:off x="274320" y="105156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10"/>
          <p:cNvSpPr/>
          <p:nvPr/>
        </p:nvSpPr>
        <p:spPr>
          <a:xfrm>
            <a:off x="347472" y="106984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Key Worker Approach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10"/>
          <p:cNvSpPr/>
          <p:nvPr/>
        </p:nvSpPr>
        <p:spPr>
          <a:xfrm>
            <a:off x="365760" y="139903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Assign consistent caregiver to build trust &amp; attachment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0"/>
          <p:cNvSpPr/>
          <p:nvPr/>
        </p:nvSpPr>
        <p:spPr>
          <a:xfrm>
            <a:off x="3200400" y="105156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10"/>
          <p:cNvSpPr/>
          <p:nvPr/>
        </p:nvSpPr>
        <p:spPr>
          <a:xfrm>
            <a:off x="3200400" y="105156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0"/>
          <p:cNvSpPr/>
          <p:nvPr/>
        </p:nvSpPr>
        <p:spPr>
          <a:xfrm>
            <a:off x="3273552" y="106984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Gradual Separation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10"/>
          <p:cNvSpPr/>
          <p:nvPr/>
        </p:nvSpPr>
        <p:spPr>
          <a:xfrm>
            <a:off x="3291840" y="139903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Allow parent-child transition periods to ease anxiety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0"/>
          <p:cNvSpPr/>
          <p:nvPr/>
        </p:nvSpPr>
        <p:spPr>
          <a:xfrm>
            <a:off x="6126480" y="105156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0"/>
          <p:cNvSpPr/>
          <p:nvPr/>
        </p:nvSpPr>
        <p:spPr>
          <a:xfrm>
            <a:off x="6126480" y="105156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5" name="Google Shape;165;p10"/>
          <p:cNvSpPr/>
          <p:nvPr/>
        </p:nvSpPr>
        <p:spPr>
          <a:xfrm>
            <a:off x="6199632" y="106984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Emotional Support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0"/>
          <p:cNvSpPr/>
          <p:nvPr/>
        </p:nvSpPr>
        <p:spPr>
          <a:xfrm>
            <a:off x="6217920" y="139903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Comfort and reassurance during distress episodes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0"/>
          <p:cNvSpPr/>
          <p:nvPr/>
        </p:nvSpPr>
        <p:spPr>
          <a:xfrm>
            <a:off x="274320" y="233172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10"/>
          <p:cNvSpPr/>
          <p:nvPr/>
        </p:nvSpPr>
        <p:spPr>
          <a:xfrm>
            <a:off x="274320" y="233172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9" name="Google Shape;169;p10"/>
          <p:cNvSpPr/>
          <p:nvPr/>
        </p:nvSpPr>
        <p:spPr>
          <a:xfrm>
            <a:off x="347472" y="235000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Play-Based Interaction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0"/>
          <p:cNvSpPr/>
          <p:nvPr/>
        </p:nvSpPr>
        <p:spPr>
          <a:xfrm>
            <a:off x="365760" y="267919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Encourage social engagement through guided play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0"/>
          <p:cNvSpPr/>
          <p:nvPr/>
        </p:nvSpPr>
        <p:spPr>
          <a:xfrm>
            <a:off x="3200400" y="233172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10"/>
          <p:cNvSpPr/>
          <p:nvPr/>
        </p:nvSpPr>
        <p:spPr>
          <a:xfrm>
            <a:off x="3200400" y="233172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10"/>
          <p:cNvSpPr/>
          <p:nvPr/>
        </p:nvSpPr>
        <p:spPr>
          <a:xfrm>
            <a:off x="3273552" y="235000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Language Stimulation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10"/>
          <p:cNvSpPr/>
          <p:nvPr/>
        </p:nvSpPr>
        <p:spPr>
          <a:xfrm>
            <a:off x="3291840" y="267919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Use storytelling and interactive communication methods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10"/>
          <p:cNvSpPr/>
          <p:nvPr/>
        </p:nvSpPr>
        <p:spPr>
          <a:xfrm>
            <a:off x="6126480" y="2331720"/>
            <a:ext cx="2743200" cy="114300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7FB3A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10"/>
          <p:cNvSpPr/>
          <p:nvPr/>
        </p:nvSpPr>
        <p:spPr>
          <a:xfrm>
            <a:off x="6126480" y="2331720"/>
            <a:ext cx="2743200" cy="292608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10"/>
          <p:cNvSpPr/>
          <p:nvPr/>
        </p:nvSpPr>
        <p:spPr>
          <a:xfrm>
            <a:off x="6199632" y="2350008"/>
            <a:ext cx="2606040" cy="2560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lang="en-US" sz="11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Routine &amp; Predictability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10"/>
          <p:cNvSpPr/>
          <p:nvPr/>
        </p:nvSpPr>
        <p:spPr>
          <a:xfrm>
            <a:off x="6217920" y="2679192"/>
            <a:ext cx="25146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Consistent schedules help child feel secure &amp; safe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10"/>
          <p:cNvSpPr/>
          <p:nvPr/>
        </p:nvSpPr>
        <p:spPr>
          <a:xfrm>
            <a:off x="274320" y="3657600"/>
            <a:ext cx="8595360" cy="502920"/>
          </a:xfrm>
          <a:prstGeom prst="rect">
            <a:avLst/>
          </a:prstGeom>
          <a:solidFill>
            <a:srgbClr val="E8F4F2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10"/>
          <p:cNvSpPr/>
          <p:nvPr/>
        </p:nvSpPr>
        <p:spPr>
          <a:xfrm>
            <a:off x="457200" y="3703320"/>
            <a:ext cx="8229600" cy="3840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Evidence shows attachment-based interventions improve child outcomes </a:t>
            </a:r>
            <a:r>
              <a:rPr i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(Berlin et al., 2016; NICE, 2021)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0"/>
          <p:cNvSpPr/>
          <p:nvPr/>
        </p:nvSpPr>
        <p:spPr>
          <a:xfrm>
            <a:off x="274320" y="4937760"/>
            <a:ext cx="859536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Berlin, L.J. et al. (2016). Enhancing Early Attachments. Guilford Press. | NICE (2021). Social and emotional wellbeing for children in the early years. NICE Guideline [PH40].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1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3A5C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1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Evaluation of Attachment Theory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1"/>
          <p:cNvSpPr/>
          <p:nvPr/>
        </p:nvSpPr>
        <p:spPr>
          <a:xfrm>
            <a:off x="274320" y="1005840"/>
            <a:ext cx="4114800" cy="3017520"/>
          </a:xfrm>
          <a:prstGeom prst="rect">
            <a:avLst/>
          </a:prstGeom>
          <a:solidFill>
            <a:srgbClr val="F0FFF4"/>
          </a:solidFill>
          <a:ln cap="flat" cmpd="sng" w="1905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11"/>
          <p:cNvSpPr/>
          <p:nvPr/>
        </p:nvSpPr>
        <p:spPr>
          <a:xfrm>
            <a:off x="457200" y="1097280"/>
            <a:ext cx="374904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D7377"/>
              </a:buClr>
              <a:buSzPts val="1600"/>
              <a:buFont typeface="Calibri"/>
              <a:buNone/>
            </a:pPr>
            <a:r>
              <a:rPr b="1" lang="en-US" sz="16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Strengths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1"/>
          <p:cNvSpPr/>
          <p:nvPr/>
        </p:nvSpPr>
        <p:spPr>
          <a:xfrm>
            <a:off x="457200" y="1554480"/>
            <a:ext cx="3657600" cy="2194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Strong explanation of emotional development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Supported by extensive research evidence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Practical application in health and social care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Helps design effective interventions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1"/>
          <p:cNvSpPr/>
          <p:nvPr/>
        </p:nvSpPr>
        <p:spPr>
          <a:xfrm>
            <a:off x="4754880" y="1005840"/>
            <a:ext cx="4114800" cy="3017520"/>
          </a:xfrm>
          <a:prstGeom prst="rect">
            <a:avLst/>
          </a:prstGeom>
          <a:solidFill>
            <a:srgbClr val="FFF5F5"/>
          </a:solidFill>
          <a:ln cap="flat" cmpd="sng" w="19050">
            <a:solidFill>
              <a:srgbClr val="9B3A3A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8100000" dist="38100">
              <a:srgbClr val="000000">
                <a:alpha val="10196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" name="Google Shape;193;p11"/>
          <p:cNvSpPr/>
          <p:nvPr/>
        </p:nvSpPr>
        <p:spPr>
          <a:xfrm>
            <a:off x="4937760" y="1097280"/>
            <a:ext cx="36576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B3A3A"/>
              </a:buClr>
              <a:buSzPts val="1600"/>
              <a:buFont typeface="Calibri"/>
              <a:buNone/>
            </a:pPr>
            <a:r>
              <a:rPr b="1" lang="en-US" sz="1600">
                <a:solidFill>
                  <a:srgbClr val="9B3A3A"/>
                </a:solidFill>
                <a:latin typeface="Calibri"/>
                <a:ea typeface="Calibri"/>
                <a:cs typeface="Calibri"/>
                <a:sym typeface="Calibri"/>
              </a:rPr>
              <a:t>Limitations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1"/>
          <p:cNvSpPr/>
          <p:nvPr/>
        </p:nvSpPr>
        <p:spPr>
          <a:xfrm>
            <a:off x="4937760" y="1554480"/>
            <a:ext cx="3657600" cy="2194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Overemphasis on mother-child relationship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Ignores cultural differences in caregiving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Does not fully explain cognitive development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E2D3D"/>
              </a:buClr>
              <a:buSzPts val="1250"/>
              <a:buFont typeface="Calibri"/>
              <a:buChar char="•"/>
            </a:pPr>
            <a:r>
              <a:rPr lang="en-US" sz="125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Some children develop normally despite insecure attachment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11"/>
          <p:cNvSpPr/>
          <p:nvPr/>
        </p:nvSpPr>
        <p:spPr>
          <a:xfrm>
            <a:off x="274320" y="4114800"/>
            <a:ext cx="8595360" cy="594360"/>
          </a:xfrm>
          <a:prstGeom prst="rect">
            <a:avLst/>
          </a:prstGeom>
          <a:solidFill>
            <a:srgbClr val="F0F4F8"/>
          </a:solidFill>
          <a:ln cap="flat" cmpd="sng" w="12700">
            <a:solidFill>
              <a:srgbClr val="1A3A5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11"/>
          <p:cNvSpPr/>
          <p:nvPr/>
        </p:nvSpPr>
        <p:spPr>
          <a:xfrm>
            <a:off x="457200" y="4160520"/>
            <a:ext cx="8229600" cy="4754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A3A5C"/>
              </a:buClr>
              <a:buSzPts val="1200"/>
              <a:buFont typeface="Calibri"/>
              <a:buNone/>
            </a:pPr>
            <a:r>
              <a:rPr b="1" lang="en-US" sz="1200">
                <a:solidFill>
                  <a:srgbClr val="1A3A5C"/>
                </a:solidFill>
                <a:latin typeface="Calibri"/>
                <a:ea typeface="Calibri"/>
                <a:cs typeface="Calibri"/>
                <a:sym typeface="Calibri"/>
              </a:rPr>
              <a:t>Recommendation: </a:t>
            </a:r>
            <a:r>
              <a:rPr lang="en-US" sz="1200">
                <a:solidFill>
                  <a:srgbClr val="1E2D3D"/>
                </a:solidFill>
                <a:latin typeface="Calibri"/>
                <a:ea typeface="Calibri"/>
                <a:cs typeface="Calibri"/>
                <a:sym typeface="Calibri"/>
              </a:rPr>
              <a:t>Theory should be used alongside other perspectives (e.g., Piaget, Vygotsky) </a:t>
            </a:r>
            <a:r>
              <a:rPr i="1" lang="en-US" sz="1200">
                <a:solidFill>
                  <a:srgbClr val="0D7377"/>
                </a:solidFill>
                <a:latin typeface="Calibri"/>
                <a:ea typeface="Calibri"/>
                <a:cs typeface="Calibri"/>
                <a:sym typeface="Calibri"/>
              </a:rPr>
              <a:t>(Rutter, 2018)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1"/>
          <p:cNvSpPr/>
          <p:nvPr/>
        </p:nvSpPr>
        <p:spPr>
          <a:xfrm>
            <a:off x="274320" y="4956048"/>
            <a:ext cx="8595360" cy="182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A9BB0"/>
              </a:buClr>
              <a:buSzPts val="850"/>
              <a:buFont typeface="Calibri"/>
              <a:buNone/>
            </a:pPr>
            <a:r>
              <a:rPr i="1" lang="en-US" sz="850">
                <a:solidFill>
                  <a:srgbClr val="8A9BB0"/>
                </a:solidFill>
                <a:latin typeface="Calibri"/>
                <a:ea typeface="Calibri"/>
                <a:cs typeface="Calibri"/>
                <a:sym typeface="Calibri"/>
              </a:rPr>
              <a:t>Rutter, M. (2018). Rutter's Child and Adolescent Psychiatry (6th ed.). Wiley-Blackwell.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A3A5C"/>
        </a:solidFill>
      </p:bgPr>
    </p:bg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2"/>
          <p:cNvSpPr/>
          <p:nvPr/>
        </p:nvSpPr>
        <p:spPr>
          <a:xfrm>
            <a:off x="0" y="0"/>
            <a:ext cx="274320" cy="5143500"/>
          </a:xfrm>
          <a:prstGeom prst="rect">
            <a:avLst/>
          </a:prstGeom>
          <a:solidFill>
            <a:srgbClr val="E57C3A"/>
          </a:solidFill>
          <a:ln cap="flat" cmpd="sng" w="12700">
            <a:solidFill>
              <a:srgbClr val="E57C3A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p12"/>
          <p:cNvSpPr/>
          <p:nvPr/>
        </p:nvSpPr>
        <p:spPr>
          <a:xfrm>
            <a:off x="274320" y="0"/>
            <a:ext cx="73152" cy="514350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12"/>
          <p:cNvSpPr/>
          <p:nvPr/>
        </p:nvSpPr>
        <p:spPr>
          <a:xfrm>
            <a:off x="548640" y="182880"/>
            <a:ext cx="8229600" cy="5943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libri"/>
              <a:buNone/>
            </a:pPr>
            <a:r>
              <a:rPr b="1" lang="en-US" sz="3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12"/>
          <p:cNvSpPr/>
          <p:nvPr/>
        </p:nvSpPr>
        <p:spPr>
          <a:xfrm>
            <a:off x="548640" y="749808"/>
            <a:ext cx="8229600" cy="36576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12"/>
          <p:cNvSpPr/>
          <p:nvPr/>
        </p:nvSpPr>
        <p:spPr>
          <a:xfrm>
            <a:off x="548640" y="914400"/>
            <a:ext cx="8229600" cy="548640"/>
          </a:xfrm>
          <a:prstGeom prst="rect">
            <a:avLst/>
          </a:prstGeom>
          <a:solidFill>
            <a:srgbClr val="1E3A5C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12"/>
          <p:cNvSpPr/>
          <p:nvPr/>
        </p:nvSpPr>
        <p:spPr>
          <a:xfrm>
            <a:off x="548640" y="914400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12"/>
          <p:cNvSpPr/>
          <p:nvPr/>
        </p:nvSpPr>
        <p:spPr>
          <a:xfrm>
            <a:off x="777240" y="914400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Attachment theory is highly useful in understanding Amira's behaviour.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12"/>
          <p:cNvSpPr/>
          <p:nvPr/>
        </p:nvSpPr>
        <p:spPr>
          <a:xfrm>
            <a:off x="548640" y="1536192"/>
            <a:ext cx="8229600" cy="548640"/>
          </a:xfrm>
          <a:prstGeom prst="rect">
            <a:avLst/>
          </a:prstGeom>
          <a:solidFill>
            <a:srgbClr val="162E4A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12"/>
          <p:cNvSpPr/>
          <p:nvPr/>
        </p:nvSpPr>
        <p:spPr>
          <a:xfrm>
            <a:off x="548640" y="1536192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12"/>
          <p:cNvSpPr/>
          <p:nvPr/>
        </p:nvSpPr>
        <p:spPr>
          <a:xfrm>
            <a:off x="777240" y="1536192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Her anxiety and social difficulties are consistent with attachment-related challenges.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12"/>
          <p:cNvSpPr/>
          <p:nvPr/>
        </p:nvSpPr>
        <p:spPr>
          <a:xfrm>
            <a:off x="548640" y="2157984"/>
            <a:ext cx="8229600" cy="548640"/>
          </a:xfrm>
          <a:prstGeom prst="rect">
            <a:avLst/>
          </a:prstGeom>
          <a:solidFill>
            <a:srgbClr val="1E3A5C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12"/>
          <p:cNvSpPr/>
          <p:nvPr/>
        </p:nvSpPr>
        <p:spPr>
          <a:xfrm>
            <a:off x="548640" y="2157984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12"/>
          <p:cNvSpPr/>
          <p:nvPr/>
        </p:nvSpPr>
        <p:spPr>
          <a:xfrm>
            <a:off x="777240" y="2157984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Early intervention in nursery settings is essential for positive outcomes.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12"/>
          <p:cNvSpPr/>
          <p:nvPr/>
        </p:nvSpPr>
        <p:spPr>
          <a:xfrm>
            <a:off x="548640" y="2779776"/>
            <a:ext cx="8229600" cy="548640"/>
          </a:xfrm>
          <a:prstGeom prst="rect">
            <a:avLst/>
          </a:prstGeom>
          <a:solidFill>
            <a:srgbClr val="162E4A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12"/>
          <p:cNvSpPr/>
          <p:nvPr/>
        </p:nvSpPr>
        <p:spPr>
          <a:xfrm>
            <a:off x="548640" y="2779776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12"/>
          <p:cNvSpPr/>
          <p:nvPr/>
        </p:nvSpPr>
        <p:spPr>
          <a:xfrm>
            <a:off x="777240" y="2779776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Combining theory with practical strategies improves developmental outcomes.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12"/>
          <p:cNvSpPr/>
          <p:nvPr/>
        </p:nvSpPr>
        <p:spPr>
          <a:xfrm>
            <a:off x="548640" y="3401568"/>
            <a:ext cx="8229600" cy="548640"/>
          </a:xfrm>
          <a:prstGeom prst="rect">
            <a:avLst/>
          </a:prstGeom>
          <a:solidFill>
            <a:srgbClr val="1E3A5C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12"/>
          <p:cNvSpPr/>
          <p:nvPr/>
        </p:nvSpPr>
        <p:spPr>
          <a:xfrm>
            <a:off x="548640" y="3401568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12"/>
          <p:cNvSpPr/>
          <p:nvPr/>
        </p:nvSpPr>
        <p:spPr>
          <a:xfrm>
            <a:off x="777240" y="3401568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Practitioners must consider both nature and nurture influences.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12"/>
          <p:cNvSpPr/>
          <p:nvPr/>
        </p:nvSpPr>
        <p:spPr>
          <a:xfrm>
            <a:off x="548640" y="4023360"/>
            <a:ext cx="8229600" cy="548640"/>
          </a:xfrm>
          <a:prstGeom prst="rect">
            <a:avLst/>
          </a:prstGeom>
          <a:solidFill>
            <a:srgbClr val="162E4A"/>
          </a:solidFill>
          <a:ln cap="flat" cmpd="sng" w="12700">
            <a:solidFill>
              <a:srgbClr val="243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2"/>
          <p:cNvSpPr/>
          <p:nvPr/>
        </p:nvSpPr>
        <p:spPr>
          <a:xfrm>
            <a:off x="548640" y="4023360"/>
            <a:ext cx="73152" cy="548640"/>
          </a:xfrm>
          <a:prstGeom prst="rect">
            <a:avLst/>
          </a:prstGeom>
          <a:solidFill>
            <a:srgbClr val="32A89C"/>
          </a:solidFill>
          <a:ln cap="flat" cmpd="sng" w="12700">
            <a:solidFill>
              <a:srgbClr val="32A89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12"/>
          <p:cNvSpPr/>
          <p:nvPr/>
        </p:nvSpPr>
        <p:spPr>
          <a:xfrm>
            <a:off x="777240" y="4023360"/>
            <a:ext cx="786384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0F4F8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F0F4F8"/>
                </a:solidFill>
                <a:latin typeface="Calibri"/>
                <a:ea typeface="Calibri"/>
                <a:cs typeface="Calibri"/>
                <a:sym typeface="Calibri"/>
              </a:rPr>
              <a:t>Holistic, evidence-based approaches are key to supporting children effectively.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12"/>
          <p:cNvSpPr/>
          <p:nvPr/>
        </p:nvSpPr>
        <p:spPr>
          <a:xfrm>
            <a:off x="548640" y="4864608"/>
            <a:ext cx="82296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B3A0"/>
              </a:buClr>
              <a:buSzPts val="900"/>
              <a:buFont typeface="Calibri"/>
              <a:buNone/>
            </a:pPr>
            <a:r>
              <a:rPr i="1" lang="en-US" sz="900">
                <a:solidFill>
                  <a:srgbClr val="7FB3A0"/>
                </a:solidFill>
                <a:latin typeface="Calibri"/>
                <a:ea typeface="Calibri"/>
                <a:cs typeface="Calibri"/>
                <a:sym typeface="Calibri"/>
              </a:rPr>
              <a:t>Key References: Bowlby (1969) | Ainsworth et al. (2015) | Howe (2018) | Shonkoff et al. (2017) | Berlin et al. (2016) | NICE (2021) | Rutter (2018)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3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7377"/>
          </a:solidFill>
          <a:ln cap="flat" cmpd="sng" w="12700">
            <a:solidFill>
              <a:srgbClr val="0D737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13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b="1" lang="en-US" sz="26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13"/>
          <p:cNvSpPr txBox="1"/>
          <p:nvPr/>
        </p:nvSpPr>
        <p:spPr>
          <a:xfrm>
            <a:off x="365760" y="1173182"/>
            <a:ext cx="8412480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Berlin, L., Lieberman, A.F. and Zeanah, C.H. (2008) “Prevention and intervention programs for supporting early attachment security,”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ResearchGate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[Preprint]. Available at: https://www.researchgate.net/publication/359982324_Prevention_and_intervention_programs_for_supporting_early_attachment_security.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Bowlby, J. (1969)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Attachment and loss: Volume I – Attachment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London: Hogarth Press.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Cassidy, J. (2016) ‘The nature of the child’s ties’, in Cassidy, J. and Shaver, P.R. (eds.)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Handbook of attachment: Theory, research, and clinical applications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3rd edn. New York: Guilford Press.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Degotardi, S. and Pearson, E. (2018)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Relationship theory in early childhood education and care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Singapore: Springer.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Howe, D. (2018)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Attachment across the lifecourse: A brief introduction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London: Palgrave Macmillan.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Kagan, J. (2018) ‘Temperament and the reactions to unfamiliarity’,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Child Development Perspectives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12(2), pp. 89–94. Available at: </a:t>
            </a:r>
            <a:r>
              <a:rPr lang="en-US" sz="10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https://scispace.com/pdf/temperament-and-the-reactions-to-unfamiliarity-2ljjqkzq2u.pdf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Main, M. (2018) ‘Attachment theory: Advances and applications’, in Cassidy, J. and Shaver, P.R. (eds.)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Handbook of attachment: Theory, research, and clinical applications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3rd edn. New York: Guilford Press.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NICE (2021)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Children’s attachment: Attachment in children and young people who are adopted from care, in care or at high risk of going into care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Available at: </a:t>
            </a:r>
            <a:r>
              <a:rPr lang="en-US" sz="10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https://www.nice.org.uk/guidance/ng26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(Accessed: 20 Apr 2026).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Rutter, M. (2018) “Developmental psychopathology: A paradigm shift or just a relabeling?,”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Development and Psychopathology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25(4pt2), pp. 1201–1213. Available at: https://doi.org/10.1017/s0954579413000564.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Sameroff, A. (2017)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transactional model of development: How children and contexts shape each other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Washington, DC: American Psychological Association.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Shonkoff, J.P., Garner, A.S., Siegel, B.S., Dobbins, M.I., Earls, M.F., Garner, A.S., McGuinn, L., Pascoe, J. and Wood, D.L. (2017) “The lifelong effects of early childhood adversity and toxic stress,”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PEDIATRICS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129(1), pp. e232–e246. Available at: https://doi.org/10.1542/peds.2011-2663.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Char char="❖"/>
            </a:pP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Sroufe, L.A., Egeland, B., Carlson, E.A. and Collins, W.A. (2016) </a:t>
            </a:r>
            <a:r>
              <a:rPr i="1"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development of the person: The Minnesota study of risk and adaptation from birth to adulthood</a:t>
            </a:r>
            <a:r>
              <a:rPr lang="en-US" sz="105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New York: Guilford Press.</a:t>
            </a:r>
            <a:endParaRPr/>
          </a:p>
          <a:p>
            <a:pPr indent="-219075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None/>
            </a:pPr>
            <a:r>
              <a:t/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19075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Noto Sans Symbols"/>
              <a:buNone/>
            </a:pPr>
            <a:r>
              <a:t/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