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14"/>
  </p:notesMasterIdLst>
  <p:sldIdLst>
    <p:sldId id="256" r:id="rId2"/>
    <p:sldId id="257" r:id="rId3"/>
    <p:sldId id="258" r:id="rId4"/>
    <p:sldId id="259" r:id="rId5"/>
    <p:sldId id="261" r:id="rId6"/>
    <p:sldId id="260" r:id="rId7"/>
    <p:sldId id="262" r:id="rId8"/>
    <p:sldId id="263"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94660"/>
  </p:normalViewPr>
  <p:slideViewPr>
    <p:cSldViewPr snapToGrid="0">
      <p:cViewPr varScale="1">
        <p:scale>
          <a:sx n="81" d="100"/>
          <a:sy n="81" d="100"/>
        </p:scale>
        <p:origin x="72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Symbol zastępczy daty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B65BD-9D1A-487F-BAA7-F0552119BA4A}" type="datetimeFigureOut">
              <a:rPr lang="pl-PL" smtClean="0"/>
              <a:t>22.03.2023</a:t>
            </a:fld>
            <a:endParaRPr lang="pl-PL"/>
          </a:p>
        </p:txBody>
      </p:sp>
      <p:sp>
        <p:nvSpPr>
          <p:cNvPr id="4" name="Symbol zastępczy obrazu slajd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Symbol zastępczy notatek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stopki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ymbol zastępczy numeru slajd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720F01-60B0-4B30-A4E3-4895F526D1E8}" type="slidenum">
              <a:rPr lang="pl-PL" smtClean="0"/>
              <a:t>‹#›</a:t>
            </a:fld>
            <a:endParaRPr lang="pl-PL"/>
          </a:p>
        </p:txBody>
      </p:sp>
    </p:spTree>
    <p:extLst>
      <p:ext uri="{BB962C8B-B14F-4D97-AF65-F5344CB8AC3E}">
        <p14:creationId xmlns:p14="http://schemas.microsoft.com/office/powerpoint/2010/main" val="2739804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pl-PL" dirty="0"/>
              <a:t>SUSTAINABILITY IS CRUCIAL AT </a:t>
            </a:r>
            <a:r>
              <a:rPr lang="pl-PL" dirty="0" err="1"/>
              <a:t>Harrods</a:t>
            </a:r>
            <a:r>
              <a:rPr lang="pl-PL" dirty="0"/>
              <a:t>. </a:t>
            </a:r>
            <a:r>
              <a:rPr lang="pl-PL" b="0" i="0" dirty="0">
                <a:solidFill>
                  <a:srgbClr val="424242"/>
                </a:solidFill>
                <a:effectLst/>
                <a:latin typeface="Founders Grotesk"/>
              </a:rPr>
              <a:t>The</a:t>
            </a:r>
            <a:r>
              <a:rPr lang="en-US" b="0" i="0" dirty="0">
                <a:solidFill>
                  <a:srgbClr val="424242"/>
                </a:solidFill>
                <a:effectLst/>
                <a:latin typeface="Founders Grotesk"/>
              </a:rPr>
              <a:t> pillars establish sustainability goals which are aligned to our people, products, partnerships and operations</a:t>
            </a:r>
            <a:r>
              <a:rPr lang="pl-PL" b="0" i="0" dirty="0">
                <a:solidFill>
                  <a:srgbClr val="424242"/>
                </a:solidFill>
                <a:effectLst/>
                <a:latin typeface="Founders Grotesk"/>
              </a:rPr>
              <a:t>.</a:t>
            </a:r>
          </a:p>
          <a:p>
            <a:endParaRPr lang="pl-PL" b="0" i="0" dirty="0">
              <a:solidFill>
                <a:srgbClr val="424242"/>
              </a:solidFill>
              <a:effectLst/>
              <a:latin typeface="Founders Grotesk"/>
            </a:endParaRPr>
          </a:p>
          <a:p>
            <a:r>
              <a:rPr lang="pl-PL" b="0" i="0" dirty="0">
                <a:solidFill>
                  <a:srgbClr val="424242"/>
                </a:solidFill>
                <a:effectLst/>
                <a:latin typeface="Founders Grotesk"/>
              </a:rPr>
              <a:t>As </a:t>
            </a:r>
            <a:r>
              <a:rPr lang="pl-PL" b="0" i="0" dirty="0" err="1">
                <a:solidFill>
                  <a:srgbClr val="424242"/>
                </a:solidFill>
                <a:effectLst/>
                <a:latin typeface="Founders Grotesk"/>
              </a:rPr>
              <a:t>an</a:t>
            </a:r>
            <a:r>
              <a:rPr lang="pl-PL" b="0" i="0" dirty="0">
                <a:solidFill>
                  <a:srgbClr val="424242"/>
                </a:solidFill>
                <a:effectLst/>
                <a:latin typeface="Founders Grotesk"/>
              </a:rPr>
              <a:t> </a:t>
            </a:r>
            <a:r>
              <a:rPr lang="pl-PL" b="0" i="0" dirty="0" err="1">
                <a:solidFill>
                  <a:srgbClr val="424242"/>
                </a:solidFill>
                <a:effectLst/>
                <a:latin typeface="Founders Grotesk"/>
              </a:rPr>
              <a:t>interesting</a:t>
            </a:r>
            <a:r>
              <a:rPr lang="pl-PL" b="0" i="0" dirty="0">
                <a:solidFill>
                  <a:srgbClr val="424242"/>
                </a:solidFill>
                <a:effectLst/>
                <a:latin typeface="Founders Grotesk"/>
              </a:rPr>
              <a:t> </a:t>
            </a:r>
            <a:r>
              <a:rPr lang="pl-PL" b="0" i="0" dirty="0" err="1">
                <a:solidFill>
                  <a:srgbClr val="424242"/>
                </a:solidFill>
                <a:effectLst/>
                <a:latin typeface="Founders Grotesk"/>
              </a:rPr>
              <a:t>fact</a:t>
            </a:r>
            <a:r>
              <a:rPr lang="pl-PL" b="0" i="0" dirty="0">
                <a:solidFill>
                  <a:srgbClr val="424242"/>
                </a:solidFill>
                <a:effectLst/>
                <a:latin typeface="Founders Grotesk"/>
              </a:rPr>
              <a:t> I </a:t>
            </a:r>
            <a:r>
              <a:rPr lang="pl-PL" b="0" i="0" dirty="0" err="1">
                <a:solidFill>
                  <a:srgbClr val="424242"/>
                </a:solidFill>
                <a:effectLst/>
                <a:latin typeface="Founders Grotesk"/>
              </a:rPr>
              <a:t>will</a:t>
            </a:r>
            <a:r>
              <a:rPr lang="pl-PL" b="0" i="0" dirty="0">
                <a:solidFill>
                  <a:srgbClr val="424242"/>
                </a:solidFill>
                <a:effectLst/>
                <a:latin typeface="Founders Grotesk"/>
              </a:rPr>
              <a:t> </a:t>
            </a:r>
            <a:r>
              <a:rPr lang="pl-PL" b="0" i="0" dirty="0" err="1">
                <a:solidFill>
                  <a:srgbClr val="424242"/>
                </a:solidFill>
                <a:effectLst/>
                <a:latin typeface="Founders Grotesk"/>
              </a:rPr>
              <a:t>also</a:t>
            </a:r>
            <a:r>
              <a:rPr lang="pl-PL" b="0" i="0" dirty="0">
                <a:solidFill>
                  <a:srgbClr val="424242"/>
                </a:solidFill>
                <a:effectLst/>
                <a:latin typeface="Founders Grotesk"/>
              </a:rPr>
              <a:t> </a:t>
            </a:r>
            <a:r>
              <a:rPr lang="pl-PL" b="0" i="0" dirty="0" err="1">
                <a:solidFill>
                  <a:srgbClr val="424242"/>
                </a:solidFill>
                <a:effectLst/>
                <a:latin typeface="Founders Grotesk"/>
              </a:rPr>
              <a:t>mention</a:t>
            </a:r>
            <a:r>
              <a:rPr lang="pl-PL" b="0" i="0" dirty="0">
                <a:solidFill>
                  <a:srgbClr val="424242"/>
                </a:solidFill>
                <a:effectLst/>
                <a:latin typeface="Founders Grotesk"/>
              </a:rPr>
              <a:t> </a:t>
            </a:r>
            <a:r>
              <a:rPr lang="pl-PL" b="0" i="0" dirty="0" err="1">
                <a:solidFill>
                  <a:srgbClr val="424242"/>
                </a:solidFill>
                <a:effectLst/>
                <a:latin typeface="Founders Grotesk"/>
              </a:rPr>
              <a:t>that</a:t>
            </a:r>
            <a:r>
              <a:rPr lang="pl-PL" b="0" i="0" dirty="0">
                <a:solidFill>
                  <a:srgbClr val="424242"/>
                </a:solidFill>
                <a:effectLst/>
                <a:latin typeface="Founders Grotesk"/>
              </a:rPr>
              <a:t> </a:t>
            </a:r>
            <a:r>
              <a:rPr lang="pl-PL" b="0" i="0" dirty="0" err="1">
                <a:solidFill>
                  <a:srgbClr val="424242"/>
                </a:solidFill>
                <a:effectLst/>
                <a:latin typeface="Founders Grotesk"/>
              </a:rPr>
              <a:t>colours</a:t>
            </a:r>
            <a:r>
              <a:rPr lang="pl-PL" b="0" i="0" dirty="0">
                <a:solidFill>
                  <a:srgbClr val="424242"/>
                </a:solidFill>
                <a:effectLst/>
                <a:latin typeface="Founders Grotesk"/>
              </a:rPr>
              <a:t>: </a:t>
            </a:r>
            <a:r>
              <a:rPr lang="pl-PL" b="0" i="0" dirty="0" err="1">
                <a:solidFill>
                  <a:srgbClr val="424242"/>
                </a:solidFill>
                <a:effectLst/>
                <a:latin typeface="Founders Grotesk"/>
              </a:rPr>
              <a:t>gold</a:t>
            </a:r>
            <a:r>
              <a:rPr lang="pl-PL" b="0" i="0" dirty="0">
                <a:solidFill>
                  <a:srgbClr val="424242"/>
                </a:solidFill>
                <a:effectLst/>
                <a:latin typeface="Founders Grotesk"/>
              </a:rPr>
              <a:t> and </a:t>
            </a:r>
            <a:r>
              <a:rPr lang="pl-PL" b="0" i="0" dirty="0" err="1">
                <a:solidFill>
                  <a:srgbClr val="424242"/>
                </a:solidFill>
                <a:effectLst/>
                <a:latin typeface="Founders Grotesk"/>
              </a:rPr>
              <a:t>green</a:t>
            </a:r>
            <a:r>
              <a:rPr lang="pl-PL" b="0" i="0" dirty="0">
                <a:solidFill>
                  <a:srgbClr val="424242"/>
                </a:solidFill>
                <a:effectLst/>
                <a:latin typeface="Founders Grotesk"/>
              </a:rPr>
              <a:t> </a:t>
            </a:r>
            <a:r>
              <a:rPr lang="pl-PL" b="0" i="0" dirty="0" err="1">
                <a:solidFill>
                  <a:srgbClr val="424242"/>
                </a:solidFill>
                <a:effectLst/>
                <a:latin typeface="Founders Grotesk"/>
              </a:rPr>
              <a:t>which</a:t>
            </a:r>
            <a:r>
              <a:rPr lang="pl-PL" b="0" i="0" dirty="0">
                <a:solidFill>
                  <a:srgbClr val="424242"/>
                </a:solidFill>
                <a:effectLst/>
                <a:latin typeface="Founders Grotesk"/>
              </a:rPr>
              <a:t> </a:t>
            </a:r>
            <a:r>
              <a:rPr lang="pl-PL" b="0" i="0" dirty="0" err="1">
                <a:solidFill>
                  <a:srgbClr val="424242"/>
                </a:solidFill>
                <a:effectLst/>
                <a:latin typeface="Founders Grotesk"/>
              </a:rPr>
              <a:t>represents</a:t>
            </a:r>
            <a:r>
              <a:rPr lang="pl-PL" b="0" i="0" dirty="0">
                <a:solidFill>
                  <a:srgbClr val="424242"/>
                </a:solidFill>
                <a:effectLst/>
                <a:latin typeface="Founders Grotesk"/>
              </a:rPr>
              <a:t> the </a:t>
            </a:r>
            <a:r>
              <a:rPr lang="pl-PL" b="0" i="0" dirty="0" err="1">
                <a:solidFill>
                  <a:srgbClr val="424242"/>
                </a:solidFill>
                <a:effectLst/>
                <a:latin typeface="Founders Grotesk"/>
              </a:rPr>
              <a:t>brand</a:t>
            </a:r>
            <a:r>
              <a:rPr lang="pl-PL" b="0" i="0" dirty="0">
                <a:solidFill>
                  <a:srgbClr val="424242"/>
                </a:solidFill>
                <a:effectLst/>
                <a:latin typeface="Founders Grotesk"/>
              </a:rPr>
              <a:t> </a:t>
            </a:r>
            <a:r>
              <a:rPr lang="pl-PL" b="0" i="0" dirty="0" err="1">
                <a:solidFill>
                  <a:srgbClr val="424242"/>
                </a:solidFill>
                <a:effectLst/>
                <a:latin typeface="Founders Grotesk"/>
              </a:rPr>
              <a:t>are</a:t>
            </a:r>
            <a:r>
              <a:rPr lang="pl-PL" b="0" i="0" dirty="0">
                <a:solidFill>
                  <a:srgbClr val="424242"/>
                </a:solidFill>
                <a:effectLst/>
                <a:latin typeface="Founders Grotesk"/>
              </a:rPr>
              <a:t> not </a:t>
            </a:r>
            <a:r>
              <a:rPr lang="pl-PL" b="0" i="0" dirty="0" err="1">
                <a:solidFill>
                  <a:srgbClr val="424242"/>
                </a:solidFill>
                <a:effectLst/>
                <a:latin typeface="Founders Grotesk"/>
              </a:rPr>
              <a:t>accidental</a:t>
            </a:r>
            <a:r>
              <a:rPr lang="pl-PL" b="0" i="0" dirty="0">
                <a:solidFill>
                  <a:srgbClr val="424242"/>
                </a:solidFill>
                <a:effectLst/>
                <a:latin typeface="Founders Grotesk"/>
              </a:rPr>
              <a:t>.</a:t>
            </a:r>
            <a:endParaRPr lang="pl-PL" dirty="0"/>
          </a:p>
        </p:txBody>
      </p:sp>
      <p:sp>
        <p:nvSpPr>
          <p:cNvPr id="4" name="Symbol zastępczy numeru slajdu 3"/>
          <p:cNvSpPr>
            <a:spLocks noGrp="1"/>
          </p:cNvSpPr>
          <p:nvPr>
            <p:ph type="sldNum" sz="quarter" idx="5"/>
          </p:nvPr>
        </p:nvSpPr>
        <p:spPr/>
        <p:txBody>
          <a:bodyPr/>
          <a:lstStyle/>
          <a:p>
            <a:fld id="{E3720F01-60B0-4B30-A4E3-4895F526D1E8}" type="slidenum">
              <a:rPr lang="pl-PL" smtClean="0"/>
              <a:t>2</a:t>
            </a:fld>
            <a:endParaRPr lang="pl-PL"/>
          </a:p>
        </p:txBody>
      </p:sp>
    </p:spTree>
    <p:extLst>
      <p:ext uri="{BB962C8B-B14F-4D97-AF65-F5344CB8AC3E}">
        <p14:creationId xmlns:p14="http://schemas.microsoft.com/office/powerpoint/2010/main" val="3906565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pl-PL" dirty="0"/>
              <a:t>Combination of </a:t>
            </a:r>
            <a:r>
              <a:rPr lang="pl-PL" dirty="0" err="1"/>
              <a:t>colours</a:t>
            </a:r>
            <a:r>
              <a:rPr lang="pl-PL" dirty="0"/>
              <a:t> </a:t>
            </a:r>
            <a:r>
              <a:rPr lang="pl-PL" dirty="0" err="1"/>
              <a:t>seeks</a:t>
            </a:r>
            <a:r>
              <a:rPr lang="pl-PL" dirty="0"/>
              <a:t> to </a:t>
            </a:r>
            <a:r>
              <a:rPr lang="pl-PL" dirty="0" err="1"/>
              <a:t>find</a:t>
            </a:r>
            <a:r>
              <a:rPr lang="pl-PL" dirty="0"/>
              <a:t> and </a:t>
            </a:r>
            <a:r>
              <a:rPr lang="pl-PL" dirty="0" err="1"/>
              <a:t>create</a:t>
            </a:r>
            <a:r>
              <a:rPr lang="pl-PL" dirty="0"/>
              <a:t> a </a:t>
            </a:r>
            <a:r>
              <a:rPr lang="pl-PL" dirty="0" err="1"/>
              <a:t>positive</a:t>
            </a:r>
            <a:r>
              <a:rPr lang="pl-PL" dirty="0"/>
              <a:t> and </a:t>
            </a:r>
            <a:r>
              <a:rPr lang="pl-PL" dirty="0" err="1"/>
              <a:t>long</a:t>
            </a:r>
            <a:r>
              <a:rPr lang="pl-PL" dirty="0"/>
              <a:t> </a:t>
            </a:r>
            <a:r>
              <a:rPr lang="pl-PL" dirty="0" err="1"/>
              <a:t>lasting</a:t>
            </a:r>
            <a:r>
              <a:rPr lang="pl-PL" dirty="0"/>
              <a:t> </a:t>
            </a:r>
            <a:r>
              <a:rPr lang="pl-PL" dirty="0" err="1"/>
              <a:t>impact</a:t>
            </a:r>
            <a:r>
              <a:rPr lang="pl-PL" dirty="0"/>
              <a:t> </a:t>
            </a:r>
            <a:r>
              <a:rPr lang="pl-PL" dirty="0" err="1"/>
              <a:t>into</a:t>
            </a:r>
            <a:r>
              <a:rPr lang="pl-PL" dirty="0"/>
              <a:t> environment and </a:t>
            </a:r>
            <a:r>
              <a:rPr lang="pl-PL" dirty="0" err="1"/>
              <a:t>community</a:t>
            </a:r>
            <a:r>
              <a:rPr lang="pl-PL" dirty="0"/>
              <a:t>.</a:t>
            </a:r>
          </a:p>
          <a:p>
            <a:r>
              <a:rPr lang="pl-PL" dirty="0"/>
              <a:t>5 </a:t>
            </a:r>
            <a:r>
              <a:rPr lang="pl-PL" dirty="0" err="1"/>
              <a:t>values</a:t>
            </a:r>
            <a:endParaRPr lang="pl-PL" dirty="0"/>
          </a:p>
          <a:p>
            <a:pPr marL="228600" indent="-228600">
              <a:buAutoNum type="arabicPeriod"/>
            </a:pPr>
            <a:r>
              <a:rPr lang="pl-PL" dirty="0"/>
              <a:t>People </a:t>
            </a:r>
            <a:r>
              <a:rPr lang="pl-PL" dirty="0" err="1"/>
              <a:t>make</a:t>
            </a:r>
            <a:r>
              <a:rPr lang="pl-PL" dirty="0"/>
              <a:t> the </a:t>
            </a:r>
            <a:r>
              <a:rPr lang="pl-PL" dirty="0" err="1"/>
              <a:t>difference</a:t>
            </a:r>
            <a:r>
              <a:rPr lang="pl-PL" dirty="0"/>
              <a:t> and set </a:t>
            </a:r>
            <a:r>
              <a:rPr lang="pl-PL" dirty="0" err="1"/>
              <a:t>us</a:t>
            </a:r>
            <a:r>
              <a:rPr lang="pl-PL" dirty="0"/>
              <a:t> </a:t>
            </a:r>
            <a:r>
              <a:rPr lang="pl-PL" dirty="0" err="1"/>
              <a:t>apart</a:t>
            </a:r>
            <a:r>
              <a:rPr lang="pl-PL" dirty="0"/>
              <a:t>. We </a:t>
            </a:r>
            <a:r>
              <a:rPr lang="pl-PL" dirty="0" err="1"/>
              <a:t>are</a:t>
            </a:r>
            <a:r>
              <a:rPr lang="pl-PL" dirty="0"/>
              <a:t> </a:t>
            </a:r>
            <a:r>
              <a:rPr lang="pl-PL" dirty="0" err="1"/>
              <a:t>warm</a:t>
            </a:r>
            <a:r>
              <a:rPr lang="pl-PL" dirty="0"/>
              <a:t>, </a:t>
            </a:r>
            <a:r>
              <a:rPr lang="pl-PL" dirty="0" err="1"/>
              <a:t>curious</a:t>
            </a:r>
            <a:r>
              <a:rPr lang="pl-PL" dirty="0"/>
              <a:t> </a:t>
            </a:r>
            <a:r>
              <a:rPr lang="pl-PL" dirty="0" err="1"/>
              <a:t>humble</a:t>
            </a:r>
            <a:r>
              <a:rPr lang="pl-PL" dirty="0"/>
              <a:t> and </a:t>
            </a:r>
            <a:r>
              <a:rPr lang="pl-PL" dirty="0" err="1"/>
              <a:t>inerested</a:t>
            </a:r>
            <a:r>
              <a:rPr lang="pl-PL" dirty="0"/>
              <a:t> in </a:t>
            </a:r>
            <a:r>
              <a:rPr lang="pl-PL" dirty="0" err="1"/>
              <a:t>others</a:t>
            </a:r>
            <a:r>
              <a:rPr lang="pl-PL" dirty="0"/>
              <a:t>. We </a:t>
            </a:r>
            <a:r>
              <a:rPr lang="pl-PL" dirty="0" err="1"/>
              <a:t>believe</a:t>
            </a:r>
            <a:r>
              <a:rPr lang="pl-PL" dirty="0"/>
              <a:t> </a:t>
            </a:r>
            <a:r>
              <a:rPr lang="pl-PL" dirty="0" err="1"/>
              <a:t>there</a:t>
            </a:r>
            <a:r>
              <a:rPr lang="pl-PL" dirty="0"/>
              <a:t> </a:t>
            </a:r>
            <a:r>
              <a:rPr lang="pl-PL" dirty="0" err="1"/>
              <a:t>is</a:t>
            </a:r>
            <a:r>
              <a:rPr lang="pl-PL" dirty="0"/>
              <a:t> not a </a:t>
            </a:r>
            <a:r>
              <a:rPr lang="pl-PL" dirty="0" err="1"/>
              <a:t>substitude</a:t>
            </a:r>
            <a:r>
              <a:rPr lang="pl-PL" dirty="0"/>
              <a:t> for </a:t>
            </a:r>
            <a:r>
              <a:rPr lang="pl-PL" dirty="0" err="1"/>
              <a:t>care</a:t>
            </a:r>
            <a:r>
              <a:rPr lang="pl-PL" dirty="0"/>
              <a:t> and </a:t>
            </a:r>
            <a:r>
              <a:rPr lang="pl-PL" dirty="0" err="1"/>
              <a:t>civility</a:t>
            </a:r>
            <a:r>
              <a:rPr lang="pl-PL" dirty="0"/>
              <a:t>.</a:t>
            </a:r>
          </a:p>
          <a:p>
            <a:pPr marL="228600" indent="-228600">
              <a:buAutoNum type="arabicPeriod"/>
            </a:pPr>
            <a:r>
              <a:rPr lang="pl-PL" dirty="0" err="1"/>
              <a:t>Pushing</a:t>
            </a:r>
            <a:r>
              <a:rPr lang="pl-PL" dirty="0"/>
              <a:t> for </a:t>
            </a:r>
            <a:r>
              <a:rPr lang="pl-PL" dirty="0" err="1"/>
              <a:t>greater</a:t>
            </a:r>
            <a:r>
              <a:rPr lang="pl-PL" dirty="0"/>
              <a:t> and </a:t>
            </a:r>
            <a:r>
              <a:rPr lang="pl-PL" dirty="0" err="1"/>
              <a:t>exciding</a:t>
            </a:r>
            <a:r>
              <a:rPr lang="pl-PL" dirty="0"/>
              <a:t> </a:t>
            </a:r>
            <a:r>
              <a:rPr lang="pl-PL" dirty="0" err="1"/>
              <a:t>expectations</a:t>
            </a:r>
            <a:r>
              <a:rPr lang="pl-PL" dirty="0"/>
              <a:t>. </a:t>
            </a:r>
            <a:r>
              <a:rPr lang="pl-PL" dirty="0" err="1"/>
              <a:t>Briging</a:t>
            </a:r>
            <a:r>
              <a:rPr lang="pl-PL" dirty="0"/>
              <a:t> </a:t>
            </a:r>
            <a:r>
              <a:rPr lang="pl-PL" dirty="0" err="1"/>
              <a:t>magin</a:t>
            </a:r>
            <a:r>
              <a:rPr lang="pl-PL" dirty="0"/>
              <a:t> and </a:t>
            </a:r>
            <a:r>
              <a:rPr lang="pl-PL" dirty="0" err="1"/>
              <a:t>creating</a:t>
            </a:r>
            <a:r>
              <a:rPr lang="pl-PL" dirty="0"/>
              <a:t> </a:t>
            </a:r>
            <a:r>
              <a:rPr lang="pl-PL" dirty="0" err="1"/>
              <a:t>delightful</a:t>
            </a:r>
            <a:r>
              <a:rPr lang="pl-PL" dirty="0"/>
              <a:t> </a:t>
            </a:r>
            <a:r>
              <a:rPr lang="pl-PL" dirty="0" err="1"/>
              <a:t>moments</a:t>
            </a:r>
            <a:endParaRPr lang="pl-PL" dirty="0"/>
          </a:p>
          <a:p>
            <a:pPr marL="228600" indent="-228600">
              <a:buAutoNum type="arabicPeriod"/>
            </a:pPr>
            <a:r>
              <a:rPr lang="pl-PL" dirty="0" err="1"/>
              <a:t>Working</a:t>
            </a:r>
            <a:r>
              <a:rPr lang="pl-PL" dirty="0"/>
              <a:t> with </a:t>
            </a:r>
            <a:r>
              <a:rPr lang="pl-PL" dirty="0" err="1"/>
              <a:t>good</a:t>
            </a:r>
            <a:r>
              <a:rPr lang="pl-PL" dirty="0"/>
              <a:t> </a:t>
            </a:r>
            <a:r>
              <a:rPr lang="pl-PL" dirty="0" err="1"/>
              <a:t>manners</a:t>
            </a:r>
            <a:r>
              <a:rPr lang="pl-PL" dirty="0"/>
              <a:t> and </a:t>
            </a:r>
            <a:r>
              <a:rPr lang="pl-PL" dirty="0" err="1"/>
              <a:t>discrection</a:t>
            </a:r>
            <a:endParaRPr lang="pl-PL" dirty="0"/>
          </a:p>
          <a:p>
            <a:pPr marL="228600" indent="-228600">
              <a:buAutoNum type="arabicPeriod"/>
            </a:pPr>
            <a:r>
              <a:rPr lang="pl-PL" dirty="0"/>
              <a:t>Take </a:t>
            </a:r>
            <a:r>
              <a:rPr lang="pl-PL" dirty="0" err="1"/>
              <a:t>proud</a:t>
            </a:r>
            <a:r>
              <a:rPr lang="pl-PL" dirty="0"/>
              <a:t> of the </a:t>
            </a:r>
            <a:r>
              <a:rPr lang="pl-PL" dirty="0" err="1"/>
              <a:t>brad</a:t>
            </a:r>
            <a:r>
              <a:rPr lang="pl-PL" dirty="0"/>
              <a:t>, </a:t>
            </a:r>
            <a:r>
              <a:rPr lang="pl-PL" dirty="0" err="1"/>
              <a:t>haritage</a:t>
            </a:r>
            <a:r>
              <a:rPr lang="pl-PL" dirty="0"/>
              <a:t> and the </a:t>
            </a:r>
            <a:r>
              <a:rPr lang="pl-PL" dirty="0" err="1"/>
              <a:t>store</a:t>
            </a:r>
            <a:endParaRPr lang="pl-PL" dirty="0"/>
          </a:p>
          <a:p>
            <a:pPr marL="0" indent="0">
              <a:buNone/>
            </a:pPr>
            <a:r>
              <a:rPr lang="pl-PL" dirty="0" err="1"/>
              <a:t>Beleviengthat</a:t>
            </a:r>
            <a:r>
              <a:rPr lang="pl-PL" dirty="0"/>
              <a:t> </a:t>
            </a:r>
            <a:r>
              <a:rPr lang="pl-PL" dirty="0" err="1"/>
              <a:t>working</a:t>
            </a:r>
            <a:r>
              <a:rPr lang="pl-PL" dirty="0"/>
              <a:t> </a:t>
            </a:r>
            <a:r>
              <a:rPr lang="pl-PL" dirty="0" err="1"/>
              <a:t>together</a:t>
            </a:r>
            <a:r>
              <a:rPr lang="pl-PL" dirty="0"/>
              <a:t> </a:t>
            </a:r>
            <a:r>
              <a:rPr lang="pl-PL" dirty="0" err="1"/>
              <a:t>is</a:t>
            </a:r>
            <a:r>
              <a:rPr lang="pl-PL" dirty="0"/>
              <a:t> the </a:t>
            </a:r>
            <a:r>
              <a:rPr lang="pl-PL" dirty="0" err="1"/>
              <a:t>best</a:t>
            </a:r>
            <a:r>
              <a:rPr lang="pl-PL" dirty="0"/>
              <a:t>.</a:t>
            </a:r>
          </a:p>
        </p:txBody>
      </p:sp>
      <p:sp>
        <p:nvSpPr>
          <p:cNvPr id="4" name="Symbol zastępczy numeru slajdu 3"/>
          <p:cNvSpPr>
            <a:spLocks noGrp="1"/>
          </p:cNvSpPr>
          <p:nvPr>
            <p:ph type="sldNum" sz="quarter" idx="5"/>
          </p:nvPr>
        </p:nvSpPr>
        <p:spPr/>
        <p:txBody>
          <a:bodyPr/>
          <a:lstStyle/>
          <a:p>
            <a:fld id="{E3720F01-60B0-4B30-A4E3-4895F526D1E8}" type="slidenum">
              <a:rPr lang="pl-PL" smtClean="0"/>
              <a:t>3</a:t>
            </a:fld>
            <a:endParaRPr lang="pl-PL"/>
          </a:p>
        </p:txBody>
      </p:sp>
    </p:spTree>
    <p:extLst>
      <p:ext uri="{BB962C8B-B14F-4D97-AF65-F5344CB8AC3E}">
        <p14:creationId xmlns:p14="http://schemas.microsoft.com/office/powerpoint/2010/main" val="842467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pPr marL="228600" indent="-228600">
              <a:buAutoNum type="arabicParenR"/>
            </a:pPr>
            <a:r>
              <a:rPr lang="pl-PL" dirty="0" err="1"/>
              <a:t>Involves</a:t>
            </a:r>
            <a:r>
              <a:rPr lang="pl-PL" dirty="0"/>
              <a:t> developing </a:t>
            </a:r>
            <a:r>
              <a:rPr lang="pl-PL" dirty="0" err="1"/>
              <a:t>job</a:t>
            </a:r>
            <a:r>
              <a:rPr lang="pl-PL" dirty="0"/>
              <a:t> </a:t>
            </a:r>
            <a:r>
              <a:rPr lang="pl-PL" dirty="0" err="1"/>
              <a:t>decription</a:t>
            </a:r>
            <a:r>
              <a:rPr lang="pl-PL" dirty="0"/>
              <a:t>, </a:t>
            </a:r>
            <a:r>
              <a:rPr lang="pl-PL" dirty="0" err="1"/>
              <a:t>preparing</a:t>
            </a:r>
            <a:r>
              <a:rPr lang="pl-PL" dirty="0"/>
              <a:t> </a:t>
            </a:r>
            <a:r>
              <a:rPr lang="pl-PL" dirty="0" err="1"/>
              <a:t>job</a:t>
            </a:r>
            <a:r>
              <a:rPr lang="pl-PL" dirty="0"/>
              <a:t> </a:t>
            </a:r>
            <a:r>
              <a:rPr lang="pl-PL" dirty="0" err="1"/>
              <a:t>adverts</a:t>
            </a:r>
            <a:r>
              <a:rPr lang="pl-PL" dirty="0"/>
              <a:t>, </a:t>
            </a:r>
            <a:r>
              <a:rPr lang="pl-PL" dirty="0" err="1"/>
              <a:t>checking</a:t>
            </a:r>
            <a:r>
              <a:rPr lang="pl-PL" dirty="0"/>
              <a:t> </a:t>
            </a:r>
            <a:r>
              <a:rPr lang="pl-PL" dirty="0" err="1"/>
              <a:t>application</a:t>
            </a:r>
            <a:r>
              <a:rPr lang="pl-PL" dirty="0"/>
              <a:t> </a:t>
            </a:r>
            <a:r>
              <a:rPr lang="pl-PL" dirty="0" err="1"/>
              <a:t>forms</a:t>
            </a:r>
            <a:r>
              <a:rPr lang="pl-PL" dirty="0"/>
              <a:t>,, </a:t>
            </a:r>
            <a:r>
              <a:rPr lang="pl-PL" dirty="0" err="1"/>
              <a:t>interviewing</a:t>
            </a:r>
            <a:r>
              <a:rPr lang="pl-PL" dirty="0"/>
              <a:t> and </a:t>
            </a:r>
            <a:r>
              <a:rPr lang="pl-PL" dirty="0" err="1"/>
              <a:t>selecting</a:t>
            </a:r>
            <a:r>
              <a:rPr lang="pl-PL" dirty="0"/>
              <a:t> </a:t>
            </a:r>
            <a:r>
              <a:rPr lang="pl-PL" dirty="0" err="1"/>
              <a:t>candidates</a:t>
            </a:r>
            <a:endParaRPr lang="pl-PL" dirty="0"/>
          </a:p>
          <a:p>
            <a:pPr marL="228600" indent="-228600">
              <a:buAutoNum type="arabicParenR"/>
            </a:pPr>
            <a:r>
              <a:rPr lang="pl-PL" dirty="0"/>
              <a:t>Developing and </a:t>
            </a:r>
            <a:r>
              <a:rPr lang="pl-PL" dirty="0" err="1"/>
              <a:t>implementing</a:t>
            </a:r>
            <a:r>
              <a:rPr lang="pl-PL" dirty="0"/>
              <a:t> </a:t>
            </a:r>
            <a:r>
              <a:rPr lang="pl-PL" dirty="0" err="1"/>
              <a:t>policies</a:t>
            </a:r>
            <a:r>
              <a:rPr lang="pl-PL" dirty="0"/>
              <a:t>, </a:t>
            </a:r>
          </a:p>
        </p:txBody>
      </p:sp>
      <p:sp>
        <p:nvSpPr>
          <p:cNvPr id="4" name="Symbol zastępczy numeru slajdu 3"/>
          <p:cNvSpPr>
            <a:spLocks noGrp="1"/>
          </p:cNvSpPr>
          <p:nvPr>
            <p:ph type="sldNum" sz="quarter" idx="5"/>
          </p:nvPr>
        </p:nvSpPr>
        <p:spPr/>
        <p:txBody>
          <a:bodyPr/>
          <a:lstStyle/>
          <a:p>
            <a:fld id="{E3720F01-60B0-4B30-A4E3-4895F526D1E8}" type="slidenum">
              <a:rPr lang="pl-PL" smtClean="0"/>
              <a:t>4</a:t>
            </a:fld>
            <a:endParaRPr lang="pl-PL"/>
          </a:p>
        </p:txBody>
      </p:sp>
    </p:spTree>
    <p:extLst>
      <p:ext uri="{BB962C8B-B14F-4D97-AF65-F5344CB8AC3E}">
        <p14:creationId xmlns:p14="http://schemas.microsoft.com/office/powerpoint/2010/main" val="4135669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Slajd tytułowy">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pl-PL"/>
              <a:t>Kliknij, aby edytować styl</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pl-PL"/>
              <a:t>Kliknij, aby edytować styl wzorca podtytułu</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817077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pl-PL"/>
              <a:t>Kliknij, aby edytować styl</a:t>
            </a:r>
            <a:endParaRPr lang="en-US" dirty="0"/>
          </a:p>
        </p:txBody>
      </p:sp>
      <p:sp>
        <p:nvSpPr>
          <p:cNvPr id="3" name="Content Placeholder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24671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pl-PL"/>
              <a:t>Kliknij, aby edytować styl</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1E351CED-465B-40B5-ADCE-957C918F227B}"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28304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Date Placeholder 4"/>
          <p:cNvSpPr>
            <a:spLocks noGrp="1"/>
          </p:cNvSpPr>
          <p:nvPr>
            <p:ph type="dt" sz="half" idx="10"/>
          </p:nvPr>
        </p:nvSpPr>
        <p:spPr/>
        <p:txBody>
          <a:bodyPr/>
          <a:lstStyle/>
          <a:p>
            <a:fld id="{1E351CED-465B-40B5-ADCE-957C918F227B}" type="datetimeFigureOut">
              <a:rPr lang="en-US" smtClean="0"/>
              <a:t>3/22/2023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51987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pl-PL"/>
              <a:t>Kliknij, aby edytować styl</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7" name="Date Placeholder 6"/>
          <p:cNvSpPr>
            <a:spLocks noGrp="1"/>
          </p:cNvSpPr>
          <p:nvPr>
            <p:ph type="dt" sz="half" idx="10"/>
          </p:nvPr>
        </p:nvSpPr>
        <p:spPr/>
        <p:txBody>
          <a:bodyPr/>
          <a:lstStyle/>
          <a:p>
            <a:fld id="{1E351CED-465B-40B5-ADCE-957C918F227B}" type="datetimeFigureOut">
              <a:rPr lang="en-US" smtClean="0"/>
              <a:t>3/22/2023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772316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pl-PL"/>
              <a:t>Kliknij, aby edytować styl</a:t>
            </a:r>
            <a:endParaRPr lang="en-US" dirty="0"/>
          </a:p>
        </p:txBody>
      </p:sp>
      <p:sp>
        <p:nvSpPr>
          <p:cNvPr id="3" name="Date Placeholder 2"/>
          <p:cNvSpPr>
            <a:spLocks noGrp="1"/>
          </p:cNvSpPr>
          <p:nvPr>
            <p:ph type="dt" sz="half" idx="10"/>
          </p:nvPr>
        </p:nvSpPr>
        <p:spPr/>
        <p:txBody>
          <a:bodyPr/>
          <a:lstStyle/>
          <a:p>
            <a:fld id="{1E351CED-465B-40B5-ADCE-957C918F227B}" type="datetimeFigureOut">
              <a:rPr lang="en-US" smtClean="0"/>
              <a:t>3/22/2023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77505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51CED-465B-40B5-ADCE-957C918F227B}" type="datetimeFigureOut">
              <a:rPr lang="en-US" smtClean="0"/>
              <a:t>3/22/2023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400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pl-PL"/>
              <a:t>Kliknij, aby edytować styl</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pl-PL"/>
              <a:t>Kliknij, aby edytować style wzorca tekstu</a:t>
            </a:r>
          </a:p>
        </p:txBody>
      </p:sp>
      <p:sp>
        <p:nvSpPr>
          <p:cNvPr id="5" name="Date Placeholder 4"/>
          <p:cNvSpPr>
            <a:spLocks noGrp="1"/>
          </p:cNvSpPr>
          <p:nvPr>
            <p:ph type="dt" sz="half" idx="10"/>
          </p:nvPr>
        </p:nvSpPr>
        <p:spPr/>
        <p:txBody>
          <a:bodyPr/>
          <a:lstStyle/>
          <a:p>
            <a:fld id="{1E351CED-465B-40B5-ADCE-957C918F227B}" type="datetimeFigureOut">
              <a:rPr lang="en-US" smtClean="0"/>
              <a:t>3/22/2023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71194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pl-PL"/>
              <a:t>Kliknij, aby edytować styl</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pl-PL"/>
              <a:t>Kliknij ikonę, aby dodać obraz</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l-PL"/>
              <a:t>Kliknij, aby edytować style wzorca tekstu</a:t>
            </a:r>
          </a:p>
        </p:txBody>
      </p:sp>
      <p:sp>
        <p:nvSpPr>
          <p:cNvPr id="5" name="Date Placeholder 4"/>
          <p:cNvSpPr>
            <a:spLocks noGrp="1"/>
          </p:cNvSpPr>
          <p:nvPr>
            <p:ph type="dt" sz="half" idx="10"/>
          </p:nvPr>
        </p:nvSpPr>
        <p:spPr/>
        <p:txBody>
          <a:bodyPr/>
          <a:lstStyle/>
          <a:p>
            <a:fld id="{1E351CED-465B-40B5-ADCE-957C918F227B}" type="datetimeFigureOut">
              <a:rPr lang="en-US" smtClean="0"/>
              <a:t>3/22/2023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95105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ytuł i podpis">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pl-PL"/>
              <a:t>Kliknij, aby edytować styl</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1E351CED-465B-40B5-ADCE-957C918F227B}"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341033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Oferta z podpisem">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pl-PL"/>
              <a:t>Kliknij, aby edytować styl</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l-PL"/>
              <a:t>Kliknij, aby edytować style wzorca tekstu</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1E351CED-465B-40B5-ADCE-957C918F227B}"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33448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Karta nazwy">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pl-PL"/>
              <a:t>Kliknij, aby edytować styl</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1E351CED-465B-40B5-ADCE-957C918F227B}"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551254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Karta nazwy cytatu">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pl-PL"/>
              <a:t>Kliknij, aby edytować styl</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l-PL"/>
              <a:t>Kliknij, aby edytować style wzorca tekstu</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1E351CED-465B-40B5-ADCE-957C918F227B}"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74655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Prawda lub fałsz">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pl-PL"/>
              <a:t>Kliknij, aby edytować styl</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l-PL"/>
              <a:t>Kliknij, aby edytować style wzorca tekstu</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1E351CED-465B-40B5-ADCE-957C918F227B}"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415642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Vertical Text Placeholder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4144964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pl-PL"/>
              <a:t>Kliknij, aby edytować styl</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378956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pl-PL"/>
              <a:t>Kliknij, aby edytować styl</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351CED-465B-40B5-ADCE-957C918F227B}" type="datetimeFigureOut">
              <a:rPr lang="en-US" smtClean="0"/>
              <a:t>3/22/2023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2575176179"/>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wmf"/></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arrodscareers.com/human-resources-jobs" TargetMode="External"/><Relationship Id="rId2" Type="http://schemas.openxmlformats.org/officeDocument/2006/relationships/hyperlink" Target="http://opac.library.csupomona.edu/search/cHF5549+.A866+2002/chf+5549+a866+2002/-5,-1,,E/browse" TargetMode="External"/><Relationship Id="rId1" Type="http://schemas.openxmlformats.org/officeDocument/2006/relationships/slideLayout" Target="../slideLayouts/slideLayout3.xml"/><Relationship Id="rId6" Type="http://schemas.openxmlformats.org/officeDocument/2006/relationships/hyperlink" Target="https://moodle.uwtsd.ac.uk/course/view.php?id=7958" TargetMode="External"/><Relationship Id="rId5" Type="http://schemas.openxmlformats.org/officeDocument/2006/relationships/hyperlink" Target="https://www.indeed.com/career-advice/career-development%20Accessed%2018%20March%202023" TargetMode="External"/><Relationship Id="rId4" Type="http://schemas.openxmlformats.org/officeDocument/2006/relationships/hyperlink" Target="https://www.harrodscareers.com/our-valu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5" name="Straight Connector 34">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6" name="Rectangle 4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8" name="Rectangle 4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0" name="Straight Connector 49">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Isosceles Triangle 5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6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Freeform: Shape 63">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Obraz 5">
            <a:extLst>
              <a:ext uri="{FF2B5EF4-FFF2-40B4-BE49-F238E27FC236}">
                <a16:creationId xmlns:a16="http://schemas.microsoft.com/office/drawing/2014/main" id="{A3CAE265-63B7-8C2E-9248-69C6347F31CE}"/>
              </a:ext>
            </a:extLst>
          </p:cNvPr>
          <p:cNvPicPr>
            <a:picLocks noChangeAspect="1"/>
          </p:cNvPicPr>
          <p:nvPr/>
        </p:nvPicPr>
        <p:blipFill rotWithShape="1">
          <a:blip r:embed="rId2"/>
          <a:srcRect l="15776" r="10769" b="2"/>
          <a:stretch/>
        </p:blipFill>
        <p:spPr>
          <a:xfrm>
            <a:off x="0" y="0"/>
            <a:ext cx="3745130" cy="2630401"/>
          </a:xfrm>
          <a:prstGeom prst="rect">
            <a:avLst/>
          </a:prstGeom>
        </p:spPr>
      </p:pic>
      <p:sp>
        <p:nvSpPr>
          <p:cNvPr id="3" name="Podtytuł 2">
            <a:extLst>
              <a:ext uri="{FF2B5EF4-FFF2-40B4-BE49-F238E27FC236}">
                <a16:creationId xmlns:a16="http://schemas.microsoft.com/office/drawing/2014/main" id="{D2EBC6CC-6E5A-ED6F-4A96-080E618C2D5C}"/>
              </a:ext>
            </a:extLst>
          </p:cNvPr>
          <p:cNvSpPr>
            <a:spLocks noGrp="1"/>
          </p:cNvSpPr>
          <p:nvPr>
            <p:ph type="subTitle" idx="1"/>
          </p:nvPr>
        </p:nvSpPr>
        <p:spPr>
          <a:xfrm>
            <a:off x="7646833" y="4175622"/>
            <a:ext cx="4164527" cy="2096621"/>
          </a:xfrm>
        </p:spPr>
        <p:txBody>
          <a:bodyPr vert="horz" lIns="91440" tIns="45720" rIns="91440" bIns="45720" rtlCol="0" anchor="t">
            <a:normAutofit/>
          </a:bodyPr>
          <a:lstStyle/>
          <a:p>
            <a:pPr algn="l">
              <a:buFont typeface="Wingdings 3" charset="2"/>
              <a:buChar char=""/>
            </a:pPr>
            <a:r>
              <a:rPr lang="en-US" b="1" dirty="0">
                <a:solidFill>
                  <a:srgbClr val="FFFFFF"/>
                </a:solidFill>
              </a:rPr>
              <a:t>Module: Developing Relationships and Workplace Achievements</a:t>
            </a:r>
          </a:p>
          <a:p>
            <a:pPr algn="l">
              <a:buFont typeface="Wingdings 3" charset="2"/>
              <a:buChar char=""/>
            </a:pPr>
            <a:r>
              <a:rPr lang="en-US" b="1" dirty="0">
                <a:solidFill>
                  <a:srgbClr val="FFFFFF"/>
                </a:solidFill>
              </a:rPr>
              <a:t>Student name : Magdalena Konopka</a:t>
            </a:r>
          </a:p>
          <a:p>
            <a:pPr algn="l">
              <a:buFont typeface="Wingdings 3" charset="2"/>
              <a:buChar char=""/>
            </a:pPr>
            <a:r>
              <a:rPr lang="en-US" b="1" dirty="0">
                <a:solidFill>
                  <a:srgbClr val="FFFFFF"/>
                </a:solidFill>
              </a:rPr>
              <a:t>Student number : 2022639</a:t>
            </a:r>
          </a:p>
          <a:p>
            <a:pPr algn="l">
              <a:buFont typeface="Wingdings 3" charset="2"/>
              <a:buChar char=""/>
            </a:pPr>
            <a:r>
              <a:rPr lang="en-US" b="1" dirty="0">
                <a:solidFill>
                  <a:srgbClr val="FFFFFF"/>
                </a:solidFill>
              </a:rPr>
              <a:t>Lecturer name: Nishi </a:t>
            </a:r>
            <a:r>
              <a:rPr lang="en-US" b="1" dirty="0" err="1">
                <a:solidFill>
                  <a:srgbClr val="FFFFFF"/>
                </a:solidFill>
              </a:rPr>
              <a:t>Ramsurrum</a:t>
            </a:r>
            <a:endParaRPr lang="en-US" b="1" dirty="0">
              <a:solidFill>
                <a:srgbClr val="FFFFFF"/>
              </a:solidFill>
            </a:endParaRPr>
          </a:p>
          <a:p>
            <a:pPr algn="l">
              <a:buFont typeface="Wingdings 3" charset="2"/>
              <a:buChar char=""/>
            </a:pPr>
            <a:endParaRPr lang="en-US" dirty="0">
              <a:solidFill>
                <a:srgbClr val="FFFFFF"/>
              </a:solidFill>
            </a:endParaRPr>
          </a:p>
        </p:txBody>
      </p:sp>
      <p:sp>
        <p:nvSpPr>
          <p:cNvPr id="4" name="Prostokąt 3">
            <a:extLst>
              <a:ext uri="{FF2B5EF4-FFF2-40B4-BE49-F238E27FC236}">
                <a16:creationId xmlns:a16="http://schemas.microsoft.com/office/drawing/2014/main" id="{FD564DB1-1516-EEF7-DD77-3A482DE8B6AD}"/>
              </a:ext>
            </a:extLst>
          </p:cNvPr>
          <p:cNvSpPr/>
          <p:nvPr/>
        </p:nvSpPr>
        <p:spPr>
          <a:xfrm>
            <a:off x="-303694" y="2844800"/>
            <a:ext cx="7039688" cy="2585323"/>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Training and Development needs  for HR officer</a:t>
            </a:r>
            <a:endParaRPr lang="pl-PL"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300931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ytuł 5">
            <a:extLst>
              <a:ext uri="{FF2B5EF4-FFF2-40B4-BE49-F238E27FC236}">
                <a16:creationId xmlns:a16="http://schemas.microsoft.com/office/drawing/2014/main" id="{89D8B754-EB70-3262-39FA-B05B571D4170}"/>
              </a:ext>
            </a:extLst>
          </p:cNvPr>
          <p:cNvSpPr>
            <a:spLocks noGrp="1"/>
          </p:cNvSpPr>
          <p:nvPr>
            <p:ph type="ctrTitle"/>
          </p:nvPr>
        </p:nvSpPr>
        <p:spPr>
          <a:xfrm>
            <a:off x="890423" y="835015"/>
            <a:ext cx="4410720" cy="3215821"/>
          </a:xfrm>
        </p:spPr>
        <p:txBody>
          <a:bodyPr>
            <a:normAutofit fontScale="90000"/>
          </a:bodyPr>
          <a:lstStyle/>
          <a:p>
            <a:pPr algn="ctr">
              <a:lnSpc>
                <a:spcPct val="90000"/>
              </a:lnSpc>
            </a:pPr>
            <a:r>
              <a:rPr lang="pl-PL" sz="2200" dirty="0" err="1">
                <a:solidFill>
                  <a:schemeClr val="tx1"/>
                </a:solidFill>
                <a:latin typeface="Arial" panose="020B0604020202020204" pitchFamily="34" charset="0"/>
                <a:cs typeface="Arial" panose="020B0604020202020204" pitchFamily="34" charset="0"/>
              </a:rPr>
              <a:t>Harrods</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is</a:t>
            </a:r>
            <a:r>
              <a:rPr lang="pl-PL" sz="2200" dirty="0">
                <a:solidFill>
                  <a:schemeClr val="tx1"/>
                </a:solidFill>
                <a:latin typeface="Arial" panose="020B0604020202020204" pitchFamily="34" charset="0"/>
                <a:cs typeface="Arial" panose="020B0604020202020204" pitchFamily="34" charset="0"/>
              </a:rPr>
              <a:t> one of </a:t>
            </a:r>
            <a:r>
              <a:rPr lang="pl-PL" sz="2200" dirty="0" err="1">
                <a:solidFill>
                  <a:schemeClr val="tx1"/>
                </a:solidFill>
                <a:latin typeface="Arial" panose="020B0604020202020204" pitchFamily="34" charset="0"/>
                <a:cs typeface="Arial" panose="020B0604020202020204" pitchFamily="34" charset="0"/>
              </a:rPr>
              <a:t>famous</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luxury</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store</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brands</a:t>
            </a:r>
            <a:r>
              <a:rPr lang="pl-PL" sz="2200" dirty="0">
                <a:solidFill>
                  <a:schemeClr val="tx1"/>
                </a:solidFill>
                <a:latin typeface="Arial" panose="020B0604020202020204" pitchFamily="34" charset="0"/>
                <a:cs typeface="Arial" panose="020B0604020202020204" pitchFamily="34" charset="0"/>
              </a:rPr>
              <a:t>.</a:t>
            </a:r>
            <a:br>
              <a:rPr lang="pl-PL" sz="2200" dirty="0">
                <a:solidFill>
                  <a:schemeClr val="tx1"/>
                </a:solidFill>
                <a:latin typeface="Arial" panose="020B0604020202020204" pitchFamily="34" charset="0"/>
                <a:cs typeface="Arial" panose="020B0604020202020204" pitchFamily="34" charset="0"/>
              </a:rPr>
            </a:br>
            <a:r>
              <a:rPr lang="pl-PL" sz="2200" dirty="0" err="1">
                <a:solidFill>
                  <a:schemeClr val="tx1"/>
                </a:solidFill>
                <a:latin typeface="Arial" panose="020B0604020202020204" pitchFamily="34" charset="0"/>
                <a:cs typeface="Arial" panose="020B0604020202020204" pitchFamily="34" charset="0"/>
              </a:rPr>
              <a:t>Well</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recognized</a:t>
            </a:r>
            <a:r>
              <a:rPr lang="pl-PL" sz="2200" dirty="0">
                <a:solidFill>
                  <a:schemeClr val="tx1"/>
                </a:solidFill>
                <a:latin typeface="Arial" panose="020B0604020202020204" pitchFamily="34" charset="0"/>
                <a:cs typeface="Arial" panose="020B0604020202020204" pitchFamily="34" charset="0"/>
              </a:rPr>
              <a:t> in </a:t>
            </a:r>
            <a:r>
              <a:rPr lang="pl-PL" sz="2200" dirty="0" err="1">
                <a:solidFill>
                  <a:schemeClr val="tx1"/>
                </a:solidFill>
                <a:latin typeface="Arial" panose="020B0604020202020204" pitchFamily="34" charset="0"/>
                <a:cs typeface="Arial" panose="020B0604020202020204" pitchFamily="34" charset="0"/>
              </a:rPr>
              <a:t>fashion</a:t>
            </a:r>
            <a:r>
              <a:rPr lang="pl-PL" sz="2200" dirty="0">
                <a:solidFill>
                  <a:schemeClr val="tx1"/>
                </a:solidFill>
                <a:latin typeface="Arial" panose="020B0604020202020204" pitchFamily="34" charset="0"/>
                <a:cs typeface="Arial" panose="020B0604020202020204" pitchFamily="34" charset="0"/>
              </a:rPr>
              <a:t> and </a:t>
            </a:r>
            <a:r>
              <a:rPr lang="pl-PL" sz="2200" dirty="0" err="1">
                <a:solidFill>
                  <a:schemeClr val="tx1"/>
                </a:solidFill>
                <a:latin typeface="Arial" panose="020B0604020202020204" pitchFamily="34" charset="0"/>
                <a:cs typeface="Arial" panose="020B0604020202020204" pitchFamily="34" charset="0"/>
              </a:rPr>
              <a:t>retail</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industry</a:t>
            </a:r>
            <a:r>
              <a:rPr lang="pl-PL" sz="2200" dirty="0">
                <a:solidFill>
                  <a:schemeClr val="tx1"/>
                </a:solidFill>
                <a:latin typeface="Arial" panose="020B0604020202020204" pitchFamily="34" charset="0"/>
                <a:cs typeface="Arial" panose="020B0604020202020204" pitchFamily="34" charset="0"/>
              </a:rPr>
              <a:t>.</a:t>
            </a:r>
            <a:br>
              <a:rPr lang="pl-PL" sz="2200" dirty="0">
                <a:solidFill>
                  <a:schemeClr val="tx1"/>
                </a:solidFill>
                <a:latin typeface="Arial" panose="020B0604020202020204" pitchFamily="34" charset="0"/>
                <a:cs typeface="Arial" panose="020B0604020202020204" pitchFamily="34" charset="0"/>
              </a:rPr>
            </a:br>
            <a:br>
              <a:rPr lang="pl-PL" sz="2200" dirty="0">
                <a:solidFill>
                  <a:schemeClr val="tx1"/>
                </a:solidFill>
                <a:latin typeface="Arial" panose="020B0604020202020204" pitchFamily="34" charset="0"/>
                <a:cs typeface="Arial" panose="020B0604020202020204" pitchFamily="34" charset="0"/>
              </a:rPr>
            </a:br>
            <a:r>
              <a:rPr lang="pl-PL" sz="2200" dirty="0" err="1">
                <a:solidFill>
                  <a:schemeClr val="tx1"/>
                </a:solidFill>
                <a:latin typeface="Arial" panose="020B0604020202020204" pitchFamily="34" charset="0"/>
                <a:cs typeface="Arial" panose="020B0604020202020204" pitchFamily="34" charset="0"/>
              </a:rPr>
              <a:t>Harrods</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also</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includes</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franchaises</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such</a:t>
            </a:r>
            <a:r>
              <a:rPr lang="pl-PL" sz="2200" dirty="0">
                <a:solidFill>
                  <a:schemeClr val="tx1"/>
                </a:solidFill>
                <a:latin typeface="Arial" panose="020B0604020202020204" pitchFamily="34" charset="0"/>
                <a:cs typeface="Arial" panose="020B0604020202020204" pitchFamily="34" charset="0"/>
              </a:rPr>
              <a:t> as: </a:t>
            </a:r>
            <a:r>
              <a:rPr lang="pl-PL" sz="2200" dirty="0" err="1">
                <a:solidFill>
                  <a:schemeClr val="tx1"/>
                </a:solidFill>
                <a:latin typeface="Arial" panose="020B0604020202020204" pitchFamily="34" charset="0"/>
                <a:cs typeface="Arial" panose="020B0604020202020204" pitchFamily="34" charset="0"/>
              </a:rPr>
              <a:t>Harrods</a:t>
            </a:r>
            <a:r>
              <a:rPr lang="pl-PL" sz="2200" dirty="0">
                <a:solidFill>
                  <a:schemeClr val="tx1"/>
                </a:solidFill>
                <a:latin typeface="Arial" panose="020B0604020202020204" pitchFamily="34" charset="0"/>
                <a:cs typeface="Arial" panose="020B0604020202020204" pitchFamily="34" charset="0"/>
              </a:rPr>
              <a:t> Bank, </a:t>
            </a:r>
            <a:r>
              <a:rPr lang="pl-PL" sz="2200" dirty="0" err="1">
                <a:solidFill>
                  <a:schemeClr val="tx1"/>
                </a:solidFill>
                <a:latin typeface="Arial" panose="020B0604020202020204" pitchFamily="34" charset="0"/>
                <a:cs typeface="Arial" panose="020B0604020202020204" pitchFamily="34" charset="0"/>
              </a:rPr>
              <a:t>Harods</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Estates</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Harrods</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Aviation</a:t>
            </a:r>
            <a:r>
              <a:rPr lang="pl-PL" sz="2200" dirty="0">
                <a:solidFill>
                  <a:schemeClr val="tx1"/>
                </a:solidFill>
                <a:latin typeface="Arial" panose="020B0604020202020204" pitchFamily="34" charset="0"/>
                <a:cs typeface="Arial" panose="020B0604020202020204" pitchFamily="34" charset="0"/>
              </a:rPr>
              <a:t> and  </a:t>
            </a:r>
            <a:r>
              <a:rPr lang="pl-PL" sz="2200" dirty="0" err="1">
                <a:solidFill>
                  <a:schemeClr val="tx1"/>
                </a:solidFill>
                <a:latin typeface="Arial" panose="020B0604020202020204" pitchFamily="34" charset="0"/>
                <a:cs typeface="Arial" panose="020B0604020202020204" pitchFamily="34" charset="0"/>
              </a:rPr>
              <a:t>Air</a:t>
            </a:r>
            <a:r>
              <a:rPr lang="pl-PL" sz="2200" dirty="0">
                <a:solidFill>
                  <a:schemeClr val="tx1"/>
                </a:solidFill>
                <a:latin typeface="Arial" panose="020B0604020202020204" pitchFamily="34" charset="0"/>
                <a:cs typeface="Arial" panose="020B0604020202020204" pitchFamily="34" charset="0"/>
              </a:rPr>
              <a:t> </a:t>
            </a:r>
            <a:r>
              <a:rPr lang="pl-PL" sz="2200" dirty="0" err="1">
                <a:solidFill>
                  <a:schemeClr val="tx1"/>
                </a:solidFill>
                <a:latin typeface="Arial" panose="020B0604020202020204" pitchFamily="34" charset="0"/>
                <a:cs typeface="Arial" panose="020B0604020202020204" pitchFamily="34" charset="0"/>
              </a:rPr>
              <a:t>Harrods</a:t>
            </a:r>
            <a:r>
              <a:rPr lang="pl-PL" sz="2200" dirty="0">
                <a:solidFill>
                  <a:schemeClr val="tx1"/>
                </a:solidFill>
                <a:latin typeface="Arial" panose="020B0604020202020204" pitchFamily="34" charset="0"/>
                <a:cs typeface="Arial" panose="020B0604020202020204" pitchFamily="34" charset="0"/>
              </a:rPr>
              <a:t>. </a:t>
            </a:r>
            <a:br>
              <a:rPr lang="pl-PL" sz="2200" dirty="0">
                <a:solidFill>
                  <a:schemeClr val="tx1"/>
                </a:solidFill>
                <a:latin typeface="Arial" panose="020B0604020202020204" pitchFamily="34" charset="0"/>
                <a:cs typeface="Arial" panose="020B0604020202020204" pitchFamily="34" charset="0"/>
              </a:rPr>
            </a:br>
            <a:br>
              <a:rPr lang="pl-PL" sz="2200" dirty="0">
                <a:solidFill>
                  <a:schemeClr val="tx1"/>
                </a:solidFill>
                <a:latin typeface="Arial" panose="020B0604020202020204" pitchFamily="34" charset="0"/>
                <a:cs typeface="Arial" panose="020B0604020202020204" pitchFamily="34" charset="0"/>
              </a:rPr>
            </a:br>
            <a:r>
              <a:rPr lang="pl-PL" sz="2200" dirty="0" err="1">
                <a:solidFill>
                  <a:schemeClr val="tx1"/>
                </a:solidFill>
                <a:latin typeface="Arial" panose="020B0604020202020204" pitchFamily="34" charset="0"/>
                <a:cs typeface="Arial" panose="020B0604020202020204" pitchFamily="34" charset="0"/>
              </a:rPr>
              <a:t>Founded</a:t>
            </a:r>
            <a:r>
              <a:rPr lang="pl-PL" sz="2200" dirty="0">
                <a:solidFill>
                  <a:schemeClr val="tx1"/>
                </a:solidFill>
                <a:latin typeface="Arial" panose="020B0604020202020204" pitchFamily="34" charset="0"/>
                <a:cs typeface="Arial" panose="020B0604020202020204" pitchFamily="34" charset="0"/>
              </a:rPr>
              <a:t>: 1849, 174 </a:t>
            </a:r>
            <a:r>
              <a:rPr lang="pl-PL" sz="2200" dirty="0" err="1">
                <a:solidFill>
                  <a:schemeClr val="tx1"/>
                </a:solidFill>
                <a:latin typeface="Arial" panose="020B0604020202020204" pitchFamily="34" charset="0"/>
                <a:cs typeface="Arial" panose="020B0604020202020204" pitchFamily="34" charset="0"/>
              </a:rPr>
              <a:t>years</a:t>
            </a:r>
            <a:r>
              <a:rPr lang="pl-PL" sz="2200" dirty="0">
                <a:solidFill>
                  <a:schemeClr val="tx1"/>
                </a:solidFill>
                <a:latin typeface="Arial" panose="020B0604020202020204" pitchFamily="34" charset="0"/>
                <a:cs typeface="Arial" panose="020B0604020202020204" pitchFamily="34" charset="0"/>
              </a:rPr>
              <a:t> ago</a:t>
            </a:r>
            <a:br>
              <a:rPr lang="pl-PL" sz="2200" dirty="0">
                <a:solidFill>
                  <a:schemeClr val="tx1"/>
                </a:solidFill>
                <a:latin typeface="Arial" panose="020B0604020202020204" pitchFamily="34" charset="0"/>
                <a:cs typeface="Arial" panose="020B0604020202020204" pitchFamily="34" charset="0"/>
              </a:rPr>
            </a:br>
            <a:endParaRPr lang="pl-PL" sz="2200" dirty="0">
              <a:solidFill>
                <a:schemeClr val="tx1"/>
              </a:solidFill>
              <a:latin typeface="Arial" panose="020B0604020202020204" pitchFamily="34" charset="0"/>
              <a:cs typeface="Arial" panose="020B0604020202020204" pitchFamily="34" charset="0"/>
            </a:endParaRPr>
          </a:p>
        </p:txBody>
      </p:sp>
      <p:sp>
        <p:nvSpPr>
          <p:cNvPr id="10" name="Subtitle 12">
            <a:extLst>
              <a:ext uri="{FF2B5EF4-FFF2-40B4-BE49-F238E27FC236}">
                <a16:creationId xmlns:a16="http://schemas.microsoft.com/office/drawing/2014/main" id="{F8FE6C11-B56E-D593-91F8-4157FCB4AFD4}"/>
              </a:ext>
            </a:extLst>
          </p:cNvPr>
          <p:cNvSpPr>
            <a:spLocks noGrp="1"/>
          </p:cNvSpPr>
          <p:nvPr>
            <p:ph type="subTitle" idx="1"/>
          </p:nvPr>
        </p:nvSpPr>
        <p:spPr>
          <a:xfrm>
            <a:off x="932324" y="4434335"/>
            <a:ext cx="4410720" cy="1972152"/>
          </a:xfrm>
        </p:spPr>
        <p:txBody>
          <a:bodyPr>
            <a:normAutofit/>
          </a:bodyPr>
          <a:lstStyle/>
          <a:p>
            <a:pPr algn="l"/>
            <a:r>
              <a:rPr lang="en-US" b="0" i="1" dirty="0">
                <a:solidFill>
                  <a:schemeClr val="tx1"/>
                </a:solidFill>
                <a:effectLst/>
                <a:latin typeface="Miller Banner"/>
              </a:rPr>
              <a:t>“We are on the path towards our ambitious plans to operate as a leading sustainable luxury business.”</a:t>
            </a:r>
            <a:endParaRPr lang="pl-PL" b="0" i="1" dirty="0">
              <a:solidFill>
                <a:schemeClr val="tx1"/>
              </a:solidFill>
              <a:effectLst/>
              <a:latin typeface="Miller Banner"/>
            </a:endParaRPr>
          </a:p>
          <a:p>
            <a:pPr algn="l"/>
            <a:r>
              <a:rPr lang="pl-PL" i="1" dirty="0" err="1">
                <a:solidFill>
                  <a:schemeClr val="tx1"/>
                </a:solidFill>
                <a:latin typeface="Miller Banner"/>
              </a:rPr>
              <a:t>Micheal</a:t>
            </a:r>
            <a:r>
              <a:rPr lang="pl-PL" i="1" dirty="0">
                <a:solidFill>
                  <a:schemeClr val="tx1"/>
                </a:solidFill>
                <a:latin typeface="Miller Banner"/>
              </a:rPr>
              <a:t> Word, </a:t>
            </a:r>
            <a:r>
              <a:rPr lang="pl-PL" i="1" dirty="0" err="1">
                <a:solidFill>
                  <a:schemeClr val="tx1"/>
                </a:solidFill>
                <a:latin typeface="Miller Banner"/>
              </a:rPr>
              <a:t>Managing</a:t>
            </a:r>
            <a:r>
              <a:rPr lang="pl-PL" i="1" dirty="0">
                <a:solidFill>
                  <a:schemeClr val="tx1"/>
                </a:solidFill>
                <a:latin typeface="Miller Banner"/>
              </a:rPr>
              <a:t> </a:t>
            </a:r>
            <a:r>
              <a:rPr lang="pl-PL" i="1" dirty="0" err="1">
                <a:solidFill>
                  <a:schemeClr val="tx1"/>
                </a:solidFill>
                <a:latin typeface="Miller Banner"/>
              </a:rPr>
              <a:t>Director</a:t>
            </a:r>
            <a:endParaRPr lang="en-US" dirty="0">
              <a:solidFill>
                <a:schemeClr val="tx1"/>
              </a:solidFill>
            </a:endParaRPr>
          </a:p>
        </p:txBody>
      </p:sp>
      <p:pic>
        <p:nvPicPr>
          <p:cNvPr id="3" name="Obraz 2" descr="Obraz zawierający tekst&#10;&#10;Opis wygenerowany automatycznie">
            <a:extLst>
              <a:ext uri="{FF2B5EF4-FFF2-40B4-BE49-F238E27FC236}">
                <a16:creationId xmlns:a16="http://schemas.microsoft.com/office/drawing/2014/main" id="{247C9B5D-BA8D-154D-7AF4-9A9BC14EE1D4}"/>
              </a:ext>
            </a:extLst>
          </p:cNvPr>
          <p:cNvPicPr>
            <a:picLocks noChangeAspect="1"/>
          </p:cNvPicPr>
          <p:nvPr/>
        </p:nvPicPr>
        <p:blipFill>
          <a:blip r:embed="rId3"/>
          <a:stretch>
            <a:fillRect/>
          </a:stretch>
        </p:blipFill>
        <p:spPr>
          <a:xfrm>
            <a:off x="5301143" y="875187"/>
            <a:ext cx="4332143" cy="2967518"/>
          </a:xfrm>
          <a:prstGeom prst="rect">
            <a:avLst/>
          </a:prstGeom>
        </p:spPr>
      </p:pic>
      <p:sp>
        <p:nvSpPr>
          <p:cNvPr id="16" name="Slide Number Placeholder 3">
            <a:extLst>
              <a:ext uri="{FF2B5EF4-FFF2-40B4-BE49-F238E27FC236}">
                <a16:creationId xmlns:a16="http://schemas.microsoft.com/office/drawing/2014/main" id="{EE0CB3F7-D607-DD27-6318-D95A7FBB1439}"/>
              </a:ext>
            </a:extLst>
          </p:cNvPr>
          <p:cNvSpPr>
            <a:spLocks noGrp="1"/>
          </p:cNvSpPr>
          <p:nvPr>
            <p:ph type="sldNum" sz="quarter" idx="12"/>
          </p:nvPr>
        </p:nvSpPr>
        <p:spPr>
          <a:xfrm>
            <a:off x="8590663" y="6041362"/>
            <a:ext cx="683339" cy="365125"/>
          </a:xfrm>
        </p:spPr>
        <p:txBody>
          <a:bodyPr>
            <a:normAutofit/>
          </a:bodyPr>
          <a:lstStyle/>
          <a:p>
            <a:pPr>
              <a:spcAft>
                <a:spcPts val="600"/>
              </a:spcAft>
            </a:pPr>
            <a:fld id="{5E84AC6A-A0EF-437B-BCEE-4772B0214A58}" type="slidenum">
              <a:rPr lang="en-US" smtClean="0"/>
              <a:pPr>
                <a:spcAft>
                  <a:spcPts val="600"/>
                </a:spcAft>
              </a:pPr>
              <a:t>2</a:t>
            </a:fld>
            <a:endParaRPr lang="en-US"/>
          </a:p>
        </p:txBody>
      </p:sp>
      <p:pic>
        <p:nvPicPr>
          <p:cNvPr id="5" name="Obraz 4" descr="Obraz zawierający tekst, tablica suchościeralna biała&#10;&#10;Opis wygenerowany automatycznie">
            <a:extLst>
              <a:ext uri="{FF2B5EF4-FFF2-40B4-BE49-F238E27FC236}">
                <a16:creationId xmlns:a16="http://schemas.microsoft.com/office/drawing/2014/main" id="{1FABF9BE-FE13-4098-430E-285F27055D64}"/>
              </a:ext>
            </a:extLst>
          </p:cNvPr>
          <p:cNvPicPr>
            <a:picLocks noChangeAspect="1"/>
          </p:cNvPicPr>
          <p:nvPr/>
        </p:nvPicPr>
        <p:blipFill>
          <a:blip r:embed="rId4"/>
          <a:stretch>
            <a:fillRect/>
          </a:stretch>
        </p:blipFill>
        <p:spPr>
          <a:xfrm>
            <a:off x="5632096" y="4005317"/>
            <a:ext cx="3765692" cy="1873432"/>
          </a:xfrm>
          <a:prstGeom prst="rect">
            <a:avLst/>
          </a:prstGeom>
          <a:ln>
            <a:noFill/>
          </a:ln>
          <a:effectLst>
            <a:softEdge rad="112500"/>
          </a:effectLst>
        </p:spPr>
      </p:pic>
    </p:spTree>
    <p:extLst>
      <p:ext uri="{BB962C8B-B14F-4D97-AF65-F5344CB8AC3E}">
        <p14:creationId xmlns:p14="http://schemas.microsoft.com/office/powerpoint/2010/main" val="966478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B9D9B385-894B-ED14-9060-0B48180F2391}"/>
              </a:ext>
            </a:extLst>
          </p:cNvPr>
          <p:cNvSpPr>
            <a:spLocks noGrp="1"/>
          </p:cNvSpPr>
          <p:nvPr>
            <p:ph type="ctrTitle"/>
          </p:nvPr>
        </p:nvSpPr>
        <p:spPr>
          <a:xfrm>
            <a:off x="1610762" y="1032370"/>
            <a:ext cx="4724051" cy="319812"/>
          </a:xfrm>
        </p:spPr>
        <p:txBody>
          <a:bodyPr/>
          <a:lstStyle/>
          <a:p>
            <a:r>
              <a:rPr lang="pl-PL" dirty="0" err="1"/>
              <a:t>Harrods</a:t>
            </a:r>
            <a:r>
              <a:rPr lang="pl-PL" dirty="0"/>
              <a:t> </a:t>
            </a:r>
            <a:r>
              <a:rPr lang="pl-PL" dirty="0" err="1"/>
              <a:t>Values</a:t>
            </a:r>
            <a:r>
              <a:rPr lang="pl-PL" dirty="0"/>
              <a:t> </a:t>
            </a:r>
          </a:p>
        </p:txBody>
      </p:sp>
      <p:sp>
        <p:nvSpPr>
          <p:cNvPr id="3" name="Podtytuł 2">
            <a:extLst>
              <a:ext uri="{FF2B5EF4-FFF2-40B4-BE49-F238E27FC236}">
                <a16:creationId xmlns:a16="http://schemas.microsoft.com/office/drawing/2014/main" id="{CEB33E92-AFB5-7382-1A8B-E09505CEFE05}"/>
              </a:ext>
            </a:extLst>
          </p:cNvPr>
          <p:cNvSpPr>
            <a:spLocks noGrp="1"/>
          </p:cNvSpPr>
          <p:nvPr>
            <p:ph type="subTitle" idx="1"/>
          </p:nvPr>
        </p:nvSpPr>
        <p:spPr>
          <a:xfrm>
            <a:off x="3223968" y="2045617"/>
            <a:ext cx="4543719" cy="4166647"/>
          </a:xfrm>
        </p:spPr>
        <p:txBody>
          <a:bodyPr>
            <a:noAutofit/>
          </a:bodyPr>
          <a:lstStyle/>
          <a:p>
            <a:pPr marL="342900" indent="-342900" algn="l">
              <a:buAutoNum type="arabicPeriod"/>
            </a:pPr>
            <a:r>
              <a:rPr lang="pl-PL" sz="3600" b="1" dirty="0">
                <a:solidFill>
                  <a:schemeClr val="accent2">
                    <a:lumMod val="75000"/>
                  </a:schemeClr>
                </a:solidFill>
                <a:latin typeface="+mj-lt"/>
              </a:rPr>
              <a:t>we </a:t>
            </a:r>
            <a:r>
              <a:rPr lang="pl-PL" sz="3600" b="1" dirty="0" err="1">
                <a:solidFill>
                  <a:schemeClr val="accent2">
                    <a:lumMod val="75000"/>
                  </a:schemeClr>
                </a:solidFill>
                <a:latin typeface="+mj-lt"/>
              </a:rPr>
              <a:t>are</a:t>
            </a:r>
            <a:r>
              <a:rPr lang="pl-PL" sz="3600" b="1" dirty="0">
                <a:solidFill>
                  <a:schemeClr val="accent2">
                    <a:lumMod val="75000"/>
                  </a:schemeClr>
                </a:solidFill>
                <a:latin typeface="+mj-lt"/>
              </a:rPr>
              <a:t> HUMAN</a:t>
            </a:r>
          </a:p>
          <a:p>
            <a:pPr marL="342900" indent="-342900" algn="l">
              <a:buAutoNum type="arabicPeriod"/>
            </a:pPr>
            <a:r>
              <a:rPr lang="pl-PL" sz="3600" b="1" dirty="0">
                <a:solidFill>
                  <a:schemeClr val="accent2">
                    <a:lumMod val="75000"/>
                  </a:schemeClr>
                </a:solidFill>
                <a:latin typeface="+mj-lt"/>
              </a:rPr>
              <a:t>We </a:t>
            </a:r>
            <a:r>
              <a:rPr lang="pl-PL" sz="3600" b="1" dirty="0" err="1">
                <a:solidFill>
                  <a:schemeClr val="accent2">
                    <a:lumMod val="75000"/>
                  </a:schemeClr>
                </a:solidFill>
                <a:latin typeface="+mj-lt"/>
              </a:rPr>
              <a:t>strive</a:t>
            </a:r>
            <a:r>
              <a:rPr lang="pl-PL" sz="3600" b="1" dirty="0">
                <a:solidFill>
                  <a:schemeClr val="accent2">
                    <a:lumMod val="75000"/>
                  </a:schemeClr>
                </a:solidFill>
                <a:latin typeface="+mj-lt"/>
              </a:rPr>
              <a:t> to EXCEED</a:t>
            </a:r>
          </a:p>
          <a:p>
            <a:pPr marL="342900" indent="-342900" algn="l">
              <a:buAutoNum type="arabicPeriod"/>
            </a:pPr>
            <a:r>
              <a:rPr lang="pl-PL" sz="3600" b="1" dirty="0">
                <a:solidFill>
                  <a:schemeClr val="accent2">
                    <a:lumMod val="75000"/>
                  </a:schemeClr>
                </a:solidFill>
                <a:latin typeface="+mj-lt"/>
              </a:rPr>
              <a:t>We </a:t>
            </a:r>
            <a:r>
              <a:rPr lang="pl-PL" sz="3600" b="1" dirty="0" err="1">
                <a:solidFill>
                  <a:schemeClr val="accent2">
                    <a:lumMod val="75000"/>
                  </a:schemeClr>
                </a:solidFill>
                <a:latin typeface="+mj-lt"/>
              </a:rPr>
              <a:t>build</a:t>
            </a:r>
            <a:r>
              <a:rPr lang="pl-PL" sz="3600" b="1" dirty="0">
                <a:solidFill>
                  <a:schemeClr val="accent2">
                    <a:lumMod val="75000"/>
                  </a:schemeClr>
                </a:solidFill>
                <a:latin typeface="+mj-lt"/>
              </a:rPr>
              <a:t> TRUST</a:t>
            </a:r>
          </a:p>
          <a:p>
            <a:pPr marL="342900" indent="-342900" algn="l">
              <a:buAutoNum type="arabicPeriod"/>
            </a:pPr>
            <a:r>
              <a:rPr lang="pl-PL" sz="3600" b="1" dirty="0">
                <a:solidFill>
                  <a:schemeClr val="accent2">
                    <a:lumMod val="75000"/>
                  </a:schemeClr>
                </a:solidFill>
                <a:latin typeface="+mj-lt"/>
              </a:rPr>
              <a:t>We </a:t>
            </a:r>
            <a:r>
              <a:rPr lang="pl-PL" sz="3600" b="1" dirty="0" err="1">
                <a:solidFill>
                  <a:schemeClr val="accent2">
                    <a:lumMod val="75000"/>
                  </a:schemeClr>
                </a:solidFill>
                <a:latin typeface="+mj-lt"/>
              </a:rPr>
              <a:t>take</a:t>
            </a:r>
            <a:r>
              <a:rPr lang="pl-PL" sz="3600" b="1" dirty="0">
                <a:solidFill>
                  <a:schemeClr val="accent2">
                    <a:lumMod val="75000"/>
                  </a:schemeClr>
                </a:solidFill>
                <a:latin typeface="+mj-lt"/>
              </a:rPr>
              <a:t> PRIDE</a:t>
            </a:r>
          </a:p>
          <a:p>
            <a:pPr marL="342900" indent="-342900" algn="l">
              <a:buAutoNum type="arabicPeriod"/>
            </a:pPr>
            <a:r>
              <a:rPr lang="pl-PL" sz="3600" b="1" dirty="0">
                <a:solidFill>
                  <a:schemeClr val="accent2">
                    <a:lumMod val="75000"/>
                  </a:schemeClr>
                </a:solidFill>
                <a:latin typeface="+mj-lt"/>
              </a:rPr>
              <a:t>We </a:t>
            </a:r>
            <a:r>
              <a:rPr lang="pl-PL" sz="3600" b="1" dirty="0" err="1">
                <a:solidFill>
                  <a:schemeClr val="accent2">
                    <a:lumMod val="75000"/>
                  </a:schemeClr>
                </a:solidFill>
                <a:latin typeface="+mj-lt"/>
              </a:rPr>
              <a:t>are</a:t>
            </a:r>
            <a:r>
              <a:rPr lang="pl-PL" sz="3600" b="1" dirty="0">
                <a:solidFill>
                  <a:schemeClr val="accent2">
                    <a:lumMod val="75000"/>
                  </a:schemeClr>
                </a:solidFill>
                <a:latin typeface="+mj-lt"/>
              </a:rPr>
              <a:t> ONE</a:t>
            </a:r>
          </a:p>
        </p:txBody>
      </p:sp>
      <p:graphicFrame>
        <p:nvGraphicFramePr>
          <p:cNvPr id="6" name="Obiekt 5">
            <a:extLst>
              <a:ext uri="{FF2B5EF4-FFF2-40B4-BE49-F238E27FC236}">
                <a16:creationId xmlns:a16="http://schemas.microsoft.com/office/drawing/2014/main" id="{61295F47-1CAB-5538-F06D-7E412663ACDC}"/>
              </a:ext>
            </a:extLst>
          </p:cNvPr>
          <p:cNvGraphicFramePr>
            <a:graphicFrameLocks noChangeAspect="1"/>
          </p:cNvGraphicFramePr>
          <p:nvPr>
            <p:extLst>
              <p:ext uri="{D42A27DB-BD31-4B8C-83A1-F6EECF244321}">
                <p14:modId xmlns:p14="http://schemas.microsoft.com/office/powerpoint/2010/main" val="174369485"/>
              </p:ext>
            </p:extLst>
          </p:nvPr>
        </p:nvGraphicFramePr>
        <p:xfrm>
          <a:off x="6893351" y="111064"/>
          <a:ext cx="2269502" cy="2162424"/>
        </p:xfrm>
        <a:graphic>
          <a:graphicData uri="http://schemas.openxmlformats.org/presentationml/2006/ole">
            <mc:AlternateContent xmlns:mc="http://schemas.openxmlformats.org/markup-compatibility/2006">
              <mc:Choice xmlns:v="urn:schemas-microsoft-com:vml" Requires="v">
                <p:oleObj name="Obraz - mapa bitowa" r:id="rId3" imgW="2590920" imgH="2468880" progId="Paint.Picture">
                  <p:embed/>
                </p:oleObj>
              </mc:Choice>
              <mc:Fallback>
                <p:oleObj name="Obraz - mapa bitowa" r:id="rId3" imgW="2590920" imgH="2468880" progId="Paint.Picture">
                  <p:embed/>
                  <p:pic>
                    <p:nvPicPr>
                      <p:cNvPr id="0" name=""/>
                      <p:cNvPicPr/>
                      <p:nvPr/>
                    </p:nvPicPr>
                    <p:blipFill>
                      <a:blip r:embed="rId4"/>
                      <a:stretch>
                        <a:fillRect/>
                      </a:stretch>
                    </p:blipFill>
                    <p:spPr>
                      <a:xfrm>
                        <a:off x="6893351" y="111064"/>
                        <a:ext cx="2269502" cy="2162424"/>
                      </a:xfrm>
                      <a:prstGeom prst="rect">
                        <a:avLst/>
                      </a:prstGeom>
                    </p:spPr>
                  </p:pic>
                </p:oleObj>
              </mc:Fallback>
            </mc:AlternateContent>
          </a:graphicData>
        </a:graphic>
      </p:graphicFrame>
      <p:pic>
        <p:nvPicPr>
          <p:cNvPr id="8" name="Obraz 7">
            <a:extLst>
              <a:ext uri="{FF2B5EF4-FFF2-40B4-BE49-F238E27FC236}">
                <a16:creationId xmlns:a16="http://schemas.microsoft.com/office/drawing/2014/main" id="{53BCE0BC-5BED-C38C-76F9-92DB93E033A7}"/>
              </a:ext>
            </a:extLst>
          </p:cNvPr>
          <p:cNvPicPr>
            <a:picLocks noChangeAspect="1"/>
          </p:cNvPicPr>
          <p:nvPr/>
        </p:nvPicPr>
        <p:blipFill>
          <a:blip r:embed="rId5"/>
          <a:stretch>
            <a:fillRect/>
          </a:stretch>
        </p:blipFill>
        <p:spPr>
          <a:xfrm>
            <a:off x="166864" y="4478911"/>
            <a:ext cx="2453788" cy="2138497"/>
          </a:xfrm>
          <a:prstGeom prst="rect">
            <a:avLst/>
          </a:prstGeom>
        </p:spPr>
      </p:pic>
    </p:spTree>
    <p:extLst>
      <p:ext uri="{BB962C8B-B14F-4D97-AF65-F5344CB8AC3E}">
        <p14:creationId xmlns:p14="http://schemas.microsoft.com/office/powerpoint/2010/main" val="3280165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FA8F87C6-CA57-50A6-6141-AE700438A452}"/>
              </a:ext>
            </a:extLst>
          </p:cNvPr>
          <p:cNvSpPr>
            <a:spLocks noGrp="1"/>
          </p:cNvSpPr>
          <p:nvPr>
            <p:ph type="title"/>
          </p:nvPr>
        </p:nvSpPr>
        <p:spPr>
          <a:xfrm>
            <a:off x="196568" y="195402"/>
            <a:ext cx="4884479" cy="1055801"/>
          </a:xfrm>
        </p:spPr>
        <p:txBody>
          <a:bodyPr>
            <a:normAutofit/>
          </a:bodyPr>
          <a:lstStyle/>
          <a:p>
            <a:r>
              <a:rPr lang="pl-PL" dirty="0"/>
              <a:t>HR </a:t>
            </a:r>
            <a:r>
              <a:rPr lang="pl-PL" dirty="0" err="1"/>
              <a:t>officer</a:t>
            </a:r>
            <a:r>
              <a:rPr lang="pl-PL" dirty="0"/>
              <a:t> role</a:t>
            </a:r>
          </a:p>
        </p:txBody>
      </p:sp>
      <p:sp>
        <p:nvSpPr>
          <p:cNvPr id="3" name="Symbol zastępczy tekstu 2">
            <a:extLst>
              <a:ext uri="{FF2B5EF4-FFF2-40B4-BE49-F238E27FC236}">
                <a16:creationId xmlns:a16="http://schemas.microsoft.com/office/drawing/2014/main" id="{92F43ADA-A534-13A8-EFAE-441BB495FFB4}"/>
              </a:ext>
            </a:extLst>
          </p:cNvPr>
          <p:cNvSpPr>
            <a:spLocks noGrp="1"/>
          </p:cNvSpPr>
          <p:nvPr>
            <p:ph type="body" idx="1"/>
          </p:nvPr>
        </p:nvSpPr>
        <p:spPr>
          <a:xfrm>
            <a:off x="678729" y="1602558"/>
            <a:ext cx="8634953" cy="4685120"/>
          </a:xfrm>
        </p:spPr>
        <p:txBody>
          <a:bodyPr/>
          <a:lstStyle/>
          <a:p>
            <a:pPr algn="just"/>
            <a:r>
              <a:rPr lang="pl-PL" dirty="0">
                <a:solidFill>
                  <a:schemeClr val="tx1"/>
                </a:solidFill>
                <a:latin typeface="Arial" panose="020B0604020202020204" pitchFamily="34" charset="0"/>
                <a:cs typeface="Arial" panose="020B0604020202020204" pitchFamily="34" charset="0"/>
              </a:rPr>
              <a:t>Human </a:t>
            </a:r>
            <a:r>
              <a:rPr lang="pl-PL" dirty="0" err="1">
                <a:solidFill>
                  <a:schemeClr val="tx1"/>
                </a:solidFill>
                <a:latin typeface="Arial" panose="020B0604020202020204" pitchFamily="34" charset="0"/>
                <a:cs typeface="Arial" panose="020B0604020202020204" pitchFamily="34" charset="0"/>
              </a:rPr>
              <a:t>resources</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officer’s</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position</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requires</a:t>
            </a:r>
            <a:r>
              <a:rPr lang="pl-PL" dirty="0">
                <a:solidFill>
                  <a:schemeClr val="tx1"/>
                </a:solidFill>
                <a:latin typeface="Arial" panose="020B0604020202020204" pitchFamily="34" charset="0"/>
                <a:cs typeface="Arial" panose="020B0604020202020204" pitchFamily="34" charset="0"/>
              </a:rPr>
              <a:t> developing, </a:t>
            </a:r>
            <a:r>
              <a:rPr lang="pl-PL" dirty="0" err="1">
                <a:solidFill>
                  <a:schemeClr val="tx1"/>
                </a:solidFill>
                <a:latin typeface="Arial" panose="020B0604020202020204" pitchFamily="34" charset="0"/>
                <a:cs typeface="Arial" panose="020B0604020202020204" pitchFamily="34" charset="0"/>
              </a:rPr>
              <a:t>advising</a:t>
            </a:r>
            <a:r>
              <a:rPr lang="pl-PL" dirty="0">
                <a:solidFill>
                  <a:schemeClr val="tx1"/>
                </a:solidFill>
                <a:latin typeface="Arial" panose="020B0604020202020204" pitchFamily="34" charset="0"/>
                <a:cs typeface="Arial" panose="020B0604020202020204" pitchFamily="34" charset="0"/>
              </a:rPr>
              <a:t> and  </a:t>
            </a:r>
            <a:r>
              <a:rPr lang="pl-PL" dirty="0" err="1">
                <a:solidFill>
                  <a:schemeClr val="tx1"/>
                </a:solidFill>
                <a:latin typeface="Arial" panose="020B0604020202020204" pitchFamily="34" charset="0"/>
                <a:cs typeface="Arial" panose="020B0604020202020204" pitchFamily="34" charset="0"/>
              </a:rPr>
              <a:t>implementing</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policies</a:t>
            </a:r>
            <a:r>
              <a:rPr lang="pl-PL" dirty="0">
                <a:solidFill>
                  <a:schemeClr val="tx1"/>
                </a:solidFill>
                <a:latin typeface="Arial" panose="020B0604020202020204" pitchFamily="34" charset="0"/>
                <a:cs typeface="Arial" panose="020B0604020202020204" pitchFamily="34" charset="0"/>
              </a:rPr>
              <a:t> to </a:t>
            </a:r>
            <a:r>
              <a:rPr lang="pl-PL" dirty="0" err="1">
                <a:solidFill>
                  <a:schemeClr val="tx1"/>
                </a:solidFill>
                <a:latin typeface="Arial" panose="020B0604020202020204" pitchFamily="34" charset="0"/>
                <a:cs typeface="Arial" panose="020B0604020202020204" pitchFamily="34" charset="0"/>
              </a:rPr>
              <a:t>enable</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people</a:t>
            </a:r>
            <a:r>
              <a:rPr lang="pl-PL" dirty="0">
                <a:solidFill>
                  <a:schemeClr val="tx1"/>
                </a:solidFill>
                <a:latin typeface="Arial" panose="020B0604020202020204" pitchFamily="34" charset="0"/>
                <a:cs typeface="Arial" panose="020B0604020202020204" pitchFamily="34" charset="0"/>
              </a:rPr>
              <a:t> to </a:t>
            </a:r>
            <a:r>
              <a:rPr lang="pl-PL" dirty="0" err="1">
                <a:solidFill>
                  <a:schemeClr val="tx1"/>
                </a:solidFill>
                <a:latin typeface="Arial" panose="020B0604020202020204" pitchFamily="34" charset="0"/>
                <a:cs typeface="Arial" panose="020B0604020202020204" pitchFamily="34" charset="0"/>
              </a:rPr>
              <a:t>deliver</a:t>
            </a:r>
            <a:r>
              <a:rPr lang="pl-PL" dirty="0">
                <a:solidFill>
                  <a:schemeClr val="tx1"/>
                </a:solidFill>
                <a:latin typeface="Arial" panose="020B0604020202020204" pitchFamily="34" charset="0"/>
                <a:cs typeface="Arial" panose="020B0604020202020204" pitchFamily="34" charset="0"/>
              </a:rPr>
              <a:t> to </a:t>
            </a:r>
            <a:r>
              <a:rPr lang="pl-PL" dirty="0" err="1">
                <a:solidFill>
                  <a:schemeClr val="tx1"/>
                </a:solidFill>
                <a:latin typeface="Arial" panose="020B0604020202020204" pitchFamily="34" charset="0"/>
                <a:cs typeface="Arial" panose="020B0604020202020204" pitchFamily="34" charset="0"/>
              </a:rPr>
              <a:t>their</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full</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potential</a:t>
            </a:r>
            <a:r>
              <a:rPr lang="pl-PL" dirty="0">
                <a:solidFill>
                  <a:schemeClr val="tx1"/>
                </a:solidFill>
                <a:latin typeface="Arial" panose="020B0604020202020204" pitchFamily="34" charset="0"/>
                <a:cs typeface="Arial" panose="020B0604020202020204" pitchFamily="34" charset="0"/>
              </a:rPr>
              <a:t>.</a:t>
            </a:r>
          </a:p>
          <a:p>
            <a:pPr algn="just"/>
            <a:r>
              <a:rPr lang="pl-PL" dirty="0">
                <a:solidFill>
                  <a:schemeClr val="tx1"/>
                </a:solidFill>
                <a:latin typeface="Arial" panose="020B0604020202020204" pitchFamily="34" charset="0"/>
                <a:cs typeface="Arial" panose="020B0604020202020204" pitchFamily="34" charset="0"/>
              </a:rPr>
              <a:t>(HR, </a:t>
            </a:r>
            <a:r>
              <a:rPr lang="pl-PL" dirty="0" err="1">
                <a:solidFill>
                  <a:schemeClr val="tx1"/>
                </a:solidFill>
                <a:latin typeface="Arial" panose="020B0604020202020204" pitchFamily="34" charset="0"/>
                <a:cs typeface="Arial" panose="020B0604020202020204" pitchFamily="34" charset="0"/>
              </a:rPr>
              <a:t>Harrods</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Careers</a:t>
            </a:r>
            <a:r>
              <a:rPr lang="pl-PL" dirty="0">
                <a:solidFill>
                  <a:schemeClr val="tx1"/>
                </a:solidFill>
                <a:latin typeface="Arial" panose="020B0604020202020204" pitchFamily="34" charset="0"/>
                <a:cs typeface="Arial" panose="020B0604020202020204" pitchFamily="34" charset="0"/>
              </a:rPr>
              <a:t>)</a:t>
            </a:r>
          </a:p>
          <a:p>
            <a:pPr algn="just"/>
            <a:endParaRPr lang="pl-PL" dirty="0">
              <a:solidFill>
                <a:schemeClr val="tx1"/>
              </a:solidFill>
              <a:latin typeface="Arial" panose="020B0604020202020204" pitchFamily="34" charset="0"/>
              <a:cs typeface="Arial" panose="020B0604020202020204" pitchFamily="34" charset="0"/>
            </a:endParaRPr>
          </a:p>
          <a:p>
            <a:pPr algn="just"/>
            <a:r>
              <a:rPr lang="pl-PL" dirty="0">
                <a:solidFill>
                  <a:schemeClr val="tx1"/>
                </a:solidFill>
                <a:latin typeface="Arial" panose="020B0604020202020204" pitchFamily="34" charset="0"/>
                <a:cs typeface="Arial" panose="020B0604020202020204" pitchFamily="34" charset="0"/>
              </a:rPr>
              <a:t>Human </a:t>
            </a:r>
            <a:r>
              <a:rPr lang="pl-PL" dirty="0" err="1">
                <a:solidFill>
                  <a:schemeClr val="tx1"/>
                </a:solidFill>
                <a:latin typeface="Arial" panose="020B0604020202020204" pitchFamily="34" charset="0"/>
                <a:cs typeface="Arial" panose="020B0604020202020204" pitchFamily="34" charset="0"/>
              </a:rPr>
              <a:t>resources</a:t>
            </a:r>
            <a:r>
              <a:rPr lang="pl-PL" dirty="0">
                <a:solidFill>
                  <a:schemeClr val="tx1"/>
                </a:solidFill>
                <a:latin typeface="Arial" panose="020B0604020202020204" pitchFamily="34" charset="0"/>
                <a:cs typeface="Arial" panose="020B0604020202020204" pitchFamily="34" charset="0"/>
              </a:rPr>
              <a:t> management </a:t>
            </a:r>
            <a:r>
              <a:rPr lang="pl-PL" dirty="0" err="1">
                <a:solidFill>
                  <a:schemeClr val="tx1"/>
                </a:solidFill>
                <a:latin typeface="Arial" panose="020B0604020202020204" pitchFamily="34" charset="0"/>
                <a:cs typeface="Arial" panose="020B0604020202020204" pitchFamily="34" charset="0"/>
              </a:rPr>
              <a:t>policies</a:t>
            </a:r>
            <a:r>
              <a:rPr lang="pl-PL" dirty="0">
                <a:solidFill>
                  <a:schemeClr val="tx1"/>
                </a:solidFill>
                <a:latin typeface="Arial" panose="020B0604020202020204" pitchFamily="34" charset="0"/>
                <a:cs typeface="Arial" panose="020B0604020202020204" pitchFamily="34" charset="0"/>
              </a:rPr>
              <a:t> and </a:t>
            </a:r>
            <a:r>
              <a:rPr lang="pl-PL" dirty="0" err="1">
                <a:solidFill>
                  <a:schemeClr val="tx1"/>
                </a:solidFill>
                <a:latin typeface="Arial" panose="020B0604020202020204" pitchFamily="34" charset="0"/>
                <a:cs typeface="Arial" panose="020B0604020202020204" pitchFamily="34" charset="0"/>
              </a:rPr>
              <a:t>practises</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needs</a:t>
            </a:r>
            <a:r>
              <a:rPr lang="pl-PL" dirty="0">
                <a:solidFill>
                  <a:schemeClr val="tx1"/>
                </a:solidFill>
                <a:latin typeface="Arial" panose="020B0604020202020204" pitchFamily="34" charset="0"/>
                <a:cs typeface="Arial" panose="020B0604020202020204" pitchFamily="34" charset="0"/>
              </a:rPr>
              <a:t> to be </a:t>
            </a:r>
            <a:r>
              <a:rPr lang="pl-PL" dirty="0" err="1">
                <a:solidFill>
                  <a:schemeClr val="tx1"/>
                </a:solidFill>
                <a:latin typeface="Arial" panose="020B0604020202020204" pitchFamily="34" charset="0"/>
                <a:cs typeface="Arial" panose="020B0604020202020204" pitchFamily="34" charset="0"/>
              </a:rPr>
              <a:t>based</a:t>
            </a:r>
            <a:r>
              <a:rPr lang="pl-PL" dirty="0">
                <a:solidFill>
                  <a:schemeClr val="tx1"/>
                </a:solidFill>
                <a:latin typeface="Arial" panose="020B0604020202020204" pitchFamily="34" charset="0"/>
                <a:cs typeface="Arial" panose="020B0604020202020204" pitchFamily="34" charset="0"/>
              </a:rPr>
              <a:t> on the </a:t>
            </a:r>
            <a:r>
              <a:rPr lang="pl-PL" dirty="0" err="1">
                <a:solidFill>
                  <a:schemeClr val="tx1"/>
                </a:solidFill>
                <a:latin typeface="Arial" panose="020B0604020202020204" pitchFamily="34" charset="0"/>
                <a:cs typeface="Arial" panose="020B0604020202020204" pitchFamily="34" charset="0"/>
              </a:rPr>
              <a:t>factors</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which</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affect</a:t>
            </a:r>
            <a:r>
              <a:rPr lang="pl-PL" dirty="0">
                <a:solidFill>
                  <a:schemeClr val="tx1"/>
                </a:solidFill>
                <a:latin typeface="Arial" panose="020B0604020202020204" pitchFamily="34" charset="0"/>
                <a:cs typeface="Arial" panose="020B0604020202020204" pitchFamily="34" charset="0"/>
              </a:rPr>
              <a:t> the </a:t>
            </a:r>
            <a:r>
              <a:rPr lang="pl-PL" dirty="0" err="1">
                <a:solidFill>
                  <a:schemeClr val="tx1"/>
                </a:solidFill>
                <a:latin typeface="Arial" panose="020B0604020202020204" pitchFamily="34" charset="0"/>
                <a:cs typeface="Arial" panose="020B0604020202020204" pitchFamily="34" charset="0"/>
              </a:rPr>
              <a:t>behaviour</a:t>
            </a:r>
            <a:r>
              <a:rPr lang="pl-PL" dirty="0">
                <a:solidFill>
                  <a:schemeClr val="tx1"/>
                </a:solidFill>
                <a:latin typeface="Arial" panose="020B0604020202020204" pitchFamily="34" charset="0"/>
                <a:cs typeface="Arial" panose="020B0604020202020204" pitchFamily="34" charset="0"/>
              </a:rPr>
              <a:t> of </a:t>
            </a:r>
            <a:r>
              <a:rPr lang="pl-PL" dirty="0" err="1">
                <a:solidFill>
                  <a:schemeClr val="tx1"/>
                </a:solidFill>
                <a:latin typeface="Arial" panose="020B0604020202020204" pitchFamily="34" charset="0"/>
                <a:cs typeface="Arial" panose="020B0604020202020204" pitchFamily="34" charset="0"/>
              </a:rPr>
              <a:t>people</a:t>
            </a:r>
            <a:r>
              <a:rPr lang="pl-PL" dirty="0">
                <a:solidFill>
                  <a:schemeClr val="tx1"/>
                </a:solidFill>
                <a:latin typeface="Arial" panose="020B0604020202020204" pitchFamily="34" charset="0"/>
                <a:cs typeface="Arial" panose="020B0604020202020204" pitchFamily="34" charset="0"/>
              </a:rPr>
              <a:t> in the </a:t>
            </a:r>
            <a:r>
              <a:rPr lang="pl-PL" dirty="0" err="1">
                <a:solidFill>
                  <a:schemeClr val="tx1"/>
                </a:solidFill>
                <a:latin typeface="Arial" panose="020B0604020202020204" pitchFamily="34" charset="0"/>
                <a:cs typeface="Arial" panose="020B0604020202020204" pitchFamily="34" charset="0"/>
              </a:rPr>
              <a:t>organisations</a:t>
            </a:r>
            <a:r>
              <a:rPr lang="pl-PL" dirty="0">
                <a:solidFill>
                  <a:schemeClr val="tx1"/>
                </a:solidFill>
                <a:latin typeface="Arial" panose="020B0604020202020204" pitchFamily="34" charset="0"/>
                <a:cs typeface="Arial" panose="020B0604020202020204" pitchFamily="34" charset="0"/>
              </a:rPr>
              <a:t>.</a:t>
            </a:r>
          </a:p>
          <a:p>
            <a:pPr algn="just"/>
            <a:endParaRPr lang="pl-PL" dirty="0">
              <a:solidFill>
                <a:schemeClr val="tx1"/>
              </a:solidFill>
              <a:latin typeface="Arial" panose="020B0604020202020204" pitchFamily="34" charset="0"/>
              <a:cs typeface="Arial" panose="020B0604020202020204" pitchFamily="34" charset="0"/>
            </a:endParaRPr>
          </a:p>
          <a:p>
            <a:pPr algn="just"/>
            <a:r>
              <a:rPr lang="en-US" dirty="0">
                <a:solidFill>
                  <a:schemeClr val="tx1"/>
                </a:solidFill>
                <a:latin typeface="Arial" panose="020B0604020202020204" pitchFamily="34" charset="0"/>
                <a:cs typeface="Arial" panose="020B0604020202020204" pitchFamily="34" charset="0"/>
              </a:rPr>
              <a:t>Identifying key competencies also helps Harrods to design its recruitment process to ensure that it attracts the best candidates. They must have the right approach to sales, customer service and decision-making</a:t>
            </a:r>
            <a:r>
              <a:rPr lang="pl-PL" dirty="0">
                <a:solidFill>
                  <a:schemeClr val="tx1"/>
                </a:solidFill>
                <a:latin typeface="Arial" panose="020B0604020202020204" pitchFamily="34" charset="0"/>
                <a:cs typeface="Arial" panose="020B0604020202020204" pitchFamily="34" charset="0"/>
              </a:rPr>
              <a:t>.</a:t>
            </a:r>
          </a:p>
          <a:p>
            <a:pPr algn="just"/>
            <a:endParaRPr lang="pl-PL" dirty="0">
              <a:solidFill>
                <a:schemeClr val="tx1"/>
              </a:solidFill>
              <a:latin typeface="Arial" panose="020B0604020202020204" pitchFamily="34" charset="0"/>
              <a:cs typeface="Arial" panose="020B0604020202020204" pitchFamily="34" charset="0"/>
            </a:endParaRPr>
          </a:p>
          <a:p>
            <a:pPr algn="just"/>
            <a:endParaRPr lang="pl-PL" dirty="0">
              <a:solidFill>
                <a:schemeClr val="tx1"/>
              </a:solidFill>
              <a:latin typeface="Arial" panose="020B0604020202020204" pitchFamily="34" charset="0"/>
              <a:cs typeface="Arial" panose="020B0604020202020204" pitchFamily="34" charset="0"/>
            </a:endParaRPr>
          </a:p>
          <a:p>
            <a:pPr algn="just"/>
            <a:endParaRPr lang="pl-PL" dirty="0">
              <a:solidFill>
                <a:schemeClr val="tx1"/>
              </a:solidFill>
            </a:endParaRPr>
          </a:p>
          <a:p>
            <a:endParaRPr lang="pl-PL" dirty="0">
              <a:solidFill>
                <a:schemeClr val="tx1"/>
              </a:solidFill>
            </a:endParaRPr>
          </a:p>
        </p:txBody>
      </p:sp>
    </p:spTree>
    <p:extLst>
      <p:ext uri="{BB962C8B-B14F-4D97-AF65-F5344CB8AC3E}">
        <p14:creationId xmlns:p14="http://schemas.microsoft.com/office/powerpoint/2010/main" val="550927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ymbol zastępczy tekstu 2">
            <a:extLst>
              <a:ext uri="{FF2B5EF4-FFF2-40B4-BE49-F238E27FC236}">
                <a16:creationId xmlns:a16="http://schemas.microsoft.com/office/drawing/2014/main" id="{3DDBE23B-7BD1-BD99-BC65-EA53D86F7AB4}"/>
              </a:ext>
            </a:extLst>
          </p:cNvPr>
          <p:cNvSpPr>
            <a:spLocks noGrp="1"/>
          </p:cNvSpPr>
          <p:nvPr>
            <p:ph type="body" idx="1"/>
          </p:nvPr>
        </p:nvSpPr>
        <p:spPr>
          <a:xfrm>
            <a:off x="667907" y="1680552"/>
            <a:ext cx="8985140" cy="3372215"/>
          </a:xfrm>
        </p:spPr>
        <p:txBody>
          <a:bodyPr>
            <a:normAutofit fontScale="92500" lnSpcReduction="10000"/>
          </a:bodyPr>
          <a:lstStyle/>
          <a:p>
            <a:r>
              <a:rPr lang="pl-PL" dirty="0">
                <a:solidFill>
                  <a:schemeClr val="tx1"/>
                </a:solidFill>
              </a:rPr>
              <a:t>Knowledge, </a:t>
            </a:r>
            <a:r>
              <a:rPr lang="pl-PL" dirty="0" err="1">
                <a:solidFill>
                  <a:schemeClr val="tx1"/>
                </a:solidFill>
              </a:rPr>
              <a:t>skills</a:t>
            </a:r>
            <a:r>
              <a:rPr lang="pl-PL" dirty="0">
                <a:solidFill>
                  <a:schemeClr val="tx1"/>
                </a:solidFill>
              </a:rPr>
              <a:t>, </a:t>
            </a:r>
            <a:r>
              <a:rPr lang="pl-PL" dirty="0" err="1">
                <a:solidFill>
                  <a:schemeClr val="tx1"/>
                </a:solidFill>
              </a:rPr>
              <a:t>behaviour</a:t>
            </a:r>
            <a:r>
              <a:rPr lang="pl-PL" dirty="0">
                <a:solidFill>
                  <a:schemeClr val="tx1"/>
                </a:solidFill>
              </a:rPr>
              <a:t> (KSB) for HR </a:t>
            </a:r>
            <a:r>
              <a:rPr lang="pl-PL" dirty="0" err="1">
                <a:solidFill>
                  <a:schemeClr val="tx1"/>
                </a:solidFill>
              </a:rPr>
              <a:t>officer</a:t>
            </a:r>
            <a:r>
              <a:rPr lang="pl-PL" dirty="0">
                <a:solidFill>
                  <a:schemeClr val="tx1"/>
                </a:solidFill>
              </a:rPr>
              <a:t> </a:t>
            </a:r>
            <a:r>
              <a:rPr lang="pl-PL" dirty="0" err="1">
                <a:solidFill>
                  <a:schemeClr val="tx1"/>
                </a:solidFill>
              </a:rPr>
              <a:t>at</a:t>
            </a:r>
            <a:r>
              <a:rPr lang="pl-PL" dirty="0">
                <a:solidFill>
                  <a:schemeClr val="tx1"/>
                </a:solidFill>
              </a:rPr>
              <a:t> </a:t>
            </a:r>
            <a:r>
              <a:rPr lang="pl-PL" dirty="0" err="1">
                <a:solidFill>
                  <a:schemeClr val="tx1"/>
                </a:solidFill>
              </a:rPr>
              <a:t>Harrods</a:t>
            </a:r>
            <a:r>
              <a:rPr lang="pl-PL" dirty="0">
                <a:solidFill>
                  <a:schemeClr val="tx1"/>
                </a:solidFill>
              </a:rPr>
              <a:t>:</a:t>
            </a:r>
          </a:p>
          <a:p>
            <a:pPr marL="342900" indent="-342900">
              <a:buFont typeface="Arial" panose="020B0604020202020204" pitchFamily="34" charset="0"/>
              <a:buChar char="•"/>
            </a:pPr>
            <a:r>
              <a:rPr lang="pl-PL" dirty="0" err="1">
                <a:solidFill>
                  <a:schemeClr val="tx1"/>
                </a:solidFill>
              </a:rPr>
              <a:t>Recruitment</a:t>
            </a:r>
            <a:r>
              <a:rPr lang="pl-PL" dirty="0">
                <a:solidFill>
                  <a:schemeClr val="tx1"/>
                </a:solidFill>
              </a:rPr>
              <a:t> and </a:t>
            </a:r>
            <a:r>
              <a:rPr lang="pl-PL" dirty="0" err="1">
                <a:solidFill>
                  <a:schemeClr val="tx1"/>
                </a:solidFill>
              </a:rPr>
              <a:t>sellection</a:t>
            </a:r>
            <a:r>
              <a:rPr lang="pl-PL" dirty="0">
                <a:solidFill>
                  <a:schemeClr val="tx1"/>
                </a:solidFill>
              </a:rPr>
              <a:t> – </a:t>
            </a:r>
            <a:r>
              <a:rPr lang="pl-PL" dirty="0" err="1">
                <a:solidFill>
                  <a:schemeClr val="tx1"/>
                </a:solidFill>
              </a:rPr>
              <a:t>Resourcing</a:t>
            </a:r>
            <a:r>
              <a:rPr lang="pl-PL" dirty="0">
                <a:solidFill>
                  <a:schemeClr val="tx1"/>
                </a:solidFill>
              </a:rPr>
              <a:t>,</a:t>
            </a:r>
          </a:p>
          <a:p>
            <a:pPr marL="342900" indent="-342900">
              <a:buFont typeface="Arial" panose="020B0604020202020204" pitchFamily="34" charset="0"/>
              <a:buChar char="•"/>
            </a:pPr>
            <a:r>
              <a:rPr lang="pl-PL" dirty="0">
                <a:solidFill>
                  <a:schemeClr val="tx1"/>
                </a:solidFill>
              </a:rPr>
              <a:t>Active </a:t>
            </a:r>
            <a:r>
              <a:rPr lang="pl-PL" dirty="0" err="1">
                <a:solidFill>
                  <a:schemeClr val="tx1"/>
                </a:solidFill>
              </a:rPr>
              <a:t>listening</a:t>
            </a:r>
            <a:endParaRPr lang="pl-PL" dirty="0">
              <a:solidFill>
                <a:schemeClr val="tx1"/>
              </a:solidFill>
            </a:endParaRPr>
          </a:p>
          <a:p>
            <a:pPr marL="342900" indent="-342900">
              <a:buFont typeface="Arial" panose="020B0604020202020204" pitchFamily="34" charset="0"/>
              <a:buChar char="•"/>
            </a:pPr>
            <a:r>
              <a:rPr lang="pl-PL" dirty="0">
                <a:solidFill>
                  <a:schemeClr val="tx1"/>
                </a:solidFill>
              </a:rPr>
              <a:t>System </a:t>
            </a:r>
            <a:r>
              <a:rPr lang="pl-PL" dirty="0" err="1">
                <a:solidFill>
                  <a:schemeClr val="tx1"/>
                </a:solidFill>
              </a:rPr>
              <a:t>evaluation</a:t>
            </a:r>
            <a:r>
              <a:rPr lang="pl-PL" dirty="0">
                <a:solidFill>
                  <a:schemeClr val="tx1"/>
                </a:solidFill>
              </a:rPr>
              <a:t> and </a:t>
            </a:r>
            <a:r>
              <a:rPr lang="pl-PL" dirty="0" err="1">
                <a:solidFill>
                  <a:schemeClr val="tx1"/>
                </a:solidFill>
              </a:rPr>
              <a:t>analysis</a:t>
            </a:r>
            <a:endParaRPr lang="pl-PL" dirty="0">
              <a:solidFill>
                <a:schemeClr val="tx1"/>
              </a:solidFill>
            </a:endParaRPr>
          </a:p>
          <a:p>
            <a:pPr marL="342900" indent="-342900">
              <a:buFont typeface="Arial" panose="020B0604020202020204" pitchFamily="34" charset="0"/>
              <a:buChar char="•"/>
            </a:pPr>
            <a:r>
              <a:rPr lang="pl-PL" dirty="0" err="1">
                <a:solidFill>
                  <a:schemeClr val="tx1"/>
                </a:solidFill>
              </a:rPr>
              <a:t>Psychology</a:t>
            </a:r>
            <a:r>
              <a:rPr lang="pl-PL" dirty="0">
                <a:solidFill>
                  <a:schemeClr val="tx1"/>
                </a:solidFill>
              </a:rPr>
              <a:t> (developing </a:t>
            </a:r>
            <a:r>
              <a:rPr lang="pl-PL" dirty="0" err="1">
                <a:solidFill>
                  <a:schemeClr val="tx1"/>
                </a:solidFill>
              </a:rPr>
              <a:t>communications</a:t>
            </a:r>
            <a:r>
              <a:rPr lang="pl-PL" dirty="0">
                <a:solidFill>
                  <a:schemeClr val="tx1"/>
                </a:solidFill>
              </a:rPr>
              <a:t> </a:t>
            </a:r>
            <a:r>
              <a:rPr lang="pl-PL" dirty="0" err="1">
                <a:solidFill>
                  <a:schemeClr val="tx1"/>
                </a:solidFill>
              </a:rPr>
              <a:t>between</a:t>
            </a:r>
            <a:r>
              <a:rPr lang="pl-PL" dirty="0">
                <a:solidFill>
                  <a:schemeClr val="tx1"/>
                </a:solidFill>
              </a:rPr>
              <a:t> </a:t>
            </a:r>
            <a:r>
              <a:rPr lang="pl-PL" dirty="0" err="1">
                <a:solidFill>
                  <a:schemeClr val="tx1"/>
                </a:solidFill>
              </a:rPr>
              <a:t>employees</a:t>
            </a:r>
            <a:r>
              <a:rPr lang="pl-PL" dirty="0">
                <a:solidFill>
                  <a:schemeClr val="tx1"/>
                </a:solidFill>
              </a:rPr>
              <a:t> and management),</a:t>
            </a:r>
          </a:p>
          <a:p>
            <a:pPr marL="342900" indent="-342900">
              <a:buFont typeface="Arial" panose="020B0604020202020204" pitchFamily="34" charset="0"/>
              <a:buChar char="•"/>
            </a:pPr>
            <a:r>
              <a:rPr lang="pl-PL" dirty="0" err="1">
                <a:solidFill>
                  <a:schemeClr val="tx1"/>
                </a:solidFill>
              </a:rPr>
              <a:t>Complex</a:t>
            </a:r>
            <a:r>
              <a:rPr lang="pl-PL" dirty="0">
                <a:solidFill>
                  <a:schemeClr val="tx1"/>
                </a:solidFill>
              </a:rPr>
              <a:t> problem </a:t>
            </a:r>
            <a:r>
              <a:rPr lang="pl-PL" dirty="0" err="1">
                <a:solidFill>
                  <a:schemeClr val="tx1"/>
                </a:solidFill>
              </a:rPr>
              <a:t>solving</a:t>
            </a:r>
            <a:endParaRPr lang="pl-PL" dirty="0">
              <a:solidFill>
                <a:schemeClr val="tx1"/>
              </a:solidFill>
            </a:endParaRPr>
          </a:p>
          <a:p>
            <a:pPr marL="342900" indent="-342900">
              <a:buFont typeface="Arial" panose="020B0604020202020204" pitchFamily="34" charset="0"/>
              <a:buChar char="•"/>
            </a:pPr>
            <a:r>
              <a:rPr lang="pl-PL" dirty="0">
                <a:solidFill>
                  <a:schemeClr val="tx1"/>
                </a:solidFill>
              </a:rPr>
              <a:t>Performance and </a:t>
            </a:r>
            <a:r>
              <a:rPr lang="pl-PL" dirty="0" err="1">
                <a:solidFill>
                  <a:schemeClr val="tx1"/>
                </a:solidFill>
              </a:rPr>
              <a:t>reward</a:t>
            </a:r>
            <a:endParaRPr lang="pl-PL" dirty="0">
              <a:solidFill>
                <a:schemeClr val="tx1"/>
              </a:solidFill>
            </a:endParaRPr>
          </a:p>
          <a:p>
            <a:pPr marL="342900" indent="-342900">
              <a:buFont typeface="Arial" panose="020B0604020202020204" pitchFamily="34" charset="0"/>
              <a:buChar char="•"/>
            </a:pPr>
            <a:r>
              <a:rPr lang="pl-PL" dirty="0">
                <a:solidFill>
                  <a:schemeClr val="tx1"/>
                </a:solidFill>
              </a:rPr>
              <a:t>Management of Financial </a:t>
            </a:r>
            <a:r>
              <a:rPr lang="pl-PL" dirty="0" err="1">
                <a:solidFill>
                  <a:schemeClr val="tx1"/>
                </a:solidFill>
              </a:rPr>
              <a:t>Resources</a:t>
            </a:r>
            <a:endParaRPr lang="pl-PL" dirty="0">
              <a:solidFill>
                <a:schemeClr val="tx1"/>
              </a:solidFill>
            </a:endParaRPr>
          </a:p>
          <a:p>
            <a:pPr marL="342900" indent="-342900">
              <a:buFont typeface="Arial" panose="020B0604020202020204" pitchFamily="34" charset="0"/>
              <a:buChar char="•"/>
            </a:pPr>
            <a:endParaRPr lang="pl-PL" dirty="0">
              <a:solidFill>
                <a:schemeClr val="tx1"/>
              </a:solidFill>
            </a:endParaRPr>
          </a:p>
          <a:p>
            <a:endParaRPr lang="pl-PL" dirty="0">
              <a:solidFill>
                <a:schemeClr val="tx1"/>
              </a:solidFill>
            </a:endParaRPr>
          </a:p>
          <a:p>
            <a:endParaRPr lang="pl-PL" dirty="0"/>
          </a:p>
        </p:txBody>
      </p:sp>
      <p:pic>
        <p:nvPicPr>
          <p:cNvPr id="4" name="Obraz 3" descr="Obraz zawierający tekst, tablica suchościeralna biała&#10;&#10;Opis wygenerowany automatycznie">
            <a:extLst>
              <a:ext uri="{FF2B5EF4-FFF2-40B4-BE49-F238E27FC236}">
                <a16:creationId xmlns:a16="http://schemas.microsoft.com/office/drawing/2014/main" id="{FDEF6226-6FA8-3019-C34B-0C59530A3878}"/>
              </a:ext>
            </a:extLst>
          </p:cNvPr>
          <p:cNvPicPr>
            <a:picLocks noChangeAspect="1"/>
          </p:cNvPicPr>
          <p:nvPr/>
        </p:nvPicPr>
        <p:blipFill>
          <a:blip r:embed="rId2"/>
          <a:stretch>
            <a:fillRect/>
          </a:stretch>
        </p:blipFill>
        <p:spPr>
          <a:xfrm>
            <a:off x="5028781" y="4240732"/>
            <a:ext cx="3765692" cy="1873432"/>
          </a:xfrm>
          <a:prstGeom prst="rect">
            <a:avLst/>
          </a:prstGeom>
          <a:ln>
            <a:noFill/>
          </a:ln>
          <a:effectLst>
            <a:softEdge rad="112500"/>
          </a:effectLst>
        </p:spPr>
      </p:pic>
    </p:spTree>
    <p:extLst>
      <p:ext uri="{BB962C8B-B14F-4D97-AF65-F5344CB8AC3E}">
        <p14:creationId xmlns:p14="http://schemas.microsoft.com/office/powerpoint/2010/main" val="695964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a:extLst>
              <a:ext uri="{FF2B5EF4-FFF2-40B4-BE49-F238E27FC236}">
                <a16:creationId xmlns:a16="http://schemas.microsoft.com/office/drawing/2014/main" id="{451BA1BC-B474-53A6-D42C-E0CEFDA59320}"/>
              </a:ext>
            </a:extLst>
          </p:cNvPr>
          <p:cNvPicPr>
            <a:picLocks noChangeAspect="1"/>
          </p:cNvPicPr>
          <p:nvPr/>
        </p:nvPicPr>
        <p:blipFill rotWithShape="1">
          <a:blip r:embed="rId2"/>
          <a:srcRect l="30522" r="6544"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ytuł 1">
            <a:extLst>
              <a:ext uri="{FF2B5EF4-FFF2-40B4-BE49-F238E27FC236}">
                <a16:creationId xmlns:a16="http://schemas.microsoft.com/office/drawing/2014/main" id="{D6A4A685-52CF-AFB2-B99D-3A6CA8158793}"/>
              </a:ext>
            </a:extLst>
          </p:cNvPr>
          <p:cNvSpPr>
            <a:spLocks noGrp="1"/>
          </p:cNvSpPr>
          <p:nvPr>
            <p:ph type="title"/>
          </p:nvPr>
        </p:nvSpPr>
        <p:spPr>
          <a:xfrm>
            <a:off x="1601788" y="518519"/>
            <a:ext cx="7559553" cy="1291427"/>
          </a:xfrm>
        </p:spPr>
        <p:txBody>
          <a:bodyPr vert="horz" lIns="91440" tIns="45720" rIns="91440" bIns="45720" rtlCol="0" anchor="b">
            <a:normAutofit/>
          </a:bodyPr>
          <a:lstStyle/>
          <a:p>
            <a:pPr algn="r"/>
            <a:r>
              <a:rPr lang="pl-PL" sz="3600" dirty="0"/>
              <a:t>My </a:t>
            </a:r>
            <a:r>
              <a:rPr lang="en-US" sz="3600" dirty="0"/>
              <a:t>SWOT analysis</a:t>
            </a:r>
            <a:br>
              <a:rPr lang="pl-PL" sz="3600" dirty="0"/>
            </a:br>
            <a:r>
              <a:rPr lang="pl-PL" sz="3600" dirty="0"/>
              <a:t>(appendix 2)</a:t>
            </a:r>
            <a:endParaRPr lang="en-US" sz="3600" dirty="0"/>
          </a:p>
        </p:txBody>
      </p:sp>
      <p:sp>
        <p:nvSpPr>
          <p:cNvPr id="3" name="Symbol zastępczy tekstu 2">
            <a:extLst>
              <a:ext uri="{FF2B5EF4-FFF2-40B4-BE49-F238E27FC236}">
                <a16:creationId xmlns:a16="http://schemas.microsoft.com/office/drawing/2014/main" id="{EB64B74E-96BB-0C3E-12C5-0D4A332AC308}"/>
              </a:ext>
            </a:extLst>
          </p:cNvPr>
          <p:cNvSpPr>
            <a:spLocks noGrp="1"/>
          </p:cNvSpPr>
          <p:nvPr>
            <p:ph type="body" idx="1"/>
          </p:nvPr>
        </p:nvSpPr>
        <p:spPr>
          <a:xfrm>
            <a:off x="3928556" y="1809947"/>
            <a:ext cx="5520627" cy="5866652"/>
          </a:xfrm>
        </p:spPr>
        <p:txBody>
          <a:bodyPr vert="horz" lIns="91440" tIns="45720" rIns="91440" bIns="45720" rtlCol="0" anchor="t">
            <a:normAutofit fontScale="92500" lnSpcReduction="20000"/>
          </a:bodyPr>
          <a:lstStyle/>
          <a:p>
            <a:pPr algn="r"/>
            <a:endParaRPr lang="pl-PL" sz="1800" dirty="0">
              <a:solidFill>
                <a:schemeClr val="tx1"/>
              </a:solidFill>
              <a:latin typeface="Arial" panose="020B0604020202020204" pitchFamily="34" charset="0"/>
              <a:cs typeface="Arial" panose="020B0604020202020204" pitchFamily="34" charset="0"/>
            </a:endParaRPr>
          </a:p>
          <a:p>
            <a:pPr algn="ctr"/>
            <a:r>
              <a:rPr lang="pl-PL" sz="1900" b="1" dirty="0" err="1">
                <a:solidFill>
                  <a:schemeClr val="tx1"/>
                </a:solidFill>
                <a:latin typeface="Arial" panose="020B0604020202020204" pitchFamily="34" charset="0"/>
                <a:cs typeface="Arial" panose="020B0604020202020204" pitchFamily="34" charset="0"/>
              </a:rPr>
              <a:t>Strenghts</a:t>
            </a:r>
            <a:r>
              <a:rPr lang="pl-PL" sz="1900" b="1" dirty="0">
                <a:solidFill>
                  <a:schemeClr val="tx1"/>
                </a:solidFill>
                <a:latin typeface="Arial" panose="020B0604020202020204" pitchFamily="34" charset="0"/>
                <a:cs typeface="Arial" panose="020B0604020202020204" pitchFamily="34" charset="0"/>
              </a:rPr>
              <a:t>:</a:t>
            </a:r>
          </a:p>
          <a:p>
            <a:pPr algn="ctr"/>
            <a:r>
              <a:rPr lang="pl-PL" sz="1900" dirty="0">
                <a:solidFill>
                  <a:schemeClr val="tx1"/>
                </a:solidFill>
                <a:latin typeface="Arial" panose="020B0604020202020204" pitchFamily="34" charset="0"/>
                <a:cs typeface="Arial" panose="020B0604020202020204" pitchFamily="34" charset="0"/>
              </a:rPr>
              <a:t>Good </a:t>
            </a:r>
            <a:r>
              <a:rPr lang="pl-PL" sz="1900" dirty="0" err="1">
                <a:solidFill>
                  <a:schemeClr val="tx1"/>
                </a:solidFill>
                <a:latin typeface="Arial" panose="020B0604020202020204" pitchFamily="34" charset="0"/>
                <a:cs typeface="Arial" panose="020B0604020202020204" pitchFamily="34" charset="0"/>
              </a:rPr>
              <a:t>communication</a:t>
            </a:r>
            <a:r>
              <a:rPr lang="pl-PL" sz="1900" dirty="0">
                <a:solidFill>
                  <a:schemeClr val="tx1"/>
                </a:solidFill>
                <a:latin typeface="Arial" panose="020B0604020202020204" pitchFamily="34" charset="0"/>
                <a:cs typeface="Arial" panose="020B0604020202020204" pitchFamily="34" charset="0"/>
              </a:rPr>
              <a:t> </a:t>
            </a:r>
            <a:r>
              <a:rPr lang="pl-PL" sz="1900" dirty="0" err="1">
                <a:solidFill>
                  <a:schemeClr val="tx1"/>
                </a:solidFill>
                <a:latin typeface="Arial" panose="020B0604020202020204" pitchFamily="34" charset="0"/>
                <a:cs typeface="Arial" panose="020B0604020202020204" pitchFamily="34" charset="0"/>
              </a:rPr>
              <a:t>skills</a:t>
            </a:r>
            <a:endParaRPr lang="pl-PL" sz="1900" dirty="0">
              <a:solidFill>
                <a:schemeClr val="tx1"/>
              </a:solidFill>
              <a:latin typeface="Arial" panose="020B0604020202020204" pitchFamily="34" charset="0"/>
              <a:cs typeface="Arial" panose="020B0604020202020204" pitchFamily="34" charset="0"/>
            </a:endParaRPr>
          </a:p>
          <a:p>
            <a:pPr algn="ctr"/>
            <a:r>
              <a:rPr lang="pl-PL" sz="1900" dirty="0" err="1">
                <a:solidFill>
                  <a:schemeClr val="tx1"/>
                </a:solidFill>
                <a:latin typeface="Arial" panose="020B0604020202020204" pitchFamily="34" charset="0"/>
                <a:cs typeface="Arial" panose="020B0604020202020204" pitchFamily="34" charset="0"/>
              </a:rPr>
              <a:t>Leadership</a:t>
            </a:r>
            <a:r>
              <a:rPr lang="pl-PL" sz="1900" dirty="0">
                <a:solidFill>
                  <a:schemeClr val="tx1"/>
                </a:solidFill>
                <a:latin typeface="Arial" panose="020B0604020202020204" pitchFamily="34" charset="0"/>
                <a:cs typeface="Arial" panose="020B0604020202020204" pitchFamily="34" charset="0"/>
              </a:rPr>
              <a:t> </a:t>
            </a:r>
            <a:r>
              <a:rPr lang="pl-PL" sz="1900" dirty="0" err="1">
                <a:solidFill>
                  <a:schemeClr val="tx1"/>
                </a:solidFill>
                <a:latin typeface="Arial" panose="020B0604020202020204" pitchFamily="34" charset="0"/>
                <a:cs typeface="Arial" panose="020B0604020202020204" pitchFamily="34" charset="0"/>
              </a:rPr>
              <a:t>skills</a:t>
            </a:r>
            <a:endParaRPr lang="pl-PL" sz="1900" dirty="0">
              <a:solidFill>
                <a:schemeClr val="tx1"/>
              </a:solidFill>
              <a:latin typeface="Arial" panose="020B0604020202020204" pitchFamily="34" charset="0"/>
              <a:cs typeface="Arial" panose="020B0604020202020204" pitchFamily="34" charset="0"/>
            </a:endParaRPr>
          </a:p>
          <a:p>
            <a:pPr algn="ctr"/>
            <a:r>
              <a:rPr lang="pl-PL" sz="1900" dirty="0" err="1">
                <a:solidFill>
                  <a:schemeClr val="tx1"/>
                </a:solidFill>
                <a:latin typeface="Arial" panose="020B0604020202020204" pitchFamily="34" charset="0"/>
                <a:cs typeface="Arial" panose="020B0604020202020204" pitchFamily="34" charset="0"/>
              </a:rPr>
              <a:t>Teamwork</a:t>
            </a:r>
            <a:endParaRPr lang="pl-PL" sz="1900" dirty="0">
              <a:solidFill>
                <a:schemeClr val="tx1"/>
              </a:solidFill>
              <a:latin typeface="Arial" panose="020B0604020202020204" pitchFamily="34" charset="0"/>
              <a:cs typeface="Arial" panose="020B0604020202020204" pitchFamily="34" charset="0"/>
            </a:endParaRPr>
          </a:p>
          <a:p>
            <a:pPr algn="ctr"/>
            <a:r>
              <a:rPr lang="pl-PL" sz="1900" dirty="0" err="1">
                <a:solidFill>
                  <a:schemeClr val="tx1"/>
                </a:solidFill>
                <a:latin typeface="Arial" panose="020B0604020202020204" pitchFamily="34" charset="0"/>
                <a:cs typeface="Arial" panose="020B0604020202020204" pitchFamily="34" charset="0"/>
              </a:rPr>
              <a:t>Symphathetic</a:t>
            </a:r>
            <a:r>
              <a:rPr lang="pl-PL" sz="1900" dirty="0">
                <a:solidFill>
                  <a:schemeClr val="tx1"/>
                </a:solidFill>
                <a:latin typeface="Arial" panose="020B0604020202020204" pitchFamily="34" charset="0"/>
                <a:cs typeface="Arial" panose="020B0604020202020204" pitchFamily="34" charset="0"/>
              </a:rPr>
              <a:t> </a:t>
            </a:r>
            <a:r>
              <a:rPr lang="pl-PL" sz="1900" dirty="0" err="1">
                <a:solidFill>
                  <a:schemeClr val="tx1"/>
                </a:solidFill>
                <a:latin typeface="Arial" panose="020B0604020202020204" pitchFamily="34" charset="0"/>
                <a:cs typeface="Arial" panose="020B0604020202020204" pitchFamily="34" charset="0"/>
              </a:rPr>
              <a:t>attitude</a:t>
            </a:r>
            <a:endParaRPr lang="pl-PL" sz="1900" dirty="0">
              <a:solidFill>
                <a:schemeClr val="tx1"/>
              </a:solidFill>
              <a:latin typeface="Arial" panose="020B0604020202020204" pitchFamily="34" charset="0"/>
              <a:cs typeface="Arial" panose="020B0604020202020204" pitchFamily="34" charset="0"/>
            </a:endParaRPr>
          </a:p>
          <a:p>
            <a:pPr algn="ctr"/>
            <a:r>
              <a:rPr lang="pl-PL" sz="1900" dirty="0" err="1">
                <a:solidFill>
                  <a:schemeClr val="tx1"/>
                </a:solidFill>
                <a:latin typeface="Arial" panose="020B0604020202020204" pitchFamily="34" charset="0"/>
                <a:cs typeface="Arial" panose="020B0604020202020204" pitchFamily="34" charset="0"/>
              </a:rPr>
              <a:t>Creativity</a:t>
            </a:r>
            <a:r>
              <a:rPr lang="pl-PL" sz="1900" dirty="0">
                <a:solidFill>
                  <a:schemeClr val="tx1"/>
                </a:solidFill>
                <a:latin typeface="Arial" panose="020B0604020202020204" pitchFamily="34" charset="0"/>
                <a:cs typeface="Arial" panose="020B0604020202020204" pitchFamily="34" charset="0"/>
              </a:rPr>
              <a:t>, </a:t>
            </a:r>
            <a:r>
              <a:rPr lang="pl-PL" sz="1900" dirty="0" err="1">
                <a:solidFill>
                  <a:schemeClr val="tx1"/>
                </a:solidFill>
                <a:latin typeface="Arial" panose="020B0604020202020204" pitchFamily="34" charset="0"/>
                <a:cs typeface="Arial" panose="020B0604020202020204" pitchFamily="34" charset="0"/>
              </a:rPr>
              <a:t>Honesty</a:t>
            </a:r>
            <a:r>
              <a:rPr lang="pl-PL" sz="1900" dirty="0">
                <a:solidFill>
                  <a:schemeClr val="tx1"/>
                </a:solidFill>
                <a:latin typeface="Arial" panose="020B0604020202020204" pitchFamily="34" charset="0"/>
                <a:cs typeface="Arial" panose="020B0604020202020204" pitchFamily="34" charset="0"/>
              </a:rPr>
              <a:t>, </a:t>
            </a:r>
            <a:r>
              <a:rPr lang="pl-PL" sz="1900" dirty="0" err="1">
                <a:solidFill>
                  <a:schemeClr val="tx1"/>
                </a:solidFill>
                <a:latin typeface="Arial" panose="020B0604020202020204" pitchFamily="34" charset="0"/>
                <a:cs typeface="Arial" panose="020B0604020202020204" pitchFamily="34" charset="0"/>
              </a:rPr>
              <a:t>Integrity</a:t>
            </a:r>
            <a:endParaRPr lang="pl-PL" sz="1900" dirty="0">
              <a:solidFill>
                <a:schemeClr val="tx1"/>
              </a:solidFill>
              <a:latin typeface="Arial" panose="020B0604020202020204" pitchFamily="34" charset="0"/>
              <a:cs typeface="Arial" panose="020B0604020202020204" pitchFamily="34" charset="0"/>
            </a:endParaRPr>
          </a:p>
          <a:p>
            <a:pPr algn="ctr"/>
            <a:r>
              <a:rPr lang="pl-PL" sz="1900" dirty="0" err="1">
                <a:solidFill>
                  <a:schemeClr val="tx1"/>
                </a:solidFill>
                <a:latin typeface="Arial" panose="020B0604020202020204" pitchFamily="34" charset="0"/>
                <a:cs typeface="Arial" panose="020B0604020202020204" pitchFamily="34" charset="0"/>
              </a:rPr>
              <a:t>Customer</a:t>
            </a:r>
            <a:r>
              <a:rPr lang="pl-PL" sz="1900" dirty="0">
                <a:solidFill>
                  <a:schemeClr val="tx1"/>
                </a:solidFill>
                <a:latin typeface="Arial" panose="020B0604020202020204" pitchFamily="34" charset="0"/>
                <a:cs typeface="Arial" panose="020B0604020202020204" pitchFamily="34" charset="0"/>
              </a:rPr>
              <a:t> and Personal Service</a:t>
            </a:r>
          </a:p>
          <a:p>
            <a:pPr algn="ctr"/>
            <a:r>
              <a:rPr lang="pl-PL" sz="1900" b="1" dirty="0" err="1">
                <a:solidFill>
                  <a:schemeClr val="tx1"/>
                </a:solidFill>
                <a:latin typeface="Arial" panose="020B0604020202020204" pitchFamily="34" charset="0"/>
                <a:cs typeface="Arial" panose="020B0604020202020204" pitchFamily="34" charset="0"/>
              </a:rPr>
              <a:t>Weaknesses</a:t>
            </a:r>
            <a:r>
              <a:rPr lang="pl-PL" sz="1900" b="1" dirty="0">
                <a:solidFill>
                  <a:schemeClr val="tx1"/>
                </a:solidFill>
                <a:latin typeface="Arial" panose="020B0604020202020204" pitchFamily="34" charset="0"/>
                <a:cs typeface="Arial" panose="020B0604020202020204" pitchFamily="34" charset="0"/>
              </a:rPr>
              <a:t>:</a:t>
            </a:r>
          </a:p>
          <a:p>
            <a:pPr algn="ctr"/>
            <a:r>
              <a:rPr lang="pl-PL" sz="1900" dirty="0">
                <a:solidFill>
                  <a:schemeClr val="tx1"/>
                </a:solidFill>
                <a:latin typeface="Arial" panose="020B0604020202020204" pitchFamily="34" charset="0"/>
                <a:cs typeface="Arial" panose="020B0604020202020204" pitchFamily="34" charset="0"/>
              </a:rPr>
              <a:t>Lack of </a:t>
            </a:r>
            <a:r>
              <a:rPr lang="pl-PL" sz="1900" dirty="0" err="1">
                <a:solidFill>
                  <a:schemeClr val="tx1"/>
                </a:solidFill>
                <a:latin typeface="Arial" panose="020B0604020202020204" pitchFamily="34" charset="0"/>
                <a:cs typeface="Arial" panose="020B0604020202020204" pitchFamily="34" charset="0"/>
              </a:rPr>
              <a:t>knowledge</a:t>
            </a:r>
            <a:r>
              <a:rPr lang="pl-PL" sz="1900" dirty="0">
                <a:solidFill>
                  <a:schemeClr val="tx1"/>
                </a:solidFill>
                <a:latin typeface="Arial" panose="020B0604020202020204" pitchFamily="34" charset="0"/>
                <a:cs typeface="Arial" panose="020B0604020202020204" pitchFamily="34" charset="0"/>
              </a:rPr>
              <a:t> of </a:t>
            </a:r>
            <a:r>
              <a:rPr lang="pl-PL" sz="1900" dirty="0" err="1">
                <a:solidFill>
                  <a:schemeClr val="tx1"/>
                </a:solidFill>
                <a:latin typeface="Arial" panose="020B0604020202020204" pitchFamily="34" charset="0"/>
                <a:cs typeface="Arial" panose="020B0604020202020204" pitchFamily="34" charset="0"/>
              </a:rPr>
              <a:t>specialist</a:t>
            </a:r>
            <a:r>
              <a:rPr lang="pl-PL" sz="1900" dirty="0">
                <a:solidFill>
                  <a:schemeClr val="tx1"/>
                </a:solidFill>
                <a:latin typeface="Arial" panose="020B0604020202020204" pitchFamily="34" charset="0"/>
                <a:cs typeface="Arial" panose="020B0604020202020204" pitchFamily="34" charset="0"/>
              </a:rPr>
              <a:t> HR software</a:t>
            </a:r>
          </a:p>
          <a:p>
            <a:pPr algn="ctr"/>
            <a:r>
              <a:rPr lang="pl-PL" sz="1900" dirty="0">
                <a:solidFill>
                  <a:schemeClr val="tx1"/>
                </a:solidFill>
                <a:latin typeface="Arial" panose="020B0604020202020204" pitchFamily="34" charset="0"/>
                <a:cs typeface="Arial" panose="020B0604020202020204" pitchFamily="34" charset="0"/>
              </a:rPr>
              <a:t>Knowledge of </a:t>
            </a:r>
            <a:r>
              <a:rPr lang="pl-PL" sz="1900" dirty="0" err="1">
                <a:solidFill>
                  <a:schemeClr val="tx1"/>
                </a:solidFill>
                <a:latin typeface="Arial" panose="020B0604020202020204" pitchFamily="34" charset="0"/>
                <a:cs typeface="Arial" panose="020B0604020202020204" pitchFamily="34" charset="0"/>
              </a:rPr>
              <a:t>laws</a:t>
            </a:r>
            <a:r>
              <a:rPr lang="pl-PL" sz="1900" dirty="0">
                <a:solidFill>
                  <a:schemeClr val="tx1"/>
                </a:solidFill>
                <a:latin typeface="Arial" panose="020B0604020202020204" pitchFamily="34" charset="0"/>
                <a:cs typeface="Arial" panose="020B0604020202020204" pitchFamily="34" charset="0"/>
              </a:rPr>
              <a:t>, </a:t>
            </a:r>
            <a:r>
              <a:rPr lang="pl-PL" sz="1900" dirty="0" err="1">
                <a:solidFill>
                  <a:schemeClr val="tx1"/>
                </a:solidFill>
                <a:latin typeface="Arial" panose="020B0604020202020204" pitchFamily="34" charset="0"/>
                <a:cs typeface="Arial" panose="020B0604020202020204" pitchFamily="34" charset="0"/>
              </a:rPr>
              <a:t>court</a:t>
            </a:r>
            <a:r>
              <a:rPr lang="pl-PL" sz="1900" dirty="0">
                <a:solidFill>
                  <a:schemeClr val="tx1"/>
                </a:solidFill>
                <a:latin typeface="Arial" panose="020B0604020202020204" pitchFamily="34" charset="0"/>
                <a:cs typeface="Arial" panose="020B0604020202020204" pitchFamily="34" charset="0"/>
              </a:rPr>
              <a:t> </a:t>
            </a:r>
            <a:r>
              <a:rPr lang="pl-PL" sz="1900" dirty="0" err="1">
                <a:solidFill>
                  <a:schemeClr val="tx1"/>
                </a:solidFill>
                <a:latin typeface="Arial" panose="020B0604020202020204" pitchFamily="34" charset="0"/>
                <a:cs typeface="Arial" panose="020B0604020202020204" pitchFamily="34" charset="0"/>
              </a:rPr>
              <a:t>procedures</a:t>
            </a:r>
            <a:r>
              <a:rPr lang="pl-PL" sz="1900" dirty="0">
                <a:solidFill>
                  <a:schemeClr val="tx1"/>
                </a:solidFill>
                <a:latin typeface="Arial" panose="020B0604020202020204" pitchFamily="34" charset="0"/>
                <a:cs typeface="Arial" panose="020B0604020202020204" pitchFamily="34" charset="0"/>
              </a:rPr>
              <a:t>, </a:t>
            </a:r>
          </a:p>
          <a:p>
            <a:pPr algn="ctr"/>
            <a:r>
              <a:rPr lang="pl-PL" sz="1900" dirty="0" err="1">
                <a:solidFill>
                  <a:schemeClr val="tx1"/>
                </a:solidFill>
                <a:latin typeface="Arial" panose="020B0604020202020204" pitchFamily="34" charset="0"/>
                <a:cs typeface="Arial" panose="020B0604020202020204" pitchFamily="34" charset="0"/>
              </a:rPr>
              <a:t>government</a:t>
            </a:r>
            <a:r>
              <a:rPr lang="pl-PL" sz="1900" dirty="0">
                <a:solidFill>
                  <a:schemeClr val="tx1"/>
                </a:solidFill>
                <a:latin typeface="Arial" panose="020B0604020202020204" pitchFamily="34" charset="0"/>
                <a:cs typeface="Arial" panose="020B0604020202020204" pitchFamily="34" charset="0"/>
              </a:rPr>
              <a:t> </a:t>
            </a:r>
            <a:r>
              <a:rPr lang="pl-PL" sz="1900" dirty="0" err="1">
                <a:solidFill>
                  <a:schemeClr val="tx1"/>
                </a:solidFill>
                <a:latin typeface="Arial" panose="020B0604020202020204" pitchFamily="34" charset="0"/>
                <a:cs typeface="Arial" panose="020B0604020202020204" pitchFamily="34" charset="0"/>
              </a:rPr>
              <a:t>regulations</a:t>
            </a:r>
            <a:endParaRPr lang="pl-PL" sz="1900" dirty="0">
              <a:solidFill>
                <a:schemeClr val="tx1"/>
              </a:solidFill>
              <a:latin typeface="Arial" panose="020B0604020202020204" pitchFamily="34" charset="0"/>
              <a:cs typeface="Arial" panose="020B0604020202020204" pitchFamily="34" charset="0"/>
            </a:endParaRPr>
          </a:p>
          <a:p>
            <a:pPr algn="ctr"/>
            <a:r>
              <a:rPr lang="pl-PL" sz="1900" dirty="0">
                <a:solidFill>
                  <a:schemeClr val="tx1"/>
                </a:solidFill>
                <a:latin typeface="Arial" panose="020B0604020202020204" pitchFamily="34" charset="0"/>
                <a:cs typeface="Arial" panose="020B0604020202020204" pitchFamily="34" charset="0"/>
              </a:rPr>
              <a:t>Time management</a:t>
            </a:r>
          </a:p>
          <a:p>
            <a:pPr algn="ctr"/>
            <a:endParaRPr lang="pl-PL" sz="1800" dirty="0"/>
          </a:p>
          <a:p>
            <a:pPr algn="r"/>
            <a:endParaRPr lang="pl-PL" sz="1800" dirty="0"/>
          </a:p>
          <a:p>
            <a:pPr algn="r"/>
            <a:r>
              <a:rPr lang="pl-PL" sz="1800" dirty="0"/>
              <a:t>- </a:t>
            </a:r>
          </a:p>
          <a:p>
            <a:pPr algn="r"/>
            <a:r>
              <a:rPr lang="pl-PL" sz="1800" dirty="0"/>
              <a:t>  </a:t>
            </a:r>
            <a:endParaRPr lang="en-US" sz="1800" dirty="0"/>
          </a:p>
        </p:txBody>
      </p:sp>
    </p:spTree>
    <p:extLst>
      <p:ext uri="{BB962C8B-B14F-4D97-AF65-F5344CB8AC3E}">
        <p14:creationId xmlns:p14="http://schemas.microsoft.com/office/powerpoint/2010/main" val="4288416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a:extLst>
              <a:ext uri="{FF2B5EF4-FFF2-40B4-BE49-F238E27FC236}">
                <a16:creationId xmlns:a16="http://schemas.microsoft.com/office/drawing/2014/main" id="{D45CBC4F-5800-5CDB-8AE2-BCB5C9A04926}"/>
              </a:ext>
            </a:extLst>
          </p:cNvPr>
          <p:cNvPicPr>
            <a:picLocks noChangeAspect="1"/>
          </p:cNvPicPr>
          <p:nvPr/>
        </p:nvPicPr>
        <p:blipFill rotWithShape="1">
          <a:blip r:embed="rId2">
            <a:duotone>
              <a:prstClr val="black"/>
              <a:prstClr val="white"/>
            </a:duotone>
          </a:blip>
          <a:srcRect l="2813" r="28419" b="-2"/>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ytuł 1">
            <a:extLst>
              <a:ext uri="{FF2B5EF4-FFF2-40B4-BE49-F238E27FC236}">
                <a16:creationId xmlns:a16="http://schemas.microsoft.com/office/drawing/2014/main" id="{D9BBEEFB-1D4A-6DCF-A981-5E161C83007E}"/>
              </a:ext>
            </a:extLst>
          </p:cNvPr>
          <p:cNvSpPr>
            <a:spLocks noGrp="1"/>
          </p:cNvSpPr>
          <p:nvPr>
            <p:ph type="title"/>
          </p:nvPr>
        </p:nvSpPr>
        <p:spPr>
          <a:xfrm>
            <a:off x="535516" y="174201"/>
            <a:ext cx="5123515" cy="2369093"/>
          </a:xfrm>
        </p:spPr>
        <p:txBody>
          <a:bodyPr vert="horz" lIns="91440" tIns="45720" rIns="91440" bIns="45720" rtlCol="0" anchor="b">
            <a:normAutofit/>
          </a:bodyPr>
          <a:lstStyle/>
          <a:p>
            <a:pPr algn="r"/>
            <a:r>
              <a:rPr lang="en-US" sz="4800" dirty="0"/>
              <a:t>My training needs </a:t>
            </a:r>
          </a:p>
        </p:txBody>
      </p:sp>
      <p:sp>
        <p:nvSpPr>
          <p:cNvPr id="3" name="Symbol zastępczy tekstu 2">
            <a:extLst>
              <a:ext uri="{FF2B5EF4-FFF2-40B4-BE49-F238E27FC236}">
                <a16:creationId xmlns:a16="http://schemas.microsoft.com/office/drawing/2014/main" id="{B6CA1CED-78C0-3AB4-A1E9-F4B9D12B8911}"/>
              </a:ext>
            </a:extLst>
          </p:cNvPr>
          <p:cNvSpPr>
            <a:spLocks noGrp="1"/>
          </p:cNvSpPr>
          <p:nvPr>
            <p:ph type="body" idx="1"/>
          </p:nvPr>
        </p:nvSpPr>
        <p:spPr>
          <a:xfrm>
            <a:off x="535516" y="2778641"/>
            <a:ext cx="5560484" cy="3061714"/>
          </a:xfrm>
        </p:spPr>
        <p:txBody>
          <a:bodyPr vert="horz" lIns="91440" tIns="45720" rIns="91440" bIns="45720" rtlCol="0" anchor="t">
            <a:normAutofit/>
          </a:bodyPr>
          <a:lstStyle/>
          <a:p>
            <a:pPr algn="just">
              <a:lnSpc>
                <a:spcPct val="90000"/>
              </a:lnSpc>
            </a:pPr>
            <a:r>
              <a:rPr lang="en-US" sz="1800" dirty="0">
                <a:solidFill>
                  <a:schemeClr val="tx1"/>
                </a:solidFill>
                <a:latin typeface="Arial" panose="020B0604020202020204" pitchFamily="34" charset="0"/>
                <a:cs typeface="Arial" panose="020B0604020202020204" pitchFamily="34" charset="0"/>
              </a:rPr>
              <a:t>Accurate understanding a specialist HR software</a:t>
            </a:r>
            <a:endParaRPr lang="pl-PL" sz="1800" dirty="0">
              <a:solidFill>
                <a:schemeClr val="tx1"/>
              </a:solidFill>
              <a:latin typeface="Arial" panose="020B0604020202020204" pitchFamily="34" charset="0"/>
              <a:cs typeface="Arial" panose="020B0604020202020204" pitchFamily="34" charset="0"/>
            </a:endParaRPr>
          </a:p>
          <a:p>
            <a:pPr algn="just">
              <a:lnSpc>
                <a:spcPct val="90000"/>
              </a:lnSpc>
            </a:pPr>
            <a:r>
              <a:rPr lang="pl-PL" sz="1800" dirty="0" err="1">
                <a:solidFill>
                  <a:schemeClr val="tx1"/>
                </a:solidFill>
                <a:latin typeface="Arial" panose="020B0604020202020204" pitchFamily="34" charset="0"/>
                <a:cs typeface="Arial" panose="020B0604020202020204" pitchFamily="34" charset="0"/>
              </a:rPr>
              <a:t>Understanding</a:t>
            </a:r>
            <a:r>
              <a:rPr lang="pl-PL" sz="1800" dirty="0">
                <a:solidFill>
                  <a:schemeClr val="tx1"/>
                </a:solidFill>
                <a:latin typeface="Arial" panose="020B0604020202020204" pitchFamily="34" charset="0"/>
                <a:cs typeface="Arial" panose="020B0604020202020204" pitchFamily="34" charset="0"/>
              </a:rPr>
              <a:t> </a:t>
            </a:r>
            <a:r>
              <a:rPr lang="pl-PL" sz="1800" dirty="0" err="1">
                <a:solidFill>
                  <a:schemeClr val="tx1"/>
                </a:solidFill>
                <a:latin typeface="Arial" panose="020B0604020202020204" pitchFamily="34" charset="0"/>
                <a:cs typeface="Arial" panose="020B0604020202020204" pitchFamily="34" charset="0"/>
              </a:rPr>
              <a:t>laws</a:t>
            </a:r>
            <a:r>
              <a:rPr lang="pl-PL" sz="1800" dirty="0">
                <a:solidFill>
                  <a:schemeClr val="tx1"/>
                </a:solidFill>
                <a:latin typeface="Arial" panose="020B0604020202020204" pitchFamily="34" charset="0"/>
                <a:cs typeface="Arial" panose="020B0604020202020204" pitchFamily="34" charset="0"/>
              </a:rPr>
              <a:t>, </a:t>
            </a:r>
            <a:r>
              <a:rPr lang="pl-PL" sz="1800" dirty="0" err="1">
                <a:solidFill>
                  <a:schemeClr val="tx1"/>
                </a:solidFill>
                <a:latin typeface="Arial" panose="020B0604020202020204" pitchFamily="34" charset="0"/>
                <a:cs typeface="Arial" panose="020B0604020202020204" pitchFamily="34" charset="0"/>
              </a:rPr>
              <a:t>government</a:t>
            </a:r>
            <a:r>
              <a:rPr lang="pl-PL" sz="1800" dirty="0">
                <a:solidFill>
                  <a:schemeClr val="tx1"/>
                </a:solidFill>
                <a:latin typeface="Arial" panose="020B0604020202020204" pitchFamily="34" charset="0"/>
                <a:cs typeface="Arial" panose="020B0604020202020204" pitchFamily="34" charset="0"/>
              </a:rPr>
              <a:t> </a:t>
            </a:r>
            <a:r>
              <a:rPr lang="pl-PL" sz="1800" dirty="0" err="1">
                <a:solidFill>
                  <a:schemeClr val="tx1"/>
                </a:solidFill>
                <a:latin typeface="Arial" panose="020B0604020202020204" pitchFamily="34" charset="0"/>
                <a:cs typeface="Arial" panose="020B0604020202020204" pitchFamily="34" charset="0"/>
              </a:rPr>
              <a:t>regulations</a:t>
            </a:r>
            <a:r>
              <a:rPr lang="pl-PL" sz="1800" dirty="0">
                <a:solidFill>
                  <a:schemeClr val="tx1"/>
                </a:solidFill>
                <a:latin typeface="Arial" panose="020B0604020202020204" pitchFamily="34" charset="0"/>
                <a:cs typeface="Arial" panose="020B0604020202020204" pitchFamily="34" charset="0"/>
              </a:rPr>
              <a:t> </a:t>
            </a:r>
            <a:r>
              <a:rPr lang="pl-PL" sz="1800" dirty="0" err="1">
                <a:solidFill>
                  <a:schemeClr val="tx1"/>
                </a:solidFill>
                <a:latin typeface="Arial" panose="020B0604020202020204" pitchFamily="34" charset="0"/>
                <a:cs typeface="Arial" panose="020B0604020202020204" pitchFamily="34" charset="0"/>
              </a:rPr>
              <a:t>regarding</a:t>
            </a:r>
            <a:r>
              <a:rPr lang="pl-PL" sz="1800" dirty="0">
                <a:solidFill>
                  <a:schemeClr val="tx1"/>
                </a:solidFill>
                <a:latin typeface="Arial" panose="020B0604020202020204" pitchFamily="34" charset="0"/>
                <a:cs typeface="Arial" panose="020B0604020202020204" pitchFamily="34" charset="0"/>
              </a:rPr>
              <a:t> to a HR </a:t>
            </a:r>
            <a:r>
              <a:rPr lang="pl-PL" sz="1800" dirty="0" err="1">
                <a:solidFill>
                  <a:schemeClr val="tx1"/>
                </a:solidFill>
                <a:latin typeface="Arial" panose="020B0604020202020204" pitchFamily="34" charset="0"/>
                <a:cs typeface="Arial" panose="020B0604020202020204" pitchFamily="34" charset="0"/>
              </a:rPr>
              <a:t>oficer’s</a:t>
            </a:r>
            <a:r>
              <a:rPr lang="pl-PL" sz="1800" dirty="0">
                <a:solidFill>
                  <a:schemeClr val="tx1"/>
                </a:solidFill>
                <a:latin typeface="Arial" panose="020B0604020202020204" pitchFamily="34" charset="0"/>
                <a:cs typeface="Arial" panose="020B0604020202020204" pitchFamily="34" charset="0"/>
              </a:rPr>
              <a:t> role</a:t>
            </a:r>
            <a:endParaRPr lang="en-US" sz="1800" dirty="0">
              <a:solidFill>
                <a:schemeClr val="tx1"/>
              </a:solidFill>
              <a:latin typeface="Arial" panose="020B0604020202020204" pitchFamily="34" charset="0"/>
              <a:cs typeface="Arial" panose="020B0604020202020204" pitchFamily="34" charset="0"/>
            </a:endParaRPr>
          </a:p>
          <a:p>
            <a:pPr algn="just">
              <a:lnSpc>
                <a:spcPct val="90000"/>
              </a:lnSpc>
            </a:pPr>
            <a:r>
              <a:rPr lang="en-US" sz="1800" dirty="0">
                <a:solidFill>
                  <a:schemeClr val="tx1"/>
                </a:solidFill>
                <a:latin typeface="Arial" panose="020B0604020202020204" pitchFamily="34" charset="0"/>
                <a:cs typeface="Arial" panose="020B0604020202020204" pitchFamily="34" charset="0"/>
              </a:rPr>
              <a:t>Using a Database </a:t>
            </a:r>
          </a:p>
          <a:p>
            <a:pPr algn="just">
              <a:lnSpc>
                <a:spcPct val="90000"/>
              </a:lnSpc>
            </a:pPr>
            <a:r>
              <a:rPr lang="en-US" sz="1800" dirty="0">
                <a:solidFill>
                  <a:schemeClr val="tx1"/>
                </a:solidFill>
                <a:latin typeface="Arial" panose="020B0604020202020204" pitchFamily="34" charset="0"/>
                <a:cs typeface="Arial" panose="020B0604020202020204" pitchFamily="34" charset="0"/>
              </a:rPr>
              <a:t>Time management </a:t>
            </a:r>
          </a:p>
          <a:p>
            <a:pPr algn="just">
              <a:lnSpc>
                <a:spcPct val="90000"/>
              </a:lnSpc>
            </a:pPr>
            <a:r>
              <a:rPr lang="en-US" sz="1800" dirty="0">
                <a:solidFill>
                  <a:schemeClr val="tx1"/>
                </a:solidFill>
                <a:latin typeface="Arial" panose="020B0604020202020204" pitchFamily="34" charset="0"/>
                <a:cs typeface="Arial" panose="020B0604020202020204" pitchFamily="34" charset="0"/>
              </a:rPr>
              <a:t>Understanding AI (Artificial Intelligence) and ML(Machine learning) technology to help in workforce analytics and employee sup</a:t>
            </a:r>
            <a:r>
              <a:rPr lang="pl-PL" sz="1800" dirty="0">
                <a:solidFill>
                  <a:schemeClr val="tx1"/>
                </a:solidFill>
                <a:latin typeface="Arial" panose="020B0604020202020204" pitchFamily="34" charset="0"/>
                <a:cs typeface="Arial" panose="020B0604020202020204" pitchFamily="34" charset="0"/>
              </a:rPr>
              <a:t>p</a:t>
            </a:r>
            <a:r>
              <a:rPr lang="en-US" sz="1800" dirty="0">
                <a:solidFill>
                  <a:schemeClr val="tx1"/>
                </a:solidFill>
                <a:latin typeface="Arial" panose="020B0604020202020204" pitchFamily="34" charset="0"/>
                <a:cs typeface="Arial" panose="020B0604020202020204" pitchFamily="34" charset="0"/>
              </a:rPr>
              <a:t>ort</a:t>
            </a:r>
          </a:p>
          <a:p>
            <a:pPr algn="just">
              <a:lnSpc>
                <a:spcPct val="90000"/>
              </a:lnSpc>
            </a:pPr>
            <a:endParaRPr lang="en-US" sz="900" dirty="0"/>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88187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66D297CC-3F1A-C79C-BE8F-57EB451B9866}"/>
              </a:ext>
            </a:extLst>
          </p:cNvPr>
          <p:cNvSpPr>
            <a:spLocks noGrp="1"/>
          </p:cNvSpPr>
          <p:nvPr>
            <p:ph type="title"/>
          </p:nvPr>
        </p:nvSpPr>
        <p:spPr>
          <a:xfrm>
            <a:off x="747049" y="136777"/>
            <a:ext cx="8353543" cy="1201830"/>
          </a:xfrm>
        </p:spPr>
        <p:txBody>
          <a:bodyPr>
            <a:normAutofit fontScale="90000"/>
          </a:bodyPr>
          <a:lstStyle/>
          <a:p>
            <a:r>
              <a:rPr lang="pl-PL" dirty="0"/>
              <a:t>Training and development:</a:t>
            </a:r>
            <a:br>
              <a:rPr lang="pl-PL" dirty="0"/>
            </a:br>
            <a:r>
              <a:rPr lang="pl-PL" dirty="0"/>
              <a:t> </a:t>
            </a:r>
          </a:p>
        </p:txBody>
      </p:sp>
      <p:sp>
        <p:nvSpPr>
          <p:cNvPr id="3" name="Symbol zastępczy tekstu 2">
            <a:extLst>
              <a:ext uri="{FF2B5EF4-FFF2-40B4-BE49-F238E27FC236}">
                <a16:creationId xmlns:a16="http://schemas.microsoft.com/office/drawing/2014/main" id="{0D095366-E3A1-D285-9028-B7528BD7C84C}"/>
              </a:ext>
            </a:extLst>
          </p:cNvPr>
          <p:cNvSpPr>
            <a:spLocks noGrp="1"/>
          </p:cNvSpPr>
          <p:nvPr>
            <p:ph type="body" idx="1"/>
          </p:nvPr>
        </p:nvSpPr>
        <p:spPr>
          <a:xfrm>
            <a:off x="348792" y="1338607"/>
            <a:ext cx="9398523" cy="5062194"/>
          </a:xfrm>
        </p:spPr>
        <p:txBody>
          <a:bodyPr/>
          <a:lstStyle/>
          <a:p>
            <a:endParaRPr lang="pl-PL" dirty="0">
              <a:solidFill>
                <a:schemeClr val="tx1"/>
              </a:solidFill>
              <a:latin typeface="Arial" panose="020B0604020202020204" pitchFamily="34" charset="0"/>
              <a:cs typeface="Arial" panose="020B0604020202020204" pitchFamily="34" charset="0"/>
            </a:endParaRPr>
          </a:p>
          <a:p>
            <a:pPr algn="just"/>
            <a:r>
              <a:rPr lang="pl-PL" dirty="0" err="1">
                <a:solidFill>
                  <a:schemeClr val="tx1"/>
                </a:solidFill>
                <a:latin typeface="Arial" panose="020B0604020202020204" pitchFamily="34" charset="0"/>
                <a:cs typeface="Arial" panose="020B0604020202020204" pitchFamily="34" charset="0"/>
              </a:rPr>
              <a:t>Benefits</a:t>
            </a:r>
            <a:r>
              <a:rPr lang="pl-PL" dirty="0">
                <a:solidFill>
                  <a:schemeClr val="tx1"/>
                </a:solidFill>
                <a:latin typeface="Arial" panose="020B0604020202020204" pitchFamily="34" charset="0"/>
                <a:cs typeface="Arial" panose="020B0604020202020204" pitchFamily="34" charset="0"/>
              </a:rPr>
              <a:t> of Training and development to </a:t>
            </a:r>
            <a:r>
              <a:rPr lang="pl-PL" dirty="0" err="1">
                <a:solidFill>
                  <a:schemeClr val="tx1"/>
                </a:solidFill>
                <a:latin typeface="Arial" panose="020B0604020202020204" pitchFamily="34" charset="0"/>
                <a:cs typeface="Arial" panose="020B0604020202020204" pitchFamily="34" charset="0"/>
              </a:rPr>
              <a:t>Employee</a:t>
            </a:r>
            <a:r>
              <a:rPr lang="pl-PL" dirty="0">
                <a:solidFill>
                  <a:schemeClr val="tx1"/>
                </a:solidFill>
                <a:latin typeface="Arial" panose="020B0604020202020204" pitchFamily="34" charset="0"/>
                <a:cs typeface="Arial" panose="020B0604020202020204" pitchFamily="34" charset="0"/>
              </a:rPr>
              <a:t> (HR </a:t>
            </a:r>
            <a:r>
              <a:rPr lang="pl-PL" dirty="0" err="1">
                <a:solidFill>
                  <a:schemeClr val="tx1"/>
                </a:solidFill>
                <a:latin typeface="Arial" panose="020B0604020202020204" pitchFamily="34" charset="0"/>
                <a:cs typeface="Arial" panose="020B0604020202020204" pitchFamily="34" charset="0"/>
              </a:rPr>
              <a:t>officer</a:t>
            </a:r>
            <a:r>
              <a:rPr lang="pl-PL" dirty="0">
                <a:solidFill>
                  <a:schemeClr val="tx1"/>
                </a:solidFill>
                <a:latin typeface="Arial" panose="020B0604020202020204" pitchFamily="34" charset="0"/>
                <a:cs typeface="Arial" panose="020B0604020202020204" pitchFamily="34" charset="0"/>
              </a:rPr>
              <a:t>):</a:t>
            </a:r>
          </a:p>
          <a:p>
            <a:pPr marL="0" indent="0" algn="just">
              <a:buNone/>
            </a:pPr>
            <a:r>
              <a:rPr lang="en-GB" sz="2000" dirty="0">
                <a:solidFill>
                  <a:schemeClr val="tx1"/>
                </a:solidFill>
              </a:rPr>
              <a:t>• </a:t>
            </a:r>
            <a:r>
              <a:rPr lang="en-GB" dirty="0">
                <a:solidFill>
                  <a:schemeClr val="tx1"/>
                </a:solidFill>
                <a:latin typeface="Arial" panose="020B0604020202020204" pitchFamily="34" charset="0"/>
                <a:cs typeface="Arial" panose="020B0604020202020204" pitchFamily="34" charset="0"/>
              </a:rPr>
              <a:t>It allows  to fill gaps in your knowledge and skills to become more productive and efficient. </a:t>
            </a:r>
          </a:p>
          <a:p>
            <a:pPr marL="0" indent="0" algn="just">
              <a:buNone/>
            </a:pPr>
            <a:r>
              <a:rPr lang="en-GB" dirty="0">
                <a:solidFill>
                  <a:schemeClr val="tx1"/>
                </a:solidFill>
                <a:latin typeface="Arial" panose="020B0604020202020204" pitchFamily="34" charset="0"/>
                <a:cs typeface="Arial" panose="020B0604020202020204" pitchFamily="34" charset="0"/>
              </a:rPr>
              <a:t>• It builds confidence and credibility t</a:t>
            </a:r>
            <a:r>
              <a:rPr lang="pl-PL" dirty="0">
                <a:solidFill>
                  <a:schemeClr val="tx1"/>
                </a:solidFill>
                <a:latin typeface="Arial" panose="020B0604020202020204" pitchFamily="34" charset="0"/>
                <a:cs typeface="Arial" panose="020B0604020202020204" pitchFamily="34" charset="0"/>
              </a:rPr>
              <a:t>o </a:t>
            </a:r>
            <a:r>
              <a:rPr lang="pl-PL" dirty="0" err="1">
                <a:solidFill>
                  <a:schemeClr val="tx1"/>
                </a:solidFill>
                <a:latin typeface="Arial" panose="020B0604020202020204" pitchFamily="34" charset="0"/>
                <a:cs typeface="Arial" panose="020B0604020202020204" pitchFamily="34" charset="0"/>
              </a:rPr>
              <a:t>work</a:t>
            </a:r>
            <a:r>
              <a:rPr lang="pl-PL" dirty="0">
                <a:solidFill>
                  <a:schemeClr val="tx1"/>
                </a:solidFill>
                <a:latin typeface="Arial" panose="020B0604020202020204" pitchFamily="34" charset="0"/>
                <a:cs typeface="Arial" panose="020B0604020202020204" pitchFamily="34" charset="0"/>
              </a:rPr>
              <a:t> as a HR </a:t>
            </a:r>
            <a:r>
              <a:rPr lang="pl-PL" dirty="0" err="1">
                <a:solidFill>
                  <a:schemeClr val="tx1"/>
                </a:solidFill>
                <a:latin typeface="Arial" panose="020B0604020202020204" pitchFamily="34" charset="0"/>
                <a:cs typeface="Arial" panose="020B0604020202020204" pitchFamily="34" charset="0"/>
              </a:rPr>
              <a:t>officer</a:t>
            </a:r>
            <a:endParaRPr lang="pl-PL" dirty="0">
              <a:solidFill>
                <a:schemeClr val="tx1"/>
              </a:solidFill>
              <a:latin typeface="Arial" panose="020B0604020202020204" pitchFamily="34" charset="0"/>
              <a:cs typeface="Arial" panose="020B0604020202020204" pitchFamily="34" charset="0"/>
            </a:endParaRPr>
          </a:p>
          <a:p>
            <a:pPr marL="0" indent="0" algn="just">
              <a:buNone/>
            </a:pPr>
            <a:r>
              <a:rPr lang="pl-PL" dirty="0" err="1">
                <a:solidFill>
                  <a:schemeClr val="tx1"/>
                </a:solidFill>
                <a:latin typeface="Arial" panose="020B0604020202020204" pitchFamily="34" charset="0"/>
                <a:cs typeface="Arial" panose="020B0604020202020204" pitchFamily="34" charset="0"/>
              </a:rPr>
              <a:t>Exploring</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new</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courses</a:t>
            </a:r>
            <a:r>
              <a:rPr lang="pl-PL" dirty="0">
                <a:solidFill>
                  <a:schemeClr val="tx1"/>
                </a:solidFill>
                <a:latin typeface="Arial" panose="020B0604020202020204" pitchFamily="34" charset="0"/>
                <a:cs typeface="Arial" panose="020B0604020202020204" pitchFamily="34" charset="0"/>
              </a:rPr>
              <a:t> and </a:t>
            </a:r>
            <a:r>
              <a:rPr lang="pl-PL" dirty="0" err="1">
                <a:solidFill>
                  <a:schemeClr val="tx1"/>
                </a:solidFill>
                <a:latin typeface="Arial" panose="020B0604020202020204" pitchFamily="34" charset="0"/>
                <a:cs typeface="Arial" panose="020B0604020202020204" pitchFamily="34" charset="0"/>
              </a:rPr>
              <a:t>platforms</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helps</a:t>
            </a:r>
            <a:r>
              <a:rPr lang="pl-PL" dirty="0">
                <a:solidFill>
                  <a:schemeClr val="tx1"/>
                </a:solidFill>
                <a:latin typeface="Arial" panose="020B0604020202020204" pitchFamily="34" charset="0"/>
                <a:cs typeface="Arial" panose="020B0604020202020204" pitchFamily="34" charset="0"/>
              </a:rPr>
              <a:t> to </a:t>
            </a:r>
            <a:r>
              <a:rPr lang="pl-PL" dirty="0" err="1">
                <a:solidFill>
                  <a:schemeClr val="tx1"/>
                </a:solidFill>
                <a:latin typeface="Arial" panose="020B0604020202020204" pitchFamily="34" charset="0"/>
                <a:cs typeface="Arial" panose="020B0604020202020204" pitchFamily="34" charset="0"/>
              </a:rPr>
              <a:t>develop</a:t>
            </a:r>
            <a:r>
              <a:rPr lang="pl-PL" dirty="0">
                <a:solidFill>
                  <a:schemeClr val="tx1"/>
                </a:solidFill>
                <a:latin typeface="Arial" panose="020B0604020202020204" pitchFamily="34" charset="0"/>
                <a:cs typeface="Arial" panose="020B0604020202020204" pitchFamily="34" charset="0"/>
              </a:rPr>
              <a:t> a </a:t>
            </a:r>
            <a:r>
              <a:rPr lang="pl-PL" dirty="0" err="1">
                <a:solidFill>
                  <a:schemeClr val="tx1"/>
                </a:solidFill>
                <a:latin typeface="Arial" panose="020B0604020202020204" pitchFamily="34" charset="0"/>
                <a:cs typeface="Arial" panose="020B0604020202020204" pitchFamily="34" charset="0"/>
              </a:rPr>
              <a:t>knowledge</a:t>
            </a:r>
            <a:r>
              <a:rPr lang="pl-PL" dirty="0">
                <a:solidFill>
                  <a:schemeClr val="tx1"/>
                </a:solidFill>
                <a:latin typeface="Arial" panose="020B0604020202020204" pitchFamily="34" charset="0"/>
                <a:cs typeface="Arial" panose="020B0604020202020204" pitchFamily="34" charset="0"/>
              </a:rPr>
              <a:t> in a </a:t>
            </a:r>
            <a:r>
              <a:rPr lang="pl-PL" dirty="0" err="1">
                <a:solidFill>
                  <a:schemeClr val="tx1"/>
                </a:solidFill>
                <a:latin typeface="Arial" panose="020B0604020202020204" pitchFamily="34" charset="0"/>
                <a:cs typeface="Arial" panose="020B0604020202020204" pitchFamily="34" charset="0"/>
              </a:rPr>
              <a:t>particular</a:t>
            </a:r>
            <a:r>
              <a:rPr lang="pl-PL" dirty="0">
                <a:solidFill>
                  <a:schemeClr val="tx1"/>
                </a:solidFill>
                <a:latin typeface="Arial" panose="020B0604020202020204" pitchFamily="34" charset="0"/>
                <a:cs typeface="Arial" panose="020B0604020202020204" pitchFamily="34" charset="0"/>
              </a:rPr>
              <a:t> field.</a:t>
            </a:r>
          </a:p>
          <a:p>
            <a:pPr marL="0" indent="0" algn="just">
              <a:buNone/>
            </a:pPr>
            <a:endParaRPr lang="pl-PL" dirty="0">
              <a:solidFill>
                <a:schemeClr val="tx1"/>
              </a:solidFill>
              <a:latin typeface="Arial" panose="020B0604020202020204" pitchFamily="34" charset="0"/>
              <a:cs typeface="Arial" panose="020B0604020202020204" pitchFamily="34" charset="0"/>
            </a:endParaRPr>
          </a:p>
          <a:p>
            <a:pPr marL="0" indent="0" algn="just">
              <a:buNone/>
            </a:pPr>
            <a:r>
              <a:rPr lang="pl-PL" dirty="0" err="1">
                <a:solidFill>
                  <a:schemeClr val="tx1"/>
                </a:solidFill>
                <a:latin typeface="Arial" panose="020B0604020202020204" pitchFamily="34" charset="0"/>
                <a:cs typeface="Arial" panose="020B0604020202020204" pitchFamily="34" charset="0"/>
              </a:rPr>
              <a:t>Benefits</a:t>
            </a:r>
            <a:r>
              <a:rPr lang="pl-PL" dirty="0">
                <a:solidFill>
                  <a:schemeClr val="tx1"/>
                </a:solidFill>
                <a:latin typeface="Arial" panose="020B0604020202020204" pitchFamily="34" charset="0"/>
                <a:cs typeface="Arial" panose="020B0604020202020204" pitchFamily="34" charset="0"/>
              </a:rPr>
              <a:t> of Training and development to </a:t>
            </a:r>
            <a:r>
              <a:rPr lang="pl-PL" dirty="0" err="1">
                <a:solidFill>
                  <a:schemeClr val="tx1"/>
                </a:solidFill>
                <a:latin typeface="Arial" panose="020B0604020202020204" pitchFamily="34" charset="0"/>
                <a:cs typeface="Arial" panose="020B0604020202020204" pitchFamily="34" charset="0"/>
              </a:rPr>
              <a:t>Harrods</a:t>
            </a:r>
            <a:r>
              <a:rPr lang="pl-PL" dirty="0">
                <a:solidFill>
                  <a:schemeClr val="tx1"/>
                </a:solidFill>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pl-PL" dirty="0">
                <a:solidFill>
                  <a:schemeClr val="tx1"/>
                </a:solidFill>
                <a:latin typeface="Arial" panose="020B0604020202020204" pitchFamily="34" charset="0"/>
                <a:cs typeface="Arial" panose="020B0604020202020204" pitchFamily="34" charset="0"/>
              </a:rPr>
              <a:t>High and </a:t>
            </a:r>
            <a:r>
              <a:rPr lang="pl-PL" dirty="0" err="1">
                <a:solidFill>
                  <a:schemeClr val="tx1"/>
                </a:solidFill>
                <a:latin typeface="Arial" panose="020B0604020202020204" pitchFamily="34" charset="0"/>
                <a:cs typeface="Arial" panose="020B0604020202020204" pitchFamily="34" charset="0"/>
              </a:rPr>
              <a:t>consistent</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standards</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across</a:t>
            </a:r>
            <a:r>
              <a:rPr lang="pl-PL" dirty="0">
                <a:solidFill>
                  <a:schemeClr val="tx1"/>
                </a:solidFill>
                <a:latin typeface="Arial" panose="020B0604020202020204" pitchFamily="34" charset="0"/>
                <a:cs typeface="Arial" panose="020B0604020202020204" pitchFamily="34" charset="0"/>
              </a:rPr>
              <a:t> the </a:t>
            </a:r>
            <a:r>
              <a:rPr lang="pl-PL" dirty="0" err="1">
                <a:solidFill>
                  <a:schemeClr val="tx1"/>
                </a:solidFill>
                <a:latin typeface="Arial" panose="020B0604020202020204" pitchFamily="34" charset="0"/>
                <a:cs typeface="Arial" panose="020B0604020202020204" pitchFamily="34" charset="0"/>
              </a:rPr>
              <a:t>company</a:t>
            </a:r>
            <a:endParaRPr lang="pl-PL"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pl-PL" dirty="0" err="1">
                <a:solidFill>
                  <a:schemeClr val="tx1"/>
                </a:solidFill>
                <a:latin typeface="Arial" panose="020B0604020202020204" pitchFamily="34" charset="0"/>
                <a:cs typeface="Arial" panose="020B0604020202020204" pitchFamily="34" charset="0"/>
              </a:rPr>
              <a:t>Effective</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work</a:t>
            </a:r>
            <a:r>
              <a:rPr lang="pl-PL" dirty="0">
                <a:solidFill>
                  <a:schemeClr val="tx1"/>
                </a:solidFill>
                <a:latin typeface="Arial" panose="020B0604020202020204" pitchFamily="34" charset="0"/>
                <a:cs typeface="Arial" panose="020B0604020202020204" pitchFamily="34" charset="0"/>
              </a:rPr>
              <a:t> engagement from the </a:t>
            </a:r>
            <a:r>
              <a:rPr lang="pl-PL" dirty="0" err="1">
                <a:solidFill>
                  <a:schemeClr val="tx1"/>
                </a:solidFill>
                <a:latin typeface="Arial" panose="020B0604020202020204" pitchFamily="34" charset="0"/>
                <a:cs typeface="Arial" panose="020B0604020202020204" pitchFamily="34" charset="0"/>
              </a:rPr>
              <a:t>workforce</a:t>
            </a:r>
            <a:endParaRPr lang="pl-PL"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pl-PL" dirty="0" err="1">
                <a:solidFill>
                  <a:schemeClr val="tx1"/>
                </a:solidFill>
                <a:latin typeface="Arial" panose="020B0604020202020204" pitchFamily="34" charset="0"/>
                <a:cs typeface="Arial" panose="020B0604020202020204" pitchFamily="34" charset="0"/>
              </a:rPr>
              <a:t>Keep</a:t>
            </a:r>
            <a:r>
              <a:rPr lang="pl-PL" dirty="0">
                <a:solidFill>
                  <a:schemeClr val="tx1"/>
                </a:solidFill>
                <a:latin typeface="Arial" panose="020B0604020202020204" pitchFamily="34" charset="0"/>
                <a:cs typeface="Arial" panose="020B0604020202020204" pitchFamily="34" charset="0"/>
              </a:rPr>
              <a:t> team </a:t>
            </a:r>
            <a:r>
              <a:rPr lang="pl-PL" dirty="0" err="1">
                <a:solidFill>
                  <a:schemeClr val="tx1"/>
                </a:solidFill>
                <a:latin typeface="Arial" panose="020B0604020202020204" pitchFamily="34" charset="0"/>
                <a:cs typeface="Arial" panose="020B0604020202020204" pitchFamily="34" charset="0"/>
              </a:rPr>
              <a:t>motivated</a:t>
            </a:r>
            <a:endParaRPr lang="pl-PL"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pl-PL" dirty="0">
              <a:solidFill>
                <a:schemeClr val="tx1"/>
              </a:solidFill>
              <a:latin typeface="Arial" panose="020B0604020202020204" pitchFamily="34" charset="0"/>
              <a:cs typeface="Arial" panose="020B0604020202020204" pitchFamily="34" charset="0"/>
            </a:endParaRPr>
          </a:p>
          <a:p>
            <a:pPr marL="0" indent="0">
              <a:buNone/>
            </a:pPr>
            <a:endParaRPr lang="en-GB" dirty="0">
              <a:solidFill>
                <a:schemeClr val="tx1"/>
              </a:solidFill>
              <a:latin typeface="Arial" panose="020B0604020202020204" pitchFamily="34" charset="0"/>
              <a:cs typeface="Arial" panose="020B0604020202020204" pitchFamily="34" charset="0"/>
            </a:endParaRPr>
          </a:p>
          <a:p>
            <a:endParaRPr lang="pl-PL" dirty="0">
              <a:solidFill>
                <a:schemeClr val="tx1"/>
              </a:solidFill>
              <a:latin typeface="Arial" panose="020B0604020202020204" pitchFamily="34" charset="0"/>
              <a:cs typeface="Arial" panose="020B0604020202020204" pitchFamily="34" charset="0"/>
            </a:endParaRPr>
          </a:p>
          <a:p>
            <a:endParaRPr lang="pl-PL" dirty="0"/>
          </a:p>
        </p:txBody>
      </p:sp>
    </p:spTree>
    <p:extLst>
      <p:ext uri="{BB962C8B-B14F-4D97-AF65-F5344CB8AC3E}">
        <p14:creationId xmlns:p14="http://schemas.microsoft.com/office/powerpoint/2010/main" val="4108402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98C64DF7-4AE9-A8A3-610D-0FFD2FD2C025}"/>
              </a:ext>
            </a:extLst>
          </p:cNvPr>
          <p:cNvSpPr>
            <a:spLocks noGrp="1"/>
          </p:cNvSpPr>
          <p:nvPr>
            <p:ph type="title"/>
          </p:nvPr>
        </p:nvSpPr>
        <p:spPr/>
        <p:txBody>
          <a:bodyPr/>
          <a:lstStyle/>
          <a:p>
            <a:pPr algn="ctr"/>
            <a:r>
              <a:rPr lang="pl-PL" dirty="0" err="1"/>
              <a:t>Conclusion</a:t>
            </a:r>
            <a:endParaRPr lang="pl-PL" dirty="0"/>
          </a:p>
        </p:txBody>
      </p:sp>
      <p:sp>
        <p:nvSpPr>
          <p:cNvPr id="3" name="Symbol zastępczy zawartości 2">
            <a:extLst>
              <a:ext uri="{FF2B5EF4-FFF2-40B4-BE49-F238E27FC236}">
                <a16:creationId xmlns:a16="http://schemas.microsoft.com/office/drawing/2014/main" id="{B4BE69FC-09FF-BB3A-2ADC-31D4065572C4}"/>
              </a:ext>
            </a:extLst>
          </p:cNvPr>
          <p:cNvSpPr>
            <a:spLocks noGrp="1"/>
          </p:cNvSpPr>
          <p:nvPr>
            <p:ph idx="1"/>
          </p:nvPr>
        </p:nvSpPr>
        <p:spPr>
          <a:xfrm>
            <a:off x="677334" y="1387591"/>
            <a:ext cx="8596668" cy="3880773"/>
          </a:xfrm>
        </p:spPr>
        <p:txBody>
          <a:bodyPr/>
          <a:lstStyle/>
          <a:p>
            <a:endParaRPr lang="pl-PL" dirty="0"/>
          </a:p>
          <a:p>
            <a:endParaRPr lang="pl-PL" dirty="0"/>
          </a:p>
          <a:p>
            <a:pPr algn="just"/>
            <a:r>
              <a:rPr lang="pl-PL" dirty="0">
                <a:latin typeface="Arial" panose="020B0604020202020204" pitchFamily="34" charset="0"/>
                <a:cs typeface="Arial" panose="020B0604020202020204" pitchFamily="34" charset="0"/>
              </a:rPr>
              <a:t>CPD (</a:t>
            </a:r>
            <a:r>
              <a:rPr lang="pl-PL" dirty="0" err="1">
                <a:latin typeface="Arial" panose="020B0604020202020204" pitchFamily="34" charset="0"/>
                <a:cs typeface="Arial" panose="020B0604020202020204" pitchFamily="34" charset="0"/>
              </a:rPr>
              <a:t>Continues</a:t>
            </a:r>
            <a:r>
              <a:rPr lang="pl-PL" dirty="0">
                <a:latin typeface="Arial" panose="020B0604020202020204" pitchFamily="34" charset="0"/>
                <a:cs typeface="Arial" panose="020B0604020202020204" pitchFamily="34" charset="0"/>
              </a:rPr>
              <a:t> Professional Development) </a:t>
            </a:r>
            <a:r>
              <a:rPr lang="pl-PL" dirty="0" err="1">
                <a:latin typeface="Arial" panose="020B0604020202020204" pitchFamily="34" charset="0"/>
                <a:cs typeface="Arial" panose="020B0604020202020204" pitchFamily="34" charset="0"/>
              </a:rPr>
              <a:t>ensures</a:t>
            </a:r>
            <a:r>
              <a:rPr lang="pl-PL" dirty="0">
                <a:latin typeface="Arial" panose="020B0604020202020204" pitchFamily="34" charset="0"/>
                <a:cs typeface="Arial" panose="020B0604020202020204" pitchFamily="34" charset="0"/>
              </a:rPr>
              <a:t> to be </a:t>
            </a:r>
            <a:r>
              <a:rPr lang="pl-PL" dirty="0" err="1">
                <a:latin typeface="Arial" panose="020B0604020202020204" pitchFamily="34" charset="0"/>
                <a:cs typeface="Arial" panose="020B0604020202020204" pitchFamily="34" charset="0"/>
              </a:rPr>
              <a:t>competent</a:t>
            </a:r>
            <a:r>
              <a:rPr lang="pl-PL" dirty="0">
                <a:latin typeface="Arial" panose="020B0604020202020204" pitchFamily="34" charset="0"/>
                <a:cs typeface="Arial" panose="020B0604020202020204" pitchFamily="34" charset="0"/>
              </a:rPr>
              <a:t> as a HR </a:t>
            </a:r>
            <a:r>
              <a:rPr lang="pl-PL" dirty="0" err="1">
                <a:latin typeface="Arial" panose="020B0604020202020204" pitchFamily="34" charset="0"/>
                <a:cs typeface="Arial" panose="020B0604020202020204" pitchFamily="34" charset="0"/>
              </a:rPr>
              <a:t>officer</a:t>
            </a:r>
            <a:r>
              <a:rPr lang="pl-PL" dirty="0">
                <a:latin typeface="Arial" panose="020B0604020202020204" pitchFamily="34" charset="0"/>
                <a:cs typeface="Arial" panose="020B0604020202020204" pitchFamily="34" charset="0"/>
              </a:rPr>
              <a:t>.</a:t>
            </a:r>
          </a:p>
          <a:p>
            <a:pPr algn="just"/>
            <a:r>
              <a:rPr lang="en-US" dirty="0">
                <a:latin typeface="Arial" panose="020B0604020202020204" pitchFamily="34" charset="0"/>
                <a:cs typeface="Arial" panose="020B0604020202020204" pitchFamily="34" charset="0"/>
              </a:rPr>
              <a:t>Providing development opportunities is a key factor in how</a:t>
            </a:r>
            <a:r>
              <a:rPr lang="pl-PL" dirty="0">
                <a:latin typeface="Arial" panose="020B0604020202020204" pitchFamily="34" charset="0"/>
                <a:cs typeface="Arial" panose="020B0604020202020204" pitchFamily="34" charset="0"/>
              </a:rPr>
              <a:t> </a:t>
            </a:r>
            <a:r>
              <a:rPr lang="pl-PL" dirty="0" err="1">
                <a:latin typeface="Arial" panose="020B0604020202020204" pitchFamily="34" charset="0"/>
                <a:cs typeface="Arial" panose="020B0604020202020204" pitchFamily="34" charset="0"/>
              </a:rPr>
              <a:t>an</a:t>
            </a:r>
            <a:r>
              <a:rPr lang="pl-PL" dirty="0">
                <a:latin typeface="Arial" panose="020B0604020202020204" pitchFamily="34" charset="0"/>
                <a:cs typeface="Arial" panose="020B0604020202020204" pitchFamily="34" charset="0"/>
              </a:rPr>
              <a:t> </a:t>
            </a:r>
            <a:r>
              <a:rPr lang="pl-PL"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maintains its high levels of employee retention.</a:t>
            </a:r>
            <a:endParaRPr lang="pl-PL"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As a result employees are loyal to the company and continue to offer exceptional levels of commitment and service</a:t>
            </a:r>
            <a:endParaRPr lang="pl-PL" dirty="0">
              <a:latin typeface="Arial" panose="020B0604020202020204" pitchFamily="34" charset="0"/>
              <a:cs typeface="Arial" panose="020B0604020202020204" pitchFamily="34" charset="0"/>
            </a:endParaRPr>
          </a:p>
          <a:p>
            <a:endParaRPr lang="pl-PL" dirty="0"/>
          </a:p>
        </p:txBody>
      </p:sp>
    </p:spTree>
    <p:extLst>
      <p:ext uri="{BB962C8B-B14F-4D97-AF65-F5344CB8AC3E}">
        <p14:creationId xmlns:p14="http://schemas.microsoft.com/office/powerpoint/2010/main" val="4229120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7E7A7976-4460-EA45-DB71-AF8D51CB2C6F}"/>
              </a:ext>
            </a:extLst>
          </p:cNvPr>
          <p:cNvSpPr>
            <a:spLocks noGrp="1"/>
          </p:cNvSpPr>
          <p:nvPr>
            <p:ph type="title"/>
          </p:nvPr>
        </p:nvSpPr>
        <p:spPr>
          <a:xfrm>
            <a:off x="677335" y="429007"/>
            <a:ext cx="7684240" cy="728133"/>
          </a:xfrm>
        </p:spPr>
        <p:txBody>
          <a:bodyPr>
            <a:normAutofit fontScale="90000"/>
          </a:bodyPr>
          <a:lstStyle/>
          <a:p>
            <a:pPr algn="ctr"/>
            <a:br>
              <a:rPr lang="pl-PL" dirty="0"/>
            </a:br>
            <a:r>
              <a:rPr lang="pl-PL" dirty="0" err="1"/>
              <a:t>References</a:t>
            </a:r>
            <a:endParaRPr lang="pl-PL" dirty="0"/>
          </a:p>
        </p:txBody>
      </p:sp>
      <p:sp>
        <p:nvSpPr>
          <p:cNvPr id="3" name="Symbol zastępczy tekstu 2">
            <a:extLst>
              <a:ext uri="{FF2B5EF4-FFF2-40B4-BE49-F238E27FC236}">
                <a16:creationId xmlns:a16="http://schemas.microsoft.com/office/drawing/2014/main" id="{9BC3AF40-68B4-898E-7A63-F9FEA875C8BE}"/>
              </a:ext>
            </a:extLst>
          </p:cNvPr>
          <p:cNvSpPr>
            <a:spLocks noGrp="1"/>
          </p:cNvSpPr>
          <p:nvPr>
            <p:ph type="body" idx="1"/>
          </p:nvPr>
        </p:nvSpPr>
        <p:spPr>
          <a:xfrm>
            <a:off x="677335" y="1310326"/>
            <a:ext cx="8579787" cy="5344998"/>
          </a:xfrm>
        </p:spPr>
        <p:txBody>
          <a:bodyPr>
            <a:normAutofit fontScale="85000" lnSpcReduction="10000"/>
          </a:bodyPr>
          <a:lstStyle/>
          <a:p>
            <a:pPr marL="457200" indent="-457200">
              <a:buAutoNum type="arabicPeriod"/>
            </a:pPr>
            <a:r>
              <a:rPr lang="pl-PL" dirty="0">
                <a:solidFill>
                  <a:schemeClr val="tx1"/>
                </a:solidFill>
                <a:latin typeface="Arial" panose="020B0604020202020204" pitchFamily="34" charset="0"/>
                <a:cs typeface="Arial" panose="020B0604020202020204" pitchFamily="34" charset="0"/>
              </a:rPr>
              <a:t>Armstrong, M. and Taylor. S. (2020) </a:t>
            </a:r>
            <a:r>
              <a:rPr lang="pl-PL" i="1" dirty="0" err="1">
                <a:solidFill>
                  <a:schemeClr val="tx1"/>
                </a:solidFill>
                <a:latin typeface="Arial" panose="020B0604020202020204" pitchFamily="34" charset="0"/>
                <a:cs typeface="Arial" panose="020B0604020202020204" pitchFamily="34" charset="0"/>
              </a:rPr>
              <a:t>Armstrong’s</a:t>
            </a:r>
            <a:r>
              <a:rPr lang="pl-PL" i="1" dirty="0">
                <a:solidFill>
                  <a:schemeClr val="tx1"/>
                </a:solidFill>
                <a:latin typeface="Arial" panose="020B0604020202020204" pitchFamily="34" charset="0"/>
                <a:cs typeface="Arial" panose="020B0604020202020204" pitchFamily="34" charset="0"/>
              </a:rPr>
              <a:t> </a:t>
            </a:r>
            <a:r>
              <a:rPr lang="pl-PL" i="1" dirty="0" err="1">
                <a:solidFill>
                  <a:schemeClr val="tx1"/>
                </a:solidFill>
                <a:latin typeface="Arial" panose="020B0604020202020204" pitchFamily="34" charset="0"/>
                <a:cs typeface="Arial" panose="020B0604020202020204" pitchFamily="34" charset="0"/>
              </a:rPr>
              <a:t>Handbook</a:t>
            </a:r>
            <a:r>
              <a:rPr lang="pl-PL" i="1" dirty="0">
                <a:solidFill>
                  <a:schemeClr val="tx1"/>
                </a:solidFill>
                <a:latin typeface="Arial" panose="020B0604020202020204" pitchFamily="34" charset="0"/>
                <a:cs typeface="Arial" panose="020B0604020202020204" pitchFamily="34" charset="0"/>
              </a:rPr>
              <a:t> of Human Resource Management </a:t>
            </a:r>
            <a:r>
              <a:rPr lang="pl-PL" i="1" dirty="0" err="1">
                <a:solidFill>
                  <a:schemeClr val="tx1"/>
                </a:solidFill>
                <a:latin typeface="Arial" panose="020B0604020202020204" pitchFamily="34" charset="0"/>
                <a:cs typeface="Arial" panose="020B0604020202020204" pitchFamily="34" charset="0"/>
              </a:rPr>
              <a:t>practise</a:t>
            </a:r>
            <a:r>
              <a:rPr lang="pl-PL" i="1" dirty="0">
                <a:solidFill>
                  <a:schemeClr val="tx1"/>
                </a:solidFill>
                <a:latin typeface="Arial" panose="020B0604020202020204" pitchFamily="34" charset="0"/>
                <a:cs typeface="Arial" panose="020B0604020202020204" pitchFamily="34" charset="0"/>
              </a:rPr>
              <a:t>. </a:t>
            </a:r>
            <a:r>
              <a:rPr lang="pl-PL" dirty="0">
                <a:solidFill>
                  <a:schemeClr val="tx1"/>
                </a:solidFill>
                <a:latin typeface="Arial" panose="020B0604020202020204" pitchFamily="34" charset="0"/>
                <a:cs typeface="Arial" panose="020B0604020202020204" pitchFamily="34" charset="0"/>
              </a:rPr>
              <a:t>[</a:t>
            </a:r>
            <a:r>
              <a:rPr lang="pl-PL" dirty="0" err="1">
                <a:solidFill>
                  <a:schemeClr val="tx1"/>
                </a:solidFill>
                <a:latin typeface="Arial" panose="020B0604020202020204" pitchFamily="34" charset="0"/>
                <a:cs typeface="Arial" panose="020B0604020202020204" pitchFamily="34" charset="0"/>
              </a:rPr>
              <a:t>BibliU</a:t>
            </a:r>
            <a:r>
              <a:rPr lang="pl-PL" dirty="0">
                <a:solidFill>
                  <a:schemeClr val="tx1"/>
                </a:solidFill>
                <a:latin typeface="Arial" panose="020B0604020202020204" pitchFamily="34" charset="0"/>
                <a:cs typeface="Arial" panose="020B0604020202020204" pitchFamily="34" charset="0"/>
              </a:rPr>
              <a:t> version] 15th ed. London, Kogan </a:t>
            </a:r>
            <a:r>
              <a:rPr lang="pl-PL" dirty="0" err="1">
                <a:solidFill>
                  <a:schemeClr val="tx1"/>
                </a:solidFill>
                <a:latin typeface="Arial" panose="020B0604020202020204" pitchFamily="34" charset="0"/>
                <a:cs typeface="Arial" panose="020B0604020202020204" pitchFamily="34" charset="0"/>
              </a:rPr>
              <a:t>Page</a:t>
            </a:r>
            <a:r>
              <a:rPr lang="pl-PL" dirty="0">
                <a:solidFill>
                  <a:schemeClr val="tx1"/>
                </a:solidFill>
                <a:latin typeface="Arial" panose="020B0604020202020204" pitchFamily="34" charset="0"/>
                <a:cs typeface="Arial" panose="020B0604020202020204" pitchFamily="34" charset="0"/>
              </a:rPr>
              <a:t>.</a:t>
            </a:r>
          </a:p>
          <a:p>
            <a:pPr marL="457200" indent="-457200">
              <a:buAutoNum type="arabicPeriod"/>
            </a:pPr>
            <a:r>
              <a:rPr lang="pl-PL" dirty="0">
                <a:solidFill>
                  <a:schemeClr val="tx1"/>
                </a:solidFill>
                <a:latin typeface="Arial" panose="020B0604020202020204" pitchFamily="34" charset="0"/>
                <a:cs typeface="Arial" panose="020B0604020202020204" pitchFamily="34" charset="0"/>
              </a:rPr>
              <a:t>Armstrong, M. (2014) </a:t>
            </a:r>
            <a:r>
              <a:rPr lang="pl-PL" i="1" dirty="0" err="1">
                <a:solidFill>
                  <a:schemeClr val="tx1"/>
                </a:solidFill>
                <a:latin typeface="Arial" panose="020B0604020202020204" pitchFamily="34" charset="0"/>
                <a:cs typeface="Arial" panose="020B0604020202020204" pitchFamily="34" charset="0"/>
              </a:rPr>
              <a:t>Armstrong’s</a:t>
            </a:r>
            <a:r>
              <a:rPr lang="pl-PL" i="1" dirty="0">
                <a:solidFill>
                  <a:schemeClr val="tx1"/>
                </a:solidFill>
                <a:latin typeface="Arial" panose="020B0604020202020204" pitchFamily="34" charset="0"/>
                <a:cs typeface="Arial" panose="020B0604020202020204" pitchFamily="34" charset="0"/>
              </a:rPr>
              <a:t> </a:t>
            </a:r>
            <a:r>
              <a:rPr lang="pl-PL" i="1" dirty="0" err="1">
                <a:solidFill>
                  <a:schemeClr val="tx1"/>
                </a:solidFill>
                <a:latin typeface="Arial" panose="020B0604020202020204" pitchFamily="34" charset="0"/>
                <a:cs typeface="Arial" panose="020B0604020202020204" pitchFamily="34" charset="0"/>
              </a:rPr>
              <a:t>handbook</a:t>
            </a:r>
            <a:r>
              <a:rPr lang="pl-PL" i="1" dirty="0">
                <a:solidFill>
                  <a:schemeClr val="tx1"/>
                </a:solidFill>
                <a:latin typeface="Arial" panose="020B0604020202020204" pitchFamily="34" charset="0"/>
                <a:cs typeface="Arial" panose="020B0604020202020204" pitchFamily="34" charset="0"/>
              </a:rPr>
              <a:t> of </a:t>
            </a:r>
            <a:r>
              <a:rPr lang="pl-PL" i="1" dirty="0" err="1">
                <a:solidFill>
                  <a:schemeClr val="tx1"/>
                </a:solidFill>
                <a:latin typeface="Arial" panose="020B0604020202020204" pitchFamily="34" charset="0"/>
                <a:cs typeface="Arial" panose="020B0604020202020204" pitchFamily="34" charset="0"/>
              </a:rPr>
              <a:t>human</a:t>
            </a:r>
            <a:r>
              <a:rPr lang="pl-PL" i="1" dirty="0">
                <a:solidFill>
                  <a:schemeClr val="tx1"/>
                </a:solidFill>
                <a:latin typeface="Arial" panose="020B0604020202020204" pitchFamily="34" charset="0"/>
                <a:cs typeface="Arial" panose="020B0604020202020204" pitchFamily="34" charset="0"/>
              </a:rPr>
              <a:t> </a:t>
            </a:r>
            <a:r>
              <a:rPr lang="pl-PL" i="1" dirty="0" err="1">
                <a:solidFill>
                  <a:schemeClr val="tx1"/>
                </a:solidFill>
                <a:latin typeface="Arial" panose="020B0604020202020204" pitchFamily="34" charset="0"/>
                <a:cs typeface="Arial" panose="020B0604020202020204" pitchFamily="34" charset="0"/>
              </a:rPr>
              <a:t>resource</a:t>
            </a:r>
            <a:r>
              <a:rPr lang="pl-PL" i="1" dirty="0">
                <a:solidFill>
                  <a:schemeClr val="tx1"/>
                </a:solidFill>
                <a:latin typeface="Arial" panose="020B0604020202020204" pitchFamily="34" charset="0"/>
                <a:cs typeface="Arial" panose="020B0604020202020204" pitchFamily="34" charset="0"/>
              </a:rPr>
              <a:t> management. 13th ed. London</a:t>
            </a:r>
            <a:r>
              <a:rPr lang="pl-PL" dirty="0">
                <a:solidFill>
                  <a:schemeClr val="tx1"/>
                </a:solidFill>
                <a:latin typeface="Arial" panose="020B0604020202020204" pitchFamily="34" charset="0"/>
                <a:cs typeface="Arial" panose="020B0604020202020204" pitchFamily="34" charset="0"/>
              </a:rPr>
              <a:t>, Kogan </a:t>
            </a:r>
            <a:r>
              <a:rPr lang="pl-PL" dirty="0" err="1">
                <a:solidFill>
                  <a:schemeClr val="tx1"/>
                </a:solidFill>
                <a:latin typeface="Arial" panose="020B0604020202020204" pitchFamily="34" charset="0"/>
                <a:cs typeface="Arial" panose="020B0604020202020204" pitchFamily="34" charset="0"/>
              </a:rPr>
              <a:t>page</a:t>
            </a:r>
            <a:r>
              <a:rPr lang="pl-PL" dirty="0">
                <a:solidFill>
                  <a:schemeClr val="tx1"/>
                </a:solidFill>
                <a:latin typeface="Arial" panose="020B0604020202020204" pitchFamily="34" charset="0"/>
                <a:cs typeface="Arial" panose="020B0604020202020204" pitchFamily="34" charset="0"/>
              </a:rPr>
              <a:t>.</a:t>
            </a:r>
          </a:p>
          <a:p>
            <a:pPr marL="457200" indent="-457200">
              <a:buFont typeface="Wingdings 3" charset="2"/>
              <a:buAutoNum type="arabicPeriod"/>
            </a:pPr>
            <a:r>
              <a:rPr lang="en-US" altLang="en-US" sz="2000" dirty="0">
                <a:solidFill>
                  <a:schemeClr val="tx1"/>
                </a:solidFill>
                <a:latin typeface="Arial" panose="020B0604020202020204" pitchFamily="34" charset="0"/>
                <a:cs typeface="Arial" panose="020B0604020202020204" pitchFamily="34" charset="0"/>
              </a:rPr>
              <a:t>Anthony W.P., </a:t>
            </a:r>
            <a:r>
              <a:rPr lang="en-US" altLang="en-US" sz="2000" dirty="0" err="1">
                <a:solidFill>
                  <a:schemeClr val="tx1"/>
                </a:solidFill>
                <a:latin typeface="Arial" panose="020B0604020202020204" pitchFamily="34" charset="0"/>
                <a:cs typeface="Arial" panose="020B0604020202020204" pitchFamily="34" charset="0"/>
              </a:rPr>
              <a:t>Kacmar</a:t>
            </a:r>
            <a:r>
              <a:rPr lang="en-US" altLang="en-US" sz="2000" dirty="0">
                <a:solidFill>
                  <a:schemeClr val="tx1"/>
                </a:solidFill>
                <a:latin typeface="Arial" panose="020B0604020202020204" pitchFamily="34" charset="0"/>
                <a:cs typeface="Arial" panose="020B0604020202020204" pitchFamily="34" charset="0"/>
              </a:rPr>
              <a:t>, K.M., </a:t>
            </a:r>
            <a:r>
              <a:rPr lang="en-US" altLang="en-US" sz="2000" dirty="0" err="1">
                <a:solidFill>
                  <a:schemeClr val="tx1"/>
                </a:solidFill>
                <a:latin typeface="Arial" panose="020B0604020202020204" pitchFamily="34" charset="0"/>
                <a:cs typeface="Arial" panose="020B0604020202020204" pitchFamily="34" charset="0"/>
              </a:rPr>
              <a:t>Perrewé</a:t>
            </a:r>
            <a:r>
              <a:rPr lang="en-US" altLang="en-US" sz="2000" dirty="0">
                <a:solidFill>
                  <a:schemeClr val="tx1"/>
                </a:solidFill>
                <a:latin typeface="Arial" panose="020B0604020202020204" pitchFamily="34" charset="0"/>
                <a:cs typeface="Arial" panose="020B0604020202020204" pitchFamily="34" charset="0"/>
              </a:rPr>
              <a:t>, P.L. (2002) </a:t>
            </a:r>
            <a:r>
              <a:rPr lang="en-US" altLang="en-US" sz="2000" i="1" dirty="0">
                <a:solidFill>
                  <a:schemeClr val="tx1"/>
                </a:solidFill>
                <a:latin typeface="Arial" panose="020B0604020202020204" pitchFamily="34" charset="0"/>
                <a:cs typeface="Arial" panose="020B0604020202020204" pitchFamily="34" charset="0"/>
              </a:rPr>
              <a:t>Human resource management: a strategic approach</a:t>
            </a:r>
            <a:r>
              <a:rPr lang="en-US" altLang="en-US" sz="2000" b="1" dirty="0">
                <a:solidFill>
                  <a:schemeClr val="tx1"/>
                </a:solidFill>
                <a:latin typeface="Arial" panose="020B0604020202020204" pitchFamily="34" charset="0"/>
                <a:cs typeface="Arial" panose="020B0604020202020204" pitchFamily="34" charset="0"/>
              </a:rPr>
              <a:t>, </a:t>
            </a:r>
            <a:r>
              <a:rPr lang="en-US" altLang="en-US" sz="2000" dirty="0">
                <a:solidFill>
                  <a:schemeClr val="tx1"/>
                </a:solidFill>
                <a:latin typeface="Arial" panose="020B0604020202020204" pitchFamily="34" charset="0"/>
                <a:cs typeface="Arial" panose="020B0604020202020204" pitchFamily="34" charset="0"/>
              </a:rPr>
              <a:t>4th ed. Fort Worth : Harcourt College Publishers.</a:t>
            </a:r>
            <a:r>
              <a:rPr lang="en-US" altLang="en-US" sz="20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HF5549 .A866 2002</a:t>
            </a:r>
            <a:r>
              <a:rPr lang="en-US" altLang="en-US" sz="2000" dirty="0">
                <a:solidFill>
                  <a:schemeClr val="tx1"/>
                </a:solidFill>
                <a:latin typeface="Arial" panose="020B0604020202020204" pitchFamily="34" charset="0"/>
                <a:cs typeface="Arial" panose="020B0604020202020204" pitchFamily="34" charset="0"/>
              </a:rPr>
              <a:t>  </a:t>
            </a:r>
          </a:p>
          <a:p>
            <a:pPr marL="457200" indent="-457200">
              <a:buAutoNum type="arabicPeriod"/>
            </a:pPr>
            <a:endParaRPr lang="pl-PL" dirty="0">
              <a:solidFill>
                <a:schemeClr val="tx1"/>
              </a:solidFill>
              <a:latin typeface="Arial" panose="020B0604020202020204" pitchFamily="34" charset="0"/>
              <a:cs typeface="Arial" panose="020B0604020202020204" pitchFamily="34" charset="0"/>
            </a:endParaRPr>
          </a:p>
          <a:p>
            <a:pPr marL="457200" indent="-457200">
              <a:buAutoNum type="arabicPeriod"/>
            </a:pPr>
            <a:r>
              <a:rPr lang="pl-PL" dirty="0" err="1">
                <a:solidFill>
                  <a:schemeClr val="tx1"/>
                </a:solidFill>
                <a:latin typeface="Arial" panose="020B0604020202020204" pitchFamily="34" charset="0"/>
                <a:cs typeface="Arial" panose="020B0604020202020204" pitchFamily="34" charset="0"/>
              </a:rPr>
              <a:t>Harrods</a:t>
            </a:r>
            <a:r>
              <a:rPr lang="pl-PL" dirty="0">
                <a:solidFill>
                  <a:schemeClr val="tx1"/>
                </a:solidFill>
                <a:latin typeface="Arial" panose="020B0604020202020204" pitchFamily="34" charset="0"/>
                <a:cs typeface="Arial" panose="020B0604020202020204" pitchFamily="34" charset="0"/>
              </a:rPr>
              <a:t> HR system, (online) from </a:t>
            </a:r>
            <a:r>
              <a:rPr lang="pl-PL"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https://www.harrodscareers.com/human-resources-jobs</a:t>
            </a:r>
            <a:r>
              <a:rPr lang="pl-PL" dirty="0">
                <a:solidFill>
                  <a:schemeClr val="tx1"/>
                </a:solidFill>
                <a:latin typeface="Arial" panose="020B0604020202020204" pitchFamily="34" charset="0"/>
                <a:cs typeface="Arial" panose="020B0604020202020204" pitchFamily="34" charset="0"/>
              </a:rPr>
              <a:t> </a:t>
            </a:r>
            <a:br>
              <a:rPr lang="pl-PL" dirty="0">
                <a:solidFill>
                  <a:schemeClr val="tx1"/>
                </a:solidFill>
                <a:latin typeface="Arial" panose="020B0604020202020204" pitchFamily="34" charset="0"/>
                <a:cs typeface="Arial" panose="020B0604020202020204" pitchFamily="34" charset="0"/>
              </a:rPr>
            </a:br>
            <a:r>
              <a:rPr lang="pl-PL" dirty="0" err="1">
                <a:solidFill>
                  <a:schemeClr val="tx1"/>
                </a:solidFill>
                <a:latin typeface="Arial" panose="020B0604020202020204" pitchFamily="34" charset="0"/>
                <a:cs typeface="Arial" panose="020B0604020202020204" pitchFamily="34" charset="0"/>
              </a:rPr>
              <a:t>Accessed</a:t>
            </a:r>
            <a:r>
              <a:rPr lang="pl-PL" dirty="0">
                <a:solidFill>
                  <a:schemeClr val="tx1"/>
                </a:solidFill>
                <a:latin typeface="Arial" panose="020B0604020202020204" pitchFamily="34" charset="0"/>
                <a:cs typeface="Arial" panose="020B0604020202020204" pitchFamily="34" charset="0"/>
              </a:rPr>
              <a:t> 18 March 2023.</a:t>
            </a:r>
          </a:p>
          <a:p>
            <a:pPr marL="457200" indent="-457200">
              <a:buAutoNum type="arabicPeriod"/>
            </a:pPr>
            <a:r>
              <a:rPr lang="pl-PL" dirty="0" err="1">
                <a:solidFill>
                  <a:schemeClr val="tx1"/>
                </a:solidFill>
                <a:latin typeface="Arial" panose="020B0604020202020204" pitchFamily="34" charset="0"/>
                <a:cs typeface="Arial" panose="020B0604020202020204" pitchFamily="34" charset="0"/>
              </a:rPr>
              <a:t>Harrods</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values</a:t>
            </a:r>
            <a:r>
              <a:rPr lang="pl-PL" dirty="0">
                <a:solidFill>
                  <a:schemeClr val="tx1"/>
                </a:solidFill>
                <a:latin typeface="Arial" panose="020B0604020202020204" pitchFamily="34" charset="0"/>
                <a:cs typeface="Arial" panose="020B0604020202020204" pitchFamily="34" charset="0"/>
              </a:rPr>
              <a:t> (online) from </a:t>
            </a:r>
            <a:r>
              <a:rPr lang="pl-PL"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https://www.harrodscareers.com/our-values</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Accessed</a:t>
            </a:r>
            <a:r>
              <a:rPr lang="pl-PL" dirty="0">
                <a:solidFill>
                  <a:schemeClr val="tx1"/>
                </a:solidFill>
                <a:latin typeface="Arial" panose="020B0604020202020204" pitchFamily="34" charset="0"/>
                <a:cs typeface="Arial" panose="020B0604020202020204" pitchFamily="34" charset="0"/>
              </a:rPr>
              <a:t> 18 March 2023.</a:t>
            </a:r>
          </a:p>
          <a:p>
            <a:pPr marL="457200" indent="-457200">
              <a:buAutoNum type="arabicPeriod"/>
            </a:pPr>
            <a:r>
              <a:rPr lang="pl-PL" dirty="0">
                <a:solidFill>
                  <a:schemeClr val="tx1"/>
                </a:solidFill>
                <a:latin typeface="Arial" panose="020B0604020202020204" pitchFamily="34" charset="0"/>
                <a:cs typeface="Arial" panose="020B0604020202020204" pitchFamily="34" charset="0"/>
              </a:rPr>
              <a:t>HR </a:t>
            </a:r>
            <a:r>
              <a:rPr lang="pl-PL" dirty="0" err="1">
                <a:solidFill>
                  <a:schemeClr val="tx1"/>
                </a:solidFill>
                <a:latin typeface="Arial" panose="020B0604020202020204" pitchFamily="34" charset="0"/>
                <a:cs typeface="Arial" panose="020B0604020202020204" pitchFamily="34" charset="0"/>
              </a:rPr>
              <a:t>professional</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needs</a:t>
            </a:r>
            <a:r>
              <a:rPr lang="pl-PL" dirty="0">
                <a:solidFill>
                  <a:schemeClr val="tx1"/>
                </a:solidFill>
                <a:latin typeface="Arial" panose="020B0604020202020204" pitchFamily="34" charset="0"/>
                <a:cs typeface="Arial" panose="020B0604020202020204" pitchFamily="34" charset="0"/>
              </a:rPr>
              <a:t> (online) from </a:t>
            </a:r>
            <a:r>
              <a:rPr lang="pl-PL" dirty="0">
                <a:solidFill>
                  <a:srgbClr val="99CA3C"/>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https://www.indeed.com/career-advice/career-development </a:t>
            </a:r>
            <a:r>
              <a:rPr lang="pl-PL" dirty="0" err="1">
                <a:solidFill>
                  <a:srgbClr val="99CA3C"/>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Accessed</a:t>
            </a:r>
            <a:r>
              <a:rPr lang="pl-PL"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18 March 2023</a:t>
            </a:r>
            <a:r>
              <a:rPr lang="pl-PL" dirty="0">
                <a:solidFill>
                  <a:schemeClr val="tx1"/>
                </a:solidFill>
                <a:latin typeface="Arial" panose="020B0604020202020204" pitchFamily="34" charset="0"/>
                <a:cs typeface="Arial" panose="020B0604020202020204" pitchFamily="34" charset="0"/>
              </a:rPr>
              <a:t>.</a:t>
            </a:r>
          </a:p>
          <a:p>
            <a:pPr marL="457200" indent="-457200">
              <a:buAutoNum type="arabicPeriod"/>
            </a:pPr>
            <a:r>
              <a:rPr lang="pl-PL" dirty="0">
                <a:solidFill>
                  <a:schemeClr val="tx1"/>
                </a:solidFill>
                <a:latin typeface="Arial" panose="020B0604020202020204" pitchFamily="34" charset="0"/>
                <a:cs typeface="Arial" panose="020B0604020202020204" pitchFamily="34" charset="0"/>
              </a:rPr>
              <a:t>KSB of HR </a:t>
            </a:r>
            <a:r>
              <a:rPr lang="pl-PL" dirty="0" err="1">
                <a:solidFill>
                  <a:schemeClr val="tx1"/>
                </a:solidFill>
                <a:latin typeface="Arial" panose="020B0604020202020204" pitchFamily="34" charset="0"/>
                <a:cs typeface="Arial" panose="020B0604020202020204" pitchFamily="34" charset="0"/>
              </a:rPr>
              <a:t>officers</a:t>
            </a:r>
            <a:r>
              <a:rPr lang="pl-PL" dirty="0">
                <a:solidFill>
                  <a:schemeClr val="tx1"/>
                </a:solidFill>
                <a:latin typeface="Arial" panose="020B0604020202020204" pitchFamily="34" charset="0"/>
                <a:cs typeface="Arial" panose="020B0604020202020204" pitchFamily="34" charset="0"/>
              </a:rPr>
              <a:t> and </a:t>
            </a:r>
            <a:r>
              <a:rPr lang="pl-PL" dirty="0" err="1">
                <a:solidFill>
                  <a:schemeClr val="tx1"/>
                </a:solidFill>
                <a:latin typeface="Arial" panose="020B0604020202020204" pitchFamily="34" charset="0"/>
                <a:cs typeface="Arial" panose="020B0604020202020204" pitchFamily="34" charset="0"/>
              </a:rPr>
              <a:t>Managers</a:t>
            </a:r>
            <a:r>
              <a:rPr lang="pl-PL" dirty="0">
                <a:solidFill>
                  <a:schemeClr val="tx1"/>
                </a:solidFill>
                <a:latin typeface="Arial" panose="020B0604020202020204" pitchFamily="34" charset="0"/>
                <a:cs typeface="Arial" panose="020B0604020202020204" pitchFamily="34" charset="0"/>
              </a:rPr>
              <a:t> , </a:t>
            </a:r>
            <a:r>
              <a:rPr lang="pl-PL" dirty="0" err="1">
                <a:solidFill>
                  <a:schemeClr val="tx1"/>
                </a:solidFill>
                <a:latin typeface="Arial" panose="020B0604020202020204" pitchFamily="34" charset="0"/>
                <a:cs typeface="Arial" panose="020B0604020202020204" pitchFamily="34" charset="0"/>
              </a:rPr>
              <a:t>week</a:t>
            </a:r>
            <a:r>
              <a:rPr lang="pl-PL" dirty="0">
                <a:solidFill>
                  <a:schemeClr val="tx1"/>
                </a:solidFill>
                <a:latin typeface="Arial" panose="020B0604020202020204" pitchFamily="34" charset="0"/>
                <a:cs typeface="Arial" panose="020B0604020202020204" pitchFamily="34" charset="0"/>
              </a:rPr>
              <a:t> 4 from </a:t>
            </a:r>
            <a:r>
              <a:rPr lang="pl-PL"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https://moodle.uwtsd.ac.uk/course/view.php?id=7958</a:t>
            </a:r>
            <a:r>
              <a:rPr lang="pl-PL" dirty="0">
                <a:solidFill>
                  <a:schemeClr val="tx1"/>
                </a:solidFill>
                <a:latin typeface="Arial" panose="020B0604020202020204" pitchFamily="34" charset="0"/>
                <a:cs typeface="Arial" panose="020B0604020202020204" pitchFamily="34" charset="0"/>
              </a:rPr>
              <a:t> </a:t>
            </a:r>
            <a:r>
              <a:rPr lang="pl-PL" dirty="0" err="1">
                <a:solidFill>
                  <a:schemeClr val="tx1"/>
                </a:solidFill>
                <a:latin typeface="Arial" panose="020B0604020202020204" pitchFamily="34" charset="0"/>
                <a:cs typeface="Arial" panose="020B0604020202020204" pitchFamily="34" charset="0"/>
              </a:rPr>
              <a:t>accessed</a:t>
            </a:r>
            <a:r>
              <a:rPr lang="pl-PL" dirty="0">
                <a:solidFill>
                  <a:schemeClr val="tx1"/>
                </a:solidFill>
                <a:latin typeface="Arial" panose="020B0604020202020204" pitchFamily="34" charset="0"/>
                <a:cs typeface="Arial" panose="020B0604020202020204" pitchFamily="34" charset="0"/>
              </a:rPr>
              <a:t> 18 March 2023</a:t>
            </a:r>
          </a:p>
        </p:txBody>
      </p:sp>
    </p:spTree>
    <p:extLst>
      <p:ext uri="{BB962C8B-B14F-4D97-AF65-F5344CB8AC3E}">
        <p14:creationId xmlns:p14="http://schemas.microsoft.com/office/powerpoint/2010/main" val="2451590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3AAAB4DF-DAE8-0349-5429-83FEF6BEDDC1}"/>
              </a:ext>
            </a:extLst>
          </p:cNvPr>
          <p:cNvSpPr>
            <a:spLocks noGrp="1"/>
          </p:cNvSpPr>
          <p:nvPr>
            <p:ph type="title"/>
          </p:nvPr>
        </p:nvSpPr>
        <p:spPr>
          <a:xfrm>
            <a:off x="877358" y="281253"/>
            <a:ext cx="7514167" cy="623621"/>
          </a:xfrm>
        </p:spPr>
        <p:txBody>
          <a:bodyPr>
            <a:normAutofit fontScale="90000"/>
          </a:bodyPr>
          <a:lstStyle/>
          <a:p>
            <a:r>
              <a:rPr lang="pl-PL" dirty="0"/>
              <a:t>Appendix 1 Personal </a:t>
            </a:r>
            <a:r>
              <a:rPr lang="pl-PL" dirty="0" err="1"/>
              <a:t>Skills</a:t>
            </a:r>
            <a:r>
              <a:rPr lang="pl-PL" dirty="0"/>
              <a:t> </a:t>
            </a:r>
            <a:r>
              <a:rPr lang="pl-PL" dirty="0" err="1"/>
              <a:t>Audit</a:t>
            </a:r>
            <a:endParaRPr lang="pl-PL" dirty="0"/>
          </a:p>
        </p:txBody>
      </p:sp>
      <p:pic>
        <p:nvPicPr>
          <p:cNvPr id="4" name="Symbol zastępczy zawartości 3">
            <a:extLst>
              <a:ext uri="{FF2B5EF4-FFF2-40B4-BE49-F238E27FC236}">
                <a16:creationId xmlns:a16="http://schemas.microsoft.com/office/drawing/2014/main" id="{BD1B7EC0-46E1-EEC0-C79E-89169FFD516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110578" y="1740392"/>
            <a:ext cx="5435709" cy="4075958"/>
          </a:xfrm>
          <a:prstGeom prst="rect">
            <a:avLst/>
          </a:prstGeom>
        </p:spPr>
      </p:pic>
      <p:pic>
        <p:nvPicPr>
          <p:cNvPr id="6" name="Obraz 5" descr="Obraz zawierający diagram&#10;&#10;Opis wygenerowany automatycznie">
            <a:extLst>
              <a:ext uri="{FF2B5EF4-FFF2-40B4-BE49-F238E27FC236}">
                <a16:creationId xmlns:a16="http://schemas.microsoft.com/office/drawing/2014/main" id="{DDFF6D46-2603-92BB-9B56-4280974897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501188" y="1739979"/>
            <a:ext cx="5435711" cy="4076784"/>
          </a:xfrm>
          <a:prstGeom prst="rect">
            <a:avLst/>
          </a:prstGeom>
        </p:spPr>
      </p:pic>
    </p:spTree>
    <p:extLst>
      <p:ext uri="{BB962C8B-B14F-4D97-AF65-F5344CB8AC3E}">
        <p14:creationId xmlns:p14="http://schemas.microsoft.com/office/powerpoint/2010/main" val="2910424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64E54187-BCD4-651A-0ADF-869C3964B585}"/>
              </a:ext>
            </a:extLst>
          </p:cNvPr>
          <p:cNvSpPr>
            <a:spLocks noGrp="1"/>
          </p:cNvSpPr>
          <p:nvPr>
            <p:ph type="title"/>
          </p:nvPr>
        </p:nvSpPr>
        <p:spPr>
          <a:xfrm>
            <a:off x="677335" y="609600"/>
            <a:ext cx="2618316" cy="3076575"/>
          </a:xfrm>
        </p:spPr>
        <p:txBody>
          <a:bodyPr>
            <a:normAutofit/>
          </a:bodyPr>
          <a:lstStyle/>
          <a:p>
            <a:r>
              <a:rPr lang="pl-PL" dirty="0"/>
              <a:t>Appendix 2</a:t>
            </a:r>
            <a:br>
              <a:rPr lang="pl-PL" dirty="0"/>
            </a:br>
            <a:br>
              <a:rPr lang="pl-PL" dirty="0"/>
            </a:br>
            <a:r>
              <a:rPr lang="pl-PL" dirty="0"/>
              <a:t>SWOT </a:t>
            </a:r>
            <a:br>
              <a:rPr lang="pl-PL" dirty="0"/>
            </a:br>
            <a:r>
              <a:rPr lang="pl-PL" dirty="0" err="1"/>
              <a:t>analysis</a:t>
            </a:r>
            <a:endParaRPr lang="pl-PL" dirty="0"/>
          </a:p>
        </p:txBody>
      </p:sp>
      <p:pic>
        <p:nvPicPr>
          <p:cNvPr id="4" name="Symbol zastępczy zawartości 3">
            <a:extLst>
              <a:ext uri="{FF2B5EF4-FFF2-40B4-BE49-F238E27FC236}">
                <a16:creationId xmlns:a16="http://schemas.microsoft.com/office/drawing/2014/main" id="{536369F4-6CD2-0333-6939-D5734F4290D0}"/>
              </a:ext>
            </a:extLst>
          </p:cNvPr>
          <p:cNvPicPr>
            <a:picLocks noGrp="1" noChangeAspect="1"/>
          </p:cNvPicPr>
          <p:nvPr>
            <p:ph idx="1"/>
          </p:nvPr>
        </p:nvPicPr>
        <p:blipFill>
          <a:blip r:embed="rId2"/>
          <a:stretch>
            <a:fillRect/>
          </a:stretch>
        </p:blipFill>
        <p:spPr>
          <a:xfrm>
            <a:off x="3422268" y="222872"/>
            <a:ext cx="5347463" cy="6025528"/>
          </a:xfrm>
          <a:prstGeom prst="rect">
            <a:avLst/>
          </a:prstGeom>
        </p:spPr>
      </p:pic>
    </p:spTree>
    <p:extLst>
      <p:ext uri="{BB962C8B-B14F-4D97-AF65-F5344CB8AC3E}">
        <p14:creationId xmlns:p14="http://schemas.microsoft.com/office/powerpoint/2010/main" val="3549629711"/>
      </p:ext>
    </p:extLst>
  </p:cSld>
  <p:clrMapOvr>
    <a:masterClrMapping/>
  </p:clrMapOvr>
</p:sld>
</file>

<file path=ppt/theme/theme1.xml><?xml version="1.0" encoding="utf-8"?>
<a:theme xmlns:a="http://schemas.openxmlformats.org/drawingml/2006/main" name="Faseta">
  <a:themeElements>
    <a:clrScheme name="Faseta">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seta">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seta">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446</TotalTime>
  <Words>859</Words>
  <Application>Microsoft Office PowerPoint</Application>
  <PresentationFormat>Panoramiczny</PresentationFormat>
  <Paragraphs>102</Paragraphs>
  <Slides>12</Slides>
  <Notes>3</Notes>
  <HiddenSlides>0</HiddenSlides>
  <MMClips>0</MMClips>
  <ScaleCrop>false</ScaleCrop>
  <HeadingPairs>
    <vt:vector size="8" baseType="variant">
      <vt:variant>
        <vt:lpstr>Używane czcionki</vt:lpstr>
      </vt:variant>
      <vt:variant>
        <vt:i4>6</vt:i4>
      </vt:variant>
      <vt:variant>
        <vt:lpstr>Motyw</vt:lpstr>
      </vt:variant>
      <vt:variant>
        <vt:i4>1</vt:i4>
      </vt:variant>
      <vt:variant>
        <vt:lpstr>Osadzone serwery OLE</vt:lpstr>
      </vt:variant>
      <vt:variant>
        <vt:i4>1</vt:i4>
      </vt:variant>
      <vt:variant>
        <vt:lpstr>Tytuły slajdów</vt:lpstr>
      </vt:variant>
      <vt:variant>
        <vt:i4>12</vt:i4>
      </vt:variant>
    </vt:vector>
  </HeadingPairs>
  <TitlesOfParts>
    <vt:vector size="20" baseType="lpstr">
      <vt:lpstr>Arial</vt:lpstr>
      <vt:lpstr>Calibri</vt:lpstr>
      <vt:lpstr>Founders Grotesk</vt:lpstr>
      <vt:lpstr>Miller Banner</vt:lpstr>
      <vt:lpstr>Trebuchet MS</vt:lpstr>
      <vt:lpstr>Wingdings 3</vt:lpstr>
      <vt:lpstr>Faseta</vt:lpstr>
      <vt:lpstr>Obraz programu Paintbrush</vt:lpstr>
      <vt:lpstr>Prezentacja programu PowerPoint</vt:lpstr>
      <vt:lpstr>Harrods is one of famous luxury store brands. Well recognized in fashion and retail industry.  Harrods also includes franchaises such as: Harrods Bank, Harods Estates, Harrods Aviation and  Air Harrods.   Founded: 1849, 174 years ago </vt:lpstr>
      <vt:lpstr>Harrods Values </vt:lpstr>
      <vt:lpstr>HR officer role</vt:lpstr>
      <vt:lpstr>Prezentacja programu PowerPoint</vt:lpstr>
      <vt:lpstr>My SWOT analysis (appendix 2)</vt:lpstr>
      <vt:lpstr>My training needs </vt:lpstr>
      <vt:lpstr>Training and development:  </vt:lpstr>
      <vt:lpstr>Conclusion</vt:lpstr>
      <vt:lpstr> References</vt:lpstr>
      <vt:lpstr>Appendix 1 Personal Skills Audit</vt:lpstr>
      <vt:lpstr>Appendix 2  SWOT  analysis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HR officer</dc:title>
  <dc:creator>Magdalena Konopka (2022639)</dc:creator>
  <cp:lastModifiedBy>Magdalena Konopka (2022639)</cp:lastModifiedBy>
  <cp:revision>7</cp:revision>
  <dcterms:created xsi:type="dcterms:W3CDTF">2023-03-15T16:43:41Z</dcterms:created>
  <dcterms:modified xsi:type="dcterms:W3CDTF">2023-03-22T17:26:35Z</dcterms:modified>
</cp:coreProperties>
</file>