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8"/>
  </p:notesMasterIdLst>
  <p:handoutMasterIdLst>
    <p:handoutMasterId r:id="rId29"/>
  </p:handoutMasterIdLst>
  <p:sldIdLst>
    <p:sldId id="256" r:id="rId2"/>
    <p:sldId id="257" r:id="rId3"/>
    <p:sldId id="258" r:id="rId4"/>
    <p:sldId id="263" r:id="rId5"/>
    <p:sldId id="278" r:id="rId6"/>
    <p:sldId id="261" r:id="rId7"/>
    <p:sldId id="283" r:id="rId8"/>
    <p:sldId id="259" r:id="rId9"/>
    <p:sldId id="262" r:id="rId10"/>
    <p:sldId id="260" r:id="rId11"/>
    <p:sldId id="280" r:id="rId12"/>
    <p:sldId id="282" r:id="rId13"/>
    <p:sldId id="281" r:id="rId14"/>
    <p:sldId id="265" r:id="rId15"/>
    <p:sldId id="272" r:id="rId16"/>
    <p:sldId id="273" r:id="rId17"/>
    <p:sldId id="274" r:id="rId18"/>
    <p:sldId id="276" r:id="rId19"/>
    <p:sldId id="275" r:id="rId20"/>
    <p:sldId id="267" r:id="rId21"/>
    <p:sldId id="279" r:id="rId22"/>
    <p:sldId id="268" r:id="rId23"/>
    <p:sldId id="277" r:id="rId24"/>
    <p:sldId id="266" r:id="rId25"/>
    <p:sldId id="270" r:id="rId26"/>
    <p:sldId id="271" r:id="rId2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76" d="100"/>
          <a:sy n="76" d="100"/>
        </p:scale>
        <p:origin x="-1392" y="-3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57" d="100"/>
        <a:sy n="57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522442-9904-4B81-8953-1834101B24A2}" type="datetimeFigureOut">
              <a:rPr lang="en-GB" smtClean="0"/>
              <a:pPr/>
              <a:t>14/11/2012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0CE5A9-C1B1-4F01-ABA0-2F60BE0F7FF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CC34D4-7305-194D-A35E-E1F93FECE38E}" type="datetimeFigureOut">
              <a:rPr lang="en-US" smtClean="0"/>
              <a:pPr/>
              <a:t>11/14/2012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04D812-E4A5-3C47-B491-C16A790BEC5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836964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Illegal in most US states;</a:t>
            </a:r>
            <a:r>
              <a:rPr lang="en-US" baseline="0" dirty="0" smtClean="0"/>
              <a:t> legal in Britain; sale and consumption in public places is now banned in PNG (2009), partly due to the spitting associated with it and the concern that diseases spread with the spitting.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04D812-E4A5-3C47-B491-C16A790BEC55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7892688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0599F-BACF-0745-BF90-B7C37B9E0F14}" type="datetimeFigureOut">
              <a:rPr lang="en-US" smtClean="0"/>
              <a:pPr/>
              <a:t>11/14/2012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F9516-E5C1-514F-9DEE-6B735A0DD29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0599F-BACF-0745-BF90-B7C37B9E0F14}" type="datetimeFigureOut">
              <a:rPr lang="en-US" smtClean="0"/>
              <a:pPr/>
              <a:t>11/14/2012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F9516-E5C1-514F-9DEE-6B735A0DD29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0599F-BACF-0745-BF90-B7C37B9E0F14}" type="datetimeFigureOut">
              <a:rPr lang="en-US" smtClean="0"/>
              <a:pPr/>
              <a:t>11/14/2012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F9516-E5C1-514F-9DEE-6B735A0DD29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0599F-BACF-0745-BF90-B7C37B9E0F14}" type="datetimeFigureOut">
              <a:rPr lang="en-US" smtClean="0"/>
              <a:pPr/>
              <a:t>11/14/2012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F9516-E5C1-514F-9DEE-6B735A0DD29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0599F-BACF-0745-BF90-B7C37B9E0F14}" type="datetimeFigureOut">
              <a:rPr lang="en-US" smtClean="0"/>
              <a:pPr/>
              <a:t>11/14/2012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F9516-E5C1-514F-9DEE-6B735A0DD29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0599F-BACF-0745-BF90-B7C37B9E0F14}" type="datetimeFigureOut">
              <a:rPr lang="en-US" smtClean="0"/>
              <a:pPr/>
              <a:t>11/14/2012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F9516-E5C1-514F-9DEE-6B735A0DD29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0599F-BACF-0745-BF90-B7C37B9E0F14}" type="datetimeFigureOut">
              <a:rPr lang="en-US" smtClean="0"/>
              <a:pPr/>
              <a:t>11/14/2012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F9516-E5C1-514F-9DEE-6B735A0DD29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0599F-BACF-0745-BF90-B7C37B9E0F14}" type="datetimeFigureOut">
              <a:rPr lang="en-US" smtClean="0"/>
              <a:pPr/>
              <a:t>11/14/2012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F9516-E5C1-514F-9DEE-6B735A0DD29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0599F-BACF-0745-BF90-B7C37B9E0F14}" type="datetimeFigureOut">
              <a:rPr lang="en-US" smtClean="0"/>
              <a:pPr/>
              <a:t>11/14/2012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F9516-E5C1-514F-9DEE-6B735A0DD29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0599F-BACF-0745-BF90-B7C37B9E0F14}" type="datetimeFigureOut">
              <a:rPr lang="en-US" smtClean="0"/>
              <a:pPr/>
              <a:t>11/14/2012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F9516-E5C1-514F-9DEE-6B735A0DD29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0599F-BACF-0745-BF90-B7C37B9E0F14}" type="datetimeFigureOut">
              <a:rPr lang="en-US" smtClean="0"/>
              <a:pPr/>
              <a:t>11/14/2012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F9516-E5C1-514F-9DEE-6B735A0DD29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E0599F-BACF-0745-BF90-B7C37B9E0F14}" type="datetimeFigureOut">
              <a:rPr lang="en-US" smtClean="0"/>
              <a:pPr/>
              <a:t>11/14/2012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EF9516-E5C1-514F-9DEE-6B735A0DD29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95363" y="4761356"/>
            <a:ext cx="7772400" cy="1470025"/>
          </a:xfrm>
        </p:spPr>
        <p:txBody>
          <a:bodyPr/>
          <a:lstStyle/>
          <a:p>
            <a:pPr algn="l"/>
            <a:r>
              <a:rPr lang="en-US" dirty="0" smtClean="0"/>
              <a:t>Living on an island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33302" y="4147025"/>
            <a:ext cx="6400800" cy="1752600"/>
          </a:xfrm>
        </p:spPr>
        <p:txBody>
          <a:bodyPr/>
          <a:lstStyle/>
          <a:p>
            <a:pPr algn="l"/>
            <a:r>
              <a:rPr lang="en-US" dirty="0" smtClean="0"/>
              <a:t>Trobriand Islanders</a:t>
            </a:r>
          </a:p>
          <a:p>
            <a:pPr algn="l"/>
            <a:r>
              <a:rPr lang="en-US" dirty="0" err="1" smtClean="0"/>
              <a:t>Kiriwina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 r="-2986"/>
          <a:stretch/>
        </p:blipFill>
        <p:spPr>
          <a:xfrm>
            <a:off x="179775" y="2209805"/>
            <a:ext cx="2772785" cy="4445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/>
        </p:blipFill>
        <p:spPr>
          <a:xfrm>
            <a:off x="6177183" y="79380"/>
            <a:ext cx="2819400" cy="40483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8908988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Location:  600 NE of Australia </a:t>
            </a:r>
            <a:endParaRPr lang="en-US" dirty="0"/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 t="4443" b="4443"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16613122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Governance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Considered independent Papua but are still administered by Australia</a:t>
            </a:r>
          </a:p>
          <a:p>
            <a:r>
              <a:rPr lang="en-US" dirty="0" smtClean="0"/>
              <a:t>Language – </a:t>
            </a:r>
            <a:r>
              <a:rPr lang="en-US" dirty="0" err="1" smtClean="0"/>
              <a:t>Kiriwinian</a:t>
            </a:r>
            <a:endParaRPr lang="en-US" dirty="0" smtClean="0"/>
          </a:p>
          <a:p>
            <a:r>
              <a:rPr lang="en-US" dirty="0" smtClean="0"/>
              <a:t>Population: 10,000</a:t>
            </a:r>
          </a:p>
          <a:p>
            <a:r>
              <a:rPr lang="en-US" dirty="0" smtClean="0"/>
              <a:t>Hereditary chiefs</a:t>
            </a:r>
          </a:p>
          <a:p>
            <a:r>
              <a:rPr lang="en-US" dirty="0" smtClean="0"/>
              <a:t>Matrilineal descent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2271771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Coral island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6452512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Digression – island living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Coastal or riverine populations likely to be more sedentary</a:t>
            </a:r>
          </a:p>
          <a:p>
            <a:r>
              <a:rPr lang="en-US" dirty="0" smtClean="0"/>
              <a:t>Research shows fishing to be more efficient than other hunting (</a:t>
            </a:r>
            <a:r>
              <a:rPr lang="en-US" dirty="0"/>
              <a:t>M</a:t>
            </a:r>
            <a:r>
              <a:rPr lang="en-US" dirty="0" smtClean="0"/>
              <a:t>oran, 2008)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648200" y="1600200"/>
            <a:ext cx="4038600" cy="452596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7901993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Settlement and houses </a:t>
            </a:r>
            <a:endParaRPr lang="en-US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11" name="Content Placeholder 10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38873519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Subsistence - horticulture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Fishing and gardening</a:t>
            </a:r>
          </a:p>
          <a:p>
            <a:r>
              <a:rPr lang="en-GB" dirty="0" smtClean="0"/>
              <a:t>Both occupations dominated by magic and are directly linked to  male status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5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648200" y="1600200"/>
            <a:ext cx="4038600" cy="4525963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Garden economy </a:t>
            </a:r>
            <a:endParaRPr lang="en-US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83610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Because of pop. soil is never left fallow for long</a:t>
            </a:r>
          </a:p>
          <a:p>
            <a:r>
              <a:rPr lang="en-US" dirty="0" smtClean="0"/>
              <a:t>2 seasons – wet and dry</a:t>
            </a:r>
          </a:p>
          <a:p>
            <a:r>
              <a:rPr lang="en-US" dirty="0" smtClean="0"/>
              <a:t>Monsoons twice annually (</a:t>
            </a:r>
            <a:r>
              <a:rPr lang="en-US" dirty="0"/>
              <a:t>N</a:t>
            </a:r>
            <a:r>
              <a:rPr lang="en-US" dirty="0" smtClean="0"/>
              <a:t>ov-</a:t>
            </a:r>
            <a:r>
              <a:rPr lang="en-US" dirty="0"/>
              <a:t>D</a:t>
            </a:r>
            <a:r>
              <a:rPr lang="en-US" dirty="0" smtClean="0"/>
              <a:t>ec, </a:t>
            </a:r>
            <a:r>
              <a:rPr lang="en-US" dirty="0"/>
              <a:t>M</a:t>
            </a:r>
            <a:r>
              <a:rPr lang="en-US" dirty="0" smtClean="0"/>
              <a:t>arch-April)</a:t>
            </a:r>
          </a:p>
          <a:p>
            <a:r>
              <a:rPr lang="en-US" dirty="0" smtClean="0"/>
              <a:t>Tubers – yams, taro, sweet potatoes</a:t>
            </a:r>
          </a:p>
          <a:p>
            <a:r>
              <a:rPr lang="en-US" dirty="0" smtClean="0"/>
              <a:t>Grow more for storage and status.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9508351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Yam houses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6039934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Betel nuts, betel quid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49428"/>
          </a:xfrm>
        </p:spPr>
        <p:txBody>
          <a:bodyPr>
            <a:normAutofit/>
          </a:bodyPr>
          <a:lstStyle/>
          <a:p>
            <a:r>
              <a:rPr lang="en-US" dirty="0" smtClean="0"/>
              <a:t>A palm nut</a:t>
            </a:r>
          </a:p>
          <a:p>
            <a:r>
              <a:rPr lang="en-US" dirty="0" smtClean="0"/>
              <a:t>Commonly used in Asia/Pacific</a:t>
            </a:r>
          </a:p>
          <a:p>
            <a:r>
              <a:rPr lang="en-US" dirty="0" smtClean="0"/>
              <a:t>Chewed like tobacco</a:t>
            </a:r>
          </a:p>
          <a:p>
            <a:r>
              <a:rPr lang="en-US" dirty="0" smtClean="0"/>
              <a:t>Mild euphoric stimulant</a:t>
            </a:r>
          </a:p>
          <a:p>
            <a:r>
              <a:rPr lang="en-US" dirty="0" smtClean="0"/>
              <a:t>Quid = sliced nut and lime in a leaf</a:t>
            </a:r>
          </a:p>
          <a:p>
            <a:r>
              <a:rPr lang="en-US" dirty="0" smtClean="0"/>
              <a:t>Excessive use may harm </a:t>
            </a:r>
            <a:r>
              <a:rPr lang="en-US" dirty="0" err="1" smtClean="0"/>
              <a:t>buccal</a:t>
            </a:r>
            <a:r>
              <a:rPr lang="en-US" dirty="0" smtClean="0"/>
              <a:t> cavity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17016443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Magic as dominant idiom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800321"/>
          </a:xfrm>
        </p:spPr>
        <p:txBody>
          <a:bodyPr>
            <a:normAutofit fontScale="92500"/>
          </a:bodyPr>
          <a:lstStyle/>
          <a:p>
            <a:r>
              <a:rPr lang="en-US" dirty="0" smtClean="0"/>
              <a:t>Magic given by ancestors who emerged from a hole</a:t>
            </a:r>
          </a:p>
          <a:p>
            <a:r>
              <a:rPr lang="en-US" dirty="0" smtClean="0"/>
              <a:t>Magic can use plants but is primarily word based</a:t>
            </a:r>
          </a:p>
          <a:p>
            <a:r>
              <a:rPr lang="en-US" dirty="0" smtClean="0"/>
              <a:t>Things are charmed with words</a:t>
            </a:r>
          </a:p>
          <a:p>
            <a:r>
              <a:rPr lang="en-US" dirty="0" smtClean="0"/>
              <a:t>Words are ‘rubbed’ into or ‘wrapped’ around things</a:t>
            </a:r>
            <a:endParaRPr lang="en-US" dirty="0"/>
          </a:p>
          <a:p>
            <a:r>
              <a:rPr lang="en-US" dirty="0" smtClean="0"/>
              <a:t>Spell knowledge is held in the belly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648200" y="1600200"/>
            <a:ext cx="4038600" cy="4800600"/>
          </a:xfrm>
        </p:spPr>
      </p:pic>
    </p:spTree>
    <p:extLst>
      <p:ext uri="{BB962C8B-B14F-4D97-AF65-F5344CB8AC3E}">
        <p14:creationId xmlns="" xmlns:p14="http://schemas.microsoft.com/office/powerpoint/2010/main" val="1932987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Some types of magic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Garden</a:t>
            </a:r>
          </a:p>
          <a:p>
            <a:r>
              <a:rPr lang="en-US" dirty="0" smtClean="0"/>
              <a:t>Beauty </a:t>
            </a:r>
          </a:p>
          <a:p>
            <a:r>
              <a:rPr lang="en-US" dirty="0" smtClean="0"/>
              <a:t>Sailing </a:t>
            </a:r>
          </a:p>
          <a:p>
            <a:r>
              <a:rPr lang="en-US" dirty="0" smtClean="0"/>
              <a:t>Wind – weather</a:t>
            </a:r>
          </a:p>
          <a:p>
            <a:r>
              <a:rPr lang="en-US" dirty="0" smtClean="0"/>
              <a:t>Economics </a:t>
            </a:r>
          </a:p>
          <a:p>
            <a:r>
              <a:rPr lang="en-US" dirty="0" smtClean="0"/>
              <a:t>Carving</a:t>
            </a:r>
          </a:p>
          <a:p>
            <a:r>
              <a:rPr lang="en-US" dirty="0" smtClean="0"/>
              <a:t>Health</a:t>
            </a:r>
          </a:p>
          <a:p>
            <a:r>
              <a:rPr lang="en-US" dirty="0" smtClean="0"/>
              <a:t>Love </a:t>
            </a:r>
          </a:p>
          <a:p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22222093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Sorcery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Magic gives power to harm but also to heal</a:t>
            </a:r>
          </a:p>
          <a:p>
            <a:r>
              <a:rPr lang="en-US" dirty="0" smtClean="0"/>
              <a:t>Knowledge of spells can create illness</a:t>
            </a:r>
          </a:p>
          <a:p>
            <a:r>
              <a:rPr lang="en-US" dirty="0" smtClean="0"/>
              <a:t>Healing has to be magical, no such thing as natural healing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8786633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Garden magic and magicians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Gardening as ‘art’ of causes</a:t>
            </a:r>
          </a:p>
          <a:p>
            <a:r>
              <a:rPr lang="en-US" dirty="0" smtClean="0"/>
              <a:t>Magic –science (Malinowski, 1935)</a:t>
            </a:r>
          </a:p>
          <a:p>
            <a:r>
              <a:rPr lang="en-US" dirty="0" smtClean="0"/>
              <a:t>Hereditary position</a:t>
            </a:r>
          </a:p>
          <a:p>
            <a:r>
              <a:rPr lang="en-US" dirty="0" smtClean="0"/>
              <a:t>Ritualistic weather controller</a:t>
            </a:r>
          </a:p>
          <a:p>
            <a:r>
              <a:rPr lang="en-US" dirty="0" smtClean="0"/>
              <a:t>Socially very important</a:t>
            </a:r>
            <a:endParaRPr lang="en-US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19115287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Magic and the </a:t>
            </a:r>
            <a:r>
              <a:rPr lang="en-US" i="1" dirty="0" err="1" smtClean="0"/>
              <a:t>baloma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Magic spells appeal to the ancestors spirits called </a:t>
            </a:r>
            <a:r>
              <a:rPr lang="en-US" i="1" dirty="0" err="1" smtClean="0"/>
              <a:t>baloma</a:t>
            </a:r>
            <a:endParaRPr lang="en-US" i="1" dirty="0" smtClean="0"/>
          </a:p>
          <a:p>
            <a:r>
              <a:rPr lang="en-US" i="1" dirty="0" err="1" smtClean="0"/>
              <a:t>Baloma</a:t>
            </a:r>
            <a:r>
              <a:rPr lang="en-US" dirty="0" smtClean="0"/>
              <a:t> are the dead who live in eternal youth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2697667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dirty="0" err="1" smtClean="0"/>
              <a:t>Baloma</a:t>
            </a:r>
            <a:r>
              <a:rPr lang="en-US" dirty="0" smtClean="0"/>
              <a:t> on </a:t>
            </a:r>
            <a:r>
              <a:rPr lang="en-US" i="1" dirty="0" err="1" smtClean="0"/>
              <a:t>Tuma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i="1" dirty="0" err="1" smtClean="0"/>
              <a:t>Tuma</a:t>
            </a:r>
            <a:r>
              <a:rPr lang="en-US" dirty="0" smtClean="0"/>
              <a:t> is an island somewhere 10 miles north of islands</a:t>
            </a:r>
          </a:p>
          <a:p>
            <a:r>
              <a:rPr lang="en-US" i="1" dirty="0" err="1" smtClean="0"/>
              <a:t>Baloma</a:t>
            </a:r>
            <a:r>
              <a:rPr lang="en-US" dirty="0" smtClean="0"/>
              <a:t> live there constantly rejuvenating by going in sea water</a:t>
            </a:r>
          </a:p>
          <a:p>
            <a:r>
              <a:rPr lang="en-US" dirty="0" smtClean="0"/>
              <a:t>Spirits choose when they reincarnate</a:t>
            </a:r>
          </a:p>
          <a:p>
            <a:r>
              <a:rPr lang="en-US" dirty="0" smtClean="0"/>
              <a:t>Return to same lineage</a:t>
            </a:r>
            <a:endParaRPr lang="en-US" dirty="0"/>
          </a:p>
        </p:txBody>
      </p:sp>
      <p:pic>
        <p:nvPicPr>
          <p:cNvPr id="15362" name="Picture 2" descr="http://www.sapphireoflondon.org/images/photos/fiji_ba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90511" y="1750512"/>
            <a:ext cx="3783555" cy="432334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0017917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Pregnancy and birth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34014"/>
          </a:xfrm>
        </p:spPr>
        <p:txBody>
          <a:bodyPr>
            <a:normAutofit/>
          </a:bodyPr>
          <a:lstStyle/>
          <a:p>
            <a:r>
              <a:rPr lang="en-US" dirty="0" smtClean="0"/>
              <a:t>Sex is not cause of pregnancy</a:t>
            </a:r>
          </a:p>
          <a:p>
            <a:r>
              <a:rPr lang="en-US" dirty="0" smtClean="0"/>
              <a:t>Swimming near sea scum enables pregnancy</a:t>
            </a:r>
          </a:p>
          <a:p>
            <a:r>
              <a:rPr lang="en-US" dirty="0"/>
              <a:t>Spirit child is in scum</a:t>
            </a:r>
          </a:p>
          <a:p>
            <a:r>
              <a:rPr lang="en-US" i="1" dirty="0" err="1" smtClean="0"/>
              <a:t>Baloma</a:t>
            </a:r>
            <a:r>
              <a:rPr lang="en-US" dirty="0" smtClean="0"/>
              <a:t> implants embryo</a:t>
            </a:r>
          </a:p>
          <a:p>
            <a:r>
              <a:rPr lang="en-US" dirty="0" smtClean="0"/>
              <a:t>Embryo is always dead relative reincarnated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27859016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Kinship - matriarchy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Linkages determined by who is of same body</a:t>
            </a:r>
            <a:endParaRPr lang="en-US" dirty="0"/>
          </a:p>
          <a:p>
            <a:r>
              <a:rPr lang="en-US" dirty="0" smtClean="0"/>
              <a:t>Women’s brothers support family</a:t>
            </a:r>
          </a:p>
          <a:p>
            <a:r>
              <a:rPr lang="en-US" dirty="0" smtClean="0"/>
              <a:t>Husbands don’t – they support their own sisters</a:t>
            </a:r>
          </a:p>
          <a:p>
            <a:r>
              <a:rPr lang="en-US" dirty="0" smtClean="0"/>
              <a:t>Husbands do help with kids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16050736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Sex is for pleasure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Children are encouraged to be sexual</a:t>
            </a:r>
          </a:p>
          <a:p>
            <a:r>
              <a:rPr lang="en-US" dirty="0" smtClean="0"/>
              <a:t>Sexual discharges are for lubrication pleasure not baby making =</a:t>
            </a:r>
          </a:p>
          <a:p>
            <a:r>
              <a:rPr lang="en-US" dirty="0" smtClean="0"/>
              <a:t>Paternity is not connected to sexual intercourse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29782588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Sexuality - sprees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Sexuality is promoted</a:t>
            </a:r>
          </a:p>
          <a:p>
            <a:r>
              <a:rPr lang="en-US" dirty="0" smtClean="0"/>
              <a:t>Children encouraged to sexually experiment</a:t>
            </a:r>
          </a:p>
          <a:p>
            <a:r>
              <a:rPr lang="en-US" dirty="0" smtClean="0"/>
              <a:t>Teens leave home to enable parental sex life</a:t>
            </a:r>
          </a:p>
          <a:p>
            <a:r>
              <a:rPr lang="en-US" dirty="0" smtClean="0"/>
              <a:t>Bachelor house </a:t>
            </a:r>
          </a:p>
          <a:p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648200" y="1733896"/>
            <a:ext cx="4038600" cy="4525963"/>
          </a:xfr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9412" y="4566492"/>
            <a:ext cx="3715588" cy="168362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3201585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Cricket and sexuality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Missionaries hoped to abate island sexuality with cricket </a:t>
            </a:r>
          </a:p>
          <a:p>
            <a:r>
              <a:rPr lang="en-US" dirty="0" err="1" smtClean="0"/>
              <a:t>Trobrianders</a:t>
            </a:r>
            <a:r>
              <a:rPr lang="en-US" dirty="0" smtClean="0"/>
              <a:t> were thrilled and turned it into a wild party anyway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19292375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Death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Death is unnatural </a:t>
            </a:r>
          </a:p>
          <a:p>
            <a:r>
              <a:rPr lang="en-US" dirty="0" smtClean="0"/>
              <a:t>Blackened bodies and shaved head denote mourning</a:t>
            </a:r>
          </a:p>
          <a:p>
            <a:r>
              <a:rPr lang="en-US" i="1" dirty="0" err="1" smtClean="0"/>
              <a:t>Sagali</a:t>
            </a:r>
            <a:r>
              <a:rPr lang="en-US" i="1" dirty="0" smtClean="0"/>
              <a:t> </a:t>
            </a:r>
            <a:r>
              <a:rPr lang="en-US" dirty="0" smtClean="0"/>
              <a:t>ritual rebalances ‘debts’</a:t>
            </a:r>
          </a:p>
          <a:p>
            <a:r>
              <a:rPr lang="en-US" dirty="0" smtClean="0"/>
              <a:t>Banana leaf skirts as currency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33457207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Banana leaf skirts and women’s wealth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9244108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Giving as significant idiom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Ability to give connected to status</a:t>
            </a:r>
          </a:p>
          <a:p>
            <a:r>
              <a:rPr lang="en-US" dirty="0" smtClean="0"/>
              <a:t>Reflected in gift exchange mechanisms </a:t>
            </a:r>
          </a:p>
          <a:p>
            <a:pPr lvl="1"/>
            <a:r>
              <a:rPr lang="en-US" dirty="0" smtClean="0"/>
              <a:t>Yam harvest</a:t>
            </a:r>
          </a:p>
          <a:p>
            <a:pPr lvl="2"/>
            <a:r>
              <a:rPr lang="en-US" dirty="0" smtClean="0"/>
              <a:t>Surplus displayed</a:t>
            </a:r>
          </a:p>
          <a:p>
            <a:pPr lvl="2"/>
            <a:r>
              <a:rPr lang="en-US" dirty="0" smtClean="0"/>
              <a:t>Distributed to sisters </a:t>
            </a:r>
          </a:p>
          <a:p>
            <a:pPr lvl="1"/>
            <a:r>
              <a:rPr lang="en-US" dirty="0" smtClean="0"/>
              <a:t>Banana leaf skirts</a:t>
            </a:r>
          </a:p>
          <a:p>
            <a:pPr lvl="2"/>
            <a:r>
              <a:rPr lang="en-US" dirty="0" smtClean="0"/>
              <a:t>Repay life debts</a:t>
            </a:r>
          </a:p>
          <a:p>
            <a:pPr lvl="1"/>
            <a:r>
              <a:rPr lang="en-US" dirty="0" smtClean="0"/>
              <a:t>Kula ring</a:t>
            </a:r>
          </a:p>
          <a:p>
            <a:pPr lvl="2"/>
            <a:r>
              <a:rPr lang="en-US" dirty="0" smtClean="0"/>
              <a:t>Give away more than get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309617302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Film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=FWE-kpOoBv8</a:t>
            </a:r>
          </a:p>
        </p:txBody>
      </p:sp>
    </p:spTree>
    <p:extLst>
      <p:ext uri="{BB962C8B-B14F-4D97-AF65-F5344CB8AC3E}">
        <p14:creationId xmlns="" xmlns:p14="http://schemas.microsoft.com/office/powerpoint/2010/main" val="226714647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Malinowski, B. 1935 </a:t>
            </a:r>
            <a:r>
              <a:rPr lang="en-US" i="1" dirty="0" smtClean="0"/>
              <a:t>Coral gardens and their magic: a study of the methods of tilling the soil and of agricultural rites in the Trobriand Islands</a:t>
            </a:r>
            <a:r>
              <a:rPr lang="en-US" dirty="0" smtClean="0"/>
              <a:t>. London: Allen and </a:t>
            </a:r>
            <a:r>
              <a:rPr lang="en-US" dirty="0" err="1" smtClean="0"/>
              <a:t>Unwin</a:t>
            </a:r>
            <a:endParaRPr lang="en-US" dirty="0" smtClean="0"/>
          </a:p>
          <a:p>
            <a:r>
              <a:rPr lang="en-US" dirty="0" smtClean="0"/>
              <a:t>Malinowski, B. 1929. </a:t>
            </a:r>
            <a:r>
              <a:rPr lang="en-US" i="1" dirty="0" smtClean="0"/>
              <a:t>The sexual life of savages in North-Western Melanesia</a:t>
            </a:r>
            <a:r>
              <a:rPr lang="en-US" dirty="0" smtClean="0"/>
              <a:t> London: </a:t>
            </a:r>
            <a:r>
              <a:rPr lang="en-US" dirty="0" err="1" smtClean="0"/>
              <a:t>Routledge</a:t>
            </a:r>
            <a:endParaRPr lang="en-US" i="1" dirty="0" smtClean="0"/>
          </a:p>
          <a:p>
            <a:r>
              <a:rPr lang="en-US" dirty="0" smtClean="0"/>
              <a:t>Malinowski, B. 1932. </a:t>
            </a:r>
            <a:r>
              <a:rPr lang="en-US" i="1" dirty="0" smtClean="0"/>
              <a:t>The Argonauts of the western Pacific </a:t>
            </a:r>
            <a:r>
              <a:rPr lang="en-US" dirty="0" smtClean="0"/>
              <a:t>London: </a:t>
            </a:r>
            <a:r>
              <a:rPr lang="en-US" dirty="0" err="1" smtClean="0"/>
              <a:t>Routledge</a:t>
            </a:r>
            <a:r>
              <a:rPr lang="en-US" dirty="0" smtClean="0"/>
              <a:t> and </a:t>
            </a:r>
            <a:r>
              <a:rPr lang="en-US" dirty="0" err="1" smtClean="0"/>
              <a:t>Kegan</a:t>
            </a:r>
            <a:r>
              <a:rPr lang="en-US" dirty="0" smtClean="0"/>
              <a:t> Paul</a:t>
            </a:r>
            <a:endParaRPr lang="en-US" i="1" dirty="0" smtClean="0"/>
          </a:p>
          <a:p>
            <a:r>
              <a:rPr lang="en-US" dirty="0" smtClean="0"/>
              <a:t>Moran, E. F. 2008 </a:t>
            </a:r>
            <a:r>
              <a:rPr lang="en-US" i="1" dirty="0" smtClean="0"/>
              <a:t>Human adaptability: an introduction to ecological anthropology (3</a:t>
            </a:r>
            <a:r>
              <a:rPr lang="en-US" i="1" baseline="30000" dirty="0" smtClean="0"/>
              <a:t>rd</a:t>
            </a:r>
            <a:r>
              <a:rPr lang="en-US" i="1" dirty="0" smtClean="0"/>
              <a:t> </a:t>
            </a:r>
            <a:r>
              <a:rPr lang="en-US" i="1" dirty="0" err="1" smtClean="0"/>
              <a:t>ed</a:t>
            </a:r>
            <a:r>
              <a:rPr lang="en-US" i="1" dirty="0" smtClean="0"/>
              <a:t>) </a:t>
            </a:r>
            <a:r>
              <a:rPr lang="en-US" dirty="0" smtClean="0"/>
              <a:t>Boulder: Westview Press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987858409"/>
      </p:ext>
    </p:extLst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1724</TotalTime>
  <Words>660</Words>
  <Application>Microsoft Office PowerPoint</Application>
  <PresentationFormat>On-screen Show (4:3)</PresentationFormat>
  <Paragraphs>113</Paragraphs>
  <Slides>26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Black</vt:lpstr>
      <vt:lpstr>Living on an island</vt:lpstr>
      <vt:lpstr>Location:  600 NE of Australia </vt:lpstr>
      <vt:lpstr>Governance </vt:lpstr>
      <vt:lpstr>Coral island</vt:lpstr>
      <vt:lpstr>Digression – island living</vt:lpstr>
      <vt:lpstr>Settlement and houses </vt:lpstr>
      <vt:lpstr>Subsistence - horticulture</vt:lpstr>
      <vt:lpstr>Garden economy </vt:lpstr>
      <vt:lpstr>Yam houses</vt:lpstr>
      <vt:lpstr>Betel nuts, betel quid</vt:lpstr>
      <vt:lpstr>Magic as dominant idiom</vt:lpstr>
      <vt:lpstr>Some types of magic</vt:lpstr>
      <vt:lpstr>Sorcery </vt:lpstr>
      <vt:lpstr>Garden magic and magicians</vt:lpstr>
      <vt:lpstr>Magic and the baloma</vt:lpstr>
      <vt:lpstr>Baloma on Tuma</vt:lpstr>
      <vt:lpstr>Pregnancy and birth</vt:lpstr>
      <vt:lpstr>Kinship - matriarchy</vt:lpstr>
      <vt:lpstr>Sex is for pleasure</vt:lpstr>
      <vt:lpstr>Sexuality - sprees</vt:lpstr>
      <vt:lpstr>Cricket and sexuality</vt:lpstr>
      <vt:lpstr>Death </vt:lpstr>
      <vt:lpstr>Banana leaf skirts and women’s wealth</vt:lpstr>
      <vt:lpstr>Giving as significant idiom</vt:lpstr>
      <vt:lpstr>Film </vt:lpstr>
      <vt:lpstr>Refs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Living on an island</dc:title>
  <dc:creator>Luci Attala</dc:creator>
  <cp:lastModifiedBy>Sa025</cp:lastModifiedBy>
  <cp:revision>48</cp:revision>
  <dcterms:created xsi:type="dcterms:W3CDTF">2012-11-02T21:35:48Z</dcterms:created>
  <dcterms:modified xsi:type="dcterms:W3CDTF">2012-11-14T09:07:29Z</dcterms:modified>
</cp:coreProperties>
</file>