
<file path=[Content_Types].xml><?xml version="1.0" encoding="utf-8"?>
<Types xmlns="http://schemas.openxmlformats.org/package/2006/content-types">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8"/>
  </p:notesMasterIdLst>
  <p:sldIdLst>
    <p:sldId id="256" r:id="rId2"/>
    <p:sldId id="257" r:id="rId3"/>
    <p:sldId id="299" r:id="rId4"/>
    <p:sldId id="300" r:id="rId5"/>
    <p:sldId id="298" r:id="rId6"/>
    <p:sldId id="258" r:id="rId7"/>
    <p:sldId id="283" r:id="rId8"/>
    <p:sldId id="269" r:id="rId9"/>
    <p:sldId id="259" r:id="rId10"/>
    <p:sldId id="278" r:id="rId11"/>
    <p:sldId id="285" r:id="rId12"/>
    <p:sldId id="273" r:id="rId13"/>
    <p:sldId id="286" r:id="rId14"/>
    <p:sldId id="260" r:id="rId15"/>
    <p:sldId id="270" r:id="rId16"/>
    <p:sldId id="27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47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3AE461-A464-4AA5-A750-0B4F54E93EA1}" type="datetimeFigureOut">
              <a:rPr lang="nl-NL" smtClean="0"/>
              <a:t>30-7-2017</a:t>
            </a:fld>
            <a:endParaRPr lang="nl-NL"/>
          </a:p>
        </p:txBody>
      </p:sp>
      <p:sp>
        <p:nvSpPr>
          <p:cNvPr id="4" name="Tijdelijke aanduiding voor dia-afbeelding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6" name="Tijdelijke aanduiding voor voetteks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D056ED8-EE14-4EAE-AEB8-ED25372451D2}" type="slidenum">
              <a:rPr lang="nl-NL" smtClean="0"/>
              <a:t>‹#›</a:t>
            </a:fld>
            <a:endParaRPr lang="nl-NL"/>
          </a:p>
        </p:txBody>
      </p:sp>
    </p:spTree>
    <p:extLst>
      <p:ext uri="{BB962C8B-B14F-4D97-AF65-F5344CB8AC3E}">
        <p14:creationId xmlns:p14="http://schemas.microsoft.com/office/powerpoint/2010/main" val="1878003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30/07/2017</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a:xfrm>
            <a:off x="685800" y="3505200"/>
            <a:ext cx="7270576" cy="1752600"/>
          </a:xfrm>
        </p:spPr>
        <p:txBody>
          <a:bodyPr>
            <a:normAutofit/>
          </a:bodyPr>
          <a:lstStyle/>
          <a:p>
            <a:r>
              <a:rPr lang="en-US" sz="2800" dirty="0"/>
              <a:t>MANAGING </a:t>
            </a:r>
            <a:r>
              <a:rPr lang="en-US" sz="2800" dirty="0" smtClean="0"/>
              <a:t>PUBLIC HEALTH UK/ GLOBAL</a:t>
            </a:r>
          </a:p>
          <a:p>
            <a:pPr algn="ctr"/>
            <a:r>
              <a:rPr lang="en-US" sz="2800" dirty="0" smtClean="0"/>
              <a:t>WK 4</a:t>
            </a:r>
            <a:endParaRPr lang="en-GB" sz="2800" dirty="0"/>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457200" y="1600200"/>
            <a:ext cx="8229600" cy="3989040"/>
          </a:xfrm>
        </p:spPr>
        <p:txBody>
          <a:bodyPr>
            <a:normAutofit/>
          </a:bodyPr>
          <a:lstStyle/>
          <a:p>
            <a:r>
              <a:rPr lang="nl-NL" dirty="0" smtClean="0"/>
              <a:t>Recap Communicable diseases</a:t>
            </a:r>
          </a:p>
          <a:p>
            <a:r>
              <a:rPr lang="nl-NL" dirty="0" smtClean="0"/>
              <a:t>Epidemiology continued</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b="1" dirty="0"/>
              <a:t>Endemic</a:t>
            </a:r>
            <a:r>
              <a:rPr lang="en-US" dirty="0"/>
              <a:t>: </a:t>
            </a:r>
            <a:r>
              <a:rPr lang="en-US" dirty="0" smtClean="0"/>
              <a:t>refers </a:t>
            </a:r>
            <a:r>
              <a:rPr lang="en-US" dirty="0"/>
              <a:t>to the </a:t>
            </a:r>
            <a:r>
              <a:rPr lang="en-US" u="sng" dirty="0"/>
              <a:t>constant presence </a:t>
            </a:r>
            <a:r>
              <a:rPr lang="en-US" dirty="0"/>
              <a:t>and/or usual prevalence of a disease or infectious agent in a population </a:t>
            </a:r>
            <a:r>
              <a:rPr lang="en-US" u="sng" dirty="0"/>
              <a:t>within a geographic </a:t>
            </a:r>
            <a:r>
              <a:rPr lang="en-US" dirty="0" smtClean="0"/>
              <a:t>area e.g. malaria </a:t>
            </a:r>
            <a:r>
              <a:rPr lang="en-US" dirty="0"/>
              <a:t> </a:t>
            </a:r>
            <a:endParaRPr lang="en-US" dirty="0" smtClean="0"/>
          </a:p>
          <a:p>
            <a:r>
              <a:rPr lang="en-US" b="1" dirty="0" smtClean="0"/>
              <a:t>Epidemic</a:t>
            </a:r>
            <a:r>
              <a:rPr lang="en-US" dirty="0" smtClean="0"/>
              <a:t>: </a:t>
            </a:r>
            <a:r>
              <a:rPr lang="en-US" dirty="0"/>
              <a:t>refers to </a:t>
            </a:r>
            <a:r>
              <a:rPr lang="en-US" u="sng" dirty="0"/>
              <a:t>an increase</a:t>
            </a:r>
            <a:r>
              <a:rPr lang="en-US" dirty="0"/>
              <a:t>, often sudden, in the number of cases of a disease </a:t>
            </a:r>
            <a:r>
              <a:rPr lang="en-US" u="sng" dirty="0"/>
              <a:t>above what is normally </a:t>
            </a:r>
            <a:r>
              <a:rPr lang="en-US" dirty="0"/>
              <a:t>expected in that population </a:t>
            </a:r>
            <a:r>
              <a:rPr lang="en-US" dirty="0" smtClean="0"/>
              <a:t>(communities) </a:t>
            </a:r>
            <a:r>
              <a:rPr lang="en-US" dirty="0" err="1" smtClean="0"/>
              <a:t>e.g</a:t>
            </a:r>
            <a:r>
              <a:rPr lang="en-US" dirty="0" smtClean="0"/>
              <a:t> flue, measles,... </a:t>
            </a:r>
          </a:p>
          <a:p>
            <a:r>
              <a:rPr lang="en-US" b="1" dirty="0" smtClean="0"/>
              <a:t>Pandemic</a:t>
            </a:r>
            <a:r>
              <a:rPr lang="en-US" dirty="0"/>
              <a:t>: </a:t>
            </a:r>
            <a:r>
              <a:rPr lang="en-US" dirty="0" smtClean="0"/>
              <a:t>refers </a:t>
            </a:r>
            <a:r>
              <a:rPr lang="en-US" dirty="0"/>
              <a:t>to an </a:t>
            </a:r>
            <a:r>
              <a:rPr lang="en-US" u="sng" dirty="0"/>
              <a:t>epidemic</a:t>
            </a:r>
            <a:r>
              <a:rPr lang="en-US" dirty="0"/>
              <a:t> that has </a:t>
            </a:r>
            <a:r>
              <a:rPr lang="en-US" u="sng" dirty="0"/>
              <a:t>spread</a:t>
            </a:r>
            <a:r>
              <a:rPr lang="en-US" dirty="0"/>
              <a:t> over several countries or continents, usually affecting a large number of </a:t>
            </a:r>
            <a:r>
              <a:rPr lang="en-US" dirty="0" smtClean="0"/>
              <a:t>people.</a:t>
            </a:r>
          </a:p>
          <a:p>
            <a:pPr marL="0" indent="0">
              <a:buNone/>
            </a:pPr>
            <a:r>
              <a:rPr lang="en-US" sz="1800" i="1" dirty="0" smtClean="0"/>
              <a:t>(CDC, 2017)</a:t>
            </a:r>
            <a:endParaRPr lang="en-GB" sz="1800" i="1" dirty="0"/>
          </a:p>
        </p:txBody>
      </p:sp>
    </p:spTree>
    <p:extLst>
      <p:ext uri="{BB962C8B-B14F-4D97-AF65-F5344CB8AC3E}">
        <p14:creationId xmlns:p14="http://schemas.microsoft.com/office/powerpoint/2010/main" val="7562715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to identify</a:t>
            </a:r>
            <a:endParaRPr lang="en-GB" dirty="0"/>
          </a:p>
        </p:txBody>
      </p:sp>
      <p:sp>
        <p:nvSpPr>
          <p:cNvPr id="3" name="Content Placeholder 2"/>
          <p:cNvSpPr>
            <a:spLocks noGrp="1"/>
          </p:cNvSpPr>
          <p:nvPr>
            <p:ph idx="1"/>
          </p:nvPr>
        </p:nvSpPr>
        <p:spPr/>
        <p:txBody>
          <a:bodyPr>
            <a:normAutofit/>
          </a:bodyPr>
          <a:lstStyle/>
          <a:p>
            <a:r>
              <a:rPr lang="en-US" dirty="0" smtClean="0"/>
              <a:t>____ </a:t>
            </a:r>
            <a:r>
              <a:rPr lang="en-US" dirty="0"/>
              <a:t>Average annual incidence was 364 cases of pulmonary tuberculosis per 100,000 population in one area, compared with national average of 134 cases per 100,000 population</a:t>
            </a:r>
          </a:p>
          <a:p>
            <a:r>
              <a:rPr lang="en-US" dirty="0"/>
              <a:t>____ Over 20 million people worldwide died from influenza in 1918–1919</a:t>
            </a:r>
          </a:p>
          <a:p>
            <a:r>
              <a:rPr lang="en-US" dirty="0" smtClean="0"/>
              <a:t>____ </a:t>
            </a:r>
            <a:r>
              <a:rPr lang="en-US" dirty="0"/>
              <a:t>About 60 cases of gonorrhea are usually reported in this region per week, slightly less than the national average</a:t>
            </a:r>
          </a:p>
          <a:p>
            <a:endParaRPr lang="en-GB" dirty="0"/>
          </a:p>
        </p:txBody>
      </p:sp>
    </p:spTree>
    <p:extLst>
      <p:ext uri="{BB962C8B-B14F-4D97-AF65-F5344CB8AC3E}">
        <p14:creationId xmlns:p14="http://schemas.microsoft.com/office/powerpoint/2010/main" val="1302772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smtClean="0"/>
              <a:t>Epidemiology</a:t>
            </a:r>
            <a:endParaRPr lang="en-GB" dirty="0"/>
          </a:p>
        </p:txBody>
      </p:sp>
      <p:sp>
        <p:nvSpPr>
          <p:cNvPr id="3" name="Content Placeholder 2"/>
          <p:cNvSpPr>
            <a:spLocks noGrp="1"/>
          </p:cNvSpPr>
          <p:nvPr>
            <p:ph idx="1"/>
          </p:nvPr>
        </p:nvSpPr>
        <p:spPr/>
        <p:txBody>
          <a:bodyPr/>
          <a:lstStyle/>
          <a:p>
            <a:r>
              <a:rPr lang="en-GB" dirty="0"/>
              <a:t>Modern epidemiological techniques </a:t>
            </a:r>
            <a:r>
              <a:rPr lang="en-GB" dirty="0" smtClean="0"/>
              <a:t>are a result of </a:t>
            </a:r>
            <a:r>
              <a:rPr lang="en-GB" dirty="0"/>
              <a:t>outbreak investigations of infectious disease during the nineteenth </a:t>
            </a:r>
            <a:r>
              <a:rPr lang="en-GB" dirty="0" smtClean="0"/>
              <a:t>century</a:t>
            </a:r>
          </a:p>
          <a:p>
            <a:pPr lvl="1"/>
            <a:r>
              <a:rPr lang="en-GB" dirty="0"/>
              <a:t>John Snow’s study of cholera in London and its relationship to water supply </a:t>
            </a:r>
            <a:r>
              <a:rPr lang="en-GB" dirty="0" smtClean="0"/>
              <a:t>(1855</a:t>
            </a:r>
            <a:r>
              <a:rPr lang="en-GB" dirty="0"/>
              <a:t>). </a:t>
            </a:r>
            <a:r>
              <a:rPr lang="en-GB" dirty="0" smtClean="0"/>
              <a:t>Cases </a:t>
            </a:r>
            <a:r>
              <a:rPr lang="en-GB" dirty="0"/>
              <a:t>of illness were clustered in the streets close to the Broad Street pump, with comparatively few cases occurring in the vicinity of other local </a:t>
            </a:r>
            <a:r>
              <a:rPr lang="en-GB" dirty="0" smtClean="0"/>
              <a:t>pumps</a:t>
            </a:r>
          </a:p>
          <a:p>
            <a:pPr lvl="1"/>
            <a:endParaRPr lang="nl-NL" dirty="0"/>
          </a:p>
          <a:p>
            <a:r>
              <a:rPr lang="en-GB" dirty="0"/>
              <a:t>Epidemiological studies </a:t>
            </a:r>
            <a:r>
              <a:rPr lang="en-GB" dirty="0" smtClean="0"/>
              <a:t>must </a:t>
            </a:r>
            <a:r>
              <a:rPr lang="en-GB" dirty="0"/>
              <a:t>be of high </a:t>
            </a:r>
            <a:r>
              <a:rPr lang="en-GB" dirty="0" smtClean="0"/>
              <a:t>quality </a:t>
            </a:r>
            <a:r>
              <a:rPr lang="en-GB" dirty="0" smtClean="0">
                <a:sym typeface="Wingdings" panose="05000000000000000000" pitchFamily="2" charset="2"/>
              </a:rPr>
              <a:t> </a:t>
            </a:r>
            <a:r>
              <a:rPr lang="en-GB" dirty="0" smtClean="0"/>
              <a:t>so </a:t>
            </a:r>
            <a:r>
              <a:rPr lang="en-GB" dirty="0"/>
              <a:t>that there is confidence in the validity of the results</a:t>
            </a:r>
          </a:p>
          <a:p>
            <a:pPr lvl="1"/>
            <a:endParaRPr lang="en-GB" dirty="0"/>
          </a:p>
        </p:txBody>
      </p:sp>
    </p:spTree>
    <p:extLst>
      <p:ext uri="{BB962C8B-B14F-4D97-AF65-F5344CB8AC3E}">
        <p14:creationId xmlns:p14="http://schemas.microsoft.com/office/powerpoint/2010/main" val="2821263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endParaRPr lang="en-GB" dirty="0"/>
          </a:p>
        </p:txBody>
      </p:sp>
      <p:sp>
        <p:nvSpPr>
          <p:cNvPr id="3" name="Content Placeholder 2"/>
          <p:cNvSpPr>
            <a:spLocks noGrp="1"/>
          </p:cNvSpPr>
          <p:nvPr>
            <p:ph idx="1"/>
          </p:nvPr>
        </p:nvSpPr>
        <p:spPr>
          <a:xfrm>
            <a:off x="457200" y="1600200"/>
            <a:ext cx="8229600" cy="3989040"/>
          </a:xfrm>
        </p:spPr>
        <p:txBody>
          <a:bodyPr>
            <a:normAutofit/>
          </a:bodyPr>
          <a:lstStyle/>
          <a:p>
            <a:endParaRPr lang="nl-NL" dirty="0" smtClean="0"/>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57200" y="1443841"/>
            <a:ext cx="8229600" cy="4524315"/>
          </a:xfrm>
          <a:prstGeom prst="rect">
            <a:avLst/>
          </a:prstGeom>
        </p:spPr>
        <p:txBody>
          <a:bodyPr wrap="square">
            <a:spAutoFit/>
          </a:bodyPr>
          <a:lstStyle/>
          <a:p>
            <a:r>
              <a:rPr lang="en-GB" sz="2400" dirty="0"/>
              <a:t>Epidemiological investigations </a:t>
            </a:r>
            <a:r>
              <a:rPr lang="en-GB" sz="2400" dirty="0" smtClean="0"/>
              <a:t>can</a:t>
            </a:r>
          </a:p>
          <a:p>
            <a:endParaRPr lang="en-GB" sz="2400" dirty="0" smtClean="0"/>
          </a:p>
          <a:p>
            <a:pPr marL="457200" indent="-457200">
              <a:buFont typeface="Arial" panose="020B0604020202020204" pitchFamily="34" charset="0"/>
              <a:buChar char="•"/>
            </a:pPr>
            <a:r>
              <a:rPr lang="en-GB" sz="2400" dirty="0" smtClean="0"/>
              <a:t>Provide strong </a:t>
            </a:r>
            <a:r>
              <a:rPr lang="en-GB" sz="2400" dirty="0"/>
              <a:t>evidence linking exposure to the incidence of infection or disease in a population. </a:t>
            </a:r>
            <a:endParaRPr lang="en-GB" sz="2400" dirty="0" smtClean="0"/>
          </a:p>
          <a:p>
            <a:pPr marL="457200" indent="-457200">
              <a:buFont typeface="Arial" panose="020B0604020202020204" pitchFamily="34" charset="0"/>
              <a:buChar char="•"/>
            </a:pPr>
            <a:r>
              <a:rPr lang="en-GB" sz="2400" dirty="0" smtClean="0"/>
              <a:t>Provide estimates </a:t>
            </a:r>
            <a:r>
              <a:rPr lang="en-GB" sz="2400" dirty="0"/>
              <a:t>of the magnitude of risk related to a particular level of exposure or dose </a:t>
            </a:r>
            <a:endParaRPr lang="en-GB" sz="2400" dirty="0" smtClean="0"/>
          </a:p>
          <a:p>
            <a:pPr marL="457200" indent="-457200">
              <a:buFont typeface="Arial" panose="020B0604020202020204" pitchFamily="34" charset="0"/>
              <a:buChar char="•"/>
            </a:pPr>
            <a:r>
              <a:rPr lang="en-GB" sz="2400" dirty="0" smtClean="0"/>
              <a:t>Be </a:t>
            </a:r>
            <a:r>
              <a:rPr lang="en-GB" sz="2400" dirty="0"/>
              <a:t>used in the evaluation of appropriate microbiological quality guideline levels or standards. </a:t>
            </a:r>
            <a:endParaRPr lang="en-GB" sz="2400" dirty="0" smtClean="0"/>
          </a:p>
          <a:p>
            <a:pPr marL="457200" indent="-457200">
              <a:buFont typeface="Arial" panose="020B0604020202020204" pitchFamily="34" charset="0"/>
              <a:buChar char="•"/>
            </a:pPr>
            <a:r>
              <a:rPr lang="en-GB" sz="2400" dirty="0" smtClean="0"/>
              <a:t>Quantify </a:t>
            </a:r>
            <a:r>
              <a:rPr lang="en-GB" sz="2400" dirty="0"/>
              <a:t>the probability that observed relationships occurred by chance factors </a:t>
            </a:r>
            <a:endParaRPr lang="en-GB" sz="2400" dirty="0" smtClean="0"/>
          </a:p>
          <a:p>
            <a:pPr marL="457200" indent="-457200">
              <a:buFont typeface="Arial" panose="020B0604020202020204" pitchFamily="34" charset="0"/>
              <a:buChar char="•"/>
            </a:pPr>
            <a:r>
              <a:rPr lang="en-GB" sz="2400" dirty="0" smtClean="0"/>
              <a:t>Control </a:t>
            </a:r>
            <a:r>
              <a:rPr lang="en-GB" sz="2400" dirty="0"/>
              <a:t>for other risk factors and/or confounders of the outcome illness being studied. </a:t>
            </a:r>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3" name="Tijdelijke aanduiding voor inhoud 2"/>
          <p:cNvSpPr>
            <a:spLocks noGrp="1"/>
          </p:cNvSpPr>
          <p:nvPr>
            <p:ph idx="1"/>
          </p:nvPr>
        </p:nvSpPr>
        <p:spPr/>
        <p:txBody>
          <a:bodyPr/>
          <a:lstStyle/>
          <a:p>
            <a:pPr marL="0" indent="0">
              <a:buNone/>
            </a:pPr>
            <a:r>
              <a:rPr lang="en-GB" dirty="0" smtClean="0"/>
              <a:t>The </a:t>
            </a:r>
            <a:r>
              <a:rPr lang="en-GB" dirty="0"/>
              <a:t>basic elements of an epidemiological </a:t>
            </a:r>
            <a:r>
              <a:rPr lang="en-GB" dirty="0" smtClean="0"/>
              <a:t>study </a:t>
            </a:r>
          </a:p>
          <a:p>
            <a:endParaRPr lang="en-GB" dirty="0" smtClean="0"/>
          </a:p>
          <a:p>
            <a:pPr marL="788670" lvl="1" indent="-514350">
              <a:buFont typeface="+mj-lt"/>
              <a:buAutoNum type="alphaUcPeriod"/>
            </a:pPr>
            <a:r>
              <a:rPr lang="en-GB" sz="2600" dirty="0"/>
              <a:t>F</a:t>
            </a:r>
            <a:r>
              <a:rPr lang="en-GB" sz="2600" dirty="0" smtClean="0"/>
              <a:t>ormulation of the study question or hypothesis </a:t>
            </a:r>
          </a:p>
          <a:p>
            <a:pPr marL="788670" lvl="1" indent="-514350">
              <a:buFont typeface="+mj-lt"/>
              <a:buAutoNum type="alphaUcPeriod"/>
            </a:pPr>
            <a:r>
              <a:rPr lang="en-GB" sz="2600" dirty="0" smtClean="0"/>
              <a:t>Selection of study populations and study samples </a:t>
            </a:r>
          </a:p>
          <a:p>
            <a:pPr marL="788670" lvl="1" indent="-514350">
              <a:buFont typeface="+mj-lt"/>
              <a:buAutoNum type="alphaUcPeriod"/>
            </a:pPr>
            <a:r>
              <a:rPr lang="en-GB" sz="2600" dirty="0" smtClean="0"/>
              <a:t>Selection of indicators of exposure </a:t>
            </a:r>
          </a:p>
          <a:p>
            <a:pPr marL="788670" lvl="1" indent="-514350">
              <a:buFont typeface="+mj-lt"/>
              <a:buAutoNum type="alphaUcPeriod"/>
            </a:pPr>
            <a:r>
              <a:rPr lang="en-GB" sz="2600" dirty="0"/>
              <a:t>M</a:t>
            </a:r>
            <a:r>
              <a:rPr lang="en-GB" sz="2600" dirty="0" smtClean="0"/>
              <a:t>easurement of exposure and disease </a:t>
            </a:r>
          </a:p>
          <a:p>
            <a:pPr marL="788670" lvl="1" indent="-514350">
              <a:buFont typeface="+mj-lt"/>
              <a:buAutoNum type="alphaUcPeriod"/>
            </a:pPr>
            <a:r>
              <a:rPr lang="en-GB" sz="2600" dirty="0"/>
              <a:t>A</a:t>
            </a:r>
            <a:r>
              <a:rPr lang="en-GB" sz="2600" dirty="0" smtClean="0"/>
              <a:t>nalysis of the relationship between exposure and disease evaluation of the role of bias </a:t>
            </a:r>
          </a:p>
          <a:p>
            <a:pPr marL="788670" lvl="1" indent="-514350">
              <a:buFont typeface="+mj-lt"/>
              <a:buAutoNum type="alphaUcPeriod"/>
            </a:pPr>
            <a:r>
              <a:rPr lang="en-GB" sz="2600" dirty="0"/>
              <a:t>E</a:t>
            </a:r>
            <a:r>
              <a:rPr lang="en-GB" sz="2600" dirty="0" smtClean="0"/>
              <a:t>valuation of the role of chance</a:t>
            </a:r>
            <a:endParaRPr lang="nl-NL" sz="2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91518"/>
            <a:ext cx="8229600" cy="990600"/>
          </a:xfrm>
        </p:spPr>
        <p:txBody>
          <a:bodyPr>
            <a:normAutofit/>
          </a:bodyPr>
          <a:lstStyle/>
          <a:p>
            <a:r>
              <a:rPr lang="nl-NL" dirty="0" smtClean="0"/>
              <a:t>Study question</a:t>
            </a:r>
            <a:endParaRPr lang="en-GB" dirty="0"/>
          </a:p>
        </p:txBody>
      </p:sp>
      <p:sp>
        <p:nvSpPr>
          <p:cNvPr id="3" name="Content Placeholder 2"/>
          <p:cNvSpPr>
            <a:spLocks noGrp="1"/>
          </p:cNvSpPr>
          <p:nvPr>
            <p:ph idx="1"/>
          </p:nvPr>
        </p:nvSpPr>
        <p:spPr>
          <a:xfrm>
            <a:off x="457200" y="1382118"/>
            <a:ext cx="8229600" cy="4207122"/>
          </a:xfrm>
        </p:spPr>
        <p:txBody>
          <a:bodyPr>
            <a:noAutofit/>
          </a:bodyPr>
          <a:lstStyle/>
          <a:p>
            <a:pPr marL="0" indent="0">
              <a:buNone/>
            </a:pPr>
            <a:r>
              <a:rPr lang="en-GB" sz="2200" u="sng" dirty="0"/>
              <a:t>The study question </a:t>
            </a:r>
            <a:r>
              <a:rPr lang="en-GB" sz="2200" dirty="0"/>
              <a:t>must be formulated so that it can be tested using statistical </a:t>
            </a:r>
            <a:r>
              <a:rPr lang="en-GB" sz="2200" dirty="0" smtClean="0"/>
              <a:t>methods</a:t>
            </a:r>
          </a:p>
          <a:p>
            <a:pPr marL="0" indent="0">
              <a:buNone/>
            </a:pPr>
            <a:r>
              <a:rPr lang="nl-NL" sz="2200" i="1" dirty="0" smtClean="0"/>
              <a:t>Does exposure to wastewater compared to no wastewater increase the rate of cholera infection in children? </a:t>
            </a:r>
            <a:endParaRPr lang="en-GB" sz="2200" i="1" dirty="0" smtClean="0"/>
          </a:p>
          <a:p>
            <a:pPr marL="0" indent="0">
              <a:buNone/>
            </a:pPr>
            <a:endParaRPr lang="nl-NL" sz="2200" dirty="0"/>
          </a:p>
          <a:p>
            <a:pPr marL="0" indent="0">
              <a:buNone/>
            </a:pPr>
            <a:r>
              <a:rPr lang="en-GB" sz="2200" u="sng" dirty="0" smtClean="0"/>
              <a:t>The null hypothesis</a:t>
            </a:r>
          </a:p>
          <a:p>
            <a:pPr marL="0" indent="0">
              <a:buNone/>
            </a:pPr>
            <a:r>
              <a:rPr lang="en-GB" sz="2200" dirty="0" smtClean="0"/>
              <a:t>Exposure </a:t>
            </a:r>
            <a:r>
              <a:rPr lang="en-GB" sz="2200" dirty="0"/>
              <a:t>to wastewater (meeting the WHO guidelines) compared </a:t>
            </a:r>
            <a:r>
              <a:rPr lang="en-GB" sz="2200" dirty="0" smtClean="0"/>
              <a:t>to no </a:t>
            </a:r>
            <a:r>
              <a:rPr lang="en-GB" sz="2200" dirty="0"/>
              <a:t>exposure to wastewater does not increase the rate of </a:t>
            </a:r>
            <a:r>
              <a:rPr lang="en-GB" sz="2200" dirty="0" smtClean="0"/>
              <a:t>cholera </a:t>
            </a:r>
            <a:r>
              <a:rPr lang="en-GB" sz="2200" dirty="0"/>
              <a:t>infection</a:t>
            </a:r>
            <a:r>
              <a:rPr lang="en-GB" sz="2200" dirty="0" smtClean="0"/>
              <a:t>.</a:t>
            </a:r>
          </a:p>
          <a:p>
            <a:pPr marL="0" indent="0">
              <a:buNone/>
            </a:pPr>
            <a:r>
              <a:rPr lang="en-GB" sz="2200" dirty="0"/>
              <a:t>The null hypothesis </a:t>
            </a:r>
            <a:r>
              <a:rPr lang="en-GB" sz="2200" dirty="0" smtClean="0"/>
              <a:t>implies </a:t>
            </a:r>
            <a:r>
              <a:rPr lang="en-GB" sz="2200" dirty="0"/>
              <a:t>there is no relationship between </a:t>
            </a:r>
            <a:r>
              <a:rPr lang="en-GB" sz="2200" dirty="0" smtClean="0"/>
              <a:t>presumed cause </a:t>
            </a:r>
            <a:r>
              <a:rPr lang="en-GB" sz="2200" dirty="0"/>
              <a:t>and </a:t>
            </a:r>
            <a:r>
              <a:rPr lang="en-GB" sz="2200" dirty="0" smtClean="0"/>
              <a:t>effect</a:t>
            </a:r>
            <a:endParaRPr lang="en-GB" sz="22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729594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205064"/>
          </a:xfrm>
        </p:spPr>
        <p:txBody>
          <a:bodyPr>
            <a:normAutofit/>
          </a:bodyPr>
          <a:lstStyle/>
          <a:p>
            <a:pPr marL="0" indent="0">
              <a:buNone/>
            </a:pPr>
            <a:r>
              <a:rPr lang="en-GB" dirty="0"/>
              <a:t>A sample from the exposed and control populations needs </a:t>
            </a:r>
            <a:r>
              <a:rPr lang="en-GB" dirty="0" smtClean="0"/>
              <a:t>to </a:t>
            </a:r>
            <a:r>
              <a:rPr lang="en-GB" dirty="0"/>
              <a:t>be as similar as possible in all factors </a:t>
            </a:r>
            <a:r>
              <a:rPr lang="en-GB" dirty="0" smtClean="0"/>
              <a:t> </a:t>
            </a:r>
          </a:p>
          <a:p>
            <a:pPr marL="0" indent="0">
              <a:buNone/>
            </a:pPr>
            <a:r>
              <a:rPr lang="en-GB" dirty="0" smtClean="0"/>
              <a:t>(not compare apples to oranges)</a:t>
            </a:r>
          </a:p>
          <a:p>
            <a:pPr marL="0" indent="0">
              <a:buNone/>
            </a:pPr>
            <a:endParaRPr lang="en-GB" dirty="0"/>
          </a:p>
          <a:p>
            <a:pPr marL="0" indent="0">
              <a:buNone/>
            </a:pPr>
            <a:r>
              <a:rPr lang="en-GB" dirty="0"/>
              <a:t>O</a:t>
            </a:r>
            <a:r>
              <a:rPr lang="en-GB" dirty="0" smtClean="0"/>
              <a:t>ther </a:t>
            </a:r>
            <a:r>
              <a:rPr lang="en-GB" dirty="0"/>
              <a:t>than the factor of interest e.g. socio-economic status, and other risk factors for the disease outcome of </a:t>
            </a:r>
            <a:r>
              <a:rPr lang="en-GB" dirty="0" smtClean="0"/>
              <a:t>interest.</a:t>
            </a:r>
          </a:p>
          <a:p>
            <a:pPr marL="0" indent="0">
              <a:buNone/>
            </a:pPr>
            <a:endParaRPr lang="nl-NL" sz="2400" dirty="0" smtClean="0"/>
          </a:p>
          <a:p>
            <a:pPr marL="0" indent="0">
              <a:buNone/>
            </a:pPr>
            <a:endParaRPr lang="nl-NL" sz="24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itle 1"/>
          <p:cNvSpPr>
            <a:spLocks noGrp="1"/>
          </p:cNvSpPr>
          <p:nvPr>
            <p:ph type="title"/>
          </p:nvPr>
        </p:nvSpPr>
        <p:spPr/>
        <p:txBody>
          <a:bodyPr>
            <a:normAutofit/>
          </a:bodyPr>
          <a:lstStyle/>
          <a:p>
            <a:r>
              <a:rPr lang="nl-NL" dirty="0" smtClean="0"/>
              <a:t>Study population</a:t>
            </a:r>
            <a:endParaRPr lang="en-GB" dirty="0"/>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inhoud 2"/>
          <p:cNvSpPr>
            <a:spLocks noGrp="1"/>
          </p:cNvSpPr>
          <p:nvPr>
            <p:ph idx="1"/>
          </p:nvPr>
        </p:nvSpPr>
        <p:spPr/>
        <p:txBody>
          <a:bodyPr>
            <a:normAutofit/>
          </a:bodyPr>
          <a:lstStyle/>
          <a:p>
            <a:pPr>
              <a:buNone/>
            </a:pPr>
            <a:r>
              <a:rPr lang="en-GB" sz="3200" dirty="0"/>
              <a:t>Indicators should be selected that are appropriate </a:t>
            </a:r>
            <a:endParaRPr lang="nl-NL" sz="2900" dirty="0"/>
          </a:p>
        </p:txBody>
      </p:sp>
      <p:sp>
        <p:nvSpPr>
          <p:cNvPr id="4" name="Title 1"/>
          <p:cNvSpPr>
            <a:spLocks noGrp="1"/>
          </p:cNvSpPr>
          <p:nvPr>
            <p:ph type="title"/>
          </p:nvPr>
        </p:nvSpPr>
        <p:spPr/>
        <p:txBody>
          <a:bodyPr>
            <a:normAutofit/>
          </a:bodyPr>
          <a:lstStyle/>
          <a:p>
            <a:r>
              <a:rPr lang="en-GB" dirty="0" smtClean="0"/>
              <a:t>Indicators </a:t>
            </a:r>
            <a:r>
              <a:rPr lang="en-GB" dirty="0"/>
              <a:t>of exposure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nl-NL" dirty="0" smtClean="0"/>
              <a:t>Measurement of exposure and disease</a:t>
            </a:r>
            <a:endParaRPr lang="nl-NL" dirty="0"/>
          </a:p>
        </p:txBody>
      </p:sp>
      <p:sp>
        <p:nvSpPr>
          <p:cNvPr id="3" name="Tijdelijke aanduiding voor inhoud 2"/>
          <p:cNvSpPr>
            <a:spLocks noGrp="1"/>
          </p:cNvSpPr>
          <p:nvPr>
            <p:ph idx="1"/>
          </p:nvPr>
        </p:nvSpPr>
        <p:spPr/>
        <p:txBody>
          <a:bodyPr>
            <a:normAutofit/>
          </a:bodyPr>
          <a:lstStyle/>
          <a:p>
            <a:r>
              <a:rPr lang="en-GB" dirty="0" smtClean="0"/>
              <a:t>Measurements </a:t>
            </a:r>
            <a:r>
              <a:rPr lang="en-GB" dirty="0"/>
              <a:t>of </a:t>
            </a:r>
            <a:r>
              <a:rPr lang="en-GB" dirty="0" smtClean="0"/>
              <a:t>population exposure </a:t>
            </a:r>
            <a:r>
              <a:rPr lang="en-GB" dirty="0"/>
              <a:t>and disease status need to be made while minimising the various types of error that can </a:t>
            </a:r>
            <a:r>
              <a:rPr lang="en-GB" dirty="0" smtClean="0"/>
              <a:t>occur</a:t>
            </a:r>
          </a:p>
          <a:p>
            <a:pPr lvl="2"/>
            <a:r>
              <a:rPr lang="en-GB" sz="2100" dirty="0" smtClean="0"/>
              <a:t>Errors: </a:t>
            </a:r>
            <a:r>
              <a:rPr lang="en-GB" sz="2100" dirty="0"/>
              <a:t>selection bias, information bias, </a:t>
            </a:r>
            <a:r>
              <a:rPr lang="en-GB" sz="2100" dirty="0" smtClean="0"/>
              <a:t>confounding</a:t>
            </a:r>
            <a:r>
              <a:rPr lang="en-GB" sz="2100" dirty="0"/>
              <a:t>, results in </a:t>
            </a:r>
            <a:r>
              <a:rPr lang="en-GB" sz="2100" dirty="0" smtClean="0"/>
              <a:t>misclassification either </a:t>
            </a:r>
            <a:r>
              <a:rPr lang="en-GB" sz="2100" dirty="0"/>
              <a:t>overestimate </a:t>
            </a:r>
            <a:r>
              <a:rPr lang="en-GB" sz="2100" dirty="0" smtClean="0"/>
              <a:t>or underestimate </a:t>
            </a:r>
            <a:r>
              <a:rPr lang="en-GB" sz="2100" dirty="0"/>
              <a:t>the effect of exposure on </a:t>
            </a:r>
            <a:r>
              <a:rPr lang="en-GB" sz="2100" dirty="0" smtClean="0"/>
              <a:t>disease (to be evaluated)</a:t>
            </a:r>
            <a:endParaRPr lang="en-GB" sz="2100" dirty="0"/>
          </a:p>
          <a:p>
            <a:r>
              <a:rPr lang="en-GB" dirty="0" smtClean="0"/>
              <a:t>Exposure </a:t>
            </a:r>
            <a:r>
              <a:rPr lang="en-GB" dirty="0"/>
              <a:t>status is </a:t>
            </a:r>
            <a:r>
              <a:rPr lang="en-GB" dirty="0" smtClean="0"/>
              <a:t>often measured </a:t>
            </a:r>
            <a:r>
              <a:rPr lang="en-GB" dirty="0"/>
              <a:t>at </a:t>
            </a:r>
            <a:r>
              <a:rPr lang="en-GB" dirty="0" smtClean="0"/>
              <a:t>group </a:t>
            </a:r>
            <a:r>
              <a:rPr lang="en-GB" dirty="0"/>
              <a:t>level, which can give rise to misclassification of exposure for the </a:t>
            </a:r>
            <a:r>
              <a:rPr lang="en-GB" dirty="0" smtClean="0"/>
              <a:t>individual </a:t>
            </a:r>
          </a:p>
          <a:p>
            <a:r>
              <a:rPr lang="en-GB" dirty="0" smtClean="0"/>
              <a:t>Biases make it difficult </a:t>
            </a:r>
            <a:r>
              <a:rPr lang="en-GB" dirty="0"/>
              <a:t>to detect true associations between exposure and disease. </a:t>
            </a:r>
            <a:endParaRPr lang="nl-NL"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dirty="0" smtClean="0"/>
              <a:t>Measures </a:t>
            </a:r>
            <a:r>
              <a:rPr lang="en-GB" dirty="0"/>
              <a:t>of disease frequency in </a:t>
            </a:r>
            <a:r>
              <a:rPr lang="en-GB" dirty="0" smtClean="0"/>
              <a:t>population </a:t>
            </a:r>
          </a:p>
          <a:p>
            <a:pPr marL="0" indent="0">
              <a:buNone/>
            </a:pPr>
            <a:endParaRPr lang="en-GB" u="sng" dirty="0" smtClean="0"/>
          </a:p>
          <a:p>
            <a:pPr marL="0" indent="0">
              <a:buNone/>
            </a:pPr>
            <a:r>
              <a:rPr lang="en-GB" u="sng" dirty="0" smtClean="0"/>
              <a:t>Prevalence </a:t>
            </a:r>
            <a:r>
              <a:rPr lang="en-GB" u="sng" dirty="0"/>
              <a:t>rate </a:t>
            </a:r>
            <a:endParaRPr lang="en-GB" u="sng" dirty="0" smtClean="0"/>
          </a:p>
          <a:p>
            <a:pPr marL="0" indent="0">
              <a:buNone/>
            </a:pPr>
            <a:r>
              <a:rPr lang="en-GB" dirty="0"/>
              <a:t>T</a:t>
            </a:r>
            <a:r>
              <a:rPr lang="en-GB" dirty="0" smtClean="0"/>
              <a:t>he </a:t>
            </a:r>
            <a:r>
              <a:rPr lang="en-GB" dirty="0"/>
              <a:t>proportion of the population that has the disease at a specific point in </a:t>
            </a:r>
            <a:r>
              <a:rPr lang="en-GB" dirty="0" smtClean="0"/>
              <a:t>time</a:t>
            </a:r>
            <a:endParaRPr lang="en-GB" dirty="0"/>
          </a:p>
          <a:p>
            <a:pPr marL="0" indent="0">
              <a:buNone/>
            </a:pPr>
            <a:r>
              <a:rPr lang="en-GB" u="sng" dirty="0" smtClean="0"/>
              <a:t>Incidence </a:t>
            </a:r>
            <a:r>
              <a:rPr lang="en-GB" u="sng" dirty="0"/>
              <a:t>rate </a:t>
            </a:r>
            <a:endParaRPr lang="en-GB" u="sng" dirty="0" smtClean="0"/>
          </a:p>
          <a:p>
            <a:pPr marL="0" indent="0">
              <a:buNone/>
            </a:pPr>
            <a:r>
              <a:rPr lang="en-GB" dirty="0" smtClean="0"/>
              <a:t>The </a:t>
            </a:r>
            <a:r>
              <a:rPr lang="en-GB" dirty="0"/>
              <a:t>number of new cases of disease per unit of </a:t>
            </a:r>
            <a:r>
              <a:rPr lang="en-GB" dirty="0" smtClean="0"/>
              <a:t>person at a specific time</a:t>
            </a:r>
            <a:endParaRPr lang="en-GB" dirty="0"/>
          </a:p>
          <a:p>
            <a:pPr marL="0" indent="0">
              <a:buNone/>
            </a:pPr>
            <a:r>
              <a:rPr lang="en-GB" u="sng" dirty="0" smtClean="0"/>
              <a:t>The relative measure/ risk </a:t>
            </a:r>
            <a:r>
              <a:rPr lang="en-GB" u="sng" dirty="0"/>
              <a:t>(RR)</a:t>
            </a:r>
          </a:p>
          <a:p>
            <a:pPr marL="0" indent="0">
              <a:buNone/>
            </a:pPr>
            <a:r>
              <a:rPr lang="en-GB" dirty="0"/>
              <a:t>Measuring the difference between disease frequencies in the exposed and </a:t>
            </a:r>
            <a:r>
              <a:rPr lang="en-GB"/>
              <a:t>control </a:t>
            </a:r>
            <a:r>
              <a:rPr lang="en-GB" smtClean="0"/>
              <a:t>populations</a:t>
            </a:r>
          </a:p>
          <a:p>
            <a:pPr marL="0" indent="0">
              <a:buNone/>
            </a:pPr>
            <a:endParaRPr lang="en-US" dirty="0" smtClean="0"/>
          </a:p>
        </p:txBody>
      </p:sp>
      <p:sp>
        <p:nvSpPr>
          <p:cNvPr id="4" name="Title 1"/>
          <p:cNvSpPr>
            <a:spLocks noGrp="1"/>
          </p:cNvSpPr>
          <p:nvPr>
            <p:ph type="title"/>
          </p:nvPr>
        </p:nvSpPr>
        <p:spPr/>
        <p:txBody>
          <a:bodyPr>
            <a:normAutofit/>
          </a:bodyPr>
          <a:lstStyle/>
          <a:p>
            <a:r>
              <a:rPr lang="nl-NL" dirty="0" smtClean="0"/>
              <a:t>Analysis of the relationship</a:t>
            </a:r>
            <a:endParaRPr lang="en-GB" dirty="0"/>
          </a:p>
        </p:txBody>
      </p:sp>
    </p:spTree>
    <p:extLst>
      <p:ext uri="{BB962C8B-B14F-4D97-AF65-F5344CB8AC3E}">
        <p14:creationId xmlns:p14="http://schemas.microsoft.com/office/powerpoint/2010/main" val="102030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Evaluate role of chance</a:t>
            </a:r>
            <a:endParaRPr lang="nl-NL" dirty="0"/>
          </a:p>
        </p:txBody>
      </p:sp>
      <p:sp>
        <p:nvSpPr>
          <p:cNvPr id="3" name="Tijdelijke aanduiding voor inhoud 2"/>
          <p:cNvSpPr>
            <a:spLocks noGrp="1"/>
          </p:cNvSpPr>
          <p:nvPr>
            <p:ph idx="1"/>
          </p:nvPr>
        </p:nvSpPr>
        <p:spPr/>
        <p:txBody>
          <a:bodyPr>
            <a:normAutofit/>
          </a:bodyPr>
          <a:lstStyle/>
          <a:p>
            <a:r>
              <a:rPr lang="en-GB" dirty="0" smtClean="0"/>
              <a:t>To test the null hypothesis requires a </a:t>
            </a:r>
            <a:r>
              <a:rPr lang="en-GB" dirty="0"/>
              <a:t>test of statistical significance to determine the probability that chance can </a:t>
            </a:r>
            <a:r>
              <a:rPr lang="en-GB" dirty="0" smtClean="0"/>
              <a:t>explain </a:t>
            </a:r>
            <a:r>
              <a:rPr lang="en-GB" dirty="0"/>
              <a:t>the observed </a:t>
            </a:r>
            <a:r>
              <a:rPr lang="en-GB" dirty="0" smtClean="0"/>
              <a:t>results</a:t>
            </a:r>
          </a:p>
          <a:p>
            <a:endParaRPr lang="nl-NL" dirty="0" smtClean="0"/>
          </a:p>
          <a:p>
            <a:r>
              <a:rPr lang="nl-NL" dirty="0" smtClean="0"/>
              <a:t>How, b</a:t>
            </a:r>
            <a:r>
              <a:rPr lang="en-GB" dirty="0" smtClean="0"/>
              <a:t>y </a:t>
            </a:r>
            <a:r>
              <a:rPr lang="en-GB" dirty="0"/>
              <a:t>calculating the </a:t>
            </a:r>
            <a:r>
              <a:rPr lang="en-GB" dirty="0" err="1"/>
              <a:t>Pvalue</a:t>
            </a:r>
            <a:r>
              <a:rPr lang="en-GB" dirty="0"/>
              <a:t> – </a:t>
            </a:r>
            <a:r>
              <a:rPr lang="en-GB" dirty="0" smtClean="0"/>
              <a:t>(0,05%, 0,01%)</a:t>
            </a:r>
          </a:p>
          <a:p>
            <a:pPr marL="0" indent="0">
              <a:buNone/>
            </a:pPr>
            <a:r>
              <a:rPr lang="en-GB" dirty="0" smtClean="0"/>
              <a:t>Low </a:t>
            </a:r>
            <a:r>
              <a:rPr lang="en-GB" dirty="0" smtClean="0">
                <a:sym typeface="Wingdings" panose="05000000000000000000" pitchFamily="2" charset="2"/>
              </a:rPr>
              <a:t> </a:t>
            </a:r>
            <a:r>
              <a:rPr lang="en-GB" dirty="0" smtClean="0"/>
              <a:t>it </a:t>
            </a:r>
            <a:r>
              <a:rPr lang="en-GB" dirty="0"/>
              <a:t>is unlikely that the observed results would have been caused by chance </a:t>
            </a:r>
            <a:r>
              <a:rPr lang="en-GB" dirty="0" smtClean="0"/>
              <a:t>alone</a:t>
            </a:r>
          </a:p>
          <a:p>
            <a:pPr marL="0" indent="0">
              <a:buNone/>
            </a:pPr>
            <a:r>
              <a:rPr lang="en-GB" dirty="0" smtClean="0"/>
              <a:t>High </a:t>
            </a:r>
            <a:r>
              <a:rPr lang="en-GB" dirty="0" smtClean="0">
                <a:sym typeface="Wingdings" panose="05000000000000000000" pitchFamily="2" charset="2"/>
              </a:rPr>
              <a:t> i</a:t>
            </a:r>
            <a:r>
              <a:rPr lang="en-GB" dirty="0" smtClean="0"/>
              <a:t>t </a:t>
            </a:r>
            <a:r>
              <a:rPr lang="en-GB" dirty="0"/>
              <a:t>is more </a:t>
            </a:r>
            <a:r>
              <a:rPr lang="en-GB" dirty="0" smtClean="0"/>
              <a:t>likely </a:t>
            </a:r>
            <a:r>
              <a:rPr lang="en-GB" dirty="0"/>
              <a:t>that they are due to </a:t>
            </a:r>
            <a:r>
              <a:rPr lang="en-GB" dirty="0" smtClean="0"/>
              <a:t>chance</a:t>
            </a:r>
            <a:endParaRPr lang="nl-NL" dirty="0"/>
          </a:p>
        </p:txBody>
      </p:sp>
      <p:pic>
        <p:nvPicPr>
          <p:cNvPr id="1028" name="Picture 4" descr="dobbelstee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885840">
            <a:off x="5363051" y="5108206"/>
            <a:ext cx="2016224" cy="19442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84576"/>
          </a:xfrm>
        </p:spPr>
        <p:txBody>
          <a:bodyPr>
            <a:normAutofit fontScale="85000" lnSpcReduction="10000"/>
          </a:bodyPr>
          <a:lstStyle/>
          <a:p>
            <a:pPr marL="0" indent="0">
              <a:buNone/>
            </a:pPr>
            <a:r>
              <a:rPr lang="nl-NL" dirty="0" smtClean="0"/>
              <a:t>A village in Guatamala experiences a high rise of diphtheria cases in their younger population. Especially, children in the age of 2 – 12 years are adversly effected. Diphtheria is an infection caused by a bacteria which is spread from person to person through respitory droplets.</a:t>
            </a:r>
          </a:p>
          <a:p>
            <a:pPr marL="0" indent="0">
              <a:buNone/>
            </a:pPr>
            <a:r>
              <a:rPr lang="nl-NL" dirty="0" smtClean="0"/>
              <a:t>The village population totals 1000 residents of which 385 children. Local authorities are losing grips on this health situation and are aware that the bacteria which causes the disease had time to spread at the beginning of the raining season. Being 2 months in the raining season the village already had 5 mortality cases, 18 new cases and a total of 52 children diagnosed with diphtheria. The DoH has started a vaccination program and after 2 weeks the total cases has dropped to 42 children. No other children have become sick after since.</a:t>
            </a:r>
          </a:p>
          <a:p>
            <a:pPr marL="0" indent="0">
              <a:buNone/>
            </a:pPr>
            <a:endParaRPr lang="nl-NL" dirty="0"/>
          </a:p>
          <a:p>
            <a:pPr marL="0" indent="0">
              <a:buNone/>
            </a:pPr>
            <a:r>
              <a:rPr lang="nl-NL" b="1" dirty="0" smtClean="0"/>
              <a:t>What is the mortality rate</a:t>
            </a:r>
            <a:r>
              <a:rPr lang="nl-NL" b="1" dirty="0"/>
              <a:t>? </a:t>
            </a:r>
            <a:r>
              <a:rPr lang="nl-NL" dirty="0"/>
              <a:t>5 (number of deaths)</a:t>
            </a:r>
          </a:p>
          <a:p>
            <a:pPr marL="0" indent="0">
              <a:buNone/>
            </a:pPr>
            <a:r>
              <a:rPr lang="nl-NL" b="1" dirty="0" smtClean="0"/>
              <a:t>What is the prevalence rate? </a:t>
            </a:r>
            <a:r>
              <a:rPr lang="en-GB" dirty="0"/>
              <a:t>(18 new + 52 identified) 70/ 1000= 0.07 x 100 = 7%</a:t>
            </a:r>
            <a:endParaRPr lang="nl-NL" b="1" dirty="0" smtClean="0"/>
          </a:p>
          <a:p>
            <a:pPr marL="0" indent="0">
              <a:buNone/>
            </a:pPr>
            <a:r>
              <a:rPr lang="nl-NL" b="1" dirty="0" smtClean="0"/>
              <a:t>What is the incidence rate</a:t>
            </a:r>
            <a:r>
              <a:rPr lang="nl-NL" b="1" dirty="0"/>
              <a:t>? </a:t>
            </a:r>
            <a:r>
              <a:rPr lang="nl-NL" dirty="0"/>
              <a:t>18/982= 0.018 x 100= 1.8%</a:t>
            </a:r>
            <a:endParaRPr lang="nl-NL" dirty="0" smtClean="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Q&amp;A</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smtClean="0"/>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Sources</a:t>
            </a:r>
            <a:endParaRPr lang="en-GB" dirty="0"/>
          </a:p>
        </p:txBody>
      </p:sp>
      <p:sp>
        <p:nvSpPr>
          <p:cNvPr id="3" name="Content Placeholder 2"/>
          <p:cNvSpPr>
            <a:spLocks noGrp="1"/>
          </p:cNvSpPr>
          <p:nvPr>
            <p:ph idx="1"/>
          </p:nvPr>
        </p:nvSpPr>
        <p:spPr>
          <a:xfrm>
            <a:off x="457200" y="1600200"/>
            <a:ext cx="8229600" cy="3989040"/>
          </a:xfrm>
        </p:spPr>
        <p:txBody>
          <a:bodyPr>
            <a:normAutofit fontScale="92500" lnSpcReduction="20000"/>
          </a:bodyPr>
          <a:lstStyle/>
          <a:p>
            <a:r>
              <a:rPr lang="en-GB" dirty="0" err="1"/>
              <a:t>Kumwenda</a:t>
            </a:r>
            <a:r>
              <a:rPr lang="en-GB" dirty="0"/>
              <a:t>, S., et al. (</a:t>
            </a:r>
            <a:r>
              <a:rPr lang="en-GB" dirty="0" smtClean="0"/>
              <a:t>2013). </a:t>
            </a:r>
            <a:r>
              <a:rPr lang="en-US" dirty="0"/>
              <a:t>The Emerging Environmental Health Risks and Challenges for Tomorrow: Prospects for </a:t>
            </a:r>
            <a:r>
              <a:rPr lang="en-US" dirty="0" smtClean="0"/>
              <a:t>Malawi. </a:t>
            </a:r>
          </a:p>
          <a:p>
            <a:r>
              <a:rPr lang="en-US" dirty="0" err="1" smtClean="0"/>
              <a:t>Rootman</a:t>
            </a:r>
            <a:r>
              <a:rPr lang="en-US" dirty="0"/>
              <a:t> </a:t>
            </a:r>
            <a:r>
              <a:rPr lang="en-US" dirty="0" smtClean="0"/>
              <a:t>et al.,(2001). Evaluation in health promotion: Principles and Perspectives, WHO publication, European series no.92.</a:t>
            </a:r>
          </a:p>
          <a:p>
            <a:r>
              <a:rPr lang="en-GB" dirty="0"/>
              <a:t>U.S. Department of Health and Human Services </a:t>
            </a:r>
            <a:r>
              <a:rPr lang="en-GB" dirty="0" err="1"/>
              <a:t>Centers</a:t>
            </a:r>
            <a:r>
              <a:rPr lang="en-GB" dirty="0"/>
              <a:t> for Disease Control and </a:t>
            </a:r>
            <a:r>
              <a:rPr lang="en-GB" dirty="0" smtClean="0"/>
              <a:t>Prevention (2011). Introduction </a:t>
            </a:r>
            <a:r>
              <a:rPr lang="en-GB" dirty="0"/>
              <a:t>to program evaluation for public health programs: A self-study guide. </a:t>
            </a:r>
            <a:endParaRPr lang="en-GB" dirty="0" smtClean="0"/>
          </a:p>
          <a:p>
            <a:r>
              <a:rPr lang="en-GB" dirty="0"/>
              <a:t>Ursula J. Blumenthal, Jay M. Fleisher, Steve A. </a:t>
            </a:r>
            <a:r>
              <a:rPr lang="en-GB" dirty="0" err="1"/>
              <a:t>Esrey</a:t>
            </a:r>
            <a:r>
              <a:rPr lang="en-GB" dirty="0"/>
              <a:t> and Anne </a:t>
            </a:r>
            <a:r>
              <a:rPr lang="en-GB" dirty="0" err="1" smtClean="0"/>
              <a:t>Peasey</a:t>
            </a:r>
            <a:r>
              <a:rPr lang="en-GB" dirty="0" smtClean="0"/>
              <a:t>. Chapter </a:t>
            </a:r>
            <a:r>
              <a:rPr lang="en-GB" dirty="0"/>
              <a:t>7 Epidemiology: a tool for the assessment of </a:t>
            </a:r>
            <a:r>
              <a:rPr lang="en-GB" dirty="0" smtClean="0"/>
              <a:t>risk, WHO.</a:t>
            </a:r>
            <a:endParaRPr lang="en-GB" dirty="0"/>
          </a:p>
          <a:p>
            <a:endParaRPr lang="en-US" dirty="0" smtClean="0"/>
          </a:p>
          <a:p>
            <a:endParaRPr lang="en-GB" dirty="0" smtClean="0"/>
          </a:p>
          <a:p>
            <a:endParaRPr lang="en-GB" dirty="0" smtClean="0"/>
          </a:p>
          <a:p>
            <a:endParaRPr lang="en-GB" dirty="0" smtClean="0"/>
          </a:p>
          <a:p>
            <a:endParaRPr lang="en-GB" dirty="0" smtClean="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092470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1358</TotalTime>
  <Words>967</Words>
  <Application>Microsoft Office PowerPoint</Application>
  <PresentationFormat>On-screen Show (4:3)</PresentationFormat>
  <Paragraphs>83</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Wingdings</vt:lpstr>
      <vt:lpstr>Clarity</vt:lpstr>
      <vt:lpstr>PowerPoint Presentation</vt:lpstr>
      <vt:lpstr>Contents</vt:lpstr>
      <vt:lpstr>PowerPoint Presentation</vt:lpstr>
      <vt:lpstr>Examples to identify</vt:lpstr>
      <vt:lpstr>Epidemiology</vt:lpstr>
      <vt:lpstr>PowerPoint Presentation</vt:lpstr>
      <vt:lpstr>PowerPoint Presentation</vt:lpstr>
      <vt:lpstr>Study question</vt:lpstr>
      <vt:lpstr>Study population</vt:lpstr>
      <vt:lpstr>Indicators of exposure</vt:lpstr>
      <vt:lpstr>Measurement of exposure and disease</vt:lpstr>
      <vt:lpstr>Analysis of the relationship</vt:lpstr>
      <vt:lpstr>Evaluate role of chance</vt:lpstr>
      <vt:lpstr>PowerPoint Presentation</vt:lpstr>
      <vt:lpstr>Q&amp;A</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Diola Bijlhout</cp:lastModifiedBy>
  <cp:revision>124</cp:revision>
  <dcterms:created xsi:type="dcterms:W3CDTF">2014-09-13T13:55:51Z</dcterms:created>
  <dcterms:modified xsi:type="dcterms:W3CDTF">2017-07-30T12:52:34Z</dcterms:modified>
</cp:coreProperties>
</file>