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415" r:id="rId3"/>
    <p:sldId id="470" r:id="rId4"/>
    <p:sldId id="419" r:id="rId5"/>
    <p:sldId id="476" r:id="rId6"/>
    <p:sldId id="477" r:id="rId7"/>
    <p:sldId id="420" r:id="rId8"/>
    <p:sldId id="421" r:id="rId9"/>
    <p:sldId id="422" r:id="rId10"/>
    <p:sldId id="423" r:id="rId11"/>
    <p:sldId id="424" r:id="rId12"/>
    <p:sldId id="428" r:id="rId13"/>
    <p:sldId id="429" r:id="rId14"/>
    <p:sldId id="451" r:id="rId15"/>
    <p:sldId id="472" r:id="rId16"/>
    <p:sldId id="474" r:id="rId17"/>
    <p:sldId id="475" r:id="rId18"/>
    <p:sldId id="430" r:id="rId19"/>
    <p:sldId id="431" r:id="rId20"/>
    <p:sldId id="452" r:id="rId21"/>
    <p:sldId id="473" r:id="rId22"/>
    <p:sldId id="439" r:id="rId23"/>
    <p:sldId id="440" r:id="rId24"/>
    <p:sldId id="441" r:id="rId25"/>
    <p:sldId id="442" r:id="rId26"/>
    <p:sldId id="443" r:id="rId27"/>
    <p:sldId id="448" r:id="rId28"/>
    <p:sldId id="463"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23" autoAdjust="0"/>
  </p:normalViewPr>
  <p:slideViewPr>
    <p:cSldViewPr>
      <p:cViewPr varScale="1">
        <p:scale>
          <a:sx n="106" d="100"/>
          <a:sy n="106" d="100"/>
        </p:scale>
        <p:origin x="1672"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57888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203316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87903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468624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3001132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1271654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875225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4079552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1885595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3822817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632231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3593161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898421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8468127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27239221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23292761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1037888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dirty="0"/>
          </a:p>
        </p:txBody>
      </p:sp>
    </p:spTree>
    <p:extLst>
      <p:ext uri="{BB962C8B-B14F-4D97-AF65-F5344CB8AC3E}">
        <p14:creationId xmlns:p14="http://schemas.microsoft.com/office/powerpoint/2010/main" val="3316896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12/11/2020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12/11/2020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12/11/2020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mz95b1k0J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qA9eQXK3B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b="1" dirty="0">
                <a:solidFill>
                  <a:schemeClr val="accent2"/>
                </a:solidFill>
              </a:rPr>
              <a:t>Data Handling &amp; Business Intelligence</a:t>
            </a:r>
          </a:p>
          <a:p>
            <a:pPr eaLnBrk="1" hangingPunct="1"/>
            <a:r>
              <a:rPr lang="en-GB" altLang="en-US" b="1" dirty="0">
                <a:solidFill>
                  <a:schemeClr val="accent2"/>
                </a:solidFill>
              </a:rPr>
              <a:t>Week – 5</a:t>
            </a:r>
          </a:p>
          <a:p>
            <a:r>
              <a:rPr lang="en-US" b="1" dirty="0">
                <a:solidFill>
                  <a:schemeClr val="accent2"/>
                </a:solidFill>
              </a:rPr>
              <a:t>Text Mining </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Learning Objectives</a:t>
            </a:r>
          </a:p>
        </p:txBody>
      </p:sp>
      <p:sp>
        <p:nvSpPr>
          <p:cNvPr id="3" name="Content Placeholder 2"/>
          <p:cNvSpPr>
            <a:spLocks noGrp="1"/>
          </p:cNvSpPr>
          <p:nvPr>
            <p:ph idx="1"/>
          </p:nvPr>
        </p:nvSpPr>
        <p:spPr>
          <a:xfrm>
            <a:off x="457200" y="994719"/>
            <a:ext cx="8229600" cy="3917032"/>
          </a:xfrm>
        </p:spPr>
        <p:txBody>
          <a:bodyPr/>
          <a:lstStyle/>
          <a:p>
            <a:r>
              <a:rPr lang="en-US" sz="2800" dirty="0"/>
              <a:t>Describe text mining and understand the need for text mining</a:t>
            </a:r>
          </a:p>
          <a:p>
            <a:r>
              <a:rPr lang="en-US" sz="2800" dirty="0"/>
              <a:t>Differentiate between text mining, Web mining, and data mining</a:t>
            </a:r>
          </a:p>
          <a:p>
            <a:r>
              <a:rPr lang="en-US" sz="2800" dirty="0"/>
              <a:t>Understand the different application areas for text mining</a:t>
            </a:r>
          </a:p>
          <a:p>
            <a:r>
              <a:rPr lang="en-US" sz="2800" dirty="0"/>
              <a:t>Know the process of carrying out a text mining project</a:t>
            </a:r>
          </a:p>
          <a:p>
            <a:r>
              <a:rPr lang="en-US" sz="2800" dirty="0"/>
              <a:t>Understand the different methods to introduce structure to text-based data</a:t>
            </a:r>
          </a:p>
        </p:txBody>
      </p:sp>
    </p:spTree>
    <p:extLst>
      <p:ext uri="{BB962C8B-B14F-4D97-AF65-F5344CB8AC3E}">
        <p14:creationId xmlns:p14="http://schemas.microsoft.com/office/powerpoint/2010/main" val="252661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p:txBody>
          <a:bodyPr/>
          <a:lstStyle/>
          <a:p>
            <a:r>
              <a:rPr lang="en-US" dirty="0"/>
              <a:t>Text mining</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268760"/>
            <a:ext cx="8229600" cy="4248473"/>
          </a:xfrm>
        </p:spPr>
        <p:txBody>
          <a:bodyPr/>
          <a:lstStyle/>
          <a:p>
            <a:r>
              <a:rPr lang="en-GB" dirty="0"/>
              <a:t>Text mining, also known as text analysis, is the process of transforming unstructured text data into meaningful and actionable information. </a:t>
            </a:r>
          </a:p>
          <a:p>
            <a:r>
              <a:rPr lang="en-GB" dirty="0"/>
              <a:t>Text mining utilizes different AI technologies to automatically process data and generate valuable insights, enabling companies to make data-driven </a:t>
            </a:r>
            <a:r>
              <a:rPr lang="en-GB" dirty="0">
                <a:hlinkClick r:id="rId2"/>
              </a:rPr>
              <a:t>decisions</a:t>
            </a:r>
            <a:r>
              <a:rPr lang="en-GB" dirty="0"/>
              <a:t>. </a:t>
            </a:r>
            <a:endParaRPr lang="en-US" dirty="0"/>
          </a:p>
        </p:txBody>
      </p:sp>
    </p:spTree>
    <p:extLst>
      <p:ext uri="{BB962C8B-B14F-4D97-AF65-F5344CB8AC3E}">
        <p14:creationId xmlns:p14="http://schemas.microsoft.com/office/powerpoint/2010/main" val="267540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Concepts</a:t>
            </a:r>
          </a:p>
        </p:txBody>
      </p:sp>
      <p:sp>
        <p:nvSpPr>
          <p:cNvPr id="3" name="Content Placeholder 2"/>
          <p:cNvSpPr>
            <a:spLocks noGrp="1"/>
          </p:cNvSpPr>
          <p:nvPr>
            <p:ph idx="1"/>
          </p:nvPr>
        </p:nvSpPr>
        <p:spPr>
          <a:xfrm>
            <a:off x="683568" y="1268760"/>
            <a:ext cx="8229600" cy="4800600"/>
          </a:xfrm>
        </p:spPr>
        <p:txBody>
          <a:bodyPr>
            <a:normAutofit lnSpcReduction="10000"/>
          </a:bodyPr>
          <a:lstStyle/>
          <a:p>
            <a:r>
              <a:rPr lang="en-US" sz="2800" dirty="0"/>
              <a:t>85-90 percent of all corporate data is in some kind of unstructured form (e.g., text) </a:t>
            </a:r>
          </a:p>
          <a:p>
            <a:r>
              <a:rPr lang="en-US" sz="2800" dirty="0"/>
              <a:t>Unstructured corporate data is doubling in size every 18 months</a:t>
            </a:r>
          </a:p>
          <a:p>
            <a:r>
              <a:rPr lang="en-US" sz="2800" dirty="0"/>
              <a:t>Tapping into these information sources is not an option, but a need to stay competitive</a:t>
            </a:r>
          </a:p>
          <a:p>
            <a:r>
              <a:rPr lang="en-US" sz="2800" dirty="0"/>
              <a:t>Answer: text mining</a:t>
            </a:r>
          </a:p>
          <a:p>
            <a:pPr lvl="1"/>
            <a:r>
              <a:rPr lang="en-US" sz="2400" dirty="0"/>
              <a:t>A semi-automated process of extracting knowledge from unstructured data sources</a:t>
            </a:r>
          </a:p>
          <a:p>
            <a:pPr lvl="1"/>
            <a:r>
              <a:rPr lang="en-US" sz="2400" dirty="0"/>
              <a:t>a.k.a. text data mining or knowledge discovery in textual </a:t>
            </a:r>
            <a:r>
              <a:rPr lang="en-US" sz="2400" dirty="0">
                <a:hlinkClick r:id="rId3"/>
              </a:rPr>
              <a:t>databases</a:t>
            </a:r>
            <a:endParaRPr lang="en-US" sz="2400" dirty="0"/>
          </a:p>
        </p:txBody>
      </p:sp>
    </p:spTree>
    <p:extLst>
      <p:ext uri="{BB962C8B-B14F-4D97-AF65-F5344CB8AC3E}">
        <p14:creationId xmlns:p14="http://schemas.microsoft.com/office/powerpoint/2010/main" val="60672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39362-2EA4-4949-AD8F-5F6EE40C72B3}"/>
              </a:ext>
            </a:extLst>
          </p:cNvPr>
          <p:cNvSpPr>
            <a:spLocks noGrp="1"/>
          </p:cNvSpPr>
          <p:nvPr>
            <p:ph idx="1"/>
          </p:nvPr>
        </p:nvSpPr>
        <p:spPr>
          <a:xfrm>
            <a:off x="457200" y="476672"/>
            <a:ext cx="8229600" cy="5040561"/>
          </a:xfrm>
        </p:spPr>
        <p:txBody>
          <a:bodyPr/>
          <a:lstStyle/>
          <a:p>
            <a:r>
              <a:rPr lang="en-GB" dirty="0"/>
              <a:t>Text mining helps to </a:t>
            </a:r>
            <a:r>
              <a:rPr lang="en-GB" dirty="0" err="1"/>
              <a:t>analyze</a:t>
            </a:r>
            <a:r>
              <a:rPr lang="en-GB" dirty="0"/>
              <a:t> large amounts of raw data and find relevant insights. Combined with machine learning, it can create text analysis models that learn to classify or extract specific information</a:t>
            </a:r>
          </a:p>
          <a:p>
            <a:pPr marL="0" indent="0">
              <a:buNone/>
            </a:pPr>
            <a:endParaRPr lang="en-GB" dirty="0"/>
          </a:p>
          <a:p>
            <a:r>
              <a:rPr lang="en-GB" dirty="0"/>
              <a:t>Even though text mining may seem like a complicated matter, it can actually be quite simple to get started with.</a:t>
            </a:r>
          </a:p>
          <a:p>
            <a:endParaRPr lang="en-US" dirty="0"/>
          </a:p>
        </p:txBody>
      </p:sp>
    </p:spTree>
    <p:extLst>
      <p:ext uri="{BB962C8B-B14F-4D97-AF65-F5344CB8AC3E}">
        <p14:creationId xmlns:p14="http://schemas.microsoft.com/office/powerpoint/2010/main" val="2361793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BD20A-8EC2-8C41-AEAC-5458C500E2ED}"/>
              </a:ext>
            </a:extLst>
          </p:cNvPr>
          <p:cNvSpPr>
            <a:spLocks noGrp="1"/>
          </p:cNvSpPr>
          <p:nvPr>
            <p:ph idx="1"/>
          </p:nvPr>
        </p:nvSpPr>
        <p:spPr/>
        <p:txBody>
          <a:bodyPr/>
          <a:lstStyle/>
          <a:p>
            <a:r>
              <a:rPr lang="en-GB" dirty="0"/>
              <a:t>Data can be internal (interactions through chats, emails, surveys, spreadsheets, databases, etc) or external (information from social media, review sites, news outlets, and any other websites).</a:t>
            </a:r>
          </a:p>
          <a:p>
            <a:endParaRPr lang="en-US" dirty="0"/>
          </a:p>
        </p:txBody>
      </p:sp>
    </p:spTree>
    <p:extLst>
      <p:ext uri="{BB962C8B-B14F-4D97-AF65-F5344CB8AC3E}">
        <p14:creationId xmlns:p14="http://schemas.microsoft.com/office/powerpoint/2010/main" val="90088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t>Data Mining versus Text Mining</a:t>
            </a:r>
          </a:p>
        </p:txBody>
      </p:sp>
      <p:sp>
        <p:nvSpPr>
          <p:cNvPr id="3" name="Content Placeholder 2"/>
          <p:cNvSpPr>
            <a:spLocks noGrp="1"/>
          </p:cNvSpPr>
          <p:nvPr>
            <p:ph idx="1"/>
          </p:nvPr>
        </p:nvSpPr>
        <p:spPr>
          <a:xfrm>
            <a:off x="755576" y="866191"/>
            <a:ext cx="8229600" cy="4800600"/>
          </a:xfrm>
        </p:spPr>
        <p:txBody>
          <a:bodyPr>
            <a:normAutofit/>
          </a:bodyPr>
          <a:lstStyle/>
          <a:p>
            <a:r>
              <a:rPr lang="en-US" dirty="0"/>
              <a:t>Both seek for novel and useful patterns</a:t>
            </a:r>
          </a:p>
          <a:p>
            <a:r>
              <a:rPr lang="en-US" dirty="0"/>
              <a:t>Both are semi-automated processes</a:t>
            </a:r>
          </a:p>
          <a:p>
            <a:r>
              <a:rPr lang="en-US" dirty="0"/>
              <a:t>Difference is the nature of the data: </a:t>
            </a:r>
          </a:p>
          <a:p>
            <a:pPr lvl="1"/>
            <a:r>
              <a:rPr lang="en-US" dirty="0"/>
              <a:t>Structured versus unstructured data</a:t>
            </a:r>
          </a:p>
          <a:p>
            <a:pPr lvl="1"/>
            <a:r>
              <a:rPr lang="en-US" dirty="0">
                <a:solidFill>
                  <a:srgbClr val="FF3300"/>
                </a:solidFill>
              </a:rPr>
              <a:t>Structured data: </a:t>
            </a:r>
            <a:r>
              <a:rPr lang="en-US" dirty="0"/>
              <a:t>in databases</a:t>
            </a:r>
          </a:p>
          <a:p>
            <a:pPr lvl="1"/>
            <a:r>
              <a:rPr lang="en-US" dirty="0">
                <a:solidFill>
                  <a:srgbClr val="FF3300"/>
                </a:solidFill>
              </a:rPr>
              <a:t>Unstructured data:</a:t>
            </a:r>
            <a:r>
              <a:rPr lang="en-US" dirty="0"/>
              <a:t> Word documents, PDF files, text excerpts, XML files, and so on</a:t>
            </a:r>
          </a:p>
          <a:p>
            <a:r>
              <a:rPr lang="en-US" dirty="0"/>
              <a:t>Text mining – first, impose structure to the data, then mine the structured data. </a:t>
            </a:r>
          </a:p>
        </p:txBody>
      </p:sp>
    </p:spTree>
    <p:extLst>
      <p:ext uri="{BB962C8B-B14F-4D97-AF65-F5344CB8AC3E}">
        <p14:creationId xmlns:p14="http://schemas.microsoft.com/office/powerpoint/2010/main" val="27362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Text Mining Concepts</a:t>
            </a:r>
          </a:p>
        </p:txBody>
      </p:sp>
      <p:sp>
        <p:nvSpPr>
          <p:cNvPr id="3" name="Content Placeholder 2"/>
          <p:cNvSpPr>
            <a:spLocks noGrp="1"/>
          </p:cNvSpPr>
          <p:nvPr>
            <p:ph idx="1"/>
          </p:nvPr>
        </p:nvSpPr>
        <p:spPr>
          <a:xfrm>
            <a:off x="457200" y="980728"/>
            <a:ext cx="8382000" cy="4248472"/>
          </a:xfrm>
        </p:spPr>
        <p:txBody>
          <a:bodyPr/>
          <a:lstStyle/>
          <a:p>
            <a:r>
              <a:rPr lang="en-US" sz="2800" dirty="0"/>
              <a:t>Benefits of text mining are obvious, especially in text-rich data environments</a:t>
            </a:r>
          </a:p>
          <a:p>
            <a:pPr lvl="1"/>
            <a:r>
              <a:rPr lang="en-US" sz="2400" dirty="0"/>
              <a:t>e.g., law (court orders), academic research (research articles), finance (quarterly reports), medicine (discharge summaries), biology (molecular interactions), technology (patent files), marketing (customer comments), </a:t>
            </a:r>
            <a:r>
              <a:rPr lang="en-US" sz="2400" dirty="0">
                <a:hlinkClick r:id="rId3"/>
              </a:rPr>
              <a:t>Sentiments</a:t>
            </a:r>
            <a:r>
              <a:rPr lang="en-US" sz="2400" dirty="0"/>
              <a:t> etc.  </a:t>
            </a:r>
          </a:p>
          <a:p>
            <a:r>
              <a:rPr lang="en-US" sz="2800" dirty="0"/>
              <a:t>Electronic communication records (e.g., Email)</a:t>
            </a:r>
          </a:p>
          <a:p>
            <a:pPr lvl="1"/>
            <a:r>
              <a:rPr lang="en-US" sz="2400" dirty="0"/>
              <a:t>Spam filtering</a:t>
            </a:r>
          </a:p>
          <a:p>
            <a:pPr lvl="1"/>
            <a:r>
              <a:rPr lang="en-US" sz="2400" dirty="0"/>
              <a:t>Email prioritization and categorization</a:t>
            </a:r>
          </a:p>
          <a:p>
            <a:pPr lvl="1"/>
            <a:r>
              <a:rPr lang="en-US" sz="2400" dirty="0"/>
              <a:t>Automatic response generation</a:t>
            </a:r>
          </a:p>
        </p:txBody>
      </p:sp>
    </p:spTree>
    <p:extLst>
      <p:ext uri="{BB962C8B-B14F-4D97-AF65-F5344CB8AC3E}">
        <p14:creationId xmlns:p14="http://schemas.microsoft.com/office/powerpoint/2010/main" val="229967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Application Area</a:t>
            </a:r>
          </a:p>
        </p:txBody>
      </p:sp>
      <p:sp>
        <p:nvSpPr>
          <p:cNvPr id="3" name="Content Placeholder 2"/>
          <p:cNvSpPr>
            <a:spLocks noGrp="1"/>
          </p:cNvSpPr>
          <p:nvPr>
            <p:ph idx="1"/>
          </p:nvPr>
        </p:nvSpPr>
        <p:spPr/>
        <p:txBody>
          <a:bodyPr/>
          <a:lstStyle/>
          <a:p>
            <a:r>
              <a:rPr lang="en-US" dirty="0"/>
              <a:t>Information extraction</a:t>
            </a:r>
          </a:p>
          <a:p>
            <a:r>
              <a:rPr lang="en-US" dirty="0"/>
              <a:t>Topic tracking</a:t>
            </a:r>
          </a:p>
          <a:p>
            <a:r>
              <a:rPr lang="en-US" dirty="0"/>
              <a:t>Summarization</a:t>
            </a:r>
          </a:p>
          <a:p>
            <a:r>
              <a:rPr lang="en-US" dirty="0"/>
              <a:t>Categorization</a:t>
            </a:r>
          </a:p>
          <a:p>
            <a:r>
              <a:rPr lang="en-US" dirty="0"/>
              <a:t>Clustering</a:t>
            </a:r>
          </a:p>
          <a:p>
            <a:r>
              <a:rPr lang="en-US" dirty="0"/>
              <a:t>Concept linking</a:t>
            </a:r>
          </a:p>
          <a:p>
            <a:r>
              <a:rPr lang="en-US" dirty="0"/>
              <a:t>Question answering</a:t>
            </a:r>
          </a:p>
        </p:txBody>
      </p:sp>
      <p:pic>
        <p:nvPicPr>
          <p:cNvPr id="3074" name="Picture 2" descr="http://infospace.ischool.syr.edu/files/2013/04/textmini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362200"/>
            <a:ext cx="34544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2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Terminology</a:t>
            </a:r>
          </a:p>
        </p:txBody>
      </p:sp>
      <p:sp>
        <p:nvSpPr>
          <p:cNvPr id="3" name="Content Placeholder 2"/>
          <p:cNvSpPr>
            <a:spLocks noGrp="1"/>
          </p:cNvSpPr>
          <p:nvPr>
            <p:ph idx="1"/>
          </p:nvPr>
        </p:nvSpPr>
        <p:spPr/>
        <p:txBody>
          <a:bodyPr>
            <a:normAutofit fontScale="92500" lnSpcReduction="20000"/>
          </a:bodyPr>
          <a:lstStyle/>
          <a:p>
            <a:r>
              <a:rPr lang="en-US" dirty="0"/>
              <a:t>Unstructured or semi-structured data</a:t>
            </a:r>
          </a:p>
          <a:p>
            <a:r>
              <a:rPr lang="en-US" dirty="0"/>
              <a:t>Corpus (and corpora)</a:t>
            </a:r>
          </a:p>
          <a:p>
            <a:r>
              <a:rPr lang="en-US" dirty="0"/>
              <a:t>Terms</a:t>
            </a:r>
          </a:p>
          <a:p>
            <a:r>
              <a:rPr lang="en-US" dirty="0"/>
              <a:t>Concepts</a:t>
            </a:r>
          </a:p>
          <a:p>
            <a:r>
              <a:rPr lang="en-US" dirty="0"/>
              <a:t>Stemming</a:t>
            </a:r>
          </a:p>
          <a:p>
            <a:r>
              <a:rPr lang="en-US" dirty="0"/>
              <a:t>Stop words (and include words)</a:t>
            </a:r>
          </a:p>
          <a:p>
            <a:r>
              <a:rPr lang="en-US" dirty="0"/>
              <a:t>Synonyms (and polysemes)</a:t>
            </a:r>
          </a:p>
          <a:p>
            <a:r>
              <a:rPr lang="en-US" dirty="0"/>
              <a:t>Tokenizing</a:t>
            </a:r>
          </a:p>
        </p:txBody>
      </p:sp>
    </p:spTree>
    <p:extLst>
      <p:ext uri="{BB962C8B-B14F-4D97-AF65-F5344CB8AC3E}">
        <p14:creationId xmlns:p14="http://schemas.microsoft.com/office/powerpoint/2010/main" val="2364037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Terminology</a:t>
            </a:r>
          </a:p>
        </p:txBody>
      </p:sp>
      <p:sp>
        <p:nvSpPr>
          <p:cNvPr id="3" name="Content Placeholder 2"/>
          <p:cNvSpPr>
            <a:spLocks noGrp="1"/>
          </p:cNvSpPr>
          <p:nvPr>
            <p:ph idx="1"/>
          </p:nvPr>
        </p:nvSpPr>
        <p:spPr>
          <a:xfrm>
            <a:off x="762000" y="1124744"/>
            <a:ext cx="7924800" cy="4800600"/>
          </a:xfrm>
        </p:spPr>
        <p:txBody>
          <a:bodyPr>
            <a:normAutofit/>
          </a:bodyPr>
          <a:lstStyle/>
          <a:p>
            <a:r>
              <a:rPr lang="en-US" dirty="0"/>
              <a:t>Term dictionary</a:t>
            </a:r>
          </a:p>
          <a:p>
            <a:r>
              <a:rPr lang="en-US" dirty="0"/>
              <a:t>Word frequency</a:t>
            </a:r>
          </a:p>
          <a:p>
            <a:r>
              <a:rPr lang="en-US" dirty="0"/>
              <a:t>Part-of-speech tagging</a:t>
            </a:r>
          </a:p>
          <a:p>
            <a:r>
              <a:rPr lang="en-US" dirty="0"/>
              <a:t>Morphology</a:t>
            </a:r>
          </a:p>
          <a:p>
            <a:r>
              <a:rPr lang="en-US" dirty="0"/>
              <a:t>Term-by-document matrix</a:t>
            </a:r>
          </a:p>
          <a:p>
            <a:pPr lvl="1"/>
            <a:r>
              <a:rPr lang="en-US" dirty="0"/>
              <a:t>Occurrence matrix</a:t>
            </a:r>
          </a:p>
          <a:p>
            <a:r>
              <a:rPr lang="en-US" dirty="0"/>
              <a:t>Singular value decomposition</a:t>
            </a:r>
          </a:p>
          <a:p>
            <a:pPr lvl="1"/>
            <a:r>
              <a:rPr lang="en-US" dirty="0"/>
              <a:t>Latent semantic indexing</a:t>
            </a:r>
          </a:p>
        </p:txBody>
      </p:sp>
    </p:spTree>
    <p:extLst>
      <p:ext uri="{BB962C8B-B14F-4D97-AF65-F5344CB8AC3E}">
        <p14:creationId xmlns:p14="http://schemas.microsoft.com/office/powerpoint/2010/main" val="2515098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Natural Language Processing (NLP)</a:t>
            </a:r>
          </a:p>
        </p:txBody>
      </p:sp>
      <p:sp>
        <p:nvSpPr>
          <p:cNvPr id="3" name="Content Placeholder 2"/>
          <p:cNvSpPr>
            <a:spLocks noGrp="1"/>
          </p:cNvSpPr>
          <p:nvPr>
            <p:ph idx="1"/>
          </p:nvPr>
        </p:nvSpPr>
        <p:spPr>
          <a:xfrm>
            <a:off x="539552" y="1028700"/>
            <a:ext cx="8382000" cy="4800600"/>
          </a:xfrm>
        </p:spPr>
        <p:txBody>
          <a:bodyPr/>
          <a:lstStyle/>
          <a:p>
            <a:r>
              <a:rPr lang="en-US" sz="2800" dirty="0"/>
              <a:t>Challenges in NLP</a:t>
            </a:r>
          </a:p>
          <a:p>
            <a:pPr lvl="1"/>
            <a:r>
              <a:rPr lang="en-US" sz="2400" dirty="0"/>
              <a:t>Part-of-speech tagging	</a:t>
            </a:r>
          </a:p>
          <a:p>
            <a:pPr lvl="1"/>
            <a:r>
              <a:rPr lang="en-US" sz="2400" dirty="0"/>
              <a:t>Text segmentation</a:t>
            </a:r>
          </a:p>
          <a:p>
            <a:pPr lvl="1"/>
            <a:r>
              <a:rPr lang="en-US" sz="2400" dirty="0"/>
              <a:t>Word sense disambiguation	</a:t>
            </a:r>
          </a:p>
          <a:p>
            <a:pPr lvl="1"/>
            <a:r>
              <a:rPr lang="en-US" sz="2400" dirty="0"/>
              <a:t>Syntax ambiguity</a:t>
            </a:r>
          </a:p>
          <a:p>
            <a:pPr lvl="1"/>
            <a:r>
              <a:rPr lang="en-US" sz="2400" dirty="0"/>
              <a:t>Imperfect or irregular input</a:t>
            </a:r>
          </a:p>
          <a:p>
            <a:pPr lvl="1"/>
            <a:r>
              <a:rPr lang="en-US" sz="2400" dirty="0"/>
              <a:t>Speech acts</a:t>
            </a:r>
          </a:p>
          <a:p>
            <a:pPr lvl="4"/>
            <a:endParaRPr lang="en-US" sz="1000" dirty="0"/>
          </a:p>
          <a:p>
            <a:r>
              <a:rPr lang="en-US" sz="2800" dirty="0"/>
              <a:t>Dream of AI community </a:t>
            </a:r>
          </a:p>
          <a:p>
            <a:pPr lvl="1"/>
            <a:r>
              <a:rPr lang="en-US" sz="2400" dirty="0"/>
              <a:t>to have algorithms that are capable of automatically reading and obtaining knowledge from text</a:t>
            </a:r>
          </a:p>
        </p:txBody>
      </p:sp>
    </p:spTree>
    <p:extLst>
      <p:ext uri="{BB962C8B-B14F-4D97-AF65-F5344CB8AC3E}">
        <p14:creationId xmlns:p14="http://schemas.microsoft.com/office/powerpoint/2010/main" val="18797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764704"/>
            <a:ext cx="8153400" cy="5636096"/>
          </a:xfrm>
        </p:spPr>
        <p:txBody>
          <a:bodyPr/>
          <a:lstStyle/>
          <a:p>
            <a:r>
              <a:rPr lang="en-GB" sz="2400" dirty="0"/>
              <a:t>Today’s natural language processing systems can </a:t>
            </a:r>
            <a:r>
              <a:rPr lang="en-GB" sz="2400" dirty="0" err="1"/>
              <a:t>analyze</a:t>
            </a:r>
            <a:r>
              <a:rPr lang="en-GB" sz="2400" dirty="0"/>
              <a:t> unlimited amounts of text-based data without fatigue and in a consistent, unbiased manner. </a:t>
            </a:r>
          </a:p>
          <a:p>
            <a:r>
              <a:rPr lang="en-GB" sz="2400" dirty="0"/>
              <a:t>They can understand concepts within complex contexts, and decipher ambiguities of language to extract key facts and relationships, or provide summaries. Given the huge quantity of unstructured data that is produced every day, from electronic health records (EHRs) to social media posts, this form of automation has become critical to analysing text-based data efficiently.</a:t>
            </a:r>
            <a:endParaRPr lang="en-US" sz="2400" dirty="0"/>
          </a:p>
        </p:txBody>
      </p:sp>
    </p:spTree>
    <p:extLst>
      <p:ext uri="{BB962C8B-B14F-4D97-AF65-F5344CB8AC3E}">
        <p14:creationId xmlns:p14="http://schemas.microsoft.com/office/powerpoint/2010/main" val="3536858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a:t>
            </a:r>
            <a:endParaRPr lang="en-US" dirty="0">
              <a:solidFill>
                <a:srgbClr val="0000CC"/>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US" sz="3800" dirty="0">
                <a:solidFill>
                  <a:srgbClr val="F85E08"/>
                </a:solidFill>
                <a:effectLst>
                  <a:outerShdw blurRad="38100" dist="38100" dir="2700000" algn="tl">
                    <a:srgbClr val="000000">
                      <a:alpha val="43137"/>
                    </a:srgbClr>
                  </a:outerShdw>
                </a:effectLst>
              </a:rPr>
              <a:t>Text Mining Improves Hong Kong Government’s Ability to Anticipate and Address Public Complaints</a:t>
            </a:r>
          </a:p>
          <a:p>
            <a:pPr marL="0" indent="0">
              <a:buNone/>
            </a:pPr>
            <a:endParaRPr lang="en-US" sz="3800" dirty="0">
              <a:solidFill>
                <a:srgbClr val="F85E08"/>
              </a:solidFill>
              <a:effectLst>
                <a:outerShdw blurRad="38100" dist="38100" dir="2700000" algn="tl">
                  <a:srgbClr val="000000">
                    <a:alpha val="43137"/>
                  </a:srgbClr>
                </a:outerShdw>
              </a:effectLst>
            </a:endParaRPr>
          </a:p>
          <a:p>
            <a:pPr marL="0" indent="0">
              <a:buNone/>
            </a:pPr>
            <a:r>
              <a:rPr lang="en-US" sz="3500" u="sng" dirty="0">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dirty="0"/>
              <a:t>How did the Hong Kong government use text mining to better serve its constituents?</a:t>
            </a:r>
          </a:p>
          <a:p>
            <a:pPr marL="514350" indent="-514350">
              <a:buSzPct val="80000"/>
              <a:buFont typeface="+mj-lt"/>
              <a:buAutoNum type="arabicPeriod"/>
            </a:pPr>
            <a:r>
              <a:rPr lang="en-US" dirty="0"/>
              <a:t>What were the challenges, the proposed solution, and the obtained results?</a:t>
            </a:r>
          </a:p>
          <a:p>
            <a:endParaRPr lang="en-US" dirty="0"/>
          </a:p>
        </p:txBody>
      </p:sp>
    </p:spTree>
    <p:extLst>
      <p:ext uri="{BB962C8B-B14F-4D97-AF65-F5344CB8AC3E}">
        <p14:creationId xmlns:p14="http://schemas.microsoft.com/office/powerpoint/2010/main" val="1700059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9C36B9B1-1862-9344-9C23-53C16C03EF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47140"/>
            <a:ext cx="8229600" cy="3622482"/>
          </a:xfrm>
        </p:spPr>
      </p:pic>
    </p:spTree>
    <p:extLst>
      <p:ext uri="{BB962C8B-B14F-4D97-AF65-F5344CB8AC3E}">
        <p14:creationId xmlns:p14="http://schemas.microsoft.com/office/powerpoint/2010/main" val="134793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6501CF-4932-B04D-8163-2E0026BB91A5}"/>
              </a:ext>
            </a:extLst>
          </p:cNvPr>
          <p:cNvSpPr>
            <a:spLocks noGrp="1"/>
          </p:cNvSpPr>
          <p:nvPr>
            <p:ph idx="1"/>
          </p:nvPr>
        </p:nvSpPr>
        <p:spPr>
          <a:xfrm>
            <a:off x="457200" y="404664"/>
            <a:ext cx="8229600" cy="4752528"/>
          </a:xfrm>
        </p:spPr>
        <p:txBody>
          <a:bodyPr/>
          <a:lstStyle/>
          <a:p>
            <a:r>
              <a:rPr lang="en-US" sz="2200" dirty="0"/>
              <a:t>The major challenge facing the Hong Kong government was analyzing and responding to public complaints to their call center. This involves addressing answers to about 2.65 million calls and 98,000 e-mails per year. </a:t>
            </a:r>
          </a:p>
          <a:p>
            <a:endParaRPr lang="en-US" sz="2200" dirty="0"/>
          </a:p>
          <a:p>
            <a:endParaRPr lang="en-US" sz="2200" dirty="0"/>
          </a:p>
          <a:p>
            <a:endParaRPr lang="en-US" sz="2200" dirty="0"/>
          </a:p>
          <a:p>
            <a:r>
              <a:rPr lang="en-US" sz="2200" dirty="0"/>
              <a:t>Originally, they attempted to compile reports on complaint statistics for reference by government departments manually. But through ‘eyeball’ observations, it was impossible to effectively reveal new or more complex potential public issues and identify their root causes, as most of the complaints were recorded in unstructured textual format. </a:t>
            </a:r>
          </a:p>
        </p:txBody>
      </p:sp>
    </p:spTree>
    <p:extLst>
      <p:ext uri="{BB962C8B-B14F-4D97-AF65-F5344CB8AC3E}">
        <p14:creationId xmlns:p14="http://schemas.microsoft.com/office/powerpoint/2010/main" val="1016954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4E878-CFD5-5949-852C-E7E505AD848D}"/>
              </a:ext>
            </a:extLst>
          </p:cNvPr>
          <p:cNvSpPr>
            <a:spLocks noGrp="1"/>
          </p:cNvSpPr>
          <p:nvPr>
            <p:ph idx="1"/>
          </p:nvPr>
        </p:nvSpPr>
        <p:spPr/>
        <p:txBody>
          <a:bodyPr/>
          <a:lstStyle/>
          <a:p>
            <a:r>
              <a:rPr lang="en-US" dirty="0"/>
              <a:t>So, the government decided to utilize text processing and mining approaches to uncover trends, patterns, and relationships in the text data. This allowed the government to better understand the voice of the people, improve service delivery, make informed decisions, and develop smart strategies. The result was a boost in public satisfaction.</a:t>
            </a:r>
            <a:endParaRPr lang="en-GB" dirty="0"/>
          </a:p>
          <a:p>
            <a:pPr marL="0" indent="0">
              <a:buNone/>
            </a:pPr>
            <a:endParaRPr lang="en-US" dirty="0"/>
          </a:p>
        </p:txBody>
      </p:sp>
    </p:spTree>
    <p:extLst>
      <p:ext uri="{BB962C8B-B14F-4D97-AF65-F5344CB8AC3E}">
        <p14:creationId xmlns:p14="http://schemas.microsoft.com/office/powerpoint/2010/main" val="533234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NLP Task Categories</a:t>
            </a:r>
          </a:p>
        </p:txBody>
      </p:sp>
      <p:sp>
        <p:nvSpPr>
          <p:cNvPr id="3" name="Content Placeholder 2"/>
          <p:cNvSpPr>
            <a:spLocks noGrp="1"/>
          </p:cNvSpPr>
          <p:nvPr>
            <p:ph idx="1"/>
          </p:nvPr>
        </p:nvSpPr>
        <p:spPr>
          <a:xfrm>
            <a:off x="729410" y="1124744"/>
            <a:ext cx="7924800" cy="4800600"/>
          </a:xfrm>
        </p:spPr>
        <p:txBody>
          <a:bodyPr>
            <a:noAutofit/>
          </a:bodyPr>
          <a:lstStyle/>
          <a:p>
            <a:r>
              <a:rPr lang="en-US" sz="2800" dirty="0"/>
              <a:t>Information retrieval, information extraction</a:t>
            </a:r>
          </a:p>
          <a:p>
            <a:r>
              <a:rPr lang="en-US" sz="2800" dirty="0"/>
              <a:t>Named-entity recognition</a:t>
            </a:r>
          </a:p>
          <a:p>
            <a:r>
              <a:rPr lang="en-US" sz="2800" dirty="0"/>
              <a:t>Question answering</a:t>
            </a:r>
          </a:p>
          <a:p>
            <a:r>
              <a:rPr lang="en-US" sz="2800" dirty="0"/>
              <a:t>Automatic summarization</a:t>
            </a:r>
          </a:p>
          <a:p>
            <a:r>
              <a:rPr lang="en-US" sz="2800" dirty="0"/>
              <a:t>Natural language generation &amp; understanding</a:t>
            </a:r>
          </a:p>
          <a:p>
            <a:r>
              <a:rPr lang="en-US" sz="2800" dirty="0"/>
              <a:t>Machine translation</a:t>
            </a:r>
          </a:p>
          <a:p>
            <a:r>
              <a:rPr lang="en-US" sz="2800" dirty="0"/>
              <a:t>Foreign language reading &amp; writing</a:t>
            </a:r>
          </a:p>
          <a:p>
            <a:r>
              <a:rPr lang="en-US" sz="2800" dirty="0"/>
              <a:t>Speech recognition</a:t>
            </a:r>
          </a:p>
          <a:p>
            <a:r>
              <a:rPr lang="en-US" sz="2800" dirty="0"/>
              <a:t>Text proofing, optical character recognition</a:t>
            </a:r>
          </a:p>
          <a:p>
            <a:endParaRPr lang="en-US" sz="2800" dirty="0"/>
          </a:p>
        </p:txBody>
      </p:sp>
      <p:sp>
        <p:nvSpPr>
          <p:cNvPr id="4"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
        <p:nvSpPr>
          <p:cNvPr id="5"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Tree>
    <p:extLst>
      <p:ext uri="{BB962C8B-B14F-4D97-AF65-F5344CB8AC3E}">
        <p14:creationId xmlns:p14="http://schemas.microsoft.com/office/powerpoint/2010/main" val="2161507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Applications</a:t>
            </a:r>
          </a:p>
        </p:txBody>
      </p:sp>
      <p:sp>
        <p:nvSpPr>
          <p:cNvPr id="3" name="Content Placeholder 2"/>
          <p:cNvSpPr>
            <a:spLocks noGrp="1"/>
          </p:cNvSpPr>
          <p:nvPr>
            <p:ph idx="1"/>
          </p:nvPr>
        </p:nvSpPr>
        <p:spPr>
          <a:xfrm>
            <a:off x="755576" y="1196752"/>
            <a:ext cx="8193088" cy="4800600"/>
          </a:xfrm>
        </p:spPr>
        <p:txBody>
          <a:bodyPr>
            <a:normAutofit lnSpcReduction="10000"/>
          </a:bodyPr>
          <a:lstStyle/>
          <a:p>
            <a:r>
              <a:rPr lang="en-US" dirty="0"/>
              <a:t>Marketing applications</a:t>
            </a:r>
          </a:p>
          <a:p>
            <a:pPr lvl="1"/>
            <a:r>
              <a:rPr lang="en-US" dirty="0"/>
              <a:t>Enables better CRM</a:t>
            </a:r>
          </a:p>
          <a:p>
            <a:r>
              <a:rPr lang="en-US" dirty="0"/>
              <a:t>Security applications</a:t>
            </a:r>
          </a:p>
          <a:p>
            <a:pPr lvl="1"/>
            <a:r>
              <a:rPr lang="en-US" dirty="0"/>
              <a:t>ECHELON, OASIS</a:t>
            </a:r>
          </a:p>
          <a:p>
            <a:pPr lvl="1"/>
            <a:r>
              <a:rPr lang="en-US" dirty="0"/>
              <a:t>Deception detection (…)</a:t>
            </a:r>
          </a:p>
          <a:p>
            <a:r>
              <a:rPr lang="en-US" dirty="0"/>
              <a:t>Medicine and biology</a:t>
            </a:r>
          </a:p>
          <a:p>
            <a:pPr lvl="1"/>
            <a:r>
              <a:rPr lang="en-US" dirty="0"/>
              <a:t>Literature-based gene identification (…)</a:t>
            </a:r>
          </a:p>
          <a:p>
            <a:r>
              <a:rPr lang="en-US" dirty="0"/>
              <a:t>Academic applications</a:t>
            </a:r>
          </a:p>
          <a:p>
            <a:pPr lvl="1"/>
            <a:r>
              <a:rPr lang="en-US" dirty="0"/>
              <a:t>Research stream analysis</a:t>
            </a:r>
          </a:p>
        </p:txBody>
      </p:sp>
    </p:spTree>
    <p:extLst>
      <p:ext uri="{BB962C8B-B14F-4D97-AF65-F5344CB8AC3E}">
        <p14:creationId xmlns:p14="http://schemas.microsoft.com/office/powerpoint/2010/main" val="432288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a:t>
            </a:r>
            <a:endParaRPr lang="en-US" dirty="0">
              <a:solidFill>
                <a:srgbClr val="0000CC"/>
              </a:solidFill>
            </a:endParaRPr>
          </a:p>
        </p:txBody>
      </p:sp>
      <p:sp>
        <p:nvSpPr>
          <p:cNvPr id="3" name="Content Placeholder 2"/>
          <p:cNvSpPr>
            <a:spLocks noGrp="1"/>
          </p:cNvSpPr>
          <p:nvPr>
            <p:ph idx="1"/>
          </p:nvPr>
        </p:nvSpPr>
        <p:spPr/>
        <p:txBody>
          <a:bodyPr>
            <a:normAutofit/>
          </a:bodyPr>
          <a:lstStyle/>
          <a:p>
            <a:pPr marL="0" indent="0">
              <a:buNone/>
            </a:pPr>
            <a:r>
              <a:rPr lang="en-US" dirty="0"/>
              <a:t>How did Kodak use text analytics to better analyze patents?</a:t>
            </a:r>
            <a:endParaRPr lang="en-GB" dirty="0"/>
          </a:p>
          <a:p>
            <a:pPr marL="0" indent="0">
              <a:buNone/>
            </a:pPr>
            <a:endParaRPr lang="en-US" sz="300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11105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p:txBody>
          <a:bodyPr/>
          <a:lstStyle/>
          <a:p>
            <a:r>
              <a:rPr lang="en-US" dirty="0"/>
              <a:t>Kodak</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p:txBody>
          <a:bodyPr/>
          <a:lstStyle/>
          <a:p>
            <a:r>
              <a:rPr lang="en-US" dirty="0"/>
              <a:t>Using dedicated analysts and state-of-the-art software tools (including specialized text mining tools from </a:t>
            </a:r>
            <a:r>
              <a:rPr lang="en-US" dirty="0" err="1"/>
              <a:t>ClearForest</a:t>
            </a:r>
            <a:r>
              <a:rPr lang="en-US" dirty="0"/>
              <a:t> Corp.), Kodak continuously digs deep into various data sources (patent databases, new release archives, and product announcements) in order to develop a holistic view of the competitive landscape.</a:t>
            </a:r>
            <a:endParaRPr lang="en-GB" dirty="0"/>
          </a:p>
          <a:p>
            <a:pPr marL="0" indent="0">
              <a:buNone/>
            </a:pPr>
            <a:endParaRPr lang="en-US" dirty="0"/>
          </a:p>
        </p:txBody>
      </p:sp>
    </p:spTree>
    <p:extLst>
      <p:ext uri="{BB962C8B-B14F-4D97-AF65-F5344CB8AC3E}">
        <p14:creationId xmlns:p14="http://schemas.microsoft.com/office/powerpoint/2010/main" val="276206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762000" y="1600200"/>
            <a:ext cx="8229600" cy="4800600"/>
          </a:xfrm>
        </p:spPr>
        <p:txBody>
          <a:bodyPr>
            <a:normAutofit/>
          </a:bodyPr>
          <a:lstStyle/>
          <a:p>
            <a:r>
              <a:rPr lang="en-US" dirty="0">
                <a:solidFill>
                  <a:srgbClr val="FF3300"/>
                </a:solidFill>
              </a:rPr>
              <a:t>Step 1: </a:t>
            </a:r>
            <a:r>
              <a:rPr lang="en-US" dirty="0"/>
              <a:t>Establish the corpus</a:t>
            </a:r>
          </a:p>
          <a:p>
            <a:pPr lvl="1"/>
            <a:r>
              <a:rPr lang="en-US" dirty="0"/>
              <a:t>Collect all relevant unstructured data (e.g., textual documents, XML files, emails, Web pages, short notes, voice recordings…)</a:t>
            </a:r>
          </a:p>
          <a:p>
            <a:pPr lvl="1"/>
            <a:r>
              <a:rPr lang="en-US" dirty="0"/>
              <a:t>Digitize, standardize the collection (e.g., all in ASCII text files)</a:t>
            </a:r>
          </a:p>
          <a:p>
            <a:pPr lvl="1"/>
            <a:r>
              <a:rPr lang="en-US" dirty="0"/>
              <a:t>Place the collection in a common place (e.g., in a flat file, or in a directory as separate files) </a:t>
            </a:r>
          </a:p>
          <a:p>
            <a:pPr lvl="1"/>
            <a:endParaRPr lang="en-US" dirty="0"/>
          </a:p>
        </p:txBody>
      </p:sp>
    </p:spTree>
    <p:extLst>
      <p:ext uri="{BB962C8B-B14F-4D97-AF65-F5344CB8AC3E}">
        <p14:creationId xmlns:p14="http://schemas.microsoft.com/office/powerpoint/2010/main" val="4182822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762000" y="1524000"/>
            <a:ext cx="8305800" cy="685800"/>
          </a:xfrm>
        </p:spPr>
        <p:txBody>
          <a:bodyPr>
            <a:noAutofit/>
          </a:bodyPr>
          <a:lstStyle/>
          <a:p>
            <a:r>
              <a:rPr lang="en-US" dirty="0">
                <a:solidFill>
                  <a:srgbClr val="FF3300"/>
                </a:solidFill>
              </a:rPr>
              <a:t>Step 2:</a:t>
            </a:r>
            <a:r>
              <a:rPr lang="en-US" dirty="0"/>
              <a:t> Create the Term-by-Document Matrix (TDM)</a:t>
            </a:r>
          </a:p>
        </p:txBody>
      </p:sp>
      <p:pic>
        <p:nvPicPr>
          <p:cNvPr id="4" name="Picture 3"/>
          <p:cNvPicPr>
            <a:picLocks noChangeAspect="1"/>
          </p:cNvPicPr>
          <p:nvPr/>
        </p:nvPicPr>
        <p:blipFill>
          <a:blip r:embed="rId3" cstate="print"/>
          <a:srcRect/>
          <a:stretch>
            <a:fillRect/>
          </a:stretch>
        </p:blipFill>
        <p:spPr bwMode="auto">
          <a:xfrm>
            <a:off x="1803219" y="2667000"/>
            <a:ext cx="6045381" cy="3665778"/>
          </a:xfrm>
          <a:prstGeom prst="rect">
            <a:avLst/>
          </a:prstGeom>
          <a:noFill/>
          <a:ln w="9525">
            <a:noFill/>
            <a:miter lim="800000"/>
            <a:headEnd/>
            <a:tailEnd/>
          </a:ln>
        </p:spPr>
      </p:pic>
    </p:spTree>
    <p:extLst>
      <p:ext uri="{BB962C8B-B14F-4D97-AF65-F5344CB8AC3E}">
        <p14:creationId xmlns:p14="http://schemas.microsoft.com/office/powerpoint/2010/main" val="1726146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dirty="0"/>
              <a:t>Text Mining Process</a:t>
            </a:r>
          </a:p>
        </p:txBody>
      </p:sp>
      <p:sp>
        <p:nvSpPr>
          <p:cNvPr id="3" name="Content Placeholder 2"/>
          <p:cNvSpPr>
            <a:spLocks noGrp="1"/>
          </p:cNvSpPr>
          <p:nvPr>
            <p:ph idx="1"/>
          </p:nvPr>
        </p:nvSpPr>
        <p:spPr>
          <a:xfrm>
            <a:off x="761189" y="1033934"/>
            <a:ext cx="8229600" cy="4724400"/>
          </a:xfrm>
        </p:spPr>
        <p:txBody>
          <a:bodyPr>
            <a:normAutofit/>
          </a:bodyPr>
          <a:lstStyle/>
          <a:p>
            <a:r>
              <a:rPr lang="en-US" dirty="0">
                <a:solidFill>
                  <a:srgbClr val="FF3300"/>
                </a:solidFill>
              </a:rPr>
              <a:t>Step 2:</a:t>
            </a:r>
            <a:r>
              <a:rPr lang="en-US" dirty="0"/>
              <a:t> Create the Term-by-Document Matrix (TDM)</a:t>
            </a:r>
          </a:p>
          <a:p>
            <a:pPr lvl="1"/>
            <a:r>
              <a:rPr lang="en-US" dirty="0"/>
              <a:t>Should all terms be included?</a:t>
            </a:r>
          </a:p>
          <a:p>
            <a:pPr lvl="2"/>
            <a:r>
              <a:rPr lang="en-US" dirty="0"/>
              <a:t>Stop words, include words</a:t>
            </a:r>
          </a:p>
          <a:p>
            <a:pPr lvl="2"/>
            <a:r>
              <a:rPr lang="en-US" dirty="0"/>
              <a:t>Synonyms, homonyms</a:t>
            </a:r>
          </a:p>
          <a:p>
            <a:pPr lvl="2"/>
            <a:r>
              <a:rPr lang="en-US" dirty="0"/>
              <a:t>Stemming</a:t>
            </a:r>
          </a:p>
          <a:p>
            <a:pPr lvl="1"/>
            <a:r>
              <a:rPr lang="en-US" dirty="0"/>
              <a:t>What is the best representation of the indices (values in cells)? </a:t>
            </a:r>
          </a:p>
          <a:p>
            <a:pPr lvl="2"/>
            <a:r>
              <a:rPr lang="en-US" dirty="0"/>
              <a:t>Row counts; binary frequencies; log frequencies;</a:t>
            </a:r>
          </a:p>
          <a:p>
            <a:pPr lvl="2"/>
            <a:r>
              <a:rPr lang="en-US" dirty="0"/>
              <a:t>Inverse document frequency</a:t>
            </a:r>
          </a:p>
          <a:p>
            <a:endParaRPr lang="en-US" sz="3600" dirty="0"/>
          </a:p>
        </p:txBody>
      </p:sp>
    </p:spTree>
    <p:extLst>
      <p:ext uri="{BB962C8B-B14F-4D97-AF65-F5344CB8AC3E}">
        <p14:creationId xmlns:p14="http://schemas.microsoft.com/office/powerpoint/2010/main" val="2326038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487423" y="1268760"/>
            <a:ext cx="8382000" cy="4724400"/>
          </a:xfrm>
        </p:spPr>
        <p:txBody>
          <a:bodyPr>
            <a:normAutofit/>
          </a:bodyPr>
          <a:lstStyle/>
          <a:p>
            <a:r>
              <a:rPr lang="en-US" dirty="0">
                <a:solidFill>
                  <a:srgbClr val="FF3300"/>
                </a:solidFill>
              </a:rPr>
              <a:t>Step 2:</a:t>
            </a:r>
            <a:r>
              <a:rPr lang="en-US" dirty="0"/>
              <a:t> Create the Term–by–Document Matrix (TDM)</a:t>
            </a:r>
          </a:p>
          <a:p>
            <a:pPr lvl="1"/>
            <a:r>
              <a:rPr lang="en-US" dirty="0"/>
              <a:t>TDM is a sparse matrix. How can we reduce the dimensionality of the TDM?</a:t>
            </a:r>
          </a:p>
          <a:p>
            <a:pPr lvl="2"/>
            <a:r>
              <a:rPr lang="en-US" dirty="0"/>
              <a:t>Manual - a domain expert goes through it</a:t>
            </a:r>
          </a:p>
          <a:p>
            <a:pPr lvl="2"/>
            <a:r>
              <a:rPr lang="en-US" dirty="0"/>
              <a:t>Eliminate terms with very few occurrences in very few documents (?)</a:t>
            </a:r>
          </a:p>
          <a:p>
            <a:pPr lvl="2"/>
            <a:r>
              <a:rPr lang="en-US" dirty="0"/>
              <a:t>Transform the matrix using singular value decomposition (SVD) </a:t>
            </a:r>
          </a:p>
          <a:p>
            <a:pPr lvl="2"/>
            <a:r>
              <a:rPr lang="en-US" dirty="0"/>
              <a:t>SVD is similar to principle component analysis </a:t>
            </a:r>
          </a:p>
          <a:p>
            <a:pPr lvl="2"/>
            <a:endParaRPr lang="en-US" dirty="0"/>
          </a:p>
          <a:p>
            <a:endParaRPr lang="en-US" sz="3600" dirty="0"/>
          </a:p>
        </p:txBody>
      </p:sp>
    </p:spTree>
    <p:extLst>
      <p:ext uri="{BB962C8B-B14F-4D97-AF65-F5344CB8AC3E}">
        <p14:creationId xmlns:p14="http://schemas.microsoft.com/office/powerpoint/2010/main" val="1443544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r>
              <a:rPr lang="en-US" dirty="0">
                <a:solidFill>
                  <a:srgbClr val="FF3300"/>
                </a:solidFill>
              </a:rPr>
              <a:t>Step 3:</a:t>
            </a:r>
            <a:r>
              <a:rPr lang="en-US" dirty="0"/>
              <a:t> Extract patterns/knowledge</a:t>
            </a:r>
          </a:p>
          <a:p>
            <a:pPr lvl="1"/>
            <a:r>
              <a:rPr lang="en-US" dirty="0"/>
              <a:t>Classification (text categorization)</a:t>
            </a:r>
          </a:p>
          <a:p>
            <a:pPr lvl="1"/>
            <a:r>
              <a:rPr lang="en-US" dirty="0"/>
              <a:t>Clustering (natural groupings of text)</a:t>
            </a:r>
          </a:p>
          <a:p>
            <a:pPr lvl="2"/>
            <a:r>
              <a:rPr lang="en-US" dirty="0"/>
              <a:t>Improve search recall</a:t>
            </a:r>
          </a:p>
          <a:p>
            <a:pPr lvl="2"/>
            <a:r>
              <a:rPr lang="en-US" dirty="0"/>
              <a:t>Improve search precision</a:t>
            </a:r>
          </a:p>
          <a:p>
            <a:pPr lvl="2"/>
            <a:r>
              <a:rPr lang="en-US" dirty="0"/>
              <a:t>Scatter/gather</a:t>
            </a:r>
          </a:p>
          <a:p>
            <a:pPr lvl="2"/>
            <a:r>
              <a:rPr lang="en-US" dirty="0"/>
              <a:t>Query-specific clustering</a:t>
            </a:r>
          </a:p>
          <a:p>
            <a:pPr lvl="1"/>
            <a:r>
              <a:rPr lang="en-US" dirty="0"/>
              <a:t>Association</a:t>
            </a:r>
          </a:p>
          <a:p>
            <a:pPr lvl="1"/>
            <a:r>
              <a:rPr lang="en-US" dirty="0"/>
              <a:t>Trend Analysis (…)</a:t>
            </a:r>
          </a:p>
          <a:p>
            <a:pPr lvl="2"/>
            <a:endParaRPr lang="en-US" dirty="0"/>
          </a:p>
          <a:p>
            <a:pPr lvl="2"/>
            <a:endParaRPr lang="en-US" dirty="0"/>
          </a:p>
          <a:p>
            <a:pPr lvl="1"/>
            <a:endParaRPr lang="en-US" dirty="0"/>
          </a:p>
          <a:p>
            <a:pPr lvl="1"/>
            <a:endParaRPr lang="en-US" dirty="0"/>
          </a:p>
          <a:p>
            <a:pPr lvl="2"/>
            <a:endParaRPr lang="en-US" dirty="0"/>
          </a:p>
          <a:p>
            <a:endParaRPr lang="en-US" sz="3600" dirty="0"/>
          </a:p>
        </p:txBody>
      </p:sp>
    </p:spTree>
    <p:extLst>
      <p:ext uri="{BB962C8B-B14F-4D97-AF65-F5344CB8AC3E}">
        <p14:creationId xmlns:p14="http://schemas.microsoft.com/office/powerpoint/2010/main" val="30706629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Tools</a:t>
            </a:r>
          </a:p>
        </p:txBody>
      </p:sp>
      <p:sp>
        <p:nvSpPr>
          <p:cNvPr id="3" name="Content Placeholder 2"/>
          <p:cNvSpPr>
            <a:spLocks noGrp="1"/>
          </p:cNvSpPr>
          <p:nvPr>
            <p:ph idx="1"/>
          </p:nvPr>
        </p:nvSpPr>
        <p:spPr/>
        <p:txBody>
          <a:bodyPr>
            <a:normAutofit fontScale="92500" lnSpcReduction="20000"/>
          </a:bodyPr>
          <a:lstStyle/>
          <a:p>
            <a:r>
              <a:rPr lang="en-US" dirty="0"/>
              <a:t>Commercial Software Tools</a:t>
            </a:r>
          </a:p>
          <a:p>
            <a:pPr lvl="1"/>
            <a:r>
              <a:rPr lang="en-US" dirty="0"/>
              <a:t>IBM SPSS Modler - Text Miner</a:t>
            </a:r>
          </a:p>
          <a:p>
            <a:pPr lvl="1"/>
            <a:r>
              <a:rPr lang="en-US" dirty="0"/>
              <a:t>SAS Enterprise Miner – Text Miner</a:t>
            </a:r>
          </a:p>
          <a:p>
            <a:pPr lvl="1"/>
            <a:r>
              <a:rPr lang="en-US" dirty="0"/>
              <a:t>Statistical Data Miner – Text Miner</a:t>
            </a:r>
          </a:p>
          <a:p>
            <a:pPr lvl="1"/>
            <a:r>
              <a:rPr lang="en-US" dirty="0"/>
              <a:t>ClearForest, …</a:t>
            </a:r>
          </a:p>
          <a:p>
            <a:r>
              <a:rPr lang="en-US" dirty="0"/>
              <a:t>Free Software Tools</a:t>
            </a:r>
          </a:p>
          <a:p>
            <a:pPr lvl="1"/>
            <a:r>
              <a:rPr lang="en-US" dirty="0"/>
              <a:t>RapidMiner</a:t>
            </a:r>
          </a:p>
          <a:p>
            <a:pPr lvl="1"/>
            <a:r>
              <a:rPr lang="en-US" dirty="0"/>
              <a:t>GATE</a:t>
            </a:r>
          </a:p>
          <a:p>
            <a:pPr lvl="1"/>
            <a:r>
              <a:rPr lang="en-US" dirty="0"/>
              <a:t>Spy-EM, … </a:t>
            </a:r>
          </a:p>
          <a:p>
            <a:pPr lvl="1"/>
            <a:endParaRPr lang="en-US" dirty="0"/>
          </a:p>
        </p:txBody>
      </p:sp>
    </p:spTree>
    <p:extLst>
      <p:ext uri="{BB962C8B-B14F-4D97-AF65-F5344CB8AC3E}">
        <p14:creationId xmlns:p14="http://schemas.microsoft.com/office/powerpoint/2010/main" val="4199966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447800"/>
            <a:ext cx="8193088" cy="4800600"/>
          </a:xfrm>
        </p:spPr>
        <p:txBody>
          <a:bodyPr/>
          <a:lstStyle/>
          <a:p>
            <a:pPr marL="0" indent="0">
              <a:buNone/>
            </a:pPr>
            <a:r>
              <a:rPr lang="en-US" dirty="0"/>
              <a:t>Case studies to discuss</a:t>
            </a:r>
          </a:p>
        </p:txBody>
      </p:sp>
    </p:spTree>
    <p:extLst>
      <p:ext uri="{BB962C8B-B14F-4D97-AF65-F5344CB8AC3E}">
        <p14:creationId xmlns:p14="http://schemas.microsoft.com/office/powerpoint/2010/main" val="24254927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385</TotalTime>
  <Words>1245</Words>
  <Application>Microsoft Macintosh PowerPoint</Application>
  <PresentationFormat>On-screen Show (4:3)</PresentationFormat>
  <Paragraphs>181</Paragraphs>
  <Slides>28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Myriad Pro</vt:lpstr>
      <vt:lpstr>Verdana</vt:lpstr>
      <vt:lpstr>Wingdings</vt:lpstr>
      <vt:lpstr>20140311PresentationUWTSDTemplate</vt:lpstr>
      <vt:lpstr>LCBB5000</vt:lpstr>
      <vt:lpstr>Learning Objectives</vt:lpstr>
      <vt:lpstr>Text mining</vt:lpstr>
      <vt:lpstr>Text Mining Concepts</vt:lpstr>
      <vt:lpstr>PowerPoint Presentation</vt:lpstr>
      <vt:lpstr>PowerPoint Presentation</vt:lpstr>
      <vt:lpstr>Data Mining versus Text Mining</vt:lpstr>
      <vt:lpstr>Text Mining Concepts</vt:lpstr>
      <vt:lpstr>Text Mining Application Area</vt:lpstr>
      <vt:lpstr>Text Mining Terminology</vt:lpstr>
      <vt:lpstr>Text Mining Terminology</vt:lpstr>
      <vt:lpstr>Natural Language Processing (NLP)</vt:lpstr>
      <vt:lpstr>PowerPoint Presentation</vt:lpstr>
      <vt:lpstr>Application case</vt:lpstr>
      <vt:lpstr>PowerPoint Presentation</vt:lpstr>
      <vt:lpstr>PowerPoint Presentation</vt:lpstr>
      <vt:lpstr>PowerPoint Presentation</vt:lpstr>
      <vt:lpstr>NLP Task Categories</vt:lpstr>
      <vt:lpstr>Text Mining Applications</vt:lpstr>
      <vt:lpstr>Application Case</vt:lpstr>
      <vt:lpstr>Kodak</vt:lpstr>
      <vt:lpstr>Text Mining Process</vt:lpstr>
      <vt:lpstr>Text Mining Process</vt:lpstr>
      <vt:lpstr>Text Mining Process</vt:lpstr>
      <vt:lpstr>Text Mining Process</vt:lpstr>
      <vt:lpstr>Text Mining Process</vt:lpstr>
      <vt:lpstr>Text Mining Tools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BMC Training</cp:lastModifiedBy>
  <cp:revision>54</cp:revision>
  <dcterms:created xsi:type="dcterms:W3CDTF">2020-06-23T16:08:04Z</dcterms:created>
  <dcterms:modified xsi:type="dcterms:W3CDTF">2020-11-12T07:43:55Z</dcterms:modified>
</cp:coreProperties>
</file>