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handoutMasterIdLst>
    <p:handoutMasterId r:id="rId41"/>
  </p:handoutMasterIdLst>
  <p:sldIdLst>
    <p:sldId id="256" r:id="rId2"/>
    <p:sldId id="288" r:id="rId3"/>
    <p:sldId id="286" r:id="rId4"/>
    <p:sldId id="296" r:id="rId5"/>
    <p:sldId id="293" r:id="rId6"/>
    <p:sldId id="292" r:id="rId7"/>
    <p:sldId id="290" r:id="rId8"/>
    <p:sldId id="291" r:id="rId9"/>
    <p:sldId id="301" r:id="rId10"/>
    <p:sldId id="302" r:id="rId11"/>
    <p:sldId id="294" r:id="rId12"/>
    <p:sldId id="261" r:id="rId13"/>
    <p:sldId id="260" r:id="rId14"/>
    <p:sldId id="259" r:id="rId15"/>
    <p:sldId id="300" r:id="rId16"/>
    <p:sldId id="298" r:id="rId17"/>
    <p:sldId id="299" r:id="rId18"/>
    <p:sldId id="262" r:id="rId19"/>
    <p:sldId id="289" r:id="rId20"/>
    <p:sldId id="297" r:id="rId21"/>
    <p:sldId id="278" r:id="rId22"/>
    <p:sldId id="280" r:id="rId23"/>
    <p:sldId id="281" r:id="rId24"/>
    <p:sldId id="279" r:id="rId25"/>
    <p:sldId id="282" r:id="rId26"/>
    <p:sldId id="283" r:id="rId27"/>
    <p:sldId id="284" r:id="rId28"/>
    <p:sldId id="267" r:id="rId29"/>
    <p:sldId id="269" r:id="rId30"/>
    <p:sldId id="270" r:id="rId31"/>
    <p:sldId id="285" r:id="rId32"/>
    <p:sldId id="287" r:id="rId33"/>
    <p:sldId id="271" r:id="rId34"/>
    <p:sldId id="273" r:id="rId35"/>
    <p:sldId id="274" r:id="rId36"/>
    <p:sldId id="275" r:id="rId37"/>
    <p:sldId id="276" r:id="rId38"/>
    <p:sldId id="277"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3400" autoAdjust="0"/>
  </p:normalViewPr>
  <p:slideViewPr>
    <p:cSldViewPr>
      <p:cViewPr varScale="1">
        <p:scale>
          <a:sx n="56" d="100"/>
          <a:sy n="56" d="100"/>
        </p:scale>
        <p:origin x="-1962"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EB2530-9629-4AF0-9D22-2AFAF64E80C6}" type="doc">
      <dgm:prSet loTypeId="urn:microsoft.com/office/officeart/2005/8/layout/cycle6" loCatId="cycle" qsTypeId="urn:microsoft.com/office/officeart/2005/8/quickstyle/3d1" qsCatId="3D" csTypeId="urn:microsoft.com/office/officeart/2005/8/colors/colorful4" csCatId="colorful" phldr="1"/>
      <dgm:spPr/>
      <dgm:t>
        <a:bodyPr/>
        <a:lstStyle/>
        <a:p>
          <a:endParaRPr lang="en-GB"/>
        </a:p>
      </dgm:t>
    </dgm:pt>
    <dgm:pt modelId="{F5B4FF07-5434-49AA-A957-9630ABB8731C}">
      <dgm:prSet phldrT="[Text]"/>
      <dgm:spPr/>
      <dgm:t>
        <a:bodyPr/>
        <a:lstStyle/>
        <a:p>
          <a:r>
            <a:rPr lang="en-GB" dirty="0" smtClean="0"/>
            <a:t>Methods </a:t>
          </a:r>
          <a:endParaRPr lang="en-GB" dirty="0"/>
        </a:p>
      </dgm:t>
    </dgm:pt>
    <dgm:pt modelId="{691C2786-424B-4F49-ADA2-B7227FE27D28}" type="parTrans" cxnId="{9D93273E-43D4-4405-A03E-E85E5BCF0B17}">
      <dgm:prSet/>
      <dgm:spPr/>
      <dgm:t>
        <a:bodyPr/>
        <a:lstStyle/>
        <a:p>
          <a:endParaRPr lang="en-GB"/>
        </a:p>
      </dgm:t>
    </dgm:pt>
    <dgm:pt modelId="{B5DF99C5-5A65-4198-995D-27D7DAE8ADBC}" type="sibTrans" cxnId="{9D93273E-43D4-4405-A03E-E85E5BCF0B17}">
      <dgm:prSet/>
      <dgm:spPr/>
      <dgm:t>
        <a:bodyPr/>
        <a:lstStyle/>
        <a:p>
          <a:endParaRPr lang="en-GB"/>
        </a:p>
      </dgm:t>
    </dgm:pt>
    <dgm:pt modelId="{335A1C85-F745-4DE6-B176-4650EDD40142}">
      <dgm:prSet phldrT="[Text]"/>
      <dgm:spPr/>
      <dgm:t>
        <a:bodyPr/>
        <a:lstStyle/>
        <a:p>
          <a:r>
            <a:rPr lang="en-GB" dirty="0" smtClean="0"/>
            <a:t>Tools and technology</a:t>
          </a:r>
          <a:endParaRPr lang="en-GB" dirty="0"/>
        </a:p>
      </dgm:t>
    </dgm:pt>
    <dgm:pt modelId="{A2F67F08-C3E6-43BD-BF26-A162BF61E754}" type="parTrans" cxnId="{20C0F7BC-C144-4349-85DE-59DE4A43291C}">
      <dgm:prSet/>
      <dgm:spPr/>
      <dgm:t>
        <a:bodyPr/>
        <a:lstStyle/>
        <a:p>
          <a:endParaRPr lang="en-GB"/>
        </a:p>
      </dgm:t>
    </dgm:pt>
    <dgm:pt modelId="{0FCD5780-536B-4428-9FB3-77B31751540A}" type="sibTrans" cxnId="{20C0F7BC-C144-4349-85DE-59DE4A43291C}">
      <dgm:prSet/>
      <dgm:spPr/>
      <dgm:t>
        <a:bodyPr/>
        <a:lstStyle/>
        <a:p>
          <a:endParaRPr lang="en-GB"/>
        </a:p>
      </dgm:t>
    </dgm:pt>
    <dgm:pt modelId="{F8550534-2B94-4576-9358-632DF7FF1A26}">
      <dgm:prSet phldrT="[Text]"/>
      <dgm:spPr/>
      <dgm:t>
        <a:bodyPr/>
        <a:lstStyle/>
        <a:p>
          <a:r>
            <a:rPr lang="en-GB" dirty="0" smtClean="0"/>
            <a:t>Social ideas</a:t>
          </a:r>
          <a:endParaRPr lang="en-GB" dirty="0"/>
        </a:p>
      </dgm:t>
    </dgm:pt>
    <dgm:pt modelId="{5D872743-5681-4CB1-B349-31C82871D613}" type="parTrans" cxnId="{75EF0D96-1BF0-4FD2-89DF-9233FC779280}">
      <dgm:prSet/>
      <dgm:spPr/>
      <dgm:t>
        <a:bodyPr/>
        <a:lstStyle/>
        <a:p>
          <a:endParaRPr lang="en-GB"/>
        </a:p>
      </dgm:t>
    </dgm:pt>
    <dgm:pt modelId="{67D441EA-2442-4D52-B99E-DBF4F1F2A5C9}" type="sibTrans" cxnId="{75EF0D96-1BF0-4FD2-89DF-9233FC779280}">
      <dgm:prSet/>
      <dgm:spPr/>
      <dgm:t>
        <a:bodyPr/>
        <a:lstStyle/>
        <a:p>
          <a:endParaRPr lang="en-GB"/>
        </a:p>
      </dgm:t>
    </dgm:pt>
    <dgm:pt modelId="{1DB1D20E-2400-4ED6-A180-95761A48E876}">
      <dgm:prSet phldrT="[Text]"/>
      <dgm:spPr/>
      <dgm:t>
        <a:bodyPr/>
        <a:lstStyle/>
        <a:p>
          <a:r>
            <a:rPr lang="en-GB" dirty="0" smtClean="0"/>
            <a:t>Subsistence </a:t>
          </a:r>
          <a:endParaRPr lang="en-GB" dirty="0"/>
        </a:p>
      </dgm:t>
    </dgm:pt>
    <dgm:pt modelId="{0A81B20C-8253-4C5A-A91B-F4A8CEC42FEB}" type="sibTrans" cxnId="{7FEE7B4B-971B-48AE-A09B-3DD750826FF5}">
      <dgm:prSet/>
      <dgm:spPr/>
      <dgm:t>
        <a:bodyPr/>
        <a:lstStyle/>
        <a:p>
          <a:endParaRPr lang="en-GB"/>
        </a:p>
      </dgm:t>
    </dgm:pt>
    <dgm:pt modelId="{7A43119B-15CB-4023-B9FB-8F20FDAAAD24}" type="parTrans" cxnId="{7FEE7B4B-971B-48AE-A09B-3DD750826FF5}">
      <dgm:prSet/>
      <dgm:spPr/>
      <dgm:t>
        <a:bodyPr/>
        <a:lstStyle/>
        <a:p>
          <a:endParaRPr lang="en-GB"/>
        </a:p>
      </dgm:t>
    </dgm:pt>
    <dgm:pt modelId="{7F0EE9BA-1DA7-4D13-8589-4B49A3771804}">
      <dgm:prSet phldrT="[Text]"/>
      <dgm:spPr/>
      <dgm:t>
        <a:bodyPr/>
        <a:lstStyle/>
        <a:p>
          <a:r>
            <a:rPr lang="en-GB" dirty="0" smtClean="0"/>
            <a:t>Conditions </a:t>
          </a:r>
          <a:endParaRPr lang="en-GB" dirty="0"/>
        </a:p>
      </dgm:t>
    </dgm:pt>
    <dgm:pt modelId="{AC67C9A8-7C84-436E-81F1-FB0584378477}" type="sibTrans" cxnId="{3B80552F-3590-495B-84FA-0EE9D1A10CDE}">
      <dgm:prSet/>
      <dgm:spPr/>
      <dgm:t>
        <a:bodyPr/>
        <a:lstStyle/>
        <a:p>
          <a:endParaRPr lang="en-GB"/>
        </a:p>
      </dgm:t>
    </dgm:pt>
    <dgm:pt modelId="{206B9B50-E481-438A-80FA-481345D855A6}" type="parTrans" cxnId="{3B80552F-3590-495B-84FA-0EE9D1A10CDE}">
      <dgm:prSet/>
      <dgm:spPr/>
      <dgm:t>
        <a:bodyPr/>
        <a:lstStyle/>
        <a:p>
          <a:endParaRPr lang="en-GB"/>
        </a:p>
      </dgm:t>
    </dgm:pt>
    <dgm:pt modelId="{49429372-5895-4DF5-B388-52824A143419}" type="pres">
      <dgm:prSet presAssocID="{A7EB2530-9629-4AF0-9D22-2AFAF64E80C6}" presName="cycle" presStyleCnt="0">
        <dgm:presLayoutVars>
          <dgm:dir/>
          <dgm:resizeHandles val="exact"/>
        </dgm:presLayoutVars>
      </dgm:prSet>
      <dgm:spPr/>
      <dgm:t>
        <a:bodyPr/>
        <a:lstStyle/>
        <a:p>
          <a:endParaRPr lang="en-GB"/>
        </a:p>
      </dgm:t>
    </dgm:pt>
    <dgm:pt modelId="{8D33AC0A-5BB2-4673-B105-919D133B2EC2}" type="pres">
      <dgm:prSet presAssocID="{7F0EE9BA-1DA7-4D13-8589-4B49A3771804}" presName="node" presStyleLbl="node1" presStyleIdx="0" presStyleCnt="5">
        <dgm:presLayoutVars>
          <dgm:bulletEnabled val="1"/>
        </dgm:presLayoutVars>
      </dgm:prSet>
      <dgm:spPr/>
      <dgm:t>
        <a:bodyPr/>
        <a:lstStyle/>
        <a:p>
          <a:endParaRPr lang="en-GB"/>
        </a:p>
      </dgm:t>
    </dgm:pt>
    <dgm:pt modelId="{C0B32A38-4BD5-4525-ACEA-4EC94D1CF26E}" type="pres">
      <dgm:prSet presAssocID="{7F0EE9BA-1DA7-4D13-8589-4B49A3771804}" presName="spNode" presStyleCnt="0"/>
      <dgm:spPr/>
    </dgm:pt>
    <dgm:pt modelId="{C26A2370-23C2-40AB-9091-805828D12DEC}" type="pres">
      <dgm:prSet presAssocID="{AC67C9A8-7C84-436E-81F1-FB0584378477}" presName="sibTrans" presStyleLbl="sibTrans1D1" presStyleIdx="0" presStyleCnt="5"/>
      <dgm:spPr/>
      <dgm:t>
        <a:bodyPr/>
        <a:lstStyle/>
        <a:p>
          <a:endParaRPr lang="en-GB"/>
        </a:p>
      </dgm:t>
    </dgm:pt>
    <dgm:pt modelId="{7F874434-E7F1-4F3F-AD72-2E869E9810F2}" type="pres">
      <dgm:prSet presAssocID="{1DB1D20E-2400-4ED6-A180-95761A48E876}" presName="node" presStyleLbl="node1" presStyleIdx="1" presStyleCnt="5">
        <dgm:presLayoutVars>
          <dgm:bulletEnabled val="1"/>
        </dgm:presLayoutVars>
      </dgm:prSet>
      <dgm:spPr/>
      <dgm:t>
        <a:bodyPr/>
        <a:lstStyle/>
        <a:p>
          <a:endParaRPr lang="en-GB"/>
        </a:p>
      </dgm:t>
    </dgm:pt>
    <dgm:pt modelId="{01B09211-4871-4C19-95D6-46FD67F20DA4}" type="pres">
      <dgm:prSet presAssocID="{1DB1D20E-2400-4ED6-A180-95761A48E876}" presName="spNode" presStyleCnt="0"/>
      <dgm:spPr/>
    </dgm:pt>
    <dgm:pt modelId="{0494DF7E-403C-4DED-B003-10EEFE62C671}" type="pres">
      <dgm:prSet presAssocID="{0A81B20C-8253-4C5A-A91B-F4A8CEC42FEB}" presName="sibTrans" presStyleLbl="sibTrans1D1" presStyleIdx="1" presStyleCnt="5"/>
      <dgm:spPr/>
      <dgm:t>
        <a:bodyPr/>
        <a:lstStyle/>
        <a:p>
          <a:endParaRPr lang="en-GB"/>
        </a:p>
      </dgm:t>
    </dgm:pt>
    <dgm:pt modelId="{C7BD6069-94FC-45D9-9046-C8800C303F60}" type="pres">
      <dgm:prSet presAssocID="{F5B4FF07-5434-49AA-A957-9630ABB8731C}" presName="node" presStyleLbl="node1" presStyleIdx="2" presStyleCnt="5">
        <dgm:presLayoutVars>
          <dgm:bulletEnabled val="1"/>
        </dgm:presLayoutVars>
      </dgm:prSet>
      <dgm:spPr/>
      <dgm:t>
        <a:bodyPr/>
        <a:lstStyle/>
        <a:p>
          <a:endParaRPr lang="en-GB"/>
        </a:p>
      </dgm:t>
    </dgm:pt>
    <dgm:pt modelId="{AFFE3364-E7CB-4D40-BACA-6AC2FE4944F7}" type="pres">
      <dgm:prSet presAssocID="{F5B4FF07-5434-49AA-A957-9630ABB8731C}" presName="spNode" presStyleCnt="0"/>
      <dgm:spPr/>
    </dgm:pt>
    <dgm:pt modelId="{1BC8E116-C92E-431E-960C-7347DABDCB62}" type="pres">
      <dgm:prSet presAssocID="{B5DF99C5-5A65-4198-995D-27D7DAE8ADBC}" presName="sibTrans" presStyleLbl="sibTrans1D1" presStyleIdx="2" presStyleCnt="5"/>
      <dgm:spPr/>
      <dgm:t>
        <a:bodyPr/>
        <a:lstStyle/>
        <a:p>
          <a:endParaRPr lang="en-GB"/>
        </a:p>
      </dgm:t>
    </dgm:pt>
    <dgm:pt modelId="{E7C0F099-5BA1-46DE-868E-58486B1C4D22}" type="pres">
      <dgm:prSet presAssocID="{335A1C85-F745-4DE6-B176-4650EDD40142}" presName="node" presStyleLbl="node1" presStyleIdx="3" presStyleCnt="5">
        <dgm:presLayoutVars>
          <dgm:bulletEnabled val="1"/>
        </dgm:presLayoutVars>
      </dgm:prSet>
      <dgm:spPr/>
      <dgm:t>
        <a:bodyPr/>
        <a:lstStyle/>
        <a:p>
          <a:endParaRPr lang="en-GB"/>
        </a:p>
      </dgm:t>
    </dgm:pt>
    <dgm:pt modelId="{F77B70C1-6D7D-44C4-BE48-91D7D5F41374}" type="pres">
      <dgm:prSet presAssocID="{335A1C85-F745-4DE6-B176-4650EDD40142}" presName="spNode" presStyleCnt="0"/>
      <dgm:spPr/>
    </dgm:pt>
    <dgm:pt modelId="{4BA0A773-5638-469E-BC61-630921BC3B21}" type="pres">
      <dgm:prSet presAssocID="{0FCD5780-536B-4428-9FB3-77B31751540A}" presName="sibTrans" presStyleLbl="sibTrans1D1" presStyleIdx="3" presStyleCnt="5"/>
      <dgm:spPr/>
      <dgm:t>
        <a:bodyPr/>
        <a:lstStyle/>
        <a:p>
          <a:endParaRPr lang="en-GB"/>
        </a:p>
      </dgm:t>
    </dgm:pt>
    <dgm:pt modelId="{C52E7E5B-C9E6-4A0B-B0FC-80CDDD1E53ED}" type="pres">
      <dgm:prSet presAssocID="{F8550534-2B94-4576-9358-632DF7FF1A26}" presName="node" presStyleLbl="node1" presStyleIdx="4" presStyleCnt="5">
        <dgm:presLayoutVars>
          <dgm:bulletEnabled val="1"/>
        </dgm:presLayoutVars>
      </dgm:prSet>
      <dgm:spPr/>
      <dgm:t>
        <a:bodyPr/>
        <a:lstStyle/>
        <a:p>
          <a:endParaRPr lang="en-GB"/>
        </a:p>
      </dgm:t>
    </dgm:pt>
    <dgm:pt modelId="{3ABA3186-484F-4857-A4AB-692304E4DCDF}" type="pres">
      <dgm:prSet presAssocID="{F8550534-2B94-4576-9358-632DF7FF1A26}" presName="spNode" presStyleCnt="0"/>
      <dgm:spPr/>
    </dgm:pt>
    <dgm:pt modelId="{415FD370-A16A-42AC-9E7D-3EE9991C3999}" type="pres">
      <dgm:prSet presAssocID="{67D441EA-2442-4D52-B99E-DBF4F1F2A5C9}" presName="sibTrans" presStyleLbl="sibTrans1D1" presStyleIdx="4" presStyleCnt="5"/>
      <dgm:spPr/>
      <dgm:t>
        <a:bodyPr/>
        <a:lstStyle/>
        <a:p>
          <a:endParaRPr lang="en-GB"/>
        </a:p>
      </dgm:t>
    </dgm:pt>
  </dgm:ptLst>
  <dgm:cxnLst>
    <dgm:cxn modelId="{3B80552F-3590-495B-84FA-0EE9D1A10CDE}" srcId="{A7EB2530-9629-4AF0-9D22-2AFAF64E80C6}" destId="{7F0EE9BA-1DA7-4D13-8589-4B49A3771804}" srcOrd="0" destOrd="0" parTransId="{206B9B50-E481-438A-80FA-481345D855A6}" sibTransId="{AC67C9A8-7C84-436E-81F1-FB0584378477}"/>
    <dgm:cxn modelId="{426B4B82-7479-482B-B06E-DB4B7CB117A3}" type="presOf" srcId="{F5B4FF07-5434-49AA-A957-9630ABB8731C}" destId="{C7BD6069-94FC-45D9-9046-C8800C303F60}" srcOrd="0" destOrd="0" presId="urn:microsoft.com/office/officeart/2005/8/layout/cycle6"/>
    <dgm:cxn modelId="{3BF7CEE3-052E-49FC-9906-5B4A2C71BD79}" type="presOf" srcId="{67D441EA-2442-4D52-B99E-DBF4F1F2A5C9}" destId="{415FD370-A16A-42AC-9E7D-3EE9991C3999}" srcOrd="0" destOrd="0" presId="urn:microsoft.com/office/officeart/2005/8/layout/cycle6"/>
    <dgm:cxn modelId="{CA4C161C-7ED2-4E98-ACF8-8BA7E36B22DC}" type="presOf" srcId="{7F0EE9BA-1DA7-4D13-8589-4B49A3771804}" destId="{8D33AC0A-5BB2-4673-B105-919D133B2EC2}" srcOrd="0" destOrd="0" presId="urn:microsoft.com/office/officeart/2005/8/layout/cycle6"/>
    <dgm:cxn modelId="{9D126B05-70D2-44FF-B7E9-D8CB0A50B570}" type="presOf" srcId="{F8550534-2B94-4576-9358-632DF7FF1A26}" destId="{C52E7E5B-C9E6-4A0B-B0FC-80CDDD1E53ED}" srcOrd="0" destOrd="0" presId="urn:microsoft.com/office/officeart/2005/8/layout/cycle6"/>
    <dgm:cxn modelId="{75EF0D96-1BF0-4FD2-89DF-9233FC779280}" srcId="{A7EB2530-9629-4AF0-9D22-2AFAF64E80C6}" destId="{F8550534-2B94-4576-9358-632DF7FF1A26}" srcOrd="4" destOrd="0" parTransId="{5D872743-5681-4CB1-B349-31C82871D613}" sibTransId="{67D441EA-2442-4D52-B99E-DBF4F1F2A5C9}"/>
    <dgm:cxn modelId="{6302D9D3-B4F3-4CD4-8F96-4A4407587064}" type="presOf" srcId="{0FCD5780-536B-4428-9FB3-77B31751540A}" destId="{4BA0A773-5638-469E-BC61-630921BC3B21}" srcOrd="0" destOrd="0" presId="urn:microsoft.com/office/officeart/2005/8/layout/cycle6"/>
    <dgm:cxn modelId="{20C0F7BC-C144-4349-85DE-59DE4A43291C}" srcId="{A7EB2530-9629-4AF0-9D22-2AFAF64E80C6}" destId="{335A1C85-F745-4DE6-B176-4650EDD40142}" srcOrd="3" destOrd="0" parTransId="{A2F67F08-C3E6-43BD-BF26-A162BF61E754}" sibTransId="{0FCD5780-536B-4428-9FB3-77B31751540A}"/>
    <dgm:cxn modelId="{7E85E5FE-4A6B-4D87-AA59-A3D74F491BF6}" type="presOf" srcId="{0A81B20C-8253-4C5A-A91B-F4A8CEC42FEB}" destId="{0494DF7E-403C-4DED-B003-10EEFE62C671}" srcOrd="0" destOrd="0" presId="urn:microsoft.com/office/officeart/2005/8/layout/cycle6"/>
    <dgm:cxn modelId="{AB5E098D-47DB-47F6-861E-C9AC59C44767}" type="presOf" srcId="{B5DF99C5-5A65-4198-995D-27D7DAE8ADBC}" destId="{1BC8E116-C92E-431E-960C-7347DABDCB62}" srcOrd="0" destOrd="0" presId="urn:microsoft.com/office/officeart/2005/8/layout/cycle6"/>
    <dgm:cxn modelId="{16E9E9F9-9678-4BD1-8D1C-ADC7F2359B9D}" type="presOf" srcId="{A7EB2530-9629-4AF0-9D22-2AFAF64E80C6}" destId="{49429372-5895-4DF5-B388-52824A143419}" srcOrd="0" destOrd="0" presId="urn:microsoft.com/office/officeart/2005/8/layout/cycle6"/>
    <dgm:cxn modelId="{2FA841EF-9644-4BE3-8023-3F94B70465FC}" type="presOf" srcId="{1DB1D20E-2400-4ED6-A180-95761A48E876}" destId="{7F874434-E7F1-4F3F-AD72-2E869E9810F2}" srcOrd="0" destOrd="0" presId="urn:microsoft.com/office/officeart/2005/8/layout/cycle6"/>
    <dgm:cxn modelId="{F7DD055A-8219-467F-BDBB-0A2BB432E0F3}" type="presOf" srcId="{335A1C85-F745-4DE6-B176-4650EDD40142}" destId="{E7C0F099-5BA1-46DE-868E-58486B1C4D22}" srcOrd="0" destOrd="0" presId="urn:microsoft.com/office/officeart/2005/8/layout/cycle6"/>
    <dgm:cxn modelId="{9D93273E-43D4-4405-A03E-E85E5BCF0B17}" srcId="{A7EB2530-9629-4AF0-9D22-2AFAF64E80C6}" destId="{F5B4FF07-5434-49AA-A957-9630ABB8731C}" srcOrd="2" destOrd="0" parTransId="{691C2786-424B-4F49-ADA2-B7227FE27D28}" sibTransId="{B5DF99C5-5A65-4198-995D-27D7DAE8ADBC}"/>
    <dgm:cxn modelId="{7FEE7B4B-971B-48AE-A09B-3DD750826FF5}" srcId="{A7EB2530-9629-4AF0-9D22-2AFAF64E80C6}" destId="{1DB1D20E-2400-4ED6-A180-95761A48E876}" srcOrd="1" destOrd="0" parTransId="{7A43119B-15CB-4023-B9FB-8F20FDAAAD24}" sibTransId="{0A81B20C-8253-4C5A-A91B-F4A8CEC42FEB}"/>
    <dgm:cxn modelId="{A00F93F8-C329-45FE-A9F0-158F4954F069}" type="presOf" srcId="{AC67C9A8-7C84-436E-81F1-FB0584378477}" destId="{C26A2370-23C2-40AB-9091-805828D12DEC}" srcOrd="0" destOrd="0" presId="urn:microsoft.com/office/officeart/2005/8/layout/cycle6"/>
    <dgm:cxn modelId="{F5FFA477-B8AE-467E-AC09-D71085799BE6}" type="presParOf" srcId="{49429372-5895-4DF5-B388-52824A143419}" destId="{8D33AC0A-5BB2-4673-B105-919D133B2EC2}" srcOrd="0" destOrd="0" presId="urn:microsoft.com/office/officeart/2005/8/layout/cycle6"/>
    <dgm:cxn modelId="{E3E31528-6252-49B1-901F-F36DE6BA7A19}" type="presParOf" srcId="{49429372-5895-4DF5-B388-52824A143419}" destId="{C0B32A38-4BD5-4525-ACEA-4EC94D1CF26E}" srcOrd="1" destOrd="0" presId="urn:microsoft.com/office/officeart/2005/8/layout/cycle6"/>
    <dgm:cxn modelId="{BEA2A1A0-E43F-46FA-93A8-1F7E01C00E12}" type="presParOf" srcId="{49429372-5895-4DF5-B388-52824A143419}" destId="{C26A2370-23C2-40AB-9091-805828D12DEC}" srcOrd="2" destOrd="0" presId="urn:microsoft.com/office/officeart/2005/8/layout/cycle6"/>
    <dgm:cxn modelId="{FE2D13BE-116B-45C7-B651-6CCF0718E127}" type="presParOf" srcId="{49429372-5895-4DF5-B388-52824A143419}" destId="{7F874434-E7F1-4F3F-AD72-2E869E9810F2}" srcOrd="3" destOrd="0" presId="urn:microsoft.com/office/officeart/2005/8/layout/cycle6"/>
    <dgm:cxn modelId="{D643F575-3BE5-40B8-B16F-5C9D96916A83}" type="presParOf" srcId="{49429372-5895-4DF5-B388-52824A143419}" destId="{01B09211-4871-4C19-95D6-46FD67F20DA4}" srcOrd="4" destOrd="0" presId="urn:microsoft.com/office/officeart/2005/8/layout/cycle6"/>
    <dgm:cxn modelId="{1C25BF73-0442-43A1-9C23-B1423FC777B5}" type="presParOf" srcId="{49429372-5895-4DF5-B388-52824A143419}" destId="{0494DF7E-403C-4DED-B003-10EEFE62C671}" srcOrd="5" destOrd="0" presId="urn:microsoft.com/office/officeart/2005/8/layout/cycle6"/>
    <dgm:cxn modelId="{1A340445-1374-4494-8D84-FC307609A48F}" type="presParOf" srcId="{49429372-5895-4DF5-B388-52824A143419}" destId="{C7BD6069-94FC-45D9-9046-C8800C303F60}" srcOrd="6" destOrd="0" presId="urn:microsoft.com/office/officeart/2005/8/layout/cycle6"/>
    <dgm:cxn modelId="{965449C2-E827-4E07-A459-0E45A49B6B03}" type="presParOf" srcId="{49429372-5895-4DF5-B388-52824A143419}" destId="{AFFE3364-E7CB-4D40-BACA-6AC2FE4944F7}" srcOrd="7" destOrd="0" presId="urn:microsoft.com/office/officeart/2005/8/layout/cycle6"/>
    <dgm:cxn modelId="{B5D5E370-6295-4BDC-8446-0970A1D34FBE}" type="presParOf" srcId="{49429372-5895-4DF5-B388-52824A143419}" destId="{1BC8E116-C92E-431E-960C-7347DABDCB62}" srcOrd="8" destOrd="0" presId="urn:microsoft.com/office/officeart/2005/8/layout/cycle6"/>
    <dgm:cxn modelId="{2254F0EA-3762-443D-9BEF-D36DB289CA7B}" type="presParOf" srcId="{49429372-5895-4DF5-B388-52824A143419}" destId="{E7C0F099-5BA1-46DE-868E-58486B1C4D22}" srcOrd="9" destOrd="0" presId="urn:microsoft.com/office/officeart/2005/8/layout/cycle6"/>
    <dgm:cxn modelId="{7E9545D2-EC13-4EEA-AE94-2688B46E9A31}" type="presParOf" srcId="{49429372-5895-4DF5-B388-52824A143419}" destId="{F77B70C1-6D7D-44C4-BE48-91D7D5F41374}" srcOrd="10" destOrd="0" presId="urn:microsoft.com/office/officeart/2005/8/layout/cycle6"/>
    <dgm:cxn modelId="{AB04DA36-6341-4A04-A870-B1F78D586069}" type="presParOf" srcId="{49429372-5895-4DF5-B388-52824A143419}" destId="{4BA0A773-5638-469E-BC61-630921BC3B21}" srcOrd="11" destOrd="0" presId="urn:microsoft.com/office/officeart/2005/8/layout/cycle6"/>
    <dgm:cxn modelId="{4A64A593-BA40-4CD3-B45E-DB432C24B8A6}" type="presParOf" srcId="{49429372-5895-4DF5-B388-52824A143419}" destId="{C52E7E5B-C9E6-4A0B-B0FC-80CDDD1E53ED}" srcOrd="12" destOrd="0" presId="urn:microsoft.com/office/officeart/2005/8/layout/cycle6"/>
    <dgm:cxn modelId="{38BDA04B-EB7B-4E88-9AA0-0F7B68988196}" type="presParOf" srcId="{49429372-5895-4DF5-B388-52824A143419}" destId="{3ABA3186-484F-4857-A4AB-692304E4DCDF}" srcOrd="13" destOrd="0" presId="urn:microsoft.com/office/officeart/2005/8/layout/cycle6"/>
    <dgm:cxn modelId="{498E3E9B-17EC-4A3D-9E62-FC26A7B5809E}" type="presParOf" srcId="{49429372-5895-4DF5-B388-52824A143419}" destId="{415FD370-A16A-42AC-9E7D-3EE9991C3999}" srcOrd="14" destOrd="0" presId="urn:microsoft.com/office/officeart/2005/8/layout/cycle6"/>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8D33AC0A-5BB2-4673-B105-919D133B2EC2}">
      <dsp:nvSpPr>
        <dsp:cNvPr id="0" name=""/>
        <dsp:cNvSpPr/>
      </dsp:nvSpPr>
      <dsp:spPr>
        <a:xfrm>
          <a:off x="3371403" y="736"/>
          <a:ext cx="1486792" cy="966415"/>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t>Conditions </a:t>
          </a:r>
          <a:endParaRPr lang="en-GB" sz="2000" kern="1200" dirty="0"/>
        </a:p>
      </dsp:txBody>
      <dsp:txXfrm>
        <a:off x="3371403" y="736"/>
        <a:ext cx="1486792" cy="966415"/>
      </dsp:txXfrm>
    </dsp:sp>
    <dsp:sp modelId="{C26A2370-23C2-40AB-9091-805828D12DEC}">
      <dsp:nvSpPr>
        <dsp:cNvPr id="0" name=""/>
        <dsp:cNvSpPr/>
      </dsp:nvSpPr>
      <dsp:spPr>
        <a:xfrm>
          <a:off x="2183365" y="483943"/>
          <a:ext cx="3862868" cy="3862868"/>
        </a:xfrm>
        <a:custGeom>
          <a:avLst/>
          <a:gdLst/>
          <a:ahLst/>
          <a:cxnLst/>
          <a:rect l="0" t="0" r="0" b="0"/>
          <a:pathLst>
            <a:path>
              <a:moveTo>
                <a:pt x="2685052" y="153092"/>
              </a:moveTo>
              <a:arcTo wR="1931434" hR="1931434" stAng="17577964" swAng="1962280"/>
            </a:path>
          </a:pathLst>
        </a:custGeom>
        <a:noFill/>
        <a:ln w="9525" cap="flat" cmpd="sng" algn="ctr">
          <a:solidFill>
            <a:schemeClr val="accent4">
              <a:hueOff val="0"/>
              <a:satOff val="0"/>
              <a:lumOff val="0"/>
              <a:alphaOff val="0"/>
            </a:schemeClr>
          </a:solidFill>
          <a:prstDash val="solid"/>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7F874434-E7F1-4F3F-AD72-2E869E9810F2}">
      <dsp:nvSpPr>
        <dsp:cNvPr id="0" name=""/>
        <dsp:cNvSpPr/>
      </dsp:nvSpPr>
      <dsp:spPr>
        <a:xfrm>
          <a:off x="5208306" y="1335324"/>
          <a:ext cx="1486792" cy="966415"/>
        </a:xfrm>
        <a:prstGeom prst="roundRect">
          <a:avLst/>
        </a:prstGeom>
        <a:gradFill rotWithShape="0">
          <a:gsLst>
            <a:gs pos="0">
              <a:schemeClr val="accent4">
                <a:hueOff val="-1507785"/>
                <a:satOff val="10526"/>
                <a:lumOff val="1127"/>
                <a:alphaOff val="0"/>
                <a:shade val="51000"/>
                <a:satMod val="130000"/>
              </a:schemeClr>
            </a:gs>
            <a:gs pos="80000">
              <a:schemeClr val="accent4">
                <a:hueOff val="-1507785"/>
                <a:satOff val="10526"/>
                <a:lumOff val="1127"/>
                <a:alphaOff val="0"/>
                <a:shade val="93000"/>
                <a:satMod val="130000"/>
              </a:schemeClr>
            </a:gs>
            <a:gs pos="100000">
              <a:schemeClr val="accent4">
                <a:hueOff val="-1507785"/>
                <a:satOff val="10526"/>
                <a:lumOff val="112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t>Subsistence </a:t>
          </a:r>
          <a:endParaRPr lang="en-GB" sz="2000" kern="1200" dirty="0"/>
        </a:p>
      </dsp:txBody>
      <dsp:txXfrm>
        <a:off x="5208306" y="1335324"/>
        <a:ext cx="1486792" cy="966415"/>
      </dsp:txXfrm>
    </dsp:sp>
    <dsp:sp modelId="{0494DF7E-403C-4DED-B003-10EEFE62C671}">
      <dsp:nvSpPr>
        <dsp:cNvPr id="0" name=""/>
        <dsp:cNvSpPr/>
      </dsp:nvSpPr>
      <dsp:spPr>
        <a:xfrm>
          <a:off x="2183365" y="483943"/>
          <a:ext cx="3862868" cy="3862868"/>
        </a:xfrm>
        <a:custGeom>
          <a:avLst/>
          <a:gdLst/>
          <a:ahLst/>
          <a:cxnLst/>
          <a:rect l="0" t="0" r="0" b="0"/>
          <a:pathLst>
            <a:path>
              <a:moveTo>
                <a:pt x="3860210" y="1830145"/>
              </a:moveTo>
              <a:arcTo wR="1931434" hR="1931434" stAng="21419634" swAng="2196873"/>
            </a:path>
          </a:pathLst>
        </a:custGeom>
        <a:noFill/>
        <a:ln w="9525" cap="flat" cmpd="sng" algn="ctr">
          <a:solidFill>
            <a:schemeClr val="accent4">
              <a:hueOff val="-1507785"/>
              <a:satOff val="10526"/>
              <a:lumOff val="1127"/>
              <a:alphaOff val="0"/>
            </a:schemeClr>
          </a:solidFill>
          <a:prstDash val="solid"/>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C7BD6069-94FC-45D9-9046-C8800C303F60}">
      <dsp:nvSpPr>
        <dsp:cNvPr id="0" name=""/>
        <dsp:cNvSpPr/>
      </dsp:nvSpPr>
      <dsp:spPr>
        <a:xfrm>
          <a:off x="4506671" y="3494733"/>
          <a:ext cx="1486792" cy="966415"/>
        </a:xfrm>
        <a:prstGeom prst="roundRect">
          <a:avLst/>
        </a:prstGeom>
        <a:gradFill rotWithShape="0">
          <a:gsLst>
            <a:gs pos="0">
              <a:schemeClr val="accent4">
                <a:hueOff val="-3015570"/>
                <a:satOff val="21052"/>
                <a:lumOff val="2255"/>
                <a:alphaOff val="0"/>
                <a:shade val="51000"/>
                <a:satMod val="130000"/>
              </a:schemeClr>
            </a:gs>
            <a:gs pos="80000">
              <a:schemeClr val="accent4">
                <a:hueOff val="-3015570"/>
                <a:satOff val="21052"/>
                <a:lumOff val="2255"/>
                <a:alphaOff val="0"/>
                <a:shade val="93000"/>
                <a:satMod val="130000"/>
              </a:schemeClr>
            </a:gs>
            <a:gs pos="100000">
              <a:schemeClr val="accent4">
                <a:hueOff val="-3015570"/>
                <a:satOff val="21052"/>
                <a:lumOff val="225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t>Methods </a:t>
          </a:r>
          <a:endParaRPr lang="en-GB" sz="2000" kern="1200" dirty="0"/>
        </a:p>
      </dsp:txBody>
      <dsp:txXfrm>
        <a:off x="4506671" y="3494733"/>
        <a:ext cx="1486792" cy="966415"/>
      </dsp:txXfrm>
    </dsp:sp>
    <dsp:sp modelId="{1BC8E116-C92E-431E-960C-7347DABDCB62}">
      <dsp:nvSpPr>
        <dsp:cNvPr id="0" name=""/>
        <dsp:cNvSpPr/>
      </dsp:nvSpPr>
      <dsp:spPr>
        <a:xfrm>
          <a:off x="2183365" y="483943"/>
          <a:ext cx="3862868" cy="3862868"/>
        </a:xfrm>
        <a:custGeom>
          <a:avLst/>
          <a:gdLst/>
          <a:ahLst/>
          <a:cxnLst/>
          <a:rect l="0" t="0" r="0" b="0"/>
          <a:pathLst>
            <a:path>
              <a:moveTo>
                <a:pt x="2315628" y="3824271"/>
              </a:moveTo>
              <a:arcTo wR="1931434" hR="1931434" stAng="4711583" swAng="1376834"/>
            </a:path>
          </a:pathLst>
        </a:custGeom>
        <a:noFill/>
        <a:ln w="9525" cap="flat" cmpd="sng" algn="ctr">
          <a:solidFill>
            <a:schemeClr val="accent4">
              <a:hueOff val="-3015570"/>
              <a:satOff val="21052"/>
              <a:lumOff val="2255"/>
              <a:alphaOff val="0"/>
            </a:schemeClr>
          </a:solidFill>
          <a:prstDash val="solid"/>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E7C0F099-5BA1-46DE-868E-58486B1C4D22}">
      <dsp:nvSpPr>
        <dsp:cNvPr id="0" name=""/>
        <dsp:cNvSpPr/>
      </dsp:nvSpPr>
      <dsp:spPr>
        <a:xfrm>
          <a:off x="2236135" y="3494733"/>
          <a:ext cx="1486792" cy="966415"/>
        </a:xfrm>
        <a:prstGeom prst="roundRect">
          <a:avLst/>
        </a:prstGeom>
        <a:gradFill rotWithShape="0">
          <a:gsLst>
            <a:gs pos="0">
              <a:schemeClr val="accent4">
                <a:hueOff val="-4523356"/>
                <a:satOff val="31579"/>
                <a:lumOff val="3382"/>
                <a:alphaOff val="0"/>
                <a:shade val="51000"/>
                <a:satMod val="130000"/>
              </a:schemeClr>
            </a:gs>
            <a:gs pos="80000">
              <a:schemeClr val="accent4">
                <a:hueOff val="-4523356"/>
                <a:satOff val="31579"/>
                <a:lumOff val="3382"/>
                <a:alphaOff val="0"/>
                <a:shade val="93000"/>
                <a:satMod val="130000"/>
              </a:schemeClr>
            </a:gs>
            <a:gs pos="100000">
              <a:schemeClr val="accent4">
                <a:hueOff val="-4523356"/>
                <a:satOff val="31579"/>
                <a:lumOff val="3382"/>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t>Tools and technology</a:t>
          </a:r>
          <a:endParaRPr lang="en-GB" sz="2000" kern="1200" dirty="0"/>
        </a:p>
      </dsp:txBody>
      <dsp:txXfrm>
        <a:off x="2236135" y="3494733"/>
        <a:ext cx="1486792" cy="966415"/>
      </dsp:txXfrm>
    </dsp:sp>
    <dsp:sp modelId="{4BA0A773-5638-469E-BC61-630921BC3B21}">
      <dsp:nvSpPr>
        <dsp:cNvPr id="0" name=""/>
        <dsp:cNvSpPr/>
      </dsp:nvSpPr>
      <dsp:spPr>
        <a:xfrm>
          <a:off x="2183365" y="483943"/>
          <a:ext cx="3862868" cy="3862868"/>
        </a:xfrm>
        <a:custGeom>
          <a:avLst/>
          <a:gdLst/>
          <a:ahLst/>
          <a:cxnLst/>
          <a:rect l="0" t="0" r="0" b="0"/>
          <a:pathLst>
            <a:path>
              <a:moveTo>
                <a:pt x="322859" y="3000510"/>
              </a:moveTo>
              <a:arcTo wR="1931434" hR="1931434" stAng="8783493" swAng="2196873"/>
            </a:path>
          </a:pathLst>
        </a:custGeom>
        <a:noFill/>
        <a:ln w="9525" cap="flat" cmpd="sng" algn="ctr">
          <a:solidFill>
            <a:schemeClr val="accent4">
              <a:hueOff val="-4523356"/>
              <a:satOff val="31579"/>
              <a:lumOff val="3382"/>
              <a:alphaOff val="0"/>
            </a:schemeClr>
          </a:solidFill>
          <a:prstDash val="solid"/>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 modelId="{C52E7E5B-C9E6-4A0B-B0FC-80CDDD1E53ED}">
      <dsp:nvSpPr>
        <dsp:cNvPr id="0" name=""/>
        <dsp:cNvSpPr/>
      </dsp:nvSpPr>
      <dsp:spPr>
        <a:xfrm>
          <a:off x="1534500" y="1335324"/>
          <a:ext cx="1486792" cy="966415"/>
        </a:xfrm>
        <a:prstGeom prst="roundRect">
          <a:avLst/>
        </a:prstGeom>
        <a:gradFill rotWithShape="0">
          <a:gsLst>
            <a:gs pos="0">
              <a:schemeClr val="accent4">
                <a:hueOff val="-6031141"/>
                <a:satOff val="42105"/>
                <a:lumOff val="4509"/>
                <a:alphaOff val="0"/>
                <a:shade val="51000"/>
                <a:satMod val="130000"/>
              </a:schemeClr>
            </a:gs>
            <a:gs pos="80000">
              <a:schemeClr val="accent4">
                <a:hueOff val="-6031141"/>
                <a:satOff val="42105"/>
                <a:lumOff val="4509"/>
                <a:alphaOff val="0"/>
                <a:shade val="93000"/>
                <a:satMod val="130000"/>
              </a:schemeClr>
            </a:gs>
            <a:gs pos="100000">
              <a:schemeClr val="accent4">
                <a:hueOff val="-6031141"/>
                <a:satOff val="42105"/>
                <a:lumOff val="450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t>Social ideas</a:t>
          </a:r>
          <a:endParaRPr lang="en-GB" sz="2000" kern="1200" dirty="0"/>
        </a:p>
      </dsp:txBody>
      <dsp:txXfrm>
        <a:off x="1534500" y="1335324"/>
        <a:ext cx="1486792" cy="966415"/>
      </dsp:txXfrm>
    </dsp:sp>
    <dsp:sp modelId="{415FD370-A16A-42AC-9E7D-3EE9991C3999}">
      <dsp:nvSpPr>
        <dsp:cNvPr id="0" name=""/>
        <dsp:cNvSpPr/>
      </dsp:nvSpPr>
      <dsp:spPr>
        <a:xfrm>
          <a:off x="2183365" y="483943"/>
          <a:ext cx="3862868" cy="3862868"/>
        </a:xfrm>
        <a:custGeom>
          <a:avLst/>
          <a:gdLst/>
          <a:ahLst/>
          <a:cxnLst/>
          <a:rect l="0" t="0" r="0" b="0"/>
          <a:pathLst>
            <a:path>
              <a:moveTo>
                <a:pt x="336435" y="842205"/>
              </a:moveTo>
              <a:arcTo wR="1931434" hR="1931434" stAng="12859756" swAng="1962280"/>
            </a:path>
          </a:pathLst>
        </a:custGeom>
        <a:noFill/>
        <a:ln w="9525" cap="flat" cmpd="sng" algn="ctr">
          <a:solidFill>
            <a:schemeClr val="accent4">
              <a:hueOff val="-6031141"/>
              <a:satOff val="42105"/>
              <a:lumOff val="4509"/>
              <a:alphaOff val="0"/>
            </a:schemeClr>
          </a:solidFill>
          <a:prstDash val="solid"/>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DCBFF258-1501-448C-B702-AD1F57F21C03}" type="datetimeFigureOut">
              <a:rPr lang="en-GB" smtClean="0"/>
              <a:pPr/>
              <a:t>15/03/2013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EB946CF-CE6C-4665-B0D8-043E8CFC1AAE}"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275A65B-F021-45A4-B05F-D10C0277661A}" type="datetimeFigureOut">
              <a:rPr lang="en-GB" smtClean="0"/>
              <a:pPr/>
              <a:t>15/03/2013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1AFAABC-E513-4DF9-A1BE-960695663777}"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21AFAABC-E513-4DF9-A1BE-960695663777}"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21AFAABC-E513-4DF9-A1BE-960695663777}" type="slidenum">
              <a:rPr lang="en-GB" smtClean="0"/>
              <a:pPr/>
              <a:t>8</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21AFAABC-E513-4DF9-A1BE-960695663777}" type="slidenum">
              <a:rPr lang="en-GB" smtClean="0"/>
              <a:pPr/>
              <a:t>15</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G/H’s:</a:t>
            </a:r>
          </a:p>
          <a:p>
            <a:r>
              <a:rPr lang="en-US" dirty="0" smtClean="0"/>
              <a:t>Food harvested as</a:t>
            </a:r>
            <a:r>
              <a:rPr lang="en-US" baseline="0" dirty="0" smtClean="0"/>
              <a:t> it grows; no construction </a:t>
            </a:r>
          </a:p>
          <a:p>
            <a:r>
              <a:rPr lang="en-US" baseline="0" dirty="0" smtClean="0"/>
              <a:t>Relies on knowledge of where ecological components best thrive and movement towards those locations</a:t>
            </a:r>
          </a:p>
          <a:p>
            <a:r>
              <a:rPr lang="en-US" baseline="0" dirty="0" smtClean="0"/>
              <a:t>Consequently bands are very mobile.</a:t>
            </a:r>
          </a:p>
          <a:p>
            <a:r>
              <a:rPr lang="en-US" baseline="0" dirty="0" smtClean="0"/>
              <a:t>To be mobile, on needs portable structures and little property or baggage</a:t>
            </a:r>
          </a:p>
          <a:p>
            <a:r>
              <a:rPr lang="en-US" baseline="0" dirty="0" smtClean="0"/>
              <a:t>60/70% of food is gathered in only about 15 hours per week (original affluent society – </a:t>
            </a:r>
            <a:r>
              <a:rPr lang="en-US" baseline="0" dirty="0" err="1" smtClean="0"/>
              <a:t>Sahlins</a:t>
            </a:r>
            <a:r>
              <a:rPr lang="en-US" baseline="0" dirty="0" smtClean="0"/>
              <a:t>)</a:t>
            </a:r>
          </a:p>
          <a:p>
            <a:r>
              <a:rPr lang="en-US" baseline="0" dirty="0" smtClean="0"/>
              <a:t>All food (and things) are shared</a:t>
            </a:r>
          </a:p>
          <a:p>
            <a:r>
              <a:rPr lang="en-US" baseline="0" dirty="0" smtClean="0"/>
              <a:t>The band is one thing; a body – psychologically, benefit cannot be singularly understood. Sharing is not seen as sacrifice or difficult. To not share might be understood as trying to exclude one part of your body – a sort of nonsense. </a:t>
            </a:r>
          </a:p>
          <a:p>
            <a:r>
              <a:rPr lang="en-US" baseline="0" dirty="0" smtClean="0"/>
              <a:t>Minimal gender roles, egalitarian, no chiefs but elders are listen to. Discussion used to deal with conflict, ruled by consensus and ostracism (the power of disapproval).</a:t>
            </a:r>
          </a:p>
          <a:p>
            <a:r>
              <a:rPr lang="en-US" baseline="0" dirty="0" smtClean="0"/>
              <a:t>Examples: San !Kung, Aust. aborigines</a:t>
            </a:r>
            <a:endParaRPr lang="en-US" dirty="0"/>
          </a:p>
        </p:txBody>
      </p:sp>
      <p:sp>
        <p:nvSpPr>
          <p:cNvPr id="4" name="Slide Number Placeholder 3"/>
          <p:cNvSpPr>
            <a:spLocks noGrp="1"/>
          </p:cNvSpPr>
          <p:nvPr>
            <p:ph type="sldNum" sz="quarter" idx="10"/>
          </p:nvPr>
        </p:nvSpPr>
        <p:spPr/>
        <p:txBody>
          <a:bodyPr/>
          <a:lstStyle/>
          <a:p>
            <a:fld id="{FEAA4371-68E9-5241-9125-9B7041D41E34}" type="slidenum">
              <a:rPr lang="en-US" smtClean="0"/>
              <a:pPr/>
              <a:t>18</a:t>
            </a:fld>
            <a:endParaRPr lang="en-US"/>
          </a:p>
        </p:txBody>
      </p:sp>
    </p:spTree>
    <p:extLst>
      <p:ext uri="{BB962C8B-B14F-4D97-AF65-F5344CB8AC3E}">
        <p14:creationId xmlns="" xmlns:p14="http://schemas.microsoft.com/office/powerpoint/2010/main" val="33599942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21AFAABC-E513-4DF9-A1BE-960695663777}" type="slidenum">
              <a:rPr lang="en-GB" smtClean="0"/>
              <a:pPr/>
              <a:t>38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C41D350-65D7-413B-B407-FB82A7C417F5}" type="datetimeFigureOut">
              <a:rPr lang="en-GB" smtClean="0"/>
              <a:pPr/>
              <a:t>15/03/2013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F3A548-75E1-4ED5-BC0C-2A312FD9E337}"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C41D350-65D7-413B-B407-FB82A7C417F5}" type="datetimeFigureOut">
              <a:rPr lang="en-GB" smtClean="0"/>
              <a:pPr/>
              <a:t>15/03/2013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F3A548-75E1-4ED5-BC0C-2A312FD9E33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C41D350-65D7-413B-B407-FB82A7C417F5}" type="datetimeFigureOut">
              <a:rPr lang="en-GB" smtClean="0"/>
              <a:pPr/>
              <a:t>15/03/2013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F3A548-75E1-4ED5-BC0C-2A312FD9E337}"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C41D350-65D7-413B-B407-FB82A7C417F5}" type="datetimeFigureOut">
              <a:rPr lang="en-GB" smtClean="0"/>
              <a:pPr/>
              <a:t>15/03/2013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F3A548-75E1-4ED5-BC0C-2A312FD9E33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C41D350-65D7-413B-B407-FB82A7C417F5}" type="datetimeFigureOut">
              <a:rPr lang="en-GB" smtClean="0"/>
              <a:pPr/>
              <a:t>15/03/2013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F3A548-75E1-4ED5-BC0C-2A312FD9E33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C41D350-65D7-413B-B407-FB82A7C417F5}" type="datetimeFigureOut">
              <a:rPr lang="en-GB" smtClean="0"/>
              <a:pPr/>
              <a:t>15/03/2013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3F3A548-75E1-4ED5-BC0C-2A312FD9E33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C41D350-65D7-413B-B407-FB82A7C417F5}" type="datetimeFigureOut">
              <a:rPr lang="en-GB" smtClean="0"/>
              <a:pPr/>
              <a:t>15/03/2013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3F3A548-75E1-4ED5-BC0C-2A312FD9E33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C41D350-65D7-413B-B407-FB82A7C417F5}" type="datetimeFigureOut">
              <a:rPr lang="en-GB" smtClean="0"/>
              <a:pPr/>
              <a:t>15/03/2013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F3A548-75E1-4ED5-BC0C-2A312FD9E337}"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C41D350-65D7-413B-B407-FB82A7C417F5}" type="datetimeFigureOut">
              <a:rPr lang="en-GB" smtClean="0"/>
              <a:pPr/>
              <a:t>15/03/2013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F3A548-75E1-4ED5-BC0C-2A312FD9E337}"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C41D350-65D7-413B-B407-FB82A7C417F5}" type="datetimeFigureOut">
              <a:rPr lang="en-GB" smtClean="0"/>
              <a:pPr/>
              <a:t>15/03/2013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F3A548-75E1-4ED5-BC0C-2A312FD9E33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C41D350-65D7-413B-B407-FB82A7C417F5}" type="datetimeFigureOut">
              <a:rPr lang="en-GB" smtClean="0"/>
              <a:pPr/>
              <a:t>15/03/2013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F3A548-75E1-4ED5-BC0C-2A312FD9E33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C41D350-65D7-413B-B407-FB82A7C417F5}" type="datetimeFigureOut">
              <a:rPr lang="en-GB" smtClean="0"/>
              <a:pPr/>
              <a:t>15/03/2013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F3A548-75E1-4ED5-BC0C-2A312FD9E33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31.jpe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1.xml"/><Relationship Id="rId4" Type="http://schemas.openxmlformats.org/officeDocument/2006/relationships/image" Target="../media/image34.png"/></Relationships>
</file>

<file path=ppt/slides/_rels/slide3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908720"/>
            <a:ext cx="7772400" cy="1470025"/>
          </a:xfrm>
        </p:spPr>
        <p:txBody>
          <a:bodyPr/>
          <a:lstStyle/>
          <a:p>
            <a:r>
              <a:rPr lang="en-GB" dirty="0" smtClean="0"/>
              <a:t>Subsistence </a:t>
            </a:r>
            <a:endParaRPr lang="en-GB" dirty="0"/>
          </a:p>
        </p:txBody>
      </p:sp>
      <p:pic>
        <p:nvPicPr>
          <p:cNvPr id="43010" name="Picture 2" descr="http://farm7.staticflickr.com/6114/6323306421_af433a67e4_z.jpg"/>
          <p:cNvPicPr>
            <a:picLocks noChangeAspect="1" noChangeArrowheads="1"/>
          </p:cNvPicPr>
          <p:nvPr/>
        </p:nvPicPr>
        <p:blipFill>
          <a:blip r:embed="rId3" cstate="screen"/>
          <a:srcRect/>
          <a:stretch>
            <a:fillRect/>
          </a:stretch>
        </p:blipFill>
        <p:spPr bwMode="auto">
          <a:xfrm>
            <a:off x="1619672" y="2132856"/>
            <a:ext cx="6096000" cy="4057650"/>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1412776"/>
            <a:ext cx="7772400" cy="1470025"/>
          </a:xfrm>
        </p:spPr>
        <p:txBody>
          <a:bodyPr>
            <a:normAutofit fontScale="90000"/>
          </a:bodyPr>
          <a:lstStyle/>
          <a:p>
            <a:r>
              <a:rPr lang="en-GB" dirty="0" smtClean="0"/>
              <a:t>Q: is it useful to analyse people using subsistence as the framework </a:t>
            </a:r>
            <a:endParaRPr lang="en-GB" dirty="0"/>
          </a:p>
        </p:txBody>
      </p:sp>
      <p:sp>
        <p:nvSpPr>
          <p:cNvPr id="4" name="Subtitle 3"/>
          <p:cNvSpPr>
            <a:spLocks noGrp="1"/>
          </p:cNvSpPr>
          <p:nvPr>
            <p:ph type="subTitle" idx="1"/>
          </p:nvPr>
        </p:nvSpPr>
        <p:spPr>
          <a:xfrm>
            <a:off x="1043608" y="2852936"/>
            <a:ext cx="6400800" cy="1752600"/>
          </a:xfrm>
        </p:spPr>
        <p:txBody>
          <a:bodyPr/>
          <a:lstStyle/>
          <a:p>
            <a:pPr algn="l"/>
            <a:r>
              <a:rPr lang="en-GB" dirty="0" smtClean="0"/>
              <a:t>A: ?</a:t>
            </a:r>
            <a:endParaRPr lang="en-GB" dirty="0"/>
          </a:p>
        </p:txBody>
      </p:sp>
      <p:pic>
        <p:nvPicPr>
          <p:cNvPr id="40962" name="Picture 2" descr="http://victoriafalls24.com/wp-content/uploads/2011/07/1.1311548951.san-bushmen.jpg"/>
          <p:cNvPicPr>
            <a:picLocks noChangeAspect="1" noChangeArrowheads="1"/>
          </p:cNvPicPr>
          <p:nvPr/>
        </p:nvPicPr>
        <p:blipFill>
          <a:blip r:embed="rId2" cstate="screen"/>
          <a:srcRect/>
          <a:stretch>
            <a:fillRect/>
          </a:stretch>
        </p:blipFill>
        <p:spPr bwMode="auto">
          <a:xfrm>
            <a:off x="3707707" y="3140968"/>
            <a:ext cx="5022923" cy="3351659"/>
          </a:xfrm>
          <a:prstGeom prst="rect">
            <a:avLst/>
          </a:prstGeom>
          <a:noFill/>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 </a:t>
            </a:r>
            <a:endParaRPr lang="en-GB" dirty="0"/>
          </a:p>
        </p:txBody>
      </p:sp>
      <p:sp>
        <p:nvSpPr>
          <p:cNvPr id="3" name="Content Placeholder 2"/>
          <p:cNvSpPr>
            <a:spLocks noGrp="1"/>
          </p:cNvSpPr>
          <p:nvPr>
            <p:ph idx="1"/>
          </p:nvPr>
        </p:nvSpPr>
        <p:spPr/>
        <p:txBody>
          <a:bodyPr>
            <a:normAutofit fontScale="92500"/>
          </a:bodyPr>
          <a:lstStyle/>
          <a:p>
            <a:r>
              <a:rPr lang="en-GB" dirty="0" smtClean="0"/>
              <a:t>Preoccupation  with materialist and evolutionary explanations ALONE needs addressing</a:t>
            </a:r>
            <a:r>
              <a:rPr lang="en-GB" dirty="0" smtClean="0"/>
              <a:t>.</a:t>
            </a:r>
          </a:p>
          <a:p>
            <a:r>
              <a:rPr lang="en-GB" dirty="0" smtClean="0"/>
              <a:t>Using modern humans to populate the past relies on grand laws about development </a:t>
            </a:r>
            <a:endParaRPr lang="en-GB" dirty="0" smtClean="0"/>
          </a:p>
          <a:p>
            <a:r>
              <a:rPr lang="en-GB" dirty="0" smtClean="0"/>
              <a:t>Recognition of the complexity of culture has given attention to other aspects – like religion and art (see Lewis Williams) but…</a:t>
            </a:r>
          </a:p>
          <a:p>
            <a:r>
              <a:rPr lang="en-GB" dirty="0" smtClean="0"/>
              <a:t>Hunter-gathers as a category might be problematic/inaccurate</a:t>
            </a:r>
          </a:p>
          <a:p>
            <a:pPr>
              <a:buNone/>
            </a:pPr>
            <a:endParaRPr lang="en-GB" dirty="0" smtClean="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Lee and Daly, 1999:3</a:t>
            </a:r>
            <a:endParaRPr lang="en-US" dirty="0"/>
          </a:p>
        </p:txBody>
      </p:sp>
      <p:sp>
        <p:nvSpPr>
          <p:cNvPr id="3" name="Content Placeholder 2"/>
          <p:cNvSpPr>
            <a:spLocks noGrp="1"/>
          </p:cNvSpPr>
          <p:nvPr>
            <p:ph idx="1"/>
          </p:nvPr>
        </p:nvSpPr>
        <p:spPr/>
        <p:txBody>
          <a:bodyPr>
            <a:normAutofit/>
          </a:bodyPr>
          <a:lstStyle/>
          <a:p>
            <a:r>
              <a:rPr lang="en-GB" b="1" dirty="0" smtClean="0"/>
              <a:t>‘Subsistence </a:t>
            </a:r>
            <a:r>
              <a:rPr lang="en-GB" b="1" dirty="0"/>
              <a:t>is one part of a multi-faceted definition of hunter-gatherers: </a:t>
            </a:r>
            <a:endParaRPr lang="en-GB" b="1" dirty="0" smtClean="0"/>
          </a:p>
          <a:p>
            <a:pPr lvl="1"/>
            <a:r>
              <a:rPr lang="en-GB" b="1" dirty="0" smtClean="0"/>
              <a:t>social </a:t>
            </a:r>
            <a:r>
              <a:rPr lang="en-GB" b="1" dirty="0"/>
              <a:t>organisation forms a second major area of convergence, </a:t>
            </a:r>
            <a:endParaRPr lang="en-GB" b="1" dirty="0" smtClean="0"/>
          </a:p>
          <a:p>
            <a:pPr lvl="1"/>
            <a:r>
              <a:rPr lang="en-GB" b="1" dirty="0" smtClean="0"/>
              <a:t>and </a:t>
            </a:r>
            <a:r>
              <a:rPr lang="en-GB" b="1" dirty="0"/>
              <a:t>cosmology and world-view a third</a:t>
            </a:r>
            <a:r>
              <a:rPr lang="en-GB" b="1" dirty="0" smtClean="0"/>
              <a:t>.</a:t>
            </a:r>
          </a:p>
          <a:p>
            <a:pPr lvl="1"/>
            <a:endParaRPr lang="en-GB" b="1" dirty="0" smtClean="0"/>
          </a:p>
          <a:p>
            <a:pPr lvl="1"/>
            <a:r>
              <a:rPr lang="en-GB" b="1" dirty="0" smtClean="0"/>
              <a:t>All </a:t>
            </a:r>
            <a:r>
              <a:rPr lang="en-GB" b="1" dirty="0"/>
              <a:t>three sets of criteria have to be taken into account in </a:t>
            </a:r>
            <a:r>
              <a:rPr lang="en-GB" b="1" dirty="0" smtClean="0"/>
              <a:t>understanding </a:t>
            </a:r>
            <a:r>
              <a:rPr lang="en-GB" b="1" dirty="0"/>
              <a:t>hunting and gathering peoples today’</a:t>
            </a:r>
            <a:r>
              <a:rPr lang="en-GB" dirty="0"/>
              <a:t> </a:t>
            </a:r>
            <a:endParaRPr lang="en-US" dirty="0"/>
          </a:p>
        </p:txBody>
      </p:sp>
    </p:spTree>
    <p:extLst>
      <p:ext uri="{BB962C8B-B14F-4D97-AF65-F5344CB8AC3E}">
        <p14:creationId xmlns="" xmlns:p14="http://schemas.microsoft.com/office/powerpoint/2010/main" val="22994164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McFayden</a:t>
            </a:r>
            <a:r>
              <a:rPr lang="en-GB" dirty="0" smtClean="0"/>
              <a:t>, 2011 quotes Finlay, 2004: 1</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smtClean="0"/>
              <a:t>Says focusing on ‘subsistence’ is a problem</a:t>
            </a:r>
          </a:p>
          <a:p>
            <a:r>
              <a:rPr lang="en-GB" dirty="0" smtClean="0"/>
              <a:t>Despite post-</a:t>
            </a:r>
            <a:r>
              <a:rPr lang="en-GB" dirty="0" err="1" smtClean="0"/>
              <a:t>processual</a:t>
            </a:r>
            <a:r>
              <a:rPr lang="en-GB" dirty="0" smtClean="0"/>
              <a:t> ideas arch is in a state of transition needing to focus on culture in context  and not separated as cultural elements.</a:t>
            </a:r>
          </a:p>
        </p:txBody>
      </p:sp>
      <p:sp>
        <p:nvSpPr>
          <p:cNvPr id="4" name="Content Placeholder 3"/>
          <p:cNvSpPr>
            <a:spLocks noGrp="1"/>
          </p:cNvSpPr>
          <p:nvPr>
            <p:ph sz="half" idx="2"/>
          </p:nvPr>
        </p:nvSpPr>
        <p:spPr/>
        <p:txBody>
          <a:bodyPr>
            <a:normAutofit fontScale="77500" lnSpcReduction="20000"/>
          </a:bodyPr>
          <a:lstStyle/>
          <a:p>
            <a:r>
              <a:rPr lang="en-GB" dirty="0" smtClean="0"/>
              <a:t>‘traditional research foci identify mobility, seasonality, settlement patterns and subsistence practices and site function as salient themes…there is an increasing realisation that these basic research tenets have tended to have a rather detrimental effect on the creation of alternative types of Mesolithic narratives and in particular social interpretations of the evidence’</a:t>
            </a:r>
          </a:p>
          <a:p>
            <a:endParaRPr lang="en-GB" dirty="0"/>
          </a:p>
        </p:txBody>
      </p:sp>
      <p:pic>
        <p:nvPicPr>
          <p:cNvPr id="9" name="Picture 8" descr="san_bushman_bow.jpg"/>
          <p:cNvPicPr>
            <a:picLocks noChangeAspect="1"/>
          </p:cNvPicPr>
          <p:nvPr/>
        </p:nvPicPr>
        <p:blipFill>
          <a:blip r:embed="rId2" cstate="screen"/>
          <a:stretch>
            <a:fillRect/>
          </a:stretch>
        </p:blipFill>
        <p:spPr>
          <a:xfrm>
            <a:off x="1331640" y="4077072"/>
            <a:ext cx="2724150" cy="2162175"/>
          </a:xfrm>
          <a:prstGeom prst="rect">
            <a:avLst/>
          </a:prstGeo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smtClean="0"/>
              <a:t>Structured worlds: the arch of h/g thought and action</a:t>
            </a:r>
            <a:endParaRPr lang="en-GB" i="1" dirty="0"/>
          </a:p>
        </p:txBody>
      </p:sp>
      <p:sp>
        <p:nvSpPr>
          <p:cNvPr id="3" name="Content Placeholder 2"/>
          <p:cNvSpPr>
            <a:spLocks noGrp="1"/>
          </p:cNvSpPr>
          <p:nvPr>
            <p:ph idx="1"/>
          </p:nvPr>
        </p:nvSpPr>
        <p:spPr/>
        <p:txBody>
          <a:bodyPr>
            <a:normAutofit lnSpcReduction="10000"/>
          </a:bodyPr>
          <a:lstStyle/>
          <a:p>
            <a:r>
              <a:rPr lang="en-GB" dirty="0" smtClean="0"/>
              <a:t>‘in explaining this evidence and the choices it represents, archaeologists commonly attribute to people in the past thoughts consistent…with optimizing strategies…the problem is not in attributing thoughts to people…it is in attributing them no more thought than might be attributed to any sexually reproductive organism that must derive a living from an environment’ (Cannon, 2011  - p2)</a:t>
            </a:r>
          </a:p>
          <a:p>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Jordan, 2011: 29</a:t>
            </a:r>
            <a:endParaRPr lang="en-GB" dirty="0"/>
          </a:p>
        </p:txBody>
      </p:sp>
      <p:sp>
        <p:nvSpPr>
          <p:cNvPr id="3" name="Content Placeholder 2"/>
          <p:cNvSpPr>
            <a:spLocks noGrp="1"/>
          </p:cNvSpPr>
          <p:nvPr>
            <p:ph sz="half" idx="1"/>
          </p:nvPr>
        </p:nvSpPr>
        <p:spPr/>
        <p:txBody>
          <a:bodyPr>
            <a:normAutofit fontScale="85000" lnSpcReduction="10000"/>
          </a:bodyPr>
          <a:lstStyle/>
          <a:p>
            <a:r>
              <a:rPr lang="en-GB" dirty="0" smtClean="0"/>
              <a:t>Materialist preoccupations are restraining. He thinks arch needs ‘to move on from its long-standing focus on the spatial organisation of economic activates and their direct material correlates, towards the development of insights into how ideology, worldview and belief are incorporated into h/g experience’. </a:t>
            </a:r>
            <a:endParaRPr lang="en-GB" dirty="0"/>
          </a:p>
        </p:txBody>
      </p:sp>
      <p:pic>
        <p:nvPicPr>
          <p:cNvPr id="24578" name="Picture 2" descr="http://www.cbantlerart.com/images/articles/large/95-inukshuk.jpg"/>
          <p:cNvPicPr>
            <a:picLocks noChangeAspect="1" noChangeArrowheads="1"/>
          </p:cNvPicPr>
          <p:nvPr/>
        </p:nvPicPr>
        <p:blipFill>
          <a:blip r:embed="rId2" cstate="screen"/>
          <a:srcRect/>
          <a:stretch>
            <a:fillRect/>
          </a:stretch>
        </p:blipFill>
        <p:spPr bwMode="auto">
          <a:xfrm>
            <a:off x="4716016" y="1916832"/>
            <a:ext cx="4176464" cy="4286250"/>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Cannon, 2011: 65</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‘materialist explanations of h/</a:t>
            </a:r>
            <a:r>
              <a:rPr lang="en-GB" dirty="0" err="1" smtClean="0"/>
              <a:t>gs</a:t>
            </a:r>
            <a:r>
              <a:rPr lang="en-GB" dirty="0" smtClean="0"/>
              <a:t> production and reproduction are simpler than the alternative…it is only their failure to account adequately for accumulated observations that calls them into question</a:t>
            </a:r>
            <a:r>
              <a:rPr lang="en-GB" dirty="0" smtClean="0"/>
              <a:t>.’</a:t>
            </a:r>
            <a:endParaRPr lang="en-GB" dirty="0" smtClean="0"/>
          </a:p>
        </p:txBody>
      </p:sp>
      <p:sp>
        <p:nvSpPr>
          <p:cNvPr id="4" name="Content Placeholder 3"/>
          <p:cNvSpPr>
            <a:spLocks noGrp="1"/>
          </p:cNvSpPr>
          <p:nvPr>
            <p:ph sz="half" idx="2"/>
          </p:nvPr>
        </p:nvSpPr>
        <p:spPr/>
        <p:txBody>
          <a:bodyPr>
            <a:normAutofit lnSpcReduction="10000"/>
          </a:bodyPr>
          <a:lstStyle/>
          <a:p>
            <a:endParaRPr lang="en-GB"/>
          </a:p>
        </p:txBody>
      </p:sp>
      <p:pic>
        <p:nvPicPr>
          <p:cNvPr id="5" name="Content Placeholder 6" descr="hadza-615.jpg"/>
          <p:cNvPicPr>
            <a:picLocks noChangeAspect="1"/>
          </p:cNvPicPr>
          <p:nvPr/>
        </p:nvPicPr>
        <p:blipFill>
          <a:blip r:embed="rId3" cstate="screen"/>
          <a:stretch>
            <a:fillRect/>
          </a:stretch>
        </p:blipFill>
        <p:spPr>
          <a:xfrm>
            <a:off x="4648200" y="2418479"/>
            <a:ext cx="4038600" cy="2889405"/>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Henrich</a:t>
            </a:r>
            <a:r>
              <a:rPr lang="en-GB" dirty="0" smtClean="0"/>
              <a:t> et al., 2010. </a:t>
            </a:r>
            <a:br>
              <a:rPr lang="en-GB" dirty="0" smtClean="0"/>
            </a:br>
            <a:r>
              <a:rPr lang="en-GB" i="1" dirty="0" smtClean="0"/>
              <a:t>The weirdest people in the world</a:t>
            </a:r>
            <a:endParaRPr lang="en-GB" i="1" dirty="0"/>
          </a:p>
        </p:txBody>
      </p:sp>
      <p:sp>
        <p:nvSpPr>
          <p:cNvPr id="3" name="Content Placeholder 2"/>
          <p:cNvSpPr>
            <a:spLocks noGrp="1"/>
          </p:cNvSpPr>
          <p:nvPr>
            <p:ph sz="half" idx="1"/>
          </p:nvPr>
        </p:nvSpPr>
        <p:spPr/>
        <p:txBody>
          <a:bodyPr/>
          <a:lstStyle/>
          <a:p>
            <a:r>
              <a:rPr lang="en-GB" dirty="0" smtClean="0"/>
              <a:t>WEIRD = Western, Educated, Industrialised, Rich </a:t>
            </a:r>
            <a:r>
              <a:rPr lang="en-GB" dirty="0" smtClean="0"/>
              <a:t>D</a:t>
            </a:r>
            <a:r>
              <a:rPr lang="en-GB" dirty="0" smtClean="0"/>
              <a:t>emocratic societies</a:t>
            </a:r>
          </a:p>
          <a:p>
            <a:r>
              <a:rPr lang="en-GB" dirty="0" smtClean="0"/>
              <a:t>Weird as outliers and thin slice</a:t>
            </a:r>
          </a:p>
          <a:p>
            <a:r>
              <a:rPr lang="en-GB" dirty="0" smtClean="0"/>
              <a:t>Broad claims </a:t>
            </a:r>
            <a:r>
              <a:rPr lang="en-GB" dirty="0" smtClean="0"/>
              <a:t> and categories deny the personality/individuality </a:t>
            </a:r>
            <a:endParaRPr lang="en-GB" dirty="0"/>
          </a:p>
        </p:txBody>
      </p:sp>
      <p:sp>
        <p:nvSpPr>
          <p:cNvPr id="4" name="Content Placeholder 3"/>
          <p:cNvSpPr>
            <a:spLocks noGrp="1"/>
          </p:cNvSpPr>
          <p:nvPr>
            <p:ph sz="half" idx="2"/>
          </p:nvPr>
        </p:nvSpPr>
        <p:spPr/>
        <p:txBody>
          <a:bodyPr/>
          <a:lstStyle/>
          <a:p>
            <a:r>
              <a:rPr lang="en-GB" dirty="0" smtClean="0"/>
              <a:t>Muller-</a:t>
            </a:r>
            <a:r>
              <a:rPr lang="en-GB" dirty="0" err="1" smtClean="0"/>
              <a:t>Lyer</a:t>
            </a:r>
            <a:r>
              <a:rPr lang="en-GB" dirty="0" smtClean="0"/>
              <a:t> Illusion</a:t>
            </a:r>
          </a:p>
          <a:p>
            <a:r>
              <a:rPr lang="en-GB" dirty="0" smtClean="0"/>
              <a:t>Environment affects perception</a:t>
            </a:r>
          </a:p>
          <a:p>
            <a:pPr lvl="1"/>
            <a:r>
              <a:rPr lang="en-GB" dirty="0" smtClean="0"/>
              <a:t>San and ‘</a:t>
            </a:r>
            <a:r>
              <a:rPr lang="en-GB" dirty="0" err="1" smtClean="0"/>
              <a:t>carpented</a:t>
            </a:r>
            <a:r>
              <a:rPr lang="en-GB" dirty="0" smtClean="0"/>
              <a:t>’ corners </a:t>
            </a:r>
            <a:endParaRPr lang="en-GB" dirty="0"/>
          </a:p>
        </p:txBody>
      </p:sp>
      <p:pic>
        <p:nvPicPr>
          <p:cNvPr id="1026" name="Picture 2" descr="http://www.yorku.ca/eye/m-lillus.gif"/>
          <p:cNvPicPr>
            <a:picLocks noChangeAspect="1" noChangeArrowheads="1"/>
          </p:cNvPicPr>
          <p:nvPr/>
        </p:nvPicPr>
        <p:blipFill>
          <a:blip r:embed="rId2" cstate="screen"/>
          <a:srcRect/>
          <a:stretch>
            <a:fillRect/>
          </a:stretch>
        </p:blipFill>
        <p:spPr bwMode="auto">
          <a:xfrm>
            <a:off x="4788024" y="4149080"/>
            <a:ext cx="3829050" cy="1552576"/>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responses to </a:t>
            </a:r>
            <a:r>
              <a:rPr lang="en-GB" dirty="0" err="1" smtClean="0"/>
              <a:t>Henrich</a:t>
            </a:r>
            <a:r>
              <a:rPr lang="en-GB" dirty="0" smtClean="0"/>
              <a:t> et al.</a:t>
            </a:r>
            <a:endParaRPr lang="en-GB" dirty="0"/>
          </a:p>
        </p:txBody>
      </p:sp>
      <p:sp>
        <p:nvSpPr>
          <p:cNvPr id="3" name="Content Placeholder 2"/>
          <p:cNvSpPr>
            <a:spLocks noGrp="1"/>
          </p:cNvSpPr>
          <p:nvPr>
            <p:ph sz="half" idx="1"/>
          </p:nvPr>
        </p:nvSpPr>
        <p:spPr>
          <a:xfrm>
            <a:off x="457200" y="1600200"/>
            <a:ext cx="4038600" cy="4853136"/>
          </a:xfrm>
        </p:spPr>
        <p:txBody>
          <a:bodyPr>
            <a:normAutofit fontScale="92500" lnSpcReduction="20000"/>
          </a:bodyPr>
          <a:lstStyle/>
          <a:p>
            <a:r>
              <a:rPr lang="en-GB" dirty="0" err="1" smtClean="0"/>
              <a:t>Ceci</a:t>
            </a:r>
            <a:r>
              <a:rPr lang="en-GB" dirty="0" smtClean="0"/>
              <a:t>, </a:t>
            </a:r>
            <a:r>
              <a:rPr lang="en-GB" dirty="0" err="1" smtClean="0"/>
              <a:t>Kahan</a:t>
            </a:r>
            <a:r>
              <a:rPr lang="en-GB" dirty="0" smtClean="0"/>
              <a:t> and </a:t>
            </a:r>
            <a:r>
              <a:rPr lang="en-GB" dirty="0" err="1" smtClean="0"/>
              <a:t>Branen</a:t>
            </a:r>
            <a:r>
              <a:rPr lang="en-GB" dirty="0" smtClean="0"/>
              <a:t> – say </a:t>
            </a:r>
            <a:r>
              <a:rPr lang="en-GB" dirty="0" err="1" smtClean="0"/>
              <a:t>Henrich</a:t>
            </a:r>
            <a:r>
              <a:rPr lang="en-GB" dirty="0" smtClean="0"/>
              <a:t> et al. don’t go far enough</a:t>
            </a:r>
          </a:p>
          <a:p>
            <a:r>
              <a:rPr lang="en-GB" dirty="0" err="1" smtClean="0"/>
              <a:t>Fessler</a:t>
            </a:r>
            <a:r>
              <a:rPr lang="en-GB" dirty="0" smtClean="0"/>
              <a:t> – research into shame and guilt</a:t>
            </a:r>
          </a:p>
          <a:p>
            <a:r>
              <a:rPr lang="en-GB" dirty="0" err="1" smtClean="0"/>
              <a:t>Karasik</a:t>
            </a:r>
            <a:r>
              <a:rPr lang="en-GB" dirty="0" smtClean="0"/>
              <a:t> – walking and cultural specificity</a:t>
            </a:r>
          </a:p>
          <a:p>
            <a:r>
              <a:rPr lang="en-GB" dirty="0" err="1" smtClean="0"/>
              <a:t>Meadon</a:t>
            </a:r>
            <a:r>
              <a:rPr lang="en-GB" dirty="0" smtClean="0"/>
              <a:t> and </a:t>
            </a:r>
            <a:r>
              <a:rPr lang="en-GB" dirty="0" err="1" smtClean="0"/>
              <a:t>Spurrett</a:t>
            </a:r>
            <a:r>
              <a:rPr lang="en-GB" dirty="0" smtClean="0"/>
              <a:t> – a timely alarm call</a:t>
            </a:r>
          </a:p>
          <a:p>
            <a:r>
              <a:rPr lang="en-GB" dirty="0" err="1" smtClean="0"/>
              <a:t>Majid</a:t>
            </a:r>
            <a:r>
              <a:rPr lang="en-GB" dirty="0" smtClean="0"/>
              <a:t> and </a:t>
            </a:r>
            <a:r>
              <a:rPr lang="en-GB" dirty="0" err="1" smtClean="0"/>
              <a:t>Levison</a:t>
            </a:r>
            <a:r>
              <a:rPr lang="en-GB" dirty="0" smtClean="0"/>
              <a:t> – Language ideas have misled us via projected assumptions</a:t>
            </a:r>
            <a:endParaRPr lang="en-GB" dirty="0"/>
          </a:p>
        </p:txBody>
      </p:sp>
      <p:sp>
        <p:nvSpPr>
          <p:cNvPr id="4" name="Content Placeholder 3"/>
          <p:cNvSpPr>
            <a:spLocks noGrp="1"/>
          </p:cNvSpPr>
          <p:nvPr>
            <p:ph sz="half" idx="2"/>
          </p:nvPr>
        </p:nvSpPr>
        <p:spPr/>
        <p:txBody>
          <a:bodyPr>
            <a:normAutofit fontScale="92500" lnSpcReduction="20000"/>
          </a:bodyPr>
          <a:lstStyle/>
          <a:p>
            <a:endParaRPr lang="en-GB"/>
          </a:p>
        </p:txBody>
      </p:sp>
      <p:pic>
        <p:nvPicPr>
          <p:cNvPr id="58370" name="Picture 2" descr="http://wac.450f.edgecastcdn.net/80450F/guyspeed.com/files/2012/02/weird-al-yankovic-e1329057799607.jpg"/>
          <p:cNvPicPr>
            <a:picLocks noChangeAspect="1" noChangeArrowheads="1"/>
          </p:cNvPicPr>
          <p:nvPr/>
        </p:nvPicPr>
        <p:blipFill>
          <a:blip r:embed="rId2" cstate="screen"/>
          <a:srcRect/>
          <a:stretch>
            <a:fillRect/>
          </a:stretch>
        </p:blipFill>
        <p:spPr bwMode="auto">
          <a:xfrm>
            <a:off x="4572000" y="2132856"/>
            <a:ext cx="4248472" cy="3384376"/>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827584" y="404664"/>
            <a:ext cx="7772400" cy="1872208"/>
          </a:xfrm>
        </p:spPr>
        <p:txBody>
          <a:bodyPr>
            <a:normAutofit fontScale="90000"/>
          </a:bodyPr>
          <a:lstStyle/>
          <a:p>
            <a:r>
              <a:rPr lang="en-GB" dirty="0" smtClean="0"/>
              <a:t>Subsistence – </a:t>
            </a:r>
            <a:br>
              <a:rPr lang="en-GB" dirty="0" smtClean="0"/>
            </a:br>
            <a:r>
              <a:rPr lang="en-GB" dirty="0" smtClean="0"/>
              <a:t>what do we mean? </a:t>
            </a:r>
            <a:br>
              <a:rPr lang="en-GB" dirty="0" smtClean="0"/>
            </a:br>
            <a:r>
              <a:rPr lang="en-GB" dirty="0" smtClean="0"/>
              <a:t>How has it been understood?</a:t>
            </a:r>
            <a:endParaRPr lang="en-GB" dirty="0"/>
          </a:p>
        </p:txBody>
      </p:sp>
      <p:pic>
        <p:nvPicPr>
          <p:cNvPr id="6" name="Picture 5" descr="hunter gather dinner.jpg"/>
          <p:cNvPicPr>
            <a:picLocks noChangeAspect="1"/>
          </p:cNvPicPr>
          <p:nvPr/>
        </p:nvPicPr>
        <p:blipFill>
          <a:blip r:embed="rId2" cstate="screen"/>
          <a:stretch>
            <a:fillRect/>
          </a:stretch>
        </p:blipFill>
        <p:spPr>
          <a:xfrm>
            <a:off x="1619672" y="2636912"/>
            <a:ext cx="6008216" cy="3604930"/>
          </a:xfrm>
          <a:prstGeom prst="rect">
            <a:avLst/>
          </a:prstGeom>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Subsistence/economy/environment</a:t>
            </a:r>
            <a:endParaRPr lang="en-GB" dirty="0"/>
          </a:p>
        </p:txBody>
      </p:sp>
      <p:graphicFrame>
        <p:nvGraphicFramePr>
          <p:cNvPr id="4" name="Content Placeholder 3"/>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4 main methods of getting dinner</a:t>
            </a:r>
            <a:endParaRPr lang="en-GB" dirty="0"/>
          </a:p>
        </p:txBody>
      </p:sp>
      <p:sp>
        <p:nvSpPr>
          <p:cNvPr id="8" name="Content Placeholder 7"/>
          <p:cNvSpPr>
            <a:spLocks noGrp="1"/>
          </p:cNvSpPr>
          <p:nvPr>
            <p:ph sz="half" idx="1"/>
          </p:nvPr>
        </p:nvSpPr>
        <p:spPr/>
        <p:txBody>
          <a:bodyPr/>
          <a:lstStyle/>
          <a:p>
            <a:r>
              <a:rPr lang="en-GB" dirty="0" smtClean="0"/>
              <a:t>Gathering and hunting</a:t>
            </a:r>
          </a:p>
          <a:p>
            <a:r>
              <a:rPr lang="en-GB" dirty="0" err="1" smtClean="0"/>
              <a:t>Pastoralism</a:t>
            </a:r>
            <a:r>
              <a:rPr lang="en-GB" dirty="0" smtClean="0"/>
              <a:t> </a:t>
            </a:r>
          </a:p>
          <a:p>
            <a:r>
              <a:rPr lang="en-GB" dirty="0" smtClean="0"/>
              <a:t>Horticulture</a:t>
            </a:r>
          </a:p>
          <a:p>
            <a:r>
              <a:rPr lang="en-GB" dirty="0" smtClean="0"/>
              <a:t>Industrial (agriculture)</a:t>
            </a:r>
            <a:endParaRPr lang="en-GB" dirty="0"/>
          </a:p>
        </p:txBody>
      </p:sp>
      <p:pic>
        <p:nvPicPr>
          <p:cNvPr id="19458" name="Picture 2" descr="http://www.alaska-in-pictures.com/data/media/17/subsistence-crab-fishing_3180.jpg"/>
          <p:cNvPicPr>
            <a:picLocks noChangeAspect="1" noChangeArrowheads="1"/>
          </p:cNvPicPr>
          <p:nvPr/>
        </p:nvPicPr>
        <p:blipFill>
          <a:blip r:embed="rId2" cstate="screen"/>
          <a:srcRect/>
          <a:stretch>
            <a:fillRect/>
          </a:stretch>
        </p:blipFill>
        <p:spPr bwMode="auto">
          <a:xfrm>
            <a:off x="4427984" y="2204864"/>
            <a:ext cx="4392488" cy="3852000"/>
          </a:xfrm>
          <a:prstGeom prst="rect">
            <a:avLst/>
          </a:prstGeom>
          <a:noFill/>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Engels (1875):</a:t>
            </a:r>
            <a:br>
              <a:rPr lang="en-US" dirty="0" smtClean="0"/>
            </a:br>
            <a:r>
              <a:rPr lang="en-US" dirty="0" smtClean="0"/>
              <a:t> 2 main subsistence types</a:t>
            </a:r>
            <a:endParaRPr lang="en-US" dirty="0"/>
          </a:p>
        </p:txBody>
      </p:sp>
      <p:sp>
        <p:nvSpPr>
          <p:cNvPr id="9" name="Text Placeholder 8"/>
          <p:cNvSpPr>
            <a:spLocks noGrp="1"/>
          </p:cNvSpPr>
          <p:nvPr>
            <p:ph type="body" idx="1"/>
          </p:nvPr>
        </p:nvSpPr>
        <p:spPr/>
        <p:txBody>
          <a:bodyPr/>
          <a:lstStyle/>
          <a:p>
            <a:r>
              <a:rPr lang="en-US" dirty="0" smtClean="0"/>
              <a:t>Collectors </a:t>
            </a:r>
            <a:endParaRPr lang="en-US" dirty="0"/>
          </a:p>
        </p:txBody>
      </p:sp>
      <p:pic>
        <p:nvPicPr>
          <p:cNvPr id="12" name="Content Placeholder 11"/>
          <p:cNvPicPr>
            <a:picLocks noGrp="1" noChangeAspect="1"/>
          </p:cNvPicPr>
          <p:nvPr>
            <p:ph sz="half" idx="2"/>
          </p:nvPr>
        </p:nvPicPr>
        <p:blipFill>
          <a:blip r:embed="rId2" cstate="screen">
            <a:extLst>
              <a:ext uri="{28A0092B-C50C-407E-A947-70E740481C1C}">
                <a14:useLocalDpi xmlns="" xmlns:a14="http://schemas.microsoft.com/office/drawing/2010/main"/>
              </a:ext>
            </a:extLst>
          </a:blip>
          <a:srcRect/>
          <a:stretch>
            <a:fillRect/>
          </a:stretch>
        </p:blipFill>
        <p:spPr/>
      </p:pic>
      <p:sp>
        <p:nvSpPr>
          <p:cNvPr id="10" name="Text Placeholder 9"/>
          <p:cNvSpPr>
            <a:spLocks noGrp="1"/>
          </p:cNvSpPr>
          <p:nvPr>
            <p:ph type="body" sz="quarter" idx="3"/>
          </p:nvPr>
        </p:nvSpPr>
        <p:spPr/>
        <p:txBody>
          <a:bodyPr/>
          <a:lstStyle/>
          <a:p>
            <a:r>
              <a:rPr lang="en-US" dirty="0" smtClean="0"/>
              <a:t>Producers </a:t>
            </a:r>
            <a:endParaRPr lang="en-US" dirty="0"/>
          </a:p>
        </p:txBody>
      </p:sp>
      <p:pic>
        <p:nvPicPr>
          <p:cNvPr id="13" name="Content Placeholder 12"/>
          <p:cNvPicPr>
            <a:picLocks noGrp="1" noChangeAspect="1"/>
          </p:cNvPicPr>
          <p:nvPr>
            <p:ph sz="quarter" idx="4"/>
          </p:nvPr>
        </p:nvPicPr>
        <p:blipFill>
          <a:blip r:embed="rId3" cstate="screen">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280801677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Remember – via using </a:t>
            </a:r>
            <a:r>
              <a:rPr lang="en-US" dirty="0" smtClean="0"/>
              <a:t>Raquel </a:t>
            </a:r>
            <a:r>
              <a:rPr lang="en-US" dirty="0" smtClean="0"/>
              <a:t>Welsh – </a:t>
            </a:r>
            <a:br>
              <a:rPr lang="en-US" dirty="0" smtClean="0"/>
            </a:br>
            <a:r>
              <a:rPr lang="en-US" dirty="0" smtClean="0"/>
              <a:t>a problem with terms</a:t>
            </a:r>
            <a:endParaRPr lang="en-US" dirty="0"/>
          </a:p>
        </p:txBody>
      </p:sp>
      <p:sp>
        <p:nvSpPr>
          <p:cNvPr id="3" name="Content Placeholder 2"/>
          <p:cNvSpPr>
            <a:spLocks noGrp="1"/>
          </p:cNvSpPr>
          <p:nvPr>
            <p:ph sz="half" idx="1"/>
          </p:nvPr>
        </p:nvSpPr>
        <p:spPr/>
        <p:txBody>
          <a:bodyPr>
            <a:normAutofit/>
          </a:bodyPr>
          <a:lstStyle/>
          <a:p>
            <a:r>
              <a:rPr lang="en-GB" dirty="0"/>
              <a:t>Engels (1875</a:t>
            </a:r>
            <a:r>
              <a:rPr lang="en-GB" dirty="0" smtClean="0"/>
              <a:t>) - </a:t>
            </a:r>
            <a:r>
              <a:rPr lang="en-GB" dirty="0"/>
              <a:t>essential distinction between humans and other animals is animals can only </a:t>
            </a:r>
            <a:r>
              <a:rPr lang="en-GB" dirty="0" smtClean="0"/>
              <a:t>collect, humans can also </a:t>
            </a:r>
            <a:r>
              <a:rPr lang="en-GB" dirty="0" smtClean="0"/>
              <a:t>produce</a:t>
            </a:r>
          </a:p>
          <a:p>
            <a:r>
              <a:rPr lang="en-GB" dirty="0" smtClean="0"/>
              <a:t>Gender</a:t>
            </a:r>
            <a:endParaRPr lang="en-GB" dirty="0" smtClean="0"/>
          </a:p>
          <a:p>
            <a:pPr lvl="1"/>
            <a:r>
              <a:rPr lang="en-US" dirty="0" smtClean="0"/>
              <a:t>Woman the hunter?</a:t>
            </a:r>
          </a:p>
          <a:p>
            <a:pPr lvl="1"/>
            <a:r>
              <a:rPr lang="en-US" dirty="0" smtClean="0"/>
              <a:t>People</a:t>
            </a:r>
            <a:r>
              <a:rPr lang="en-US" dirty="0" smtClean="0"/>
              <a:t> </a:t>
            </a:r>
            <a:r>
              <a:rPr lang="en-US" dirty="0" smtClean="0"/>
              <a:t>the </a:t>
            </a:r>
            <a:r>
              <a:rPr lang="en-US" dirty="0" smtClean="0"/>
              <a:t>gatherers?</a:t>
            </a:r>
            <a:endParaRPr lang="en-US" dirty="0"/>
          </a:p>
        </p:txBody>
      </p:sp>
      <p:pic>
        <p:nvPicPr>
          <p:cNvPr id="5" name="Content Placeholder 4"/>
          <p:cNvPicPr>
            <a:picLocks noGrp="1" noChangeAspect="1"/>
          </p:cNvPicPr>
          <p:nvPr>
            <p:ph sz="half" idx="2"/>
          </p:nvPr>
        </p:nvPicPr>
        <p:blipFill>
          <a:blip r:embed="rId3" cstate="email">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84214170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Ingold</a:t>
            </a:r>
            <a:r>
              <a:rPr lang="en-US" dirty="0" smtClean="0"/>
              <a:t>, 2011, </a:t>
            </a:r>
            <a:r>
              <a:rPr lang="en-US" dirty="0" smtClean="0"/>
              <a:t>chapter 3</a:t>
            </a:r>
            <a:br>
              <a:rPr lang="en-US" dirty="0" smtClean="0"/>
            </a:br>
            <a:r>
              <a:rPr lang="en-US" dirty="0" smtClean="0"/>
              <a:t> </a:t>
            </a:r>
            <a:r>
              <a:rPr lang="en-US" i="1" dirty="0"/>
              <a:t>T</a:t>
            </a:r>
            <a:r>
              <a:rPr lang="en-US" i="1" dirty="0" smtClean="0"/>
              <a:t>he perception of the environment</a:t>
            </a:r>
            <a:endParaRPr lang="en-US" i="1" dirty="0"/>
          </a:p>
        </p:txBody>
      </p:sp>
      <p:sp>
        <p:nvSpPr>
          <p:cNvPr id="3" name="Content Placeholder 2"/>
          <p:cNvSpPr>
            <a:spLocks noGrp="1"/>
          </p:cNvSpPr>
          <p:nvPr>
            <p:ph sz="half" idx="1"/>
          </p:nvPr>
        </p:nvSpPr>
        <p:spPr/>
        <p:txBody>
          <a:bodyPr/>
          <a:lstStyle/>
          <a:p>
            <a:r>
              <a:rPr lang="en-US" dirty="0" smtClean="0"/>
              <a:t>To be called foragers deals with gender bias, but leaves people as Engel’s collectors like non-human animals</a:t>
            </a:r>
          </a:p>
          <a:p>
            <a:r>
              <a:rPr lang="en-US" dirty="0" smtClean="0"/>
              <a:t>Bird-David says term procurement is better (1992). Procure – to carefully get</a:t>
            </a:r>
            <a:endParaRPr lang="en-US" dirty="0"/>
          </a:p>
        </p:txBody>
      </p:sp>
      <p:pic>
        <p:nvPicPr>
          <p:cNvPr id="5" name="Content Placeholder 4"/>
          <p:cNvPicPr>
            <a:picLocks noGrp="1" noChangeAspect="1"/>
          </p:cNvPicPr>
          <p:nvPr>
            <p:ph sz="half" idx="2"/>
          </p:nvPr>
        </p:nvPicPr>
        <p:blipFill>
          <a:blip r:embed="rId2" cstate="email">
            <a:extLst>
              <a:ext uri="{28A0092B-C50C-407E-A947-70E740481C1C}">
                <a14:useLocalDpi xmlns="" xmlns:a14="http://schemas.microsoft.com/office/drawing/2010/main"/>
              </a:ext>
            </a:extLst>
          </a:blip>
          <a:srcRect/>
          <a:stretch>
            <a:fillRect/>
          </a:stretch>
        </p:blipFill>
        <p:spPr/>
      </p:pic>
    </p:spTree>
    <p:extLst>
      <p:ext uri="{BB962C8B-B14F-4D97-AF65-F5344CB8AC3E}">
        <p14:creationId xmlns="" xmlns:p14="http://schemas.microsoft.com/office/powerpoint/2010/main" val="393478172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Some other </a:t>
            </a:r>
            <a:r>
              <a:rPr lang="en-US" dirty="0" smtClean="0"/>
              <a:t>thoughts to note</a:t>
            </a:r>
            <a:endParaRPr lang="en-US" dirty="0"/>
          </a:p>
        </p:txBody>
      </p:sp>
      <p:sp>
        <p:nvSpPr>
          <p:cNvPr id="3" name="Content Placeholder 2"/>
          <p:cNvSpPr>
            <a:spLocks noGrp="1"/>
          </p:cNvSpPr>
          <p:nvPr>
            <p:ph sz="half" idx="1"/>
          </p:nvPr>
        </p:nvSpPr>
        <p:spPr/>
        <p:txBody>
          <a:bodyPr>
            <a:normAutofit/>
          </a:bodyPr>
          <a:lstStyle/>
          <a:p>
            <a:r>
              <a:rPr lang="en-US" dirty="0" smtClean="0"/>
              <a:t>Notion of ‘pure gleaner’ simplistic, says Forde (1934:372) – all existing h/</a:t>
            </a:r>
            <a:r>
              <a:rPr lang="en-US" dirty="0" err="1" smtClean="0"/>
              <a:t>gs</a:t>
            </a:r>
            <a:r>
              <a:rPr lang="en-US" dirty="0" smtClean="0"/>
              <a:t> use tools</a:t>
            </a:r>
          </a:p>
          <a:p>
            <a:r>
              <a:rPr lang="en-US" dirty="0" smtClean="0"/>
              <a:t>Plus notion of homeless wanderers </a:t>
            </a:r>
            <a:r>
              <a:rPr lang="en-US" dirty="0" smtClean="0"/>
              <a:t>needs </a:t>
            </a:r>
            <a:r>
              <a:rPr lang="en-US" dirty="0" smtClean="0"/>
              <a:t>rejecting </a:t>
            </a:r>
            <a:r>
              <a:rPr lang="en-US" dirty="0" smtClean="0"/>
              <a:t>because individuals don’t just roam hopefully</a:t>
            </a:r>
            <a:endParaRPr lang="en-US" dirty="0" smtClean="0"/>
          </a:p>
        </p:txBody>
      </p:sp>
      <p:pic>
        <p:nvPicPr>
          <p:cNvPr id="3074" name="Picture 2" descr="http://www.aportraitofcanada.ca/wp-content/uploads/Prints/_inuit_house__baker_lake__1974_.jpg"/>
          <p:cNvPicPr>
            <a:picLocks noChangeAspect="1" noChangeArrowheads="1"/>
          </p:cNvPicPr>
          <p:nvPr/>
        </p:nvPicPr>
        <p:blipFill>
          <a:blip r:embed="rId2" cstate="screen"/>
          <a:srcRect/>
          <a:stretch>
            <a:fillRect/>
          </a:stretch>
        </p:blipFill>
        <p:spPr bwMode="auto">
          <a:xfrm>
            <a:off x="4572000" y="2204864"/>
            <a:ext cx="4357566" cy="3384376"/>
          </a:xfrm>
          <a:prstGeom prst="rect">
            <a:avLst/>
          </a:prstGeom>
          <a:noFill/>
        </p:spPr>
      </p:pic>
    </p:spTree>
    <p:extLst>
      <p:ext uri="{BB962C8B-B14F-4D97-AF65-F5344CB8AC3E}">
        <p14:creationId xmlns="" xmlns:p14="http://schemas.microsoft.com/office/powerpoint/2010/main" val="214119198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Foraging theory </a:t>
            </a:r>
            <a:r>
              <a:rPr lang="en-US" dirty="0" smtClean="0"/>
              <a:t>– Woodburn ‘80s</a:t>
            </a:r>
            <a:endParaRPr lang="en-US" dirty="0"/>
          </a:p>
        </p:txBody>
      </p:sp>
      <p:sp>
        <p:nvSpPr>
          <p:cNvPr id="3" name="Content Placeholder 2"/>
          <p:cNvSpPr>
            <a:spLocks noGrp="1"/>
          </p:cNvSpPr>
          <p:nvPr>
            <p:ph sz="half" idx="1"/>
          </p:nvPr>
        </p:nvSpPr>
        <p:spPr/>
        <p:txBody>
          <a:bodyPr/>
          <a:lstStyle/>
          <a:p>
            <a:endParaRPr lang="en-US" dirty="0" smtClean="0"/>
          </a:p>
          <a:p>
            <a:r>
              <a:rPr lang="en-US" dirty="0" smtClean="0"/>
              <a:t>2 types (Woodburn):</a:t>
            </a:r>
          </a:p>
          <a:p>
            <a:r>
              <a:rPr lang="en-US" dirty="0" smtClean="0"/>
              <a:t>Immediate return</a:t>
            </a:r>
          </a:p>
          <a:p>
            <a:pPr lvl="1"/>
            <a:r>
              <a:rPr lang="en-US" dirty="0" smtClean="0"/>
              <a:t>No storage</a:t>
            </a:r>
          </a:p>
          <a:p>
            <a:pPr lvl="1"/>
            <a:r>
              <a:rPr lang="en-US" dirty="0" smtClean="0"/>
              <a:t>No  surplus</a:t>
            </a:r>
          </a:p>
          <a:p>
            <a:pPr lvl="1"/>
            <a:r>
              <a:rPr lang="en-US" dirty="0" smtClean="0"/>
              <a:t>Property = songs, spells</a:t>
            </a:r>
          </a:p>
          <a:p>
            <a:r>
              <a:rPr lang="en-US" dirty="0" smtClean="0"/>
              <a:t>Delayed return</a:t>
            </a:r>
          </a:p>
          <a:p>
            <a:pPr lvl="1"/>
            <a:r>
              <a:rPr lang="en-US" dirty="0" smtClean="0"/>
              <a:t>Some storage (Inuit)</a:t>
            </a:r>
            <a:endParaRPr lang="en-US" dirty="0"/>
          </a:p>
        </p:txBody>
      </p:sp>
      <p:sp>
        <p:nvSpPr>
          <p:cNvPr id="6" name="Content Placeholder 5"/>
          <p:cNvSpPr>
            <a:spLocks noGrp="1"/>
          </p:cNvSpPr>
          <p:nvPr>
            <p:ph sz="half" idx="2"/>
          </p:nvPr>
        </p:nvSpPr>
        <p:spPr/>
        <p:txBody>
          <a:bodyPr/>
          <a:lstStyle/>
          <a:p>
            <a:endParaRPr lang="en-GB"/>
          </a:p>
        </p:txBody>
      </p:sp>
      <p:pic>
        <p:nvPicPr>
          <p:cNvPr id="13318" name="Picture 6" descr="http://www.futurity.org/wp-content/uploads/2012/08/hadza-Digging-Tubers.jpg"/>
          <p:cNvPicPr>
            <a:picLocks noChangeAspect="1" noChangeArrowheads="1"/>
          </p:cNvPicPr>
          <p:nvPr/>
        </p:nvPicPr>
        <p:blipFill>
          <a:blip r:embed="rId3" cstate="screen"/>
          <a:srcRect/>
          <a:stretch>
            <a:fillRect/>
          </a:stretch>
        </p:blipFill>
        <p:spPr bwMode="auto">
          <a:xfrm>
            <a:off x="4644008" y="1484784"/>
            <a:ext cx="3930274" cy="4896544"/>
          </a:xfrm>
          <a:prstGeom prst="rect">
            <a:avLst/>
          </a:prstGeom>
          <a:noFill/>
        </p:spPr>
      </p:pic>
    </p:spTree>
    <p:extLst>
      <p:ext uri="{BB962C8B-B14F-4D97-AF65-F5344CB8AC3E}">
        <p14:creationId xmlns="" xmlns:p14="http://schemas.microsoft.com/office/powerpoint/2010/main" val="229376637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Optimal foraging theory</a:t>
            </a:r>
            <a:endParaRPr lang="en-GB" dirty="0"/>
          </a:p>
        </p:txBody>
      </p:sp>
      <p:sp>
        <p:nvSpPr>
          <p:cNvPr id="3" name="Content Placeholder 2"/>
          <p:cNvSpPr>
            <a:spLocks noGrp="1"/>
          </p:cNvSpPr>
          <p:nvPr>
            <p:ph sz="half" idx="1"/>
          </p:nvPr>
        </p:nvSpPr>
        <p:spPr/>
        <p:txBody>
          <a:bodyPr/>
          <a:lstStyle/>
          <a:p>
            <a:r>
              <a:rPr lang="en-GB" dirty="0" smtClean="0"/>
              <a:t>Equation that works out energy expenditure against calorific intake to see if subsistence activities are ‘worth’ doing</a:t>
            </a:r>
          </a:p>
          <a:p>
            <a:r>
              <a:rPr lang="en-GB" dirty="0" smtClean="0"/>
              <a:t>Supposes dinner and economics are linked</a:t>
            </a:r>
            <a:endParaRPr lang="en-GB" dirty="0"/>
          </a:p>
        </p:txBody>
      </p:sp>
      <p:pic>
        <p:nvPicPr>
          <p:cNvPr id="5" name="Picture 4" descr="namibia-country-lodges-activity-san-bushmen-pic-11.jpg"/>
          <p:cNvPicPr>
            <a:picLocks noChangeAspect="1"/>
          </p:cNvPicPr>
          <p:nvPr/>
        </p:nvPicPr>
        <p:blipFill>
          <a:blip r:embed="rId2" cstate="screen"/>
          <a:stretch>
            <a:fillRect/>
          </a:stretch>
        </p:blipFill>
        <p:spPr>
          <a:xfrm>
            <a:off x="5076056" y="1484784"/>
            <a:ext cx="3384376" cy="5089288"/>
          </a:xfrm>
          <a:prstGeom prst="rect">
            <a:avLst/>
          </a:prstGeom>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h/g lives difficult and insecure?</a:t>
            </a:r>
            <a:endParaRPr lang="en-GB" dirty="0"/>
          </a:p>
        </p:txBody>
      </p:sp>
      <p:sp>
        <p:nvSpPr>
          <p:cNvPr id="3" name="Content Placeholder 2"/>
          <p:cNvSpPr>
            <a:spLocks noGrp="1"/>
          </p:cNvSpPr>
          <p:nvPr>
            <p:ph sz="half" idx="1"/>
          </p:nvPr>
        </p:nvSpPr>
        <p:spPr/>
        <p:txBody>
          <a:bodyPr/>
          <a:lstStyle/>
          <a:p>
            <a:r>
              <a:rPr lang="en-GB" dirty="0" smtClean="0"/>
              <a:t>Scholars assumed that the life of an h/g was fraught with problems and uncertainty</a:t>
            </a:r>
          </a:p>
          <a:p>
            <a:r>
              <a:rPr lang="en-GB" dirty="0" err="1" smtClean="0"/>
              <a:t>Hobbesian</a:t>
            </a:r>
            <a:r>
              <a:rPr lang="en-GB" dirty="0" smtClean="0"/>
              <a:t> – Short, brutish and miserable</a:t>
            </a:r>
          </a:p>
          <a:p>
            <a:r>
              <a:rPr lang="en-GB" dirty="0" smtClean="0"/>
              <a:t>Ethnographic info contradicts this radically</a:t>
            </a:r>
            <a:endParaRPr lang="en-GB" dirty="0"/>
          </a:p>
        </p:txBody>
      </p:sp>
      <p:pic>
        <p:nvPicPr>
          <p:cNvPr id="28674" name="Picture 2" descr="http://www.viajeenmoto.com/files/intro_inuit_iglu_g.jpg"/>
          <p:cNvPicPr>
            <a:picLocks noChangeAspect="1" noChangeArrowheads="1"/>
          </p:cNvPicPr>
          <p:nvPr/>
        </p:nvPicPr>
        <p:blipFill>
          <a:blip r:embed="rId2" cstate="screen"/>
          <a:srcRect/>
          <a:stretch>
            <a:fillRect/>
          </a:stretch>
        </p:blipFill>
        <p:spPr bwMode="auto">
          <a:xfrm>
            <a:off x="4678238" y="2420888"/>
            <a:ext cx="4286250" cy="2857500"/>
          </a:xfrm>
          <a:prstGeom prst="rect">
            <a:avLst/>
          </a:prstGeom>
          <a:noFill/>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Sahlin’s</a:t>
            </a:r>
            <a:r>
              <a:rPr lang="en-GB" dirty="0" smtClean="0"/>
              <a:t> ideas </a:t>
            </a:r>
            <a:r>
              <a:rPr lang="en-GB" smtClean="0"/>
              <a:t>of affluence</a:t>
            </a:r>
            <a:endParaRPr lang="en-GB"/>
          </a:p>
        </p:txBody>
      </p:sp>
      <p:sp>
        <p:nvSpPr>
          <p:cNvPr id="3" name="Content Placeholder 2"/>
          <p:cNvSpPr>
            <a:spLocks noGrp="1"/>
          </p:cNvSpPr>
          <p:nvPr>
            <p:ph sz="half" idx="1"/>
          </p:nvPr>
        </p:nvSpPr>
        <p:spPr/>
        <p:txBody>
          <a:bodyPr>
            <a:normAutofit lnSpcReduction="10000"/>
          </a:bodyPr>
          <a:lstStyle/>
          <a:p>
            <a:r>
              <a:rPr lang="en-GB" dirty="0" smtClean="0"/>
              <a:t>First presented at </a:t>
            </a:r>
            <a:r>
              <a:rPr lang="en-GB" i="1" dirty="0" smtClean="0"/>
              <a:t>Man the Hunter </a:t>
            </a:r>
            <a:r>
              <a:rPr lang="en-GB" dirty="0" smtClean="0"/>
              <a:t>‘66 conference became </a:t>
            </a:r>
            <a:r>
              <a:rPr lang="en-GB" i="1" dirty="0" smtClean="0"/>
              <a:t>Stone Age Economics</a:t>
            </a:r>
            <a:r>
              <a:rPr lang="en-GB" dirty="0" smtClean="0"/>
              <a:t>, 1972</a:t>
            </a:r>
          </a:p>
          <a:p>
            <a:r>
              <a:rPr lang="en-GB" dirty="0" smtClean="0"/>
              <a:t>Thesis:</a:t>
            </a:r>
          </a:p>
          <a:p>
            <a:pPr lvl="1"/>
            <a:r>
              <a:rPr lang="en-GB" dirty="0" smtClean="0"/>
              <a:t>Work - 3/5 hours per day</a:t>
            </a:r>
          </a:p>
          <a:p>
            <a:pPr lvl="1"/>
            <a:r>
              <a:rPr lang="en-GB" dirty="0" smtClean="0"/>
              <a:t>More leisure = more affluent (original)</a:t>
            </a:r>
          </a:p>
          <a:p>
            <a:pPr lvl="1"/>
            <a:r>
              <a:rPr lang="en-GB" dirty="0" smtClean="0"/>
              <a:t>Established notion of ‘limited wants’</a:t>
            </a:r>
            <a:endParaRPr lang="en-GB" dirty="0"/>
          </a:p>
        </p:txBody>
      </p:sp>
      <p:pic>
        <p:nvPicPr>
          <p:cNvPr id="21506" name="Picture 2" descr="http://images.indiebound.com/991/010/9780202010991.jpg"/>
          <p:cNvPicPr>
            <a:picLocks noChangeAspect="1" noChangeArrowheads="1"/>
          </p:cNvPicPr>
          <p:nvPr/>
        </p:nvPicPr>
        <p:blipFill>
          <a:blip r:embed="rId2" cstate="screen"/>
          <a:srcRect/>
          <a:stretch>
            <a:fillRect/>
          </a:stretch>
        </p:blipFill>
        <p:spPr bwMode="auto">
          <a:xfrm>
            <a:off x="5148064" y="1324058"/>
            <a:ext cx="3240360" cy="4872722"/>
          </a:xfrm>
          <a:prstGeom prst="rect">
            <a:avLst/>
          </a:prstGeom>
          <a:noFill/>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‘Peculiar’ economics </a:t>
            </a:r>
            <a:br>
              <a:rPr lang="en-GB" dirty="0" smtClean="0"/>
            </a:br>
            <a:r>
              <a:rPr lang="en-GB" dirty="0" smtClean="0"/>
              <a:t>‘want not, lack not’</a:t>
            </a:r>
            <a:endParaRPr lang="en-GB" dirty="0"/>
          </a:p>
        </p:txBody>
      </p:sp>
      <p:sp>
        <p:nvSpPr>
          <p:cNvPr id="3" name="Content Placeholder 2"/>
          <p:cNvSpPr>
            <a:spLocks noGrp="1"/>
          </p:cNvSpPr>
          <p:nvPr>
            <p:ph sz="half" idx="1"/>
          </p:nvPr>
        </p:nvSpPr>
        <p:spPr>
          <a:xfrm>
            <a:off x="457200" y="1600200"/>
            <a:ext cx="4038600" cy="4853136"/>
          </a:xfrm>
        </p:spPr>
        <p:txBody>
          <a:bodyPr>
            <a:normAutofit fontScale="92500" lnSpcReduction="10000"/>
          </a:bodyPr>
          <a:lstStyle/>
          <a:p>
            <a:r>
              <a:rPr lang="en-GB" dirty="0" smtClean="0"/>
              <a:t>In association with formalist and </a:t>
            </a:r>
            <a:r>
              <a:rPr lang="en-GB" dirty="0" err="1" smtClean="0"/>
              <a:t>substantivist</a:t>
            </a:r>
            <a:r>
              <a:rPr lang="en-GB" dirty="0" smtClean="0"/>
              <a:t> debates h/</a:t>
            </a:r>
            <a:r>
              <a:rPr lang="en-GB" dirty="0" err="1" smtClean="0"/>
              <a:t>gs</a:t>
            </a:r>
            <a:r>
              <a:rPr lang="en-GB" dirty="0" smtClean="0"/>
              <a:t> looked odd</a:t>
            </a:r>
          </a:p>
          <a:p>
            <a:r>
              <a:rPr lang="en-GB" dirty="0" smtClean="0"/>
              <a:t>Non-rational against Smith’s ideas = peculiar but reasonable</a:t>
            </a:r>
          </a:p>
          <a:p>
            <a:r>
              <a:rPr lang="en-GB" dirty="0" smtClean="0"/>
              <a:t>‘thesis of confidence in the yield of the morrow’ (Helm, 1968: 89)</a:t>
            </a:r>
          </a:p>
          <a:p>
            <a:r>
              <a:rPr lang="en-GB" dirty="0" smtClean="0"/>
              <a:t>Confidence makes behaviour sensible</a:t>
            </a:r>
            <a:endParaRPr lang="en-GB" dirty="0"/>
          </a:p>
        </p:txBody>
      </p:sp>
      <p:pic>
        <p:nvPicPr>
          <p:cNvPr id="4098" name="Picture 2" descr="http://shokculture.files.wordpress.com/2010/07/hobbes-leviathan1.jpg"/>
          <p:cNvPicPr>
            <a:picLocks noChangeAspect="1" noChangeArrowheads="1"/>
          </p:cNvPicPr>
          <p:nvPr/>
        </p:nvPicPr>
        <p:blipFill>
          <a:blip r:embed="rId2" cstate="screen"/>
          <a:srcRect/>
          <a:stretch>
            <a:fillRect/>
          </a:stretch>
        </p:blipFill>
        <p:spPr bwMode="auto">
          <a:xfrm>
            <a:off x="5220072" y="1556792"/>
            <a:ext cx="3068588" cy="4810801"/>
          </a:xfrm>
          <a:prstGeom prst="rect">
            <a:avLst/>
          </a:prstGeom>
          <a:noFill/>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Sahlin’s</a:t>
            </a:r>
            <a:r>
              <a:rPr lang="en-GB" dirty="0" smtClean="0"/>
              <a:t> conclusions</a:t>
            </a:r>
            <a:endParaRPr lang="en-GB" dirty="0"/>
          </a:p>
        </p:txBody>
      </p:sp>
      <p:sp>
        <p:nvSpPr>
          <p:cNvPr id="3" name="Content Placeholder 2"/>
          <p:cNvSpPr>
            <a:spLocks noGrp="1"/>
          </p:cNvSpPr>
          <p:nvPr>
            <p:ph sz="half" idx="1"/>
          </p:nvPr>
        </p:nvSpPr>
        <p:spPr/>
        <p:txBody>
          <a:bodyPr/>
          <a:lstStyle/>
          <a:p>
            <a:r>
              <a:rPr lang="en-GB" dirty="0" smtClean="0"/>
              <a:t>Abundance comes with a cost</a:t>
            </a:r>
          </a:p>
          <a:p>
            <a:r>
              <a:rPr lang="en-GB" dirty="0" smtClean="0"/>
              <a:t>h/</a:t>
            </a:r>
            <a:r>
              <a:rPr lang="en-GB" dirty="0" err="1" smtClean="0"/>
              <a:t>gs</a:t>
            </a:r>
            <a:r>
              <a:rPr lang="en-GB" dirty="0" smtClean="0"/>
              <a:t> have affluence without abundance</a:t>
            </a:r>
          </a:p>
          <a:p>
            <a:r>
              <a:rPr lang="en-GB" dirty="0" smtClean="0"/>
              <a:t>Pre 1968 ideas of h/</a:t>
            </a:r>
            <a:r>
              <a:rPr lang="en-GB" dirty="0" err="1" smtClean="0"/>
              <a:t>gs</a:t>
            </a:r>
            <a:r>
              <a:rPr lang="en-GB" dirty="0" smtClean="0"/>
              <a:t> unrelenting search for food abandoned</a:t>
            </a:r>
          </a:p>
          <a:p>
            <a:endParaRPr lang="en-GB" dirty="0"/>
          </a:p>
        </p:txBody>
      </p:sp>
      <p:pic>
        <p:nvPicPr>
          <p:cNvPr id="3074" name="Picture 2" descr="http://images.dpchallenge.com/images_challenge/0-999/364/800/Copyrighted_Image_Reuse_Prohibited_212905.jpg"/>
          <p:cNvPicPr>
            <a:picLocks noChangeAspect="1" noChangeArrowheads="1"/>
          </p:cNvPicPr>
          <p:nvPr/>
        </p:nvPicPr>
        <p:blipFill>
          <a:blip r:embed="rId2" cstate="screen"/>
          <a:srcRect/>
          <a:stretch>
            <a:fillRect/>
          </a:stretch>
        </p:blipFill>
        <p:spPr bwMode="auto">
          <a:xfrm>
            <a:off x="4644008" y="1700808"/>
            <a:ext cx="4032448" cy="4229101"/>
          </a:xfrm>
          <a:prstGeom prst="rect">
            <a:avLst/>
          </a:prstGeom>
          <a:noFill/>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Bird-David, 1992 </a:t>
            </a:r>
            <a:r>
              <a:rPr lang="en-GB" sz="3200" i="1" dirty="0" smtClean="0"/>
              <a:t>Beyond the original affluent society: a </a:t>
            </a:r>
            <a:r>
              <a:rPr lang="en-GB" sz="3200" i="1" dirty="0" err="1" smtClean="0"/>
              <a:t>culturalist</a:t>
            </a:r>
            <a:r>
              <a:rPr lang="en-GB" sz="3200" i="1" dirty="0" smtClean="0"/>
              <a:t> reformation</a:t>
            </a:r>
            <a:r>
              <a:rPr lang="en-GB" sz="3200" dirty="0" smtClean="0"/>
              <a:t> Current </a:t>
            </a:r>
            <a:r>
              <a:rPr lang="en-GB" sz="3200" dirty="0" err="1" smtClean="0"/>
              <a:t>Anth</a:t>
            </a:r>
            <a:endParaRPr lang="en-GB" sz="3200" i="1" dirty="0"/>
          </a:p>
        </p:txBody>
      </p:sp>
      <p:sp>
        <p:nvSpPr>
          <p:cNvPr id="3" name="Content Placeholder 2"/>
          <p:cNvSpPr>
            <a:spLocks noGrp="1"/>
          </p:cNvSpPr>
          <p:nvPr>
            <p:ph sz="half" idx="1"/>
          </p:nvPr>
        </p:nvSpPr>
        <p:spPr>
          <a:xfrm>
            <a:off x="457200" y="1600200"/>
            <a:ext cx="4038600" cy="4853136"/>
          </a:xfrm>
        </p:spPr>
        <p:txBody>
          <a:bodyPr>
            <a:normAutofit lnSpcReduction="10000"/>
          </a:bodyPr>
          <a:lstStyle/>
          <a:p>
            <a:r>
              <a:rPr lang="en-GB" dirty="0" smtClean="0"/>
              <a:t>Claims scant data</a:t>
            </a:r>
          </a:p>
          <a:p>
            <a:pPr lvl="1"/>
            <a:r>
              <a:rPr lang="en-GB" dirty="0" smtClean="0"/>
              <a:t>Only 2 sites (Kung, Arnhem)</a:t>
            </a:r>
          </a:p>
          <a:p>
            <a:pPr lvl="1"/>
            <a:r>
              <a:rPr lang="en-GB" dirty="0" smtClean="0"/>
              <a:t>Only 2 weeks</a:t>
            </a:r>
          </a:p>
          <a:p>
            <a:pPr lvl="1"/>
            <a:r>
              <a:rPr lang="en-GB" dirty="0" smtClean="0"/>
              <a:t>Bifurcation of time not translatable (work/leisure)</a:t>
            </a:r>
          </a:p>
          <a:p>
            <a:r>
              <a:rPr lang="en-GB" dirty="0" smtClean="0"/>
              <a:t>Idea appealed to industrialised nations ideas of freedom</a:t>
            </a:r>
          </a:p>
          <a:p>
            <a:r>
              <a:rPr lang="en-GB" dirty="0" smtClean="0"/>
              <a:t>Talk of ‘trust’ problematic </a:t>
            </a:r>
          </a:p>
        </p:txBody>
      </p:sp>
      <p:pic>
        <p:nvPicPr>
          <p:cNvPr id="5122" name="Picture 2" descr="http://upload.wikimedia.org/wikipedia/en/thumb/f/fe/The_Good_Life_(logo_for_1975_TV_show).jpg/225px-The_Good_Life_(logo_for_1975_TV_show).jpg"/>
          <p:cNvPicPr>
            <a:picLocks noChangeAspect="1" noChangeArrowheads="1"/>
          </p:cNvPicPr>
          <p:nvPr/>
        </p:nvPicPr>
        <p:blipFill>
          <a:blip r:embed="rId2" cstate="screen"/>
          <a:srcRect/>
          <a:stretch>
            <a:fillRect/>
          </a:stretch>
        </p:blipFill>
        <p:spPr bwMode="auto">
          <a:xfrm>
            <a:off x="4582599" y="2060848"/>
            <a:ext cx="4276617" cy="3744416"/>
          </a:xfrm>
          <a:prstGeom prst="rect">
            <a:avLst/>
          </a:prstGeom>
          <a:noFill/>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Bird-David – metaphor of giving environment</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Animism’s primary idiom = sharing</a:t>
            </a:r>
          </a:p>
          <a:p>
            <a:r>
              <a:rPr lang="en-GB" dirty="0" smtClean="0"/>
              <a:t>World as integrated entity (ibid)</a:t>
            </a:r>
          </a:p>
          <a:p>
            <a:r>
              <a:rPr lang="en-GB" dirty="0" smtClean="0"/>
              <a:t>Gathering = ‘cosmic economy of sharing’  or ‘nature to human sharing’ (30). This inspires human-to- human sharing</a:t>
            </a:r>
          </a:p>
        </p:txBody>
      </p:sp>
      <p:sp>
        <p:nvSpPr>
          <p:cNvPr id="4" name="Content Placeholder 3"/>
          <p:cNvSpPr>
            <a:spLocks noGrp="1"/>
          </p:cNvSpPr>
          <p:nvPr>
            <p:ph sz="half" idx="2"/>
          </p:nvPr>
        </p:nvSpPr>
        <p:spPr/>
        <p:txBody>
          <a:bodyPr>
            <a:normAutofit lnSpcReduction="10000"/>
          </a:bodyPr>
          <a:lstStyle/>
          <a:p>
            <a:endParaRPr lang="en-GB"/>
          </a:p>
        </p:txBody>
      </p:sp>
      <p:pic>
        <p:nvPicPr>
          <p:cNvPr id="2052" name="Picture 4" descr="http://farm3.static.flickr.com/2732/4389332094_09640f5483_o.jpg"/>
          <p:cNvPicPr>
            <a:picLocks noChangeAspect="1" noChangeArrowheads="1"/>
          </p:cNvPicPr>
          <p:nvPr/>
        </p:nvPicPr>
        <p:blipFill>
          <a:blip r:embed="rId2" cstate="screen"/>
          <a:srcRect/>
          <a:stretch>
            <a:fillRect/>
          </a:stretch>
        </p:blipFill>
        <p:spPr bwMode="auto">
          <a:xfrm>
            <a:off x="4788024" y="1484784"/>
            <a:ext cx="3744416" cy="3744416"/>
          </a:xfrm>
          <a:prstGeom prst="rect">
            <a:avLst/>
          </a:prstGeom>
          <a:noFill/>
        </p:spPr>
      </p:pic>
      <p:pic>
        <p:nvPicPr>
          <p:cNvPr id="2050" name="Picture 2" descr="http://spearandbow.files.wordpress.com/2011/05/mongongo-nuts.jpg"/>
          <p:cNvPicPr>
            <a:picLocks noChangeAspect="1" noChangeArrowheads="1"/>
          </p:cNvPicPr>
          <p:nvPr/>
        </p:nvPicPr>
        <p:blipFill>
          <a:blip r:embed="rId3" cstate="screen"/>
          <a:srcRect/>
          <a:stretch>
            <a:fillRect/>
          </a:stretch>
        </p:blipFill>
        <p:spPr bwMode="auto">
          <a:xfrm>
            <a:off x="4788024" y="4437112"/>
            <a:ext cx="3744416" cy="2232248"/>
          </a:xfrm>
          <a:prstGeom prst="rect">
            <a:avLst/>
          </a:prstGeom>
          <a:noFill/>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Bird-David cont:</a:t>
            </a:r>
            <a:endParaRPr lang="en-GB" dirty="0"/>
          </a:p>
        </p:txBody>
      </p:sp>
      <p:sp>
        <p:nvSpPr>
          <p:cNvPr id="3" name="Content Placeholder 2"/>
          <p:cNvSpPr>
            <a:spLocks noGrp="1"/>
          </p:cNvSpPr>
          <p:nvPr>
            <p:ph sz="half" idx="1"/>
          </p:nvPr>
        </p:nvSpPr>
        <p:spPr/>
        <p:txBody>
          <a:bodyPr/>
          <a:lstStyle/>
          <a:p>
            <a:r>
              <a:rPr lang="en-GB" dirty="0" smtClean="0"/>
              <a:t>Consequences:</a:t>
            </a:r>
          </a:p>
          <a:p>
            <a:pPr lvl="1"/>
            <a:r>
              <a:rPr lang="en-GB" dirty="0" smtClean="0"/>
              <a:t>Work isn’t work</a:t>
            </a:r>
          </a:p>
          <a:p>
            <a:pPr lvl="1"/>
            <a:r>
              <a:rPr lang="en-GB" dirty="0" smtClean="0"/>
              <a:t>h/</a:t>
            </a:r>
            <a:r>
              <a:rPr lang="en-GB" dirty="0" err="1" smtClean="0"/>
              <a:t>gs</a:t>
            </a:r>
            <a:r>
              <a:rPr lang="en-GB" dirty="0" smtClean="0"/>
              <a:t> appropriate what is seen</a:t>
            </a:r>
          </a:p>
          <a:p>
            <a:pPr lvl="1"/>
            <a:r>
              <a:rPr lang="en-GB" dirty="0" smtClean="0"/>
              <a:t>In world, not directional</a:t>
            </a:r>
          </a:p>
          <a:p>
            <a:pPr lvl="1"/>
            <a:r>
              <a:rPr lang="en-GB" dirty="0" smtClean="0"/>
              <a:t>Nature is a bank (33)</a:t>
            </a:r>
          </a:p>
          <a:p>
            <a:pPr lvl="1"/>
            <a:r>
              <a:rPr lang="en-GB" dirty="0" smtClean="0"/>
              <a:t>So ‘think rich, be rich’ (34)</a:t>
            </a:r>
            <a:endParaRPr lang="en-GB" dirty="0"/>
          </a:p>
        </p:txBody>
      </p:sp>
      <p:sp>
        <p:nvSpPr>
          <p:cNvPr id="4" name="Content Placeholder 3"/>
          <p:cNvSpPr>
            <a:spLocks noGrp="1"/>
          </p:cNvSpPr>
          <p:nvPr>
            <p:ph sz="half" idx="2"/>
          </p:nvPr>
        </p:nvSpPr>
        <p:spPr/>
        <p:txBody>
          <a:bodyPr/>
          <a:lstStyle/>
          <a:p>
            <a:endParaRPr lang="en-GB"/>
          </a:p>
        </p:txBody>
      </p:sp>
      <p:pic>
        <p:nvPicPr>
          <p:cNvPr id="1026" name="Picture 2" descr="http://conservationfinance.files.wordpress.com/2007/07/hadza-young-man-400-x-483.jpg"/>
          <p:cNvPicPr>
            <a:picLocks noChangeAspect="1" noChangeArrowheads="1"/>
          </p:cNvPicPr>
          <p:nvPr/>
        </p:nvPicPr>
        <p:blipFill>
          <a:blip r:embed="rId2" cstate="screen"/>
          <a:srcRect/>
          <a:stretch>
            <a:fillRect/>
          </a:stretch>
        </p:blipFill>
        <p:spPr bwMode="auto">
          <a:xfrm>
            <a:off x="4788024" y="1628800"/>
            <a:ext cx="3810000" cy="4600576"/>
          </a:xfrm>
          <a:prstGeom prst="rect">
            <a:avLst/>
          </a:prstGeom>
          <a:noFill/>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Social consequences associated with property and ownership</a:t>
            </a:r>
            <a:endParaRPr lang="en-GB" dirty="0"/>
          </a:p>
        </p:txBody>
      </p:sp>
      <p:sp>
        <p:nvSpPr>
          <p:cNvPr id="3" name="Content Placeholder 2"/>
          <p:cNvSpPr>
            <a:spLocks noGrp="1"/>
          </p:cNvSpPr>
          <p:nvPr>
            <p:ph sz="half" idx="1"/>
          </p:nvPr>
        </p:nvSpPr>
        <p:spPr/>
        <p:txBody>
          <a:bodyPr/>
          <a:lstStyle/>
          <a:p>
            <a:r>
              <a:rPr lang="en-GB" dirty="0" smtClean="0"/>
              <a:t>The power of the singular</a:t>
            </a:r>
          </a:p>
          <a:p>
            <a:pPr lvl="1"/>
            <a:r>
              <a:rPr lang="en-GB" dirty="0" smtClean="0"/>
              <a:t>Singular as unity</a:t>
            </a:r>
          </a:p>
          <a:p>
            <a:pPr lvl="1"/>
            <a:r>
              <a:rPr lang="en-GB" dirty="0" smtClean="0"/>
              <a:t>Singular as mine (coke bottle)</a:t>
            </a:r>
          </a:p>
          <a:p>
            <a:r>
              <a:rPr lang="en-GB" dirty="0" smtClean="0"/>
              <a:t>Dissociation from unity</a:t>
            </a:r>
          </a:p>
          <a:p>
            <a:pPr lvl="1"/>
            <a:r>
              <a:rPr lang="en-GB" dirty="0" smtClean="0"/>
              <a:t>Mine</a:t>
            </a:r>
          </a:p>
          <a:p>
            <a:pPr lvl="1"/>
            <a:r>
              <a:rPr lang="en-GB" dirty="0" smtClean="0"/>
              <a:t>Yours </a:t>
            </a:r>
          </a:p>
          <a:p>
            <a:endParaRPr lang="en-GB" dirty="0"/>
          </a:p>
        </p:txBody>
      </p:sp>
      <p:sp>
        <p:nvSpPr>
          <p:cNvPr id="4" name="Content Placeholder 3"/>
          <p:cNvSpPr>
            <a:spLocks noGrp="1"/>
          </p:cNvSpPr>
          <p:nvPr>
            <p:ph sz="half" idx="2"/>
          </p:nvPr>
        </p:nvSpPr>
        <p:spPr/>
        <p:txBody>
          <a:bodyPr/>
          <a:lstStyle/>
          <a:p>
            <a:endParaRPr lang="en-GB"/>
          </a:p>
        </p:txBody>
      </p:sp>
      <p:pic>
        <p:nvPicPr>
          <p:cNvPr id="5" name="Picture 4" descr="http://s1.hubimg.com/u/5517200_f260.jpg"/>
          <p:cNvPicPr>
            <a:picLocks noChangeAspect="1" noChangeArrowheads="1"/>
          </p:cNvPicPr>
          <p:nvPr/>
        </p:nvPicPr>
        <p:blipFill>
          <a:blip r:embed="rId2" cstate="screen"/>
          <a:srcRect/>
          <a:stretch>
            <a:fillRect/>
          </a:stretch>
        </p:blipFill>
        <p:spPr bwMode="auto">
          <a:xfrm>
            <a:off x="4863343" y="1612075"/>
            <a:ext cx="3823457" cy="4525962"/>
          </a:xfrm>
          <a:prstGeom prst="rect">
            <a:avLst/>
          </a:prstGeom>
          <a:noFill/>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environment/ecology/</a:t>
            </a:r>
            <a:r>
              <a:rPr lang="en-GB" dirty="0" err="1" smtClean="0"/>
              <a:t>embeddedness</a:t>
            </a:r>
            <a:r>
              <a:rPr lang="en-GB" dirty="0" smtClean="0"/>
              <a:t> </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 </a:t>
            </a:r>
            <a:r>
              <a:rPr lang="en-GB" dirty="0" err="1" smtClean="0"/>
              <a:t>Anth</a:t>
            </a:r>
            <a:r>
              <a:rPr lang="en-GB" dirty="0" smtClean="0"/>
              <a:t> looks at how different human groups </a:t>
            </a:r>
            <a:r>
              <a:rPr lang="en-GB" i="1" dirty="0" smtClean="0"/>
              <a:t>understand</a:t>
            </a:r>
            <a:r>
              <a:rPr lang="en-GB" dirty="0" smtClean="0"/>
              <a:t> the environment </a:t>
            </a:r>
          </a:p>
          <a:p>
            <a:r>
              <a:rPr lang="en-GB" dirty="0" smtClean="0"/>
              <a:t>The attributed meaning differs depending on society.</a:t>
            </a:r>
          </a:p>
          <a:p>
            <a:pPr lvl="1"/>
            <a:r>
              <a:rPr lang="en-GB" dirty="0" err="1" smtClean="0"/>
              <a:t>Yanomami</a:t>
            </a:r>
            <a:r>
              <a:rPr lang="en-GB" dirty="0" smtClean="0"/>
              <a:t> work to keep ‘nature’ out</a:t>
            </a:r>
          </a:p>
          <a:p>
            <a:pPr lvl="1"/>
            <a:r>
              <a:rPr lang="en-GB" dirty="0" smtClean="0"/>
              <a:t>San are one with it/no separation</a:t>
            </a:r>
            <a:endParaRPr lang="en-GB" dirty="0"/>
          </a:p>
        </p:txBody>
      </p:sp>
      <p:pic>
        <p:nvPicPr>
          <p:cNvPr id="1027" name="Picture 3" descr="C:\Documents and Settings\sa025\Local Settings\Temporary Internet Files\Content.IE5\S5654IX9\MP900442391[1].jpg"/>
          <p:cNvPicPr>
            <a:picLocks noGrp="1" noChangeAspect="1" noChangeArrowheads="1"/>
          </p:cNvPicPr>
          <p:nvPr>
            <p:ph sz="half" idx="2"/>
          </p:nvPr>
        </p:nvPicPr>
        <p:blipFill>
          <a:blip r:embed="rId2" cstate="screen"/>
          <a:srcRect/>
          <a:stretch>
            <a:fillRect/>
          </a:stretch>
        </p:blipFill>
        <p:spPr bwMode="auto">
          <a:xfrm>
            <a:off x="4648200" y="2240949"/>
            <a:ext cx="4038600" cy="3244464"/>
          </a:xfrm>
          <a:prstGeom prst="rect">
            <a:avLst/>
          </a:prstGeom>
          <a:noFill/>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the environment is perceived has consequences</a:t>
            </a:r>
            <a:endParaRPr lang="en-GB" dirty="0"/>
          </a:p>
        </p:txBody>
      </p:sp>
      <p:sp>
        <p:nvSpPr>
          <p:cNvPr id="3" name="Content Placeholder 2"/>
          <p:cNvSpPr>
            <a:spLocks noGrp="1"/>
          </p:cNvSpPr>
          <p:nvPr>
            <p:ph sz="half" idx="1"/>
          </p:nvPr>
        </p:nvSpPr>
        <p:spPr/>
        <p:txBody>
          <a:bodyPr>
            <a:normAutofit fontScale="92500"/>
          </a:bodyPr>
          <a:lstStyle/>
          <a:p>
            <a:pPr>
              <a:buNone/>
            </a:pPr>
            <a:r>
              <a:rPr lang="en-GB" dirty="0" smtClean="0"/>
              <a:t>If it is </a:t>
            </a:r>
          </a:p>
          <a:p>
            <a:r>
              <a:rPr lang="en-GB" dirty="0" smtClean="0"/>
              <a:t>a controlling force, other factors seem powerless</a:t>
            </a:r>
          </a:p>
          <a:p>
            <a:r>
              <a:rPr lang="en-GB" dirty="0" smtClean="0"/>
              <a:t>an equal (sibling), you may feel love for it</a:t>
            </a:r>
          </a:p>
          <a:p>
            <a:r>
              <a:rPr lang="en-GB" dirty="0" smtClean="0"/>
              <a:t>parental, you may feel you need to obey it</a:t>
            </a:r>
          </a:p>
          <a:p>
            <a:r>
              <a:rPr lang="en-GB" dirty="0" smtClean="0"/>
              <a:t>a thoughtless object, you will be distanced from it</a:t>
            </a:r>
            <a:endParaRPr lang="en-GB" dirty="0"/>
          </a:p>
        </p:txBody>
      </p:sp>
      <p:pic>
        <p:nvPicPr>
          <p:cNvPr id="25" name="Content Placeholder 24" descr="pythonGod.png"/>
          <p:cNvPicPr>
            <a:picLocks noGrp="1" noChangeAspect="1"/>
          </p:cNvPicPr>
          <p:nvPr>
            <p:ph sz="half" idx="2"/>
          </p:nvPr>
        </p:nvPicPr>
        <p:blipFill>
          <a:blip r:embed="rId2" cstate="screen"/>
          <a:stretch>
            <a:fillRect/>
          </a:stretch>
        </p:blipFill>
        <p:spPr>
          <a:xfrm>
            <a:off x="4648200" y="2344668"/>
            <a:ext cx="4038600" cy="3037027"/>
          </a:xfr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Environment – theoretical approaches</a:t>
            </a:r>
            <a:endParaRPr lang="en-US" dirty="0"/>
          </a:p>
        </p:txBody>
      </p:sp>
      <p:sp>
        <p:nvSpPr>
          <p:cNvPr id="3" name="Content Placeholder 2"/>
          <p:cNvSpPr>
            <a:spLocks noGrp="1"/>
          </p:cNvSpPr>
          <p:nvPr>
            <p:ph sz="half" idx="1"/>
          </p:nvPr>
        </p:nvSpPr>
        <p:spPr/>
        <p:txBody>
          <a:bodyPr/>
          <a:lstStyle/>
          <a:p>
            <a:r>
              <a:rPr lang="en-US" dirty="0" smtClean="0"/>
              <a:t>Human adaptation and evolution</a:t>
            </a:r>
          </a:p>
          <a:p>
            <a:r>
              <a:rPr lang="en-US" dirty="0" smtClean="0"/>
              <a:t>Environmental determinism</a:t>
            </a:r>
          </a:p>
          <a:p>
            <a:pPr lvl="1"/>
            <a:r>
              <a:rPr lang="en-US" dirty="0" smtClean="0"/>
              <a:t>Cultural determinism</a:t>
            </a:r>
          </a:p>
          <a:p>
            <a:pPr lvl="1"/>
            <a:r>
              <a:rPr lang="en-US" dirty="0" err="1" smtClean="0"/>
              <a:t>Possiblism</a:t>
            </a:r>
            <a:endParaRPr lang="en-US" dirty="0" smtClean="0"/>
          </a:p>
          <a:p>
            <a:r>
              <a:rPr lang="en-US" dirty="0" smtClean="0"/>
              <a:t>Ecology </a:t>
            </a:r>
            <a:endParaRPr lang="en-US" dirty="0"/>
          </a:p>
        </p:txBody>
      </p:sp>
      <p:pic>
        <p:nvPicPr>
          <p:cNvPr id="7" name="Content Placeholder 6"/>
          <p:cNvPicPr>
            <a:picLocks noGrp="1" noChangeAspect="1"/>
          </p:cNvPicPr>
          <p:nvPr>
            <p:ph sz="half" idx="2"/>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374065095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Mobility as key theme/feature?</a:t>
            </a:r>
            <a:endParaRPr lang="en-GB" dirty="0"/>
          </a:p>
        </p:txBody>
      </p:sp>
      <p:sp>
        <p:nvSpPr>
          <p:cNvPr id="3" name="Content Placeholder 2"/>
          <p:cNvSpPr>
            <a:spLocks noGrp="1"/>
          </p:cNvSpPr>
          <p:nvPr>
            <p:ph sz="half" idx="1"/>
          </p:nvPr>
        </p:nvSpPr>
        <p:spPr/>
        <p:txBody>
          <a:bodyPr/>
          <a:lstStyle/>
          <a:p>
            <a:r>
              <a:rPr lang="en-GB" dirty="0" smtClean="0"/>
              <a:t>Cannon, rejecting materialist perspective, explores how mobility of h/</a:t>
            </a:r>
            <a:r>
              <a:rPr lang="en-GB" dirty="0" err="1" smtClean="0"/>
              <a:t>gs</a:t>
            </a:r>
            <a:r>
              <a:rPr lang="en-GB" dirty="0" smtClean="0"/>
              <a:t> might be more usefully understood</a:t>
            </a:r>
          </a:p>
          <a:p>
            <a:r>
              <a:rPr lang="en-GB" dirty="0" smtClean="0"/>
              <a:t>Considers the meaning of walking/being mobile = good for sense of wellbeing rather than getting dinner</a:t>
            </a:r>
            <a:endParaRPr lang="en-GB" dirty="0"/>
          </a:p>
        </p:txBody>
      </p:sp>
      <p:pic>
        <p:nvPicPr>
          <p:cNvPr id="6" name="Content Placeholder 5" descr="Corbis-AB001370.jpg"/>
          <p:cNvPicPr>
            <a:picLocks noGrp="1" noChangeAspect="1"/>
          </p:cNvPicPr>
          <p:nvPr>
            <p:ph sz="half" idx="2"/>
          </p:nvPr>
        </p:nvPicPr>
        <p:blipFill>
          <a:blip r:embed="rId2" cstate="screen"/>
          <a:srcRect t="-21951"/>
          <a:stretch>
            <a:fillRect/>
          </a:stretch>
        </p:blipFill>
        <p:spPr>
          <a:xfrm>
            <a:off x="5076056" y="1772816"/>
            <a:ext cx="3744416" cy="3600400"/>
          </a:xfrm>
        </p:spPr>
      </p:pic>
      <p:sp>
        <p:nvSpPr>
          <p:cNvPr id="15362" name="AutoShape 2" descr="san bushman on a bicycle"/>
          <p:cNvSpPr>
            <a:spLocks noChangeAspect="1" noChangeArrowheads="1"/>
          </p:cNvSpPr>
          <p:nvPr/>
        </p:nvSpPr>
        <p:spPr bwMode="auto">
          <a:xfrm>
            <a:off x="155575" y="-1951038"/>
            <a:ext cx="6096000" cy="40767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Move from subsistence to thinking</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From constriction of materialist, neo-Darwinism to post </a:t>
            </a:r>
            <a:r>
              <a:rPr lang="en-GB" dirty="0" err="1" smtClean="0"/>
              <a:t>processual</a:t>
            </a:r>
            <a:r>
              <a:rPr lang="en-GB" dirty="0" smtClean="0"/>
              <a:t> attempts to find perception and agency.</a:t>
            </a:r>
          </a:p>
          <a:p>
            <a:r>
              <a:rPr lang="en-GB" dirty="0" smtClean="0"/>
              <a:t>From overarching laws to fine-grained analogy</a:t>
            </a:r>
          </a:p>
          <a:p>
            <a:r>
              <a:rPr lang="en-GB" dirty="0" smtClean="0"/>
              <a:t>From </a:t>
            </a:r>
            <a:r>
              <a:rPr lang="en-GB" dirty="0" err="1" smtClean="0"/>
              <a:t>optimalisation</a:t>
            </a:r>
            <a:r>
              <a:rPr lang="en-GB" dirty="0" smtClean="0"/>
              <a:t> economics to meaning</a:t>
            </a:r>
            <a:endParaRPr lang="en-GB" dirty="0"/>
          </a:p>
        </p:txBody>
      </p:sp>
      <p:sp>
        <p:nvSpPr>
          <p:cNvPr id="4" name="Content Placeholder 3"/>
          <p:cNvSpPr>
            <a:spLocks noGrp="1"/>
          </p:cNvSpPr>
          <p:nvPr>
            <p:ph sz="half" idx="2"/>
          </p:nvPr>
        </p:nvSpPr>
        <p:spPr/>
        <p:txBody>
          <a:bodyPr>
            <a:normAutofit lnSpcReduction="10000"/>
          </a:bodyPr>
          <a:lstStyle/>
          <a:p>
            <a:endParaRPr lang="en-GB"/>
          </a:p>
        </p:txBody>
      </p:sp>
      <p:pic>
        <p:nvPicPr>
          <p:cNvPr id="14338" name="Picture 2" descr="http://www.amazon-indians.org/yanomami-girl.jpg#amazon%20indians"/>
          <p:cNvPicPr>
            <a:picLocks noChangeAspect="1" noChangeArrowheads="1"/>
          </p:cNvPicPr>
          <p:nvPr/>
        </p:nvPicPr>
        <p:blipFill>
          <a:blip r:embed="rId2" cstate="screen"/>
          <a:srcRect/>
          <a:stretch>
            <a:fillRect/>
          </a:stretch>
        </p:blipFill>
        <p:spPr bwMode="auto">
          <a:xfrm>
            <a:off x="4644008" y="2276872"/>
            <a:ext cx="4095750" cy="3076575"/>
          </a:xfrm>
          <a:prstGeom prst="rect">
            <a:avLst/>
          </a:prstGeom>
          <a:noFill/>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Illusion/reality</a:t>
            </a:r>
            <a:endParaRPr lang="en-GB" dirty="0"/>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pic>
        <p:nvPicPr>
          <p:cNvPr id="40962" name="Picture 2" descr="http://3.bp.blogspot.com/_p31DIgrkdbQ/TO69ZbxKS9I/AAAAAAAAAcI/eYM7nyvYfiY/s1600/optical_illusion.jpg"/>
          <p:cNvPicPr>
            <a:picLocks noChangeAspect="1" noChangeArrowheads="1"/>
          </p:cNvPicPr>
          <p:nvPr/>
        </p:nvPicPr>
        <p:blipFill>
          <a:blip r:embed="rId2" cstate="screen"/>
          <a:srcRect/>
          <a:stretch>
            <a:fillRect/>
          </a:stretch>
        </p:blipFill>
        <p:spPr bwMode="auto">
          <a:xfrm>
            <a:off x="404749" y="1600199"/>
            <a:ext cx="4454121" cy="4525963"/>
          </a:xfrm>
          <a:prstGeom prst="rect">
            <a:avLst/>
          </a:prstGeom>
          <a:noFill/>
        </p:spPr>
      </p:pic>
      <p:pic>
        <p:nvPicPr>
          <p:cNvPr id="40964" name="Picture 4" descr="http://s1.hubimg.com/u/5517200_f260.jpg"/>
          <p:cNvPicPr>
            <a:picLocks noChangeAspect="1" noChangeArrowheads="1"/>
          </p:cNvPicPr>
          <p:nvPr/>
        </p:nvPicPr>
        <p:blipFill>
          <a:blip r:embed="rId3" cstate="screen"/>
          <a:srcRect/>
          <a:stretch>
            <a:fillRect/>
          </a:stretch>
        </p:blipFill>
        <p:spPr bwMode="auto">
          <a:xfrm>
            <a:off x="4863343" y="1612075"/>
            <a:ext cx="3823457" cy="4525962"/>
          </a:xfrm>
          <a:prstGeom prst="rect">
            <a:avLst/>
          </a:prstGeom>
          <a:noFill/>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smtClean="0"/>
              <a:t>What is nature?</a:t>
            </a:r>
            <a:br>
              <a:rPr lang="en-US" dirty="0" smtClean="0"/>
            </a:br>
            <a:r>
              <a:rPr lang="en-US" dirty="0" smtClean="0"/>
              <a:t>Is it ‘real’ or constructed?</a:t>
            </a:r>
            <a:br>
              <a:rPr lang="en-US" dirty="0" smtClean="0"/>
            </a:br>
            <a:r>
              <a:rPr lang="en-US" dirty="0" smtClean="0"/>
              <a:t>Are humans natural?</a:t>
            </a:r>
            <a:endParaRPr lang="en-US" dirty="0"/>
          </a:p>
        </p:txBody>
      </p:sp>
      <p:sp>
        <p:nvSpPr>
          <p:cNvPr id="6" name="Subtitle 5"/>
          <p:cNvSpPr>
            <a:spLocks noGrp="1"/>
          </p:cNvSpPr>
          <p:nvPr>
            <p:ph type="subTitle" idx="1"/>
          </p:nvPr>
        </p:nvSpPr>
        <p:spPr/>
        <p:txBody>
          <a:bodyPr/>
          <a:lstStyle/>
          <a:p>
            <a:endParaRPr lang="en-US"/>
          </a:p>
        </p:txBody>
      </p:sp>
      <p:pic>
        <p:nvPicPr>
          <p:cNvPr id="7" name="Picture 6"/>
          <p:cNvPicPr>
            <a:picLocks noChangeAspect="1"/>
          </p:cNvPicPr>
          <p:nvPr/>
        </p:nvPicPr>
        <p:blipFill>
          <a:blip r:embed="rId2" cstate="email">
            <a:extLst>
              <a:ext uri="{28A0092B-C50C-407E-A947-70E740481C1C}">
                <a14:useLocalDpi xmlns:a14="http://schemas.microsoft.com/office/drawing/2010/main" xmlns=""/>
              </a:ext>
            </a:extLst>
          </a:blip>
          <a:stretch>
            <a:fillRect/>
          </a:stretch>
        </p:blipFill>
        <p:spPr>
          <a:xfrm>
            <a:off x="1105470" y="3925281"/>
            <a:ext cx="2354580" cy="1702781"/>
          </a:xfrm>
          <a:prstGeom prst="rect">
            <a:avLst/>
          </a:prstGeom>
        </p:spPr>
      </p:pic>
      <p:pic>
        <p:nvPicPr>
          <p:cNvPr id="8" name="Picture 7"/>
          <p:cNvPicPr>
            <a:picLocks noChangeAspect="1"/>
          </p:cNvPicPr>
          <p:nvPr/>
        </p:nvPicPr>
        <p:blipFill>
          <a:blip r:embed="rId3" cstate="email">
            <a:extLst>
              <a:ext uri="{28A0092B-C50C-407E-A947-70E740481C1C}">
                <a14:useLocalDpi xmlns:a14="http://schemas.microsoft.com/office/drawing/2010/main" xmlns=""/>
              </a:ext>
            </a:extLst>
          </a:blip>
          <a:stretch>
            <a:fillRect/>
          </a:stretch>
        </p:blipFill>
        <p:spPr>
          <a:xfrm>
            <a:off x="3460050" y="3886201"/>
            <a:ext cx="2262788" cy="1752600"/>
          </a:xfrm>
          <a:prstGeom prst="rect">
            <a:avLst/>
          </a:prstGeom>
        </p:spPr>
      </p:pic>
      <p:pic>
        <p:nvPicPr>
          <p:cNvPr id="11" name="Picture 10"/>
          <p:cNvPicPr>
            <a:picLocks noChangeAspect="1"/>
          </p:cNvPicPr>
          <p:nvPr/>
        </p:nvPicPr>
        <p:blipFill>
          <a:blip r:embed="rId4" cstate="email">
            <a:extLst>
              <a:ext uri="{28A0092B-C50C-407E-A947-70E740481C1C}">
                <a14:useLocalDpi xmlns:a14="http://schemas.microsoft.com/office/drawing/2010/main" xmlns=""/>
              </a:ext>
            </a:extLst>
          </a:blip>
          <a:stretch>
            <a:fillRect/>
          </a:stretch>
        </p:blipFill>
        <p:spPr>
          <a:xfrm>
            <a:off x="5722838" y="3886201"/>
            <a:ext cx="2357894" cy="1741862"/>
          </a:xfrm>
          <a:prstGeom prst="rect">
            <a:avLst/>
          </a:prstGeom>
        </p:spPr>
      </p:pic>
    </p:spTree>
    <p:extLst>
      <p:ext uri="{BB962C8B-B14F-4D97-AF65-F5344CB8AC3E}">
        <p14:creationId xmlns:p14="http://schemas.microsoft.com/office/powerpoint/2010/main" xmlns="" val="3315663682"/>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Natural?</a:t>
            </a:r>
            <a:endParaRPr lang="en-US" dirty="0"/>
          </a:p>
        </p:txBody>
      </p:sp>
      <p:pic>
        <p:nvPicPr>
          <p:cNvPr id="7" name="Content Placeholder 6"/>
          <p:cNvPicPr>
            <a:picLocks noGrp="1" noChangeAspect="1"/>
          </p:cNvPicPr>
          <p:nvPr>
            <p:ph sz="half" idx="1"/>
          </p:nvPr>
        </p:nvPicPr>
        <p:blipFill>
          <a:blip r:embed="rId2" cstate="email">
            <a:extLst>
              <a:ext uri="{28A0092B-C50C-407E-A947-70E740481C1C}">
                <a14:useLocalDpi xmlns:a14="http://schemas.microsoft.com/office/drawing/2010/main" xmlns=""/>
              </a:ext>
            </a:extLst>
          </a:blip>
          <a:srcRect/>
          <a:stretch>
            <a:fillRect/>
          </a:stretch>
        </p:blipFill>
        <p:spPr/>
      </p:pic>
      <p:pic>
        <p:nvPicPr>
          <p:cNvPr id="8" name="Content Placeholder 7"/>
          <p:cNvPicPr>
            <a:picLocks noGrp="1" noChangeAspect="1"/>
          </p:cNvPicPr>
          <p:nvPr>
            <p:ph sz="half" idx="2"/>
          </p:nvPr>
        </p:nvPicPr>
        <p:blipFill>
          <a:blip r:embed="rId3" cstate="email">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348630714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Culture?</a:t>
            </a:r>
            <a:endParaRPr lang="en-US" dirty="0"/>
          </a:p>
        </p:txBody>
      </p:sp>
      <p:pic>
        <p:nvPicPr>
          <p:cNvPr id="5" name="Content Placeholder 4"/>
          <p:cNvPicPr>
            <a:picLocks noGrp="1" noChangeAspect="1"/>
          </p:cNvPicPr>
          <p:nvPr>
            <p:ph sz="half" idx="1"/>
          </p:nvPr>
        </p:nvPicPr>
        <p:blipFill>
          <a:blip r:embed="rId2" cstate="email">
            <a:extLst>
              <a:ext uri="{28A0092B-C50C-407E-A947-70E740481C1C}">
                <a14:useLocalDpi xmlns:a14="http://schemas.microsoft.com/office/drawing/2010/main" xmlns=""/>
              </a:ext>
            </a:extLst>
          </a:blip>
          <a:srcRect/>
          <a:stretch>
            <a:fillRect/>
          </a:stretch>
        </p:blipFill>
        <p:spPr/>
      </p:pic>
      <p:pic>
        <p:nvPicPr>
          <p:cNvPr id="10" name="Content Placeholder 9"/>
          <p:cNvPicPr>
            <a:picLocks noGrp="1" noChangeAspect="1"/>
          </p:cNvPicPr>
          <p:nvPr>
            <p:ph sz="half" idx="2"/>
          </p:nvPr>
        </p:nvPicPr>
        <p:blipFill>
          <a:blip r:embed="rId3" cstate="email">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317063950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smtClean="0"/>
              <a:t>Is there something ‘out there’?</a:t>
            </a:r>
            <a:endParaRPr lang="en-US" dirty="0"/>
          </a:p>
        </p:txBody>
      </p:sp>
      <p:sp>
        <p:nvSpPr>
          <p:cNvPr id="9" name="Content Placeholder 8"/>
          <p:cNvSpPr>
            <a:spLocks noGrp="1"/>
          </p:cNvSpPr>
          <p:nvPr>
            <p:ph idx="1"/>
          </p:nvPr>
        </p:nvSpPr>
        <p:spPr/>
        <p:txBody>
          <a:bodyPr/>
          <a:lstStyle/>
          <a:p>
            <a:pPr marL="0" indent="0">
              <a:buNone/>
            </a:pPr>
            <a:r>
              <a:rPr lang="en-GB" i="1" dirty="0"/>
              <a:t>‘Reality is not the world as it is perceived directly by the senses; reality is the world as it is perceived by the </a:t>
            </a:r>
            <a:r>
              <a:rPr lang="en-GB" dirty="0">
                <a:solidFill>
                  <a:srgbClr val="FFFF00"/>
                </a:solidFill>
              </a:rPr>
              <a:t>mind</a:t>
            </a:r>
            <a:r>
              <a:rPr lang="en-GB" i="1" dirty="0"/>
              <a:t> through the medium of the senses. Thus reality in nature is not just what we see but what we have</a:t>
            </a:r>
            <a:r>
              <a:rPr lang="en-GB" i="1" dirty="0">
                <a:solidFill>
                  <a:srgbClr val="0000FF"/>
                </a:solidFill>
              </a:rPr>
              <a:t> </a:t>
            </a:r>
            <a:r>
              <a:rPr lang="en-GB" dirty="0">
                <a:solidFill>
                  <a:srgbClr val="FFFF00"/>
                </a:solidFill>
              </a:rPr>
              <a:t>learned</a:t>
            </a:r>
            <a:r>
              <a:rPr lang="en-GB" i="1" dirty="0">
                <a:solidFill>
                  <a:srgbClr val="0000FF"/>
                </a:solidFill>
              </a:rPr>
              <a:t> </a:t>
            </a:r>
            <a:r>
              <a:rPr lang="en-GB" i="1" dirty="0"/>
              <a:t>to see’</a:t>
            </a:r>
            <a:r>
              <a:rPr lang="en-GB" dirty="0"/>
              <a:t> </a:t>
            </a:r>
            <a:endParaRPr lang="en-GB" dirty="0" smtClean="0"/>
          </a:p>
          <a:p>
            <a:pPr marL="0" indent="0">
              <a:buNone/>
            </a:pPr>
            <a:endParaRPr lang="en-GB" dirty="0"/>
          </a:p>
          <a:p>
            <a:pPr marL="0" indent="0">
              <a:buNone/>
            </a:pPr>
            <a:r>
              <a:rPr lang="en-GB" dirty="0" smtClean="0"/>
              <a:t>(</a:t>
            </a:r>
            <a:r>
              <a:rPr lang="en-GB" dirty="0"/>
              <a:t>Nelson in </a:t>
            </a:r>
            <a:r>
              <a:rPr lang="en-GB" dirty="0" err="1" smtClean="0"/>
              <a:t>Ingold</a:t>
            </a:r>
            <a:r>
              <a:rPr lang="en-GB" dirty="0" smtClean="0"/>
              <a:t>, 1996: </a:t>
            </a:r>
            <a:r>
              <a:rPr lang="en-GB" dirty="0"/>
              <a:t>141) original emphasis</a:t>
            </a:r>
          </a:p>
          <a:p>
            <a:endParaRPr lang="en-US" dirty="0"/>
          </a:p>
        </p:txBody>
      </p:sp>
    </p:spTree>
    <p:extLst>
      <p:ext uri="{BB962C8B-B14F-4D97-AF65-F5344CB8AC3E}">
        <p14:creationId xmlns:p14="http://schemas.microsoft.com/office/powerpoint/2010/main" xmlns="" val="420368126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So how can we usefully conceive of things?</a:t>
            </a:r>
            <a:endParaRPr lang="en-GB" dirty="0"/>
          </a:p>
        </p:txBody>
      </p:sp>
      <p:sp>
        <p:nvSpPr>
          <p:cNvPr id="3" name="Content Placeholder 2"/>
          <p:cNvSpPr>
            <a:spLocks noGrp="1"/>
          </p:cNvSpPr>
          <p:nvPr>
            <p:ph idx="1"/>
          </p:nvPr>
        </p:nvSpPr>
        <p:spPr/>
        <p:txBody>
          <a:bodyPr/>
          <a:lstStyle/>
          <a:p>
            <a:r>
              <a:rPr lang="en-GB" dirty="0" smtClean="0"/>
              <a:t>There is no such thing as nature or culture other than how humans conceive of it</a:t>
            </a:r>
          </a:p>
          <a:p>
            <a:r>
              <a:rPr lang="en-GB" dirty="0" smtClean="0"/>
              <a:t>Everything is natural</a:t>
            </a:r>
          </a:p>
          <a:p>
            <a:r>
              <a:rPr lang="en-GB" dirty="0" smtClean="0"/>
              <a:t>With use things can become cultural, but they remain natural too (no sharp dichotomy)</a:t>
            </a:r>
          </a:p>
          <a:p>
            <a:r>
              <a:rPr lang="en-GB" dirty="0" smtClean="0"/>
              <a:t>Each culture has different ideas</a:t>
            </a:r>
          </a:p>
          <a:p>
            <a:r>
              <a:rPr lang="en-GB" dirty="0" smtClean="0"/>
              <a:t>We make things as they are</a:t>
            </a:r>
          </a:p>
          <a:p>
            <a:r>
              <a:rPr lang="en-GB" dirty="0" smtClean="0"/>
              <a:t>All meanings shift</a:t>
            </a:r>
            <a:endParaRPr lang="en-GB" dirty="0"/>
          </a:p>
        </p:txBody>
      </p:sp>
    </p:spTree>
  </p:cSld>
  <p:clrMapOvr>
    <a:masterClrMapping/>
  </p:clrMapOvr>
</p:sld>
</file>

<file path=ppt/theme/theme1.xml><?xml version="1.0" encoding="utf-8"?>
<a:theme xmlns:a="http://schemas.openxmlformats.org/drawingml/2006/main" name="Office Theme">
  <a:themeElements>
    <a:clrScheme name="Custom 40">
      <a:dk1>
        <a:srgbClr val="FFFFFF"/>
      </a:dk1>
      <a:lt1>
        <a:srgbClr val="340000"/>
      </a:lt1>
      <a:dk2>
        <a:srgbClr val="FFC000"/>
      </a:dk2>
      <a:lt2>
        <a:srgbClr val="140000"/>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1721</TotalTime>
  <Words>1443</Words>
  <Application>Microsoft Office PowerPoint</Application>
  <PresentationFormat>On-screen Show (4:3)</PresentationFormat>
  <Paragraphs>173</Paragraphs>
  <Slides>38</Slides>
  <Notes>5</Notes>
  <HiddenSlides>0</HiddenSlides>
  <MMClips>0</MMClip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Office Theme</vt:lpstr>
      <vt:lpstr>Subsistence </vt:lpstr>
      <vt:lpstr>Q: is it useful to analyse people using subsistence as the framework </vt:lpstr>
      <vt:lpstr>Recap </vt:lpstr>
      <vt:lpstr>Lee and Daly, 1999:3</vt:lpstr>
      <vt:lpstr>McFayden, 2011 quotes Finlay, 2004: 1</vt:lpstr>
      <vt:lpstr>Structured worlds: the arch of h/g thought and action</vt:lpstr>
      <vt:lpstr>Jordan, 2011: 29</vt:lpstr>
      <vt:lpstr>Cannon, 2011: 65</vt:lpstr>
      <vt:lpstr>Henrich et al., 2010.  The weirdest people in the world</vt:lpstr>
      <vt:lpstr>Some responses to Henrich et al.</vt:lpstr>
      <vt:lpstr>Subsistence –  what do we mean?  How has it been understood?</vt:lpstr>
      <vt:lpstr>Subsistence/economy/environment</vt:lpstr>
      <vt:lpstr>4 main methods of getting dinner</vt:lpstr>
      <vt:lpstr>Engels (1875):  2 main subsistence types</vt:lpstr>
      <vt:lpstr>Remember – via using Raquel Welsh –  a problem with terms</vt:lpstr>
      <vt:lpstr>Ingold, 2011, chapter 3  The perception of the environment</vt:lpstr>
      <vt:lpstr>Some other thoughts to note</vt:lpstr>
      <vt:lpstr>Foraging theory – Woodburn ‘80s</vt:lpstr>
      <vt:lpstr>Optimal foraging theory</vt:lpstr>
      <vt:lpstr>h/g lives difficult and insecure?</vt:lpstr>
      <vt:lpstr>Sahlin’s ideas of affluence</vt:lpstr>
      <vt:lpstr>‘Peculiar’ economics  ‘want not, lack not’</vt:lpstr>
      <vt:lpstr>Sahlin’s conclusions</vt:lpstr>
      <vt:lpstr>Bird-David, 1992 Beyond the original affluent society: a culturalist reformation Current Anth</vt:lpstr>
      <vt:lpstr>Bird-David – metaphor of giving environment</vt:lpstr>
      <vt:lpstr>Bird-David cont:</vt:lpstr>
      <vt:lpstr>Social consequences associated with property and ownership</vt:lpstr>
      <vt:lpstr> environment/ecology/embeddedness </vt:lpstr>
      <vt:lpstr>How the environment is perceived has consequences</vt:lpstr>
      <vt:lpstr>The Environment – theoretical approaches</vt:lpstr>
      <vt:lpstr>Mobility as key theme/feature?</vt:lpstr>
      <vt:lpstr>Move from subsistence to thinking</vt:lpstr>
      <vt:lpstr>Illusion/reality</vt:lpstr>
      <vt:lpstr>What is nature? Is it ‘real’ or constructed? Are humans natural?</vt:lpstr>
      <vt:lpstr>Natural?</vt:lpstr>
      <vt:lpstr>Culture?</vt:lpstr>
      <vt:lpstr>Is there something ‘out there’?</vt:lpstr>
      <vt:lpstr>So how can we usefully conceive of things?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sa025</dc:creator>
  <cp:lastModifiedBy>sa025</cp:lastModifiedBy>
  <cp:revision>152</cp:revision>
  <dcterms:created xsi:type="dcterms:W3CDTF">2012-09-11T11:10:03Z</dcterms:created>
  <dcterms:modified xsi:type="dcterms:W3CDTF">2013-03-15T13:02:54Z</dcterms:modified>
</cp:coreProperties>
</file>