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4" r:id="rId16"/>
    <p:sldId id="270" r:id="rId17"/>
    <p:sldId id="271" r:id="rId18"/>
    <p:sldId id="288" r:id="rId19"/>
    <p:sldId id="272" r:id="rId20"/>
    <p:sldId id="273"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B14BA3-5B93-412A-A87D-7C571D1C5C9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GB"/>
        </a:p>
      </dgm:t>
    </dgm:pt>
    <dgm:pt modelId="{BF0E4A8D-641F-4257-B80C-87C2D933D5B4}">
      <dgm:prSet phldrT="[Text]" phldr="0"/>
      <dgm:spPr/>
      <dgm:t>
        <a:bodyPr/>
        <a:lstStyle/>
        <a:p>
          <a:r>
            <a:rPr lang="en-GB" dirty="0"/>
            <a:t>Confidentiality  vs Trust</a:t>
          </a:r>
        </a:p>
      </dgm:t>
    </dgm:pt>
    <dgm:pt modelId="{3F1FA244-4D49-4023-AE6C-41A280A564BC}" type="parTrans" cxnId="{E68FB66A-AF60-4BEF-9067-399B1937A60D}">
      <dgm:prSet/>
      <dgm:spPr/>
      <dgm:t>
        <a:bodyPr/>
        <a:lstStyle/>
        <a:p>
          <a:endParaRPr lang="en-GB"/>
        </a:p>
      </dgm:t>
    </dgm:pt>
    <dgm:pt modelId="{E95F507A-911C-49F0-AA00-5F02CAF6F8B9}" type="sibTrans" cxnId="{E68FB66A-AF60-4BEF-9067-399B1937A60D}">
      <dgm:prSet/>
      <dgm:spPr/>
      <dgm:t>
        <a:bodyPr/>
        <a:lstStyle/>
        <a:p>
          <a:endParaRPr lang="en-GB"/>
        </a:p>
      </dgm:t>
    </dgm:pt>
    <dgm:pt modelId="{D668B383-73E4-4CF0-97E2-480B88E5B4BB}">
      <dgm:prSet phldrT="[Text]" phldr="0"/>
      <dgm:spPr/>
      <dgm:t>
        <a:bodyPr/>
        <a:lstStyle/>
        <a:p>
          <a:r>
            <a:rPr lang="en-GB" dirty="0"/>
            <a:t>Clear outline of roles of all parties</a:t>
          </a:r>
        </a:p>
      </dgm:t>
    </dgm:pt>
    <dgm:pt modelId="{B7C69B71-766F-474F-98D8-CAA8B9D92DD6}" type="parTrans" cxnId="{4524DE55-FC95-4282-A52C-0AA01FF1601C}">
      <dgm:prSet/>
      <dgm:spPr/>
      <dgm:t>
        <a:bodyPr/>
        <a:lstStyle/>
        <a:p>
          <a:endParaRPr lang="en-GB"/>
        </a:p>
      </dgm:t>
    </dgm:pt>
    <dgm:pt modelId="{52A5C695-8B85-4970-9C7D-AD8ED7EC421C}" type="sibTrans" cxnId="{4524DE55-FC95-4282-A52C-0AA01FF1601C}">
      <dgm:prSet/>
      <dgm:spPr/>
      <dgm:t>
        <a:bodyPr/>
        <a:lstStyle/>
        <a:p>
          <a:endParaRPr lang="en-GB"/>
        </a:p>
      </dgm:t>
    </dgm:pt>
    <dgm:pt modelId="{EC427C40-AC22-4D1C-AED2-3BC52E606164}">
      <dgm:prSet phldrT="[Text]" phldr="0"/>
      <dgm:spPr/>
      <dgm:t>
        <a:bodyPr/>
        <a:lstStyle/>
        <a:p>
          <a:r>
            <a:rPr lang="en-GB" dirty="0"/>
            <a:t>Objectivity and neutrality</a:t>
          </a:r>
        </a:p>
      </dgm:t>
    </dgm:pt>
    <dgm:pt modelId="{3995E4E3-FFAB-44EB-80F7-F4A947288DD3}" type="parTrans" cxnId="{F81BE120-CE3D-4AF5-B89E-BAD693419F68}">
      <dgm:prSet/>
      <dgm:spPr/>
      <dgm:t>
        <a:bodyPr/>
        <a:lstStyle/>
        <a:p>
          <a:endParaRPr lang="en-GB"/>
        </a:p>
      </dgm:t>
    </dgm:pt>
    <dgm:pt modelId="{EC665CEA-4C8A-4171-B1AF-255EC107094A}" type="sibTrans" cxnId="{F81BE120-CE3D-4AF5-B89E-BAD693419F68}">
      <dgm:prSet/>
      <dgm:spPr/>
      <dgm:t>
        <a:bodyPr/>
        <a:lstStyle/>
        <a:p>
          <a:endParaRPr lang="en-GB"/>
        </a:p>
      </dgm:t>
    </dgm:pt>
    <dgm:pt modelId="{14D68814-E377-420A-A117-E6B7E4D94434}">
      <dgm:prSet/>
      <dgm:spPr/>
      <dgm:t>
        <a:bodyPr/>
        <a:lstStyle/>
        <a:p>
          <a:r>
            <a:rPr lang="en-GB" dirty="0"/>
            <a:t>Awareness of agenda/misrepresentation</a:t>
          </a:r>
        </a:p>
      </dgm:t>
    </dgm:pt>
    <dgm:pt modelId="{7A38E09B-F6A9-4697-AD37-5EFE14D91E4C}" type="parTrans" cxnId="{04B8BA46-F1E5-488F-8CC8-577327AE3EC8}">
      <dgm:prSet/>
      <dgm:spPr/>
      <dgm:t>
        <a:bodyPr/>
        <a:lstStyle/>
        <a:p>
          <a:endParaRPr lang="en-GB"/>
        </a:p>
      </dgm:t>
    </dgm:pt>
    <dgm:pt modelId="{2B035698-367C-44C8-B342-9C170EF632D6}" type="sibTrans" cxnId="{04B8BA46-F1E5-488F-8CC8-577327AE3EC8}">
      <dgm:prSet/>
      <dgm:spPr/>
      <dgm:t>
        <a:bodyPr/>
        <a:lstStyle/>
        <a:p>
          <a:endParaRPr lang="en-GB"/>
        </a:p>
      </dgm:t>
    </dgm:pt>
    <dgm:pt modelId="{34AC8441-106D-4A0E-85E7-0211ABF55601}" type="pres">
      <dgm:prSet presAssocID="{1DB14BA3-5B93-412A-A87D-7C571D1C5C91}" presName="linear" presStyleCnt="0">
        <dgm:presLayoutVars>
          <dgm:dir/>
          <dgm:animLvl val="lvl"/>
          <dgm:resizeHandles val="exact"/>
        </dgm:presLayoutVars>
      </dgm:prSet>
      <dgm:spPr/>
    </dgm:pt>
    <dgm:pt modelId="{E92F6F6A-1BDA-4C2B-AB79-CC3B6196D1B0}" type="pres">
      <dgm:prSet presAssocID="{BF0E4A8D-641F-4257-B80C-87C2D933D5B4}" presName="parentLin" presStyleCnt="0"/>
      <dgm:spPr/>
    </dgm:pt>
    <dgm:pt modelId="{FCA2054B-71F0-4BF5-B11F-AF3EFFC32C97}" type="pres">
      <dgm:prSet presAssocID="{BF0E4A8D-641F-4257-B80C-87C2D933D5B4}" presName="parentLeftMargin" presStyleLbl="node1" presStyleIdx="0" presStyleCnt="4"/>
      <dgm:spPr/>
    </dgm:pt>
    <dgm:pt modelId="{D3B677B1-764B-4E3A-8DC4-2CD9AF77CA12}" type="pres">
      <dgm:prSet presAssocID="{BF0E4A8D-641F-4257-B80C-87C2D933D5B4}" presName="parentText" presStyleLbl="node1" presStyleIdx="0" presStyleCnt="4">
        <dgm:presLayoutVars>
          <dgm:chMax val="0"/>
          <dgm:bulletEnabled val="1"/>
        </dgm:presLayoutVars>
      </dgm:prSet>
      <dgm:spPr/>
    </dgm:pt>
    <dgm:pt modelId="{EFF7E884-C84D-4D46-B80A-129BFDD3388C}" type="pres">
      <dgm:prSet presAssocID="{BF0E4A8D-641F-4257-B80C-87C2D933D5B4}" presName="negativeSpace" presStyleCnt="0"/>
      <dgm:spPr/>
    </dgm:pt>
    <dgm:pt modelId="{48901B6B-5AC1-4327-9166-81873C644B1D}" type="pres">
      <dgm:prSet presAssocID="{BF0E4A8D-641F-4257-B80C-87C2D933D5B4}" presName="childText" presStyleLbl="conFgAcc1" presStyleIdx="0" presStyleCnt="4">
        <dgm:presLayoutVars>
          <dgm:bulletEnabled val="1"/>
        </dgm:presLayoutVars>
      </dgm:prSet>
      <dgm:spPr/>
    </dgm:pt>
    <dgm:pt modelId="{5D4E1E64-8C36-471F-A801-42641A7AD230}" type="pres">
      <dgm:prSet presAssocID="{E95F507A-911C-49F0-AA00-5F02CAF6F8B9}" presName="spaceBetweenRectangles" presStyleCnt="0"/>
      <dgm:spPr/>
    </dgm:pt>
    <dgm:pt modelId="{19E8693D-EA3D-4335-936B-33E01A62D38D}" type="pres">
      <dgm:prSet presAssocID="{D668B383-73E4-4CF0-97E2-480B88E5B4BB}" presName="parentLin" presStyleCnt="0"/>
      <dgm:spPr/>
    </dgm:pt>
    <dgm:pt modelId="{532D4074-B0F1-452A-BEEF-301C1BFC9001}" type="pres">
      <dgm:prSet presAssocID="{D668B383-73E4-4CF0-97E2-480B88E5B4BB}" presName="parentLeftMargin" presStyleLbl="node1" presStyleIdx="0" presStyleCnt="4"/>
      <dgm:spPr/>
    </dgm:pt>
    <dgm:pt modelId="{1823D930-34C1-4EB9-B0BE-007876FC939B}" type="pres">
      <dgm:prSet presAssocID="{D668B383-73E4-4CF0-97E2-480B88E5B4BB}" presName="parentText" presStyleLbl="node1" presStyleIdx="1" presStyleCnt="4">
        <dgm:presLayoutVars>
          <dgm:chMax val="0"/>
          <dgm:bulletEnabled val="1"/>
        </dgm:presLayoutVars>
      </dgm:prSet>
      <dgm:spPr/>
    </dgm:pt>
    <dgm:pt modelId="{0D9127B3-4B5A-4BFF-9654-F7BE759B98E8}" type="pres">
      <dgm:prSet presAssocID="{D668B383-73E4-4CF0-97E2-480B88E5B4BB}" presName="negativeSpace" presStyleCnt="0"/>
      <dgm:spPr/>
    </dgm:pt>
    <dgm:pt modelId="{3D782E2F-6B72-4370-9986-86FC1A0F670B}" type="pres">
      <dgm:prSet presAssocID="{D668B383-73E4-4CF0-97E2-480B88E5B4BB}" presName="childText" presStyleLbl="conFgAcc1" presStyleIdx="1" presStyleCnt="4">
        <dgm:presLayoutVars>
          <dgm:bulletEnabled val="1"/>
        </dgm:presLayoutVars>
      </dgm:prSet>
      <dgm:spPr/>
    </dgm:pt>
    <dgm:pt modelId="{EA696D9F-2D90-422F-8766-0EF940F42FE6}" type="pres">
      <dgm:prSet presAssocID="{52A5C695-8B85-4970-9C7D-AD8ED7EC421C}" presName="spaceBetweenRectangles" presStyleCnt="0"/>
      <dgm:spPr/>
    </dgm:pt>
    <dgm:pt modelId="{EBC5948A-51C9-4AB9-8561-EB31409D1A28}" type="pres">
      <dgm:prSet presAssocID="{EC427C40-AC22-4D1C-AED2-3BC52E606164}" presName="parentLin" presStyleCnt="0"/>
      <dgm:spPr/>
    </dgm:pt>
    <dgm:pt modelId="{10CC1B99-770F-4D7D-B2D8-D8CC1B4BF431}" type="pres">
      <dgm:prSet presAssocID="{EC427C40-AC22-4D1C-AED2-3BC52E606164}" presName="parentLeftMargin" presStyleLbl="node1" presStyleIdx="1" presStyleCnt="4"/>
      <dgm:spPr/>
    </dgm:pt>
    <dgm:pt modelId="{34E4A094-53CC-4478-8CC3-99B61ECA3722}" type="pres">
      <dgm:prSet presAssocID="{EC427C40-AC22-4D1C-AED2-3BC52E606164}" presName="parentText" presStyleLbl="node1" presStyleIdx="2" presStyleCnt="4">
        <dgm:presLayoutVars>
          <dgm:chMax val="0"/>
          <dgm:bulletEnabled val="1"/>
        </dgm:presLayoutVars>
      </dgm:prSet>
      <dgm:spPr/>
    </dgm:pt>
    <dgm:pt modelId="{0F11477E-53E5-4790-BF9B-673904516C0F}" type="pres">
      <dgm:prSet presAssocID="{EC427C40-AC22-4D1C-AED2-3BC52E606164}" presName="negativeSpace" presStyleCnt="0"/>
      <dgm:spPr/>
    </dgm:pt>
    <dgm:pt modelId="{774EB16A-1F7E-4B67-A4E8-A2829CF75343}" type="pres">
      <dgm:prSet presAssocID="{EC427C40-AC22-4D1C-AED2-3BC52E606164}" presName="childText" presStyleLbl="conFgAcc1" presStyleIdx="2" presStyleCnt="4">
        <dgm:presLayoutVars>
          <dgm:bulletEnabled val="1"/>
        </dgm:presLayoutVars>
      </dgm:prSet>
      <dgm:spPr/>
    </dgm:pt>
    <dgm:pt modelId="{0BD271DB-7694-45D6-9E8E-D5E0C0E934C7}" type="pres">
      <dgm:prSet presAssocID="{EC665CEA-4C8A-4171-B1AF-255EC107094A}" presName="spaceBetweenRectangles" presStyleCnt="0"/>
      <dgm:spPr/>
    </dgm:pt>
    <dgm:pt modelId="{92744AFB-A713-4A81-A4C2-CB12B10FA5D6}" type="pres">
      <dgm:prSet presAssocID="{14D68814-E377-420A-A117-E6B7E4D94434}" presName="parentLin" presStyleCnt="0"/>
      <dgm:spPr/>
    </dgm:pt>
    <dgm:pt modelId="{B16A6236-A961-4909-8ACB-F2CEBEDA9214}" type="pres">
      <dgm:prSet presAssocID="{14D68814-E377-420A-A117-E6B7E4D94434}" presName="parentLeftMargin" presStyleLbl="node1" presStyleIdx="2" presStyleCnt="4"/>
      <dgm:spPr/>
    </dgm:pt>
    <dgm:pt modelId="{1E3B4D46-C21F-4316-8FC3-D69B3FD7D644}" type="pres">
      <dgm:prSet presAssocID="{14D68814-E377-420A-A117-E6B7E4D94434}" presName="parentText" presStyleLbl="node1" presStyleIdx="3" presStyleCnt="4">
        <dgm:presLayoutVars>
          <dgm:chMax val="0"/>
          <dgm:bulletEnabled val="1"/>
        </dgm:presLayoutVars>
      </dgm:prSet>
      <dgm:spPr/>
    </dgm:pt>
    <dgm:pt modelId="{06B0DBA0-ADEE-4733-A61D-C1F64339E451}" type="pres">
      <dgm:prSet presAssocID="{14D68814-E377-420A-A117-E6B7E4D94434}" presName="negativeSpace" presStyleCnt="0"/>
      <dgm:spPr/>
    </dgm:pt>
    <dgm:pt modelId="{39C894A9-93D8-4CDE-883D-4A1AF695CD0F}" type="pres">
      <dgm:prSet presAssocID="{14D68814-E377-420A-A117-E6B7E4D94434}" presName="childText" presStyleLbl="conFgAcc1" presStyleIdx="3" presStyleCnt="4">
        <dgm:presLayoutVars>
          <dgm:bulletEnabled val="1"/>
        </dgm:presLayoutVars>
      </dgm:prSet>
      <dgm:spPr/>
    </dgm:pt>
  </dgm:ptLst>
  <dgm:cxnLst>
    <dgm:cxn modelId="{9BB60205-0A07-421C-90C5-4EEDA831A507}" type="presOf" srcId="{BF0E4A8D-641F-4257-B80C-87C2D933D5B4}" destId="{D3B677B1-764B-4E3A-8DC4-2CD9AF77CA12}" srcOrd="1" destOrd="0" presId="urn:microsoft.com/office/officeart/2005/8/layout/list1"/>
    <dgm:cxn modelId="{F81BE120-CE3D-4AF5-B89E-BAD693419F68}" srcId="{1DB14BA3-5B93-412A-A87D-7C571D1C5C91}" destId="{EC427C40-AC22-4D1C-AED2-3BC52E606164}" srcOrd="2" destOrd="0" parTransId="{3995E4E3-FFAB-44EB-80F7-F4A947288DD3}" sibTransId="{EC665CEA-4C8A-4171-B1AF-255EC107094A}"/>
    <dgm:cxn modelId="{7C6C255E-8CEE-462F-AE56-F46FF7C57D0B}" type="presOf" srcId="{EC427C40-AC22-4D1C-AED2-3BC52E606164}" destId="{10CC1B99-770F-4D7D-B2D8-D8CC1B4BF431}" srcOrd="0" destOrd="0" presId="urn:microsoft.com/office/officeart/2005/8/layout/list1"/>
    <dgm:cxn modelId="{D6122360-E998-4842-8A51-5DB6A536BC7A}" type="presOf" srcId="{14D68814-E377-420A-A117-E6B7E4D94434}" destId="{B16A6236-A961-4909-8ACB-F2CEBEDA9214}" srcOrd="0" destOrd="0" presId="urn:microsoft.com/office/officeart/2005/8/layout/list1"/>
    <dgm:cxn modelId="{380DAA64-75EF-4976-85F3-AE76EAD960A8}" type="presOf" srcId="{EC427C40-AC22-4D1C-AED2-3BC52E606164}" destId="{34E4A094-53CC-4478-8CC3-99B61ECA3722}" srcOrd="1" destOrd="0" presId="urn:microsoft.com/office/officeart/2005/8/layout/list1"/>
    <dgm:cxn modelId="{04B8BA46-F1E5-488F-8CC8-577327AE3EC8}" srcId="{1DB14BA3-5B93-412A-A87D-7C571D1C5C91}" destId="{14D68814-E377-420A-A117-E6B7E4D94434}" srcOrd="3" destOrd="0" parTransId="{7A38E09B-F6A9-4697-AD37-5EFE14D91E4C}" sibTransId="{2B035698-367C-44C8-B342-9C170EF632D6}"/>
    <dgm:cxn modelId="{E68FB66A-AF60-4BEF-9067-399B1937A60D}" srcId="{1DB14BA3-5B93-412A-A87D-7C571D1C5C91}" destId="{BF0E4A8D-641F-4257-B80C-87C2D933D5B4}" srcOrd="0" destOrd="0" parTransId="{3F1FA244-4D49-4023-AE6C-41A280A564BC}" sibTransId="{E95F507A-911C-49F0-AA00-5F02CAF6F8B9}"/>
    <dgm:cxn modelId="{562DF250-BAFF-46AE-AB15-8D3EB4D0079C}" type="presOf" srcId="{BF0E4A8D-641F-4257-B80C-87C2D933D5B4}" destId="{FCA2054B-71F0-4BF5-B11F-AF3EFFC32C97}" srcOrd="0" destOrd="0" presId="urn:microsoft.com/office/officeart/2005/8/layout/list1"/>
    <dgm:cxn modelId="{220FE452-CB72-4EA8-AF4F-09F1A7A13175}" type="presOf" srcId="{14D68814-E377-420A-A117-E6B7E4D94434}" destId="{1E3B4D46-C21F-4316-8FC3-D69B3FD7D644}" srcOrd="1" destOrd="0" presId="urn:microsoft.com/office/officeart/2005/8/layout/list1"/>
    <dgm:cxn modelId="{4524DE55-FC95-4282-A52C-0AA01FF1601C}" srcId="{1DB14BA3-5B93-412A-A87D-7C571D1C5C91}" destId="{D668B383-73E4-4CF0-97E2-480B88E5B4BB}" srcOrd="1" destOrd="0" parTransId="{B7C69B71-766F-474F-98D8-CAA8B9D92DD6}" sibTransId="{52A5C695-8B85-4970-9C7D-AD8ED7EC421C}"/>
    <dgm:cxn modelId="{6DD501B7-42D8-475B-801B-5C207C61B957}" type="presOf" srcId="{D668B383-73E4-4CF0-97E2-480B88E5B4BB}" destId="{532D4074-B0F1-452A-BEEF-301C1BFC9001}" srcOrd="0" destOrd="0" presId="urn:microsoft.com/office/officeart/2005/8/layout/list1"/>
    <dgm:cxn modelId="{299452BE-9559-4943-A398-3F3BB6C5D8C2}" type="presOf" srcId="{D668B383-73E4-4CF0-97E2-480B88E5B4BB}" destId="{1823D930-34C1-4EB9-B0BE-007876FC939B}" srcOrd="1" destOrd="0" presId="urn:microsoft.com/office/officeart/2005/8/layout/list1"/>
    <dgm:cxn modelId="{135889C3-8C50-4372-82B2-28D55155865B}" type="presOf" srcId="{1DB14BA3-5B93-412A-A87D-7C571D1C5C91}" destId="{34AC8441-106D-4A0E-85E7-0211ABF55601}" srcOrd="0" destOrd="0" presId="urn:microsoft.com/office/officeart/2005/8/layout/list1"/>
    <dgm:cxn modelId="{095F337C-58FF-4C25-8CC5-32342631D204}" type="presParOf" srcId="{34AC8441-106D-4A0E-85E7-0211ABF55601}" destId="{E92F6F6A-1BDA-4C2B-AB79-CC3B6196D1B0}" srcOrd="0" destOrd="0" presId="urn:microsoft.com/office/officeart/2005/8/layout/list1"/>
    <dgm:cxn modelId="{F2277CE6-9AD5-4F75-A22C-A889500B263A}" type="presParOf" srcId="{E92F6F6A-1BDA-4C2B-AB79-CC3B6196D1B0}" destId="{FCA2054B-71F0-4BF5-B11F-AF3EFFC32C97}" srcOrd="0" destOrd="0" presId="urn:microsoft.com/office/officeart/2005/8/layout/list1"/>
    <dgm:cxn modelId="{30257AD5-AAA6-4A03-931C-35284F5E1142}" type="presParOf" srcId="{E92F6F6A-1BDA-4C2B-AB79-CC3B6196D1B0}" destId="{D3B677B1-764B-4E3A-8DC4-2CD9AF77CA12}" srcOrd="1" destOrd="0" presId="urn:microsoft.com/office/officeart/2005/8/layout/list1"/>
    <dgm:cxn modelId="{929A83FA-B45A-49C4-AFC3-A2706F605636}" type="presParOf" srcId="{34AC8441-106D-4A0E-85E7-0211ABF55601}" destId="{EFF7E884-C84D-4D46-B80A-129BFDD3388C}" srcOrd="1" destOrd="0" presId="urn:microsoft.com/office/officeart/2005/8/layout/list1"/>
    <dgm:cxn modelId="{63F05687-981B-4445-A0C9-625FCD0E8A07}" type="presParOf" srcId="{34AC8441-106D-4A0E-85E7-0211ABF55601}" destId="{48901B6B-5AC1-4327-9166-81873C644B1D}" srcOrd="2" destOrd="0" presId="urn:microsoft.com/office/officeart/2005/8/layout/list1"/>
    <dgm:cxn modelId="{C0E388C0-322D-406E-9F43-EE09265B7AFE}" type="presParOf" srcId="{34AC8441-106D-4A0E-85E7-0211ABF55601}" destId="{5D4E1E64-8C36-471F-A801-42641A7AD230}" srcOrd="3" destOrd="0" presId="urn:microsoft.com/office/officeart/2005/8/layout/list1"/>
    <dgm:cxn modelId="{0D23076F-A520-49B3-BCC1-D9B1C6A2B4CB}" type="presParOf" srcId="{34AC8441-106D-4A0E-85E7-0211ABF55601}" destId="{19E8693D-EA3D-4335-936B-33E01A62D38D}" srcOrd="4" destOrd="0" presId="urn:microsoft.com/office/officeart/2005/8/layout/list1"/>
    <dgm:cxn modelId="{2CCDC8E3-4BE2-4C8D-821F-44BD584B8DBE}" type="presParOf" srcId="{19E8693D-EA3D-4335-936B-33E01A62D38D}" destId="{532D4074-B0F1-452A-BEEF-301C1BFC9001}" srcOrd="0" destOrd="0" presId="urn:microsoft.com/office/officeart/2005/8/layout/list1"/>
    <dgm:cxn modelId="{315CC805-C02F-4151-AEB4-D924500F27AB}" type="presParOf" srcId="{19E8693D-EA3D-4335-936B-33E01A62D38D}" destId="{1823D930-34C1-4EB9-B0BE-007876FC939B}" srcOrd="1" destOrd="0" presId="urn:microsoft.com/office/officeart/2005/8/layout/list1"/>
    <dgm:cxn modelId="{B3F176E4-D774-4A87-8CBC-B15B52F98A2A}" type="presParOf" srcId="{34AC8441-106D-4A0E-85E7-0211ABF55601}" destId="{0D9127B3-4B5A-4BFF-9654-F7BE759B98E8}" srcOrd="5" destOrd="0" presId="urn:microsoft.com/office/officeart/2005/8/layout/list1"/>
    <dgm:cxn modelId="{3B41AE0B-9CD6-404F-82DD-1F97A84F4581}" type="presParOf" srcId="{34AC8441-106D-4A0E-85E7-0211ABF55601}" destId="{3D782E2F-6B72-4370-9986-86FC1A0F670B}" srcOrd="6" destOrd="0" presId="urn:microsoft.com/office/officeart/2005/8/layout/list1"/>
    <dgm:cxn modelId="{E511C9D4-A316-42A2-BEFE-691C8482B096}" type="presParOf" srcId="{34AC8441-106D-4A0E-85E7-0211ABF55601}" destId="{EA696D9F-2D90-422F-8766-0EF940F42FE6}" srcOrd="7" destOrd="0" presId="urn:microsoft.com/office/officeart/2005/8/layout/list1"/>
    <dgm:cxn modelId="{A0489E05-D8B5-4784-87A4-5BB6086A39BA}" type="presParOf" srcId="{34AC8441-106D-4A0E-85E7-0211ABF55601}" destId="{EBC5948A-51C9-4AB9-8561-EB31409D1A28}" srcOrd="8" destOrd="0" presId="urn:microsoft.com/office/officeart/2005/8/layout/list1"/>
    <dgm:cxn modelId="{C67D00CE-EBC9-4B53-A92E-C9D565A6638A}" type="presParOf" srcId="{EBC5948A-51C9-4AB9-8561-EB31409D1A28}" destId="{10CC1B99-770F-4D7D-B2D8-D8CC1B4BF431}" srcOrd="0" destOrd="0" presId="urn:microsoft.com/office/officeart/2005/8/layout/list1"/>
    <dgm:cxn modelId="{E75AD2AA-9CB8-42D4-A012-85D75EC7C72A}" type="presParOf" srcId="{EBC5948A-51C9-4AB9-8561-EB31409D1A28}" destId="{34E4A094-53CC-4478-8CC3-99B61ECA3722}" srcOrd="1" destOrd="0" presId="urn:microsoft.com/office/officeart/2005/8/layout/list1"/>
    <dgm:cxn modelId="{99E77B61-8E1C-49C2-8036-9B04378162E0}" type="presParOf" srcId="{34AC8441-106D-4A0E-85E7-0211ABF55601}" destId="{0F11477E-53E5-4790-BF9B-673904516C0F}" srcOrd="9" destOrd="0" presId="urn:microsoft.com/office/officeart/2005/8/layout/list1"/>
    <dgm:cxn modelId="{51920F48-6F92-4C31-87B2-23FBF77F7243}" type="presParOf" srcId="{34AC8441-106D-4A0E-85E7-0211ABF55601}" destId="{774EB16A-1F7E-4B67-A4E8-A2829CF75343}" srcOrd="10" destOrd="0" presId="urn:microsoft.com/office/officeart/2005/8/layout/list1"/>
    <dgm:cxn modelId="{825A5012-1D25-418A-8735-5D05C988CC42}" type="presParOf" srcId="{34AC8441-106D-4A0E-85E7-0211ABF55601}" destId="{0BD271DB-7694-45D6-9E8E-D5E0C0E934C7}" srcOrd="11" destOrd="0" presId="urn:microsoft.com/office/officeart/2005/8/layout/list1"/>
    <dgm:cxn modelId="{742057D7-9F6F-4A3C-8637-CCC3CFA9138A}" type="presParOf" srcId="{34AC8441-106D-4A0E-85E7-0211ABF55601}" destId="{92744AFB-A713-4A81-A4C2-CB12B10FA5D6}" srcOrd="12" destOrd="0" presId="urn:microsoft.com/office/officeart/2005/8/layout/list1"/>
    <dgm:cxn modelId="{8E2EFE1E-FF49-46AB-B9AF-7914B066DBB7}" type="presParOf" srcId="{92744AFB-A713-4A81-A4C2-CB12B10FA5D6}" destId="{B16A6236-A961-4909-8ACB-F2CEBEDA9214}" srcOrd="0" destOrd="0" presId="urn:microsoft.com/office/officeart/2005/8/layout/list1"/>
    <dgm:cxn modelId="{A66571AA-9050-4483-BF81-BEEC4B6FC361}" type="presParOf" srcId="{92744AFB-A713-4A81-A4C2-CB12B10FA5D6}" destId="{1E3B4D46-C21F-4316-8FC3-D69B3FD7D644}" srcOrd="1" destOrd="0" presId="urn:microsoft.com/office/officeart/2005/8/layout/list1"/>
    <dgm:cxn modelId="{61269F60-2885-47DF-9F72-A35BB07F426A}" type="presParOf" srcId="{34AC8441-106D-4A0E-85E7-0211ABF55601}" destId="{06B0DBA0-ADEE-4733-A61D-C1F64339E451}" srcOrd="13" destOrd="0" presId="urn:microsoft.com/office/officeart/2005/8/layout/list1"/>
    <dgm:cxn modelId="{53CB0AB8-5E81-447B-8EAB-2F496A135453}" type="presParOf" srcId="{34AC8441-106D-4A0E-85E7-0211ABF55601}" destId="{39C894A9-93D8-4CDE-883D-4A1AF695CD0F}"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BE28DC-5421-4114-A6A2-E82314E286A8}" type="doc">
      <dgm:prSet loTypeId="urn:microsoft.com/office/officeart/2009/3/layout/StepUpProcess" loCatId="process" qsTypeId="urn:microsoft.com/office/officeart/2005/8/quickstyle/simple1" qsCatId="simple" csTypeId="urn:microsoft.com/office/officeart/2005/8/colors/colorful2" csCatId="colorful" phldr="1"/>
      <dgm:spPr/>
      <dgm:t>
        <a:bodyPr/>
        <a:lstStyle/>
        <a:p>
          <a:endParaRPr lang="en-GB"/>
        </a:p>
      </dgm:t>
    </dgm:pt>
    <dgm:pt modelId="{38911514-DB08-4E00-8982-8848EDBA73CF}">
      <dgm:prSet phldrT="[Text]" phldr="0"/>
      <dgm:spPr/>
      <dgm:t>
        <a:bodyPr/>
        <a:lstStyle/>
        <a:p>
          <a:r>
            <a:rPr lang="en-GB" dirty="0"/>
            <a:t>1. Identify the problem</a:t>
          </a:r>
        </a:p>
      </dgm:t>
    </dgm:pt>
    <dgm:pt modelId="{4FB6179C-B974-4B49-A228-A6D990B4A85F}" type="parTrans" cxnId="{DC89A0BA-06F1-4CE3-B84F-F6FC64AC2A3E}">
      <dgm:prSet/>
      <dgm:spPr/>
      <dgm:t>
        <a:bodyPr/>
        <a:lstStyle/>
        <a:p>
          <a:endParaRPr lang="en-GB"/>
        </a:p>
      </dgm:t>
    </dgm:pt>
    <dgm:pt modelId="{C1CEBB05-C87B-47F4-99D3-73BDAAE0214F}" type="sibTrans" cxnId="{DC89A0BA-06F1-4CE3-B84F-F6FC64AC2A3E}">
      <dgm:prSet/>
      <dgm:spPr/>
      <dgm:t>
        <a:bodyPr/>
        <a:lstStyle/>
        <a:p>
          <a:endParaRPr lang="en-GB"/>
        </a:p>
      </dgm:t>
    </dgm:pt>
    <dgm:pt modelId="{B20770BB-7E77-43AE-913B-A88D8600B347}">
      <dgm:prSet phldrT="[Text]" phldr="0"/>
      <dgm:spPr/>
      <dgm:t>
        <a:bodyPr/>
        <a:lstStyle/>
        <a:p>
          <a:r>
            <a:rPr lang="en-GB" dirty="0"/>
            <a:t>2. Develop hypotheses /</a:t>
          </a:r>
        </a:p>
        <a:p>
          <a:r>
            <a:rPr lang="en-GB" dirty="0"/>
            <a:t>solutions</a:t>
          </a:r>
        </a:p>
      </dgm:t>
    </dgm:pt>
    <dgm:pt modelId="{D093AF17-76EB-4FC7-8DE5-CB4F38EACFCB}" type="parTrans" cxnId="{26B2C377-869D-4207-B85F-0171AE61D932}">
      <dgm:prSet/>
      <dgm:spPr/>
      <dgm:t>
        <a:bodyPr/>
        <a:lstStyle/>
        <a:p>
          <a:endParaRPr lang="en-GB"/>
        </a:p>
      </dgm:t>
    </dgm:pt>
    <dgm:pt modelId="{0AA379E9-44A9-4DFB-A8D4-513AC14F14F3}" type="sibTrans" cxnId="{26B2C377-869D-4207-B85F-0171AE61D932}">
      <dgm:prSet/>
      <dgm:spPr/>
      <dgm:t>
        <a:bodyPr/>
        <a:lstStyle/>
        <a:p>
          <a:endParaRPr lang="en-GB"/>
        </a:p>
      </dgm:t>
    </dgm:pt>
    <dgm:pt modelId="{23450173-82C0-4F40-BDD0-9DFC22ACE2F2}">
      <dgm:prSet phldrT="[Text]" phldr="0"/>
      <dgm:spPr/>
      <dgm:t>
        <a:bodyPr/>
        <a:lstStyle/>
        <a:p>
          <a:r>
            <a:rPr lang="en-GB" dirty="0"/>
            <a:t>3. Evaluate options</a:t>
          </a:r>
        </a:p>
      </dgm:t>
    </dgm:pt>
    <dgm:pt modelId="{B99DC0E4-9188-466C-9550-0E6F2B9066BE}" type="parTrans" cxnId="{DD0604E9-0085-4E0D-93A4-2129C6C1D8B9}">
      <dgm:prSet/>
      <dgm:spPr/>
      <dgm:t>
        <a:bodyPr/>
        <a:lstStyle/>
        <a:p>
          <a:endParaRPr lang="en-GB"/>
        </a:p>
      </dgm:t>
    </dgm:pt>
    <dgm:pt modelId="{A25A9243-F99A-4CA2-A85E-1F51685A85C3}" type="sibTrans" cxnId="{DD0604E9-0085-4E0D-93A4-2129C6C1D8B9}">
      <dgm:prSet/>
      <dgm:spPr/>
      <dgm:t>
        <a:bodyPr/>
        <a:lstStyle/>
        <a:p>
          <a:endParaRPr lang="en-GB"/>
        </a:p>
      </dgm:t>
    </dgm:pt>
    <dgm:pt modelId="{E3CB52CD-B2FD-4DA4-8626-3790A6663723}">
      <dgm:prSet/>
      <dgm:spPr/>
      <dgm:t>
        <a:bodyPr/>
        <a:lstStyle/>
        <a:p>
          <a:r>
            <a:rPr lang="en-GB" dirty="0"/>
            <a:t>4. Act! </a:t>
          </a:r>
        </a:p>
      </dgm:t>
    </dgm:pt>
    <dgm:pt modelId="{D1B14D90-514F-4D63-B407-2F1D99368BA6}" type="parTrans" cxnId="{FBD2DB50-4C75-4C24-A011-9D486A9B8130}">
      <dgm:prSet/>
      <dgm:spPr/>
      <dgm:t>
        <a:bodyPr/>
        <a:lstStyle/>
        <a:p>
          <a:endParaRPr lang="en-GB"/>
        </a:p>
      </dgm:t>
    </dgm:pt>
    <dgm:pt modelId="{3321AB81-F986-43E8-9635-1A4921B696BE}" type="sibTrans" cxnId="{FBD2DB50-4C75-4C24-A011-9D486A9B8130}">
      <dgm:prSet/>
      <dgm:spPr/>
      <dgm:t>
        <a:bodyPr/>
        <a:lstStyle/>
        <a:p>
          <a:endParaRPr lang="en-GB"/>
        </a:p>
      </dgm:t>
    </dgm:pt>
    <dgm:pt modelId="{F15592BB-519B-4BC7-BF33-ACB21A961D01}">
      <dgm:prSet/>
      <dgm:spPr/>
      <dgm:t>
        <a:bodyPr/>
        <a:lstStyle/>
        <a:p>
          <a:r>
            <a:rPr lang="en-GB" dirty="0"/>
            <a:t>5. Evaluate </a:t>
          </a:r>
        </a:p>
      </dgm:t>
    </dgm:pt>
    <dgm:pt modelId="{19F3136A-FB4E-4433-93C3-2AA1763450FE}" type="parTrans" cxnId="{BE36E1D3-0503-459C-86C0-B04D832F1B62}">
      <dgm:prSet/>
      <dgm:spPr/>
      <dgm:t>
        <a:bodyPr/>
        <a:lstStyle/>
        <a:p>
          <a:endParaRPr lang="en-GB"/>
        </a:p>
      </dgm:t>
    </dgm:pt>
    <dgm:pt modelId="{7B6AB526-CB0B-47E3-80AB-37181DE7BB8F}" type="sibTrans" cxnId="{BE36E1D3-0503-459C-86C0-B04D832F1B62}">
      <dgm:prSet/>
      <dgm:spPr/>
      <dgm:t>
        <a:bodyPr/>
        <a:lstStyle/>
        <a:p>
          <a:endParaRPr lang="en-GB"/>
        </a:p>
      </dgm:t>
    </dgm:pt>
    <dgm:pt modelId="{21D34B3D-404D-42A0-B234-9BCF15C77ED8}" type="pres">
      <dgm:prSet presAssocID="{58BE28DC-5421-4114-A6A2-E82314E286A8}" presName="rootnode" presStyleCnt="0">
        <dgm:presLayoutVars>
          <dgm:chMax/>
          <dgm:chPref/>
          <dgm:dir/>
          <dgm:animLvl val="lvl"/>
        </dgm:presLayoutVars>
      </dgm:prSet>
      <dgm:spPr/>
    </dgm:pt>
    <dgm:pt modelId="{873F1A81-AF8C-4346-B137-727A5DADDE73}" type="pres">
      <dgm:prSet presAssocID="{38911514-DB08-4E00-8982-8848EDBA73CF}" presName="composite" presStyleCnt="0"/>
      <dgm:spPr/>
    </dgm:pt>
    <dgm:pt modelId="{26C94206-D4A5-4548-ACF8-D9C6F2209402}" type="pres">
      <dgm:prSet presAssocID="{38911514-DB08-4E00-8982-8848EDBA73CF}" presName="LShape" presStyleLbl="alignNode1" presStyleIdx="0" presStyleCnt="9"/>
      <dgm:spPr/>
    </dgm:pt>
    <dgm:pt modelId="{7711D17A-FC25-45D2-B1DC-AB58B117F73A}" type="pres">
      <dgm:prSet presAssocID="{38911514-DB08-4E00-8982-8848EDBA73CF}" presName="ParentText" presStyleLbl="revTx" presStyleIdx="0" presStyleCnt="5">
        <dgm:presLayoutVars>
          <dgm:chMax val="0"/>
          <dgm:chPref val="0"/>
          <dgm:bulletEnabled val="1"/>
        </dgm:presLayoutVars>
      </dgm:prSet>
      <dgm:spPr/>
    </dgm:pt>
    <dgm:pt modelId="{FD61FBE9-18B7-4A47-AB57-0AD3E54AA8B6}" type="pres">
      <dgm:prSet presAssocID="{38911514-DB08-4E00-8982-8848EDBA73CF}" presName="Triangle" presStyleLbl="alignNode1" presStyleIdx="1" presStyleCnt="9"/>
      <dgm:spPr/>
    </dgm:pt>
    <dgm:pt modelId="{223A88C1-01AA-46E1-935F-80500B879B18}" type="pres">
      <dgm:prSet presAssocID="{C1CEBB05-C87B-47F4-99D3-73BDAAE0214F}" presName="sibTrans" presStyleCnt="0"/>
      <dgm:spPr/>
    </dgm:pt>
    <dgm:pt modelId="{D61A253B-6E17-49FE-BCE0-A89F10BA13F7}" type="pres">
      <dgm:prSet presAssocID="{C1CEBB05-C87B-47F4-99D3-73BDAAE0214F}" presName="space" presStyleCnt="0"/>
      <dgm:spPr/>
    </dgm:pt>
    <dgm:pt modelId="{D5447207-6647-41F9-8973-3B702011B950}" type="pres">
      <dgm:prSet presAssocID="{B20770BB-7E77-43AE-913B-A88D8600B347}" presName="composite" presStyleCnt="0"/>
      <dgm:spPr/>
    </dgm:pt>
    <dgm:pt modelId="{3054B888-64E9-4FEE-8B20-70CE23C2C941}" type="pres">
      <dgm:prSet presAssocID="{B20770BB-7E77-43AE-913B-A88D8600B347}" presName="LShape" presStyleLbl="alignNode1" presStyleIdx="2" presStyleCnt="9"/>
      <dgm:spPr/>
    </dgm:pt>
    <dgm:pt modelId="{F378F873-99A7-4E3D-BE40-04169542BF66}" type="pres">
      <dgm:prSet presAssocID="{B20770BB-7E77-43AE-913B-A88D8600B347}" presName="ParentText" presStyleLbl="revTx" presStyleIdx="1" presStyleCnt="5">
        <dgm:presLayoutVars>
          <dgm:chMax val="0"/>
          <dgm:chPref val="0"/>
          <dgm:bulletEnabled val="1"/>
        </dgm:presLayoutVars>
      </dgm:prSet>
      <dgm:spPr/>
    </dgm:pt>
    <dgm:pt modelId="{89EF1DE0-9CE4-46DF-9E4E-828BB0336196}" type="pres">
      <dgm:prSet presAssocID="{B20770BB-7E77-43AE-913B-A88D8600B347}" presName="Triangle" presStyleLbl="alignNode1" presStyleIdx="3" presStyleCnt="9"/>
      <dgm:spPr/>
    </dgm:pt>
    <dgm:pt modelId="{96C1CDE8-737D-4BCC-AD50-93A95965D163}" type="pres">
      <dgm:prSet presAssocID="{0AA379E9-44A9-4DFB-A8D4-513AC14F14F3}" presName="sibTrans" presStyleCnt="0"/>
      <dgm:spPr/>
    </dgm:pt>
    <dgm:pt modelId="{E15E80F3-C23E-46A2-9F14-B5BEF5D1AA44}" type="pres">
      <dgm:prSet presAssocID="{0AA379E9-44A9-4DFB-A8D4-513AC14F14F3}" presName="space" presStyleCnt="0"/>
      <dgm:spPr/>
    </dgm:pt>
    <dgm:pt modelId="{041D8792-9514-4785-A78C-910154EED813}" type="pres">
      <dgm:prSet presAssocID="{23450173-82C0-4F40-BDD0-9DFC22ACE2F2}" presName="composite" presStyleCnt="0"/>
      <dgm:spPr/>
    </dgm:pt>
    <dgm:pt modelId="{86D93AF9-C842-4EF5-A00C-837F11ADBC77}" type="pres">
      <dgm:prSet presAssocID="{23450173-82C0-4F40-BDD0-9DFC22ACE2F2}" presName="LShape" presStyleLbl="alignNode1" presStyleIdx="4" presStyleCnt="9"/>
      <dgm:spPr/>
    </dgm:pt>
    <dgm:pt modelId="{EE1A616B-40A6-46A9-A437-73DDB95624C0}" type="pres">
      <dgm:prSet presAssocID="{23450173-82C0-4F40-BDD0-9DFC22ACE2F2}" presName="ParentText" presStyleLbl="revTx" presStyleIdx="2" presStyleCnt="5">
        <dgm:presLayoutVars>
          <dgm:chMax val="0"/>
          <dgm:chPref val="0"/>
          <dgm:bulletEnabled val="1"/>
        </dgm:presLayoutVars>
      </dgm:prSet>
      <dgm:spPr/>
    </dgm:pt>
    <dgm:pt modelId="{21B9E8EA-EDFA-4118-A422-9E212907259B}" type="pres">
      <dgm:prSet presAssocID="{23450173-82C0-4F40-BDD0-9DFC22ACE2F2}" presName="Triangle" presStyleLbl="alignNode1" presStyleIdx="5" presStyleCnt="9"/>
      <dgm:spPr/>
    </dgm:pt>
    <dgm:pt modelId="{FEFFD28F-1969-4E17-BD71-BDAEFBE18B98}" type="pres">
      <dgm:prSet presAssocID="{A25A9243-F99A-4CA2-A85E-1F51685A85C3}" presName="sibTrans" presStyleCnt="0"/>
      <dgm:spPr/>
    </dgm:pt>
    <dgm:pt modelId="{3B0BC737-8932-4CCB-B949-F9B3B6C4BD70}" type="pres">
      <dgm:prSet presAssocID="{A25A9243-F99A-4CA2-A85E-1F51685A85C3}" presName="space" presStyleCnt="0"/>
      <dgm:spPr/>
    </dgm:pt>
    <dgm:pt modelId="{09D997E6-CA16-4D64-98A9-C48E81326B4A}" type="pres">
      <dgm:prSet presAssocID="{E3CB52CD-B2FD-4DA4-8626-3790A6663723}" presName="composite" presStyleCnt="0"/>
      <dgm:spPr/>
    </dgm:pt>
    <dgm:pt modelId="{9A4516A8-09A4-4C3C-98AD-051B1C5B7608}" type="pres">
      <dgm:prSet presAssocID="{E3CB52CD-B2FD-4DA4-8626-3790A6663723}" presName="LShape" presStyleLbl="alignNode1" presStyleIdx="6" presStyleCnt="9"/>
      <dgm:spPr/>
    </dgm:pt>
    <dgm:pt modelId="{8E3844D0-C065-4D6D-89C0-D3C4934FD660}" type="pres">
      <dgm:prSet presAssocID="{E3CB52CD-B2FD-4DA4-8626-3790A6663723}" presName="ParentText" presStyleLbl="revTx" presStyleIdx="3" presStyleCnt="5">
        <dgm:presLayoutVars>
          <dgm:chMax val="0"/>
          <dgm:chPref val="0"/>
          <dgm:bulletEnabled val="1"/>
        </dgm:presLayoutVars>
      </dgm:prSet>
      <dgm:spPr/>
    </dgm:pt>
    <dgm:pt modelId="{6C583BBF-4F00-4B1C-98DB-43FFC8D0EE0C}" type="pres">
      <dgm:prSet presAssocID="{E3CB52CD-B2FD-4DA4-8626-3790A6663723}" presName="Triangle" presStyleLbl="alignNode1" presStyleIdx="7" presStyleCnt="9"/>
      <dgm:spPr/>
    </dgm:pt>
    <dgm:pt modelId="{BC21312D-6793-42B8-AA46-3AB94BD58AF2}" type="pres">
      <dgm:prSet presAssocID="{3321AB81-F986-43E8-9635-1A4921B696BE}" presName="sibTrans" presStyleCnt="0"/>
      <dgm:spPr/>
    </dgm:pt>
    <dgm:pt modelId="{D1E64588-DD53-4100-8A95-ED9BFEE7AA81}" type="pres">
      <dgm:prSet presAssocID="{3321AB81-F986-43E8-9635-1A4921B696BE}" presName="space" presStyleCnt="0"/>
      <dgm:spPr/>
    </dgm:pt>
    <dgm:pt modelId="{E04A57F2-7AC0-4B24-A5D5-546503414E73}" type="pres">
      <dgm:prSet presAssocID="{F15592BB-519B-4BC7-BF33-ACB21A961D01}" presName="composite" presStyleCnt="0"/>
      <dgm:spPr/>
    </dgm:pt>
    <dgm:pt modelId="{4444E7A7-F316-440E-9091-A7B285A67096}" type="pres">
      <dgm:prSet presAssocID="{F15592BB-519B-4BC7-BF33-ACB21A961D01}" presName="LShape" presStyleLbl="alignNode1" presStyleIdx="8" presStyleCnt="9"/>
      <dgm:spPr/>
    </dgm:pt>
    <dgm:pt modelId="{933AC607-D376-4E6F-B1ED-97C41C8EEC8F}" type="pres">
      <dgm:prSet presAssocID="{F15592BB-519B-4BC7-BF33-ACB21A961D01}" presName="ParentText" presStyleLbl="revTx" presStyleIdx="4" presStyleCnt="5">
        <dgm:presLayoutVars>
          <dgm:chMax val="0"/>
          <dgm:chPref val="0"/>
          <dgm:bulletEnabled val="1"/>
        </dgm:presLayoutVars>
      </dgm:prSet>
      <dgm:spPr/>
    </dgm:pt>
  </dgm:ptLst>
  <dgm:cxnLst>
    <dgm:cxn modelId="{B4CEA414-0500-48D9-B180-94639FF965E5}" type="presOf" srcId="{58BE28DC-5421-4114-A6A2-E82314E286A8}" destId="{21D34B3D-404D-42A0-B234-9BCF15C77ED8}" srcOrd="0" destOrd="0" presId="urn:microsoft.com/office/officeart/2009/3/layout/StepUpProcess"/>
    <dgm:cxn modelId="{3A571437-AA52-46E6-9329-15C1A95538F3}" type="presOf" srcId="{38911514-DB08-4E00-8982-8848EDBA73CF}" destId="{7711D17A-FC25-45D2-B1DC-AB58B117F73A}" srcOrd="0" destOrd="0" presId="urn:microsoft.com/office/officeart/2009/3/layout/StepUpProcess"/>
    <dgm:cxn modelId="{3A510D6A-A5F0-4AAA-B2E8-AE7F6318294C}" type="presOf" srcId="{E3CB52CD-B2FD-4DA4-8626-3790A6663723}" destId="{8E3844D0-C065-4D6D-89C0-D3C4934FD660}" srcOrd="0" destOrd="0" presId="urn:microsoft.com/office/officeart/2009/3/layout/StepUpProcess"/>
    <dgm:cxn modelId="{FBD2DB50-4C75-4C24-A011-9D486A9B8130}" srcId="{58BE28DC-5421-4114-A6A2-E82314E286A8}" destId="{E3CB52CD-B2FD-4DA4-8626-3790A6663723}" srcOrd="3" destOrd="0" parTransId="{D1B14D90-514F-4D63-B407-2F1D99368BA6}" sibTransId="{3321AB81-F986-43E8-9635-1A4921B696BE}"/>
    <dgm:cxn modelId="{26B2C377-869D-4207-B85F-0171AE61D932}" srcId="{58BE28DC-5421-4114-A6A2-E82314E286A8}" destId="{B20770BB-7E77-43AE-913B-A88D8600B347}" srcOrd="1" destOrd="0" parTransId="{D093AF17-76EB-4FC7-8DE5-CB4F38EACFCB}" sibTransId="{0AA379E9-44A9-4DFB-A8D4-513AC14F14F3}"/>
    <dgm:cxn modelId="{1DC62087-3B05-4B62-818E-2B65209A3FBF}" type="presOf" srcId="{B20770BB-7E77-43AE-913B-A88D8600B347}" destId="{F378F873-99A7-4E3D-BE40-04169542BF66}" srcOrd="0" destOrd="0" presId="urn:microsoft.com/office/officeart/2009/3/layout/StepUpProcess"/>
    <dgm:cxn modelId="{DC89A0BA-06F1-4CE3-B84F-F6FC64AC2A3E}" srcId="{58BE28DC-5421-4114-A6A2-E82314E286A8}" destId="{38911514-DB08-4E00-8982-8848EDBA73CF}" srcOrd="0" destOrd="0" parTransId="{4FB6179C-B974-4B49-A228-A6D990B4A85F}" sibTransId="{C1CEBB05-C87B-47F4-99D3-73BDAAE0214F}"/>
    <dgm:cxn modelId="{BE36E1D3-0503-459C-86C0-B04D832F1B62}" srcId="{58BE28DC-5421-4114-A6A2-E82314E286A8}" destId="{F15592BB-519B-4BC7-BF33-ACB21A961D01}" srcOrd="4" destOrd="0" parTransId="{19F3136A-FB4E-4433-93C3-2AA1763450FE}" sibTransId="{7B6AB526-CB0B-47E3-80AB-37181DE7BB8F}"/>
    <dgm:cxn modelId="{ED6508D9-4C49-483E-ACAC-D79A0681201B}" type="presOf" srcId="{23450173-82C0-4F40-BDD0-9DFC22ACE2F2}" destId="{EE1A616B-40A6-46A9-A437-73DDB95624C0}" srcOrd="0" destOrd="0" presId="urn:microsoft.com/office/officeart/2009/3/layout/StepUpProcess"/>
    <dgm:cxn modelId="{DD0604E9-0085-4E0D-93A4-2129C6C1D8B9}" srcId="{58BE28DC-5421-4114-A6A2-E82314E286A8}" destId="{23450173-82C0-4F40-BDD0-9DFC22ACE2F2}" srcOrd="2" destOrd="0" parTransId="{B99DC0E4-9188-466C-9550-0E6F2B9066BE}" sibTransId="{A25A9243-F99A-4CA2-A85E-1F51685A85C3}"/>
    <dgm:cxn modelId="{1F0D11E9-3B98-41C5-A86C-ECE408BFF7BC}" type="presOf" srcId="{F15592BB-519B-4BC7-BF33-ACB21A961D01}" destId="{933AC607-D376-4E6F-B1ED-97C41C8EEC8F}" srcOrd="0" destOrd="0" presId="urn:microsoft.com/office/officeart/2009/3/layout/StepUpProcess"/>
    <dgm:cxn modelId="{C2CC1BA6-9C25-454C-AD5B-115E280FF7F0}" type="presParOf" srcId="{21D34B3D-404D-42A0-B234-9BCF15C77ED8}" destId="{873F1A81-AF8C-4346-B137-727A5DADDE73}" srcOrd="0" destOrd="0" presId="urn:microsoft.com/office/officeart/2009/3/layout/StepUpProcess"/>
    <dgm:cxn modelId="{B833ED04-419A-474E-81F3-6AE181147FA4}" type="presParOf" srcId="{873F1A81-AF8C-4346-B137-727A5DADDE73}" destId="{26C94206-D4A5-4548-ACF8-D9C6F2209402}" srcOrd="0" destOrd="0" presId="urn:microsoft.com/office/officeart/2009/3/layout/StepUpProcess"/>
    <dgm:cxn modelId="{58003ABF-7BDF-46EC-B609-DEEA162B55D2}" type="presParOf" srcId="{873F1A81-AF8C-4346-B137-727A5DADDE73}" destId="{7711D17A-FC25-45D2-B1DC-AB58B117F73A}" srcOrd="1" destOrd="0" presId="urn:microsoft.com/office/officeart/2009/3/layout/StepUpProcess"/>
    <dgm:cxn modelId="{1890A663-41DB-4ADB-BD5C-E2E115621286}" type="presParOf" srcId="{873F1A81-AF8C-4346-B137-727A5DADDE73}" destId="{FD61FBE9-18B7-4A47-AB57-0AD3E54AA8B6}" srcOrd="2" destOrd="0" presId="urn:microsoft.com/office/officeart/2009/3/layout/StepUpProcess"/>
    <dgm:cxn modelId="{ACC4F204-7941-41A6-9DC7-B03CA41837DE}" type="presParOf" srcId="{21D34B3D-404D-42A0-B234-9BCF15C77ED8}" destId="{223A88C1-01AA-46E1-935F-80500B879B18}" srcOrd="1" destOrd="0" presId="urn:microsoft.com/office/officeart/2009/3/layout/StepUpProcess"/>
    <dgm:cxn modelId="{94FA5330-2885-4AC4-8038-14A112F59DB9}" type="presParOf" srcId="{223A88C1-01AA-46E1-935F-80500B879B18}" destId="{D61A253B-6E17-49FE-BCE0-A89F10BA13F7}" srcOrd="0" destOrd="0" presId="urn:microsoft.com/office/officeart/2009/3/layout/StepUpProcess"/>
    <dgm:cxn modelId="{C9CD3B2C-480A-4C23-AAED-BEC955366335}" type="presParOf" srcId="{21D34B3D-404D-42A0-B234-9BCF15C77ED8}" destId="{D5447207-6647-41F9-8973-3B702011B950}" srcOrd="2" destOrd="0" presId="urn:microsoft.com/office/officeart/2009/3/layout/StepUpProcess"/>
    <dgm:cxn modelId="{7B3026D5-0F6B-4717-B40A-EF3815B572C9}" type="presParOf" srcId="{D5447207-6647-41F9-8973-3B702011B950}" destId="{3054B888-64E9-4FEE-8B20-70CE23C2C941}" srcOrd="0" destOrd="0" presId="urn:microsoft.com/office/officeart/2009/3/layout/StepUpProcess"/>
    <dgm:cxn modelId="{470B3E84-5C59-454E-9946-C91C0E9882C7}" type="presParOf" srcId="{D5447207-6647-41F9-8973-3B702011B950}" destId="{F378F873-99A7-4E3D-BE40-04169542BF66}" srcOrd="1" destOrd="0" presId="urn:microsoft.com/office/officeart/2009/3/layout/StepUpProcess"/>
    <dgm:cxn modelId="{D1E1EFB5-B4C0-48E5-8CC5-53151EE9F66B}" type="presParOf" srcId="{D5447207-6647-41F9-8973-3B702011B950}" destId="{89EF1DE0-9CE4-46DF-9E4E-828BB0336196}" srcOrd="2" destOrd="0" presId="urn:microsoft.com/office/officeart/2009/3/layout/StepUpProcess"/>
    <dgm:cxn modelId="{42863480-F7C1-4832-A0D0-6F9B99BCAAB1}" type="presParOf" srcId="{21D34B3D-404D-42A0-B234-9BCF15C77ED8}" destId="{96C1CDE8-737D-4BCC-AD50-93A95965D163}" srcOrd="3" destOrd="0" presId="urn:microsoft.com/office/officeart/2009/3/layout/StepUpProcess"/>
    <dgm:cxn modelId="{CFEDBDE7-586C-4E35-A15F-D870225DCF8A}" type="presParOf" srcId="{96C1CDE8-737D-4BCC-AD50-93A95965D163}" destId="{E15E80F3-C23E-46A2-9F14-B5BEF5D1AA44}" srcOrd="0" destOrd="0" presId="urn:microsoft.com/office/officeart/2009/3/layout/StepUpProcess"/>
    <dgm:cxn modelId="{985E43C6-8D7B-4D4C-8867-11FE63A697CF}" type="presParOf" srcId="{21D34B3D-404D-42A0-B234-9BCF15C77ED8}" destId="{041D8792-9514-4785-A78C-910154EED813}" srcOrd="4" destOrd="0" presId="urn:microsoft.com/office/officeart/2009/3/layout/StepUpProcess"/>
    <dgm:cxn modelId="{14B64089-B56F-4C8C-9285-BD65B4702346}" type="presParOf" srcId="{041D8792-9514-4785-A78C-910154EED813}" destId="{86D93AF9-C842-4EF5-A00C-837F11ADBC77}" srcOrd="0" destOrd="0" presId="urn:microsoft.com/office/officeart/2009/3/layout/StepUpProcess"/>
    <dgm:cxn modelId="{F2A7D10A-CF73-41D2-B4FE-1C61064E3189}" type="presParOf" srcId="{041D8792-9514-4785-A78C-910154EED813}" destId="{EE1A616B-40A6-46A9-A437-73DDB95624C0}" srcOrd="1" destOrd="0" presId="urn:microsoft.com/office/officeart/2009/3/layout/StepUpProcess"/>
    <dgm:cxn modelId="{CA535F9B-62B9-4119-B713-9A1B3A3E6D30}" type="presParOf" srcId="{041D8792-9514-4785-A78C-910154EED813}" destId="{21B9E8EA-EDFA-4118-A422-9E212907259B}" srcOrd="2" destOrd="0" presId="urn:microsoft.com/office/officeart/2009/3/layout/StepUpProcess"/>
    <dgm:cxn modelId="{9F4D5690-6B22-449F-B673-779EDC2677CF}" type="presParOf" srcId="{21D34B3D-404D-42A0-B234-9BCF15C77ED8}" destId="{FEFFD28F-1969-4E17-BD71-BDAEFBE18B98}" srcOrd="5" destOrd="0" presId="urn:microsoft.com/office/officeart/2009/3/layout/StepUpProcess"/>
    <dgm:cxn modelId="{6B0FC4E4-3B85-4800-AA73-39CF78CED9FB}" type="presParOf" srcId="{FEFFD28F-1969-4E17-BD71-BDAEFBE18B98}" destId="{3B0BC737-8932-4CCB-B949-F9B3B6C4BD70}" srcOrd="0" destOrd="0" presId="urn:microsoft.com/office/officeart/2009/3/layout/StepUpProcess"/>
    <dgm:cxn modelId="{B0819CB5-A217-484C-8E5C-68A32488E74C}" type="presParOf" srcId="{21D34B3D-404D-42A0-B234-9BCF15C77ED8}" destId="{09D997E6-CA16-4D64-98A9-C48E81326B4A}" srcOrd="6" destOrd="0" presId="urn:microsoft.com/office/officeart/2009/3/layout/StepUpProcess"/>
    <dgm:cxn modelId="{33C51412-5999-462D-853B-07AD23D19507}" type="presParOf" srcId="{09D997E6-CA16-4D64-98A9-C48E81326B4A}" destId="{9A4516A8-09A4-4C3C-98AD-051B1C5B7608}" srcOrd="0" destOrd="0" presId="urn:microsoft.com/office/officeart/2009/3/layout/StepUpProcess"/>
    <dgm:cxn modelId="{286DBCD0-A693-4F38-914F-FE4EAB139835}" type="presParOf" srcId="{09D997E6-CA16-4D64-98A9-C48E81326B4A}" destId="{8E3844D0-C065-4D6D-89C0-D3C4934FD660}" srcOrd="1" destOrd="0" presId="urn:microsoft.com/office/officeart/2009/3/layout/StepUpProcess"/>
    <dgm:cxn modelId="{90673511-B002-4164-BA69-5D1CF5F6C0F4}" type="presParOf" srcId="{09D997E6-CA16-4D64-98A9-C48E81326B4A}" destId="{6C583BBF-4F00-4B1C-98DB-43FFC8D0EE0C}" srcOrd="2" destOrd="0" presId="urn:microsoft.com/office/officeart/2009/3/layout/StepUpProcess"/>
    <dgm:cxn modelId="{FB38A3AA-31D8-4CC2-BF54-58DD23EAE108}" type="presParOf" srcId="{21D34B3D-404D-42A0-B234-9BCF15C77ED8}" destId="{BC21312D-6793-42B8-AA46-3AB94BD58AF2}" srcOrd="7" destOrd="0" presId="urn:microsoft.com/office/officeart/2009/3/layout/StepUpProcess"/>
    <dgm:cxn modelId="{81E74F6A-8D02-4062-A0F1-4BC5A23BDBC7}" type="presParOf" srcId="{BC21312D-6793-42B8-AA46-3AB94BD58AF2}" destId="{D1E64588-DD53-4100-8A95-ED9BFEE7AA81}" srcOrd="0" destOrd="0" presId="urn:microsoft.com/office/officeart/2009/3/layout/StepUpProcess"/>
    <dgm:cxn modelId="{7E5F6D13-1E30-47D5-9DBF-DCCE885DBE0B}" type="presParOf" srcId="{21D34B3D-404D-42A0-B234-9BCF15C77ED8}" destId="{E04A57F2-7AC0-4B24-A5D5-546503414E73}" srcOrd="8" destOrd="0" presId="urn:microsoft.com/office/officeart/2009/3/layout/StepUpProcess"/>
    <dgm:cxn modelId="{D944E7F0-4CCA-4639-9290-EA9B25C89D84}" type="presParOf" srcId="{E04A57F2-7AC0-4B24-A5D5-546503414E73}" destId="{4444E7A7-F316-440E-9091-A7B285A67096}" srcOrd="0" destOrd="0" presId="urn:microsoft.com/office/officeart/2009/3/layout/StepUpProcess"/>
    <dgm:cxn modelId="{139AEA21-24F4-4A4A-A1C2-1C3687E9F482}" type="presParOf" srcId="{E04A57F2-7AC0-4B24-A5D5-546503414E73}" destId="{933AC607-D376-4E6F-B1ED-97C41C8EEC8F}"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01B6B-5AC1-4327-9166-81873C644B1D}">
      <dsp:nvSpPr>
        <dsp:cNvPr id="0" name=""/>
        <dsp:cNvSpPr/>
      </dsp:nvSpPr>
      <dsp:spPr>
        <a:xfrm>
          <a:off x="0" y="1024353"/>
          <a:ext cx="8128000" cy="579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B677B1-764B-4E3A-8DC4-2CD9AF77CA12}">
      <dsp:nvSpPr>
        <dsp:cNvPr id="0" name=""/>
        <dsp:cNvSpPr/>
      </dsp:nvSpPr>
      <dsp:spPr>
        <a:xfrm>
          <a:off x="406400" y="684873"/>
          <a:ext cx="5689600" cy="678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GB" sz="2300" kern="1200" dirty="0"/>
            <a:t>Confidentiality  vs Trust</a:t>
          </a:r>
        </a:p>
      </dsp:txBody>
      <dsp:txXfrm>
        <a:off x="439544" y="718017"/>
        <a:ext cx="5623312" cy="612672"/>
      </dsp:txXfrm>
    </dsp:sp>
    <dsp:sp modelId="{3D782E2F-6B72-4370-9986-86FC1A0F670B}">
      <dsp:nvSpPr>
        <dsp:cNvPr id="0" name=""/>
        <dsp:cNvSpPr/>
      </dsp:nvSpPr>
      <dsp:spPr>
        <a:xfrm>
          <a:off x="0" y="2067633"/>
          <a:ext cx="8128000" cy="579600"/>
        </a:xfrm>
        <a:prstGeom prst="rect">
          <a:avLst/>
        </a:prstGeom>
        <a:solidFill>
          <a:schemeClr val="lt1">
            <a:alpha val="90000"/>
            <a:hueOff val="0"/>
            <a:satOff val="0"/>
            <a:lumOff val="0"/>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23D930-34C1-4EB9-B0BE-007876FC939B}">
      <dsp:nvSpPr>
        <dsp:cNvPr id="0" name=""/>
        <dsp:cNvSpPr/>
      </dsp:nvSpPr>
      <dsp:spPr>
        <a:xfrm>
          <a:off x="406400" y="1728153"/>
          <a:ext cx="5689600" cy="678960"/>
        </a:xfrm>
        <a:prstGeom prst="roundRect">
          <a:avLst/>
        </a:prstGeom>
        <a:solidFill>
          <a:schemeClr val="accent2">
            <a:hueOff val="-3456336"/>
            <a:satOff val="-6803"/>
            <a:lumOff val="4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GB" sz="2300" kern="1200" dirty="0"/>
            <a:t>Clear outline of roles of all parties</a:t>
          </a:r>
        </a:p>
      </dsp:txBody>
      <dsp:txXfrm>
        <a:off x="439544" y="1761297"/>
        <a:ext cx="5623312" cy="612672"/>
      </dsp:txXfrm>
    </dsp:sp>
    <dsp:sp modelId="{774EB16A-1F7E-4B67-A4E8-A2829CF75343}">
      <dsp:nvSpPr>
        <dsp:cNvPr id="0" name=""/>
        <dsp:cNvSpPr/>
      </dsp:nvSpPr>
      <dsp:spPr>
        <a:xfrm>
          <a:off x="0" y="3110913"/>
          <a:ext cx="8128000" cy="579600"/>
        </a:xfrm>
        <a:prstGeom prst="rect">
          <a:avLst/>
        </a:prstGeom>
        <a:solidFill>
          <a:schemeClr val="lt1">
            <a:alpha val="90000"/>
            <a:hueOff val="0"/>
            <a:satOff val="0"/>
            <a:lumOff val="0"/>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E4A094-53CC-4478-8CC3-99B61ECA3722}">
      <dsp:nvSpPr>
        <dsp:cNvPr id="0" name=""/>
        <dsp:cNvSpPr/>
      </dsp:nvSpPr>
      <dsp:spPr>
        <a:xfrm>
          <a:off x="406400" y="2771433"/>
          <a:ext cx="5689600" cy="678960"/>
        </a:xfrm>
        <a:prstGeom prst="roundRect">
          <a:avLst/>
        </a:prstGeom>
        <a:solidFill>
          <a:schemeClr val="accent2">
            <a:hueOff val="-6912672"/>
            <a:satOff val="-13605"/>
            <a:lumOff val="849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GB" sz="2300" kern="1200" dirty="0"/>
            <a:t>Objectivity and neutrality</a:t>
          </a:r>
        </a:p>
      </dsp:txBody>
      <dsp:txXfrm>
        <a:off x="439544" y="2804577"/>
        <a:ext cx="5623312" cy="612672"/>
      </dsp:txXfrm>
    </dsp:sp>
    <dsp:sp modelId="{39C894A9-93D8-4CDE-883D-4A1AF695CD0F}">
      <dsp:nvSpPr>
        <dsp:cNvPr id="0" name=""/>
        <dsp:cNvSpPr/>
      </dsp:nvSpPr>
      <dsp:spPr>
        <a:xfrm>
          <a:off x="0" y="4154193"/>
          <a:ext cx="8128000" cy="579600"/>
        </a:xfrm>
        <a:prstGeom prst="rect">
          <a:avLst/>
        </a:prstGeom>
        <a:solidFill>
          <a:schemeClr val="lt1">
            <a:alpha val="90000"/>
            <a:hueOff val="0"/>
            <a:satOff val="0"/>
            <a:lumOff val="0"/>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3B4D46-C21F-4316-8FC3-D69B3FD7D644}">
      <dsp:nvSpPr>
        <dsp:cNvPr id="0" name=""/>
        <dsp:cNvSpPr/>
      </dsp:nvSpPr>
      <dsp:spPr>
        <a:xfrm>
          <a:off x="406400" y="3814713"/>
          <a:ext cx="5689600" cy="67896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GB" sz="2300" kern="1200" dirty="0"/>
            <a:t>Awareness of agenda/misrepresentation</a:t>
          </a:r>
        </a:p>
      </dsp:txBody>
      <dsp:txXfrm>
        <a:off x="439544" y="3847857"/>
        <a:ext cx="5623312"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94206-D4A5-4548-ACF8-D9C6F2209402}">
      <dsp:nvSpPr>
        <dsp:cNvPr id="0" name=""/>
        <dsp:cNvSpPr/>
      </dsp:nvSpPr>
      <dsp:spPr>
        <a:xfrm rot="5400000">
          <a:off x="415242" y="2508206"/>
          <a:ext cx="1235142" cy="2055249"/>
        </a:xfrm>
        <a:prstGeom prst="corner">
          <a:avLst>
            <a:gd name="adj1" fmla="val 16120"/>
            <a:gd name="adj2" fmla="val 161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1D17A-FC25-45D2-B1DC-AB58B117F73A}">
      <dsp:nvSpPr>
        <dsp:cNvPr id="0" name=""/>
        <dsp:cNvSpPr/>
      </dsp:nvSpPr>
      <dsp:spPr>
        <a:xfrm>
          <a:off x="209065" y="3122283"/>
          <a:ext cx="1855491" cy="1626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1. Identify the problem</a:t>
          </a:r>
        </a:p>
      </dsp:txBody>
      <dsp:txXfrm>
        <a:off x="209065" y="3122283"/>
        <a:ext cx="1855491" cy="1626446"/>
      </dsp:txXfrm>
    </dsp:sp>
    <dsp:sp modelId="{FD61FBE9-18B7-4A47-AB57-0AD3E54AA8B6}">
      <dsp:nvSpPr>
        <dsp:cNvPr id="0" name=""/>
        <dsp:cNvSpPr/>
      </dsp:nvSpPr>
      <dsp:spPr>
        <a:xfrm>
          <a:off x="1714464" y="2356896"/>
          <a:ext cx="350092" cy="350092"/>
        </a:xfrm>
        <a:prstGeom prst="triangle">
          <a:avLst>
            <a:gd name="adj" fmla="val 100000"/>
          </a:avLst>
        </a:prstGeom>
        <a:solidFill>
          <a:schemeClr val="accent2">
            <a:hueOff val="-1296126"/>
            <a:satOff val="-2551"/>
            <a:lumOff val="1593"/>
            <a:alphaOff val="0"/>
          </a:schemeClr>
        </a:solidFill>
        <a:ln w="19050" cap="flat" cmpd="sng" algn="ctr">
          <a:solidFill>
            <a:schemeClr val="accent2">
              <a:hueOff val="-1296126"/>
              <a:satOff val="-2551"/>
              <a:lumOff val="15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54B888-64E9-4FEE-8B20-70CE23C2C941}">
      <dsp:nvSpPr>
        <dsp:cNvPr id="0" name=""/>
        <dsp:cNvSpPr/>
      </dsp:nvSpPr>
      <dsp:spPr>
        <a:xfrm rot="5400000">
          <a:off x="2686725" y="1946125"/>
          <a:ext cx="1235142" cy="2055249"/>
        </a:xfrm>
        <a:prstGeom prst="corner">
          <a:avLst>
            <a:gd name="adj1" fmla="val 16120"/>
            <a:gd name="adj2" fmla="val 16110"/>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8F873-99A7-4E3D-BE40-04169542BF66}">
      <dsp:nvSpPr>
        <dsp:cNvPr id="0" name=""/>
        <dsp:cNvSpPr/>
      </dsp:nvSpPr>
      <dsp:spPr>
        <a:xfrm>
          <a:off x="2480549" y="2560202"/>
          <a:ext cx="1855491" cy="1626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2. Develop hypotheses /</a:t>
          </a:r>
        </a:p>
        <a:p>
          <a:pPr marL="0" lvl="0" indent="0" algn="l" defTabSz="1022350">
            <a:lnSpc>
              <a:spcPct val="90000"/>
            </a:lnSpc>
            <a:spcBef>
              <a:spcPct val="0"/>
            </a:spcBef>
            <a:spcAft>
              <a:spcPct val="35000"/>
            </a:spcAft>
            <a:buNone/>
          </a:pPr>
          <a:r>
            <a:rPr lang="en-GB" sz="2300" kern="1200" dirty="0"/>
            <a:t>solutions</a:t>
          </a:r>
        </a:p>
      </dsp:txBody>
      <dsp:txXfrm>
        <a:off x="2480549" y="2560202"/>
        <a:ext cx="1855491" cy="1626446"/>
      </dsp:txXfrm>
    </dsp:sp>
    <dsp:sp modelId="{89EF1DE0-9CE4-46DF-9E4E-828BB0336196}">
      <dsp:nvSpPr>
        <dsp:cNvPr id="0" name=""/>
        <dsp:cNvSpPr/>
      </dsp:nvSpPr>
      <dsp:spPr>
        <a:xfrm>
          <a:off x="3985948" y="1794815"/>
          <a:ext cx="350092" cy="350092"/>
        </a:xfrm>
        <a:prstGeom prst="triangle">
          <a:avLst>
            <a:gd name="adj" fmla="val 100000"/>
          </a:avLst>
        </a:prstGeom>
        <a:solidFill>
          <a:schemeClr val="accent2">
            <a:hueOff val="-3888378"/>
            <a:satOff val="-7653"/>
            <a:lumOff val="4779"/>
            <a:alphaOff val="0"/>
          </a:schemeClr>
        </a:solidFill>
        <a:ln w="19050" cap="flat" cmpd="sng" algn="ctr">
          <a:solidFill>
            <a:schemeClr val="accent2">
              <a:hueOff val="-3888378"/>
              <a:satOff val="-7653"/>
              <a:lumOff val="47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D93AF9-C842-4EF5-A00C-837F11ADBC77}">
      <dsp:nvSpPr>
        <dsp:cNvPr id="0" name=""/>
        <dsp:cNvSpPr/>
      </dsp:nvSpPr>
      <dsp:spPr>
        <a:xfrm rot="5400000">
          <a:off x="4958209" y="1384044"/>
          <a:ext cx="1235142" cy="2055249"/>
        </a:xfrm>
        <a:prstGeom prst="corner">
          <a:avLst>
            <a:gd name="adj1" fmla="val 16120"/>
            <a:gd name="adj2" fmla="val 16110"/>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1A616B-40A6-46A9-A437-73DDB95624C0}">
      <dsp:nvSpPr>
        <dsp:cNvPr id="0" name=""/>
        <dsp:cNvSpPr/>
      </dsp:nvSpPr>
      <dsp:spPr>
        <a:xfrm>
          <a:off x="4752033" y="1998121"/>
          <a:ext cx="1855491" cy="1626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3. Evaluate options</a:t>
          </a:r>
        </a:p>
      </dsp:txBody>
      <dsp:txXfrm>
        <a:off x="4752033" y="1998121"/>
        <a:ext cx="1855491" cy="1626446"/>
      </dsp:txXfrm>
    </dsp:sp>
    <dsp:sp modelId="{21B9E8EA-EDFA-4118-A422-9E212907259B}">
      <dsp:nvSpPr>
        <dsp:cNvPr id="0" name=""/>
        <dsp:cNvSpPr/>
      </dsp:nvSpPr>
      <dsp:spPr>
        <a:xfrm>
          <a:off x="6257431" y="1232735"/>
          <a:ext cx="350092" cy="350092"/>
        </a:xfrm>
        <a:prstGeom prst="triangle">
          <a:avLst>
            <a:gd name="adj" fmla="val 100000"/>
          </a:avLst>
        </a:prstGeom>
        <a:solidFill>
          <a:schemeClr val="accent2">
            <a:hueOff val="-6480629"/>
            <a:satOff val="-12755"/>
            <a:lumOff val="7966"/>
            <a:alphaOff val="0"/>
          </a:schemeClr>
        </a:solidFill>
        <a:ln w="19050" cap="flat" cmpd="sng" algn="ctr">
          <a:solidFill>
            <a:schemeClr val="accent2">
              <a:hueOff val="-6480629"/>
              <a:satOff val="-12755"/>
              <a:lumOff val="79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516A8-09A4-4C3C-98AD-051B1C5B7608}">
      <dsp:nvSpPr>
        <dsp:cNvPr id="0" name=""/>
        <dsp:cNvSpPr/>
      </dsp:nvSpPr>
      <dsp:spPr>
        <a:xfrm rot="5400000">
          <a:off x="7229692" y="821964"/>
          <a:ext cx="1235142" cy="2055249"/>
        </a:xfrm>
        <a:prstGeom prst="corner">
          <a:avLst>
            <a:gd name="adj1" fmla="val 16120"/>
            <a:gd name="adj2" fmla="val 16110"/>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3844D0-C065-4D6D-89C0-D3C4934FD660}">
      <dsp:nvSpPr>
        <dsp:cNvPr id="0" name=""/>
        <dsp:cNvSpPr/>
      </dsp:nvSpPr>
      <dsp:spPr>
        <a:xfrm>
          <a:off x="7023516" y="1436040"/>
          <a:ext cx="1855491" cy="1626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4. Act! </a:t>
          </a:r>
        </a:p>
      </dsp:txBody>
      <dsp:txXfrm>
        <a:off x="7023516" y="1436040"/>
        <a:ext cx="1855491" cy="1626446"/>
      </dsp:txXfrm>
    </dsp:sp>
    <dsp:sp modelId="{6C583BBF-4F00-4B1C-98DB-43FFC8D0EE0C}">
      <dsp:nvSpPr>
        <dsp:cNvPr id="0" name=""/>
        <dsp:cNvSpPr/>
      </dsp:nvSpPr>
      <dsp:spPr>
        <a:xfrm>
          <a:off x="8528915" y="670654"/>
          <a:ext cx="350092" cy="350092"/>
        </a:xfrm>
        <a:prstGeom prst="triangle">
          <a:avLst>
            <a:gd name="adj" fmla="val 100000"/>
          </a:avLst>
        </a:prstGeom>
        <a:solidFill>
          <a:schemeClr val="accent2">
            <a:hueOff val="-9072881"/>
            <a:satOff val="-17857"/>
            <a:lumOff val="11152"/>
            <a:alphaOff val="0"/>
          </a:schemeClr>
        </a:solidFill>
        <a:ln w="19050" cap="flat" cmpd="sng" algn="ctr">
          <a:solidFill>
            <a:schemeClr val="accent2">
              <a:hueOff val="-9072881"/>
              <a:satOff val="-17857"/>
              <a:lumOff val="111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4E7A7-F316-440E-9091-A7B285A67096}">
      <dsp:nvSpPr>
        <dsp:cNvPr id="0" name=""/>
        <dsp:cNvSpPr/>
      </dsp:nvSpPr>
      <dsp:spPr>
        <a:xfrm rot="5400000">
          <a:off x="9501176" y="259883"/>
          <a:ext cx="1235142" cy="2055249"/>
        </a:xfrm>
        <a:prstGeom prst="corner">
          <a:avLst>
            <a:gd name="adj1" fmla="val 16120"/>
            <a:gd name="adj2" fmla="val 16110"/>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3AC607-D376-4E6F-B1ED-97C41C8EEC8F}">
      <dsp:nvSpPr>
        <dsp:cNvPr id="0" name=""/>
        <dsp:cNvSpPr/>
      </dsp:nvSpPr>
      <dsp:spPr>
        <a:xfrm>
          <a:off x="9295000" y="873960"/>
          <a:ext cx="1855491" cy="1626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5. Evaluate </a:t>
          </a:r>
        </a:p>
      </dsp:txBody>
      <dsp:txXfrm>
        <a:off x="9295000" y="873960"/>
        <a:ext cx="1855491" cy="162644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11/22/2025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7221627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11/22/2025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2020455"/>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36A5EF-0532-63AB-B822-E63769BC1C2F}"/>
              </a:ext>
            </a:extLst>
          </p:cNvPr>
          <p:cNvSpPr>
            <a:spLocks noGrp="1"/>
          </p:cNvSpPr>
          <p:nvPr>
            <p:ph type="ctrTitle"/>
          </p:nvPr>
        </p:nvSpPr>
        <p:spPr>
          <a:xfrm>
            <a:off x="517868" y="841283"/>
            <a:ext cx="3465681" cy="2916472"/>
          </a:xfrm>
        </p:spPr>
        <p:txBody>
          <a:bodyPr anchor="b">
            <a:normAutofit/>
          </a:bodyPr>
          <a:lstStyle/>
          <a:p>
            <a:r>
              <a:rPr lang="en-GB" sz="4800" dirty="0">
                <a:solidFill>
                  <a:schemeClr val="tx2"/>
                </a:solidFill>
              </a:rPr>
              <a:t>Forensic Psychology and Ethics</a:t>
            </a:r>
          </a:p>
        </p:txBody>
      </p:sp>
      <p:sp>
        <p:nvSpPr>
          <p:cNvPr id="3" name="Subtitle 2">
            <a:extLst>
              <a:ext uri="{FF2B5EF4-FFF2-40B4-BE49-F238E27FC236}">
                <a16:creationId xmlns:a16="http://schemas.microsoft.com/office/drawing/2014/main" id="{AC7F1E37-11A7-151B-ED4D-A87AA4C4D008}"/>
              </a:ext>
            </a:extLst>
          </p:cNvPr>
          <p:cNvSpPr>
            <a:spLocks noGrp="1"/>
          </p:cNvSpPr>
          <p:nvPr>
            <p:ph type="subTitle" idx="1"/>
          </p:nvPr>
        </p:nvSpPr>
        <p:spPr>
          <a:xfrm>
            <a:off x="517868" y="4078794"/>
            <a:ext cx="3465681" cy="1900842"/>
          </a:xfrm>
        </p:spPr>
        <p:txBody>
          <a:bodyPr anchor="t">
            <a:normAutofit/>
          </a:bodyPr>
          <a:lstStyle/>
          <a:p>
            <a:r>
              <a:rPr lang="en-GB"/>
              <a:t>Karen Eaton-Thomas</a:t>
            </a:r>
          </a:p>
        </p:txBody>
      </p:sp>
      <p:pic>
        <p:nvPicPr>
          <p:cNvPr id="4" name="Picture 3" descr="Paint in motion from the bottom of the view">
            <a:extLst>
              <a:ext uri="{FF2B5EF4-FFF2-40B4-BE49-F238E27FC236}">
                <a16:creationId xmlns:a16="http://schemas.microsoft.com/office/drawing/2014/main" id="{D23025C7-21A5-E0A1-4D15-6D8493921758}"/>
              </a:ext>
            </a:extLst>
          </p:cNvPr>
          <p:cNvPicPr>
            <a:picLocks noChangeAspect="1"/>
          </p:cNvPicPr>
          <p:nvPr/>
        </p:nvPicPr>
        <p:blipFill>
          <a:blip r:embed="rId2"/>
          <a:srcRect t="12791"/>
          <a:stretch>
            <a:fillRect/>
          </a:stretch>
        </p:blipFill>
        <p:spPr>
          <a:xfrm>
            <a:off x="4362996" y="1322178"/>
            <a:ext cx="7311136" cy="4112500"/>
          </a:xfrm>
          <a:prstGeom prst="rect">
            <a:avLst/>
          </a:prstGeom>
        </p:spPr>
      </p:pic>
      <p:sp>
        <p:nvSpPr>
          <p:cNvPr id="18" name="Freeform: Shape 17">
            <a:extLst>
              <a:ext uri="{FF2B5EF4-FFF2-40B4-BE49-F238E27FC236}">
                <a16:creationId xmlns:a16="http://schemas.microsoft.com/office/drawing/2014/main" id="{81F0C179-4DBF-6AB9-CD0B-9224A0C88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59603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4B2028-B760-361D-2A6D-FC8877BE8367}"/>
              </a:ext>
            </a:extLst>
          </p:cNvPr>
          <p:cNvSpPr>
            <a:spLocks noGrp="1"/>
          </p:cNvSpPr>
          <p:nvPr>
            <p:ph type="ctrTitle"/>
          </p:nvPr>
        </p:nvSpPr>
        <p:spPr>
          <a:xfrm>
            <a:off x="6698974" y="766373"/>
            <a:ext cx="5261113" cy="5011576"/>
          </a:xfrm>
        </p:spPr>
        <p:txBody>
          <a:bodyPr anchor="t">
            <a:noAutofit/>
          </a:bodyPr>
          <a:lstStyle/>
          <a:p>
            <a:pPr>
              <a:lnSpc>
                <a:spcPct val="90000"/>
              </a:lnSpc>
            </a:pPr>
            <a:r>
              <a:rPr lang="en-GB" sz="1600" dirty="0"/>
              <a:t>Forensic psychology refers to psychological work applied to legal issues. Psychologists may be hired as experts by a solicitor, appointed by a judge to treat an individual and report periodically back to the court, or be hired by someone involved in the judicial system. </a:t>
            </a:r>
            <a:br>
              <a:rPr lang="en-GB" sz="1600" dirty="0"/>
            </a:br>
            <a:br>
              <a:rPr lang="en-GB" sz="1600" dirty="0"/>
            </a:br>
            <a:r>
              <a:rPr lang="en-GB" sz="1600" dirty="0"/>
              <a:t>Forensic psychologists provide a valuable service by helping courts make accurate and fair decisions. Also, psychologists without forensic backgrounds  may find themselves unintentionally working in the forensic area.</a:t>
            </a:r>
            <a:br>
              <a:rPr lang="en-GB" sz="1600" dirty="0"/>
            </a:br>
            <a:r>
              <a:rPr lang="en-GB" sz="1600" dirty="0"/>
              <a:t> </a:t>
            </a:r>
            <a:br>
              <a:rPr lang="en-GB" sz="1600" dirty="0"/>
            </a:br>
            <a:r>
              <a:rPr lang="en-GB" sz="1600" dirty="0"/>
              <a:t>Forensic psychology services often rest on the ethical principles of public beneficence and justice, insofar as everyone in society benefits when the court system has access to relevant information that helps it function more fairly.</a:t>
            </a:r>
            <a:br>
              <a:rPr lang="en-GB" sz="1600" dirty="0"/>
            </a:br>
            <a:br>
              <a:rPr lang="en-GB" sz="1600" dirty="0"/>
            </a:br>
            <a:r>
              <a:rPr lang="en-GB" sz="1600" dirty="0"/>
              <a:t>Psychologists working in forensic areas have an increased exposure to legal risks. For example, almost two thirds of psychologists who conducted child custody evaluations had a complaint filed against them at some point in their careers (Ackerman et al., 2021).</a:t>
            </a:r>
          </a:p>
        </p:txBody>
      </p:sp>
      <p:pic>
        <p:nvPicPr>
          <p:cNvPr id="5" name="Picture 4" descr="Statue on top of building">
            <a:extLst>
              <a:ext uri="{FF2B5EF4-FFF2-40B4-BE49-F238E27FC236}">
                <a16:creationId xmlns:a16="http://schemas.microsoft.com/office/drawing/2014/main" id="{C34E5D89-F7B1-BE65-5C70-4D84A3E86CC2}"/>
              </a:ext>
            </a:extLst>
          </p:cNvPr>
          <p:cNvPicPr>
            <a:picLocks noChangeAspect="1"/>
          </p:cNvPicPr>
          <p:nvPr/>
        </p:nvPicPr>
        <p:blipFill>
          <a:blip r:embed="rId2">
            <a:extLst>
              <a:ext uri="{28A0092B-C50C-407E-A947-70E740481C1C}">
                <a14:useLocalDpi xmlns:a14="http://schemas.microsoft.com/office/drawing/2010/main" val="0"/>
              </a:ext>
            </a:extLst>
          </a:blip>
          <a:srcRect l="21481" r="5049" b="-1"/>
          <a:stretch>
            <a:fillRect/>
          </a:stretch>
        </p:blipFill>
        <p:spPr>
          <a:xfrm>
            <a:off x="535521" y="508090"/>
            <a:ext cx="5931540" cy="5745379"/>
          </a:xfrm>
          <a:prstGeom prst="rect">
            <a:avLst/>
          </a:prstGeom>
        </p:spPr>
      </p:pic>
      <p:sp>
        <p:nvSpPr>
          <p:cNvPr id="19" name="Freeform: Shape 18">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7912"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75944"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32565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CF3F2B-74A2-91B6-315E-E69905CD67BD}"/>
              </a:ext>
            </a:extLst>
          </p:cNvPr>
          <p:cNvSpPr>
            <a:spLocks noGrp="1"/>
          </p:cNvSpPr>
          <p:nvPr>
            <p:ph type="ctrTitle"/>
          </p:nvPr>
        </p:nvSpPr>
        <p:spPr>
          <a:xfrm>
            <a:off x="521208" y="978407"/>
            <a:ext cx="5071209" cy="3137941"/>
          </a:xfrm>
        </p:spPr>
        <p:txBody>
          <a:bodyPr anchor="t">
            <a:normAutofit fontScale="90000"/>
          </a:bodyPr>
          <a:lstStyle/>
          <a:p>
            <a:pPr>
              <a:lnSpc>
                <a:spcPct val="90000"/>
              </a:lnSpc>
            </a:pPr>
            <a:r>
              <a:rPr lang="en-GB" sz="2700" dirty="0"/>
              <a:t>The nature of judicial processes</a:t>
            </a:r>
            <a:br>
              <a:rPr lang="en-GB" sz="2000" dirty="0"/>
            </a:br>
            <a:br>
              <a:rPr lang="en-GB" sz="2000" dirty="0"/>
            </a:br>
            <a:r>
              <a:rPr lang="en-GB" sz="2000" dirty="0"/>
              <a:t>Psychologists often participate in the legal system as expert witnesses. Experts can testify on a wide range of situations, such as the effects of brain damage an individual has experienced after an accident, whether the testimony of an eyewitness was reliable, or whether an individual meets the legal definition of insanity (Cutler &amp; </a:t>
            </a:r>
            <a:r>
              <a:rPr lang="en-GB" sz="2000" dirty="0" err="1"/>
              <a:t>Kovera</a:t>
            </a:r>
            <a:r>
              <a:rPr lang="en-GB" sz="2000" dirty="0"/>
              <a:t>, 2011). </a:t>
            </a:r>
            <a:br>
              <a:rPr lang="en-GB" sz="2000" dirty="0"/>
            </a:br>
            <a:br>
              <a:rPr lang="en-GB" sz="2000" dirty="0"/>
            </a:br>
            <a:r>
              <a:rPr lang="en-GB" sz="2000" dirty="0"/>
              <a:t>Although the standards vary across countries, the general rule is that expert witnesses provide information to the courts that is outside the expertise of the average layperson. </a:t>
            </a:r>
            <a:br>
              <a:rPr lang="en-GB" sz="2000" dirty="0"/>
            </a:br>
            <a:r>
              <a:rPr lang="en-GB" sz="2000" dirty="0"/>
              <a:t>Judges admit psychologists as experts if their education, training, and experience qualify them to provide expert opinions related to the case before the court. </a:t>
            </a:r>
          </a:p>
        </p:txBody>
      </p:sp>
      <p:sp>
        <p:nvSpPr>
          <p:cNvPr id="12" name="Freeform: Shape 11">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avel resting on block">
            <a:extLst>
              <a:ext uri="{FF2B5EF4-FFF2-40B4-BE49-F238E27FC236}">
                <a16:creationId xmlns:a16="http://schemas.microsoft.com/office/drawing/2014/main" id="{91198C29-06A8-22F8-B6A6-A48C738C0858}"/>
              </a:ext>
            </a:extLst>
          </p:cNvPr>
          <p:cNvPicPr>
            <a:picLocks noChangeAspect="1"/>
          </p:cNvPicPr>
          <p:nvPr/>
        </p:nvPicPr>
        <p:blipFill>
          <a:blip r:embed="rId2">
            <a:extLst>
              <a:ext uri="{28A0092B-C50C-407E-A947-70E740481C1C}">
                <a14:useLocalDpi xmlns:a14="http://schemas.microsoft.com/office/drawing/2010/main" val="0"/>
              </a:ext>
            </a:extLst>
          </a:blip>
          <a:srcRect l="27143" r="-1" b="-1"/>
          <a:stretch>
            <a:fillRect/>
          </a:stretch>
        </p:blipFill>
        <p:spPr>
          <a:xfrm>
            <a:off x="5936973" y="508090"/>
            <a:ext cx="5732531" cy="5745379"/>
          </a:xfrm>
          <a:prstGeom prst="rect">
            <a:avLst/>
          </a:prstGeom>
        </p:spPr>
      </p:pic>
    </p:spTree>
    <p:extLst>
      <p:ext uri="{BB962C8B-B14F-4D97-AF65-F5344CB8AC3E}">
        <p14:creationId xmlns:p14="http://schemas.microsoft.com/office/powerpoint/2010/main" val="3043495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805C59-7932-470D-F281-03618CCE9FC0}"/>
              </a:ext>
            </a:extLst>
          </p:cNvPr>
          <p:cNvSpPr>
            <a:spLocks noGrp="1"/>
          </p:cNvSpPr>
          <p:nvPr>
            <p:ph type="ctrTitle"/>
          </p:nvPr>
        </p:nvSpPr>
        <p:spPr>
          <a:xfrm>
            <a:off x="7081520" y="833121"/>
            <a:ext cx="4856480" cy="3283228"/>
          </a:xfrm>
        </p:spPr>
        <p:txBody>
          <a:bodyPr anchor="t">
            <a:noAutofit/>
          </a:bodyPr>
          <a:lstStyle/>
          <a:p>
            <a:pPr>
              <a:lnSpc>
                <a:spcPct val="90000"/>
              </a:lnSpc>
            </a:pPr>
            <a:r>
              <a:rPr lang="en-GB" sz="1600" dirty="0"/>
              <a:t>Like all psychologists, forensic psychologists need to be objective in their work.</a:t>
            </a:r>
            <a:br>
              <a:rPr lang="en-GB" sz="1600" dirty="0"/>
            </a:br>
            <a:r>
              <a:rPr lang="en-GB" sz="1600" dirty="0"/>
              <a:t> </a:t>
            </a:r>
            <a:br>
              <a:rPr lang="en-GB" sz="1600" dirty="0"/>
            </a:br>
            <a:r>
              <a:rPr lang="en-GB" sz="1600" dirty="0"/>
              <a:t>Forensic psychologists should also be aware of the role that heuristics or biases, such as the availability and representativeness heuristics, confirmation bias, or the fundamental attribution error, could influence their work (Neal et al., 2022).</a:t>
            </a:r>
            <a:br>
              <a:rPr lang="en-GB" sz="1600" dirty="0"/>
            </a:br>
            <a:r>
              <a:rPr lang="en-GB" sz="1600" dirty="0"/>
              <a:t> </a:t>
            </a:r>
            <a:br>
              <a:rPr lang="en-GB" sz="1600" dirty="0"/>
            </a:br>
            <a:r>
              <a:rPr lang="en-GB" sz="1600" dirty="0"/>
              <a:t>Also, competent forensic psychologists guard against implicit prejudices or biases that could distort the nature of their work. For example, in the criminal justice and child welfare systems, the professionals are usually white, while people of colour or of lower-income are overrepresented among the service recipients. </a:t>
            </a:r>
            <a:br>
              <a:rPr lang="en-GB" sz="1600" dirty="0"/>
            </a:br>
            <a:br>
              <a:rPr lang="en-GB" sz="1600" dirty="0"/>
            </a:br>
            <a:r>
              <a:rPr lang="en-GB" sz="1600" dirty="0"/>
              <a:t>Therefore, psychologists need to be especially sensitive to the role that implicit biases or a lack of cultural awareness could have on their work (Lens, 2019).</a:t>
            </a:r>
          </a:p>
        </p:txBody>
      </p:sp>
      <p:pic>
        <p:nvPicPr>
          <p:cNvPr id="5" name="Picture 4" descr="People sitting at table">
            <a:extLst>
              <a:ext uri="{FF2B5EF4-FFF2-40B4-BE49-F238E27FC236}">
                <a16:creationId xmlns:a16="http://schemas.microsoft.com/office/drawing/2014/main" id="{C011B45F-6A47-D68C-F213-9B3FFE4FCA32}"/>
              </a:ext>
            </a:extLst>
          </p:cNvPr>
          <p:cNvPicPr>
            <a:picLocks noChangeAspect="1"/>
          </p:cNvPicPr>
          <p:nvPr/>
        </p:nvPicPr>
        <p:blipFill>
          <a:blip r:embed="rId2">
            <a:extLst>
              <a:ext uri="{28A0092B-C50C-407E-A947-70E740481C1C}">
                <a14:useLocalDpi xmlns:a14="http://schemas.microsoft.com/office/drawing/2010/main" val="0"/>
              </a:ext>
            </a:extLst>
          </a:blip>
          <a:srcRect l="26339" r="466" b="-1"/>
          <a:stretch>
            <a:fillRect/>
          </a:stretch>
        </p:blipFill>
        <p:spPr>
          <a:xfrm>
            <a:off x="535521" y="508090"/>
            <a:ext cx="6323740" cy="5745379"/>
          </a:xfrm>
          <a:prstGeom prst="rect">
            <a:avLst/>
          </a:prstGeom>
        </p:spPr>
      </p:pic>
      <p:sp>
        <p:nvSpPr>
          <p:cNvPr id="12" name="Freeform: Shape 11">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7912"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75944"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72649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BC926A-8709-B998-BFD2-679FCAF293FB}"/>
              </a:ext>
            </a:extLst>
          </p:cNvPr>
          <p:cNvSpPr>
            <a:spLocks noGrp="1"/>
          </p:cNvSpPr>
          <p:nvPr>
            <p:ph type="ctrTitle"/>
          </p:nvPr>
        </p:nvSpPr>
        <p:spPr>
          <a:xfrm>
            <a:off x="521208" y="978407"/>
            <a:ext cx="5071209" cy="5034343"/>
          </a:xfrm>
        </p:spPr>
        <p:txBody>
          <a:bodyPr anchor="t">
            <a:normAutofit/>
          </a:bodyPr>
          <a:lstStyle/>
          <a:p>
            <a:pPr>
              <a:lnSpc>
                <a:spcPct val="90000"/>
              </a:lnSpc>
            </a:pPr>
            <a:r>
              <a:rPr lang="en-GB" sz="1800" dirty="0"/>
              <a:t>Psychologists should also guard against gender-related biases. For example, a lower threshold of culpability might apply to a mother who is accused of neglect compared to a father. Or a woman who has been the victim of domestic abuse might be accused of “alienating” her children from the father, when her behaviours are a natural reaction of an abuse survivor.</a:t>
            </a:r>
            <a:br>
              <a:rPr lang="en-GB" sz="1800" dirty="0"/>
            </a:br>
            <a:br>
              <a:rPr lang="en-GB" sz="1800" dirty="0"/>
            </a:br>
            <a:r>
              <a:rPr lang="en-GB" sz="1800" dirty="0"/>
              <a:t>Finally, like all psychologists, forensic psychologists should be alert to the signs of burnout, vicarious trauma, or compassion fatigue in their work (Neal et al., 2022). The nature of their work may mean that they are exposed to more trauma and high conflict cases than psychologists who only deliver healthcare services.</a:t>
            </a:r>
          </a:p>
        </p:txBody>
      </p:sp>
      <p:sp>
        <p:nvSpPr>
          <p:cNvPr id="12" name="Freeform: Shape 11">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oman sleeping on the bed">
            <a:extLst>
              <a:ext uri="{FF2B5EF4-FFF2-40B4-BE49-F238E27FC236}">
                <a16:creationId xmlns:a16="http://schemas.microsoft.com/office/drawing/2014/main" id="{CD3E7599-32E9-E031-0185-43F4FCFAB2F9}"/>
              </a:ext>
            </a:extLst>
          </p:cNvPr>
          <p:cNvPicPr>
            <a:picLocks noChangeAspect="1"/>
          </p:cNvPicPr>
          <p:nvPr/>
        </p:nvPicPr>
        <p:blipFill>
          <a:blip r:embed="rId2">
            <a:extLst>
              <a:ext uri="{28A0092B-C50C-407E-A947-70E740481C1C}">
                <a14:useLocalDpi xmlns:a14="http://schemas.microsoft.com/office/drawing/2010/main" val="0"/>
              </a:ext>
            </a:extLst>
          </a:blip>
          <a:srcRect l="5244" r="21899" b="-1"/>
          <a:stretch>
            <a:fillRect/>
          </a:stretch>
        </p:blipFill>
        <p:spPr>
          <a:xfrm>
            <a:off x="5883965" y="508090"/>
            <a:ext cx="5785540" cy="5745379"/>
          </a:xfrm>
          <a:prstGeom prst="rect">
            <a:avLst/>
          </a:prstGeom>
        </p:spPr>
      </p:pic>
    </p:spTree>
    <p:extLst>
      <p:ext uri="{BB962C8B-B14F-4D97-AF65-F5344CB8AC3E}">
        <p14:creationId xmlns:p14="http://schemas.microsoft.com/office/powerpoint/2010/main" val="2278057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6169A-549E-28B3-1041-C023B7CB3AFB}"/>
              </a:ext>
            </a:extLst>
          </p:cNvPr>
          <p:cNvSpPr>
            <a:spLocks noGrp="1"/>
          </p:cNvSpPr>
          <p:nvPr>
            <p:ph type="ctrTitle"/>
          </p:nvPr>
        </p:nvSpPr>
        <p:spPr>
          <a:xfrm>
            <a:off x="521208" y="978408"/>
            <a:ext cx="5243488" cy="5380268"/>
          </a:xfrm>
        </p:spPr>
        <p:txBody>
          <a:bodyPr anchor="t">
            <a:normAutofit/>
          </a:bodyPr>
          <a:lstStyle/>
          <a:p>
            <a:pPr>
              <a:lnSpc>
                <a:spcPct val="90000"/>
              </a:lnSpc>
            </a:pPr>
            <a:r>
              <a:rPr lang="en-GB" sz="1700" dirty="0"/>
              <a:t>A general rule in conducting forensic work is to accept information from secondary or collateral sources. At times, these sources may come from police reports or other government documents with a presumed degree of reliability.</a:t>
            </a:r>
            <a:br>
              <a:rPr lang="en-GB" sz="1700" dirty="0"/>
            </a:br>
            <a:br>
              <a:rPr lang="en-GB" sz="1700" dirty="0"/>
            </a:br>
            <a:r>
              <a:rPr lang="en-GB" sz="1700" dirty="0"/>
              <a:t>At other times, neighbours or relatives may provide information whose reliability might vary. In addition, many forensic psychologists will conduct Internet searches for additional information on the persons they are evaluating. </a:t>
            </a:r>
            <a:br>
              <a:rPr lang="en-GB" sz="1700" dirty="0"/>
            </a:br>
            <a:br>
              <a:rPr lang="en-GB" sz="1700" dirty="0"/>
            </a:br>
            <a:r>
              <a:rPr lang="en-GB" sz="1700" dirty="0"/>
              <a:t>Over the years, the demand for and the standards expected of forensic work have increased. Psychologists conduct evaluations of families to assist courts in determining child custody arrangements and termination of parental rights.</a:t>
            </a:r>
            <a:br>
              <a:rPr lang="en-GB" sz="1700" dirty="0"/>
            </a:br>
            <a:br>
              <a:rPr lang="en-GB" sz="1700" dirty="0"/>
            </a:br>
            <a:r>
              <a:rPr lang="en-GB" sz="1700" dirty="0"/>
              <a:t>They assess for mitigating circumstances when sentencing offenders, the degree of risk for sexual offenders, and the optimal services for a child judged as delinquent.</a:t>
            </a:r>
          </a:p>
        </p:txBody>
      </p:sp>
      <p:sp>
        <p:nvSpPr>
          <p:cNvPr id="12" name="Freeform: Shape 11">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Hand typing on keyboard">
            <a:extLst>
              <a:ext uri="{FF2B5EF4-FFF2-40B4-BE49-F238E27FC236}">
                <a16:creationId xmlns:a16="http://schemas.microsoft.com/office/drawing/2014/main" id="{24880833-5CD8-B29C-D290-2D02A35A0467}"/>
              </a:ext>
            </a:extLst>
          </p:cNvPr>
          <p:cNvPicPr>
            <a:picLocks noChangeAspect="1"/>
          </p:cNvPicPr>
          <p:nvPr/>
        </p:nvPicPr>
        <p:blipFill>
          <a:blip r:embed="rId2">
            <a:extLst>
              <a:ext uri="{28A0092B-C50C-407E-A947-70E740481C1C}">
                <a14:useLocalDpi xmlns:a14="http://schemas.microsoft.com/office/drawing/2010/main" val="0"/>
              </a:ext>
            </a:extLst>
          </a:blip>
          <a:srcRect l="19794" r="5468" b="1"/>
          <a:stretch>
            <a:fillRect/>
          </a:stretch>
        </p:blipFill>
        <p:spPr>
          <a:xfrm>
            <a:off x="6095999" y="965741"/>
            <a:ext cx="5575085" cy="5380268"/>
          </a:xfrm>
          <a:prstGeom prst="rect">
            <a:avLst/>
          </a:prstGeom>
        </p:spPr>
      </p:pic>
    </p:spTree>
    <p:extLst>
      <p:ext uri="{BB962C8B-B14F-4D97-AF65-F5344CB8AC3E}">
        <p14:creationId xmlns:p14="http://schemas.microsoft.com/office/powerpoint/2010/main" val="2212745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508F-6CFC-F370-0D6E-DA3B44A9E7DC}"/>
              </a:ext>
            </a:extLst>
          </p:cNvPr>
          <p:cNvSpPr>
            <a:spLocks noGrp="1"/>
          </p:cNvSpPr>
          <p:nvPr>
            <p:ph type="ctrTitle"/>
          </p:nvPr>
        </p:nvSpPr>
        <p:spPr>
          <a:xfrm>
            <a:off x="5579165" y="978407"/>
            <a:ext cx="6097722" cy="4879053"/>
          </a:xfrm>
        </p:spPr>
        <p:txBody>
          <a:bodyPr>
            <a:normAutofit/>
          </a:bodyPr>
          <a:lstStyle/>
          <a:p>
            <a:r>
              <a:rPr lang="en-GB" sz="1800" dirty="0"/>
              <a:t>Over the years, the number of tests used and the amount of time spent in making custody recommendations have increased (Ackerman et al., 2021). </a:t>
            </a:r>
            <a:br>
              <a:rPr lang="en-GB" sz="1800" dirty="0"/>
            </a:br>
            <a:r>
              <a:rPr lang="en-GB" sz="1800" dirty="0"/>
              <a:t>This may reflect greater concern over liability issues on the part of psychologists. Psychologists may face demands to abandon a completely objective standard when issuing reports or opinions. </a:t>
            </a:r>
            <a:br>
              <a:rPr lang="en-GB" sz="1800" dirty="0"/>
            </a:br>
            <a:br>
              <a:rPr lang="en-GB" sz="1800" dirty="0"/>
            </a:br>
            <a:r>
              <a:rPr lang="en-GB" sz="1800" dirty="0"/>
              <a:t>Sometimes the demands may be overt; sometimes they may be subtle. The difficulty of being objective is compounded by the fact that psychologists are often asked to testify on matters in which the state of the art does not ensure precision or a high degree of certainty. </a:t>
            </a:r>
            <a:br>
              <a:rPr lang="en-GB" sz="1800" dirty="0"/>
            </a:br>
            <a:r>
              <a:rPr lang="en-GB" sz="1800" dirty="0"/>
              <a:t>For example, although predictions of violence have improved in recent years, they are still based on probabilities and can produce false positives.</a:t>
            </a:r>
          </a:p>
        </p:txBody>
      </p:sp>
      <p:pic>
        <p:nvPicPr>
          <p:cNvPr id="1026" name="Picture 2" descr="Psychological Assessment | Aloe Mind PLT">
            <a:extLst>
              <a:ext uri="{FF2B5EF4-FFF2-40B4-BE49-F238E27FC236}">
                <a16:creationId xmlns:a16="http://schemas.microsoft.com/office/drawing/2014/main" id="{BD3B4126-DD41-B8B6-6493-57FD31B3DA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830" y="1123122"/>
            <a:ext cx="5202756" cy="4297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825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6351D-AE18-10B9-365C-36F5C266F92D}"/>
              </a:ext>
            </a:extLst>
          </p:cNvPr>
          <p:cNvSpPr>
            <a:spLocks noGrp="1"/>
          </p:cNvSpPr>
          <p:nvPr>
            <p:ph type="ctrTitle"/>
          </p:nvPr>
        </p:nvSpPr>
        <p:spPr>
          <a:xfrm>
            <a:off x="212035" y="848140"/>
            <a:ext cx="5883965" cy="5817704"/>
          </a:xfrm>
        </p:spPr>
        <p:txBody>
          <a:bodyPr anchor="t">
            <a:noAutofit/>
          </a:bodyPr>
          <a:lstStyle/>
          <a:p>
            <a:pPr>
              <a:lnSpc>
                <a:spcPct val="90000"/>
              </a:lnSpc>
            </a:pPr>
            <a:r>
              <a:rPr lang="en-GB" sz="1800" dirty="0"/>
              <a:t>Expert witnesses attempt to educate or empower judges or juries, which may mean providing new information or debunking myths that they may have.</a:t>
            </a:r>
            <a:br>
              <a:rPr lang="en-GB" sz="1800" dirty="0"/>
            </a:br>
            <a:br>
              <a:rPr lang="en-GB" sz="1800" dirty="0"/>
            </a:br>
            <a:r>
              <a:rPr lang="en-GB" sz="1800" dirty="0"/>
              <a:t>For example, many jurors (and judges) may hold false beliefs about rape which may influence their perceptions of culpability or the severity of the sentence given (Gemberling &amp; Cramer, 2014).</a:t>
            </a:r>
            <a:br>
              <a:rPr lang="en-GB" sz="1800" dirty="0"/>
            </a:br>
            <a:br>
              <a:rPr lang="en-GB" sz="1800" dirty="0"/>
            </a:br>
            <a:r>
              <a:rPr lang="en-GB" sz="1800" dirty="0"/>
              <a:t>Psychologists  working with divorcing couples have seen how the processes of divorce and custody cases can harm the parties involved. </a:t>
            </a:r>
            <a:br>
              <a:rPr lang="en-GB" sz="1800" dirty="0"/>
            </a:br>
            <a:br>
              <a:rPr lang="en-GB" sz="1800" dirty="0"/>
            </a:br>
            <a:r>
              <a:rPr lang="en-GB" sz="1800" dirty="0"/>
              <a:t>Many believe that the nature of the judicial process impedes the ability of parents to reach agreements concerning child custody, exacerbates family tensions, and harms the children. </a:t>
            </a:r>
            <a:br>
              <a:rPr lang="en-GB" sz="1800" dirty="0"/>
            </a:br>
            <a:br>
              <a:rPr lang="en-GB" sz="1800" dirty="0"/>
            </a:br>
            <a:r>
              <a:rPr lang="en-GB" sz="1800" dirty="0"/>
              <a:t>The system often requires parents to emphasize the shortcomings of the other parent. It is difficult for divorcing parents to testify concerning the weaknesses of a spouse on one day and then try to work out transportation to rugby practice on the next. </a:t>
            </a:r>
            <a:br>
              <a:rPr lang="en-GB" sz="1800" dirty="0"/>
            </a:br>
            <a:br>
              <a:rPr lang="en-GB" sz="1800" dirty="0"/>
            </a:br>
            <a:endParaRPr lang="en-GB" sz="1800" dirty="0"/>
          </a:p>
        </p:txBody>
      </p:sp>
      <p:sp>
        <p:nvSpPr>
          <p:cNvPr id="21" name="Freeform: Shape 20">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miling father standing with child on shoulders outdoors, in front of with house">
            <a:extLst>
              <a:ext uri="{FF2B5EF4-FFF2-40B4-BE49-F238E27FC236}">
                <a16:creationId xmlns:a16="http://schemas.microsoft.com/office/drawing/2014/main" id="{D4043A22-5930-7D99-8E67-C5E35D826E29}"/>
              </a:ext>
            </a:extLst>
          </p:cNvPr>
          <p:cNvPicPr>
            <a:picLocks noChangeAspect="1"/>
          </p:cNvPicPr>
          <p:nvPr/>
        </p:nvPicPr>
        <p:blipFill>
          <a:blip r:embed="rId2">
            <a:extLst>
              <a:ext uri="{28A0092B-C50C-407E-A947-70E740481C1C}">
                <a14:useLocalDpi xmlns:a14="http://schemas.microsoft.com/office/drawing/2010/main" val="0"/>
              </a:ext>
            </a:extLst>
          </a:blip>
          <a:srcRect l="12934" r="12328" b="1"/>
          <a:stretch>
            <a:fillRect/>
          </a:stretch>
        </p:blipFill>
        <p:spPr>
          <a:xfrm>
            <a:off x="6215269" y="965741"/>
            <a:ext cx="5455815" cy="5380268"/>
          </a:xfrm>
          <a:prstGeom prst="rect">
            <a:avLst/>
          </a:prstGeom>
        </p:spPr>
      </p:pic>
    </p:spTree>
    <p:extLst>
      <p:ext uri="{BB962C8B-B14F-4D97-AF65-F5344CB8AC3E}">
        <p14:creationId xmlns:p14="http://schemas.microsoft.com/office/powerpoint/2010/main" val="3413009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70A341-2CD3-594E-EF44-12FCF9235BD5}"/>
              </a:ext>
            </a:extLst>
          </p:cNvPr>
          <p:cNvSpPr>
            <a:spLocks noGrp="1"/>
          </p:cNvSpPr>
          <p:nvPr>
            <p:ph type="ctrTitle"/>
          </p:nvPr>
        </p:nvSpPr>
        <p:spPr>
          <a:xfrm>
            <a:off x="212035" y="978407"/>
            <a:ext cx="4903303" cy="3137941"/>
          </a:xfrm>
        </p:spPr>
        <p:txBody>
          <a:bodyPr anchor="t">
            <a:noAutofit/>
          </a:bodyPr>
          <a:lstStyle/>
          <a:p>
            <a:pPr>
              <a:lnSpc>
                <a:spcPct val="90000"/>
              </a:lnSpc>
            </a:pPr>
            <a:r>
              <a:rPr lang="en-GB" sz="1800" dirty="0"/>
              <a:t>CASE EXAMPLE: WHAT IS MY ROLE?</a:t>
            </a:r>
            <a:br>
              <a:rPr lang="en-GB" sz="1800" dirty="0"/>
            </a:br>
            <a:br>
              <a:rPr lang="en-GB" sz="1800" dirty="0"/>
            </a:br>
            <a:r>
              <a:rPr lang="en-GB" sz="1800" dirty="0"/>
              <a:t>A psychologist was asked by his client involved in a custody dispute to “just write a short letter” describing his progress in treatment and parenting skills. </a:t>
            </a:r>
            <a:br>
              <a:rPr lang="en-GB" sz="1800" dirty="0"/>
            </a:br>
            <a:br>
              <a:rPr lang="en-GB" sz="1800" dirty="0"/>
            </a:br>
            <a:r>
              <a:rPr lang="en-GB" sz="1800" dirty="0"/>
              <a:t>The client was generally pleased with the letter but asked the psychologist to include information about how the well-being of his children would improve if they could have regular visits with him. </a:t>
            </a:r>
            <a:br>
              <a:rPr lang="en-GB" sz="1800" dirty="0"/>
            </a:br>
            <a:br>
              <a:rPr lang="en-GB" sz="1800" dirty="0"/>
            </a:br>
            <a:r>
              <a:rPr lang="en-GB" sz="1800" dirty="0"/>
              <a:t>The psychologist rewrote the letter according to the wishes of his client.</a:t>
            </a:r>
          </a:p>
        </p:txBody>
      </p:sp>
      <p:sp>
        <p:nvSpPr>
          <p:cNvPr id="3" name="Subtitle 2">
            <a:extLst>
              <a:ext uri="{FF2B5EF4-FFF2-40B4-BE49-F238E27FC236}">
                <a16:creationId xmlns:a16="http://schemas.microsoft.com/office/drawing/2014/main" id="{ED42F2C1-D787-7BBA-A9A4-B3F1DA5F7771}"/>
              </a:ext>
            </a:extLst>
          </p:cNvPr>
          <p:cNvSpPr>
            <a:spLocks noGrp="1"/>
          </p:cNvSpPr>
          <p:nvPr>
            <p:ph type="subTitle" idx="1"/>
          </p:nvPr>
        </p:nvSpPr>
        <p:spPr>
          <a:xfrm>
            <a:off x="428518" y="4798686"/>
            <a:ext cx="4307405" cy="1376976"/>
          </a:xfrm>
        </p:spPr>
        <p:txBody>
          <a:bodyPr anchor="b">
            <a:normAutofit/>
          </a:bodyPr>
          <a:lstStyle/>
          <a:p>
            <a:r>
              <a:rPr lang="en-GB" dirty="0">
                <a:solidFill>
                  <a:srgbClr val="002060"/>
                </a:solidFill>
              </a:rPr>
              <a:t>What are the ethical considerations here?</a:t>
            </a:r>
          </a:p>
        </p:txBody>
      </p:sp>
      <p:sp>
        <p:nvSpPr>
          <p:cNvPr id="2057" name="Freeform: Shape 2056">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6 Signs You Should Select A Male Therapist">
            <a:extLst>
              <a:ext uri="{FF2B5EF4-FFF2-40B4-BE49-F238E27FC236}">
                <a16:creationId xmlns:a16="http://schemas.microsoft.com/office/drawing/2014/main" id="{151499A8-77C1-0088-A828-9C4413BD3A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864" r="503" b="2"/>
          <a:stretch>
            <a:fillRect/>
          </a:stretch>
        </p:blipFill>
        <p:spPr bwMode="auto">
          <a:xfrm>
            <a:off x="5543855" y="508090"/>
            <a:ext cx="6125649" cy="5745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38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DE18A-B0AD-C2CD-14F4-A3B45B560A21}"/>
              </a:ext>
            </a:extLst>
          </p:cNvPr>
          <p:cNvSpPr>
            <a:spLocks noGrp="1"/>
          </p:cNvSpPr>
          <p:nvPr>
            <p:ph type="ctrTitle"/>
          </p:nvPr>
        </p:nvSpPr>
        <p:spPr>
          <a:xfrm>
            <a:off x="521208" y="978408"/>
            <a:ext cx="11155680" cy="3044952"/>
          </a:xfrm>
        </p:spPr>
        <p:txBody>
          <a:bodyPr>
            <a:normAutofit/>
          </a:bodyPr>
          <a:lstStyle/>
          <a:p>
            <a:r>
              <a:rPr lang="en-GB" sz="2400" dirty="0"/>
              <a:t>Multiple roles and professional boundaries</a:t>
            </a:r>
            <a:br>
              <a:rPr lang="en-GB" sz="2000" dirty="0"/>
            </a:br>
            <a:br>
              <a:rPr lang="en-GB" sz="2000" dirty="0"/>
            </a:br>
            <a:r>
              <a:rPr lang="en-GB" sz="2000" dirty="0"/>
              <a:t>The forensic role differs considerably from the treatment role. Psychotherapists focus on the welfare of their patients,  but forensic psychologists have an obligation to the courts that hired them. Their relationships with the clients are courteous but not necessarily to promote their welfare. </a:t>
            </a:r>
            <a:br>
              <a:rPr lang="en-GB" sz="2000" dirty="0"/>
            </a:br>
            <a:br>
              <a:rPr lang="en-GB" sz="2000" dirty="0"/>
            </a:br>
            <a:r>
              <a:rPr lang="en-GB" sz="2000" dirty="0"/>
              <a:t>In fact, there are times in which a forensic psychologist’s conclusions may conflict with the interests of a patient who they are evaluating.</a:t>
            </a:r>
          </a:p>
        </p:txBody>
      </p:sp>
      <p:sp>
        <p:nvSpPr>
          <p:cNvPr id="3" name="Subtitle 2">
            <a:extLst>
              <a:ext uri="{FF2B5EF4-FFF2-40B4-BE49-F238E27FC236}">
                <a16:creationId xmlns:a16="http://schemas.microsoft.com/office/drawing/2014/main" id="{B7CF8658-A57B-48CD-E7E4-4F844D3657A8}"/>
              </a:ext>
            </a:extLst>
          </p:cNvPr>
          <p:cNvSpPr>
            <a:spLocks noGrp="1"/>
          </p:cNvSpPr>
          <p:nvPr>
            <p:ph type="subTitle" idx="1"/>
          </p:nvPr>
        </p:nvSpPr>
        <p:spPr>
          <a:xfrm>
            <a:off x="521208" y="4104640"/>
            <a:ext cx="11155680" cy="1991360"/>
          </a:xfrm>
        </p:spPr>
        <p:txBody>
          <a:bodyPr>
            <a:noAutofit/>
          </a:bodyPr>
          <a:lstStyle/>
          <a:p>
            <a:r>
              <a:rPr lang="en-GB" sz="1600" dirty="0">
                <a:solidFill>
                  <a:srgbClr val="002060"/>
                </a:solidFill>
              </a:rPr>
              <a:t>Without intending to do so, the psychologist let himself get maneuvered into making a custody recommendation. Any time psychologists write letters recommending custody or visitation arrangements, they are making a custody recommendation. </a:t>
            </a:r>
          </a:p>
          <a:p>
            <a:r>
              <a:rPr lang="en-GB" sz="1600" dirty="0">
                <a:solidFill>
                  <a:srgbClr val="002060"/>
                </a:solidFill>
              </a:rPr>
              <a:t>This letter shifted the psychologist from a treating role into a forensic role. Psychologists should only make such recommendations after evaluating all the parties in the family, not based on a psychotherapeutic relation-ship with one parent. </a:t>
            </a:r>
          </a:p>
          <a:p>
            <a:r>
              <a:rPr lang="en-GB" sz="1600" dirty="0">
                <a:solidFill>
                  <a:srgbClr val="002060"/>
                </a:solidFill>
              </a:rPr>
              <a:t>Furthermore, as the father’s psychotherapist, this psychologist lacked the objectivity needed to make a custody recommendation.</a:t>
            </a:r>
          </a:p>
        </p:txBody>
      </p:sp>
    </p:spTree>
    <p:extLst>
      <p:ext uri="{BB962C8B-B14F-4D97-AF65-F5344CB8AC3E}">
        <p14:creationId xmlns:p14="http://schemas.microsoft.com/office/powerpoint/2010/main" val="1887323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3DCB5-1858-CC13-3056-A7C8152EB139}"/>
              </a:ext>
            </a:extLst>
          </p:cNvPr>
          <p:cNvSpPr>
            <a:spLocks noGrp="1"/>
          </p:cNvSpPr>
          <p:nvPr>
            <p:ph type="ctrTitle"/>
          </p:nvPr>
        </p:nvSpPr>
        <p:spPr/>
        <p:txBody>
          <a:bodyPr>
            <a:normAutofit fontScale="90000"/>
          </a:bodyPr>
          <a:lstStyle/>
          <a:p>
            <a:r>
              <a:rPr lang="en-GB" sz="2400" dirty="0"/>
              <a:t>Court-Ordered Treatment</a:t>
            </a:r>
            <a:br>
              <a:rPr lang="en-GB" sz="2000" dirty="0"/>
            </a:br>
            <a:br>
              <a:rPr lang="en-GB" sz="2000" dirty="0"/>
            </a:br>
            <a:r>
              <a:rPr lang="en-GB" sz="2000" dirty="0"/>
              <a:t>Sometimes courts order patients into treatment and demand access to treatment information. The disposition of a case against a patient may depend largely or in part, on the nature of the patient’s participation in psychotherapy.</a:t>
            </a:r>
            <a:br>
              <a:rPr lang="en-GB" sz="2000" dirty="0"/>
            </a:br>
            <a:br>
              <a:rPr lang="en-GB" sz="2000" dirty="0"/>
            </a:br>
            <a:r>
              <a:rPr lang="en-GB" sz="2000" dirty="0"/>
              <a:t>For example, a court may order parents into treatment before they permit them to visit with their children. The court may expect the psychologist to provide both information relevant to the disposition of the children and meaningful treatment to the parent or child. </a:t>
            </a:r>
            <a:br>
              <a:rPr lang="en-GB" sz="2000" dirty="0"/>
            </a:br>
            <a:br>
              <a:rPr lang="en-GB" sz="2000" dirty="0"/>
            </a:br>
            <a:r>
              <a:rPr lang="en-GB" sz="2000" dirty="0"/>
              <a:t>This places the psychologist in a hybrid role of having loyalties to both the patient and the court.</a:t>
            </a:r>
          </a:p>
        </p:txBody>
      </p:sp>
      <p:sp>
        <p:nvSpPr>
          <p:cNvPr id="3" name="Subtitle 2">
            <a:extLst>
              <a:ext uri="{FF2B5EF4-FFF2-40B4-BE49-F238E27FC236}">
                <a16:creationId xmlns:a16="http://schemas.microsoft.com/office/drawing/2014/main" id="{E3B6A8B5-0759-D913-CF32-4434AA21A5A1}"/>
              </a:ext>
            </a:extLst>
          </p:cNvPr>
          <p:cNvSpPr>
            <a:spLocks noGrp="1"/>
          </p:cNvSpPr>
          <p:nvPr>
            <p:ph type="subTitle" idx="1"/>
          </p:nvPr>
        </p:nvSpPr>
        <p:spPr/>
        <p:txBody>
          <a:bodyPr/>
          <a:lstStyle/>
          <a:p>
            <a:r>
              <a:rPr lang="en-GB" dirty="0">
                <a:solidFill>
                  <a:srgbClr val="002060"/>
                </a:solidFill>
              </a:rPr>
              <a:t>What do you see as being an ethical issue here?</a:t>
            </a:r>
          </a:p>
        </p:txBody>
      </p:sp>
      <p:pic>
        <p:nvPicPr>
          <p:cNvPr id="3074" name="Picture 2" descr="psychological testing and assessment">
            <a:extLst>
              <a:ext uri="{FF2B5EF4-FFF2-40B4-BE49-F238E27FC236}">
                <a16:creationId xmlns:a16="http://schemas.microsoft.com/office/drawing/2014/main" id="{ABF6DF85-3D99-2828-3FCE-F538B278A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9467" y="4346067"/>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9655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D1D2820-9C24-166A-6B07-E2F3F4DDF523}"/>
              </a:ext>
            </a:extLst>
          </p:cNvPr>
          <p:cNvGraphicFramePr/>
          <p:nvPr>
            <p:extLst>
              <p:ext uri="{D42A27DB-BD31-4B8C-83A1-F6EECF244321}">
                <p14:modId xmlns:p14="http://schemas.microsoft.com/office/powerpoint/2010/main" val="2167612397"/>
              </p:ext>
            </p:extLst>
          </p:nvPr>
        </p:nvGraphicFramePr>
        <p:xfrm>
          <a:off x="2164080" y="118702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DD4CCB5-AEA0-D23C-0DDB-AD8DF5A987F7}"/>
              </a:ext>
            </a:extLst>
          </p:cNvPr>
          <p:cNvSpPr txBox="1"/>
          <p:nvPr/>
        </p:nvSpPr>
        <p:spPr>
          <a:xfrm>
            <a:off x="4145280" y="965200"/>
            <a:ext cx="3901440" cy="461665"/>
          </a:xfrm>
          <a:prstGeom prst="rect">
            <a:avLst/>
          </a:prstGeom>
          <a:noFill/>
        </p:spPr>
        <p:txBody>
          <a:bodyPr wrap="square" rtlCol="0">
            <a:spAutoFit/>
          </a:bodyPr>
          <a:lstStyle/>
          <a:p>
            <a:r>
              <a:rPr lang="en-GB" sz="2400" dirty="0"/>
              <a:t>The issue here…</a:t>
            </a:r>
          </a:p>
        </p:txBody>
      </p:sp>
    </p:spTree>
    <p:extLst>
      <p:ext uri="{BB962C8B-B14F-4D97-AF65-F5344CB8AC3E}">
        <p14:creationId xmlns:p14="http://schemas.microsoft.com/office/powerpoint/2010/main" val="983564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218EA-B466-5FA4-4B17-9B6DC04C2B92}"/>
              </a:ext>
            </a:extLst>
          </p:cNvPr>
          <p:cNvSpPr>
            <a:spLocks noGrp="1"/>
          </p:cNvSpPr>
          <p:nvPr>
            <p:ph type="ctrTitle"/>
          </p:nvPr>
        </p:nvSpPr>
        <p:spPr>
          <a:xfrm>
            <a:off x="304800" y="978408"/>
            <a:ext cx="5327374" cy="5687435"/>
          </a:xfrm>
        </p:spPr>
        <p:txBody>
          <a:bodyPr anchor="t">
            <a:normAutofit/>
          </a:bodyPr>
          <a:lstStyle/>
          <a:p>
            <a:pPr>
              <a:lnSpc>
                <a:spcPct val="90000"/>
              </a:lnSpc>
            </a:pPr>
            <a:r>
              <a:rPr lang="en-GB" sz="2400" dirty="0"/>
              <a:t>Life endangering patients</a:t>
            </a:r>
            <a:br>
              <a:rPr lang="en-GB" sz="1700" dirty="0"/>
            </a:br>
            <a:br>
              <a:rPr lang="en-GB" sz="1700" dirty="0"/>
            </a:br>
            <a:r>
              <a:rPr lang="en-GB" sz="1700" dirty="0"/>
              <a:t>The overarching ethical principle of general beneficence compels psychologists to act to protect third parties from patients who threaten them. </a:t>
            </a:r>
            <a:br>
              <a:rPr lang="en-GB" sz="1700" dirty="0"/>
            </a:br>
            <a:br>
              <a:rPr lang="en-GB" sz="1700" dirty="0"/>
            </a:br>
            <a:r>
              <a:rPr lang="en-GB" sz="1700" dirty="0"/>
              <a:t>Also, the principle of beneficence compels psychologists to act to protect patients who threaten themselves or identifiable third parties, under the assumption that assaulting others harms the perpetrators as well as the victims. </a:t>
            </a:r>
            <a:br>
              <a:rPr lang="en-GB" sz="1700" dirty="0"/>
            </a:br>
            <a:br>
              <a:rPr lang="en-GB" sz="1700" dirty="0"/>
            </a:br>
            <a:r>
              <a:rPr lang="en-GB" sz="1700" dirty="0"/>
              <a:t>Finally, the principle of non-maleficence compels psychologists to protect the lives of their patients from self-harm. </a:t>
            </a:r>
            <a:br>
              <a:rPr lang="en-GB" sz="1700" dirty="0"/>
            </a:br>
            <a:br>
              <a:rPr lang="en-GB" sz="1700" dirty="0"/>
            </a:br>
            <a:r>
              <a:rPr lang="en-GB" sz="1700" dirty="0"/>
              <a:t>Because of the high stakes involved, the principles of general beneficence, beneficence, and non-maleficence may override respect for patient autonomy.</a:t>
            </a:r>
          </a:p>
        </p:txBody>
      </p:sp>
      <p:sp>
        <p:nvSpPr>
          <p:cNvPr id="4105" name="Freeform: Shape 4104">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How to help a loved one deal with ...">
            <a:extLst>
              <a:ext uri="{FF2B5EF4-FFF2-40B4-BE49-F238E27FC236}">
                <a16:creationId xmlns:a16="http://schemas.microsoft.com/office/drawing/2014/main" id="{09C6EE95-8B9B-E628-ED13-7302200F66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432" r="15057" b="-1"/>
          <a:stretch>
            <a:fillRect/>
          </a:stretch>
        </p:blipFill>
        <p:spPr bwMode="auto">
          <a:xfrm>
            <a:off x="5989983" y="965741"/>
            <a:ext cx="5681102" cy="5380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747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43B31-351F-6340-C66D-6EAB7ABC4C6A}"/>
              </a:ext>
            </a:extLst>
          </p:cNvPr>
          <p:cNvSpPr>
            <a:spLocks noGrp="1"/>
          </p:cNvSpPr>
          <p:nvPr>
            <p:ph type="ctrTitle"/>
          </p:nvPr>
        </p:nvSpPr>
        <p:spPr/>
        <p:txBody>
          <a:bodyPr>
            <a:normAutofit/>
          </a:bodyPr>
          <a:lstStyle/>
          <a:p>
            <a:r>
              <a:rPr lang="en-GB" sz="2400" dirty="0"/>
              <a:t>Risk management or quality enhancement principles become especially important when dealing with life-endangering patients. Patient suicides or deaths by patient assaults are high-impact events.  </a:t>
            </a:r>
            <a:br>
              <a:rPr lang="en-GB" sz="2400" dirty="0"/>
            </a:br>
            <a:br>
              <a:rPr lang="en-GB" sz="2400" dirty="0"/>
            </a:br>
            <a:r>
              <a:rPr lang="en-GB" sz="2400" dirty="0"/>
              <a:t>Psychologists need to be competent (i.e., know how to treat patients with life-endangering features and how to document their interventions clearly) and sensitive to the welfare of both patients and third parties. </a:t>
            </a:r>
            <a:br>
              <a:rPr lang="en-GB" sz="2400" dirty="0"/>
            </a:br>
            <a:br>
              <a:rPr lang="en-GB" sz="2400" dirty="0"/>
            </a:br>
            <a:r>
              <a:rPr lang="en-GB" sz="2400" dirty="0"/>
              <a:t>They need to keep their emotional balance to avoid impulsive decisions.</a:t>
            </a:r>
          </a:p>
        </p:txBody>
      </p:sp>
      <p:sp>
        <p:nvSpPr>
          <p:cNvPr id="3" name="Subtitle 2">
            <a:extLst>
              <a:ext uri="{FF2B5EF4-FFF2-40B4-BE49-F238E27FC236}">
                <a16:creationId xmlns:a16="http://schemas.microsoft.com/office/drawing/2014/main" id="{E0923A3C-34C1-0006-A0A1-62614D40B0E0}"/>
              </a:ext>
            </a:extLst>
          </p:cNvPr>
          <p:cNvSpPr>
            <a:spLocks noGrp="1"/>
          </p:cNvSpPr>
          <p:nvPr>
            <p:ph type="subTitle" idx="1"/>
          </p:nvPr>
        </p:nvSpPr>
        <p:spPr>
          <a:xfrm>
            <a:off x="521208" y="4480560"/>
            <a:ext cx="6733032" cy="1399032"/>
          </a:xfrm>
        </p:spPr>
        <p:txBody>
          <a:bodyPr/>
          <a:lstStyle/>
          <a:p>
            <a:r>
              <a:rPr lang="en-GB" dirty="0">
                <a:solidFill>
                  <a:srgbClr val="002060"/>
                </a:solidFill>
              </a:rPr>
              <a:t>Legal and Ethical Requirements When There Is Imminent Danger to Third Parties (read up on the `Tarasoff case` p156)</a:t>
            </a:r>
          </a:p>
        </p:txBody>
      </p:sp>
      <p:pic>
        <p:nvPicPr>
          <p:cNvPr id="5122" name="Picture 2" descr="Duty To Warn: The Case Every Therapist ...">
            <a:extLst>
              <a:ext uri="{FF2B5EF4-FFF2-40B4-BE49-F238E27FC236}">
                <a16:creationId xmlns:a16="http://schemas.microsoft.com/office/drawing/2014/main" id="{8CAD6BAB-F516-57B1-DB70-C9554B1793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3925" y="4407408"/>
            <a:ext cx="2600325"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5080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67A7C490-FB0D-4946-BDB7-1CF2F58DA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E7469B-8098-2819-9B7C-CBA8F64522DE}"/>
              </a:ext>
            </a:extLst>
          </p:cNvPr>
          <p:cNvSpPr>
            <a:spLocks noGrp="1"/>
          </p:cNvSpPr>
          <p:nvPr>
            <p:ph type="ctrTitle"/>
          </p:nvPr>
        </p:nvSpPr>
        <p:spPr>
          <a:xfrm>
            <a:off x="517870" y="978408"/>
            <a:ext cx="6117661" cy="3047327"/>
          </a:xfrm>
        </p:spPr>
        <p:txBody>
          <a:bodyPr anchor="t">
            <a:normAutofit/>
          </a:bodyPr>
          <a:lstStyle/>
          <a:p>
            <a:pPr>
              <a:lnSpc>
                <a:spcPct val="90000"/>
              </a:lnSpc>
            </a:pPr>
            <a:r>
              <a:rPr lang="en-GB" sz="2600" dirty="0"/>
              <a:t>Vignette:</a:t>
            </a:r>
            <a:br>
              <a:rPr lang="en-GB" sz="2600" dirty="0"/>
            </a:br>
            <a:r>
              <a:rPr lang="en-GB" sz="2600" dirty="0"/>
              <a:t>During a court-ordered evaluation, a defendant, Alex, calmly explains that once released, he plans to “finish the job” and kill his former partner. He insists the information “cannot be shared because this is private psychological testing.”</a:t>
            </a:r>
          </a:p>
        </p:txBody>
      </p:sp>
      <p:sp>
        <p:nvSpPr>
          <p:cNvPr id="3" name="Subtitle 2">
            <a:extLst>
              <a:ext uri="{FF2B5EF4-FFF2-40B4-BE49-F238E27FC236}">
                <a16:creationId xmlns:a16="http://schemas.microsoft.com/office/drawing/2014/main" id="{A3448E24-B54D-EBE7-8F7E-29103E151422}"/>
              </a:ext>
            </a:extLst>
          </p:cNvPr>
          <p:cNvSpPr>
            <a:spLocks noGrp="1"/>
          </p:cNvSpPr>
          <p:nvPr>
            <p:ph type="subTitle" idx="1"/>
          </p:nvPr>
        </p:nvSpPr>
        <p:spPr>
          <a:xfrm>
            <a:off x="517870" y="4482450"/>
            <a:ext cx="6141545" cy="1724029"/>
          </a:xfrm>
        </p:spPr>
        <p:txBody>
          <a:bodyPr anchor="t">
            <a:normAutofit/>
          </a:bodyPr>
          <a:lstStyle/>
          <a:p>
            <a:r>
              <a:rPr lang="en-GB" dirty="0">
                <a:solidFill>
                  <a:srgbClr val="002060"/>
                </a:solidFill>
              </a:rPr>
              <a:t>What does the psychologist have to consider?</a:t>
            </a:r>
          </a:p>
        </p:txBody>
      </p:sp>
      <p:sp>
        <p:nvSpPr>
          <p:cNvPr id="6153" name="Rectangle 615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1,596 Standing Prisoner Stock Photos ...">
            <a:extLst>
              <a:ext uri="{FF2B5EF4-FFF2-40B4-BE49-F238E27FC236}">
                <a16:creationId xmlns:a16="http://schemas.microsoft.com/office/drawing/2014/main" id="{A8245D8D-B7AE-9189-BCA8-EAA7AE4711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90285" y="657369"/>
            <a:ext cx="3585326" cy="5387786"/>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F261CD1D-C921-4DD4-B856-8EA1D71A4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49513" y="6209925"/>
            <a:ext cx="445472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7769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6B593-4DFC-18DF-1E92-A9510EBDA514}"/>
              </a:ext>
            </a:extLst>
          </p:cNvPr>
          <p:cNvSpPr>
            <a:spLocks noGrp="1"/>
          </p:cNvSpPr>
          <p:nvPr>
            <p:ph type="ctrTitle"/>
          </p:nvPr>
        </p:nvSpPr>
        <p:spPr/>
        <p:txBody>
          <a:bodyPr>
            <a:normAutofit/>
          </a:bodyPr>
          <a:lstStyle/>
          <a:p>
            <a:r>
              <a:rPr lang="en-GB" sz="2400" dirty="0"/>
              <a:t>The five-step model to aggressive patients</a:t>
            </a:r>
            <a:br>
              <a:rPr lang="en-GB" sz="2400" dirty="0"/>
            </a:br>
            <a:endParaRPr lang="en-GB" sz="2400" dirty="0"/>
          </a:p>
        </p:txBody>
      </p:sp>
      <p:graphicFrame>
        <p:nvGraphicFramePr>
          <p:cNvPr id="5" name="Diagram 4">
            <a:extLst>
              <a:ext uri="{FF2B5EF4-FFF2-40B4-BE49-F238E27FC236}">
                <a16:creationId xmlns:a16="http://schemas.microsoft.com/office/drawing/2014/main" id="{D17C1CBC-6A1E-CA50-010E-C974AC68DF97}"/>
              </a:ext>
            </a:extLst>
          </p:cNvPr>
          <p:cNvGraphicFramePr/>
          <p:nvPr>
            <p:extLst>
              <p:ext uri="{D42A27DB-BD31-4B8C-83A1-F6EECF244321}">
                <p14:modId xmlns:p14="http://schemas.microsoft.com/office/powerpoint/2010/main" val="968100240"/>
              </p:ext>
            </p:extLst>
          </p:nvPr>
        </p:nvGraphicFramePr>
        <p:xfrm>
          <a:off x="515112" y="719666"/>
          <a:ext cx="1115568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peech Bubble: Rectangle with Corners Rounded 5">
            <a:extLst>
              <a:ext uri="{FF2B5EF4-FFF2-40B4-BE49-F238E27FC236}">
                <a16:creationId xmlns:a16="http://schemas.microsoft.com/office/drawing/2014/main" id="{22BA6A80-BC72-E7C6-F5D8-904AF28EEAB1}"/>
              </a:ext>
            </a:extLst>
          </p:cNvPr>
          <p:cNvSpPr/>
          <p:nvPr/>
        </p:nvSpPr>
        <p:spPr>
          <a:xfrm>
            <a:off x="436880" y="1899920"/>
            <a:ext cx="1889760" cy="992632"/>
          </a:xfrm>
          <a:prstGeom prst="wedgeRoundRectCallout">
            <a:avLst>
              <a:gd name="adj1" fmla="val 1210"/>
              <a:gd name="adj2" fmla="val 118795"/>
              <a:gd name="adj3" fmla="val 16667"/>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Protect public / Respect autonomy</a:t>
            </a:r>
          </a:p>
        </p:txBody>
      </p:sp>
      <p:sp>
        <p:nvSpPr>
          <p:cNvPr id="7" name="TextBox 6">
            <a:extLst>
              <a:ext uri="{FF2B5EF4-FFF2-40B4-BE49-F238E27FC236}">
                <a16:creationId xmlns:a16="http://schemas.microsoft.com/office/drawing/2014/main" id="{51683DE6-A9BA-53AA-23B3-FD10426607EB}"/>
              </a:ext>
            </a:extLst>
          </p:cNvPr>
          <p:cNvSpPr txBox="1"/>
          <p:nvPr/>
        </p:nvSpPr>
        <p:spPr>
          <a:xfrm>
            <a:off x="731520" y="4564671"/>
            <a:ext cx="2133600" cy="1200329"/>
          </a:xfrm>
          <a:prstGeom prst="rect">
            <a:avLst/>
          </a:prstGeom>
          <a:noFill/>
        </p:spPr>
        <p:txBody>
          <a:bodyPr wrap="square" rtlCol="0">
            <a:spAutoFit/>
          </a:bodyPr>
          <a:lstStyle/>
          <a:p>
            <a:r>
              <a:rPr lang="en-GB" dirty="0">
                <a:solidFill>
                  <a:srgbClr val="002060"/>
                </a:solidFill>
              </a:rPr>
              <a:t>What is the nature of the issue? DV / Substance presence ?</a:t>
            </a:r>
          </a:p>
        </p:txBody>
      </p:sp>
      <p:sp>
        <p:nvSpPr>
          <p:cNvPr id="8" name="TextBox 7">
            <a:extLst>
              <a:ext uri="{FF2B5EF4-FFF2-40B4-BE49-F238E27FC236}">
                <a16:creationId xmlns:a16="http://schemas.microsoft.com/office/drawing/2014/main" id="{DCE8E840-247B-21F6-3827-60DD105BB5E0}"/>
              </a:ext>
            </a:extLst>
          </p:cNvPr>
          <p:cNvSpPr txBox="1"/>
          <p:nvPr/>
        </p:nvSpPr>
        <p:spPr>
          <a:xfrm>
            <a:off x="2943352" y="4407408"/>
            <a:ext cx="1595120" cy="923330"/>
          </a:xfrm>
          <a:prstGeom prst="rect">
            <a:avLst/>
          </a:prstGeom>
          <a:noFill/>
        </p:spPr>
        <p:txBody>
          <a:bodyPr wrap="square" rtlCol="0">
            <a:spAutoFit/>
          </a:bodyPr>
          <a:lstStyle/>
          <a:p>
            <a:r>
              <a:rPr lang="en-GB" dirty="0">
                <a:solidFill>
                  <a:schemeClr val="accent6">
                    <a:lumMod val="75000"/>
                  </a:schemeClr>
                </a:solidFill>
              </a:rPr>
              <a:t>Options to reduce the danger</a:t>
            </a:r>
          </a:p>
        </p:txBody>
      </p:sp>
      <p:sp>
        <p:nvSpPr>
          <p:cNvPr id="9" name="TextBox 8">
            <a:extLst>
              <a:ext uri="{FF2B5EF4-FFF2-40B4-BE49-F238E27FC236}">
                <a16:creationId xmlns:a16="http://schemas.microsoft.com/office/drawing/2014/main" id="{5E4A22A9-008E-9FBF-21AD-7DA79534FF31}"/>
              </a:ext>
            </a:extLst>
          </p:cNvPr>
          <p:cNvSpPr txBox="1"/>
          <p:nvPr/>
        </p:nvSpPr>
        <p:spPr>
          <a:xfrm>
            <a:off x="5338064" y="3668744"/>
            <a:ext cx="1818640" cy="1200329"/>
          </a:xfrm>
          <a:prstGeom prst="rect">
            <a:avLst/>
          </a:prstGeom>
          <a:noFill/>
        </p:spPr>
        <p:txBody>
          <a:bodyPr wrap="square" rtlCol="0">
            <a:spAutoFit/>
          </a:bodyPr>
          <a:lstStyle/>
          <a:p>
            <a:r>
              <a:rPr lang="en-GB" dirty="0">
                <a:solidFill>
                  <a:srgbClr val="00B050"/>
                </a:solidFill>
              </a:rPr>
              <a:t>Decide on the most appropriate option</a:t>
            </a:r>
          </a:p>
        </p:txBody>
      </p:sp>
      <p:sp>
        <p:nvSpPr>
          <p:cNvPr id="10" name="TextBox 9">
            <a:extLst>
              <a:ext uri="{FF2B5EF4-FFF2-40B4-BE49-F238E27FC236}">
                <a16:creationId xmlns:a16="http://schemas.microsoft.com/office/drawing/2014/main" id="{6FAD4735-4782-7D47-AD70-9230B4424F41}"/>
              </a:ext>
            </a:extLst>
          </p:cNvPr>
          <p:cNvSpPr txBox="1"/>
          <p:nvPr/>
        </p:nvSpPr>
        <p:spPr>
          <a:xfrm>
            <a:off x="9859264" y="2692908"/>
            <a:ext cx="1595120" cy="923330"/>
          </a:xfrm>
          <a:prstGeom prst="rect">
            <a:avLst/>
          </a:prstGeom>
          <a:noFill/>
        </p:spPr>
        <p:txBody>
          <a:bodyPr wrap="square" rtlCol="0">
            <a:spAutoFit/>
          </a:bodyPr>
          <a:lstStyle/>
          <a:p>
            <a:r>
              <a:rPr lang="en-GB" dirty="0">
                <a:solidFill>
                  <a:srgbClr val="C00000"/>
                </a:solidFill>
              </a:rPr>
              <a:t>Continual assessment of danger</a:t>
            </a:r>
          </a:p>
        </p:txBody>
      </p:sp>
      <p:sp>
        <p:nvSpPr>
          <p:cNvPr id="11" name="TextBox 10">
            <a:extLst>
              <a:ext uri="{FF2B5EF4-FFF2-40B4-BE49-F238E27FC236}">
                <a16:creationId xmlns:a16="http://schemas.microsoft.com/office/drawing/2014/main" id="{9A58FB54-8DF4-D74A-AA8D-50672FC6DA87}"/>
              </a:ext>
            </a:extLst>
          </p:cNvPr>
          <p:cNvSpPr txBox="1"/>
          <p:nvPr/>
        </p:nvSpPr>
        <p:spPr>
          <a:xfrm>
            <a:off x="8408416" y="5157108"/>
            <a:ext cx="3509264" cy="923330"/>
          </a:xfrm>
          <a:prstGeom prst="rect">
            <a:avLst/>
          </a:prstGeom>
          <a:noFill/>
        </p:spPr>
        <p:txBody>
          <a:bodyPr wrap="square" rtlCol="0">
            <a:spAutoFit/>
          </a:bodyPr>
          <a:lstStyle/>
          <a:p>
            <a:r>
              <a:rPr lang="en-GB" dirty="0"/>
              <a:t>Knapp &amp; Fingerhut,(2024)</a:t>
            </a:r>
          </a:p>
          <a:p>
            <a:r>
              <a:rPr lang="en-GB" dirty="0"/>
              <a:t>Adapted from other models </a:t>
            </a:r>
          </a:p>
          <a:p>
            <a:r>
              <a:rPr lang="en-GB" dirty="0"/>
              <a:t>such as IDEAL and SHAPE</a:t>
            </a:r>
          </a:p>
        </p:txBody>
      </p:sp>
    </p:spTree>
    <p:extLst>
      <p:ext uri="{BB962C8B-B14F-4D97-AF65-F5344CB8AC3E}">
        <p14:creationId xmlns:p14="http://schemas.microsoft.com/office/powerpoint/2010/main" val="921023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4" name="Rectangle 7183">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008031-448E-5DCC-5E74-F03BFCB39FCF}"/>
              </a:ext>
            </a:extLst>
          </p:cNvPr>
          <p:cNvSpPr>
            <a:spLocks noGrp="1"/>
          </p:cNvSpPr>
          <p:nvPr>
            <p:ph type="ctrTitle"/>
          </p:nvPr>
        </p:nvSpPr>
        <p:spPr>
          <a:xfrm>
            <a:off x="517868" y="386080"/>
            <a:ext cx="5141252" cy="5577840"/>
          </a:xfrm>
        </p:spPr>
        <p:txBody>
          <a:bodyPr anchor="b">
            <a:normAutofit fontScale="90000"/>
          </a:bodyPr>
          <a:lstStyle/>
          <a:p>
            <a:pPr>
              <a:lnSpc>
                <a:spcPct val="90000"/>
              </a:lnSpc>
            </a:pPr>
            <a:r>
              <a:rPr lang="en-GB" sz="1800" dirty="0">
                <a:solidFill>
                  <a:schemeClr val="tx2"/>
                </a:solidFill>
              </a:rPr>
              <a:t>Psychologists can reduce the risk of an adverse outcome or a treatment failure by using quality enhancement or risk management strategies. </a:t>
            </a:r>
            <a:br>
              <a:rPr lang="en-GB" sz="1800" dirty="0">
                <a:solidFill>
                  <a:schemeClr val="tx2"/>
                </a:solidFill>
              </a:rPr>
            </a:br>
            <a:r>
              <a:rPr lang="en-GB" sz="1800" dirty="0">
                <a:solidFill>
                  <a:schemeClr val="tx2"/>
                </a:solidFill>
              </a:rPr>
              <a:t>These are based on the premise that the best risk management strategies focus on providing and documenting good patient care (Knapp et al., 2013). </a:t>
            </a:r>
            <a:br>
              <a:rPr lang="en-GB" sz="1800" dirty="0">
                <a:solidFill>
                  <a:schemeClr val="tx2"/>
                </a:solidFill>
              </a:rPr>
            </a:br>
            <a:br>
              <a:rPr lang="en-GB" sz="1800" dirty="0">
                <a:solidFill>
                  <a:schemeClr val="tx2"/>
                </a:solidFill>
              </a:rPr>
            </a:br>
            <a:r>
              <a:rPr lang="en-GB" sz="1800" dirty="0">
                <a:solidFill>
                  <a:schemeClr val="tx2"/>
                </a:solidFill>
              </a:rPr>
              <a:t>The four quality enhancement strategies are: </a:t>
            </a:r>
            <a:br>
              <a:rPr lang="en-GB" sz="1800" dirty="0">
                <a:solidFill>
                  <a:schemeClr val="tx2"/>
                </a:solidFill>
              </a:rPr>
            </a:br>
            <a:br>
              <a:rPr lang="en-GB" sz="1800" dirty="0">
                <a:solidFill>
                  <a:schemeClr val="tx2"/>
                </a:solidFill>
              </a:rPr>
            </a:br>
            <a:r>
              <a:rPr lang="en-GB" sz="1800" dirty="0">
                <a:solidFill>
                  <a:schemeClr val="tx2"/>
                </a:solidFill>
              </a:rPr>
              <a:t>(a) maximizing patient involvement (informed consent or empowered collaboration), </a:t>
            </a:r>
            <a:br>
              <a:rPr lang="en-GB" sz="1800" dirty="0">
                <a:solidFill>
                  <a:schemeClr val="tx2"/>
                </a:solidFill>
              </a:rPr>
            </a:br>
            <a:br>
              <a:rPr lang="en-GB" sz="1800" dirty="0">
                <a:solidFill>
                  <a:schemeClr val="tx2"/>
                </a:solidFill>
              </a:rPr>
            </a:br>
            <a:r>
              <a:rPr lang="en-GB" sz="1800" dirty="0">
                <a:solidFill>
                  <a:schemeClr val="tx2"/>
                </a:solidFill>
              </a:rPr>
              <a:t>(b) expanding resources(consultation), </a:t>
            </a:r>
            <a:br>
              <a:rPr lang="en-GB" sz="1800" dirty="0">
                <a:solidFill>
                  <a:schemeClr val="tx2"/>
                </a:solidFill>
              </a:rPr>
            </a:br>
            <a:br>
              <a:rPr lang="en-GB" sz="1800" dirty="0">
                <a:solidFill>
                  <a:schemeClr val="tx2"/>
                </a:solidFill>
              </a:rPr>
            </a:br>
            <a:r>
              <a:rPr lang="en-GB" sz="1800" dirty="0">
                <a:solidFill>
                  <a:schemeClr val="tx2"/>
                </a:solidFill>
              </a:rPr>
              <a:t>(c) creating good documentation, and </a:t>
            </a:r>
            <a:br>
              <a:rPr lang="en-GB" sz="1800" dirty="0">
                <a:solidFill>
                  <a:schemeClr val="tx2"/>
                </a:solidFill>
              </a:rPr>
            </a:br>
            <a:br>
              <a:rPr lang="en-GB" sz="1800" dirty="0">
                <a:solidFill>
                  <a:schemeClr val="tx2"/>
                </a:solidFill>
              </a:rPr>
            </a:br>
            <a:r>
              <a:rPr lang="en-GB" sz="1800" dirty="0">
                <a:solidFill>
                  <a:schemeClr val="tx2"/>
                </a:solidFill>
              </a:rPr>
              <a:t>(d) checking one’s work(redundant protection).</a:t>
            </a:r>
            <a:br>
              <a:rPr lang="en-GB" sz="1800" dirty="0">
                <a:solidFill>
                  <a:schemeClr val="tx2"/>
                </a:solidFill>
              </a:rPr>
            </a:br>
            <a:br>
              <a:rPr lang="en-GB" sz="1800" dirty="0">
                <a:solidFill>
                  <a:schemeClr val="tx2"/>
                </a:solidFill>
              </a:rPr>
            </a:br>
            <a:r>
              <a:rPr lang="en-GB" sz="1800" dirty="0">
                <a:solidFill>
                  <a:schemeClr val="tx2"/>
                </a:solidFill>
              </a:rPr>
              <a:t> Attention to these quality enhancement strategies should increase whenever the risk of harm to the patient or the public increases or a deeply held moral principle is threatened.</a:t>
            </a:r>
          </a:p>
        </p:txBody>
      </p:sp>
      <p:pic>
        <p:nvPicPr>
          <p:cNvPr id="7170" name="Picture 2" descr="Evaluation system for quality ...">
            <a:extLst>
              <a:ext uri="{FF2B5EF4-FFF2-40B4-BE49-F238E27FC236}">
                <a16:creationId xmlns:a16="http://schemas.microsoft.com/office/drawing/2014/main" id="{DAC89FBA-E07C-927F-35CE-C019B37215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336038"/>
            <a:ext cx="5672717" cy="3600767"/>
          </a:xfrm>
          <a:prstGeom prst="rect">
            <a:avLst/>
          </a:prstGeom>
          <a:noFill/>
          <a:extLst>
            <a:ext uri="{909E8E84-426E-40DD-AFC4-6F175D3DCCD1}">
              <a14:hiddenFill xmlns:a14="http://schemas.microsoft.com/office/drawing/2010/main">
                <a:solidFill>
                  <a:srgbClr val="FFFFFF"/>
                </a:solidFill>
              </a14:hiddenFill>
            </a:ext>
          </a:extLst>
        </p:spPr>
      </p:pic>
      <p:sp>
        <p:nvSpPr>
          <p:cNvPr id="7186" name="Freeform: Shape 7185">
            <a:extLst>
              <a:ext uri="{FF2B5EF4-FFF2-40B4-BE49-F238E27FC236}">
                <a16:creationId xmlns:a16="http://schemas.microsoft.com/office/drawing/2014/main" id="{81F0C179-4DBF-6AB9-CD0B-9224A0C88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62912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07F4F-A394-140C-CF64-E95E5AC2D3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D50611-FDAE-85ED-3CD5-BBF9BD353AF7}"/>
              </a:ext>
            </a:extLst>
          </p:cNvPr>
          <p:cNvSpPr>
            <a:spLocks noGrp="1"/>
          </p:cNvSpPr>
          <p:nvPr>
            <p:ph type="ctrTitle"/>
          </p:nvPr>
        </p:nvSpPr>
        <p:spPr>
          <a:xfrm>
            <a:off x="517868" y="2518206"/>
            <a:ext cx="3952532" cy="2916472"/>
          </a:xfrm>
        </p:spPr>
        <p:txBody>
          <a:bodyPr anchor="b">
            <a:normAutofit fontScale="90000"/>
          </a:bodyPr>
          <a:lstStyle/>
          <a:p>
            <a:r>
              <a:rPr lang="en-GB" sz="4800" dirty="0">
                <a:solidFill>
                  <a:schemeClr val="tx2"/>
                </a:solidFill>
              </a:rPr>
              <a:t>Test your ethical understanding in judicial processes</a:t>
            </a:r>
          </a:p>
        </p:txBody>
      </p:sp>
      <p:pic>
        <p:nvPicPr>
          <p:cNvPr id="4" name="Picture 3" descr="Paint in motion from the bottom of the view">
            <a:extLst>
              <a:ext uri="{FF2B5EF4-FFF2-40B4-BE49-F238E27FC236}">
                <a16:creationId xmlns:a16="http://schemas.microsoft.com/office/drawing/2014/main" id="{6E02FCFC-F92E-58EC-9CD1-FD77D22A9CFD}"/>
              </a:ext>
            </a:extLst>
          </p:cNvPr>
          <p:cNvPicPr>
            <a:picLocks noChangeAspect="1"/>
          </p:cNvPicPr>
          <p:nvPr/>
        </p:nvPicPr>
        <p:blipFill>
          <a:blip r:embed="rId2"/>
          <a:srcRect t="12791"/>
          <a:stretch>
            <a:fillRect/>
          </a:stretch>
        </p:blipFill>
        <p:spPr>
          <a:xfrm>
            <a:off x="4362996" y="1322178"/>
            <a:ext cx="7311136" cy="4112500"/>
          </a:xfrm>
          <a:prstGeom prst="rect">
            <a:avLst/>
          </a:prstGeom>
        </p:spPr>
      </p:pic>
    </p:spTree>
    <p:extLst>
      <p:ext uri="{BB962C8B-B14F-4D97-AF65-F5344CB8AC3E}">
        <p14:creationId xmlns:p14="http://schemas.microsoft.com/office/powerpoint/2010/main" val="1548828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B958C-8FAB-C166-B36D-3D75672D423F}"/>
              </a:ext>
            </a:extLst>
          </p:cNvPr>
          <p:cNvSpPr>
            <a:spLocks noGrp="1"/>
          </p:cNvSpPr>
          <p:nvPr>
            <p:ph type="ctrTitle"/>
          </p:nvPr>
        </p:nvSpPr>
        <p:spPr/>
        <p:txBody>
          <a:bodyPr>
            <a:noAutofit/>
          </a:bodyPr>
          <a:lstStyle/>
          <a:p>
            <a:r>
              <a:rPr lang="en-GB" sz="2400" dirty="0"/>
              <a:t>Dual Roles / Objectivity</a:t>
            </a:r>
            <a:br>
              <a:rPr lang="en-GB" sz="1800" dirty="0"/>
            </a:br>
            <a:br>
              <a:rPr lang="en-GB" sz="1800" dirty="0"/>
            </a:br>
            <a:r>
              <a:rPr lang="en-GB" sz="1800" dirty="0"/>
              <a:t>A psychologist is asked to evaluate a former therapy client for criminal responsibility. The prosecutor insists that declining would “appear biased,” and the client gives written consent. Which factor MOST strongly justifies refusal?</a:t>
            </a:r>
            <a:br>
              <a:rPr lang="en-GB" sz="1800" dirty="0"/>
            </a:br>
            <a:br>
              <a:rPr lang="en-GB" sz="1800" dirty="0"/>
            </a:br>
            <a:r>
              <a:rPr lang="en-GB" sz="1800" dirty="0"/>
              <a:t>A. Consent does not eliminate risk to impartiality in forensic roles</a:t>
            </a:r>
            <a:br>
              <a:rPr lang="en-GB" sz="1800" dirty="0"/>
            </a:br>
            <a:br>
              <a:rPr lang="en-GB" sz="1800" dirty="0"/>
            </a:br>
            <a:r>
              <a:rPr lang="en-GB" sz="1800" dirty="0"/>
              <a:t>B. The psychologist may lose future opportunities to work with the court</a:t>
            </a:r>
            <a:br>
              <a:rPr lang="en-GB" sz="1800" dirty="0"/>
            </a:br>
            <a:br>
              <a:rPr lang="en-GB" sz="1800" dirty="0"/>
            </a:br>
            <a:r>
              <a:rPr lang="en-GB" sz="1800" dirty="0"/>
              <a:t>C. The defendant already has a trusting relationship with the psychologist, therefore improving rapport</a:t>
            </a:r>
            <a:br>
              <a:rPr lang="en-GB" sz="1800" dirty="0"/>
            </a:br>
            <a:br>
              <a:rPr lang="en-GB" sz="1800" dirty="0"/>
            </a:br>
            <a:r>
              <a:rPr lang="en-GB" sz="1800" dirty="0"/>
              <a:t>D. Dual roles are prohibited if the client objects</a:t>
            </a:r>
            <a:br>
              <a:rPr lang="en-GB" sz="1800" dirty="0"/>
            </a:br>
            <a:endParaRPr lang="en-GB" sz="1800" dirty="0"/>
          </a:p>
        </p:txBody>
      </p:sp>
    </p:spTree>
    <p:extLst>
      <p:ext uri="{BB962C8B-B14F-4D97-AF65-F5344CB8AC3E}">
        <p14:creationId xmlns:p14="http://schemas.microsoft.com/office/powerpoint/2010/main" val="2821244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4ACA-8C66-1C48-BB5B-0F05CF871BC8}"/>
              </a:ext>
            </a:extLst>
          </p:cNvPr>
          <p:cNvSpPr>
            <a:spLocks noGrp="1"/>
          </p:cNvSpPr>
          <p:nvPr>
            <p:ph type="ctrTitle"/>
          </p:nvPr>
        </p:nvSpPr>
        <p:spPr/>
        <p:txBody>
          <a:bodyPr>
            <a:normAutofit fontScale="90000"/>
          </a:bodyPr>
          <a:lstStyle/>
          <a:p>
            <a:r>
              <a:rPr lang="en-GB" sz="2400" dirty="0"/>
              <a:t>Informed Consent in Mandated Evaluations</a:t>
            </a:r>
            <a:br>
              <a:rPr lang="en-GB" sz="2400" dirty="0"/>
            </a:br>
            <a:br>
              <a:rPr lang="en-GB" sz="2400" dirty="0"/>
            </a:br>
            <a:r>
              <a:rPr lang="en-GB" sz="2000" dirty="0"/>
              <a:t>A defendant with limited English proficiency signs an informed consent form translated by a court clerk, but during the interview repeatedly asks whether their answers “will help me get out sooner.” What is the MOST ethical next step?</a:t>
            </a:r>
            <a:br>
              <a:rPr lang="en-GB" sz="2000" dirty="0"/>
            </a:br>
            <a:br>
              <a:rPr lang="en-GB" sz="2000" dirty="0"/>
            </a:br>
            <a:r>
              <a:rPr lang="en-GB" sz="2000" dirty="0"/>
              <a:t>A. Continue; the signed form meets the legal requirements of informed consent</a:t>
            </a:r>
            <a:br>
              <a:rPr lang="en-GB" sz="2000" dirty="0"/>
            </a:br>
            <a:br>
              <a:rPr lang="en-GB" sz="2000" dirty="0"/>
            </a:br>
            <a:r>
              <a:rPr lang="en-GB" sz="2000" dirty="0"/>
              <a:t>B. Pause the evaluation and secure qualified interpretation </a:t>
            </a:r>
            <a:br>
              <a:rPr lang="en-GB" sz="2000" dirty="0"/>
            </a:br>
            <a:br>
              <a:rPr lang="en-GB" sz="2000" dirty="0"/>
            </a:br>
            <a:r>
              <a:rPr lang="en-GB" sz="2000" dirty="0"/>
              <a:t>C. Allow the barrister to explain the limits of confidentiality to the defendant later</a:t>
            </a:r>
            <a:br>
              <a:rPr lang="en-GB" sz="2000" dirty="0"/>
            </a:br>
            <a:br>
              <a:rPr lang="en-GB" sz="2000" dirty="0"/>
            </a:br>
            <a:r>
              <a:rPr lang="en-GB" sz="2000" dirty="0"/>
              <a:t>D. Proceed but exclude any responses given before comprehension improves</a:t>
            </a:r>
            <a:br>
              <a:rPr lang="en-GB" sz="2000" dirty="0"/>
            </a:br>
            <a:endParaRPr lang="en-GB" sz="2000" dirty="0"/>
          </a:p>
        </p:txBody>
      </p:sp>
    </p:spTree>
    <p:extLst>
      <p:ext uri="{BB962C8B-B14F-4D97-AF65-F5344CB8AC3E}">
        <p14:creationId xmlns:p14="http://schemas.microsoft.com/office/powerpoint/2010/main" val="4065773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7A77-C9B1-9575-E555-31321BB95FDB}"/>
              </a:ext>
            </a:extLst>
          </p:cNvPr>
          <p:cNvSpPr>
            <a:spLocks noGrp="1"/>
          </p:cNvSpPr>
          <p:nvPr>
            <p:ph type="ctrTitle"/>
          </p:nvPr>
        </p:nvSpPr>
        <p:spPr/>
        <p:txBody>
          <a:bodyPr>
            <a:normAutofit fontScale="90000"/>
          </a:bodyPr>
          <a:lstStyle/>
          <a:p>
            <a:r>
              <a:rPr lang="en-GB" sz="2400" dirty="0"/>
              <a:t>Malingering and Assessment Integrity</a:t>
            </a:r>
            <a:br>
              <a:rPr lang="en-GB" sz="1800" dirty="0"/>
            </a:br>
            <a:br>
              <a:rPr lang="en-GB" sz="1800" dirty="0"/>
            </a:br>
            <a:r>
              <a:rPr lang="en-GB" sz="2000" dirty="0"/>
              <a:t>A defendant shows inconsistent effort on validity tests, but their history and collateral information strongly suggest genuine cognitive impairment. Which option BEST reflects ethical practice?</a:t>
            </a:r>
            <a:br>
              <a:rPr lang="en-GB" sz="2000" dirty="0"/>
            </a:br>
            <a:br>
              <a:rPr lang="en-GB" sz="2000" dirty="0"/>
            </a:br>
            <a:r>
              <a:rPr lang="en-GB" sz="2000" dirty="0"/>
              <a:t>A. Diagnose malingering based solely on performance validity failures</a:t>
            </a:r>
            <a:br>
              <a:rPr lang="en-GB" sz="2000" dirty="0"/>
            </a:br>
            <a:br>
              <a:rPr lang="en-GB" sz="2000" dirty="0"/>
            </a:br>
            <a:r>
              <a:rPr lang="en-GB" sz="2000" dirty="0"/>
              <a:t>B. Integrate all data sources and consider alternative explanations before concluding malingering</a:t>
            </a:r>
            <a:br>
              <a:rPr lang="en-GB" sz="2000" dirty="0"/>
            </a:br>
            <a:br>
              <a:rPr lang="en-GB" sz="2000" dirty="0"/>
            </a:br>
            <a:r>
              <a:rPr lang="en-GB" sz="2000" dirty="0"/>
              <a:t>C. Ignore performance validity results due to potential neurocognitive deficits</a:t>
            </a:r>
            <a:br>
              <a:rPr lang="en-GB" sz="2000" dirty="0"/>
            </a:br>
            <a:br>
              <a:rPr lang="en-GB" sz="2000" dirty="0"/>
            </a:br>
            <a:r>
              <a:rPr lang="en-GB" sz="2000" dirty="0"/>
              <a:t>D. Terminate the evaluation and report it as “non-interpretable”</a:t>
            </a:r>
            <a:br>
              <a:rPr lang="en-GB" sz="2000" dirty="0"/>
            </a:br>
            <a:endParaRPr lang="en-GB" sz="2000" dirty="0"/>
          </a:p>
        </p:txBody>
      </p:sp>
    </p:spTree>
    <p:extLst>
      <p:ext uri="{BB962C8B-B14F-4D97-AF65-F5344CB8AC3E}">
        <p14:creationId xmlns:p14="http://schemas.microsoft.com/office/powerpoint/2010/main" val="3652087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6BD1D-95BD-5EDB-EB35-B04828485A83}"/>
              </a:ext>
            </a:extLst>
          </p:cNvPr>
          <p:cNvSpPr>
            <a:spLocks noGrp="1"/>
          </p:cNvSpPr>
          <p:nvPr>
            <p:ph type="ctrTitle"/>
          </p:nvPr>
        </p:nvSpPr>
        <p:spPr/>
        <p:txBody>
          <a:bodyPr>
            <a:normAutofit fontScale="90000"/>
          </a:bodyPr>
          <a:lstStyle/>
          <a:p>
            <a:r>
              <a:rPr lang="en-GB" sz="2400" dirty="0"/>
              <a:t>A Barrister`s Influence on Conclusions</a:t>
            </a:r>
            <a:br>
              <a:rPr lang="en-GB" sz="2400" dirty="0"/>
            </a:br>
            <a:br>
              <a:rPr lang="en-GB" sz="2400" dirty="0"/>
            </a:br>
            <a:r>
              <a:rPr lang="en-GB" sz="2000" dirty="0"/>
              <a:t>A barrister offers to double the psychologist’s fee if they can “clarify” findings in a way that reduces the defendant’s apparent culpability. What is the MOST ethical response?</a:t>
            </a:r>
            <a:br>
              <a:rPr lang="en-GB" sz="2000" dirty="0"/>
            </a:br>
            <a:br>
              <a:rPr lang="en-GB" sz="2000" dirty="0"/>
            </a:br>
            <a:r>
              <a:rPr lang="en-GB" sz="2000" dirty="0"/>
              <a:t>A. Decline the inducement and reiterate role as an impartial evaluator</a:t>
            </a:r>
            <a:br>
              <a:rPr lang="en-GB" sz="2000" dirty="0"/>
            </a:br>
            <a:br>
              <a:rPr lang="en-GB" sz="2000" dirty="0"/>
            </a:br>
            <a:r>
              <a:rPr lang="en-GB" sz="2000" dirty="0"/>
              <a:t>B. Accept but disclose the payment arrangement in the report</a:t>
            </a:r>
            <a:br>
              <a:rPr lang="en-GB" sz="2000" dirty="0"/>
            </a:br>
            <a:br>
              <a:rPr lang="en-GB" sz="2000" dirty="0"/>
            </a:br>
            <a:r>
              <a:rPr lang="en-GB" sz="2000" dirty="0"/>
              <a:t>C. Modify interpretations only slightly to maintain your professional relationships</a:t>
            </a:r>
            <a:br>
              <a:rPr lang="en-GB" sz="2000" dirty="0"/>
            </a:br>
            <a:br>
              <a:rPr lang="en-GB" sz="2000" dirty="0"/>
            </a:br>
            <a:r>
              <a:rPr lang="en-GB" sz="2000" dirty="0"/>
              <a:t>D. Refuse the case entirely because barristers are not always trustworthy</a:t>
            </a:r>
            <a:br>
              <a:rPr lang="en-GB" sz="2000" dirty="0"/>
            </a:br>
            <a:endParaRPr lang="en-GB" sz="2000" dirty="0"/>
          </a:p>
        </p:txBody>
      </p:sp>
    </p:spTree>
    <p:extLst>
      <p:ext uri="{BB962C8B-B14F-4D97-AF65-F5344CB8AC3E}">
        <p14:creationId xmlns:p14="http://schemas.microsoft.com/office/powerpoint/2010/main" val="1347164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EF075-A56B-FE02-51E4-B13D495C98C0}"/>
              </a:ext>
            </a:extLst>
          </p:cNvPr>
          <p:cNvSpPr>
            <a:spLocks noGrp="1"/>
          </p:cNvSpPr>
          <p:nvPr>
            <p:ph type="ctrTitle"/>
          </p:nvPr>
        </p:nvSpPr>
        <p:spPr>
          <a:xfrm>
            <a:off x="521208" y="978408"/>
            <a:ext cx="11155680" cy="4223512"/>
          </a:xfrm>
        </p:spPr>
        <p:txBody>
          <a:bodyPr>
            <a:normAutofit/>
          </a:bodyPr>
          <a:lstStyle/>
          <a:p>
            <a:r>
              <a:rPr lang="en-GB" sz="2400" dirty="0"/>
              <a:t>Competency Beyond Training</a:t>
            </a:r>
            <a:br>
              <a:rPr lang="en-GB" sz="1800" dirty="0"/>
            </a:br>
            <a:br>
              <a:rPr lang="en-GB" sz="1800" dirty="0"/>
            </a:br>
            <a:r>
              <a:rPr lang="en-GB" sz="1800" dirty="0"/>
              <a:t>A psychologist with no training in immigration-related evaluations is requested to assess “psychological hardship” for a deportation case. What is the MOST defensible action?</a:t>
            </a:r>
            <a:br>
              <a:rPr lang="en-GB" sz="1800" dirty="0"/>
            </a:br>
            <a:br>
              <a:rPr lang="en-GB" sz="1800" dirty="0"/>
            </a:br>
            <a:r>
              <a:rPr lang="en-GB" sz="1800" dirty="0"/>
              <a:t>A. Accept if the psychologist agrees to do their research and reviews relevant literature beforehand</a:t>
            </a:r>
            <a:br>
              <a:rPr lang="en-GB" sz="1800" dirty="0"/>
            </a:br>
            <a:br>
              <a:rPr lang="en-GB" sz="1800" dirty="0"/>
            </a:br>
            <a:r>
              <a:rPr lang="en-GB" sz="1800" dirty="0"/>
              <a:t>B. Decline unless adequate training or supervision can be secured</a:t>
            </a:r>
            <a:br>
              <a:rPr lang="en-GB" sz="1800" dirty="0"/>
            </a:br>
            <a:br>
              <a:rPr lang="en-GB" sz="1800" dirty="0"/>
            </a:br>
            <a:r>
              <a:rPr lang="en-GB" sz="1800" dirty="0"/>
              <a:t>C. Accept because such evaluations require similar clinical skills to those that the psychologist already possesses </a:t>
            </a:r>
            <a:br>
              <a:rPr lang="en-GB" sz="1800" dirty="0"/>
            </a:br>
            <a:br>
              <a:rPr lang="en-GB" sz="1800" dirty="0"/>
            </a:br>
            <a:r>
              <a:rPr lang="en-GB" sz="1800" dirty="0"/>
              <a:t>D. Conduct the evaluation but add a disclaimer about limited expertise</a:t>
            </a:r>
            <a:br>
              <a:rPr lang="en-GB" sz="1800" dirty="0"/>
            </a:br>
            <a:endParaRPr lang="en-GB" sz="1800" dirty="0"/>
          </a:p>
        </p:txBody>
      </p:sp>
    </p:spTree>
    <p:extLst>
      <p:ext uri="{BB962C8B-B14F-4D97-AF65-F5344CB8AC3E}">
        <p14:creationId xmlns:p14="http://schemas.microsoft.com/office/powerpoint/2010/main" val="3257480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2F90A-53DE-E493-C8B2-D6BD06F4A20F}"/>
              </a:ext>
            </a:extLst>
          </p:cNvPr>
          <p:cNvSpPr>
            <a:spLocks noGrp="1"/>
          </p:cNvSpPr>
          <p:nvPr>
            <p:ph type="ctrTitle"/>
          </p:nvPr>
        </p:nvSpPr>
        <p:spPr>
          <a:xfrm>
            <a:off x="521208" y="978408"/>
            <a:ext cx="11155680" cy="4172712"/>
          </a:xfrm>
        </p:spPr>
        <p:txBody>
          <a:bodyPr>
            <a:normAutofit fontScale="90000"/>
          </a:bodyPr>
          <a:lstStyle/>
          <a:p>
            <a:r>
              <a:rPr lang="en-GB" sz="2400" dirty="0"/>
              <a:t>Probabilistic Risk Assessment</a:t>
            </a:r>
            <a:br>
              <a:rPr lang="en-GB" sz="2400" dirty="0"/>
            </a:br>
            <a:br>
              <a:rPr lang="en-GB" sz="2400" dirty="0"/>
            </a:br>
            <a:r>
              <a:rPr lang="en-GB" sz="2000" dirty="0"/>
              <a:t>A court asks that the psychologist classify a person as “safe” or “dangerous” for sentencing. The psychologist knows risk estimates involve confidence intervals and population-level data. What is the MOST ethical and scientifically valid response?</a:t>
            </a:r>
            <a:br>
              <a:rPr lang="en-GB" sz="2000" dirty="0"/>
            </a:br>
            <a:br>
              <a:rPr lang="en-GB" sz="2000" dirty="0"/>
            </a:br>
            <a:r>
              <a:rPr lang="en-GB" sz="2000" dirty="0"/>
              <a:t>A. Provide a binary answer to meet judicial expectations</a:t>
            </a:r>
            <a:br>
              <a:rPr lang="en-GB" sz="2000" dirty="0"/>
            </a:br>
            <a:br>
              <a:rPr lang="en-GB" sz="2000" dirty="0"/>
            </a:br>
            <a:r>
              <a:rPr lang="en-GB" sz="2000" dirty="0"/>
              <a:t>B. Decline to pass judgement due to the legal pressure and step away from the case</a:t>
            </a:r>
            <a:br>
              <a:rPr lang="en-GB" sz="2000" dirty="0"/>
            </a:br>
            <a:br>
              <a:rPr lang="en-GB" sz="2000" dirty="0"/>
            </a:br>
            <a:r>
              <a:rPr lang="en-GB" sz="2000" dirty="0"/>
              <a:t>C. Explain limitations and provide a structured risk formulation</a:t>
            </a:r>
            <a:br>
              <a:rPr lang="en-GB" sz="2000" dirty="0"/>
            </a:br>
            <a:br>
              <a:rPr lang="en-GB" sz="2000" dirty="0"/>
            </a:br>
            <a:r>
              <a:rPr lang="en-GB" sz="2000" dirty="0"/>
              <a:t>D. Go with the highest possible risk category based on your assessment, to avoid  potential public harm</a:t>
            </a:r>
            <a:br>
              <a:rPr lang="en-GB" sz="2000" dirty="0"/>
            </a:br>
            <a:endParaRPr lang="en-GB" sz="2000" dirty="0"/>
          </a:p>
        </p:txBody>
      </p:sp>
    </p:spTree>
    <p:extLst>
      <p:ext uri="{BB962C8B-B14F-4D97-AF65-F5344CB8AC3E}">
        <p14:creationId xmlns:p14="http://schemas.microsoft.com/office/powerpoint/2010/main" val="2262230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1E961-90DA-3928-472C-2B22CCB826FC}"/>
              </a:ext>
            </a:extLst>
          </p:cNvPr>
          <p:cNvSpPr>
            <a:spLocks noGrp="1"/>
          </p:cNvSpPr>
          <p:nvPr>
            <p:ph type="ctrTitle"/>
          </p:nvPr>
        </p:nvSpPr>
        <p:spPr/>
        <p:txBody>
          <a:bodyPr>
            <a:normAutofit fontScale="90000"/>
          </a:bodyPr>
          <a:lstStyle/>
          <a:p>
            <a:r>
              <a:rPr lang="en-GB" sz="2400" dirty="0"/>
              <a:t>Cultural Competence and Diagnostic Bias</a:t>
            </a:r>
            <a:br>
              <a:rPr lang="en-GB" sz="2400" dirty="0"/>
            </a:br>
            <a:br>
              <a:rPr lang="en-GB" sz="2400" dirty="0"/>
            </a:br>
            <a:r>
              <a:rPr lang="en-GB" sz="2000" dirty="0"/>
              <a:t>A defendant’s culturally normative spirit-communication practices are interpreted by the prosecution as psychosis. What should the psychologist emphasize in testimony?</a:t>
            </a:r>
            <a:br>
              <a:rPr lang="en-GB" sz="2000" dirty="0"/>
            </a:br>
            <a:br>
              <a:rPr lang="en-GB" sz="2000" dirty="0"/>
            </a:br>
            <a:r>
              <a:rPr lang="en-GB" sz="2000" dirty="0"/>
              <a:t>A. That cultural norms should override diagnostic criteria</a:t>
            </a:r>
            <a:br>
              <a:rPr lang="en-GB" sz="2000" dirty="0"/>
            </a:br>
            <a:br>
              <a:rPr lang="en-GB" sz="2000" dirty="0"/>
            </a:br>
            <a:r>
              <a:rPr lang="en-GB" sz="2000" dirty="0"/>
              <a:t>B. That cultural context must be integrated with symptom evaluation</a:t>
            </a:r>
            <a:br>
              <a:rPr lang="en-GB" sz="2000" dirty="0"/>
            </a:br>
            <a:br>
              <a:rPr lang="en-GB" sz="2000" dirty="0"/>
            </a:br>
            <a:r>
              <a:rPr lang="en-GB" sz="2000" dirty="0"/>
              <a:t>C. That religious beliefs should be respected and do not apply in forensic settings</a:t>
            </a:r>
            <a:br>
              <a:rPr lang="en-GB" sz="2000" dirty="0"/>
            </a:br>
            <a:br>
              <a:rPr lang="en-GB" sz="2000" dirty="0"/>
            </a:br>
            <a:r>
              <a:rPr lang="en-GB" sz="2000" dirty="0"/>
              <a:t>D. That culturally unfamiliar beliefs are inherently risk-elevating</a:t>
            </a:r>
            <a:br>
              <a:rPr lang="en-GB" sz="2400" dirty="0"/>
            </a:br>
            <a:endParaRPr lang="en-GB" sz="2400" dirty="0"/>
          </a:p>
        </p:txBody>
      </p:sp>
    </p:spTree>
    <p:extLst>
      <p:ext uri="{BB962C8B-B14F-4D97-AF65-F5344CB8AC3E}">
        <p14:creationId xmlns:p14="http://schemas.microsoft.com/office/powerpoint/2010/main" val="3769767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BF608-45E4-97F2-6C93-C31204246A28}"/>
              </a:ext>
            </a:extLst>
          </p:cNvPr>
          <p:cNvSpPr>
            <a:spLocks noGrp="1"/>
          </p:cNvSpPr>
          <p:nvPr>
            <p:ph type="ctrTitle"/>
          </p:nvPr>
        </p:nvSpPr>
        <p:spPr>
          <a:xfrm>
            <a:off x="521208" y="978408"/>
            <a:ext cx="11155680" cy="4284472"/>
          </a:xfrm>
        </p:spPr>
        <p:txBody>
          <a:bodyPr>
            <a:normAutofit fontScale="90000"/>
          </a:bodyPr>
          <a:lstStyle/>
          <a:p>
            <a:r>
              <a:rPr lang="en-GB" sz="2400" dirty="0"/>
              <a:t>Vulnerable Defendants and Acquiescence Bias</a:t>
            </a:r>
            <a:br>
              <a:rPr lang="en-GB" sz="2400" dirty="0"/>
            </a:br>
            <a:br>
              <a:rPr lang="en-GB" sz="2400" dirty="0"/>
            </a:br>
            <a:r>
              <a:rPr lang="en-GB" sz="2000" dirty="0"/>
              <a:t>A defendant with intellectual disability provides contradictory answers but appears eager to please. What is the MOST ethical approach?</a:t>
            </a:r>
            <a:br>
              <a:rPr lang="en-GB" sz="2000" dirty="0"/>
            </a:br>
            <a:br>
              <a:rPr lang="en-GB" sz="2000" dirty="0"/>
            </a:br>
            <a:r>
              <a:rPr lang="en-GB" sz="2000" dirty="0"/>
              <a:t>A. Interpret contradictions in their responses as potential evidence of malingering</a:t>
            </a:r>
            <a:br>
              <a:rPr lang="en-GB" sz="2000" dirty="0"/>
            </a:br>
            <a:br>
              <a:rPr lang="en-GB" sz="2000" dirty="0"/>
            </a:br>
            <a:r>
              <a:rPr lang="en-GB" sz="2000" dirty="0"/>
              <a:t>B. Use simplified language, adaptive measures, and collateral sources to evaluate competency</a:t>
            </a:r>
            <a:br>
              <a:rPr lang="en-GB" sz="2000" dirty="0"/>
            </a:br>
            <a:br>
              <a:rPr lang="en-GB" sz="2000" dirty="0"/>
            </a:br>
            <a:r>
              <a:rPr lang="en-GB" sz="2000" dirty="0"/>
              <a:t>C. Conclude incompetency on the basis of intellectual disability</a:t>
            </a:r>
            <a:br>
              <a:rPr lang="en-GB" sz="2000" dirty="0"/>
            </a:br>
            <a:br>
              <a:rPr lang="en-GB" sz="2000" dirty="0"/>
            </a:br>
            <a:r>
              <a:rPr lang="en-GB" sz="2000" dirty="0"/>
              <a:t>D. Proceed with standardised testing and questioning to ensure fairness and equity to the defendant</a:t>
            </a:r>
            <a:br>
              <a:rPr lang="en-GB" sz="2400" dirty="0"/>
            </a:br>
            <a:endParaRPr lang="en-GB" sz="2400" dirty="0"/>
          </a:p>
        </p:txBody>
      </p:sp>
    </p:spTree>
    <p:extLst>
      <p:ext uri="{BB962C8B-B14F-4D97-AF65-F5344CB8AC3E}">
        <p14:creationId xmlns:p14="http://schemas.microsoft.com/office/powerpoint/2010/main" val="2378465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928F-399B-8079-0188-7CE3A6E5AD3D}"/>
              </a:ext>
            </a:extLst>
          </p:cNvPr>
          <p:cNvSpPr>
            <a:spLocks noGrp="1"/>
          </p:cNvSpPr>
          <p:nvPr>
            <p:ph type="ctrTitle"/>
          </p:nvPr>
        </p:nvSpPr>
        <p:spPr/>
        <p:txBody>
          <a:bodyPr>
            <a:normAutofit fontScale="90000"/>
          </a:bodyPr>
          <a:lstStyle/>
          <a:p>
            <a:r>
              <a:rPr lang="en-GB" sz="2400" dirty="0"/>
              <a:t>Expert Testimony and Certainty</a:t>
            </a:r>
            <a:br>
              <a:rPr lang="en-GB" sz="2400" dirty="0"/>
            </a:br>
            <a:br>
              <a:rPr lang="en-GB" sz="2400" dirty="0"/>
            </a:br>
            <a:r>
              <a:rPr lang="en-GB" sz="2000" dirty="0"/>
              <a:t>During cross-examination, the psychologist is asked: “Can you state with absolute confidence that your risk estimate is correct?” Which answer BEST maintains ethical boundaries?</a:t>
            </a:r>
            <a:br>
              <a:rPr lang="en-GB" sz="2000" dirty="0"/>
            </a:br>
            <a:br>
              <a:rPr lang="en-GB" sz="2000" dirty="0"/>
            </a:br>
            <a:r>
              <a:rPr lang="en-GB" sz="2000" dirty="0"/>
              <a:t>A. “Yes, the tools are designed for certainty; they have been validated and have high predictive validity.”</a:t>
            </a:r>
            <a:br>
              <a:rPr lang="en-GB" sz="2000" dirty="0"/>
            </a:br>
            <a:br>
              <a:rPr lang="en-GB" sz="2000" dirty="0"/>
            </a:br>
            <a:r>
              <a:rPr lang="en-GB" sz="2000" dirty="0"/>
              <a:t>B. “No conclusion in forensic assessment is absolutely certain; risk estimates reflect probabilistic data.”</a:t>
            </a:r>
            <a:br>
              <a:rPr lang="en-GB" sz="2000" dirty="0"/>
            </a:br>
            <a:br>
              <a:rPr lang="en-GB" sz="2000" dirty="0"/>
            </a:br>
            <a:r>
              <a:rPr lang="en-GB" sz="2000" dirty="0"/>
              <a:t>C. “I cannot answer because this is a question that I am not prepared to put my reputation on the line for”</a:t>
            </a:r>
            <a:br>
              <a:rPr lang="en-GB" sz="2000" dirty="0"/>
            </a:br>
            <a:br>
              <a:rPr lang="en-GB" sz="2000" dirty="0"/>
            </a:br>
            <a:r>
              <a:rPr lang="en-GB" sz="2000" dirty="0"/>
              <a:t>D. “Yes, it is specifically designed for courtroom purposes and the assessment of aggression.”</a:t>
            </a:r>
            <a:br>
              <a:rPr lang="en-GB" sz="2000" dirty="0"/>
            </a:br>
            <a:endParaRPr lang="en-GB" sz="2000" dirty="0"/>
          </a:p>
        </p:txBody>
      </p:sp>
    </p:spTree>
    <p:extLst>
      <p:ext uri="{BB962C8B-B14F-4D97-AF65-F5344CB8AC3E}">
        <p14:creationId xmlns:p14="http://schemas.microsoft.com/office/powerpoint/2010/main" val="633861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111C-6DF3-6446-781B-E97E8912BD85}"/>
              </a:ext>
            </a:extLst>
          </p:cNvPr>
          <p:cNvSpPr>
            <a:spLocks noGrp="1"/>
          </p:cNvSpPr>
          <p:nvPr>
            <p:ph type="ctrTitle"/>
          </p:nvPr>
        </p:nvSpPr>
        <p:spPr/>
        <p:txBody>
          <a:bodyPr>
            <a:normAutofit fontScale="90000"/>
          </a:bodyPr>
          <a:lstStyle/>
          <a:p>
            <a:r>
              <a:rPr lang="en-GB" sz="2400" dirty="0"/>
              <a:t>Use of Unvalidated Tools</a:t>
            </a:r>
            <a:br>
              <a:rPr lang="en-GB" sz="2400" dirty="0"/>
            </a:br>
            <a:br>
              <a:rPr lang="en-GB" sz="2400" dirty="0"/>
            </a:br>
            <a:r>
              <a:rPr lang="en-GB" sz="2000" dirty="0"/>
              <a:t>A proprietary algorithm for predicting recidivism has been mandated by the court, but its developers haven’t supplied the scoring methods. Which action MOST ethically reconciles legal and scientific obligations?</a:t>
            </a:r>
            <a:br>
              <a:rPr lang="en-GB" sz="2000" dirty="0"/>
            </a:br>
            <a:br>
              <a:rPr lang="en-GB" sz="2000" dirty="0"/>
            </a:br>
            <a:r>
              <a:rPr lang="en-GB" sz="2000" dirty="0"/>
              <a:t>A. Use the tool because the court has ordered it – you have to abide by legal requirements</a:t>
            </a:r>
            <a:br>
              <a:rPr lang="en-GB" sz="2000" dirty="0"/>
            </a:br>
            <a:br>
              <a:rPr lang="en-GB" sz="2000" dirty="0"/>
            </a:br>
            <a:r>
              <a:rPr lang="en-GB" sz="2000" dirty="0"/>
              <a:t>B. Refuse the court order to preserve your own scientific ethics and moral beliefs</a:t>
            </a:r>
            <a:br>
              <a:rPr lang="en-GB" sz="2000" dirty="0"/>
            </a:br>
            <a:br>
              <a:rPr lang="en-GB" sz="2000" dirty="0"/>
            </a:br>
            <a:r>
              <a:rPr lang="en-GB" sz="2000" dirty="0"/>
              <a:t>C. Use the tool but supplement it and document its limitations</a:t>
            </a:r>
            <a:br>
              <a:rPr lang="en-GB" sz="2000" dirty="0"/>
            </a:br>
            <a:br>
              <a:rPr lang="en-GB" sz="2000" dirty="0"/>
            </a:br>
            <a:r>
              <a:rPr lang="en-GB" sz="2000" dirty="0"/>
              <a:t>D. Replace the tool with a different algorithm</a:t>
            </a:r>
            <a:br>
              <a:rPr lang="en-GB" sz="2400" dirty="0"/>
            </a:br>
            <a:endParaRPr lang="en-GB" sz="2400" dirty="0"/>
          </a:p>
        </p:txBody>
      </p:sp>
    </p:spTree>
    <p:extLst>
      <p:ext uri="{BB962C8B-B14F-4D97-AF65-F5344CB8AC3E}">
        <p14:creationId xmlns:p14="http://schemas.microsoft.com/office/powerpoint/2010/main" val="20400381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61905-D41E-B8BE-2CEB-9DEDD2855E5C}"/>
              </a:ext>
            </a:extLst>
          </p:cNvPr>
          <p:cNvSpPr>
            <a:spLocks noGrp="1"/>
          </p:cNvSpPr>
          <p:nvPr>
            <p:ph type="ctrTitle"/>
          </p:nvPr>
        </p:nvSpPr>
        <p:spPr/>
        <p:txBody>
          <a:bodyPr>
            <a:normAutofit fontScale="90000"/>
          </a:bodyPr>
          <a:lstStyle/>
          <a:p>
            <a:r>
              <a:rPr lang="en-GB" sz="2400" dirty="0"/>
              <a:t>Court Orders vs. Test Security</a:t>
            </a:r>
            <a:br>
              <a:rPr lang="en-GB" sz="2400" dirty="0"/>
            </a:br>
            <a:br>
              <a:rPr lang="en-GB" sz="2400" dirty="0"/>
            </a:br>
            <a:r>
              <a:rPr lang="en-GB" sz="2000" dirty="0"/>
              <a:t>A judge demands raw test protocols be turned over directly to a prosecuting barrister. Ethical guidelines caution against releasing raw data to non-professionals. What is the MOST appropriate response?</a:t>
            </a:r>
            <a:br>
              <a:rPr lang="en-GB" sz="2000" dirty="0"/>
            </a:br>
            <a:br>
              <a:rPr lang="en-GB" sz="2000" dirty="0"/>
            </a:br>
            <a:r>
              <a:rPr lang="en-GB" sz="2000" dirty="0"/>
              <a:t>A. Comply to avoid being in contempt of court</a:t>
            </a:r>
            <a:br>
              <a:rPr lang="en-GB" sz="2000" dirty="0"/>
            </a:br>
            <a:br>
              <a:rPr lang="en-GB" sz="2000" dirty="0"/>
            </a:br>
            <a:r>
              <a:rPr lang="en-GB" sz="2000" dirty="0"/>
              <a:t>B. Seek consultation to propose alternatives</a:t>
            </a:r>
            <a:br>
              <a:rPr lang="en-GB" sz="2000" dirty="0"/>
            </a:br>
            <a:br>
              <a:rPr lang="en-GB" sz="2000" dirty="0"/>
            </a:br>
            <a:r>
              <a:rPr lang="en-GB" sz="2000" dirty="0"/>
              <a:t>C. Refuse and cite the BPS Code of Ethics and Conduct as overriding the judge’s order</a:t>
            </a:r>
            <a:br>
              <a:rPr lang="en-GB" sz="2000" dirty="0"/>
            </a:br>
            <a:br>
              <a:rPr lang="en-GB" sz="2000" dirty="0"/>
            </a:br>
            <a:r>
              <a:rPr lang="en-GB" sz="2000" dirty="0"/>
              <a:t>D. Release heavily redacted raw data to the barrister</a:t>
            </a:r>
            <a:br>
              <a:rPr lang="en-GB" sz="2000" dirty="0"/>
            </a:br>
            <a:endParaRPr lang="en-GB" sz="2000" dirty="0"/>
          </a:p>
        </p:txBody>
      </p:sp>
    </p:spTree>
    <p:extLst>
      <p:ext uri="{BB962C8B-B14F-4D97-AF65-F5344CB8AC3E}">
        <p14:creationId xmlns:p14="http://schemas.microsoft.com/office/powerpoint/2010/main" val="40807796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F39E-E627-6DE9-882D-1D6398C922D5}"/>
              </a:ext>
            </a:extLst>
          </p:cNvPr>
          <p:cNvSpPr>
            <a:spLocks noGrp="1"/>
          </p:cNvSpPr>
          <p:nvPr>
            <p:ph type="ctrTitle"/>
          </p:nvPr>
        </p:nvSpPr>
        <p:spPr/>
        <p:txBody>
          <a:bodyPr>
            <a:normAutofit fontScale="90000"/>
          </a:bodyPr>
          <a:lstStyle/>
          <a:p>
            <a:r>
              <a:rPr lang="en-GB" sz="2400" dirty="0"/>
              <a:t>Explaining Limits of Confidentiality</a:t>
            </a:r>
            <a:br>
              <a:rPr lang="en-GB" sz="2400" dirty="0"/>
            </a:br>
            <a:br>
              <a:rPr lang="en-GB" sz="2400" dirty="0"/>
            </a:br>
            <a:r>
              <a:rPr lang="en-GB" sz="2000" dirty="0"/>
              <a:t>Which statement MOST accurately conveys limits of confidentiality in a court-ordered forensic evaluation?</a:t>
            </a:r>
            <a:br>
              <a:rPr lang="en-GB" sz="2000" dirty="0"/>
            </a:br>
            <a:br>
              <a:rPr lang="en-GB" sz="2000" dirty="0"/>
            </a:br>
            <a:r>
              <a:rPr lang="en-GB" sz="2000" dirty="0"/>
              <a:t>A. “You can control who receives your evaluation results.”</a:t>
            </a:r>
            <a:br>
              <a:rPr lang="en-GB" sz="2000" dirty="0"/>
            </a:br>
            <a:br>
              <a:rPr lang="en-GB" sz="2000" dirty="0"/>
            </a:br>
            <a:r>
              <a:rPr lang="en-GB" sz="2000" dirty="0"/>
              <a:t>B. “What you share will be reported to the court and may affect your legal case.”</a:t>
            </a:r>
            <a:br>
              <a:rPr lang="en-GB" sz="2000" dirty="0"/>
            </a:br>
            <a:br>
              <a:rPr lang="en-GB" sz="2000" dirty="0"/>
            </a:br>
            <a:r>
              <a:rPr lang="en-GB" sz="2000" dirty="0"/>
              <a:t>C. “Nothing you say here can be used against you.”</a:t>
            </a:r>
            <a:br>
              <a:rPr lang="en-GB" sz="2000" dirty="0"/>
            </a:br>
            <a:br>
              <a:rPr lang="en-GB" sz="2000" dirty="0"/>
            </a:br>
            <a:r>
              <a:rPr lang="en-GB" sz="2000" dirty="0"/>
              <a:t>D. “Your information will remain confidential unless you are asked to sign a release.”</a:t>
            </a:r>
            <a:br>
              <a:rPr lang="en-GB" sz="2000" dirty="0"/>
            </a:br>
            <a:endParaRPr lang="en-GB" sz="2000" dirty="0"/>
          </a:p>
        </p:txBody>
      </p:sp>
    </p:spTree>
    <p:extLst>
      <p:ext uri="{BB962C8B-B14F-4D97-AF65-F5344CB8AC3E}">
        <p14:creationId xmlns:p14="http://schemas.microsoft.com/office/powerpoint/2010/main" val="22836708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1CF9E-25E2-E4A3-7E95-5258C91A5EC8}"/>
              </a:ext>
            </a:extLst>
          </p:cNvPr>
          <p:cNvSpPr>
            <a:spLocks noGrp="1"/>
          </p:cNvSpPr>
          <p:nvPr>
            <p:ph type="ctrTitle"/>
          </p:nvPr>
        </p:nvSpPr>
        <p:spPr/>
        <p:txBody>
          <a:bodyPr>
            <a:normAutofit fontScale="90000"/>
          </a:bodyPr>
          <a:lstStyle/>
          <a:p>
            <a:r>
              <a:rPr lang="en-GB" sz="2400" dirty="0"/>
              <a:t>Objectivity and Forensic Ethics</a:t>
            </a:r>
            <a:br>
              <a:rPr lang="en-GB" sz="2400" dirty="0"/>
            </a:br>
            <a:br>
              <a:rPr lang="en-GB" sz="2400" dirty="0"/>
            </a:br>
            <a:r>
              <a:rPr lang="en-GB" sz="2000" dirty="0"/>
              <a:t>Which situation poses the GREATEST threat to forensic neutrality?</a:t>
            </a:r>
            <a:br>
              <a:rPr lang="en-GB" sz="2000" dirty="0"/>
            </a:br>
            <a:br>
              <a:rPr lang="en-GB" sz="2000" dirty="0"/>
            </a:br>
            <a:r>
              <a:rPr lang="en-GB" sz="2000" dirty="0"/>
              <a:t>A. Using actuarial tools alongside clinical judgment</a:t>
            </a:r>
            <a:br>
              <a:rPr lang="en-GB" sz="2000" dirty="0"/>
            </a:br>
            <a:br>
              <a:rPr lang="en-GB" sz="2000" dirty="0"/>
            </a:br>
            <a:r>
              <a:rPr lang="en-GB" sz="2000" dirty="0"/>
              <a:t>B. Showing empathy during interviews</a:t>
            </a:r>
            <a:br>
              <a:rPr lang="en-GB" sz="2000" dirty="0"/>
            </a:br>
            <a:br>
              <a:rPr lang="en-GB" sz="2000" dirty="0"/>
            </a:br>
            <a:r>
              <a:rPr lang="en-GB" sz="2000" dirty="0"/>
              <a:t>C. Allowing the retaining barrister to review drafts and suggest changes</a:t>
            </a:r>
            <a:br>
              <a:rPr lang="en-GB" sz="2000" dirty="0"/>
            </a:br>
            <a:br>
              <a:rPr lang="en-GB" sz="2000" dirty="0"/>
            </a:br>
            <a:r>
              <a:rPr lang="en-GB" sz="2000" dirty="0"/>
              <a:t>D. Using multiple collateral sources</a:t>
            </a:r>
            <a:br>
              <a:rPr lang="en-GB" sz="2000" dirty="0"/>
            </a:br>
            <a:endParaRPr lang="en-GB" sz="2000" dirty="0"/>
          </a:p>
        </p:txBody>
      </p:sp>
    </p:spTree>
    <p:extLst>
      <p:ext uri="{BB962C8B-B14F-4D97-AF65-F5344CB8AC3E}">
        <p14:creationId xmlns:p14="http://schemas.microsoft.com/office/powerpoint/2010/main" val="2229279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50893-8A0E-CA35-E64C-AA1B090986DD}"/>
              </a:ext>
            </a:extLst>
          </p:cNvPr>
          <p:cNvSpPr>
            <a:spLocks noGrp="1"/>
          </p:cNvSpPr>
          <p:nvPr>
            <p:ph type="ctrTitle"/>
          </p:nvPr>
        </p:nvSpPr>
        <p:spPr/>
        <p:txBody>
          <a:bodyPr>
            <a:normAutofit fontScale="90000"/>
          </a:bodyPr>
          <a:lstStyle/>
          <a:p>
            <a:r>
              <a:rPr lang="en-GB" sz="2400" dirty="0"/>
              <a:t>Appropriate Scope of Forensic Opinions</a:t>
            </a:r>
            <a:br>
              <a:rPr lang="en-GB" sz="2400" dirty="0"/>
            </a:br>
            <a:br>
              <a:rPr lang="en-GB" sz="2400" dirty="0"/>
            </a:br>
            <a:r>
              <a:rPr lang="en-GB" sz="2000" dirty="0"/>
              <a:t>Which of the following conclusions MOST appropriately respects the limits of forensic psychological testimony?</a:t>
            </a:r>
            <a:br>
              <a:rPr lang="en-GB" sz="2000" dirty="0"/>
            </a:br>
            <a:br>
              <a:rPr lang="en-GB" sz="2000" dirty="0"/>
            </a:br>
            <a:r>
              <a:rPr lang="en-GB" sz="2000" dirty="0"/>
              <a:t>A. “The defendant committed the crime due to the presence of a mental illness.”</a:t>
            </a:r>
            <a:br>
              <a:rPr lang="en-GB" sz="2000" dirty="0"/>
            </a:br>
            <a:br>
              <a:rPr lang="en-GB" sz="2000" dirty="0"/>
            </a:br>
            <a:r>
              <a:rPr lang="en-GB" sz="2000" dirty="0"/>
              <a:t>B. “There is a chance that the defendant will not reoffend if given treatment.”</a:t>
            </a:r>
            <a:br>
              <a:rPr lang="en-GB" sz="2000" dirty="0"/>
            </a:br>
            <a:br>
              <a:rPr lang="en-GB" sz="2000" dirty="0"/>
            </a:br>
            <a:r>
              <a:rPr lang="en-GB" sz="2000" dirty="0"/>
              <a:t>C. “The defendant demonstrates risk factors associated with a moderate likelihood of future violence.”</a:t>
            </a:r>
            <a:br>
              <a:rPr lang="en-GB" sz="2000" dirty="0"/>
            </a:br>
            <a:br>
              <a:rPr lang="en-GB" sz="2000" dirty="0"/>
            </a:br>
            <a:r>
              <a:rPr lang="en-GB" sz="2000" dirty="0"/>
              <a:t>D. “The defendant should receive a specific type of sentence appropriate to their mental health  needs.”</a:t>
            </a:r>
            <a:br>
              <a:rPr lang="en-GB" sz="2400" dirty="0"/>
            </a:br>
            <a:endParaRPr lang="en-GB" sz="2400" dirty="0"/>
          </a:p>
        </p:txBody>
      </p:sp>
    </p:spTree>
    <p:extLst>
      <p:ext uri="{BB962C8B-B14F-4D97-AF65-F5344CB8AC3E}">
        <p14:creationId xmlns:p14="http://schemas.microsoft.com/office/powerpoint/2010/main" val="1070711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3D728-9F9D-6C77-B356-1C9F2EE2885E}"/>
            </a:ext>
          </a:extLst>
        </p:cNvPr>
        <p:cNvGrpSpPr/>
        <p:nvPr/>
      </p:nvGrpSpPr>
      <p:grpSpPr>
        <a:xfrm>
          <a:off x="0" y="0"/>
          <a:ext cx="0" cy="0"/>
          <a:chOff x="0" y="0"/>
          <a:chExt cx="0" cy="0"/>
        </a:xfrm>
      </p:grpSpPr>
      <p:pic>
        <p:nvPicPr>
          <p:cNvPr id="4" name="Picture 3" descr="Paint in motion from the bottom of the view">
            <a:extLst>
              <a:ext uri="{FF2B5EF4-FFF2-40B4-BE49-F238E27FC236}">
                <a16:creationId xmlns:a16="http://schemas.microsoft.com/office/drawing/2014/main" id="{7347ABBF-7DA4-77AA-049B-593B017BBF69}"/>
              </a:ext>
            </a:extLst>
          </p:cNvPr>
          <p:cNvPicPr>
            <a:picLocks noChangeAspect="1"/>
          </p:cNvPicPr>
          <p:nvPr/>
        </p:nvPicPr>
        <p:blipFill>
          <a:blip r:embed="rId2"/>
          <a:srcRect t="12791"/>
          <a:stretch>
            <a:fillRect/>
          </a:stretch>
        </p:blipFill>
        <p:spPr>
          <a:xfrm>
            <a:off x="3618484" y="1777304"/>
            <a:ext cx="7311136" cy="4112500"/>
          </a:xfrm>
          <a:prstGeom prst="rect">
            <a:avLst/>
          </a:prstGeom>
          <a:noFill/>
        </p:spPr>
      </p:pic>
      <p:sp>
        <p:nvSpPr>
          <p:cNvPr id="5" name="Oval 4">
            <a:extLst>
              <a:ext uri="{FF2B5EF4-FFF2-40B4-BE49-F238E27FC236}">
                <a16:creationId xmlns:a16="http://schemas.microsoft.com/office/drawing/2014/main" id="{237B397E-FC87-8AE6-D6D8-18E852768F92}"/>
              </a:ext>
            </a:extLst>
          </p:cNvPr>
          <p:cNvSpPr/>
          <p:nvPr/>
        </p:nvSpPr>
        <p:spPr>
          <a:xfrm>
            <a:off x="335645" y="2316480"/>
            <a:ext cx="2779776" cy="1040706"/>
          </a:xfrm>
          <a:prstGeom prst="ellipse">
            <a:avLst/>
          </a:prstGeom>
          <a:no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7030A0"/>
                </a:solidFill>
              </a:rPr>
              <a:t>Expert testimony/</a:t>
            </a:r>
          </a:p>
          <a:p>
            <a:pPr algn="ctr"/>
            <a:r>
              <a:rPr lang="en-GB" dirty="0">
                <a:solidFill>
                  <a:srgbClr val="7030A0"/>
                </a:solidFill>
              </a:rPr>
              <a:t>Conflicts of interest</a:t>
            </a:r>
          </a:p>
        </p:txBody>
      </p:sp>
      <p:sp>
        <p:nvSpPr>
          <p:cNvPr id="7" name="Oval 6">
            <a:extLst>
              <a:ext uri="{FF2B5EF4-FFF2-40B4-BE49-F238E27FC236}">
                <a16:creationId xmlns:a16="http://schemas.microsoft.com/office/drawing/2014/main" id="{340D97DA-3A76-4BFB-39D4-02F94ED26834}"/>
              </a:ext>
            </a:extLst>
          </p:cNvPr>
          <p:cNvSpPr/>
          <p:nvPr/>
        </p:nvSpPr>
        <p:spPr>
          <a:xfrm>
            <a:off x="9207246" y="2234504"/>
            <a:ext cx="2550160" cy="914400"/>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2">
                    <a:lumMod val="75000"/>
                  </a:schemeClr>
                </a:solidFill>
              </a:rPr>
              <a:t>Working beyond level of competency</a:t>
            </a:r>
          </a:p>
        </p:txBody>
      </p:sp>
      <p:sp>
        <p:nvSpPr>
          <p:cNvPr id="8" name="Oval 7">
            <a:extLst>
              <a:ext uri="{FF2B5EF4-FFF2-40B4-BE49-F238E27FC236}">
                <a16:creationId xmlns:a16="http://schemas.microsoft.com/office/drawing/2014/main" id="{72C7247E-A32A-BA2C-C87D-A01A8F3AF099}"/>
              </a:ext>
            </a:extLst>
          </p:cNvPr>
          <p:cNvSpPr/>
          <p:nvPr/>
        </p:nvSpPr>
        <p:spPr>
          <a:xfrm>
            <a:off x="328387" y="862904"/>
            <a:ext cx="2758440" cy="1183640"/>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2">
                    <a:lumMod val="75000"/>
                  </a:schemeClr>
                </a:solidFill>
              </a:rPr>
              <a:t>Using actuarial tools/</a:t>
            </a:r>
          </a:p>
          <a:p>
            <a:pPr algn="ctr"/>
            <a:r>
              <a:rPr lang="en-GB" dirty="0">
                <a:solidFill>
                  <a:schemeClr val="accent2">
                    <a:lumMod val="75000"/>
                  </a:schemeClr>
                </a:solidFill>
              </a:rPr>
              <a:t>Clinical assessment</a:t>
            </a:r>
          </a:p>
        </p:txBody>
      </p:sp>
      <p:sp>
        <p:nvSpPr>
          <p:cNvPr id="9" name="Oval 8">
            <a:extLst>
              <a:ext uri="{FF2B5EF4-FFF2-40B4-BE49-F238E27FC236}">
                <a16:creationId xmlns:a16="http://schemas.microsoft.com/office/drawing/2014/main" id="{DA232D21-9640-1304-20EC-F6C3334035A6}"/>
              </a:ext>
            </a:extLst>
          </p:cNvPr>
          <p:cNvSpPr/>
          <p:nvPr/>
        </p:nvSpPr>
        <p:spPr>
          <a:xfrm>
            <a:off x="7349109" y="1049533"/>
            <a:ext cx="2662936" cy="914400"/>
          </a:xfrm>
          <a:prstGeom prst="ellipse">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rPr>
              <a:t>Unconscious bias/</a:t>
            </a:r>
          </a:p>
          <a:p>
            <a:pPr algn="ctr"/>
            <a:r>
              <a:rPr lang="en-GB" dirty="0">
                <a:solidFill>
                  <a:srgbClr val="002060"/>
                </a:solidFill>
              </a:rPr>
              <a:t>objectivity</a:t>
            </a:r>
          </a:p>
        </p:txBody>
      </p:sp>
      <p:sp>
        <p:nvSpPr>
          <p:cNvPr id="10" name="Oval 9">
            <a:extLst>
              <a:ext uri="{FF2B5EF4-FFF2-40B4-BE49-F238E27FC236}">
                <a16:creationId xmlns:a16="http://schemas.microsoft.com/office/drawing/2014/main" id="{B5BE91CE-CE1C-2599-EA83-904A517090C0}"/>
              </a:ext>
            </a:extLst>
          </p:cNvPr>
          <p:cNvSpPr/>
          <p:nvPr/>
        </p:nvSpPr>
        <p:spPr>
          <a:xfrm>
            <a:off x="328387" y="4541520"/>
            <a:ext cx="3111862" cy="1219200"/>
          </a:xfrm>
          <a:prstGeom prst="ellipse">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rPr>
              <a:t>Determining malingering and the insanity defence</a:t>
            </a:r>
          </a:p>
          <a:p>
            <a:pPr algn="ctr"/>
            <a:r>
              <a:rPr lang="en-GB" dirty="0">
                <a:solidFill>
                  <a:srgbClr val="002060"/>
                </a:solidFill>
              </a:rPr>
              <a:t>(NGRI)</a:t>
            </a:r>
          </a:p>
        </p:txBody>
      </p:sp>
      <p:sp>
        <p:nvSpPr>
          <p:cNvPr id="11" name="Oval 10">
            <a:extLst>
              <a:ext uri="{FF2B5EF4-FFF2-40B4-BE49-F238E27FC236}">
                <a16:creationId xmlns:a16="http://schemas.microsoft.com/office/drawing/2014/main" id="{350BBAD7-5853-CDA2-F15C-239DDD42817A}"/>
              </a:ext>
            </a:extLst>
          </p:cNvPr>
          <p:cNvSpPr/>
          <p:nvPr/>
        </p:nvSpPr>
        <p:spPr>
          <a:xfrm>
            <a:off x="3670047" y="1252794"/>
            <a:ext cx="2758440" cy="1049020"/>
          </a:xfrm>
          <a:prstGeom prst="ellipse">
            <a:avLst/>
          </a:prstGeom>
          <a:no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7030A0"/>
                </a:solidFill>
              </a:rPr>
              <a:t>Vulnerable people/</a:t>
            </a:r>
          </a:p>
          <a:p>
            <a:pPr algn="ctr"/>
            <a:r>
              <a:rPr lang="en-GB" dirty="0">
                <a:solidFill>
                  <a:srgbClr val="7030A0"/>
                </a:solidFill>
              </a:rPr>
              <a:t>Minority groups</a:t>
            </a:r>
          </a:p>
        </p:txBody>
      </p:sp>
      <p:sp>
        <p:nvSpPr>
          <p:cNvPr id="12" name="Oval 11">
            <a:extLst>
              <a:ext uri="{FF2B5EF4-FFF2-40B4-BE49-F238E27FC236}">
                <a16:creationId xmlns:a16="http://schemas.microsoft.com/office/drawing/2014/main" id="{0BB5B8EF-F726-4F1D-82BA-4D22A90CD3A9}"/>
              </a:ext>
            </a:extLst>
          </p:cNvPr>
          <p:cNvSpPr/>
          <p:nvPr/>
        </p:nvSpPr>
        <p:spPr>
          <a:xfrm>
            <a:off x="3169666" y="3169920"/>
            <a:ext cx="2550160" cy="914400"/>
          </a:xfrm>
          <a:prstGeom prst="ellipse">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5">
                    <a:lumMod val="75000"/>
                  </a:schemeClr>
                </a:solidFill>
              </a:rPr>
              <a:t>Legal knowledge and fair application</a:t>
            </a:r>
          </a:p>
        </p:txBody>
      </p:sp>
      <p:sp>
        <p:nvSpPr>
          <p:cNvPr id="13" name="Oval 12">
            <a:extLst>
              <a:ext uri="{FF2B5EF4-FFF2-40B4-BE49-F238E27FC236}">
                <a16:creationId xmlns:a16="http://schemas.microsoft.com/office/drawing/2014/main" id="{DD824BF1-CE63-1DE1-5929-F8806AD7FA3C}"/>
              </a:ext>
            </a:extLst>
          </p:cNvPr>
          <p:cNvSpPr/>
          <p:nvPr/>
        </p:nvSpPr>
        <p:spPr>
          <a:xfrm>
            <a:off x="9063736" y="3995994"/>
            <a:ext cx="2550160" cy="914400"/>
          </a:xfrm>
          <a:prstGeom prst="ellipse">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5">
                    <a:lumMod val="75000"/>
                  </a:schemeClr>
                </a:solidFill>
              </a:rPr>
              <a:t>Neutrality, respect, integrity</a:t>
            </a:r>
          </a:p>
        </p:txBody>
      </p:sp>
    </p:spTree>
    <p:extLst>
      <p:ext uri="{BB962C8B-B14F-4D97-AF65-F5344CB8AC3E}">
        <p14:creationId xmlns:p14="http://schemas.microsoft.com/office/powerpoint/2010/main" val="187175304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0</TotalTime>
  <Words>3322</Words>
  <Application>Microsoft Office PowerPoint</Application>
  <PresentationFormat>Widescreen</PresentationFormat>
  <Paragraphs>71</Paragraphs>
  <Slides>33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Bierstadt</vt:lpstr>
      <vt:lpstr>GestaltVTI</vt:lpstr>
      <vt:lpstr>Forensic Psychology and Ethics</vt:lpstr>
      <vt:lpstr>Forensic psychology refers to psychological work applied to legal issues. Psychologists may be hired as experts by a solicitor, appointed by a judge to treat an individual and report periodically back to the court, or be hired by someone involved in the judicial system.   Forensic psychologists provide a valuable service by helping courts make accurate and fair decisions. Also, psychologists without forensic backgrounds  may find themselves unintentionally working in the forensic area.   Forensic psychology services often rest on the ethical principles of public beneficence and justice, insofar as everyone in society benefits when the court system has access to relevant information that helps it function more fairly.  Psychologists working in forensic areas have an increased exposure to legal risks. For example, almost two thirds of psychologists who conducted child custody evaluations had a complaint filed against them at some point in their careers (Ackerman et al., 2021).</vt:lpstr>
      <vt:lpstr>The nature of judicial processes  Psychologists often participate in the legal system as expert witnesses. Experts can testify on a wide range of situations, such as the effects of brain damage an individual has experienced after an accident, whether the testimony of an eyewitness was reliable, or whether an individual meets the legal definition of insanity (Cutler &amp; Kovera, 2011).   Although the standards vary across countries, the general rule is that expert witnesses provide information to the courts that is outside the expertise of the average layperson.  Judges admit psychologists as experts if their education, training, and experience qualify them to provide expert opinions related to the case before the court. </vt:lpstr>
      <vt:lpstr>Like all psychologists, forensic psychologists need to be objective in their work.   Forensic psychologists should also be aware of the role that heuristics or biases, such as the availability and representativeness heuristics, confirmation bias, or the fundamental attribution error, could influence their work (Neal et al., 2022).   Also, competent forensic psychologists guard against implicit prejudices or biases that could distort the nature of their work. For example, in the criminal justice and child welfare systems, the professionals are usually white, while people of colour or of lower-income are overrepresented among the service recipients.   Therefore, psychologists need to be especially sensitive to the role that implicit biases or a lack of cultural awareness could have on their work (Lens, 2019).</vt:lpstr>
      <vt:lpstr>Psychologists should also guard against gender-related biases. For example, a lower threshold of culpability might apply to a mother who is accused of neglect compared to a father. Or a woman who has been the victim of domestic abuse might be accused of “alienating” her children from the father, when her behaviours are a natural reaction of an abuse survivor.  Finally, like all psychologists, forensic psychologists should be alert to the signs of burnout, vicarious trauma, or compassion fatigue in their work (Neal et al., 2022). The nature of their work may mean that they are exposed to more trauma and high conflict cases than psychologists who only deliver healthcare services.</vt:lpstr>
      <vt:lpstr>A general rule in conducting forensic work is to accept information from secondary or collateral sources. At times, these sources may come from police reports or other government documents with a presumed degree of reliability.  At other times, neighbours or relatives may provide information whose reliability might vary. In addition, many forensic psychologists will conduct Internet searches for additional information on the persons they are evaluating.   Over the years, the demand for and the standards expected of forensic work have increased. Psychologists conduct evaluations of families to assist courts in determining child custody arrangements and termination of parental rights.  They assess for mitigating circumstances when sentencing offenders, the degree of risk for sexual offenders, and the optimal services for a child judged as delinquent.</vt:lpstr>
      <vt:lpstr>Over the years, the number of tests used and the amount of time spent in making custody recommendations have increased (Ackerman et al., 2021).  This may reflect greater concern over liability issues on the part of psychologists. Psychologists may face demands to abandon a completely objective standard when issuing reports or opinions.   Sometimes the demands may be overt; sometimes they may be subtle. The difficulty of being objective is compounded by the fact that psychologists are often asked to testify on matters in which the state of the art does not ensure precision or a high degree of certainty.  For example, although predictions of violence have improved in recent years, they are still based on probabilities and can produce false positives.</vt:lpstr>
      <vt:lpstr>Expert witnesses attempt to educate or empower judges or juries, which may mean providing new information or debunking myths that they may have.  For example, many jurors (and judges) may hold false beliefs about rape which may influence their perceptions of culpability or the severity of the sentence given (Gemberling &amp; Cramer, 2014).  Psychologists  working with divorcing couples have seen how the processes of divorce and custody cases can harm the parties involved.   Many believe that the nature of the judicial process impedes the ability of parents to reach agreements concerning child custody, exacerbates family tensions, and harms the children.   The system often requires parents to emphasize the shortcomings of the other parent. It is difficult for divorcing parents to testify concerning the weaknesses of a spouse on one day and then try to work out transportation to rugby practice on the next.   </vt:lpstr>
      <vt:lpstr>CASE EXAMPLE: WHAT IS MY ROLE?  A psychologist was asked by his client involved in a custody dispute to “just write a short letter” describing his progress in treatment and parenting skills.   The client was generally pleased with the letter but asked the psychologist to include information about how the well-being of his children would improve if they could have regular visits with him.   The psychologist rewrote the letter according to the wishes of his client.</vt:lpstr>
      <vt:lpstr>Multiple roles and professional boundaries  The forensic role differs considerably from the treatment role. Psychotherapists focus on the welfare of their patients,  but forensic psychologists have an obligation to the courts that hired them. Their relationships with the clients are courteous but not necessarily to promote their welfare.   In fact, there are times in which a forensic psychologist’s conclusions may conflict with the interests of a patient who they are evaluating.</vt:lpstr>
      <vt:lpstr>Court-Ordered Treatment  Sometimes courts order patients into treatment and demand access to treatment information. The disposition of a case against a patient may depend largely or in part, on the nature of the patient’s participation in psychotherapy.  For example, a court may order parents into treatment before they permit them to visit with their children. The court may expect the psychologist to provide both information relevant to the disposition of the children and meaningful treatment to the parent or child.   This places the psychologist in a hybrid role of having loyalties to both the patient and the court.</vt:lpstr>
      <vt:lpstr>PowerPoint Presentation</vt:lpstr>
      <vt:lpstr>Life endangering patients  The overarching ethical principle of general beneficence compels psychologists to act to protect third parties from patients who threaten them.   Also, the principle of beneficence compels psychologists to act to protect patients who threaten themselves or identifiable third parties, under the assumption that assaulting others harms the perpetrators as well as the victims.   Finally, the principle of non-maleficence compels psychologists to protect the lives of their patients from self-harm.   Because of the high stakes involved, the principles of general beneficence, beneficence, and non-maleficence may override respect for patient autonomy.</vt:lpstr>
      <vt:lpstr>Risk management or quality enhancement principles become especially important when dealing with life-endangering patients. Patient suicides or deaths by patient assaults are high-impact events.    Psychologists need to be competent (i.e., know how to treat patients with life-endangering features and how to document their interventions clearly) and sensitive to the welfare of both patients and third parties.   They need to keep their emotional balance to avoid impulsive decisions.</vt:lpstr>
      <vt:lpstr>Vignette: During a court-ordered evaluation, a defendant, Alex, calmly explains that once released, he plans to “finish the job” and kill his former partner. He insists the information “cannot be shared because this is private psychological testing.”</vt:lpstr>
      <vt:lpstr>The five-step model to aggressive patients </vt:lpstr>
      <vt:lpstr>Psychologists can reduce the risk of an adverse outcome or a treatment failure by using quality enhancement or risk management strategies.  These are based on the premise that the best risk management strategies focus on providing and documenting good patient care (Knapp et al., 2013).   The four quality enhancement strategies are:   (a) maximizing patient involvement (informed consent or empowered collaboration),   (b) expanding resources(consultation),   (c) creating good documentation, and   (d) checking one’s work(redundant protection).   Attention to these quality enhancement strategies should increase whenever the risk of harm to the patient or the public increases or a deeply held moral principle is threatened.</vt:lpstr>
      <vt:lpstr>Test your ethical understanding in judicial processes</vt:lpstr>
      <vt:lpstr>Dual Roles / Objectivity  A psychologist is asked to evaluate a former therapy client for criminal responsibility. The prosecutor insists that declining would “appear biased,” and the client gives written consent. Which factor MOST strongly justifies refusal?  A. Consent does not eliminate risk to impartiality in forensic roles  B. The psychologist may lose future opportunities to work with the court  C. The defendant already has a trusting relationship with the psychologist, therefore improving rapport  D. Dual roles are prohibited if the client objects </vt:lpstr>
      <vt:lpstr>Informed Consent in Mandated Evaluations  A defendant with limited English proficiency signs an informed consent form translated by a court clerk, but during the interview repeatedly asks whether their answers “will help me get out sooner.” What is the MOST ethical next step?  A. Continue; the signed form meets the legal requirements of informed consent  B. Pause the evaluation and secure qualified interpretation   C. Allow the barrister to explain the limits of confidentiality to the defendant later  D. Proceed but exclude any responses given before comprehension improves </vt:lpstr>
      <vt:lpstr>Malingering and Assessment Integrity  A defendant shows inconsistent effort on validity tests, but their history and collateral information strongly suggest genuine cognitive impairment. Which option BEST reflects ethical practice?  A. Diagnose malingering based solely on performance validity failures  B. Integrate all data sources and consider alternative explanations before concluding malingering  C. Ignore performance validity results due to potential neurocognitive deficits  D. Terminate the evaluation and report it as “non-interpretable” </vt:lpstr>
      <vt:lpstr>A Barrister`s Influence on Conclusions  A barrister offers to double the psychologist’s fee if they can “clarify” findings in a way that reduces the defendant’s apparent culpability. What is the MOST ethical response?  A. Decline the inducement and reiterate role as an impartial evaluator  B. Accept but disclose the payment arrangement in the report  C. Modify interpretations only slightly to maintain your professional relationships  D. Refuse the case entirely because barristers are not always trustworthy </vt:lpstr>
      <vt:lpstr>Competency Beyond Training  A psychologist with no training in immigration-related evaluations is requested to assess “psychological hardship” for a deportation case. What is the MOST defensible action?  A. Accept if the psychologist agrees to do their research and reviews relevant literature beforehand  B. Decline unless adequate training or supervision can be secured  C. Accept because such evaluations require similar clinical skills to those that the psychologist already possesses   D. Conduct the evaluation but add a disclaimer about limited expertise </vt:lpstr>
      <vt:lpstr>Probabilistic Risk Assessment  A court asks that the psychologist classify a person as “safe” or “dangerous” for sentencing. The psychologist knows risk estimates involve confidence intervals and population-level data. What is the MOST ethical and scientifically valid response?  A. Provide a binary answer to meet judicial expectations  B. Decline to pass judgement due to the legal pressure and step away from the case  C. Explain limitations and provide a structured risk formulation  D. Go with the highest possible risk category based on your assessment, to avoid  potential public harm </vt:lpstr>
      <vt:lpstr>Cultural Competence and Diagnostic Bias  A defendant’s culturally normative spirit-communication practices are interpreted by the prosecution as psychosis. What should the psychologist emphasize in testimony?  A. That cultural norms should override diagnostic criteria  B. That cultural context must be integrated with symptom evaluation  C. That religious beliefs should be respected and do not apply in forensic settings  D. That culturally unfamiliar beliefs are inherently risk-elevating </vt:lpstr>
      <vt:lpstr>Vulnerable Defendants and Acquiescence Bias  A defendant with intellectual disability provides contradictory answers but appears eager to please. What is the MOST ethical approach?  A. Interpret contradictions in their responses as potential evidence of malingering  B. Use simplified language, adaptive measures, and collateral sources to evaluate competency  C. Conclude incompetency on the basis of intellectual disability  D. Proceed with standardised testing and questioning to ensure fairness and equity to the defendant </vt:lpstr>
      <vt:lpstr>Expert Testimony and Certainty  During cross-examination, the psychologist is asked: “Can you state with absolute confidence that your risk estimate is correct?” Which answer BEST maintains ethical boundaries?  A. “Yes, the tools are designed for certainty; they have been validated and have high predictive validity.”  B. “No conclusion in forensic assessment is absolutely certain; risk estimates reflect probabilistic data.”  C. “I cannot answer because this is a question that I am not prepared to put my reputation on the line for”  D. “Yes, it is specifically designed for courtroom purposes and the assessment of aggression.” </vt:lpstr>
      <vt:lpstr>Use of Unvalidated Tools  A proprietary algorithm for predicting recidivism has been mandated by the court, but its developers haven’t supplied the scoring methods. Which action MOST ethically reconciles legal and scientific obligations?  A. Use the tool because the court has ordered it – you have to abide by legal requirements  B. Refuse the court order to preserve your own scientific ethics and moral beliefs  C. Use the tool but supplement it and document its limitations  D. Replace the tool with a different algorithm </vt:lpstr>
      <vt:lpstr>Court Orders vs. Test Security  A judge demands raw test protocols be turned over directly to a prosecuting barrister. Ethical guidelines caution against releasing raw data to non-professionals. What is the MOST appropriate response?  A. Comply to avoid being in contempt of court  B. Seek consultation to propose alternatives  C. Refuse and cite the BPS Code of Ethics and Conduct as overriding the judge’s order  D. Release heavily redacted raw data to the barrister </vt:lpstr>
      <vt:lpstr>Explaining Limits of Confidentiality  Which statement MOST accurately conveys limits of confidentiality in a court-ordered forensic evaluation?  A. “You can control who receives your evaluation results.”  B. “What you share will be reported to the court and may affect your legal case.”  C. “Nothing you say here can be used against you.”  D. “Your information will remain confidential unless you are asked to sign a release.” </vt:lpstr>
      <vt:lpstr>Objectivity and Forensic Ethics  Which situation poses the GREATEST threat to forensic neutrality?  A. Using actuarial tools alongside clinical judgment  B. Showing empathy during interviews  C. Allowing the retaining barrister to review drafts and suggest changes  D. Using multiple collateral sources </vt:lpstr>
      <vt:lpstr>Appropriate Scope of Forensic Opinions  Which of the following conclusions MOST appropriately respects the limits of forensic psychological testimony?  A. “The defendant committed the crime due to the presence of a mental illness.”  B. “There is a chance that the defendant will not reoffend if given treatment.”  C. “The defendant demonstrates risk factors associated with a moderate likelihood of future violence.”  D. “The defendant should receive a specific type of sentence appropriate to their mental health  needs.”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2025-11-22T11:14:00Z</dcterms:created>
  <dcterms:modified xsi:type="dcterms:W3CDTF">2025-11-22T14:51:55Z</dcterms:modified>
</cp:coreProperties>
</file>