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78"/>
    <p:restoredTop sz="94603"/>
  </p:normalViewPr>
  <p:slideViewPr>
    <p:cSldViewPr snapToGrid="0" snapToObjects="1" showGuides="1">
      <p:cViewPr varScale="1">
        <p:scale>
          <a:sx n="69" d="100"/>
          <a:sy n="69" d="100"/>
        </p:scale>
        <p:origin x="-570"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635B49-08C9-A943-B6C3-E1C11ED77288}" type="datetimeFigureOut">
              <a:rPr lang="en-US" smtClean="0"/>
              <a:t>18-Aug-20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2351DD-8D62-464E-AE16-ACFB4EE89234}" type="slidenum">
              <a:rPr lang="en-US" smtClean="0"/>
              <a:t>‹#›</a:t>
            </a:fld>
            <a:endParaRPr lang="en-US"/>
          </a:p>
        </p:txBody>
      </p:sp>
    </p:spTree>
    <p:extLst>
      <p:ext uri="{BB962C8B-B14F-4D97-AF65-F5344CB8AC3E}">
        <p14:creationId xmlns:p14="http://schemas.microsoft.com/office/powerpoint/2010/main" val="897172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Different types of the problems in the tourism sector has been identified and the solution of the complex problem has been searched using the different techniques.</a:t>
            </a:r>
          </a:p>
        </p:txBody>
      </p:sp>
      <p:sp>
        <p:nvSpPr>
          <p:cNvPr id="4" name="Slide Number Placeholder 3"/>
          <p:cNvSpPr>
            <a:spLocks noGrp="1"/>
          </p:cNvSpPr>
          <p:nvPr>
            <p:ph type="sldNum" sz="quarter" idx="5"/>
          </p:nvPr>
        </p:nvSpPr>
        <p:spPr/>
        <p:txBody>
          <a:bodyPr/>
          <a:lstStyle/>
          <a:p>
            <a:fld id="{412351DD-8D62-464E-AE16-ACFB4EE89234}" type="slidenum">
              <a:rPr lang="en-US" smtClean="0"/>
              <a:t>3</a:t>
            </a:fld>
            <a:endParaRPr lang="en-US"/>
          </a:p>
        </p:txBody>
      </p:sp>
    </p:spTree>
    <p:extLst>
      <p:ext uri="{BB962C8B-B14F-4D97-AF65-F5344CB8AC3E}">
        <p14:creationId xmlns:p14="http://schemas.microsoft.com/office/powerpoint/2010/main" val="529260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different types of the problem are there in the tourism industry but one of the major problems is the taxation which are been incurred by the government.</a:t>
            </a:r>
          </a:p>
        </p:txBody>
      </p:sp>
      <p:sp>
        <p:nvSpPr>
          <p:cNvPr id="4" name="Slide Number Placeholder 3"/>
          <p:cNvSpPr>
            <a:spLocks noGrp="1"/>
          </p:cNvSpPr>
          <p:nvPr>
            <p:ph type="sldNum" sz="quarter" idx="5"/>
          </p:nvPr>
        </p:nvSpPr>
        <p:spPr/>
        <p:txBody>
          <a:bodyPr/>
          <a:lstStyle/>
          <a:p>
            <a:fld id="{412351DD-8D62-464E-AE16-ACFB4EE89234}" type="slidenum">
              <a:rPr lang="en-US" smtClean="0"/>
              <a:t>4</a:t>
            </a:fld>
            <a:endParaRPr lang="en-US"/>
          </a:p>
        </p:txBody>
      </p:sp>
    </p:spTree>
    <p:extLst>
      <p:ext uri="{BB962C8B-B14F-4D97-AF65-F5344CB8AC3E}">
        <p14:creationId xmlns:p14="http://schemas.microsoft.com/office/powerpoint/2010/main" val="2562290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details of the tourism industry about the functionalities and the </a:t>
            </a:r>
            <a:r>
              <a:rPr lang="en-US" dirty="0" err="1">
                <a:latin typeface="Times New Roman" panose="02020603050405020304" pitchFamily="18" charset="0"/>
                <a:cs typeface="Times New Roman" panose="02020603050405020304" pitchFamily="18" charset="0"/>
              </a:rPr>
              <a:t>oberations</a:t>
            </a:r>
            <a:r>
              <a:rPr lang="en-US" dirty="0">
                <a:latin typeface="Times New Roman" panose="02020603050405020304" pitchFamily="18" charset="0"/>
                <a:cs typeface="Times New Roman" panose="02020603050405020304" pitchFamily="18" charset="0"/>
              </a:rPr>
              <a:t> which are been performed by the workers of this industry.</a:t>
            </a:r>
          </a:p>
        </p:txBody>
      </p:sp>
      <p:sp>
        <p:nvSpPr>
          <p:cNvPr id="4" name="Slide Number Placeholder 3"/>
          <p:cNvSpPr>
            <a:spLocks noGrp="1"/>
          </p:cNvSpPr>
          <p:nvPr>
            <p:ph type="sldNum" sz="quarter" idx="5"/>
          </p:nvPr>
        </p:nvSpPr>
        <p:spPr/>
        <p:txBody>
          <a:bodyPr/>
          <a:lstStyle/>
          <a:p>
            <a:fld id="{412351DD-8D62-464E-AE16-ACFB4EE89234}" type="slidenum">
              <a:rPr lang="en-US" smtClean="0"/>
              <a:t>5</a:t>
            </a:fld>
            <a:endParaRPr lang="en-US"/>
          </a:p>
        </p:txBody>
      </p:sp>
    </p:spTree>
    <p:extLst>
      <p:ext uri="{BB962C8B-B14F-4D97-AF65-F5344CB8AC3E}">
        <p14:creationId xmlns:p14="http://schemas.microsoft.com/office/powerpoint/2010/main" val="2461267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experience of the workers working in the tourism industry about the challenges they face, how they solve their problems and contribute in effective running of the industry.</a:t>
            </a:r>
          </a:p>
        </p:txBody>
      </p:sp>
      <p:sp>
        <p:nvSpPr>
          <p:cNvPr id="4" name="Slide Number Placeholder 3"/>
          <p:cNvSpPr>
            <a:spLocks noGrp="1"/>
          </p:cNvSpPr>
          <p:nvPr>
            <p:ph type="sldNum" sz="quarter" idx="5"/>
          </p:nvPr>
        </p:nvSpPr>
        <p:spPr/>
        <p:txBody>
          <a:bodyPr/>
          <a:lstStyle/>
          <a:p>
            <a:fld id="{412351DD-8D62-464E-AE16-ACFB4EE89234}" type="slidenum">
              <a:rPr lang="en-US" smtClean="0"/>
              <a:t>6</a:t>
            </a:fld>
            <a:endParaRPr lang="en-US"/>
          </a:p>
        </p:txBody>
      </p:sp>
    </p:spTree>
    <p:extLst>
      <p:ext uri="{BB962C8B-B14F-4D97-AF65-F5344CB8AC3E}">
        <p14:creationId xmlns:p14="http://schemas.microsoft.com/office/powerpoint/2010/main" val="1735842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different types of the literatures which are similar to this study and which gives the idea to perform the research.</a:t>
            </a:r>
          </a:p>
        </p:txBody>
      </p:sp>
      <p:sp>
        <p:nvSpPr>
          <p:cNvPr id="4" name="Slide Number Placeholder 3"/>
          <p:cNvSpPr>
            <a:spLocks noGrp="1"/>
          </p:cNvSpPr>
          <p:nvPr>
            <p:ph type="sldNum" sz="quarter" idx="5"/>
          </p:nvPr>
        </p:nvSpPr>
        <p:spPr/>
        <p:txBody>
          <a:bodyPr/>
          <a:lstStyle/>
          <a:p>
            <a:fld id="{412351DD-8D62-464E-AE16-ACFB4EE89234}" type="slidenum">
              <a:rPr lang="en-US" smtClean="0"/>
              <a:t>7</a:t>
            </a:fld>
            <a:endParaRPr lang="en-US"/>
          </a:p>
        </p:txBody>
      </p:sp>
    </p:spTree>
    <p:extLst>
      <p:ext uri="{BB962C8B-B14F-4D97-AF65-F5344CB8AC3E}">
        <p14:creationId xmlns:p14="http://schemas.microsoft.com/office/powerpoint/2010/main" val="771851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different types of the tools used for the decision making for the solution of the particular problem are as follows:</a:t>
            </a:r>
          </a:p>
          <a:p>
            <a:r>
              <a:rPr lang="en-US" dirty="0"/>
              <a:t>1. SWOT: Strengths, Weaknesses, Opportunities and Threats.</a:t>
            </a:r>
          </a:p>
          <a:p>
            <a:r>
              <a:rPr lang="en-US" dirty="0"/>
              <a:t>2. PESTEL: Political, Social, economical, Technological and Legal.</a:t>
            </a:r>
          </a:p>
          <a:p>
            <a:r>
              <a:rPr lang="en-US" dirty="0"/>
              <a:t>3. PORTER’s five force model:  Competitive Rivalry, Buyer Power, Supplier Power, Substitution </a:t>
            </a:r>
            <a:r>
              <a:rPr lang="en-US" dirty="0" err="1"/>
              <a:t>threts</a:t>
            </a:r>
            <a:r>
              <a:rPr lang="en-US" dirty="0"/>
              <a:t>.</a:t>
            </a:r>
          </a:p>
          <a:p>
            <a:r>
              <a:rPr lang="en-US" dirty="0"/>
              <a:t>4. PMI: Plus, Minus, Interesting</a:t>
            </a:r>
          </a:p>
          <a:p>
            <a:endParaRPr lang="en-US" dirty="0"/>
          </a:p>
        </p:txBody>
      </p:sp>
      <p:sp>
        <p:nvSpPr>
          <p:cNvPr id="4" name="Slide Number Placeholder 3"/>
          <p:cNvSpPr>
            <a:spLocks noGrp="1"/>
          </p:cNvSpPr>
          <p:nvPr>
            <p:ph type="sldNum" sz="quarter" idx="5"/>
          </p:nvPr>
        </p:nvSpPr>
        <p:spPr/>
        <p:txBody>
          <a:bodyPr/>
          <a:lstStyle/>
          <a:p>
            <a:fld id="{412351DD-8D62-464E-AE16-ACFB4EE89234}" type="slidenum">
              <a:rPr lang="en-US" smtClean="0"/>
              <a:t>8</a:t>
            </a:fld>
            <a:endParaRPr lang="en-US"/>
          </a:p>
        </p:txBody>
      </p:sp>
    </p:spTree>
    <p:extLst>
      <p:ext uri="{BB962C8B-B14F-4D97-AF65-F5344CB8AC3E}">
        <p14:creationId xmlns:p14="http://schemas.microsoft.com/office/powerpoint/2010/main" val="4144152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problem of the taxation arises because of the several reasons. This may lead to finding the root cause </a:t>
            </a:r>
            <a:r>
              <a:rPr lang="en-US" dirty="0" err="1">
                <a:latin typeface="Times New Roman" panose="02020603050405020304" pitchFamily="18" charset="0"/>
                <a:cs typeface="Times New Roman" panose="02020603050405020304" pitchFamily="18" charset="0"/>
              </a:rPr>
              <a:t>anf</a:t>
            </a:r>
            <a:r>
              <a:rPr lang="en-US" dirty="0">
                <a:latin typeface="Times New Roman" panose="02020603050405020304" pitchFamily="18" charset="0"/>
                <a:cs typeface="Times New Roman" panose="02020603050405020304" pitchFamily="18" charset="0"/>
              </a:rPr>
              <a:t> after that the cause has been removed by deciding the perfect solution.</a:t>
            </a:r>
          </a:p>
        </p:txBody>
      </p:sp>
      <p:sp>
        <p:nvSpPr>
          <p:cNvPr id="4" name="Slide Number Placeholder 3"/>
          <p:cNvSpPr>
            <a:spLocks noGrp="1"/>
          </p:cNvSpPr>
          <p:nvPr>
            <p:ph type="sldNum" sz="quarter" idx="5"/>
          </p:nvPr>
        </p:nvSpPr>
        <p:spPr/>
        <p:txBody>
          <a:bodyPr/>
          <a:lstStyle/>
          <a:p>
            <a:fld id="{412351DD-8D62-464E-AE16-ACFB4EE89234}" type="slidenum">
              <a:rPr lang="en-US" smtClean="0"/>
              <a:t>9</a:t>
            </a:fld>
            <a:endParaRPr lang="en-US"/>
          </a:p>
        </p:txBody>
      </p:sp>
    </p:spTree>
    <p:extLst>
      <p:ext uri="{BB962C8B-B14F-4D97-AF65-F5344CB8AC3E}">
        <p14:creationId xmlns:p14="http://schemas.microsoft.com/office/powerpoint/2010/main" val="485930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There are to different solutions in the problem:</a:t>
            </a:r>
          </a:p>
          <a:p>
            <a:endParaRPr lang="en-US"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Stating the problems to the government.</a:t>
            </a:r>
          </a:p>
          <a:p>
            <a:pPr marL="17145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Making the different new policies for the reduction of the taxation.</a:t>
            </a:r>
          </a:p>
        </p:txBody>
      </p:sp>
      <p:sp>
        <p:nvSpPr>
          <p:cNvPr id="4" name="Slide Number Placeholder 3"/>
          <p:cNvSpPr>
            <a:spLocks noGrp="1"/>
          </p:cNvSpPr>
          <p:nvPr>
            <p:ph type="sldNum" sz="quarter" idx="5"/>
          </p:nvPr>
        </p:nvSpPr>
        <p:spPr/>
        <p:txBody>
          <a:bodyPr/>
          <a:lstStyle/>
          <a:p>
            <a:fld id="{412351DD-8D62-464E-AE16-ACFB4EE89234}" type="slidenum">
              <a:rPr lang="en-US" smtClean="0"/>
              <a:t>10</a:t>
            </a:fld>
            <a:endParaRPr lang="en-US"/>
          </a:p>
        </p:txBody>
      </p:sp>
    </p:spTree>
    <p:extLst>
      <p:ext uri="{BB962C8B-B14F-4D97-AF65-F5344CB8AC3E}">
        <p14:creationId xmlns:p14="http://schemas.microsoft.com/office/powerpoint/2010/main" val="1813122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evaluation of the problem is the criteria to check whether the solution of the problem is working effectively or not if not than evaluate the alternatives of the solutions.</a:t>
            </a:r>
          </a:p>
        </p:txBody>
      </p:sp>
      <p:sp>
        <p:nvSpPr>
          <p:cNvPr id="4" name="Slide Number Placeholder 3"/>
          <p:cNvSpPr>
            <a:spLocks noGrp="1"/>
          </p:cNvSpPr>
          <p:nvPr>
            <p:ph type="sldNum" sz="quarter" idx="5"/>
          </p:nvPr>
        </p:nvSpPr>
        <p:spPr/>
        <p:txBody>
          <a:bodyPr/>
          <a:lstStyle/>
          <a:p>
            <a:fld id="{412351DD-8D62-464E-AE16-ACFB4EE89234}" type="slidenum">
              <a:rPr lang="en-US" smtClean="0"/>
              <a:t>11</a:t>
            </a:fld>
            <a:endParaRPr lang="en-US"/>
          </a:p>
        </p:txBody>
      </p:sp>
    </p:spTree>
    <p:extLst>
      <p:ext uri="{BB962C8B-B14F-4D97-AF65-F5344CB8AC3E}">
        <p14:creationId xmlns:p14="http://schemas.microsoft.com/office/powerpoint/2010/main" val="899755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plan which states how the solution for the problem of taxation has been implemented. The plan has been created for the successful implementation of the plan.</a:t>
            </a:r>
          </a:p>
        </p:txBody>
      </p:sp>
      <p:sp>
        <p:nvSpPr>
          <p:cNvPr id="4" name="Slide Number Placeholder 3"/>
          <p:cNvSpPr>
            <a:spLocks noGrp="1"/>
          </p:cNvSpPr>
          <p:nvPr>
            <p:ph type="sldNum" sz="quarter" idx="5"/>
          </p:nvPr>
        </p:nvSpPr>
        <p:spPr/>
        <p:txBody>
          <a:bodyPr/>
          <a:lstStyle/>
          <a:p>
            <a:fld id="{412351DD-8D62-464E-AE16-ACFB4EE89234}" type="slidenum">
              <a:rPr lang="en-US" smtClean="0"/>
              <a:t>12</a:t>
            </a:fld>
            <a:endParaRPr lang="en-US"/>
          </a:p>
        </p:txBody>
      </p:sp>
    </p:spTree>
    <p:extLst>
      <p:ext uri="{BB962C8B-B14F-4D97-AF65-F5344CB8AC3E}">
        <p14:creationId xmlns:p14="http://schemas.microsoft.com/office/powerpoint/2010/main" val="2381822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This plan has been created for taking the approval of the solutions from the stakeholders by telling them aspects of the solution and its impact.</a:t>
            </a:r>
          </a:p>
        </p:txBody>
      </p:sp>
      <p:sp>
        <p:nvSpPr>
          <p:cNvPr id="4" name="Slide Number Placeholder 3"/>
          <p:cNvSpPr>
            <a:spLocks noGrp="1"/>
          </p:cNvSpPr>
          <p:nvPr>
            <p:ph type="sldNum" sz="quarter" idx="5"/>
          </p:nvPr>
        </p:nvSpPr>
        <p:spPr/>
        <p:txBody>
          <a:bodyPr/>
          <a:lstStyle/>
          <a:p>
            <a:fld id="{412351DD-8D62-464E-AE16-ACFB4EE89234}" type="slidenum">
              <a:rPr lang="en-US" smtClean="0"/>
              <a:t>13</a:t>
            </a:fld>
            <a:endParaRPr lang="en-US"/>
          </a:p>
        </p:txBody>
      </p:sp>
    </p:spTree>
    <p:extLst>
      <p:ext uri="{BB962C8B-B14F-4D97-AF65-F5344CB8AC3E}">
        <p14:creationId xmlns:p14="http://schemas.microsoft.com/office/powerpoint/2010/main" val="3613930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plan for getting the review of the for monitoring the solution in order to check whether it is working properly or not.</a:t>
            </a:r>
          </a:p>
        </p:txBody>
      </p:sp>
      <p:sp>
        <p:nvSpPr>
          <p:cNvPr id="4" name="Slide Number Placeholder 3"/>
          <p:cNvSpPr>
            <a:spLocks noGrp="1"/>
          </p:cNvSpPr>
          <p:nvPr>
            <p:ph type="sldNum" sz="quarter" idx="5"/>
          </p:nvPr>
        </p:nvSpPr>
        <p:spPr/>
        <p:txBody>
          <a:bodyPr/>
          <a:lstStyle/>
          <a:p>
            <a:fld id="{412351DD-8D62-464E-AE16-ACFB4EE89234}" type="slidenum">
              <a:rPr lang="en-US" smtClean="0"/>
              <a:t>14</a:t>
            </a:fld>
            <a:endParaRPr lang="en-US"/>
          </a:p>
        </p:txBody>
      </p:sp>
    </p:spTree>
    <p:extLst>
      <p:ext uri="{BB962C8B-B14F-4D97-AF65-F5344CB8AC3E}">
        <p14:creationId xmlns:p14="http://schemas.microsoft.com/office/powerpoint/2010/main" val="6739045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been concluded that the taxation is one of the major problem which has been associated with the tourism industry which may lead to decrease in revenue and the solution has been derived using the </a:t>
            </a:r>
            <a:r>
              <a:rPr lang="en-US" dirty="0" err="1"/>
              <a:t>barious</a:t>
            </a:r>
            <a:r>
              <a:rPr lang="en-US" dirty="0"/>
              <a:t> techniques.</a:t>
            </a:r>
          </a:p>
        </p:txBody>
      </p:sp>
      <p:sp>
        <p:nvSpPr>
          <p:cNvPr id="4" name="Slide Number Placeholder 3"/>
          <p:cNvSpPr>
            <a:spLocks noGrp="1"/>
          </p:cNvSpPr>
          <p:nvPr>
            <p:ph type="sldNum" sz="quarter" idx="5"/>
          </p:nvPr>
        </p:nvSpPr>
        <p:spPr/>
        <p:txBody>
          <a:bodyPr/>
          <a:lstStyle/>
          <a:p>
            <a:fld id="{412351DD-8D62-464E-AE16-ACFB4EE89234}" type="slidenum">
              <a:rPr lang="en-US" smtClean="0"/>
              <a:t>15</a:t>
            </a:fld>
            <a:endParaRPr lang="en-US"/>
          </a:p>
        </p:txBody>
      </p:sp>
    </p:spTree>
    <p:extLst>
      <p:ext uri="{BB962C8B-B14F-4D97-AF65-F5344CB8AC3E}">
        <p14:creationId xmlns:p14="http://schemas.microsoft.com/office/powerpoint/2010/main" val="2869596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B2930A-49CD-5345-A3E8-88C3F42A35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xmlns="" id="{40A27B61-9F87-7746-831C-CDB1DC6FEE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xmlns="" id="{8736B388-4941-2741-9DF2-2211EB77005C}"/>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A9826AED-7EC6-8F4F-A857-5928FEFC5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3FF92-C4C0-2949-BFDF-E09813520FBA}"/>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223548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93C089-EC2E-B740-A8F0-4D90A72930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666A4F72-EEA0-2E4D-961F-4B8A092A54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F6C8DCB3-57A3-E743-891F-9252C09CA836}"/>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3E95D84E-A477-5042-AB18-6DA3AE094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04B7A79-D0CA-1645-9C4A-295AE788B146}"/>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39952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35B55C-A2E4-2948-B3B7-CF7A2D3AB2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xmlns="" id="{27EB5E54-9E43-224D-BA03-99BE4435DA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xmlns="" id="{2F12344E-FA8D-7548-95A6-0EAB3C2814BC}"/>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C57878F5-0825-CB4D-B13D-C7E7287C26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BF4BA60-1531-EE4F-A87C-D57C4683017A}"/>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355139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5A18B4-7CEB-744E-BD51-2146A6247B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F0F6DA16-6F4C-FD4F-9B6E-FBB9A36F8D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E2C518F7-E203-354E-8EA8-937CEB9903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xmlns="" id="{45E7E03A-9FB2-CC47-8638-30C9CE946F72}"/>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6" name="Footer Placeholder 5">
            <a:extLst>
              <a:ext uri="{FF2B5EF4-FFF2-40B4-BE49-F238E27FC236}">
                <a16:creationId xmlns:a16="http://schemas.microsoft.com/office/drawing/2014/main" xmlns="" id="{A60AF614-A8B0-9842-A1C8-A1D608661F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ACE5615-27DE-7D4C-B1F4-1B8061C3492A}"/>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450566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1444C9-6D4E-4348-8885-8D26E50D774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2680F4A3-70C8-9943-A3B6-4A2A59CF20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xmlns="" id="{AE80ED19-8AB5-0545-A191-07D5C3BEF5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xmlns="" id="{07238244-B22A-4C45-943C-FD35EDBC47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xmlns="" id="{727A9BB2-E1F4-F54C-912B-A55FFE2D6A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xmlns="" id="{3E1FB1C5-1E9C-D24A-8740-AB90B3542D1F}"/>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8" name="Footer Placeholder 7">
            <a:extLst>
              <a:ext uri="{FF2B5EF4-FFF2-40B4-BE49-F238E27FC236}">
                <a16:creationId xmlns:a16="http://schemas.microsoft.com/office/drawing/2014/main" xmlns="" id="{2BBAEA45-1D5A-5341-98D0-B1FB5236CC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EE2E2C-0C74-9B4D-A9D7-61E2B0FFF3C2}"/>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3257077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BB8ECA-CFFB-2E44-916F-E48EACAD80E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xmlns="" id="{D00A8E0A-3600-184C-8A84-DB8F158E1969}"/>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4" name="Footer Placeholder 3">
            <a:extLst>
              <a:ext uri="{FF2B5EF4-FFF2-40B4-BE49-F238E27FC236}">
                <a16:creationId xmlns:a16="http://schemas.microsoft.com/office/drawing/2014/main" xmlns="" id="{4329B456-2817-4B48-AA72-786FC372BE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8692FDFC-0C71-BF4B-9161-11A4215A9A88}"/>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2458202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4D95BE39-3320-6446-8E2E-6B9C31C48951}"/>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3" name="Footer Placeholder 2">
            <a:extLst>
              <a:ext uri="{FF2B5EF4-FFF2-40B4-BE49-F238E27FC236}">
                <a16:creationId xmlns:a16="http://schemas.microsoft.com/office/drawing/2014/main" xmlns="" id="{2C5CBF3C-05D5-DF4D-AFF4-6C256F21E16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46E43648-CC97-2245-9193-365F52EFE1B3}"/>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3760060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4EC524-9F61-FC46-A229-43200599E9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5BDE752B-C837-1743-B25B-3CF18ECB46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xmlns="" id="{7A7BF278-62C4-FF48-9CEC-B07EE523C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FB374A78-0418-BD44-817A-88DD144CAECE}"/>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6" name="Footer Placeholder 5">
            <a:extLst>
              <a:ext uri="{FF2B5EF4-FFF2-40B4-BE49-F238E27FC236}">
                <a16:creationId xmlns:a16="http://schemas.microsoft.com/office/drawing/2014/main" xmlns="" id="{15EBC4E4-A68D-5F43-99F1-539FFAB2C6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5B7D7D27-F640-4546-AF7B-CFEB3E752ABC}"/>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82425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EED9B9-FF62-7F48-8F80-B0F152139A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xmlns="" id="{621DED8A-EF58-054D-828B-3A61A81169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85299A98-5027-2149-A4A7-4CF42B5BF9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2E8A1BAA-1A73-0941-800D-C8D246D834A4}"/>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6" name="Footer Placeholder 5">
            <a:extLst>
              <a:ext uri="{FF2B5EF4-FFF2-40B4-BE49-F238E27FC236}">
                <a16:creationId xmlns:a16="http://schemas.microsoft.com/office/drawing/2014/main" xmlns="" id="{2D67A88D-3A8F-BD40-97E1-0170F6967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5D5F6B1C-65B1-8A40-AE2C-688231C3BF78}"/>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364962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DE68C0-18C9-4842-9D36-B1AC0D47A6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A19F8BB1-A34A-684A-A76F-4BD5A0035E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45FBA115-6A44-1E4A-A043-937161B0841A}"/>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E3F51680-A3EF-DE46-A6AC-B5009A494C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7DC35D7-0081-0544-81A1-349051CF5DAD}"/>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1349921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ED48581-A196-234C-A88B-9A43ACD0C9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7E9A0F3F-232D-0B44-89AD-A97B3A6DDC5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4A04EB41-D70B-944B-8E1E-261E60F624FB}"/>
              </a:ext>
            </a:extLst>
          </p:cNvPr>
          <p:cNvSpPr>
            <a:spLocks noGrp="1"/>
          </p:cNvSpPr>
          <p:nvPr>
            <p:ph type="dt" sz="half" idx="10"/>
          </p:nvPr>
        </p:nvSpPr>
        <p:spPr/>
        <p:txBody>
          <a:body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9E16B18C-DE68-0247-B7A3-A09106AC3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4BBAC2E-8D3C-3148-9D37-0B890B093E2E}"/>
              </a:ext>
            </a:extLst>
          </p:cNvPr>
          <p:cNvSpPr>
            <a:spLocks noGrp="1"/>
          </p:cNvSpPr>
          <p:nvPr>
            <p:ph type="sldNum" sz="quarter" idx="12"/>
          </p:nvPr>
        </p:nvSpPr>
        <p:spPr/>
        <p:txBody>
          <a:bodyPr/>
          <a:lstStyle/>
          <a:p>
            <a:fld id="{2F42DB0D-AB40-E54E-AFA1-46C72DAC60D6}" type="slidenum">
              <a:rPr lang="en-US" smtClean="0"/>
              <a:t>‹#›</a:t>
            </a:fld>
            <a:endParaRPr lang="en-US"/>
          </a:p>
        </p:txBody>
      </p:sp>
    </p:spTree>
    <p:extLst>
      <p:ext uri="{BB962C8B-B14F-4D97-AF65-F5344CB8AC3E}">
        <p14:creationId xmlns:p14="http://schemas.microsoft.com/office/powerpoint/2010/main" val="3376851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63CAFB8-6EF4-8E42-ADB0-CC26BA8D81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AC60881E-2A96-0D45-B58C-C14F62641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35B5DAC8-98DE-2043-B622-DB95BEF32C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9540A0-5DDC-B74A-8199-5591E1DD6E0C}" type="datetimeFigureOut">
              <a:rPr lang="en-US" smtClean="0"/>
              <a:t>18-Aug-20</a:t>
            </a:fld>
            <a:endParaRPr lang="en-US"/>
          </a:p>
        </p:txBody>
      </p:sp>
      <p:sp>
        <p:nvSpPr>
          <p:cNvPr id="5" name="Footer Placeholder 4">
            <a:extLst>
              <a:ext uri="{FF2B5EF4-FFF2-40B4-BE49-F238E27FC236}">
                <a16:creationId xmlns:a16="http://schemas.microsoft.com/office/drawing/2014/main" xmlns="" id="{D955D2BE-7E42-1842-8421-3517745B44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BD440273-E6E3-8141-95B1-0FC4132AC4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42DB0D-AB40-E54E-AFA1-46C72DAC60D6}" type="slidenum">
              <a:rPr lang="en-US" smtClean="0"/>
              <a:t>‹#›</a:t>
            </a:fld>
            <a:endParaRPr lang="en-US"/>
          </a:p>
        </p:txBody>
      </p:sp>
    </p:spTree>
    <p:extLst>
      <p:ext uri="{BB962C8B-B14F-4D97-AF65-F5344CB8AC3E}">
        <p14:creationId xmlns:p14="http://schemas.microsoft.com/office/powerpoint/2010/main" val="23076404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51007"/>
            <a:ext cx="10515600" cy="4351338"/>
          </a:xfrm>
        </p:spPr>
        <p:txBody>
          <a:bodyPr/>
          <a:lstStyle/>
          <a:p>
            <a:pPr marL="0" indent="0">
              <a:buNone/>
            </a:pPr>
            <a:r>
              <a:rPr lang="en-US" dirty="0" smtClean="0"/>
              <a:t>                         University of Wales Trinity Saint David</a:t>
            </a:r>
          </a:p>
          <a:p>
            <a:pPr marL="0" indent="0">
              <a:buNone/>
            </a:pPr>
            <a:endParaRPr lang="en-US" dirty="0"/>
          </a:p>
          <a:p>
            <a:pPr marL="0" indent="0">
              <a:buNone/>
            </a:pPr>
            <a:r>
              <a:rPr lang="en-US" dirty="0" smtClean="0"/>
              <a:t>Problem Solving and Decision Making</a:t>
            </a:r>
          </a:p>
          <a:p>
            <a:pPr marL="0" indent="0">
              <a:buNone/>
            </a:pPr>
            <a:r>
              <a:rPr lang="en-US" dirty="0" smtClean="0"/>
              <a:t>Module code: Bmsw4004</a:t>
            </a:r>
          </a:p>
          <a:p>
            <a:pPr marL="0" indent="0">
              <a:buNone/>
            </a:pPr>
            <a:endParaRPr lang="en-US" dirty="0"/>
          </a:p>
          <a:p>
            <a:pPr marL="0" indent="0">
              <a:buNone/>
            </a:pPr>
            <a:r>
              <a:rPr lang="en-US" dirty="0" smtClean="0"/>
              <a:t>Student: Andrei </a:t>
            </a:r>
            <a:r>
              <a:rPr lang="en-US" dirty="0" err="1" smtClean="0"/>
              <a:t>Dorin</a:t>
            </a:r>
            <a:r>
              <a:rPr lang="en-US" dirty="0" smtClean="0"/>
              <a:t> Stefan</a:t>
            </a:r>
          </a:p>
          <a:p>
            <a:pPr marL="0" indent="0">
              <a:buNone/>
            </a:pPr>
            <a:r>
              <a:rPr lang="en-US" smtClean="0"/>
              <a:t>Student number: 1817991</a:t>
            </a:r>
            <a:endParaRPr lang="en-US"/>
          </a:p>
        </p:txBody>
      </p:sp>
    </p:spTree>
    <p:extLst>
      <p:ext uri="{BB962C8B-B14F-4D97-AF65-F5344CB8AC3E}">
        <p14:creationId xmlns:p14="http://schemas.microsoft.com/office/powerpoint/2010/main" val="3490450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761BCE-0938-4549-8C59-3076F309C153}"/>
              </a:ext>
            </a:extLst>
          </p:cNvPr>
          <p:cNvSpPr>
            <a:spLocks noGrp="1"/>
          </p:cNvSpPr>
          <p:nvPr>
            <p:ph type="ctrTitle"/>
          </p:nvPr>
        </p:nvSpPr>
        <p:spPr>
          <a:xfrm>
            <a:off x="0" y="1122363"/>
            <a:ext cx="11734800" cy="3144838"/>
          </a:xfrm>
        </p:spPr>
        <p:txBody>
          <a:bodyPr/>
          <a:lstStyle/>
          <a:p>
            <a:r>
              <a:rPr lang="en-US" dirty="0">
                <a:latin typeface="Times New Roman" panose="02020603050405020304" pitchFamily="18" charset="0"/>
                <a:cs typeface="Times New Roman" panose="02020603050405020304" pitchFamily="18" charset="0"/>
              </a:rPr>
              <a:t>Problem Solving and decision Making</a:t>
            </a:r>
          </a:p>
        </p:txBody>
      </p:sp>
    </p:spTree>
    <p:extLst>
      <p:ext uri="{BB962C8B-B14F-4D97-AF65-F5344CB8AC3E}">
        <p14:creationId xmlns:p14="http://schemas.microsoft.com/office/powerpoint/2010/main" val="1398615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C6711A-E276-BC4F-90E0-3B5565E6504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xmlns="" id="{03A70859-70F2-4B42-B530-FC5806E3C28C}"/>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The tourism industry is facing a lot of problems now a days. The one of the major problem is the taxation. The government is incurring a lot of taxes for the tourism services which may lead to the increase in the process of all the services for the tourists. This problem should be solved using the different problem solving and decision making strategies.</a:t>
            </a:r>
          </a:p>
        </p:txBody>
      </p:sp>
    </p:spTree>
    <p:extLst>
      <p:ext uri="{BB962C8B-B14F-4D97-AF65-F5344CB8AC3E}">
        <p14:creationId xmlns:p14="http://schemas.microsoft.com/office/powerpoint/2010/main" val="3831528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F0AE71-D95E-8944-9515-334D49DEF84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Problem</a:t>
            </a:r>
          </a:p>
        </p:txBody>
      </p:sp>
      <p:sp>
        <p:nvSpPr>
          <p:cNvPr id="3" name="Content Placeholder 2">
            <a:extLst>
              <a:ext uri="{FF2B5EF4-FFF2-40B4-BE49-F238E27FC236}">
                <a16:creationId xmlns:a16="http://schemas.microsoft.com/office/drawing/2014/main" xmlns="" id="{3AD22CFA-ACF3-334C-8249-2558FB4B381F}"/>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highest amount of the taxes which are been incurred by the government in the services of the tourism and hospitality industry which may lead to decrease the incomes and also the ration of the profitability. The tourism industry is one of the major industry which generates the highest revenues after the agriculture industry.</a:t>
            </a:r>
          </a:p>
        </p:txBody>
      </p:sp>
    </p:spTree>
    <p:extLst>
      <p:ext uri="{BB962C8B-B14F-4D97-AF65-F5344CB8AC3E}">
        <p14:creationId xmlns:p14="http://schemas.microsoft.com/office/powerpoint/2010/main" val="1503587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AA84FA-D15F-2F41-B39C-EED06275F20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Background Details</a:t>
            </a:r>
          </a:p>
        </p:txBody>
      </p:sp>
      <p:sp>
        <p:nvSpPr>
          <p:cNvPr id="3" name="Content Placeholder 2">
            <a:extLst>
              <a:ext uri="{FF2B5EF4-FFF2-40B4-BE49-F238E27FC236}">
                <a16:creationId xmlns:a16="http://schemas.microsoft.com/office/drawing/2014/main" xmlns="" id="{A0149FC5-4ADF-8343-AC4A-DFAAD179DD29}"/>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Tourism and hospitality industry is one of the major industry in the world which is providing the tourism services to the people all over the world. This industry generates 10% of the GDP of any country. Each and every person travels around the globe for several purposes. The tourism and hospitality industry helps them a lot by providing them the desired tourism services.</a:t>
            </a:r>
          </a:p>
        </p:txBody>
      </p:sp>
    </p:spTree>
    <p:extLst>
      <p:ext uri="{BB962C8B-B14F-4D97-AF65-F5344CB8AC3E}">
        <p14:creationId xmlns:p14="http://schemas.microsoft.com/office/powerpoint/2010/main" val="3812220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C7C966-6287-B54C-9826-6610F3764E3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Working with tourism</a:t>
            </a:r>
          </a:p>
        </p:txBody>
      </p:sp>
      <p:sp>
        <p:nvSpPr>
          <p:cNvPr id="3" name="Content Placeholder 2">
            <a:extLst>
              <a:ext uri="{FF2B5EF4-FFF2-40B4-BE49-F238E27FC236}">
                <a16:creationId xmlns:a16="http://schemas.microsoft.com/office/drawing/2014/main" xmlns="" id="{5DEA63EC-5C4C-D14B-9852-056010B9FADB}"/>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Working with the tourism industry provides the lot of knowledge to the people for doing the work systematically.</a:t>
            </a:r>
          </a:p>
          <a:p>
            <a:pPr algn="just"/>
            <a:r>
              <a:rPr lang="en-US" dirty="0">
                <a:latin typeface="Times New Roman" panose="02020603050405020304" pitchFamily="18" charset="0"/>
                <a:cs typeface="Times New Roman" panose="02020603050405020304" pitchFamily="18" charset="0"/>
              </a:rPr>
              <a:t>The different types of the problem solving and decision making skills are also been gained by working in the tourism industry in the different situations.</a:t>
            </a:r>
          </a:p>
        </p:txBody>
      </p:sp>
    </p:spTree>
    <p:extLst>
      <p:ext uri="{BB962C8B-B14F-4D97-AF65-F5344CB8AC3E}">
        <p14:creationId xmlns:p14="http://schemas.microsoft.com/office/powerpoint/2010/main" val="2876542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115F8B-531E-E843-B1BD-AA2C047095E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Related Literatures</a:t>
            </a:r>
          </a:p>
        </p:txBody>
      </p:sp>
      <p:sp>
        <p:nvSpPr>
          <p:cNvPr id="3" name="Content Placeholder 2">
            <a:extLst>
              <a:ext uri="{FF2B5EF4-FFF2-40B4-BE49-F238E27FC236}">
                <a16:creationId xmlns:a16="http://schemas.microsoft.com/office/drawing/2014/main" xmlns="" id="{0626A523-FE8D-2D4F-AD91-89FBAA342F6B}"/>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research study by the Liu CH, MH lee and Tzeng GH states that the new policies should be implemented using the different procedures which may lead to the solving of the problem.</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The research study by Park SY and Allen JP states about the problem solving strategies for the hospitality industry which may lead to the finding of the appropriate solution for the problem (</a:t>
            </a:r>
            <a:r>
              <a:rPr lang="en-IN" dirty="0">
                <a:latin typeface="Times New Roman" panose="02020603050405020304" pitchFamily="18" charset="0"/>
                <a:cs typeface="Times New Roman" panose="02020603050405020304" pitchFamily="18" charset="0"/>
              </a:rPr>
              <a:t>Liu, 2012</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973362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CEAC02-C21E-CC43-BAB6-582D053B1214}"/>
              </a:ext>
            </a:extLst>
          </p:cNvPr>
          <p:cNvSpPr>
            <a:spLocks noGrp="1"/>
          </p:cNvSpPr>
          <p:nvPr>
            <p:ph type="title"/>
          </p:nvPr>
        </p:nvSpPr>
        <p:spPr/>
        <p:txBody>
          <a:bodyPr/>
          <a:lstStyle/>
          <a:p>
            <a:pPr algn="just"/>
            <a:r>
              <a:rPr lang="en-US" dirty="0">
                <a:latin typeface="Times New Roman" panose="02020603050405020304" pitchFamily="18" charset="0"/>
                <a:cs typeface="Times New Roman" panose="02020603050405020304" pitchFamily="18" charset="0"/>
              </a:rPr>
              <a:t>Different types of decision making tools</a:t>
            </a:r>
          </a:p>
        </p:txBody>
      </p:sp>
      <p:sp>
        <p:nvSpPr>
          <p:cNvPr id="3" name="Content Placeholder 2">
            <a:extLst>
              <a:ext uri="{FF2B5EF4-FFF2-40B4-BE49-F238E27FC236}">
                <a16:creationId xmlns:a16="http://schemas.microsoft.com/office/drawing/2014/main" xmlns="" id="{EE8F89EE-636F-BA44-A1FF-961A868E512B}"/>
              </a:ext>
            </a:extLst>
          </p:cNvPr>
          <p:cNvSpPr>
            <a:spLocks noGrp="1"/>
          </p:cNvSpPr>
          <p:nvPr>
            <p:ph idx="1"/>
          </p:nvPr>
        </p:nvSpPr>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SWOT: this is the decision making tool used for analyzing the strengths, weaknesses, opportunities and the threats which are used for making the perfect decisions.</a:t>
            </a:r>
          </a:p>
          <a:p>
            <a:pPr algn="just"/>
            <a:r>
              <a:rPr lang="en-US" dirty="0">
                <a:latin typeface="Times New Roman" panose="02020603050405020304" pitchFamily="18" charset="0"/>
                <a:cs typeface="Times New Roman" panose="02020603050405020304" pitchFamily="18" charset="0"/>
              </a:rPr>
              <a:t>PESTLE: this tool is used to analyze all the aspects of the desired solution like political, social, economical, technological and legal aspects (</a:t>
            </a:r>
            <a:r>
              <a:rPr lang="en-IN" dirty="0" err="1">
                <a:latin typeface="Times New Roman" panose="02020603050405020304" pitchFamily="18" charset="0"/>
                <a:cs typeface="Times New Roman" panose="02020603050405020304" pitchFamily="18" charset="0"/>
              </a:rPr>
              <a:t>Mardani</a:t>
            </a:r>
            <a:r>
              <a:rPr lang="en-IN" dirty="0">
                <a:latin typeface="Times New Roman" panose="02020603050405020304" pitchFamily="18" charset="0"/>
                <a:cs typeface="Times New Roman" panose="02020603050405020304" pitchFamily="18" charset="0"/>
              </a:rPr>
              <a:t>, 2015</a:t>
            </a:r>
            <a:r>
              <a:rPr lang="en-US"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Porters: the porters 5 forces model states the different 5 forces which leads to making the effective decision.</a:t>
            </a:r>
          </a:p>
          <a:p>
            <a:pPr algn="just"/>
            <a:r>
              <a:rPr lang="en-US" dirty="0">
                <a:latin typeface="Times New Roman" panose="02020603050405020304" pitchFamily="18" charset="0"/>
                <a:cs typeface="Times New Roman" panose="02020603050405020304" pitchFamily="18" charset="0"/>
              </a:rPr>
              <a:t>PMI: it stands for the Plus, minus interesting which may lead to the making of the successful decisions for the solutions (</a:t>
            </a:r>
            <a:r>
              <a:rPr lang="en-IN" dirty="0" err="1">
                <a:latin typeface="Times New Roman" panose="02020603050405020304" pitchFamily="18" charset="0"/>
                <a:cs typeface="Times New Roman" panose="02020603050405020304" pitchFamily="18" charset="0"/>
              </a:rPr>
              <a:t>Zavadskas</a:t>
            </a:r>
            <a:r>
              <a:rPr lang="en-IN" dirty="0">
                <a:latin typeface="Times New Roman" panose="02020603050405020304" pitchFamily="18" charset="0"/>
                <a:cs typeface="Times New Roman" panose="02020603050405020304" pitchFamily="18" charset="0"/>
              </a:rPr>
              <a:t>, 2016</a:t>
            </a:r>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870677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757C41-29F1-B34C-BE0C-1705B45B1F4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Cause of the problem</a:t>
            </a:r>
          </a:p>
        </p:txBody>
      </p:sp>
      <p:sp>
        <p:nvSpPr>
          <p:cNvPr id="3" name="Content Placeholder 2">
            <a:extLst>
              <a:ext uri="{FF2B5EF4-FFF2-40B4-BE49-F238E27FC236}">
                <a16:creationId xmlns:a16="http://schemas.microsoft.com/office/drawing/2014/main" xmlns="" id="{124408C6-9FB0-944B-9694-4435C6DC5C69}"/>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main cause of the problem of the highest taxation in the services of the tourism industry is because of the increase in the cost of the services and also because of the government needs the revenues from the taxes so they have increased the taxes on the higher cost services this has been identified by using the fishbone analysis to find the main reason of the problem using the different aspects.</a:t>
            </a:r>
          </a:p>
        </p:txBody>
      </p:sp>
    </p:spTree>
    <p:extLst>
      <p:ext uri="{BB962C8B-B14F-4D97-AF65-F5344CB8AC3E}">
        <p14:creationId xmlns:p14="http://schemas.microsoft.com/office/powerpoint/2010/main" val="2574262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9CA78A-B84C-D845-A383-F8A01829C4D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Solution</a:t>
            </a:r>
          </a:p>
        </p:txBody>
      </p:sp>
      <p:sp>
        <p:nvSpPr>
          <p:cNvPr id="3" name="Content Placeholder 2">
            <a:extLst>
              <a:ext uri="{FF2B5EF4-FFF2-40B4-BE49-F238E27FC236}">
                <a16:creationId xmlns:a16="http://schemas.microsoft.com/office/drawing/2014/main" xmlns="" id="{C9250C1A-A28E-2046-9DC8-8AD0586D9DE7}"/>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solution of the given problem are as follows:</a:t>
            </a:r>
          </a:p>
          <a:p>
            <a:pPr algn="just"/>
            <a:r>
              <a:rPr lang="en-US" dirty="0">
                <a:latin typeface="Times New Roman" panose="02020603050405020304" pitchFamily="18" charset="0"/>
                <a:cs typeface="Times New Roman" panose="02020603050405020304" pitchFamily="18" charset="0"/>
              </a:rPr>
              <a:t>Making the new policies for the services which may lead to the change in the pricing of each and every services provided by the industry to the consumers.</a:t>
            </a:r>
          </a:p>
          <a:p>
            <a:pPr algn="just"/>
            <a:r>
              <a:rPr lang="en-US" dirty="0">
                <a:latin typeface="Times New Roman" panose="02020603050405020304" pitchFamily="18" charset="0"/>
                <a:cs typeface="Times New Roman" panose="02020603050405020304" pitchFamily="18" charset="0"/>
              </a:rPr>
              <a:t>Working with the government and stating all the impacts on the GDP of the country because of the increased taxation on the services of the tourism. (</a:t>
            </a:r>
            <a:r>
              <a:rPr lang="en-IN" dirty="0" err="1">
                <a:latin typeface="Times New Roman" panose="02020603050405020304" pitchFamily="18" charset="0"/>
                <a:cs typeface="Times New Roman" panose="02020603050405020304" pitchFamily="18" charset="0"/>
              </a:rPr>
              <a:t>Sevkli</a:t>
            </a:r>
            <a:r>
              <a:rPr lang="en-IN" dirty="0">
                <a:latin typeface="Times New Roman" panose="02020603050405020304" pitchFamily="18" charset="0"/>
                <a:cs typeface="Times New Roman" panose="02020603050405020304" pitchFamily="18" charset="0"/>
              </a:rPr>
              <a:t>, 2012</a:t>
            </a:r>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087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F27F3D-B722-4546-BF7D-72D814F66D3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Evaluation</a:t>
            </a:r>
          </a:p>
        </p:txBody>
      </p:sp>
      <p:sp>
        <p:nvSpPr>
          <p:cNvPr id="3" name="Content Placeholder 2">
            <a:extLst>
              <a:ext uri="{FF2B5EF4-FFF2-40B4-BE49-F238E27FC236}">
                <a16:creationId xmlns:a16="http://schemas.microsoft.com/office/drawing/2014/main" xmlns="" id="{4801377E-5015-D348-90BF-F68102FB5A01}"/>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first solution of making the new policies is better then the next one is because </a:t>
            </a:r>
          </a:p>
          <a:p>
            <a:pPr algn="just"/>
            <a:r>
              <a:rPr lang="en-US" dirty="0">
                <a:latin typeface="Times New Roman" panose="02020603050405020304" pitchFamily="18" charset="0"/>
                <a:cs typeface="Times New Roman" panose="02020603050405020304" pitchFamily="18" charset="0"/>
              </a:rPr>
              <a:t>if it may proposed to the government than its totally depend on the government whether they will make the changes or not.</a:t>
            </a:r>
          </a:p>
          <a:p>
            <a:pPr algn="just"/>
            <a:r>
              <a:rPr lang="en-US" dirty="0">
                <a:latin typeface="Times New Roman" panose="02020603050405020304" pitchFamily="18" charset="0"/>
                <a:cs typeface="Times New Roman" panose="02020603050405020304" pitchFamily="18" charset="0"/>
              </a:rPr>
              <a:t>It may take a lot of time to make the changes in the government policies.</a:t>
            </a:r>
          </a:p>
          <a:p>
            <a:pPr algn="just"/>
            <a:r>
              <a:rPr lang="en-US" dirty="0">
                <a:latin typeface="Times New Roman" panose="02020603050405020304" pitchFamily="18" charset="0"/>
                <a:cs typeface="Times New Roman" panose="02020603050405020304" pitchFamily="18" charset="0"/>
              </a:rPr>
              <a:t>It is also a costly process because we have to prepare several things before presenting the solution among the government</a:t>
            </a:r>
          </a:p>
        </p:txBody>
      </p:sp>
    </p:spTree>
    <p:extLst>
      <p:ext uri="{BB962C8B-B14F-4D97-AF65-F5344CB8AC3E}">
        <p14:creationId xmlns:p14="http://schemas.microsoft.com/office/powerpoint/2010/main" val="4175267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5F19FE-833B-3643-A0D6-10A66857A9A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Implementation Plan</a:t>
            </a:r>
          </a:p>
        </p:txBody>
      </p:sp>
      <p:sp>
        <p:nvSpPr>
          <p:cNvPr id="3" name="Content Placeholder 2">
            <a:extLst>
              <a:ext uri="{FF2B5EF4-FFF2-40B4-BE49-F238E27FC236}">
                <a16:creationId xmlns:a16="http://schemas.microsoft.com/office/drawing/2014/main" xmlns="" id="{A2F2D12B-C7DB-CF4B-9204-E1E639F2AC30}"/>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implementation plan is as follows:</a:t>
            </a:r>
          </a:p>
          <a:p>
            <a:pPr algn="just"/>
            <a:r>
              <a:rPr lang="en-US" dirty="0">
                <a:latin typeface="Times New Roman" panose="02020603050405020304" pitchFamily="18" charset="0"/>
                <a:cs typeface="Times New Roman" panose="02020603050405020304" pitchFamily="18" charset="0"/>
              </a:rPr>
              <a:t>The action plan should be prepared first for deciding all the actions for the implementation.</a:t>
            </a:r>
          </a:p>
          <a:p>
            <a:pPr algn="just"/>
            <a:r>
              <a:rPr lang="en-US" dirty="0">
                <a:latin typeface="Times New Roman" panose="02020603050405020304" pitchFamily="18" charset="0"/>
                <a:cs typeface="Times New Roman" panose="02020603050405020304" pitchFamily="18" charset="0"/>
              </a:rPr>
              <a:t>Planning for the resources which are needed during the implementation.</a:t>
            </a:r>
          </a:p>
          <a:p>
            <a:pPr algn="just"/>
            <a:r>
              <a:rPr lang="en-US" dirty="0">
                <a:latin typeface="Times New Roman" panose="02020603050405020304" pitchFamily="18" charset="0"/>
                <a:cs typeface="Times New Roman" panose="02020603050405020304" pitchFamily="18" charset="0"/>
              </a:rPr>
              <a:t>Procedural planning is necessary to identify the feasible procedure for the implementation.</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9956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BE3495-5920-CB42-9583-10375C34CA6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Communication plan For Stakeholders</a:t>
            </a:r>
          </a:p>
        </p:txBody>
      </p:sp>
      <p:sp>
        <p:nvSpPr>
          <p:cNvPr id="3" name="Content Placeholder 2">
            <a:extLst>
              <a:ext uri="{FF2B5EF4-FFF2-40B4-BE49-F238E27FC236}">
                <a16:creationId xmlns:a16="http://schemas.microsoft.com/office/drawing/2014/main" xmlns="" id="{12F9F76A-B4CD-F649-BADE-840A41BE036E}"/>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The solution for the given problem should also be discussed with the stakeholders for the approval.</a:t>
            </a:r>
          </a:p>
          <a:p>
            <a:r>
              <a:rPr lang="en-US" dirty="0">
                <a:latin typeface="Times New Roman" panose="02020603050405020304" pitchFamily="18" charset="0"/>
                <a:cs typeface="Times New Roman" panose="02020603050405020304" pitchFamily="18" charset="0"/>
              </a:rPr>
              <a:t>Firstly make them understand the problem.</a:t>
            </a:r>
          </a:p>
          <a:p>
            <a:r>
              <a:rPr lang="en-US" dirty="0">
                <a:latin typeface="Times New Roman" panose="02020603050405020304" pitchFamily="18" charset="0"/>
                <a:cs typeface="Times New Roman" panose="02020603050405020304" pitchFamily="18" charset="0"/>
              </a:rPr>
              <a:t>Secondly tell them impact of that problem.</a:t>
            </a:r>
          </a:p>
          <a:p>
            <a:r>
              <a:rPr lang="en-US" dirty="0">
                <a:latin typeface="Times New Roman" panose="02020603050405020304" pitchFamily="18" charset="0"/>
                <a:cs typeface="Times New Roman" panose="02020603050405020304" pitchFamily="18" charset="0"/>
              </a:rPr>
              <a:t>Next step is to provide the solutions for those problems</a:t>
            </a:r>
          </a:p>
          <a:p>
            <a:r>
              <a:rPr lang="en-US" dirty="0">
                <a:latin typeface="Times New Roman" panose="02020603050405020304" pitchFamily="18" charset="0"/>
                <a:cs typeface="Times New Roman" panose="02020603050405020304" pitchFamily="18" charset="0"/>
              </a:rPr>
              <a:t>Finally discuss the feasible solution with them for the implementation. </a:t>
            </a:r>
          </a:p>
        </p:txBody>
      </p:sp>
    </p:spTree>
    <p:extLst>
      <p:ext uri="{BB962C8B-B14F-4D97-AF65-F5344CB8AC3E}">
        <p14:creationId xmlns:p14="http://schemas.microsoft.com/office/powerpoint/2010/main" val="2104994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135CC9-B3C7-3041-AC8C-435B933C5D0D}"/>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Review and Monitoring Plan</a:t>
            </a:r>
          </a:p>
        </p:txBody>
      </p:sp>
      <p:sp>
        <p:nvSpPr>
          <p:cNvPr id="3" name="Content Placeholder 2">
            <a:extLst>
              <a:ext uri="{FF2B5EF4-FFF2-40B4-BE49-F238E27FC236}">
                <a16:creationId xmlns:a16="http://schemas.microsoft.com/office/drawing/2014/main" xmlns="" id="{2B18EA6B-945F-C147-B0CC-5837600D0E00}"/>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The different types of the monitoring techniques should be used for checking the proper functionality of the plan:</a:t>
            </a:r>
          </a:p>
          <a:p>
            <a:pPr algn="just"/>
            <a:r>
              <a:rPr lang="en-US" dirty="0">
                <a:latin typeface="Times New Roman" panose="02020603050405020304" pitchFamily="18" charset="0"/>
                <a:cs typeface="Times New Roman" panose="02020603050405020304" pitchFamily="18" charset="0"/>
              </a:rPr>
              <a:t>CPM: the critical path method is the monitoring algorithm used for monitoring the desired solution.</a:t>
            </a:r>
          </a:p>
          <a:p>
            <a:pPr algn="just"/>
            <a:r>
              <a:rPr lang="en-US" dirty="0">
                <a:latin typeface="Times New Roman" panose="02020603050405020304" pitchFamily="18" charset="0"/>
                <a:cs typeface="Times New Roman" panose="02020603050405020304" pitchFamily="18" charset="0"/>
              </a:rPr>
              <a:t>PERT: this is the technique which is used for the evaluation and the review of the solution which has been used by the industry for checking its proper functionality.</a:t>
            </a:r>
          </a:p>
        </p:txBody>
      </p:sp>
    </p:spTree>
    <p:extLst>
      <p:ext uri="{BB962C8B-B14F-4D97-AF65-F5344CB8AC3E}">
        <p14:creationId xmlns:p14="http://schemas.microsoft.com/office/powerpoint/2010/main" val="1217268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37B097-AAEE-B442-B51B-34D22577075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xmlns="" id="{CA077682-3A07-D948-8921-025F893BA55E}"/>
              </a:ext>
            </a:extLst>
          </p:cNvPr>
          <p:cNvSpPr>
            <a:spLocks noGrp="1"/>
          </p:cNvSpPr>
          <p:nvPr>
            <p:ph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This research study concludes that the different problems has been faced by the tourism sector but the major one is high taxation incurred by the government. Various problem solving and decision making strategies are been used in this study to get the desired solution for this problem.</a:t>
            </a:r>
          </a:p>
        </p:txBody>
      </p:sp>
    </p:spTree>
    <p:extLst>
      <p:ext uri="{BB962C8B-B14F-4D97-AF65-F5344CB8AC3E}">
        <p14:creationId xmlns:p14="http://schemas.microsoft.com/office/powerpoint/2010/main" val="932683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EA200F-A758-C44B-B060-6CA3E34CB90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xmlns="" id="{0BF9AFED-F814-324C-9FD6-C7B0F6F2B71D}"/>
              </a:ext>
            </a:extLst>
          </p:cNvPr>
          <p:cNvSpPr>
            <a:spLocks noGrp="1"/>
          </p:cNvSpPr>
          <p:nvPr>
            <p:ph idx="1"/>
          </p:nvPr>
        </p:nvSpPr>
        <p:spPr>
          <a:xfrm>
            <a:off x="838200" y="1825625"/>
            <a:ext cx="10515600" cy="4667250"/>
          </a:xfrm>
        </p:spPr>
        <p:txBody>
          <a:bodyPr>
            <a:normAutofit fontScale="85000" lnSpcReduction="10000"/>
          </a:bodyPr>
          <a:lstStyle/>
          <a:p>
            <a:pPr algn="just"/>
            <a:r>
              <a:rPr lang="en-IN" dirty="0">
                <a:latin typeface="Times New Roman" panose="02020603050405020304" pitchFamily="18" charset="0"/>
                <a:cs typeface="Times New Roman" panose="02020603050405020304" pitchFamily="18" charset="0"/>
              </a:rPr>
              <a:t>Liu, C.H., Tzeng, G.H. and Lee, M.H., 2012. Improving tourism policy implementation–The use of hybrid MCDM models. </a:t>
            </a:r>
            <a:r>
              <a:rPr lang="en-IN" i="1" dirty="0">
                <a:latin typeface="Times New Roman" panose="02020603050405020304" pitchFamily="18" charset="0"/>
                <a:cs typeface="Times New Roman" panose="02020603050405020304" pitchFamily="18" charset="0"/>
              </a:rPr>
              <a:t>Tourism Management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33</a:t>
            </a:r>
            <a:r>
              <a:rPr lang="en-IN" dirty="0">
                <a:latin typeface="Times New Roman" panose="02020603050405020304" pitchFamily="18" charset="0"/>
                <a:cs typeface="Times New Roman" panose="02020603050405020304" pitchFamily="18" charset="0"/>
              </a:rPr>
              <a:t>(2), pp.413-426.</a:t>
            </a:r>
          </a:p>
          <a:p>
            <a:pPr algn="just"/>
            <a:r>
              <a:rPr lang="en-IN" dirty="0" err="1">
                <a:latin typeface="Times New Roman" panose="02020603050405020304" pitchFamily="18" charset="0"/>
                <a:cs typeface="Times New Roman" panose="02020603050405020304" pitchFamily="18" charset="0"/>
              </a:rPr>
              <a:t>Zavadskas</a:t>
            </a:r>
            <a:r>
              <a:rPr lang="en-IN" dirty="0">
                <a:latin typeface="Times New Roman" panose="02020603050405020304" pitchFamily="18" charset="0"/>
                <a:cs typeface="Times New Roman" panose="02020603050405020304" pitchFamily="18" charset="0"/>
              </a:rPr>
              <a:t>, E.K., </a:t>
            </a:r>
            <a:r>
              <a:rPr lang="en-IN" dirty="0" err="1">
                <a:latin typeface="Times New Roman" panose="02020603050405020304" pitchFamily="18" charset="0"/>
                <a:cs typeface="Times New Roman" panose="02020603050405020304" pitchFamily="18" charset="0"/>
              </a:rPr>
              <a:t>Mardani</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Turskis</a:t>
            </a:r>
            <a:r>
              <a:rPr lang="en-IN" dirty="0">
                <a:latin typeface="Times New Roman" panose="02020603050405020304" pitchFamily="18" charset="0"/>
                <a:cs typeface="Times New Roman" panose="02020603050405020304" pitchFamily="18" charset="0"/>
              </a:rPr>
              <a:t>, Z., </a:t>
            </a:r>
            <a:r>
              <a:rPr lang="en-IN" dirty="0" err="1">
                <a:latin typeface="Times New Roman" panose="02020603050405020304" pitchFamily="18" charset="0"/>
                <a:cs typeface="Times New Roman" panose="02020603050405020304" pitchFamily="18" charset="0"/>
              </a:rPr>
              <a:t>Jusoh</a:t>
            </a:r>
            <a:r>
              <a:rPr lang="en-IN" dirty="0">
                <a:latin typeface="Times New Roman" panose="02020603050405020304" pitchFamily="18" charset="0"/>
                <a:cs typeface="Times New Roman" panose="02020603050405020304" pitchFamily="18" charset="0"/>
              </a:rPr>
              <a:t>, A. and Nor, K.M., 2016. Development of TOPSIS method to solve complicated decision-making problems—An overview on developments from 2000 to 2015. </a:t>
            </a:r>
            <a:r>
              <a:rPr lang="en-IN" i="1" dirty="0">
                <a:latin typeface="Times New Roman" panose="02020603050405020304" pitchFamily="18" charset="0"/>
                <a:cs typeface="Times New Roman" panose="02020603050405020304" pitchFamily="18" charset="0"/>
              </a:rPr>
              <a:t>International Journal of Information Technology &amp; Decision Making</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15</a:t>
            </a:r>
            <a:r>
              <a:rPr lang="en-IN" dirty="0">
                <a:latin typeface="Times New Roman" panose="02020603050405020304" pitchFamily="18" charset="0"/>
                <a:cs typeface="Times New Roman" panose="02020603050405020304" pitchFamily="18" charset="0"/>
              </a:rPr>
              <a:t>(03), pp.645-682.</a:t>
            </a:r>
          </a:p>
          <a:p>
            <a:pPr algn="just"/>
            <a:r>
              <a:rPr lang="en-IN" dirty="0" err="1">
                <a:latin typeface="Times New Roman" panose="02020603050405020304" pitchFamily="18" charset="0"/>
                <a:cs typeface="Times New Roman" panose="02020603050405020304" pitchFamily="18" charset="0"/>
              </a:rPr>
              <a:t>Sevkli</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Oztekin</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Uysal</a:t>
            </a:r>
            <a:r>
              <a:rPr lang="en-IN" dirty="0">
                <a:latin typeface="Times New Roman" panose="02020603050405020304" pitchFamily="18" charset="0"/>
                <a:cs typeface="Times New Roman" panose="02020603050405020304" pitchFamily="18" charset="0"/>
              </a:rPr>
              <a:t>, O., </a:t>
            </a:r>
            <a:r>
              <a:rPr lang="en-IN" dirty="0" err="1">
                <a:latin typeface="Times New Roman" panose="02020603050405020304" pitchFamily="18" charset="0"/>
                <a:cs typeface="Times New Roman" panose="02020603050405020304" pitchFamily="18" charset="0"/>
              </a:rPr>
              <a:t>Torlak</a:t>
            </a:r>
            <a:r>
              <a:rPr lang="en-IN" dirty="0">
                <a:latin typeface="Times New Roman" panose="02020603050405020304" pitchFamily="18" charset="0"/>
                <a:cs typeface="Times New Roman" panose="02020603050405020304" pitchFamily="18" charset="0"/>
              </a:rPr>
              <a:t>, G., </a:t>
            </a:r>
            <a:r>
              <a:rPr lang="en-IN" dirty="0" err="1">
                <a:latin typeface="Times New Roman" panose="02020603050405020304" pitchFamily="18" charset="0"/>
                <a:cs typeface="Times New Roman" panose="02020603050405020304" pitchFamily="18" charset="0"/>
              </a:rPr>
              <a:t>Turkyilmaz</a:t>
            </a:r>
            <a:r>
              <a:rPr lang="en-IN" dirty="0">
                <a:latin typeface="Times New Roman" panose="02020603050405020304" pitchFamily="18" charset="0"/>
                <a:cs typeface="Times New Roman" panose="02020603050405020304" pitchFamily="18" charset="0"/>
              </a:rPr>
              <a:t>, A. and </a:t>
            </a:r>
            <a:r>
              <a:rPr lang="en-IN" dirty="0" err="1">
                <a:latin typeface="Times New Roman" panose="02020603050405020304" pitchFamily="18" charset="0"/>
                <a:cs typeface="Times New Roman" panose="02020603050405020304" pitchFamily="18" charset="0"/>
              </a:rPr>
              <a:t>Delen</a:t>
            </a:r>
            <a:r>
              <a:rPr lang="en-IN" dirty="0">
                <a:latin typeface="Times New Roman" panose="02020603050405020304" pitchFamily="18" charset="0"/>
                <a:cs typeface="Times New Roman" panose="02020603050405020304" pitchFamily="18" charset="0"/>
              </a:rPr>
              <a:t>, D., 2012. Development of a fuzzy ANP based SWOT analysis for the airline industry in Turkey. </a:t>
            </a:r>
            <a:r>
              <a:rPr lang="en-IN" i="1" dirty="0">
                <a:latin typeface="Times New Roman" panose="02020603050405020304" pitchFamily="18" charset="0"/>
                <a:cs typeface="Times New Roman" panose="02020603050405020304" pitchFamily="18" charset="0"/>
              </a:rPr>
              <a:t>Expert systems with Applications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39</a:t>
            </a:r>
            <a:r>
              <a:rPr lang="en-IN" dirty="0">
                <a:latin typeface="Times New Roman" panose="02020603050405020304" pitchFamily="18" charset="0"/>
                <a:cs typeface="Times New Roman" panose="02020603050405020304" pitchFamily="18" charset="0"/>
              </a:rPr>
              <a:t>(1), pp.14-24.</a:t>
            </a:r>
          </a:p>
          <a:p>
            <a:pPr algn="just"/>
            <a:r>
              <a:rPr lang="en-IN" dirty="0" err="1">
                <a:latin typeface="Times New Roman" panose="02020603050405020304" pitchFamily="18" charset="0"/>
                <a:cs typeface="Times New Roman" panose="02020603050405020304" pitchFamily="18" charset="0"/>
              </a:rPr>
              <a:t>Mardani</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Jusoh</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Zavadskas</a:t>
            </a:r>
            <a:r>
              <a:rPr lang="en-IN" dirty="0">
                <a:latin typeface="Times New Roman" panose="02020603050405020304" pitchFamily="18" charset="0"/>
                <a:cs typeface="Times New Roman" panose="02020603050405020304" pitchFamily="18" charset="0"/>
              </a:rPr>
              <a:t>, E.K., </a:t>
            </a:r>
            <a:r>
              <a:rPr lang="en-IN" dirty="0" err="1">
                <a:latin typeface="Times New Roman" panose="02020603050405020304" pitchFamily="18" charset="0"/>
                <a:cs typeface="Times New Roman" panose="02020603050405020304" pitchFamily="18" charset="0"/>
              </a:rPr>
              <a:t>Khalifah</a:t>
            </a:r>
            <a:r>
              <a:rPr lang="en-IN" dirty="0">
                <a:latin typeface="Times New Roman" panose="02020603050405020304" pitchFamily="18" charset="0"/>
                <a:cs typeface="Times New Roman" panose="02020603050405020304" pitchFamily="18" charset="0"/>
              </a:rPr>
              <a:t>, Z. and Nor, K.M., 2015. Application of multiple-criteria decision-making techniques and approaches to evaluating of service quality: a systematic review of the literature. </a:t>
            </a:r>
            <a:r>
              <a:rPr lang="en-IN" i="1" dirty="0">
                <a:latin typeface="Times New Roman" panose="02020603050405020304" pitchFamily="18" charset="0"/>
                <a:cs typeface="Times New Roman" panose="02020603050405020304" pitchFamily="18" charset="0"/>
              </a:rPr>
              <a:t>Journal of Business Economics and Management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16</a:t>
            </a:r>
            <a:r>
              <a:rPr lang="en-IN" dirty="0">
                <a:latin typeface="Times New Roman" panose="02020603050405020304" pitchFamily="18" charset="0"/>
                <a:cs typeface="Times New Roman" panose="02020603050405020304" pitchFamily="18" charset="0"/>
              </a:rPr>
              <a:t>(5), pp.1034-1068.</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274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1370</Words>
  <Application>Microsoft Office PowerPoint</Application>
  <PresentationFormat>Custom</PresentationFormat>
  <Paragraphs>92</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Problem Solving and decision Making</vt:lpstr>
      <vt:lpstr>Introduction</vt:lpstr>
      <vt:lpstr>Problem</vt:lpstr>
      <vt:lpstr>Background Details</vt:lpstr>
      <vt:lpstr>Working with tourism</vt:lpstr>
      <vt:lpstr>Related Literatures</vt:lpstr>
      <vt:lpstr>Different types of decision making tools</vt:lpstr>
      <vt:lpstr>Cause of the problem</vt:lpstr>
      <vt:lpstr>Solution</vt:lpstr>
      <vt:lpstr>Evaluation</vt:lpstr>
      <vt:lpstr>Implementation Plan</vt:lpstr>
      <vt:lpstr>Communication plan For Stakeholders</vt:lpstr>
      <vt:lpstr>Review and Monitoring Plan</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Microsoft Office User</dc:creator>
  <cp:lastModifiedBy>USER</cp:lastModifiedBy>
  <cp:revision>15</cp:revision>
  <dcterms:created xsi:type="dcterms:W3CDTF">2020-05-05T12:47:56Z</dcterms:created>
  <dcterms:modified xsi:type="dcterms:W3CDTF">2020-08-17T22:16:17Z</dcterms:modified>
</cp:coreProperties>
</file>