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70.xml" ContentType="application/vnd.openxmlformats-officedocument.presentationml.slide+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Layouts/slideLayout3.xml" ContentType="application/vnd.openxmlformats-officedocument.presentationml.slideLayout+xml"/>
  <Default Extension="jpeg" ContentType="image/jpeg"/>
  <Default Extension="emf" ContentType="image/x-emf"/>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handoutMasters/handoutMaster1.xml" ContentType="application/vnd.openxmlformats-officedocument.presentationml.handoutMaster+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3" r:id="rId1"/>
  </p:sldMasterIdLst>
  <p:handoutMasterIdLst>
    <p:handoutMasterId r:id="rId74"/>
  </p:handoutMasterIdLst>
  <p:sldIdLst>
    <p:sldId id="256" r:id="rId2"/>
    <p:sldId id="276" r:id="rId3"/>
    <p:sldId id="285" r:id="rId4"/>
    <p:sldId id="286" r:id="rId5"/>
    <p:sldId id="277" r:id="rId6"/>
    <p:sldId id="279" r:id="rId7"/>
    <p:sldId id="280" r:id="rId8"/>
    <p:sldId id="281" r:id="rId9"/>
    <p:sldId id="282" r:id="rId10"/>
    <p:sldId id="283" r:id="rId11"/>
    <p:sldId id="278" r:id="rId12"/>
    <p:sldId id="269" r:id="rId13"/>
    <p:sldId id="258" r:id="rId14"/>
    <p:sldId id="270" r:id="rId15"/>
    <p:sldId id="261" r:id="rId16"/>
    <p:sldId id="335" r:id="rId17"/>
    <p:sldId id="289" r:id="rId18"/>
    <p:sldId id="290" r:id="rId19"/>
    <p:sldId id="291" r:id="rId20"/>
    <p:sldId id="292" r:id="rId21"/>
    <p:sldId id="293" r:id="rId22"/>
    <p:sldId id="294" r:id="rId23"/>
    <p:sldId id="295" r:id="rId24"/>
    <p:sldId id="296" r:id="rId25"/>
    <p:sldId id="297" r:id="rId26"/>
    <p:sldId id="298" r:id="rId27"/>
    <p:sldId id="299" r:id="rId28"/>
    <p:sldId id="300" r:id="rId29"/>
    <p:sldId id="301" r:id="rId30"/>
    <p:sldId id="302" r:id="rId31"/>
    <p:sldId id="303" r:id="rId32"/>
    <p:sldId id="304" r:id="rId33"/>
    <p:sldId id="305" r:id="rId34"/>
    <p:sldId id="306" r:id="rId35"/>
    <p:sldId id="307" r:id="rId36"/>
    <p:sldId id="308" r:id="rId37"/>
    <p:sldId id="309" r:id="rId38"/>
    <p:sldId id="310" r:id="rId39"/>
    <p:sldId id="311" r:id="rId40"/>
    <p:sldId id="312" r:id="rId41"/>
    <p:sldId id="313" r:id="rId42"/>
    <p:sldId id="314" r:id="rId43"/>
    <p:sldId id="315" r:id="rId44"/>
    <p:sldId id="316" r:id="rId45"/>
    <p:sldId id="317" r:id="rId46"/>
    <p:sldId id="318" r:id="rId47"/>
    <p:sldId id="319" r:id="rId48"/>
    <p:sldId id="320" r:id="rId49"/>
    <p:sldId id="321" r:id="rId50"/>
    <p:sldId id="322" r:id="rId51"/>
    <p:sldId id="323" r:id="rId52"/>
    <p:sldId id="324" r:id="rId53"/>
    <p:sldId id="325" r:id="rId54"/>
    <p:sldId id="326" r:id="rId55"/>
    <p:sldId id="327" r:id="rId56"/>
    <p:sldId id="328" r:id="rId57"/>
    <p:sldId id="329" r:id="rId58"/>
    <p:sldId id="330" r:id="rId59"/>
    <p:sldId id="331" r:id="rId60"/>
    <p:sldId id="332" r:id="rId61"/>
    <p:sldId id="333" r:id="rId62"/>
    <p:sldId id="334" r:id="rId63"/>
    <p:sldId id="263" r:id="rId64"/>
    <p:sldId id="264" r:id="rId65"/>
    <p:sldId id="265" r:id="rId66"/>
    <p:sldId id="266" r:id="rId67"/>
    <p:sldId id="267" r:id="rId68"/>
    <p:sldId id="271" r:id="rId69"/>
    <p:sldId id="272" r:id="rId70"/>
    <p:sldId id="273" r:id="rId71"/>
    <p:sldId id="274" r:id="rId72"/>
    <p:sldId id="275" r:id="rId73"/>
  </p:sldIdLst>
  <p:sldSz cx="9144000" cy="6858000" type="screen4x3"/>
  <p:notesSz cx="6888163" cy="10020300"/>
  <p:defaultTextStyle>
    <a:defPPr>
      <a:defRPr lang="en-GB"/>
    </a:defPPr>
    <a:lvl1pPr algn="l" rtl="0" fontAlgn="base">
      <a:spcBef>
        <a:spcPct val="0"/>
      </a:spcBef>
      <a:spcAft>
        <a:spcPct val="0"/>
      </a:spcAft>
      <a:defRPr kern="1200">
        <a:solidFill>
          <a:schemeClr val="tx1"/>
        </a:solidFill>
        <a:latin typeface="Times New Roman" pitchFamily="18" charset="0"/>
        <a:ea typeface="+mn-ea"/>
        <a:cs typeface="+mn-cs"/>
      </a:defRPr>
    </a:lvl1pPr>
    <a:lvl2pPr marL="457200" algn="l" rtl="0" fontAlgn="base">
      <a:spcBef>
        <a:spcPct val="0"/>
      </a:spcBef>
      <a:spcAft>
        <a:spcPct val="0"/>
      </a:spcAft>
      <a:defRPr kern="1200">
        <a:solidFill>
          <a:schemeClr val="tx1"/>
        </a:solidFill>
        <a:latin typeface="Times New Roman" pitchFamily="18" charset="0"/>
        <a:ea typeface="+mn-ea"/>
        <a:cs typeface="+mn-cs"/>
      </a:defRPr>
    </a:lvl2pPr>
    <a:lvl3pPr marL="914400" algn="l" rtl="0" fontAlgn="base">
      <a:spcBef>
        <a:spcPct val="0"/>
      </a:spcBef>
      <a:spcAft>
        <a:spcPct val="0"/>
      </a:spcAft>
      <a:defRPr kern="1200">
        <a:solidFill>
          <a:schemeClr val="tx1"/>
        </a:solidFill>
        <a:latin typeface="Times New Roman" pitchFamily="18" charset="0"/>
        <a:ea typeface="+mn-ea"/>
        <a:cs typeface="+mn-cs"/>
      </a:defRPr>
    </a:lvl3pPr>
    <a:lvl4pPr marL="1371600" algn="l" rtl="0" fontAlgn="base">
      <a:spcBef>
        <a:spcPct val="0"/>
      </a:spcBef>
      <a:spcAft>
        <a:spcPct val="0"/>
      </a:spcAft>
      <a:defRPr kern="1200">
        <a:solidFill>
          <a:schemeClr val="tx1"/>
        </a:solidFill>
        <a:latin typeface="Times New Roman" pitchFamily="18" charset="0"/>
        <a:ea typeface="+mn-ea"/>
        <a:cs typeface="+mn-cs"/>
      </a:defRPr>
    </a:lvl4pPr>
    <a:lvl5pPr marL="1828800" algn="l" rtl="0" fontAlgn="base">
      <a:spcBef>
        <a:spcPct val="0"/>
      </a:spcBef>
      <a:spcAft>
        <a:spcPct val="0"/>
      </a:spcAft>
      <a:defRPr kern="1200">
        <a:solidFill>
          <a:schemeClr val="tx1"/>
        </a:solidFill>
        <a:latin typeface="Times New Roman" pitchFamily="18" charset="0"/>
        <a:ea typeface="+mn-ea"/>
        <a:cs typeface="+mn-cs"/>
      </a:defRPr>
    </a:lvl5pPr>
    <a:lvl6pPr marL="2286000" algn="l" defTabSz="914400" rtl="0" eaLnBrk="1" latinLnBrk="0" hangingPunct="1">
      <a:defRPr kern="1200">
        <a:solidFill>
          <a:schemeClr val="tx1"/>
        </a:solidFill>
        <a:latin typeface="Times New Roman" pitchFamily="18" charset="0"/>
        <a:ea typeface="+mn-ea"/>
        <a:cs typeface="+mn-cs"/>
      </a:defRPr>
    </a:lvl6pPr>
    <a:lvl7pPr marL="2743200" algn="l" defTabSz="914400" rtl="0" eaLnBrk="1" latinLnBrk="0" hangingPunct="1">
      <a:defRPr kern="1200">
        <a:solidFill>
          <a:schemeClr val="tx1"/>
        </a:solidFill>
        <a:latin typeface="Times New Roman" pitchFamily="18" charset="0"/>
        <a:ea typeface="+mn-ea"/>
        <a:cs typeface="+mn-cs"/>
      </a:defRPr>
    </a:lvl7pPr>
    <a:lvl8pPr marL="3200400" algn="l" defTabSz="914400" rtl="0" eaLnBrk="1" latinLnBrk="0" hangingPunct="1">
      <a:defRPr kern="1200">
        <a:solidFill>
          <a:schemeClr val="tx1"/>
        </a:solidFill>
        <a:latin typeface="Times New Roman" pitchFamily="18" charset="0"/>
        <a:ea typeface="+mn-ea"/>
        <a:cs typeface="+mn-cs"/>
      </a:defRPr>
    </a:lvl8pPr>
    <a:lvl9pPr marL="3657600" algn="l" defTabSz="914400" rtl="0" eaLnBrk="1" latinLnBrk="0" hangingPunct="1">
      <a:defRPr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40" autoAdjust="0"/>
    <p:restoredTop sz="94660" autoAdjust="0"/>
  </p:normalViewPr>
  <p:slideViewPr>
    <p:cSldViewPr>
      <p:cViewPr varScale="1">
        <p:scale>
          <a:sx n="104" d="100"/>
          <a:sy n="104" d="100"/>
        </p:scale>
        <p:origin x="-17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emf"/><Relationship Id="rId1" Type="http://schemas.openxmlformats.org/officeDocument/2006/relationships/image" Target="../media/image12.emf"/><Relationship Id="rId4" Type="http://schemas.openxmlformats.org/officeDocument/2006/relationships/image" Target="../media/image15.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5234" name="Rectangle 2"/>
          <p:cNvSpPr>
            <a:spLocks noGrp="1" noChangeArrowheads="1"/>
          </p:cNvSpPr>
          <p:nvPr>
            <p:ph type="hdr" sz="quarter"/>
          </p:nvPr>
        </p:nvSpPr>
        <p:spPr bwMode="auto">
          <a:xfrm>
            <a:off x="0" y="0"/>
            <a:ext cx="2984500" cy="5016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endParaRPr lang="en-GB"/>
          </a:p>
        </p:txBody>
      </p:sp>
      <p:sp>
        <p:nvSpPr>
          <p:cNvPr id="95235" name="Rectangle 3"/>
          <p:cNvSpPr>
            <a:spLocks noGrp="1" noChangeArrowheads="1"/>
          </p:cNvSpPr>
          <p:nvPr>
            <p:ph type="dt" sz="quarter" idx="1"/>
          </p:nvPr>
        </p:nvSpPr>
        <p:spPr bwMode="auto">
          <a:xfrm>
            <a:off x="3902075" y="0"/>
            <a:ext cx="2984500" cy="5016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endParaRPr lang="en-GB"/>
          </a:p>
        </p:txBody>
      </p:sp>
      <p:sp>
        <p:nvSpPr>
          <p:cNvPr id="95236" name="Rectangle 4"/>
          <p:cNvSpPr>
            <a:spLocks noGrp="1" noChangeArrowheads="1"/>
          </p:cNvSpPr>
          <p:nvPr>
            <p:ph type="ftr" sz="quarter" idx="2"/>
          </p:nvPr>
        </p:nvSpPr>
        <p:spPr bwMode="auto">
          <a:xfrm>
            <a:off x="0" y="9517063"/>
            <a:ext cx="2984500" cy="5016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endParaRPr lang="en-GB"/>
          </a:p>
        </p:txBody>
      </p:sp>
      <p:sp>
        <p:nvSpPr>
          <p:cNvPr id="95237" name="Rectangle 5"/>
          <p:cNvSpPr>
            <a:spLocks noGrp="1" noChangeArrowheads="1"/>
          </p:cNvSpPr>
          <p:nvPr>
            <p:ph type="sldNum" sz="quarter" idx="3"/>
          </p:nvPr>
        </p:nvSpPr>
        <p:spPr bwMode="auto">
          <a:xfrm>
            <a:off x="3902075" y="9517063"/>
            <a:ext cx="2984500" cy="5016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69E5CD0D-2F24-4B1E-87B4-E40B456CE108}" type="slidenum">
              <a:rPr lang="en-GB"/>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62466"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lgn="ctr"/>
            <a:endParaRPr lang="en-US" sz="2400"/>
          </a:p>
        </p:txBody>
      </p:sp>
      <p:sp>
        <p:nvSpPr>
          <p:cNvPr id="62467" name="Rectangle 3"/>
          <p:cNvSpPr>
            <a:spLocks noGrp="1" noChangeArrowheads="1"/>
          </p:cNvSpPr>
          <p:nvPr>
            <p:ph type="ctrTitle"/>
          </p:nvPr>
        </p:nvSpPr>
        <p:spPr>
          <a:xfrm>
            <a:off x="762000" y="1371600"/>
            <a:ext cx="7696200" cy="2057400"/>
          </a:xfrm>
        </p:spPr>
        <p:txBody>
          <a:bodyPr/>
          <a:lstStyle>
            <a:lvl1pPr>
              <a:defRPr sz="5400"/>
            </a:lvl1pPr>
          </a:lstStyle>
          <a:p>
            <a:r>
              <a:rPr lang="en-GB"/>
              <a:t>Click to edit Master title style</a:t>
            </a:r>
          </a:p>
        </p:txBody>
      </p:sp>
      <p:sp>
        <p:nvSpPr>
          <p:cNvPr id="62468"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GB"/>
              <a:t>Click to edit Master subtitle style</a:t>
            </a:r>
          </a:p>
        </p:txBody>
      </p:sp>
      <p:sp>
        <p:nvSpPr>
          <p:cNvPr id="62469" name="Rectangle 5"/>
          <p:cNvSpPr>
            <a:spLocks noGrp="1" noChangeArrowheads="1"/>
          </p:cNvSpPr>
          <p:nvPr>
            <p:ph type="dt" sz="half" idx="2"/>
          </p:nvPr>
        </p:nvSpPr>
        <p:spPr>
          <a:xfrm>
            <a:off x="457200" y="6248400"/>
            <a:ext cx="2133600" cy="457200"/>
          </a:xfrm>
        </p:spPr>
        <p:txBody>
          <a:bodyPr/>
          <a:lstStyle>
            <a:lvl1pPr>
              <a:defRPr/>
            </a:lvl1pPr>
          </a:lstStyle>
          <a:p>
            <a:endParaRPr lang="en-GB"/>
          </a:p>
        </p:txBody>
      </p:sp>
      <p:sp>
        <p:nvSpPr>
          <p:cNvPr id="62470" name="Rectangle 6"/>
          <p:cNvSpPr>
            <a:spLocks noGrp="1" noChangeArrowheads="1"/>
          </p:cNvSpPr>
          <p:nvPr>
            <p:ph type="ftr" sz="quarter" idx="3"/>
          </p:nvPr>
        </p:nvSpPr>
        <p:spPr/>
        <p:txBody>
          <a:bodyPr/>
          <a:lstStyle>
            <a:lvl1pPr>
              <a:defRPr/>
            </a:lvl1pPr>
          </a:lstStyle>
          <a:p>
            <a:endParaRPr lang="en-GB"/>
          </a:p>
        </p:txBody>
      </p:sp>
      <p:sp>
        <p:nvSpPr>
          <p:cNvPr id="62471" name="Rectangle 7"/>
          <p:cNvSpPr>
            <a:spLocks noGrp="1" noChangeArrowheads="1"/>
          </p:cNvSpPr>
          <p:nvPr>
            <p:ph type="sldNum" sz="quarter" idx="4"/>
          </p:nvPr>
        </p:nvSpPr>
        <p:spPr>
          <a:xfrm>
            <a:off x="6553200" y="6248400"/>
            <a:ext cx="2133600" cy="457200"/>
          </a:xfrm>
        </p:spPr>
        <p:txBody>
          <a:bodyPr/>
          <a:lstStyle>
            <a:lvl1pPr>
              <a:defRPr b="1"/>
            </a:lvl1pPr>
          </a:lstStyle>
          <a:p>
            <a:fld id="{5EE0A826-F9E3-40D1-8624-0075A2BE56A7}" type="slidenum">
              <a:rPr lang="en-GB"/>
              <a:pPr/>
              <a:t>‹#›</a:t>
            </a:fld>
            <a:endParaRPr lang="en-GB"/>
          </a:p>
        </p:txBody>
      </p:sp>
      <p:grpSp>
        <p:nvGrpSpPr>
          <p:cNvPr id="62472" name="Group 8"/>
          <p:cNvGrpSpPr>
            <a:grpSpLocks/>
          </p:cNvGrpSpPr>
          <p:nvPr/>
        </p:nvGrpSpPr>
        <p:grpSpPr bwMode="auto">
          <a:xfrm>
            <a:off x="381000" y="304800"/>
            <a:ext cx="8391525" cy="5791200"/>
            <a:chOff x="240" y="192"/>
            <a:chExt cx="5286" cy="3648"/>
          </a:xfrm>
        </p:grpSpPr>
        <p:sp>
          <p:nvSpPr>
            <p:cNvPr id="62473"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lgn="ctr"/>
              <a:endParaRPr lang="en-US" sz="2400"/>
            </a:p>
          </p:txBody>
        </p:sp>
        <p:sp>
          <p:nvSpPr>
            <p:cNvPr id="62474"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lgn="ctr"/>
              <a:endParaRPr lang="en-US" sz="2400"/>
            </a:p>
          </p:txBody>
        </p:sp>
        <p:sp>
          <p:nvSpPr>
            <p:cNvPr id="62475"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lgn="ctr"/>
              <a:endParaRPr lang="en-US" sz="2400"/>
            </a:p>
          </p:txBody>
        </p:sp>
        <p:sp>
          <p:nvSpPr>
            <p:cNvPr id="62476"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lgn="ctr"/>
              <a:endParaRPr lang="en-US" sz="2400"/>
            </a:p>
          </p:txBody>
        </p:sp>
        <p:sp>
          <p:nvSpPr>
            <p:cNvPr id="62477"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endParaRPr lang="en-GB"/>
            </a:p>
          </p:txBody>
        </p:sp>
        <p:sp>
          <p:nvSpPr>
            <p:cNvPr id="62478"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lgn="ctr"/>
              <a:endParaRPr lang="en-US" sz="2400"/>
            </a:p>
          </p:txBody>
        </p:sp>
      </p:gr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E25C08C-7429-44C2-9348-A848DD2C4B22}"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2B9CFF1-9C5B-435A-99DB-1EE1C66D227A}"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CE0DBA9-4657-4831-A347-6E7676858832}"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F032662F-A721-4767-928E-70F06CE0C8B9}"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FEAA0AA6-C7A1-4591-805C-78755010AE33}"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4F78861-C575-4D84-9FC2-2FCE5856FAAF}"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909D3AF-12BF-4BD1-AEB1-6F53419039C0}"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990876A-561F-4E46-AEB1-DBD5C9317235}"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45E9F9F-4F0B-4286-B199-E25B135C9FF4}"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F862BAF-7C68-4CDB-81AD-378E832A4665}"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828800"/>
            <a:ext cx="4038600" cy="4302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828800"/>
            <a:ext cx="4038600" cy="4302125"/>
          </a:xfrm>
        </p:spPr>
        <p:txBody>
          <a:bodyPr/>
          <a:lstStyle/>
          <a:p>
            <a:endParaRPr lang="en-GB"/>
          </a:p>
        </p:txBody>
      </p:sp>
      <p:sp>
        <p:nvSpPr>
          <p:cNvPr id="5" name="Date Placeholder 4"/>
          <p:cNvSpPr>
            <a:spLocks noGrp="1"/>
          </p:cNvSpPr>
          <p:nvPr>
            <p:ph type="dt" sz="half" idx="10"/>
          </p:nvPr>
        </p:nvSpPr>
        <p:spPr>
          <a:xfrm>
            <a:off x="457200" y="6248400"/>
            <a:ext cx="16764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781800" y="6248400"/>
            <a:ext cx="1905000" cy="457200"/>
          </a:xfrm>
        </p:spPr>
        <p:txBody>
          <a:bodyPr/>
          <a:lstStyle>
            <a:lvl1pPr>
              <a:defRPr/>
            </a:lvl1pPr>
          </a:lstStyle>
          <a:p>
            <a:fld id="{50D2A30C-19D1-421E-B43C-A557C5187B0C}"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457200" y="1828800"/>
            <a:ext cx="4038600" cy="4302125"/>
          </a:xfrm>
        </p:spPr>
        <p:txBody>
          <a:bodyPr/>
          <a:lstStyle/>
          <a:p>
            <a:endParaRPr lang="en-GB"/>
          </a:p>
        </p:txBody>
      </p:sp>
      <p:sp>
        <p:nvSpPr>
          <p:cNvPr id="4" name="Text Placeholder 3"/>
          <p:cNvSpPr>
            <a:spLocks noGrp="1"/>
          </p:cNvSpPr>
          <p:nvPr>
            <p:ph type="body" sz="half" idx="2"/>
          </p:nvPr>
        </p:nvSpPr>
        <p:spPr>
          <a:xfrm>
            <a:off x="4648200" y="1828800"/>
            <a:ext cx="4038600" cy="4302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8400"/>
            <a:ext cx="16764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781800" y="6248400"/>
            <a:ext cx="1905000" cy="457200"/>
          </a:xfrm>
        </p:spPr>
        <p:txBody>
          <a:bodyPr/>
          <a:lstStyle>
            <a:lvl1pPr>
              <a:defRPr/>
            </a:lvl1pPr>
          </a:lstStyle>
          <a:p>
            <a:fld id="{3D63DD90-2517-4701-9E2C-37B285840AB1}"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533400"/>
            <a:ext cx="82296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828800"/>
            <a:ext cx="4038600" cy="20748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828800"/>
            <a:ext cx="4038600" cy="20748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4056063"/>
            <a:ext cx="4038600" cy="20748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4056063"/>
            <a:ext cx="4038600" cy="20748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248400"/>
            <a:ext cx="1676400" cy="457200"/>
          </a:xfrm>
        </p:spPr>
        <p:txBody>
          <a:bodyPr/>
          <a:lstStyle>
            <a:lvl1pPr>
              <a:defRPr/>
            </a:lvl1pPr>
          </a:lstStyle>
          <a:p>
            <a:endParaRPr lang="en-GB"/>
          </a:p>
        </p:txBody>
      </p:sp>
      <p:sp>
        <p:nvSpPr>
          <p:cNvPr id="8" name="Footer Placeholder 7"/>
          <p:cNvSpPr>
            <a:spLocks noGrp="1"/>
          </p:cNvSpPr>
          <p:nvPr>
            <p:ph type="ftr" sz="quarter" idx="11"/>
          </p:nvPr>
        </p:nvSpPr>
        <p:spPr>
          <a:xfrm>
            <a:off x="3124200" y="6248400"/>
            <a:ext cx="2895600" cy="457200"/>
          </a:xfrm>
        </p:spPr>
        <p:txBody>
          <a:bodyPr/>
          <a:lstStyle>
            <a:lvl1pPr>
              <a:defRPr/>
            </a:lvl1pPr>
          </a:lstStyle>
          <a:p>
            <a:endParaRPr lang="en-GB"/>
          </a:p>
        </p:txBody>
      </p:sp>
      <p:sp>
        <p:nvSpPr>
          <p:cNvPr id="9" name="Slide Number Placeholder 8"/>
          <p:cNvSpPr>
            <a:spLocks noGrp="1"/>
          </p:cNvSpPr>
          <p:nvPr>
            <p:ph type="sldNum" sz="quarter" idx="12"/>
          </p:nvPr>
        </p:nvSpPr>
        <p:spPr>
          <a:xfrm>
            <a:off x="6781800" y="6248400"/>
            <a:ext cx="1905000" cy="457200"/>
          </a:xfrm>
        </p:spPr>
        <p:txBody>
          <a:bodyPr/>
          <a:lstStyle>
            <a:lvl1pPr>
              <a:defRPr/>
            </a:lvl1pPr>
          </a:lstStyle>
          <a:p>
            <a:fld id="{A8E1902E-71D2-409B-BEAF-265B848D6B6C}"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61443"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1444"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atin typeface="Arial" charset="0"/>
              </a:defRPr>
            </a:lvl1pPr>
          </a:lstStyle>
          <a:p>
            <a:endParaRPr lang="en-GB"/>
          </a:p>
        </p:txBody>
      </p:sp>
      <p:sp>
        <p:nvSpPr>
          <p:cNvPr id="61445"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atin typeface="Arial" charset="0"/>
              </a:defRPr>
            </a:lvl1pPr>
          </a:lstStyle>
          <a:p>
            <a:endParaRPr lang="en-GB"/>
          </a:p>
        </p:txBody>
      </p:sp>
      <p:sp>
        <p:nvSpPr>
          <p:cNvPr id="61446"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atin typeface="Arial" charset="0"/>
              </a:defRPr>
            </a:lvl1pPr>
          </a:lstStyle>
          <a:p>
            <a:fld id="{34FB6BE4-26DB-4501-9B15-646E7C28838F}" type="slidenum">
              <a:rPr lang="en-GB"/>
              <a:pPr/>
              <a:t>‹#›</a:t>
            </a:fld>
            <a:endParaRPr lang="en-GB"/>
          </a:p>
        </p:txBody>
      </p:sp>
      <p:grpSp>
        <p:nvGrpSpPr>
          <p:cNvPr id="61447" name="Group 7"/>
          <p:cNvGrpSpPr>
            <a:grpSpLocks/>
          </p:cNvGrpSpPr>
          <p:nvPr/>
        </p:nvGrpSpPr>
        <p:grpSpPr bwMode="auto">
          <a:xfrm>
            <a:off x="279400" y="152400"/>
            <a:ext cx="8686800" cy="1600200"/>
            <a:chOff x="176" y="96"/>
            <a:chExt cx="5472" cy="1008"/>
          </a:xfrm>
        </p:grpSpPr>
        <p:sp>
          <p:nvSpPr>
            <p:cNvPr id="61448"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endParaRPr lang="en-GB"/>
            </a:p>
          </p:txBody>
        </p:sp>
        <p:sp>
          <p:nvSpPr>
            <p:cNvPr id="61449"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lgn="ctr"/>
              <a:endParaRPr lang="en-US" sz="2400"/>
            </a:p>
          </p:txBody>
        </p:sp>
        <p:sp>
          <p:nvSpPr>
            <p:cNvPr id="61450"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lgn="ctr"/>
              <a:endParaRPr lang="en-US" sz="2400"/>
            </a:p>
          </p:txBody>
        </p:sp>
        <p:sp>
          <p:nvSpPr>
            <p:cNvPr id="61451"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lgn="ctr"/>
              <a:endParaRPr lang="en-US" sz="2400"/>
            </a:p>
          </p:txBody>
        </p:sp>
        <p:sp>
          <p:nvSpPr>
            <p:cNvPr id="61452"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lgn="ctr"/>
              <a:endParaRPr lang="en-US" sz="2400"/>
            </a:p>
          </p:txBody>
        </p:sp>
      </p:grpSp>
    </p:spTree>
  </p:cSld>
  <p:clrMap bg1="lt1" tx1="dk1" bg2="lt2" tx2="dk2" accent1="accent1" accent2="accent2" accent3="accent3" accent4="accent4" accent5="accent5" accent6="accent6" hlink="hlink" folHlink="folHlink"/>
  <p:sldLayoutIdLst>
    <p:sldLayoutId id="2147483654" r:id="rId1"/>
    <p:sldLayoutId id="2147483655" r:id="rId2"/>
    <p:sldLayoutId id="2147483656" r:id="rId3"/>
    <p:sldLayoutId id="2147483657" r:id="rId4"/>
    <p:sldLayoutId id="2147483658" r:id="rId5"/>
    <p:sldLayoutId id="2147483659" r:id="rId6"/>
    <p:sldLayoutId id="2147483660" r:id="rId7"/>
    <p:sldLayoutId id="2147483661" r:id="rId8"/>
    <p:sldLayoutId id="2147483662" r:id="rId9"/>
    <p:sldLayoutId id="2147483663" r:id="rId10"/>
    <p:sldLayoutId id="2147483664" r:id="rId11"/>
    <p:sldLayoutId id="2147483665" r:id="rId12"/>
    <p:sldLayoutId id="2147483666" r:id="rId13"/>
    <p:sldLayoutId id="2147483667" r:id="rId14"/>
  </p:sldLayoutIdLst>
  <p:timing>
    <p:tnLst>
      <p:par>
        <p:cTn id="1" dur="indefinite" restart="never" nodeType="tmRoot"/>
      </p:par>
    </p:tnLst>
  </p:timing>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Times New Roman" pitchFamily="18" charset="0"/>
        </a:defRPr>
      </a:lvl2pPr>
      <a:lvl3pPr algn="l" rtl="0" fontAlgn="base">
        <a:spcBef>
          <a:spcPct val="0"/>
        </a:spcBef>
        <a:spcAft>
          <a:spcPct val="0"/>
        </a:spcAft>
        <a:defRPr sz="4400">
          <a:solidFill>
            <a:schemeClr val="tx2"/>
          </a:solidFill>
          <a:latin typeface="Times New Roman" pitchFamily="18" charset="0"/>
        </a:defRPr>
      </a:lvl3pPr>
      <a:lvl4pPr algn="l" rtl="0" fontAlgn="base">
        <a:spcBef>
          <a:spcPct val="0"/>
        </a:spcBef>
        <a:spcAft>
          <a:spcPct val="0"/>
        </a:spcAft>
        <a:defRPr sz="4400">
          <a:solidFill>
            <a:schemeClr val="tx2"/>
          </a:solidFill>
          <a:latin typeface="Times New Roman" pitchFamily="18" charset="0"/>
        </a:defRPr>
      </a:lvl4pPr>
      <a:lvl5pPr algn="l" rtl="0" fontAlgn="base">
        <a:spcBef>
          <a:spcPct val="0"/>
        </a:spcBef>
        <a:spcAft>
          <a:spcPct val="0"/>
        </a:spcAft>
        <a:defRPr sz="4400">
          <a:solidFill>
            <a:schemeClr val="tx2"/>
          </a:solidFill>
          <a:latin typeface="Times New Roman" pitchFamily="18" charset="0"/>
        </a:defRPr>
      </a:lvl5pPr>
      <a:lvl6pPr marL="457200" algn="l" rtl="0" fontAlgn="base">
        <a:spcBef>
          <a:spcPct val="0"/>
        </a:spcBef>
        <a:spcAft>
          <a:spcPct val="0"/>
        </a:spcAft>
        <a:defRPr sz="4400">
          <a:solidFill>
            <a:schemeClr val="tx2"/>
          </a:solidFill>
          <a:latin typeface="Times New Roman" pitchFamily="18" charset="0"/>
        </a:defRPr>
      </a:lvl6pPr>
      <a:lvl7pPr marL="914400" algn="l" rtl="0" fontAlgn="base">
        <a:spcBef>
          <a:spcPct val="0"/>
        </a:spcBef>
        <a:spcAft>
          <a:spcPct val="0"/>
        </a:spcAft>
        <a:defRPr sz="4400">
          <a:solidFill>
            <a:schemeClr val="tx2"/>
          </a:solidFill>
          <a:latin typeface="Times New Roman" pitchFamily="18" charset="0"/>
        </a:defRPr>
      </a:lvl7pPr>
      <a:lvl8pPr marL="1371600" algn="l" rtl="0" fontAlgn="base">
        <a:spcBef>
          <a:spcPct val="0"/>
        </a:spcBef>
        <a:spcAft>
          <a:spcPct val="0"/>
        </a:spcAft>
        <a:defRPr sz="4400">
          <a:solidFill>
            <a:schemeClr val="tx2"/>
          </a:solidFill>
          <a:latin typeface="Times New Roman" pitchFamily="18" charset="0"/>
        </a:defRPr>
      </a:lvl8pPr>
      <a:lvl9pPr marL="1828800" algn="l" rtl="0" fontAlgn="base">
        <a:spcBef>
          <a:spcPct val="0"/>
        </a:spcBef>
        <a:spcAft>
          <a:spcPct val="0"/>
        </a:spcAft>
        <a:defRPr sz="4400">
          <a:solidFill>
            <a:schemeClr val="tx2"/>
          </a:solidFill>
          <a:latin typeface="Times New Roman" pitchFamily="18" charset="0"/>
        </a:defRPr>
      </a:lvl9pPr>
    </p:titleStyle>
    <p:bodyStyle>
      <a:lvl1pPr marL="469900" indent="-469900" algn="l" rtl="0" fontAlgn="base">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fontAlgn="base">
        <a:spcBef>
          <a:spcPct val="20000"/>
        </a:spcBef>
        <a:spcAft>
          <a:spcPct val="0"/>
        </a:spcAft>
        <a:buClr>
          <a:schemeClr val="accent2"/>
        </a:buClr>
        <a:buSzPct val="75000"/>
        <a:buFont typeface="Wingdings" pitchFamily="2" charset="2"/>
        <a:buChar char="n"/>
        <a:defRPr sz="2800">
          <a:solidFill>
            <a:schemeClr val="tx1"/>
          </a:solidFill>
          <a:latin typeface="+mn-lt"/>
        </a:defRPr>
      </a:lvl2pPr>
      <a:lvl3pPr marL="1377950" indent="-468313" algn="l" rtl="0" fontAlgn="base">
        <a:spcBef>
          <a:spcPct val="20000"/>
        </a:spcBef>
        <a:spcAft>
          <a:spcPct val="0"/>
        </a:spcAft>
        <a:buClr>
          <a:schemeClr val="bg2"/>
        </a:buClr>
        <a:buSzPct val="65000"/>
        <a:buFont typeface="Wingdings" pitchFamily="2" charset="2"/>
        <a:buChar char="o"/>
        <a:defRPr sz="2400">
          <a:solidFill>
            <a:schemeClr val="tx1"/>
          </a:solidFill>
          <a:latin typeface="+mn-lt"/>
        </a:defRPr>
      </a:lvl3pPr>
      <a:lvl4pPr marL="1827213" indent="-438150" algn="l" rtl="0" fontAlgn="base">
        <a:spcBef>
          <a:spcPct val="20000"/>
        </a:spcBef>
        <a:spcAft>
          <a:spcPct val="0"/>
        </a:spcAft>
        <a:buClr>
          <a:schemeClr val="accent2"/>
        </a:buClr>
        <a:buSzPct val="75000"/>
        <a:buFont typeface="Wingdings" pitchFamily="2" charset="2"/>
        <a:buChar char="n"/>
        <a:defRPr sz="2000">
          <a:solidFill>
            <a:schemeClr val="tx1"/>
          </a:solidFill>
          <a:latin typeface="+mn-lt"/>
        </a:defRPr>
      </a:lvl4pPr>
      <a:lvl5pPr marL="2297113" indent="-468313" algn="l" rtl="0" fontAlgn="base">
        <a:spcBef>
          <a:spcPct val="20000"/>
        </a:spcBef>
        <a:spcAft>
          <a:spcPct val="0"/>
        </a:spcAft>
        <a:buClr>
          <a:schemeClr val="accent1"/>
        </a:buClr>
        <a:buSzPct val="50000"/>
        <a:buFont typeface="Wingdings" pitchFamily="2" charset="2"/>
        <a:buChar char="o"/>
        <a:defRPr sz="2000">
          <a:solidFill>
            <a:schemeClr val="tx1"/>
          </a:solidFill>
          <a:latin typeface="+mn-lt"/>
        </a:defRPr>
      </a:lvl5pPr>
      <a:lvl6pPr marL="2754313" indent="-468313" algn="l" rtl="0" fontAlgn="base">
        <a:spcBef>
          <a:spcPct val="20000"/>
        </a:spcBef>
        <a:spcAft>
          <a:spcPct val="0"/>
        </a:spcAft>
        <a:buClr>
          <a:schemeClr val="accent1"/>
        </a:buClr>
        <a:buSzPct val="50000"/>
        <a:buFont typeface="Wingdings" pitchFamily="2" charset="2"/>
        <a:buChar char="o"/>
        <a:defRPr sz="2000">
          <a:solidFill>
            <a:schemeClr val="tx1"/>
          </a:solidFill>
          <a:latin typeface="+mn-lt"/>
        </a:defRPr>
      </a:lvl6pPr>
      <a:lvl7pPr marL="3211513" indent="-468313" algn="l" rtl="0" fontAlgn="base">
        <a:spcBef>
          <a:spcPct val="20000"/>
        </a:spcBef>
        <a:spcAft>
          <a:spcPct val="0"/>
        </a:spcAft>
        <a:buClr>
          <a:schemeClr val="accent1"/>
        </a:buClr>
        <a:buSzPct val="50000"/>
        <a:buFont typeface="Wingdings" pitchFamily="2" charset="2"/>
        <a:buChar char="o"/>
        <a:defRPr sz="2000">
          <a:solidFill>
            <a:schemeClr val="tx1"/>
          </a:solidFill>
          <a:latin typeface="+mn-lt"/>
        </a:defRPr>
      </a:lvl7pPr>
      <a:lvl8pPr marL="3668713" indent="-468313" algn="l" rtl="0" fontAlgn="base">
        <a:spcBef>
          <a:spcPct val="20000"/>
        </a:spcBef>
        <a:spcAft>
          <a:spcPct val="0"/>
        </a:spcAft>
        <a:buClr>
          <a:schemeClr val="accent1"/>
        </a:buClr>
        <a:buSzPct val="50000"/>
        <a:buFont typeface="Wingdings" pitchFamily="2" charset="2"/>
        <a:buChar char="o"/>
        <a:defRPr sz="2000">
          <a:solidFill>
            <a:schemeClr val="tx1"/>
          </a:solidFill>
          <a:latin typeface="+mn-lt"/>
        </a:defRPr>
      </a:lvl8pPr>
      <a:lvl9pPr marL="4125913" indent="-468313" algn="l" rtl="0" fontAlgn="base">
        <a:spcBef>
          <a:spcPct val="20000"/>
        </a:spcBef>
        <a:spcAft>
          <a:spcPct val="0"/>
        </a:spcAft>
        <a:buClr>
          <a:schemeClr val="accent1"/>
        </a:buClr>
        <a:buSzPct val="50000"/>
        <a:buFont typeface="Wingdings" pitchFamily="2" charset="2"/>
        <a:buChar char="o"/>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video" Target="file:///D:\FILES\PFILES\MSOFFICE\MEDIA\CNTCD1\Photo1\j0185138.jpg"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4.xml"/><Relationship Id="rId1" Type="http://schemas.openxmlformats.org/officeDocument/2006/relationships/vmlDrawing" Target="../drawings/vmlDrawing1.vml"/><Relationship Id="rId6" Type="http://schemas.openxmlformats.org/officeDocument/2006/relationships/oleObject" Target="../embeddings/oleObject4.bin"/><Relationship Id="rId5" Type="http://schemas.openxmlformats.org/officeDocument/2006/relationships/oleObject" Target="../embeddings/oleObject3.bin"/><Relationship Id="rId4" Type="http://schemas.openxmlformats.org/officeDocument/2006/relationships/oleObject" Target="../embeddings/oleObject2.bin"/></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ctrTitle"/>
          </p:nvPr>
        </p:nvSpPr>
        <p:spPr/>
        <p:txBody>
          <a:bodyPr/>
          <a:lstStyle/>
          <a:p>
            <a:r>
              <a:rPr lang="en-GB" sz="4000"/>
              <a:t>Weak and Strong Sustainable Development, and the dilemma it poses to implimentation.</a:t>
            </a:r>
          </a:p>
        </p:txBody>
      </p:sp>
      <p:sp>
        <p:nvSpPr>
          <p:cNvPr id="57347" name="Rectangle 3"/>
          <p:cNvSpPr>
            <a:spLocks noGrp="1" noChangeArrowheads="1"/>
          </p:cNvSpPr>
          <p:nvPr>
            <p:ph type="subTitle" idx="1"/>
          </p:nvPr>
        </p:nvSpPr>
        <p:spPr/>
        <p:txBody>
          <a:bodyPr/>
          <a:lstStyle/>
          <a:p>
            <a:r>
              <a:rPr lang="en-GB"/>
              <a:t>By</a:t>
            </a:r>
          </a:p>
          <a:p>
            <a:r>
              <a:rPr lang="en-GB"/>
              <a:t>Linda Rudd</a:t>
            </a:r>
          </a:p>
        </p:txBody>
      </p:sp>
      <p:pic>
        <p:nvPicPr>
          <p:cNvPr id="57351" name="j0185138.jpg">
            <a:hlinkClick r:id="" action="ppaction://media"/>
          </p:cNvPr>
          <p:cNvPicPr>
            <a:picLocks noRot="1" noChangeAspect="1" noChangeArrowheads="1"/>
          </p:cNvPicPr>
          <p:nvPr>
            <a:videoFile r:link="rId1"/>
          </p:nvPr>
        </p:nvPicPr>
        <p:blipFill>
          <a:blip r:embed="rId3"/>
          <a:srcRect/>
          <a:stretch>
            <a:fillRect/>
          </a:stretch>
        </p:blipFill>
        <p:spPr bwMode="auto">
          <a:xfrm>
            <a:off x="5940425" y="3573463"/>
            <a:ext cx="2781300" cy="2497137"/>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7351"/>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7351"/>
                                        </p:tgtEl>
                                      </p:cBhvr>
                                    </p:cmd>
                                  </p:childTnLst>
                                </p:cTn>
                              </p:par>
                            </p:childTnLst>
                          </p:cTn>
                        </p:par>
                      </p:childTnLst>
                    </p:cTn>
                  </p:par>
                </p:childTnLst>
              </p:cTn>
              <p:nextCondLst>
                <p:cond evt="onClick" delay="0">
                  <p:tgtEl>
                    <p:spTgt spid="57351"/>
                  </p:tgtEl>
                </p:cond>
              </p:nextCondLst>
            </p:seq>
            <p:video>
              <p:cMediaNode>
                <p:cTn id="7" fill="hold" display="0">
                  <p:stCondLst>
                    <p:cond delay="indefinite"/>
                  </p:stCondLst>
                  <p:endCondLst>
                    <p:cond evt="onNext" delay="0">
                      <p:tgtEl>
                        <p:sldTgt/>
                      </p:tgtEl>
                    </p:cond>
                    <p:cond evt="onPrev" delay="0">
                      <p:tgtEl>
                        <p:sldTgt/>
                      </p:tgtEl>
                    </p:cond>
                  </p:endCondLst>
                </p:cTn>
                <p:tgtEl>
                  <p:spTgt spid="57351"/>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GB"/>
              <a:t>Recap</a:t>
            </a:r>
          </a:p>
        </p:txBody>
      </p:sp>
      <p:sp>
        <p:nvSpPr>
          <p:cNvPr id="94211" name="Rectangle 3"/>
          <p:cNvSpPr>
            <a:spLocks noGrp="1" noChangeArrowheads="1"/>
          </p:cNvSpPr>
          <p:nvPr>
            <p:ph type="body" idx="1"/>
          </p:nvPr>
        </p:nvSpPr>
        <p:spPr/>
        <p:txBody>
          <a:bodyPr/>
          <a:lstStyle/>
          <a:p>
            <a:r>
              <a:rPr lang="en-GB"/>
              <a:t>Bruntland: Rio Earth Summit 1992</a:t>
            </a:r>
          </a:p>
          <a:p>
            <a:r>
              <a:rPr lang="en-GB"/>
              <a:t>Rio+10 Johannesburg Millennium Goals,</a:t>
            </a:r>
          </a:p>
          <a:p>
            <a:r>
              <a:rPr lang="en-GB"/>
              <a:t>The three pillars of SD, Economy, Equity, Environment.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US"/>
              <a:t>Millennium Development Goals</a:t>
            </a:r>
          </a:p>
        </p:txBody>
      </p:sp>
      <p:sp>
        <p:nvSpPr>
          <p:cNvPr id="105475" name="Rectangle 3"/>
          <p:cNvSpPr>
            <a:spLocks noGrp="1" noChangeArrowheads="1"/>
          </p:cNvSpPr>
          <p:nvPr>
            <p:ph type="body" idx="1"/>
          </p:nvPr>
        </p:nvSpPr>
        <p:spPr/>
        <p:txBody>
          <a:bodyPr/>
          <a:lstStyle/>
          <a:p>
            <a:pPr marL="342900" indent="-342900"/>
            <a:r>
              <a:rPr lang="en-US"/>
              <a:t>These goals were ratified by 189 heads at the United Nations Millenium Summit Sept. 2000.</a:t>
            </a:r>
          </a:p>
          <a:p>
            <a:pPr marL="342900" indent="-342900"/>
            <a:r>
              <a:rPr lang="en-US"/>
              <a:t>1. To eradicate extreme poverty and hunger in Africa</a:t>
            </a:r>
          </a:p>
          <a:p>
            <a:pPr marL="342900" indent="-342900"/>
            <a:r>
              <a:rPr lang="en-US"/>
              <a:t> 2. To achieve universal primary education</a:t>
            </a:r>
          </a:p>
          <a:p>
            <a:pPr marL="342900" indent="-342900"/>
            <a:r>
              <a:rPr lang="en-US"/>
              <a:t> 3. To promote gender equality</a:t>
            </a:r>
          </a:p>
          <a:p>
            <a:pPr marL="342900" indent="-342900"/>
            <a:r>
              <a:rPr lang="en-US"/>
              <a:t> 4. To Reduce child mortality </a:t>
            </a:r>
          </a:p>
          <a:p>
            <a:pPr marL="342900" indent="-342900">
              <a:buFont typeface="Wingdings" pitchFamily="2" charset="2"/>
              <a:buNone/>
            </a:pPr>
            <a:endParaRPr lang="en-US"/>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r>
              <a:rPr lang="en-US"/>
              <a:t>Millenium Goals cont.</a:t>
            </a:r>
          </a:p>
        </p:txBody>
      </p:sp>
      <p:sp>
        <p:nvSpPr>
          <p:cNvPr id="106499" name="Rectangle 3"/>
          <p:cNvSpPr>
            <a:spLocks noGrp="1" noChangeArrowheads="1"/>
          </p:cNvSpPr>
          <p:nvPr>
            <p:ph type="body" idx="1"/>
          </p:nvPr>
        </p:nvSpPr>
        <p:spPr/>
        <p:txBody>
          <a:bodyPr/>
          <a:lstStyle/>
          <a:p>
            <a:pPr marL="342900" indent="-342900"/>
            <a:r>
              <a:rPr lang="en-US"/>
              <a:t>5. To combat HIV/AIDS</a:t>
            </a:r>
          </a:p>
          <a:p>
            <a:pPr marL="342900" indent="-342900"/>
            <a:r>
              <a:rPr lang="en-US"/>
              <a:t> 6. To ensure environmental sustainability</a:t>
            </a:r>
          </a:p>
          <a:p>
            <a:pPr marL="342900" indent="-342900"/>
            <a:r>
              <a:rPr lang="en-US"/>
              <a:t> 7. To develop global partnerships</a:t>
            </a:r>
          </a:p>
          <a:p>
            <a:pPr marL="342900" indent="-342900">
              <a:buFont typeface="Wingdings" pitchFamily="2" charset="2"/>
              <a:buNone/>
            </a:pPr>
            <a:endParaRPr lang="en-US"/>
          </a:p>
          <a:p>
            <a:pPr marL="342900" indent="-342900">
              <a:buFont typeface="Wingdings" pitchFamily="2" charset="2"/>
              <a:buNone/>
            </a:pPr>
            <a:r>
              <a:rPr lang="en-US"/>
              <a:t>(The year 2015 was chosen as the goal line)</a:t>
            </a:r>
          </a:p>
          <a:p>
            <a:pPr marL="342900" indent="-342900">
              <a:buFont typeface="Wingdings" pitchFamily="2" charset="2"/>
              <a:buNone/>
            </a:pPr>
            <a:endParaRPr lang="en-US"/>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t>What is Capital (Rao:an economist)</a:t>
            </a:r>
          </a:p>
        </p:txBody>
      </p:sp>
      <p:sp>
        <p:nvSpPr>
          <p:cNvPr id="97283" name="Rectangle 3"/>
          <p:cNvSpPr>
            <a:spLocks noGrp="1" noChangeArrowheads="1"/>
          </p:cNvSpPr>
          <p:nvPr>
            <p:ph type="body" idx="1"/>
          </p:nvPr>
        </p:nvSpPr>
        <p:spPr/>
        <p:txBody>
          <a:bodyPr/>
          <a:lstStyle/>
          <a:p>
            <a:pPr>
              <a:lnSpc>
                <a:spcPct val="90000"/>
              </a:lnSpc>
            </a:pPr>
            <a:r>
              <a:rPr lang="en-GB" sz="2400"/>
              <a:t>Capital can be broadly divided into four categories:</a:t>
            </a:r>
          </a:p>
          <a:p>
            <a:pPr>
              <a:lnSpc>
                <a:spcPct val="90000"/>
              </a:lnSpc>
              <a:buFont typeface="Wingdings" pitchFamily="2" charset="2"/>
              <a:buChar char="v"/>
            </a:pPr>
            <a:r>
              <a:rPr lang="en-GB" sz="2400"/>
              <a:t>Person-made capital: based on manufacturing or related economic activities.</a:t>
            </a:r>
          </a:p>
          <a:p>
            <a:pPr>
              <a:lnSpc>
                <a:spcPct val="90000"/>
              </a:lnSpc>
              <a:buFont typeface="Wingdings" pitchFamily="2" charset="2"/>
              <a:buChar char="v"/>
            </a:pPr>
            <a:r>
              <a:rPr lang="en-GB" sz="2400"/>
              <a:t>Natural Capital: consisting of non-renewable and renewable resources including atmosphere, sources and sinks, and other ecological resources.</a:t>
            </a:r>
          </a:p>
          <a:p>
            <a:pPr>
              <a:lnSpc>
                <a:spcPct val="90000"/>
              </a:lnSpc>
              <a:buFont typeface="Wingdings" pitchFamily="2" charset="2"/>
              <a:buChar char="v"/>
            </a:pPr>
            <a:r>
              <a:rPr lang="en-GB" sz="2400"/>
              <a:t>Human capital: Knowledge, technical know-how and health.</a:t>
            </a:r>
          </a:p>
          <a:p>
            <a:pPr>
              <a:lnSpc>
                <a:spcPct val="90000"/>
              </a:lnSpc>
              <a:buFont typeface="Wingdings" pitchFamily="2" charset="2"/>
              <a:buChar char="v"/>
            </a:pPr>
            <a:r>
              <a:rPr lang="en-GB" sz="2400"/>
              <a:t>Social capital: culture, people’s institutions, efficacy and quality of various institutions, cooperative behaviour, trust, social norms, and people’s participation in decision making. (RAO, 2000)</a:t>
            </a:r>
          </a:p>
          <a:p>
            <a:pPr>
              <a:lnSpc>
                <a:spcPct val="90000"/>
              </a:lnSpc>
            </a:pPr>
            <a:endParaRPr lang="en-GB" sz="24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GB" sz="4000"/>
              <a:t>The Five Capitals. (Porritt:an environmentalist)</a:t>
            </a:r>
          </a:p>
        </p:txBody>
      </p:sp>
      <p:sp>
        <p:nvSpPr>
          <p:cNvPr id="99331" name="Rectangle 3"/>
          <p:cNvSpPr>
            <a:spLocks noGrp="1" noChangeArrowheads="1"/>
          </p:cNvSpPr>
          <p:nvPr>
            <p:ph type="body" idx="1"/>
          </p:nvPr>
        </p:nvSpPr>
        <p:spPr/>
        <p:txBody>
          <a:bodyPr/>
          <a:lstStyle/>
          <a:p>
            <a:pPr>
              <a:lnSpc>
                <a:spcPct val="90000"/>
              </a:lnSpc>
            </a:pPr>
            <a:r>
              <a:rPr lang="en-GB"/>
              <a:t>Natural capital( environmental/ecologoical capital) this is any stock or flow of energy and matter that yields goods or services.</a:t>
            </a:r>
          </a:p>
          <a:p>
            <a:pPr>
              <a:lnSpc>
                <a:spcPct val="90000"/>
              </a:lnSpc>
            </a:pPr>
            <a:r>
              <a:rPr lang="en-GB"/>
              <a:t>There are several categories, resources, some which are renewable, such as timber, grain, fish and water) and others which are not, such as fossil fuels. Sinks which absorb, neutralise or recycle waste, and services such as climate regulation.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a:t>Human Capital</a:t>
            </a:r>
          </a:p>
        </p:txBody>
      </p:sp>
      <p:sp>
        <p:nvSpPr>
          <p:cNvPr id="100355" name="Rectangle 3"/>
          <p:cNvSpPr>
            <a:spLocks noGrp="1" noChangeArrowheads="1"/>
          </p:cNvSpPr>
          <p:nvPr>
            <p:ph type="body" idx="1"/>
          </p:nvPr>
        </p:nvSpPr>
        <p:spPr/>
        <p:txBody>
          <a:bodyPr/>
          <a:lstStyle/>
          <a:p>
            <a:r>
              <a:rPr lang="en-GB"/>
              <a:t>This consists of health, knowledge, skills and innovation, as well as an individuals emotional and spiritual capacities. Enhancing human capital (through education and training etc.) is central to a flourishing economy.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GB"/>
              <a:t>Social Capital</a:t>
            </a:r>
          </a:p>
        </p:txBody>
      </p:sp>
      <p:sp>
        <p:nvSpPr>
          <p:cNvPr id="101379" name="Rectangle 3"/>
          <p:cNvSpPr>
            <a:spLocks noGrp="1" noChangeArrowheads="1"/>
          </p:cNvSpPr>
          <p:nvPr>
            <p:ph type="body" idx="1"/>
          </p:nvPr>
        </p:nvSpPr>
        <p:spPr/>
        <p:txBody>
          <a:bodyPr/>
          <a:lstStyle/>
          <a:p>
            <a:pPr>
              <a:lnSpc>
                <a:spcPct val="90000"/>
              </a:lnSpc>
            </a:pPr>
            <a:r>
              <a:rPr lang="en-GB"/>
              <a:t>This takes the form of structures, institutions, networks and relationships, which enable individuals  to maintain and develop their human capital in partnership with others, and to be more productive when working together than in isolation. It includes families, communities, businesses, trade unions, voluntary organisations, legal/political systems and educational and health bodies.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r>
              <a:rPr lang="en-GB"/>
              <a:t>Manufactured Capital</a:t>
            </a:r>
          </a:p>
        </p:txBody>
      </p:sp>
      <p:sp>
        <p:nvSpPr>
          <p:cNvPr id="102403" name="Rectangle 3"/>
          <p:cNvSpPr>
            <a:spLocks noGrp="1" noChangeArrowheads="1"/>
          </p:cNvSpPr>
          <p:nvPr>
            <p:ph type="body" idx="1"/>
          </p:nvPr>
        </p:nvSpPr>
        <p:spPr/>
        <p:txBody>
          <a:bodyPr/>
          <a:lstStyle/>
          <a:p>
            <a:r>
              <a:rPr lang="en-GB"/>
              <a:t>This comprises material goods, tools, machines, buildings and other forms of infrastructure- which contribute to the process but do not become embodied in the output.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GB"/>
              <a:t>Financial Capital</a:t>
            </a:r>
          </a:p>
        </p:txBody>
      </p:sp>
      <p:sp>
        <p:nvSpPr>
          <p:cNvPr id="103427" name="Rectangle 3"/>
          <p:cNvSpPr>
            <a:spLocks noGrp="1" noChangeArrowheads="1"/>
          </p:cNvSpPr>
          <p:nvPr>
            <p:ph type="body" idx="1"/>
          </p:nvPr>
        </p:nvSpPr>
        <p:spPr/>
        <p:txBody>
          <a:bodyPr/>
          <a:lstStyle/>
          <a:p>
            <a:r>
              <a:rPr lang="en-GB"/>
              <a:t>This plays an important role in our economy by reflecting the productive power of the other types of capital, and enabling them to be owned and traded. However unlike other types of capital it has no intrinsic value, whether in shares, bonds or bank notes, its value is purely representative of human, natural, socala or manufactured capital.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GB"/>
              <a:t>Weak Sustainable Development</a:t>
            </a:r>
          </a:p>
        </p:txBody>
      </p:sp>
      <p:sp>
        <p:nvSpPr>
          <p:cNvPr id="98307" name="Rectangle 3"/>
          <p:cNvSpPr>
            <a:spLocks noGrp="1" noChangeArrowheads="1"/>
          </p:cNvSpPr>
          <p:nvPr>
            <p:ph type="body" idx="1"/>
          </p:nvPr>
        </p:nvSpPr>
        <p:spPr/>
        <p:txBody>
          <a:bodyPr/>
          <a:lstStyle/>
          <a:p>
            <a:pPr>
              <a:lnSpc>
                <a:spcPct val="80000"/>
              </a:lnSpc>
            </a:pPr>
            <a:r>
              <a:rPr lang="en-GB"/>
              <a:t>This refers to maintaining total capital intact without regard to the composition of that  capital among different kinds of capital. </a:t>
            </a:r>
          </a:p>
          <a:p>
            <a:pPr>
              <a:lnSpc>
                <a:spcPct val="80000"/>
              </a:lnSpc>
            </a:pPr>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t>Weak Sustainable Development</a:t>
            </a:r>
          </a:p>
        </p:txBody>
      </p:sp>
      <p:sp>
        <p:nvSpPr>
          <p:cNvPr id="82947" name="Rectangle 3"/>
          <p:cNvSpPr>
            <a:spLocks noGrp="1" noChangeArrowheads="1"/>
          </p:cNvSpPr>
          <p:nvPr>
            <p:ph type="body" idx="1"/>
          </p:nvPr>
        </p:nvSpPr>
        <p:spPr/>
        <p:txBody>
          <a:bodyPr/>
          <a:lstStyle/>
          <a:p>
            <a:r>
              <a:rPr lang="en-GB"/>
              <a:t>This would imply that the demise of one species can be mitigated by the protection of another, for reasonable economic demands.</a:t>
            </a:r>
          </a:p>
          <a:p>
            <a:r>
              <a:rPr lang="en-GB"/>
              <a:t>Substitution of natural resources (natural capital) are not acceptable to many environmentalist.</a:t>
            </a:r>
          </a:p>
          <a:p>
            <a:r>
              <a:rPr lang="en-GB"/>
              <a:t>It does not appear to have the same time frame as is suggested by Bruntland. (1987)</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t>Strong Sustainable Development</a:t>
            </a:r>
          </a:p>
        </p:txBody>
      </p:sp>
      <p:sp>
        <p:nvSpPr>
          <p:cNvPr id="63491" name="Rectangle 3"/>
          <p:cNvSpPr>
            <a:spLocks noGrp="1" noChangeArrowheads="1"/>
          </p:cNvSpPr>
          <p:nvPr>
            <p:ph type="body" idx="1"/>
          </p:nvPr>
        </p:nvSpPr>
        <p:spPr/>
        <p:txBody>
          <a:bodyPr/>
          <a:lstStyle/>
          <a:p>
            <a:r>
              <a:rPr lang="en-GB"/>
              <a:t>This refers to :</a:t>
            </a:r>
          </a:p>
          <a:p>
            <a:pPr>
              <a:buFont typeface="Wingdings" pitchFamily="2" charset="2"/>
              <a:buChar char="v"/>
            </a:pPr>
            <a:r>
              <a:rPr lang="en-GB"/>
              <a:t>Maintaining every component of the  capital intact.</a:t>
            </a:r>
          </a:p>
          <a:p>
            <a:pPr>
              <a:buFont typeface="Wingdings" pitchFamily="2" charset="2"/>
              <a:buChar char="v"/>
            </a:pPr>
            <a:r>
              <a:rPr lang="en-GB"/>
              <a:t>It implies that natural capital and person made capital are not close substitutes, but compliment each other in the production process. (Rao, 2000)</a:t>
            </a:r>
          </a:p>
          <a:p>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a:t>Strong Sustainable Development</a:t>
            </a:r>
          </a:p>
        </p:txBody>
      </p:sp>
      <p:sp>
        <p:nvSpPr>
          <p:cNvPr id="84117" name="Rectangle 149"/>
          <p:cNvSpPr>
            <a:spLocks noGrp="1" noChangeArrowheads="1"/>
          </p:cNvSpPr>
          <p:nvPr>
            <p:ph type="body" idx="1"/>
          </p:nvPr>
        </p:nvSpPr>
        <p:spPr/>
        <p:txBody>
          <a:bodyPr/>
          <a:lstStyle/>
          <a:p>
            <a:r>
              <a:rPr lang="en-GB"/>
              <a:t>Refers to: non-declining natural capital. It assumes no substitutability, i.e. no fossil fuel removal.</a:t>
            </a:r>
          </a:p>
          <a:p>
            <a:r>
              <a:rPr lang="en-GB"/>
              <a:t>Moderately strong sustainability, only allowing depletion of natural capital if compensated in some other way.</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t>The economy</a:t>
            </a:r>
          </a:p>
        </p:txBody>
      </p:sp>
      <p:sp>
        <p:nvSpPr>
          <p:cNvPr id="66563" name="Rectangle 3"/>
          <p:cNvSpPr>
            <a:spLocks noGrp="1" noChangeArrowheads="1"/>
          </p:cNvSpPr>
          <p:nvPr>
            <p:ph type="body" idx="1"/>
          </p:nvPr>
        </p:nvSpPr>
        <p:spPr/>
        <p:txBody>
          <a:bodyPr/>
          <a:lstStyle/>
          <a:p>
            <a:r>
              <a:rPr lang="en-GB"/>
              <a:t>What is the economy?</a:t>
            </a:r>
          </a:p>
          <a:p>
            <a:r>
              <a:rPr lang="en-GB"/>
              <a:t>How does the economy affect natural resources? </a:t>
            </a:r>
          </a:p>
          <a:p>
            <a:r>
              <a:rPr lang="en-GB"/>
              <a:t>Do we need a growing economy to maintain and improve the human condition?</a:t>
            </a:r>
          </a:p>
          <a:p>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p:txBody>
          <a:bodyPr/>
          <a:lstStyle/>
          <a:p>
            <a:r>
              <a:rPr lang="en-GB"/>
              <a:t>Economy</a:t>
            </a:r>
          </a:p>
        </p:txBody>
      </p:sp>
      <p:sp>
        <p:nvSpPr>
          <p:cNvPr id="159747" name="Rectangle 3"/>
          <p:cNvSpPr>
            <a:spLocks noGrp="1" noChangeArrowheads="1"/>
          </p:cNvSpPr>
          <p:nvPr>
            <p:ph type="body" idx="1"/>
          </p:nvPr>
        </p:nvSpPr>
        <p:spPr/>
        <p:txBody>
          <a:bodyPr/>
          <a:lstStyle/>
          <a:p>
            <a:r>
              <a:rPr lang="en-GB"/>
              <a:t>OED Definition: The science of the application of wealth and concerned with the production , consumption and distribution of goods and services. </a:t>
            </a:r>
          </a:p>
          <a:p>
            <a:r>
              <a:rPr lang="en-GB"/>
              <a:t>Grant, S.J. (2000): Economics is essentially a study in the ways in which people provide for their well-being.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r>
              <a:rPr lang="en-GB"/>
              <a:t>Economics</a:t>
            </a:r>
          </a:p>
        </p:txBody>
      </p:sp>
      <p:sp>
        <p:nvSpPr>
          <p:cNvPr id="112643" name="Rectangle 3"/>
          <p:cNvSpPr>
            <a:spLocks noGrp="1" noChangeArrowheads="1"/>
          </p:cNvSpPr>
          <p:nvPr>
            <p:ph type="body" idx="1"/>
          </p:nvPr>
        </p:nvSpPr>
        <p:spPr/>
        <p:txBody>
          <a:bodyPr/>
          <a:lstStyle/>
          <a:p>
            <a:r>
              <a:rPr lang="en-GB"/>
              <a:t>This can be divided in to two distinct groups:</a:t>
            </a:r>
          </a:p>
          <a:p>
            <a:pPr lvl="2"/>
            <a:r>
              <a:rPr lang="en-GB"/>
              <a:t>Microeconomics: This is the study of individual markets, e.g, the car industry, via its supply and demand.</a:t>
            </a:r>
          </a:p>
          <a:p>
            <a:pPr lvl="2"/>
            <a:r>
              <a:rPr lang="en-GB"/>
              <a:t>Macroeconomics: This aspect investigates the whole economy, it includes for example the study of the nature, causes and consequences of unemployment, inflation, economic growth and international trade, and government policy. (Grant (2000).)</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lstStyle/>
          <a:p>
            <a:r>
              <a:rPr lang="en-GB"/>
              <a:t>The structure of Economic Activity</a:t>
            </a:r>
          </a:p>
        </p:txBody>
      </p:sp>
      <p:sp>
        <p:nvSpPr>
          <p:cNvPr id="113667" name="Rectangle 3"/>
          <p:cNvSpPr>
            <a:spLocks noGrp="1" noChangeArrowheads="1"/>
          </p:cNvSpPr>
          <p:nvPr>
            <p:ph type="body" idx="1"/>
          </p:nvPr>
        </p:nvSpPr>
        <p:spPr/>
        <p:txBody>
          <a:bodyPr/>
          <a:lstStyle/>
          <a:p>
            <a:r>
              <a:rPr lang="en-GB"/>
              <a:t>There are five main sectors that make up the economy:</a:t>
            </a:r>
          </a:p>
          <a:p>
            <a:pPr lvl="1"/>
            <a:r>
              <a:rPr lang="en-GB"/>
              <a:t>Primary</a:t>
            </a:r>
          </a:p>
          <a:p>
            <a:pPr lvl="1"/>
            <a:r>
              <a:rPr lang="en-GB"/>
              <a:t>Secondary</a:t>
            </a:r>
          </a:p>
          <a:p>
            <a:pPr lvl="1"/>
            <a:r>
              <a:rPr lang="en-GB"/>
              <a:t>Tertiary</a:t>
            </a:r>
          </a:p>
          <a:p>
            <a:pPr lvl="1"/>
            <a:r>
              <a:rPr lang="en-GB"/>
              <a:t>Quaternary</a:t>
            </a:r>
          </a:p>
          <a:p>
            <a:pPr lvl="1"/>
            <a:r>
              <a:rPr lang="en-GB"/>
              <a:t>Quinary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p:txBody>
          <a:bodyPr/>
          <a:lstStyle/>
          <a:p>
            <a:r>
              <a:rPr lang="en-GB" sz="4000"/>
              <a:t>The Role of Natural Resources, in the economy.</a:t>
            </a:r>
          </a:p>
        </p:txBody>
      </p:sp>
      <p:sp>
        <p:nvSpPr>
          <p:cNvPr id="114691" name="Rectangle 3"/>
          <p:cNvSpPr>
            <a:spLocks noGrp="1" noChangeArrowheads="1"/>
          </p:cNvSpPr>
          <p:nvPr>
            <p:ph type="body" idx="1"/>
          </p:nvPr>
        </p:nvSpPr>
        <p:spPr/>
        <p:txBody>
          <a:bodyPr/>
          <a:lstStyle/>
          <a:p>
            <a:r>
              <a:rPr lang="en-GB"/>
              <a:t>Primary Producers: Farmers, Miners, Fishermen, forestry, etc.</a:t>
            </a:r>
          </a:p>
          <a:p>
            <a:r>
              <a:rPr lang="en-GB"/>
              <a:t>Secondary Producers: Steel manufacturers, wool processors, wood mills, pulp mills, abattoirs, tanners, etc.</a:t>
            </a:r>
          </a:p>
          <a:p>
            <a:r>
              <a:rPr lang="en-GB"/>
              <a:t>Tertiary Producers: Car manufacturers, furniture markers, paper manufacturers, etc.</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r>
              <a:rPr lang="en-US"/>
              <a:t>Primary industry</a:t>
            </a:r>
          </a:p>
        </p:txBody>
      </p:sp>
      <p:sp>
        <p:nvSpPr>
          <p:cNvPr id="115715" name="Rectangle 3"/>
          <p:cNvSpPr>
            <a:spLocks noGrp="1" noChangeArrowheads="1"/>
          </p:cNvSpPr>
          <p:nvPr>
            <p:ph type="body" idx="1"/>
          </p:nvPr>
        </p:nvSpPr>
        <p:spPr/>
        <p:txBody>
          <a:bodyPr/>
          <a:lstStyle/>
          <a:p>
            <a:pPr marL="342900" indent="-342900"/>
            <a:r>
              <a:rPr lang="en-US" sz="2000"/>
              <a:t>Extract both renewable and nonrenewable sources</a:t>
            </a:r>
          </a:p>
          <a:p>
            <a:pPr marL="342900" indent="-342900"/>
            <a:r>
              <a:rPr lang="en-US" sz="2000" i="1"/>
              <a:t>Renewable resources—those </a:t>
            </a:r>
            <a:r>
              <a:rPr lang="en-US" sz="2000"/>
              <a:t>that can be used without being permanently depleted, such as forests, water, fishing grounds, and agricultural land</a:t>
            </a:r>
          </a:p>
          <a:p>
            <a:pPr marL="669925" lvl="1" indent="-325438"/>
            <a:r>
              <a:rPr lang="en-US" sz="2000"/>
              <a:t>Overexploitation of renewable resources does cause depletion</a:t>
            </a:r>
          </a:p>
          <a:p>
            <a:pPr marL="669925" lvl="1" indent="-325438"/>
            <a:r>
              <a:rPr lang="en-US" sz="2000"/>
              <a:t>Example of the 1990s worldwide crisis in oceanic fishing industry as result of over-fishing</a:t>
            </a:r>
          </a:p>
          <a:p>
            <a:pPr marL="342900" indent="-342900"/>
            <a:r>
              <a:rPr lang="en-US" sz="2000" i="1"/>
              <a:t>Nonrenewable resources </a:t>
            </a:r>
            <a:r>
              <a:rPr lang="en-US" sz="2000"/>
              <a:t>are depleted when used — example of minerals and petroleum</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r>
              <a:rPr lang="en-US" sz="4000"/>
              <a:t>Primary Industry:</a:t>
            </a:r>
            <a:br>
              <a:rPr lang="en-US" sz="4000"/>
            </a:br>
            <a:r>
              <a:rPr lang="en-US" sz="4000"/>
              <a:t>Nga Trang, Vietnam</a:t>
            </a:r>
          </a:p>
        </p:txBody>
      </p:sp>
      <p:sp>
        <p:nvSpPr>
          <p:cNvPr id="116739" name="Rectangle 3"/>
          <p:cNvSpPr>
            <a:spLocks noGrp="1" noChangeArrowheads="1"/>
          </p:cNvSpPr>
          <p:nvPr>
            <p:ph type="body" sz="half" idx="1"/>
          </p:nvPr>
        </p:nvSpPr>
        <p:spPr/>
        <p:txBody>
          <a:bodyPr/>
          <a:lstStyle/>
          <a:p>
            <a:pPr marL="342900" indent="-342900"/>
            <a:r>
              <a:rPr lang="en-US" sz="2400"/>
              <a:t>Fishing is an </a:t>
            </a:r>
            <a:r>
              <a:rPr lang="en-US" sz="2400" b="1"/>
              <a:t>extractive </a:t>
            </a:r>
            <a:r>
              <a:rPr lang="en-US" sz="2400"/>
              <a:t>activity – taking a natural resource, in this case </a:t>
            </a:r>
            <a:r>
              <a:rPr lang="en-US" sz="2400" b="1"/>
              <a:t>renewable</a:t>
            </a:r>
            <a:r>
              <a:rPr lang="en-US" sz="2400"/>
              <a:t>, from the Earth.</a:t>
            </a:r>
          </a:p>
          <a:p>
            <a:pPr marL="342900" indent="-342900"/>
            <a:r>
              <a:rPr lang="en-US" sz="2400"/>
              <a:t>Here in the Cai River estuary, a variety of boats fish the South China Sea</a:t>
            </a:r>
          </a:p>
        </p:txBody>
      </p:sp>
      <p:pic>
        <p:nvPicPr>
          <p:cNvPr id="116740" name="Picture 4" descr="12-1"/>
          <p:cNvPicPr>
            <a:picLocks noChangeAspect="1" noChangeArrowheads="1"/>
          </p:cNvPicPr>
          <p:nvPr>
            <p:ph sz="half" idx="2"/>
          </p:nvPr>
        </p:nvPicPr>
        <p:blipFill>
          <a:blip r:embed="rId2"/>
          <a:srcRect/>
          <a:stretch>
            <a:fillRect/>
          </a:stretch>
        </p:blipFill>
        <p:spPr>
          <a:xfrm>
            <a:off x="4495800" y="2425700"/>
            <a:ext cx="4648200" cy="3079750"/>
          </a:xfrm>
          <a:noFill/>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r>
              <a:rPr lang="en-US" sz="4000"/>
              <a:t>Primary Industry:</a:t>
            </a:r>
            <a:br>
              <a:rPr lang="en-US" sz="4000"/>
            </a:br>
            <a:r>
              <a:rPr lang="en-US" sz="4000"/>
              <a:t>Nga Trang, Vietnam</a:t>
            </a:r>
          </a:p>
        </p:txBody>
      </p:sp>
      <p:sp>
        <p:nvSpPr>
          <p:cNvPr id="117763" name="Rectangle 3"/>
          <p:cNvSpPr>
            <a:spLocks noGrp="1" noChangeArrowheads="1"/>
          </p:cNvSpPr>
          <p:nvPr>
            <p:ph type="body" sz="half" idx="1"/>
          </p:nvPr>
        </p:nvSpPr>
        <p:spPr/>
        <p:txBody>
          <a:bodyPr/>
          <a:lstStyle/>
          <a:p>
            <a:pPr marL="342900" indent="-342900"/>
            <a:r>
              <a:rPr lang="en-US" sz="2800"/>
              <a:t>Nylon nets along with styrofoam and plastic containers are becoming increasingly common.</a:t>
            </a:r>
          </a:p>
          <a:p>
            <a:pPr marL="342900" indent="-342900"/>
            <a:r>
              <a:rPr lang="en-US" sz="2800"/>
              <a:t>These are derived from oil, a </a:t>
            </a:r>
            <a:r>
              <a:rPr lang="en-US" sz="2800" b="1"/>
              <a:t>nonrenewable resource</a:t>
            </a:r>
            <a:r>
              <a:rPr lang="en-US" sz="2800"/>
              <a:t>.</a:t>
            </a:r>
          </a:p>
        </p:txBody>
      </p:sp>
      <p:pic>
        <p:nvPicPr>
          <p:cNvPr id="117764" name="Picture 4" descr="12-1"/>
          <p:cNvPicPr>
            <a:picLocks noChangeAspect="1" noChangeArrowheads="1"/>
          </p:cNvPicPr>
          <p:nvPr>
            <p:ph sz="half" idx="2"/>
          </p:nvPr>
        </p:nvPicPr>
        <p:blipFill>
          <a:blip r:embed="rId2"/>
          <a:srcRect/>
          <a:stretch>
            <a:fillRect/>
          </a:stretch>
        </p:blipFill>
        <p:spPr>
          <a:xfrm>
            <a:off x="4495800" y="2425700"/>
            <a:ext cx="4648200" cy="3079750"/>
          </a:xfrm>
          <a:noFill/>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6" name="Picture 2" descr="F12-02L"/>
          <p:cNvPicPr>
            <a:picLocks noChangeAspect="1" noChangeArrowheads="1"/>
          </p:cNvPicPr>
          <p:nvPr/>
        </p:nvPicPr>
        <p:blipFill>
          <a:blip r:embed="rId2">
            <a:lum bright="-36000" contrast="22000"/>
          </a:blip>
          <a:srcRect/>
          <a:stretch>
            <a:fillRect/>
          </a:stretch>
        </p:blipFill>
        <p:spPr bwMode="auto">
          <a:xfrm>
            <a:off x="0" y="333375"/>
            <a:ext cx="4767263" cy="4049713"/>
          </a:xfrm>
          <a:prstGeom prst="rect">
            <a:avLst/>
          </a:prstGeom>
          <a:noFill/>
        </p:spPr>
      </p:pic>
      <p:pic>
        <p:nvPicPr>
          <p:cNvPr id="118787" name="Picture 3" descr="F12-02R"/>
          <p:cNvPicPr>
            <a:picLocks noChangeAspect="1" noChangeArrowheads="1"/>
          </p:cNvPicPr>
          <p:nvPr/>
        </p:nvPicPr>
        <p:blipFill>
          <a:blip r:embed="rId3">
            <a:lum bright="-44000" contrast="22000"/>
          </a:blip>
          <a:srcRect/>
          <a:stretch>
            <a:fillRect/>
          </a:stretch>
        </p:blipFill>
        <p:spPr bwMode="auto">
          <a:xfrm>
            <a:off x="4427538" y="3035300"/>
            <a:ext cx="4716462" cy="3822700"/>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lstStyle/>
          <a:p>
            <a:r>
              <a:rPr lang="en-US"/>
              <a:t>Secondary industry </a:t>
            </a:r>
          </a:p>
        </p:txBody>
      </p:sp>
      <p:sp>
        <p:nvSpPr>
          <p:cNvPr id="119811" name="Rectangle 3"/>
          <p:cNvSpPr>
            <a:spLocks noGrp="1" noChangeArrowheads="1"/>
          </p:cNvSpPr>
          <p:nvPr>
            <p:ph type="body" idx="1"/>
          </p:nvPr>
        </p:nvSpPr>
        <p:spPr/>
        <p:txBody>
          <a:bodyPr/>
          <a:lstStyle/>
          <a:p>
            <a:pPr marL="342900" indent="-342900"/>
            <a:r>
              <a:rPr lang="en-US"/>
              <a:t>Most of the world’s industrial activity has traditionally been found in developed countries of the mid-latitudes</a:t>
            </a:r>
          </a:p>
          <a:p>
            <a:pPr marL="669925" lvl="1" indent="-325438"/>
            <a:r>
              <a:rPr lang="en-US"/>
              <a:t>Especially true in parts of Anglo-America, Europe, Russia, and Japan</a:t>
            </a:r>
          </a:p>
          <a:p>
            <a:pPr marL="669925" lvl="1" indent="-325438"/>
            <a:r>
              <a:rPr lang="en-US"/>
              <a:t>In the U.S., secondary industries once clustered mainly in a region called the American Manufacturing Belt</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Picture 2" descr="F12-03"/>
          <p:cNvPicPr>
            <a:picLocks noChangeAspect="1" noChangeArrowheads="1"/>
          </p:cNvPicPr>
          <p:nvPr/>
        </p:nvPicPr>
        <p:blipFill>
          <a:blip r:embed="rId2">
            <a:lum bright="-14000" contrast="10000"/>
          </a:blip>
          <a:srcRect/>
          <a:stretch>
            <a:fillRect/>
          </a:stretch>
        </p:blipFill>
        <p:spPr bwMode="auto">
          <a:xfrm>
            <a:off x="0" y="1049338"/>
            <a:ext cx="9144000" cy="4759325"/>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p:txBody>
          <a:bodyPr/>
          <a:lstStyle/>
          <a:p>
            <a:r>
              <a:rPr lang="en-US"/>
              <a:t>Secondary industry </a:t>
            </a:r>
          </a:p>
        </p:txBody>
      </p:sp>
      <p:sp>
        <p:nvSpPr>
          <p:cNvPr id="121859" name="Rectangle 3"/>
          <p:cNvSpPr>
            <a:spLocks noGrp="1" noChangeArrowheads="1"/>
          </p:cNvSpPr>
          <p:nvPr>
            <p:ph type="body" idx="1"/>
          </p:nvPr>
        </p:nvSpPr>
        <p:spPr/>
        <p:txBody>
          <a:bodyPr/>
          <a:lstStyle/>
          <a:p>
            <a:pPr marL="342900" indent="-342900"/>
            <a:r>
              <a:rPr lang="en-US"/>
              <a:t>Most of the world’s industrial activity has traditionally been found in developed countries of the mid-latitudes</a:t>
            </a:r>
          </a:p>
          <a:p>
            <a:pPr marL="669925" lvl="1" indent="-325438"/>
            <a:r>
              <a:rPr lang="en-US"/>
              <a:t>Manufacturing occupies the central core of Europe, surrounded by a less industrialised periphery </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82" name="Picture 2" descr="F12-04"/>
          <p:cNvPicPr>
            <a:picLocks noChangeAspect="1" noChangeArrowheads="1"/>
          </p:cNvPicPr>
          <p:nvPr/>
        </p:nvPicPr>
        <p:blipFill>
          <a:blip r:embed="rId2">
            <a:lum bright="-24000" contrast="16000"/>
          </a:blip>
          <a:srcRect/>
          <a:stretch>
            <a:fillRect/>
          </a:stretch>
        </p:blipFill>
        <p:spPr bwMode="auto">
          <a:xfrm>
            <a:off x="1882775" y="0"/>
            <a:ext cx="5378450" cy="6858000"/>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6" name="Picture 2" descr="F12-05"/>
          <p:cNvPicPr>
            <a:picLocks noChangeAspect="1" noChangeArrowheads="1"/>
          </p:cNvPicPr>
          <p:nvPr/>
        </p:nvPicPr>
        <p:blipFill>
          <a:blip r:embed="rId2">
            <a:lum bright="-14000" contrast="14000"/>
          </a:blip>
          <a:srcRect/>
          <a:stretch>
            <a:fillRect/>
          </a:stretch>
        </p:blipFill>
        <p:spPr bwMode="auto">
          <a:xfrm>
            <a:off x="0" y="293688"/>
            <a:ext cx="9144000" cy="6270625"/>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p:txBody>
          <a:bodyPr/>
          <a:lstStyle/>
          <a:p>
            <a:r>
              <a:rPr lang="en-US"/>
              <a:t>Secondary industry </a:t>
            </a:r>
          </a:p>
        </p:txBody>
      </p:sp>
      <p:sp>
        <p:nvSpPr>
          <p:cNvPr id="124931" name="Rectangle 3"/>
          <p:cNvSpPr>
            <a:spLocks noGrp="1" noChangeArrowheads="1"/>
          </p:cNvSpPr>
          <p:nvPr>
            <p:ph type="body" idx="1"/>
          </p:nvPr>
        </p:nvSpPr>
        <p:spPr/>
        <p:txBody>
          <a:bodyPr/>
          <a:lstStyle/>
          <a:p>
            <a:pPr marL="342900" indent="-342900"/>
            <a:r>
              <a:rPr lang="en-US"/>
              <a:t>Industrial regions usually consist of several zones, each dominated by a particular kind of industry</a:t>
            </a:r>
          </a:p>
          <a:p>
            <a:pPr marL="669925" lvl="1" indent="-325438"/>
            <a:r>
              <a:rPr lang="en-US"/>
              <a:t>Iron and steel zone</a:t>
            </a:r>
          </a:p>
          <a:p>
            <a:pPr marL="669925" lvl="1" indent="-325438"/>
            <a:r>
              <a:rPr lang="en-US"/>
              <a:t>Coal mining in another</a:t>
            </a:r>
          </a:p>
          <a:p>
            <a:pPr marL="669925" lvl="1" indent="-325438"/>
            <a:r>
              <a:rPr lang="en-US"/>
              <a:t>Textiles in a third</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lstStyle/>
          <a:p>
            <a:r>
              <a:rPr lang="en-US"/>
              <a:t>Secondary industry </a:t>
            </a:r>
          </a:p>
        </p:txBody>
      </p:sp>
      <p:sp>
        <p:nvSpPr>
          <p:cNvPr id="125955" name="Rectangle 3"/>
          <p:cNvSpPr>
            <a:spLocks noGrp="1" noChangeArrowheads="1"/>
          </p:cNvSpPr>
          <p:nvPr>
            <p:ph type="body" idx="1"/>
          </p:nvPr>
        </p:nvSpPr>
        <p:spPr/>
        <p:txBody>
          <a:bodyPr/>
          <a:lstStyle/>
          <a:p>
            <a:pPr marL="342900" indent="-342900">
              <a:lnSpc>
                <a:spcPct val="90000"/>
              </a:lnSpc>
            </a:pPr>
            <a:r>
              <a:rPr lang="en-US" sz="2000"/>
              <a:t>Pronounced regional specialization arose with the Industrial Revolution in the 1700s</a:t>
            </a:r>
          </a:p>
          <a:p>
            <a:pPr marL="342900" indent="-342900">
              <a:lnSpc>
                <a:spcPct val="90000"/>
              </a:lnSpc>
            </a:pPr>
            <a:r>
              <a:rPr lang="en-US" sz="2000" i="1"/>
              <a:t>Core and periphery</a:t>
            </a:r>
            <a:endParaRPr lang="en-US" sz="2000"/>
          </a:p>
          <a:p>
            <a:pPr marL="669925" lvl="1" indent="-325438">
              <a:lnSpc>
                <a:spcPct val="90000"/>
              </a:lnSpc>
            </a:pPr>
            <a:r>
              <a:rPr lang="en-US" sz="2000"/>
              <a:t>Evolving industrial core consisted of developed countries, with their collective manufacturing regions</a:t>
            </a:r>
          </a:p>
          <a:p>
            <a:pPr marL="669925" lvl="1" indent="-325438">
              <a:lnSpc>
                <a:spcPct val="90000"/>
              </a:lnSpc>
            </a:pPr>
            <a:r>
              <a:rPr lang="en-US" sz="2000"/>
              <a:t>Periphery had non-industrial and weakly industrialised lands, including many colonies</a:t>
            </a:r>
          </a:p>
          <a:p>
            <a:pPr marL="669925" lvl="1" indent="-325438">
              <a:lnSpc>
                <a:spcPct val="90000"/>
              </a:lnSpc>
            </a:pPr>
            <a:r>
              <a:rPr lang="en-US" sz="2000"/>
              <a:t>Resources extracted from increasingly impoverished peripheries flowed to core</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p:txBody>
          <a:bodyPr/>
          <a:lstStyle/>
          <a:p>
            <a:r>
              <a:rPr lang="en-US"/>
              <a:t>Secondary industry </a:t>
            </a:r>
          </a:p>
        </p:txBody>
      </p:sp>
      <p:sp>
        <p:nvSpPr>
          <p:cNvPr id="126979" name="Rectangle 3"/>
          <p:cNvSpPr>
            <a:spLocks noGrp="1" noChangeArrowheads="1"/>
          </p:cNvSpPr>
          <p:nvPr>
            <p:ph type="body" idx="1"/>
          </p:nvPr>
        </p:nvSpPr>
        <p:spPr/>
        <p:txBody>
          <a:bodyPr/>
          <a:lstStyle/>
          <a:p>
            <a:pPr marL="342900" indent="-342900"/>
            <a:r>
              <a:rPr lang="en-US" sz="2000" i="1"/>
              <a:t>Core and periphery</a:t>
            </a:r>
            <a:endParaRPr lang="en-US" sz="2000"/>
          </a:p>
          <a:p>
            <a:pPr marL="669925" lvl="1" indent="-325438"/>
            <a:r>
              <a:rPr lang="en-US" sz="2000"/>
              <a:t>Resultant geographical pattern is often referred to as </a:t>
            </a:r>
            <a:r>
              <a:rPr lang="en-US" sz="2000" i="1"/>
              <a:t>uneven development, </a:t>
            </a:r>
            <a:r>
              <a:rPr lang="en-US" sz="2000"/>
              <a:t>or regional disparity</a:t>
            </a:r>
          </a:p>
          <a:p>
            <a:pPr marL="669925" lvl="1" indent="-325438"/>
            <a:r>
              <a:rPr lang="en-US" sz="2000"/>
              <a:t>Uneven development has proven to be increasingly and unyieldingly present</a:t>
            </a:r>
          </a:p>
          <a:p>
            <a:pPr marL="669925" lvl="1" indent="-325438"/>
            <a:r>
              <a:rPr lang="en-US" sz="2000"/>
              <a:t>Manufacturing dominance of developed core countries persists</a:t>
            </a:r>
          </a:p>
          <a:p>
            <a:pPr marL="669925" lvl="1" indent="-325438"/>
            <a:r>
              <a:rPr lang="en-US" sz="2000"/>
              <a:t>A major global shift is currently under way in secondary industry</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p:txBody>
          <a:bodyPr/>
          <a:lstStyle/>
          <a:p>
            <a:r>
              <a:rPr lang="en-US"/>
              <a:t>Secondary industry </a:t>
            </a:r>
          </a:p>
        </p:txBody>
      </p:sp>
      <p:sp>
        <p:nvSpPr>
          <p:cNvPr id="128003" name="Rectangle 3"/>
          <p:cNvSpPr>
            <a:spLocks noGrp="1" noChangeArrowheads="1"/>
          </p:cNvSpPr>
          <p:nvPr>
            <p:ph type="body" idx="1"/>
          </p:nvPr>
        </p:nvSpPr>
        <p:spPr/>
        <p:txBody>
          <a:bodyPr/>
          <a:lstStyle/>
          <a:p>
            <a:pPr marL="342900" indent="-342900"/>
            <a:r>
              <a:rPr lang="en-US" sz="2000" i="1"/>
              <a:t>Core and periphery</a:t>
            </a:r>
            <a:endParaRPr lang="en-US" sz="2000"/>
          </a:p>
          <a:p>
            <a:pPr marL="669925" lvl="1" indent="-325438"/>
            <a:r>
              <a:rPr lang="en-US" sz="2000"/>
              <a:t>In virtually every core country, much of secondary sector is in marked decline</a:t>
            </a:r>
          </a:p>
          <a:p>
            <a:pPr marL="1022350" lvl="2" indent="-350838"/>
            <a:r>
              <a:rPr lang="en-US" sz="2000"/>
              <a:t>Especially steel making and other manufacturing requiring a minimally skilled, blue-collar work force</a:t>
            </a:r>
          </a:p>
          <a:p>
            <a:pPr marL="1022350" lvl="2" indent="-350838"/>
            <a:r>
              <a:rPr lang="en-US" sz="2000"/>
              <a:t>Factories are closing</a:t>
            </a:r>
          </a:p>
          <a:p>
            <a:pPr marL="1022350" lvl="2" indent="-350838"/>
            <a:r>
              <a:rPr lang="en-US" sz="2000"/>
              <a:t>Blue-collar unemployment rates at highest levels since the Great Depression of the 1930s</a:t>
            </a:r>
          </a:p>
          <a:p>
            <a:pPr marL="1022350" lvl="2" indent="-350838"/>
            <a:r>
              <a:rPr lang="en-US" sz="2000"/>
              <a:t>In the U.S., a relative decline began about 1950</a:t>
            </a:r>
          </a:p>
          <a:p>
            <a:pPr marL="1022350" lvl="2" indent="-350838"/>
            <a:r>
              <a:rPr lang="en-US" sz="2000"/>
              <a:t>Nine out of every ten new jobs have been unskilled low-paying service positions (USA)</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p:txBody>
          <a:bodyPr/>
          <a:lstStyle/>
          <a:p>
            <a:r>
              <a:rPr lang="en-US"/>
              <a:t>Secondary industry </a:t>
            </a:r>
          </a:p>
        </p:txBody>
      </p:sp>
      <p:sp>
        <p:nvSpPr>
          <p:cNvPr id="129027" name="Rectangle 3"/>
          <p:cNvSpPr>
            <a:spLocks noGrp="1" noChangeArrowheads="1"/>
          </p:cNvSpPr>
          <p:nvPr>
            <p:ph type="body" idx="1"/>
          </p:nvPr>
        </p:nvSpPr>
        <p:spPr/>
        <p:txBody>
          <a:bodyPr/>
          <a:lstStyle/>
          <a:p>
            <a:pPr marL="342900" indent="-342900">
              <a:lnSpc>
                <a:spcPct val="90000"/>
              </a:lnSpc>
            </a:pPr>
            <a:r>
              <a:rPr lang="en-US" sz="2000"/>
              <a:t>Manufacturing now booming in core countries mainly requires a highly skilled or artisan work force</a:t>
            </a:r>
          </a:p>
          <a:p>
            <a:pPr marL="669925" lvl="1" indent="-325438">
              <a:lnSpc>
                <a:spcPct val="90000"/>
              </a:lnSpc>
            </a:pPr>
            <a:r>
              <a:rPr lang="en-US" sz="2000"/>
              <a:t>“High-tech” firms produce quality consumer goods</a:t>
            </a:r>
          </a:p>
          <a:p>
            <a:pPr marL="669925" lvl="1" indent="-325438">
              <a:lnSpc>
                <a:spcPct val="90000"/>
              </a:lnSpc>
            </a:pPr>
            <a:r>
              <a:rPr lang="en-US" sz="2000"/>
              <a:t>Blue-collar work force has proven largely unable to acquire needed new skills</a:t>
            </a:r>
          </a:p>
          <a:p>
            <a:pPr marL="669925" lvl="1" indent="-325438">
              <a:lnSpc>
                <a:spcPct val="90000"/>
              </a:lnSpc>
            </a:pPr>
            <a:r>
              <a:rPr lang="en-US" sz="2000"/>
              <a:t>High-tech manufacturers employ far fewer workers than the former heavy industries</a:t>
            </a:r>
          </a:p>
          <a:p>
            <a:pPr marL="669925" lvl="1" indent="-325438">
              <a:lnSpc>
                <a:spcPct val="90000"/>
              </a:lnSpc>
            </a:pPr>
            <a:r>
              <a:rPr lang="en-US" sz="2000"/>
              <a:t>New companies tend to be concentrated in relatively small districts sometimes called </a:t>
            </a:r>
            <a:r>
              <a:rPr lang="en-US" sz="2000" i="1"/>
              <a:t>technopoles</a:t>
            </a:r>
            <a:endParaRPr lang="en-US" sz="200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p:txBody>
          <a:bodyPr/>
          <a:lstStyle/>
          <a:p>
            <a:r>
              <a:rPr lang="en-US"/>
              <a:t>Secondary industry </a:t>
            </a:r>
          </a:p>
        </p:txBody>
      </p:sp>
      <p:sp>
        <p:nvSpPr>
          <p:cNvPr id="130051" name="Rectangle 3"/>
          <p:cNvSpPr>
            <a:spLocks noGrp="1" noChangeArrowheads="1"/>
          </p:cNvSpPr>
          <p:nvPr>
            <p:ph type="body" idx="1"/>
          </p:nvPr>
        </p:nvSpPr>
        <p:spPr/>
        <p:txBody>
          <a:bodyPr/>
          <a:lstStyle/>
          <a:p>
            <a:pPr marL="342900" indent="-342900"/>
            <a:r>
              <a:rPr lang="en-US" sz="2000" i="1"/>
              <a:t>Deindustrialization </a:t>
            </a:r>
            <a:r>
              <a:rPr lang="en-US" sz="2000"/>
              <a:t>describes the decline and fall of once-prosperous factory and mining areas</a:t>
            </a:r>
          </a:p>
          <a:p>
            <a:pPr marL="669925" lvl="1" indent="-325438"/>
            <a:r>
              <a:rPr lang="en-US" sz="2000"/>
              <a:t>Brings demoralisation and erosion of the </a:t>
            </a:r>
            <a:r>
              <a:rPr lang="en-US" sz="2000" i="1"/>
              <a:t>spirit of place</a:t>
            </a:r>
            <a:endParaRPr lang="en-US" sz="2000"/>
          </a:p>
          <a:p>
            <a:pPr marL="669925" lvl="1" indent="-325438"/>
            <a:r>
              <a:rPr lang="en-US" sz="2000"/>
              <a:t>Western Germany’s reaction to deindustrialization</a:t>
            </a:r>
          </a:p>
          <a:p>
            <a:pPr marL="1022350" lvl="2" indent="-350838"/>
            <a:r>
              <a:rPr lang="en-US" sz="2000"/>
              <a:t>Maintained a high proportion of its work force by reinvesting for high productivity</a:t>
            </a:r>
          </a:p>
          <a:p>
            <a:pPr marL="1022350" lvl="2" indent="-350838"/>
            <a:r>
              <a:rPr lang="en-US" sz="2000"/>
              <a:t>Offered high wages</a:t>
            </a:r>
          </a:p>
          <a:p>
            <a:pPr marL="1022350" lvl="2" indent="-350838"/>
            <a:r>
              <a:rPr lang="en-US" sz="2000"/>
              <a:t>Specialized in expensive export-oriented products</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p:txBody>
          <a:bodyPr/>
          <a:lstStyle/>
          <a:p>
            <a:r>
              <a:rPr lang="en-US"/>
              <a:t>Secondary industry </a:t>
            </a:r>
          </a:p>
        </p:txBody>
      </p:sp>
      <p:sp>
        <p:nvSpPr>
          <p:cNvPr id="131075" name="Rectangle 3"/>
          <p:cNvSpPr>
            <a:spLocks noGrp="1" noChangeArrowheads="1"/>
          </p:cNvSpPr>
          <p:nvPr>
            <p:ph type="body" idx="1"/>
          </p:nvPr>
        </p:nvSpPr>
        <p:spPr/>
        <p:txBody>
          <a:bodyPr/>
          <a:lstStyle/>
          <a:p>
            <a:pPr marL="669925" lvl="1" indent="-325438">
              <a:lnSpc>
                <a:spcPct val="90000"/>
              </a:lnSpc>
            </a:pPr>
            <a:r>
              <a:rPr lang="en-US" sz="2000"/>
              <a:t>Western Germany’s reaction to deindustrialization</a:t>
            </a:r>
          </a:p>
          <a:p>
            <a:pPr marL="1022350" lvl="2" indent="-350838">
              <a:lnSpc>
                <a:spcPct val="90000"/>
              </a:lnSpc>
            </a:pPr>
            <a:r>
              <a:rPr lang="en-US" sz="2000"/>
              <a:t>Protected high level of labour skill through a well-developed apprenticeship system</a:t>
            </a:r>
            <a:endParaRPr lang="en-US" sz="2000" i="1"/>
          </a:p>
          <a:p>
            <a:pPr marL="1022350" lvl="2" indent="-350838">
              <a:lnSpc>
                <a:spcPct val="90000"/>
              </a:lnSpc>
            </a:pPr>
            <a:r>
              <a:rPr lang="en-US" sz="2000"/>
              <a:t>East German regions are now faced with same industries and mining that form core of deindustrialization and decline</a:t>
            </a:r>
          </a:p>
          <a:p>
            <a:pPr marL="1022350" lvl="2" indent="-350838">
              <a:lnSpc>
                <a:spcPct val="90000"/>
              </a:lnSpc>
            </a:pPr>
            <a:r>
              <a:rPr lang="en-US" sz="2000"/>
              <a:t>Manufacturing industries lost by core countries relocate in newly industrializing lands of the periphery</a:t>
            </a:r>
          </a:p>
          <a:p>
            <a:pPr marL="342900" indent="-342900">
              <a:lnSpc>
                <a:spcPct val="90000"/>
              </a:lnSpc>
            </a:pPr>
            <a:r>
              <a:rPr lang="en-US" sz="2000"/>
              <a:t>South Korea, Taiwan, India, Singapore, Brazil, Mexico, Guangdong province in coastal South China, and India have a major expansion of manufacturing</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p:txBody>
          <a:bodyPr/>
          <a:lstStyle/>
          <a:p>
            <a:r>
              <a:rPr lang="en-US" sz="4000"/>
              <a:t>Secondary Industry: Ouro Preto, Brazil</a:t>
            </a:r>
          </a:p>
        </p:txBody>
      </p:sp>
      <p:sp>
        <p:nvSpPr>
          <p:cNvPr id="132099" name="Rectangle 3"/>
          <p:cNvSpPr>
            <a:spLocks noGrp="1" noChangeArrowheads="1"/>
          </p:cNvSpPr>
          <p:nvPr>
            <p:ph type="body" sz="half" idx="2"/>
          </p:nvPr>
        </p:nvSpPr>
        <p:spPr/>
        <p:txBody>
          <a:bodyPr/>
          <a:lstStyle/>
          <a:p>
            <a:pPr marL="342900" indent="-342900"/>
            <a:r>
              <a:rPr lang="en-US" sz="2400"/>
              <a:t>This is Alcan Aluminio do Brasil which fashions bauxite into ingots.</a:t>
            </a:r>
          </a:p>
          <a:p>
            <a:pPr marL="342900" indent="-342900"/>
            <a:r>
              <a:rPr lang="en-US" sz="2400"/>
              <a:t>Available hydroelectric power permits this factory to locate near both raw material and market sites.</a:t>
            </a:r>
          </a:p>
        </p:txBody>
      </p:sp>
      <p:pic>
        <p:nvPicPr>
          <p:cNvPr id="132100" name="Picture 4" descr="12-2"/>
          <p:cNvPicPr>
            <a:picLocks noChangeAspect="1" noChangeArrowheads="1"/>
          </p:cNvPicPr>
          <p:nvPr>
            <p:ph sz="half" idx="1"/>
          </p:nvPr>
        </p:nvPicPr>
        <p:blipFill>
          <a:blip r:embed="rId2"/>
          <a:srcRect/>
          <a:stretch>
            <a:fillRect/>
          </a:stretch>
        </p:blipFill>
        <p:spPr>
          <a:xfrm>
            <a:off x="0" y="2224088"/>
            <a:ext cx="4648200" cy="3079750"/>
          </a:xfrm>
          <a:noFill/>
          <a:ln/>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p:txBody>
          <a:bodyPr/>
          <a:lstStyle/>
          <a:p>
            <a:r>
              <a:rPr lang="en-US" sz="4000"/>
              <a:t>Secondary Industry: Ouro Preto, Brazil</a:t>
            </a:r>
          </a:p>
        </p:txBody>
      </p:sp>
      <p:sp>
        <p:nvSpPr>
          <p:cNvPr id="133123" name="Rectangle 3"/>
          <p:cNvSpPr>
            <a:spLocks noGrp="1" noChangeArrowheads="1"/>
          </p:cNvSpPr>
          <p:nvPr>
            <p:ph type="body" sz="half" idx="2"/>
          </p:nvPr>
        </p:nvSpPr>
        <p:spPr/>
        <p:txBody>
          <a:bodyPr/>
          <a:lstStyle/>
          <a:p>
            <a:pPr marL="342900" indent="-342900"/>
            <a:r>
              <a:rPr lang="en-US" sz="2400"/>
              <a:t>Bauxite, a non-renewable resource is mined close by and Alcan is part of the greater Sao Paulo region’s industrial landscape.</a:t>
            </a:r>
          </a:p>
          <a:p>
            <a:pPr marL="342900" indent="-342900"/>
            <a:r>
              <a:rPr lang="en-US" sz="2400"/>
              <a:t>Company housing is in the background.</a:t>
            </a:r>
          </a:p>
        </p:txBody>
      </p:sp>
      <p:pic>
        <p:nvPicPr>
          <p:cNvPr id="133124" name="Picture 4" descr="12-2"/>
          <p:cNvPicPr>
            <a:picLocks noChangeAspect="1" noChangeArrowheads="1"/>
          </p:cNvPicPr>
          <p:nvPr>
            <p:ph sz="half" idx="1"/>
          </p:nvPr>
        </p:nvPicPr>
        <p:blipFill>
          <a:blip r:embed="rId2"/>
          <a:srcRect/>
          <a:stretch>
            <a:fillRect/>
          </a:stretch>
        </p:blipFill>
        <p:spPr>
          <a:xfrm>
            <a:off x="0" y="2224088"/>
            <a:ext cx="4648200" cy="3079750"/>
          </a:xfrm>
          <a:noFill/>
          <a:ln/>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p:txBody>
          <a:bodyPr/>
          <a:lstStyle/>
          <a:p>
            <a:r>
              <a:rPr lang="en-US"/>
              <a:t>Secondary industry </a:t>
            </a:r>
          </a:p>
        </p:txBody>
      </p:sp>
      <p:sp>
        <p:nvSpPr>
          <p:cNvPr id="134147" name="Rectangle 3"/>
          <p:cNvSpPr>
            <a:spLocks noGrp="1" noChangeArrowheads="1"/>
          </p:cNvSpPr>
          <p:nvPr>
            <p:ph type="body" idx="1"/>
          </p:nvPr>
        </p:nvSpPr>
        <p:spPr/>
        <p:txBody>
          <a:bodyPr/>
          <a:lstStyle/>
          <a:p>
            <a:pPr marL="342900" indent="-342900">
              <a:lnSpc>
                <a:spcPct val="90000"/>
              </a:lnSpc>
            </a:pPr>
            <a:r>
              <a:rPr lang="en-US" sz="2000" i="1"/>
              <a:t>Global corporations</a:t>
            </a:r>
            <a:endParaRPr lang="en-US" sz="2000"/>
          </a:p>
          <a:p>
            <a:pPr marL="669925" lvl="1" indent="-325438">
              <a:lnSpc>
                <a:spcPct val="90000"/>
              </a:lnSpc>
            </a:pPr>
            <a:r>
              <a:rPr lang="en-US" sz="2000"/>
              <a:t>Corporate giants based mainly in the U.S., Europe, and Japan have sweeping control over:</a:t>
            </a:r>
          </a:p>
          <a:p>
            <a:pPr marL="1022350" lvl="2" indent="-350838">
              <a:lnSpc>
                <a:spcPct val="90000"/>
              </a:lnSpc>
            </a:pPr>
            <a:r>
              <a:rPr lang="en-US" sz="2000"/>
              <a:t>International communications networks</a:t>
            </a:r>
          </a:p>
          <a:p>
            <a:pPr marL="1022350" lvl="2" indent="-350838">
              <a:lnSpc>
                <a:spcPct val="90000"/>
              </a:lnSpc>
            </a:pPr>
            <a:r>
              <a:rPr lang="en-US" sz="2000"/>
              <a:t>Latest advances in modern technology</a:t>
            </a:r>
          </a:p>
          <a:p>
            <a:pPr marL="1022350" lvl="2" indent="-350838">
              <a:lnSpc>
                <a:spcPct val="90000"/>
              </a:lnSpc>
            </a:pPr>
            <a:r>
              <a:rPr lang="en-US" sz="2000"/>
              <a:t>Large amounts of investment capital</a:t>
            </a:r>
          </a:p>
          <a:p>
            <a:pPr marL="669925" lvl="1" indent="-325438">
              <a:lnSpc>
                <a:spcPct val="90000"/>
              </a:lnSpc>
            </a:pPr>
            <a:r>
              <a:rPr lang="en-US" sz="2000"/>
              <a:t>Corporate giants effectively control economic structure of many developing countries</a:t>
            </a:r>
          </a:p>
          <a:p>
            <a:pPr marL="1022350" lvl="2" indent="-350838">
              <a:lnSpc>
                <a:spcPct val="90000"/>
              </a:lnSpc>
            </a:pPr>
            <a:r>
              <a:rPr lang="en-US" sz="2000"/>
              <a:t>In Mexico, by 1970, foreign interest controlled 67 percent of metal- products, 84 percent of tobacco industry, and 100 percent of rubber, electrical machinery, and automobile industries</a:t>
            </a:r>
          </a:p>
          <a:p>
            <a:pPr marL="1022350" lvl="2" indent="-350838">
              <a:lnSpc>
                <a:spcPct val="90000"/>
              </a:lnSpc>
            </a:pPr>
            <a:r>
              <a:rPr lang="en-US" sz="2000"/>
              <a:t>In Argentina they controlled every “top </a:t>
            </a:r>
            <a:r>
              <a:rPr lang="en-US" sz="2000" i="1"/>
              <a:t>50” </a:t>
            </a:r>
            <a:r>
              <a:rPr lang="en-US" sz="2000"/>
              <a:t>company by 1985</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p:txBody>
          <a:bodyPr/>
          <a:lstStyle/>
          <a:p>
            <a:r>
              <a:rPr lang="en-US"/>
              <a:t>Tertiary industry</a:t>
            </a:r>
          </a:p>
        </p:txBody>
      </p:sp>
      <p:sp>
        <p:nvSpPr>
          <p:cNvPr id="135171" name="Rectangle 3"/>
          <p:cNvSpPr>
            <a:spLocks noGrp="1" noChangeArrowheads="1"/>
          </p:cNvSpPr>
          <p:nvPr>
            <p:ph type="body" idx="1"/>
          </p:nvPr>
        </p:nvSpPr>
        <p:spPr/>
        <p:txBody>
          <a:bodyPr/>
          <a:lstStyle/>
          <a:p>
            <a:pPr marL="342900" indent="-342900"/>
            <a:r>
              <a:rPr lang="en-US" sz="2000"/>
              <a:t>Decline of primary and secondary industries has ushered in an era referred to as the </a:t>
            </a:r>
            <a:r>
              <a:rPr lang="en-US" sz="2000" i="1"/>
              <a:t>postindustrial </a:t>
            </a:r>
            <a:r>
              <a:rPr lang="en-US" sz="2000"/>
              <a:t>phase</a:t>
            </a:r>
          </a:p>
          <a:p>
            <a:pPr marL="669925" lvl="1" indent="-325438"/>
            <a:r>
              <a:rPr lang="en-US" sz="2000"/>
              <a:t>Part of the postindustrial phases includes:</a:t>
            </a:r>
          </a:p>
          <a:p>
            <a:pPr marL="1022350" lvl="2" indent="-350838"/>
            <a:r>
              <a:rPr lang="en-US" sz="2000"/>
              <a:t>Transportation, communication, and utility services</a:t>
            </a:r>
          </a:p>
          <a:p>
            <a:pPr marL="1022350" lvl="2" indent="-350838"/>
            <a:r>
              <a:rPr lang="en-US" sz="2000"/>
              <a:t>Highways, railroads, airlines, and pipelines</a:t>
            </a:r>
          </a:p>
          <a:p>
            <a:pPr marL="1022350" lvl="2" indent="-350838"/>
            <a:r>
              <a:rPr lang="en-US" sz="2000"/>
              <a:t>Telephones, radios, television, and the Internet</a:t>
            </a:r>
          </a:p>
          <a:p>
            <a:pPr marL="342900" indent="-342900"/>
            <a:r>
              <a:rPr lang="en-US" sz="2000"/>
              <a:t>All facilitate the distribution of goods, services, and information</a:t>
            </a:r>
          </a:p>
          <a:p>
            <a:pPr marL="342900" indent="-342900"/>
            <a:r>
              <a:rPr lang="en-US" sz="2000"/>
              <a:t>Every industrial district is served by well-developed transport systems</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p:txBody>
          <a:bodyPr/>
          <a:lstStyle/>
          <a:p>
            <a:r>
              <a:rPr lang="en-US"/>
              <a:t>Tertiary industry</a:t>
            </a:r>
          </a:p>
        </p:txBody>
      </p:sp>
      <p:sp>
        <p:nvSpPr>
          <p:cNvPr id="136195" name="Rectangle 3"/>
          <p:cNvSpPr>
            <a:spLocks noGrp="1" noChangeArrowheads="1"/>
          </p:cNvSpPr>
          <p:nvPr>
            <p:ph type="body" idx="1"/>
          </p:nvPr>
        </p:nvSpPr>
        <p:spPr/>
        <p:txBody>
          <a:bodyPr/>
          <a:lstStyle/>
          <a:p>
            <a:pPr marL="342900" indent="-342900">
              <a:lnSpc>
                <a:spcPct val="90000"/>
              </a:lnSpc>
            </a:pPr>
            <a:r>
              <a:rPr lang="en-US" sz="2000"/>
              <a:t>Regional differences exist in relative importance of the various modes of transport</a:t>
            </a:r>
          </a:p>
          <a:p>
            <a:pPr marL="669925" lvl="1" indent="-325438">
              <a:lnSpc>
                <a:spcPct val="90000"/>
              </a:lnSpc>
            </a:pPr>
            <a:r>
              <a:rPr lang="en-US" sz="2000"/>
              <a:t>In Russia and Ukraine</a:t>
            </a:r>
          </a:p>
          <a:p>
            <a:pPr marL="1022350" lvl="2" indent="-350838">
              <a:lnSpc>
                <a:spcPct val="90000"/>
              </a:lnSpc>
            </a:pPr>
            <a:r>
              <a:rPr lang="en-US" sz="2000"/>
              <a:t>Highways have little industrial significance</a:t>
            </a:r>
          </a:p>
          <a:p>
            <a:pPr marL="1022350" lvl="2" indent="-350838">
              <a:lnSpc>
                <a:spcPct val="90000"/>
              </a:lnSpc>
            </a:pPr>
            <a:r>
              <a:rPr lang="en-US" sz="2000"/>
              <a:t>Railroads, and to a lesser extent, waterways carry most of transport load</a:t>
            </a:r>
          </a:p>
          <a:p>
            <a:pPr marL="669925" lvl="1" indent="-325438">
              <a:lnSpc>
                <a:spcPct val="90000"/>
              </a:lnSpc>
            </a:pPr>
            <a:r>
              <a:rPr lang="en-US" sz="2000"/>
              <a:t>In the U.S., highways became most important, while railroad system declined</a:t>
            </a:r>
          </a:p>
          <a:p>
            <a:pPr marL="669925" lvl="1" indent="-325438">
              <a:lnSpc>
                <a:spcPct val="90000"/>
              </a:lnSpc>
            </a:pPr>
            <a:r>
              <a:rPr lang="en-US" sz="2000"/>
              <a:t>Western European nations rely heavily on greater balance between rail, highway, and waterway transport</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p:txBody>
          <a:bodyPr/>
          <a:lstStyle/>
          <a:p>
            <a:r>
              <a:rPr lang="en-US"/>
              <a:t>Tertiary industry</a:t>
            </a:r>
          </a:p>
        </p:txBody>
      </p:sp>
      <p:sp>
        <p:nvSpPr>
          <p:cNvPr id="137219" name="Rectangle 3"/>
          <p:cNvSpPr>
            <a:spLocks noGrp="1" noChangeArrowheads="1"/>
          </p:cNvSpPr>
          <p:nvPr>
            <p:ph type="body" idx="1"/>
          </p:nvPr>
        </p:nvSpPr>
        <p:spPr/>
        <p:txBody>
          <a:bodyPr/>
          <a:lstStyle/>
          <a:p>
            <a:pPr marL="342900" indent="-342900">
              <a:lnSpc>
                <a:spcPct val="90000"/>
              </a:lnSpc>
            </a:pPr>
            <a:r>
              <a:rPr lang="en-US" sz="2000"/>
              <a:t>Regional differences exist in relative importance of the various modes of transport</a:t>
            </a:r>
          </a:p>
          <a:p>
            <a:pPr marL="669925" lvl="1" indent="-325438">
              <a:lnSpc>
                <a:spcPct val="90000"/>
              </a:lnSpc>
            </a:pPr>
            <a:r>
              <a:rPr lang="en-US" sz="2000"/>
              <a:t>In most of Africa, interior Asia and other weakly industrialized regions, motorable highways and railroads remain rare</a:t>
            </a:r>
          </a:p>
          <a:p>
            <a:pPr marL="669925" lvl="1" indent="-325438">
              <a:lnSpc>
                <a:spcPct val="90000"/>
              </a:lnSpc>
            </a:pPr>
            <a:r>
              <a:rPr lang="en-US" sz="2000"/>
              <a:t>Even in the weakly industrialized regions tertiary activity is increasing</a:t>
            </a:r>
          </a:p>
          <a:p>
            <a:pPr marL="1022350" lvl="2" indent="-350838">
              <a:lnSpc>
                <a:spcPct val="90000"/>
              </a:lnSpc>
            </a:pPr>
            <a:r>
              <a:rPr lang="en-US" sz="2000"/>
              <a:t>In more developed countries, such services as electronic transfer of funds and telecommunications between computers continents apart increasingly rival traditional importance of railroads or trucks</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descr="12-3"/>
          <p:cNvPicPr>
            <a:picLocks noChangeAspect="1" noChangeArrowheads="1"/>
          </p:cNvPicPr>
          <p:nvPr>
            <p:ph idx="1"/>
          </p:nvPr>
        </p:nvPicPr>
        <p:blipFill>
          <a:blip r:embed="rId2"/>
          <a:srcRect/>
          <a:stretch>
            <a:fillRect/>
          </a:stretch>
        </p:blipFill>
        <p:spPr>
          <a:xfrm>
            <a:off x="0" y="727075"/>
            <a:ext cx="9144000" cy="6130925"/>
          </a:xfrm>
          <a:noFill/>
          <a:ln/>
        </p:spPr>
      </p:pic>
      <p:sp>
        <p:nvSpPr>
          <p:cNvPr id="138243" name="Rectangle 3"/>
          <p:cNvSpPr>
            <a:spLocks noGrp="1" noChangeArrowheads="1"/>
          </p:cNvSpPr>
          <p:nvPr>
            <p:ph type="title"/>
          </p:nvPr>
        </p:nvSpPr>
        <p:spPr/>
        <p:txBody>
          <a:bodyPr/>
          <a:lstStyle/>
          <a:p>
            <a:r>
              <a:rPr lang="en-US" sz="4000"/>
              <a:t>Tertiary Industry: Rotterdam, Netherlands</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p:txBody>
          <a:bodyPr/>
          <a:lstStyle/>
          <a:p>
            <a:r>
              <a:rPr lang="en-US" sz="4000"/>
              <a:t>Tertiary Industry: Rotterdam, Netherlands</a:t>
            </a:r>
          </a:p>
        </p:txBody>
      </p:sp>
      <p:sp>
        <p:nvSpPr>
          <p:cNvPr id="139267" name="Rectangle 3"/>
          <p:cNvSpPr>
            <a:spLocks noGrp="1" noChangeArrowheads="1"/>
          </p:cNvSpPr>
          <p:nvPr>
            <p:ph type="body" sz="half" idx="1"/>
          </p:nvPr>
        </p:nvSpPr>
        <p:spPr/>
        <p:txBody>
          <a:bodyPr/>
          <a:lstStyle/>
          <a:p>
            <a:pPr marL="342900" indent="-342900"/>
            <a:r>
              <a:rPr lang="en-US" sz="2000"/>
              <a:t>Rotterdam, Europe’s busiest port and one of the world’s largest is shipping gateway to Western Europe and major outlet for Germany’s Ruhr and other industrial districts along the Rhine River.</a:t>
            </a:r>
          </a:p>
        </p:txBody>
      </p:sp>
      <p:pic>
        <p:nvPicPr>
          <p:cNvPr id="139268" name="Picture 4" descr="12-3"/>
          <p:cNvPicPr>
            <a:picLocks noChangeAspect="1" noChangeArrowheads="1"/>
          </p:cNvPicPr>
          <p:nvPr>
            <p:ph sz="half" idx="2"/>
          </p:nvPr>
        </p:nvPicPr>
        <p:blipFill>
          <a:blip r:embed="rId2"/>
          <a:srcRect/>
          <a:stretch>
            <a:fillRect/>
          </a:stretch>
        </p:blipFill>
        <p:spPr>
          <a:xfrm>
            <a:off x="4495800" y="2408238"/>
            <a:ext cx="4648200" cy="3117850"/>
          </a:xfrm>
          <a:noFill/>
          <a:ln/>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p:txBody>
          <a:bodyPr/>
          <a:lstStyle/>
          <a:p>
            <a:r>
              <a:rPr lang="en-US" sz="4000"/>
              <a:t>Tertiary Industry: Rotterdam, Netherlands</a:t>
            </a:r>
          </a:p>
        </p:txBody>
      </p:sp>
      <p:sp>
        <p:nvSpPr>
          <p:cNvPr id="140291" name="Rectangle 3"/>
          <p:cNvSpPr>
            <a:spLocks noGrp="1" noChangeArrowheads="1"/>
          </p:cNvSpPr>
          <p:nvPr>
            <p:ph type="body" sz="half" idx="1"/>
          </p:nvPr>
        </p:nvSpPr>
        <p:spPr/>
        <p:txBody>
          <a:bodyPr/>
          <a:lstStyle/>
          <a:p>
            <a:pPr marL="342900" indent="-342900"/>
            <a:r>
              <a:rPr lang="en-US" sz="2000"/>
              <a:t>Container ships carry materials and goods to and from overseas while barges ply the river.</a:t>
            </a:r>
          </a:p>
          <a:p>
            <a:pPr marL="342900" indent="-342900"/>
            <a:r>
              <a:rPr lang="en-US" sz="2000"/>
              <a:t>Shipping offices, shipyards and dry docks, warehouses, cargo and container cranes, supertanker berths, and oil storage tanks are only some of the facilities located here.</a:t>
            </a:r>
          </a:p>
        </p:txBody>
      </p:sp>
      <p:pic>
        <p:nvPicPr>
          <p:cNvPr id="140292" name="Picture 4" descr="12-3"/>
          <p:cNvPicPr>
            <a:picLocks noChangeAspect="1" noChangeArrowheads="1"/>
          </p:cNvPicPr>
          <p:nvPr>
            <p:ph sz="half" idx="2"/>
          </p:nvPr>
        </p:nvPicPr>
        <p:blipFill>
          <a:blip r:embed="rId2"/>
          <a:srcRect/>
          <a:stretch>
            <a:fillRect/>
          </a:stretch>
        </p:blipFill>
        <p:spPr>
          <a:xfrm>
            <a:off x="4495800" y="2408238"/>
            <a:ext cx="4648200" cy="3117850"/>
          </a:xfrm>
          <a:noFill/>
          <a:ln/>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lstStyle/>
          <a:p>
            <a:r>
              <a:rPr lang="en-US"/>
              <a:t>Tertiary industry</a:t>
            </a:r>
          </a:p>
        </p:txBody>
      </p:sp>
      <p:sp>
        <p:nvSpPr>
          <p:cNvPr id="141315" name="Rectangle 3"/>
          <p:cNvSpPr>
            <a:spLocks noGrp="1" noChangeArrowheads="1"/>
          </p:cNvSpPr>
          <p:nvPr>
            <p:ph type="body" idx="1"/>
          </p:nvPr>
        </p:nvSpPr>
        <p:spPr/>
        <p:txBody>
          <a:bodyPr/>
          <a:lstStyle/>
          <a:p>
            <a:pPr marL="342900" indent="-342900"/>
            <a:r>
              <a:rPr lang="en-US" sz="2000"/>
              <a:t>Regional differences exist in relative importance of the various modes of transport</a:t>
            </a:r>
          </a:p>
          <a:p>
            <a:pPr marL="669925" lvl="1" indent="-325438"/>
            <a:r>
              <a:rPr lang="en-US" sz="2000"/>
              <a:t>In more developed countries, such services as electronic transfer of funds and telecommunications between computers continents apart increasingly rival traditional importance of railroads or trucks</a:t>
            </a:r>
          </a:p>
          <a:p>
            <a:pPr marL="669925" lvl="1" indent="-325438"/>
            <a:r>
              <a:rPr lang="en-US" sz="2000"/>
              <a:t>Utilities also belong in the tertiary sector</a:t>
            </a:r>
          </a:p>
          <a:p>
            <a:pPr marL="669925" lvl="1" indent="-325438"/>
            <a:r>
              <a:rPr lang="en-US" sz="2000"/>
              <a:t>Automobiles create a special kind of functional culture region</a:t>
            </a:r>
          </a:p>
          <a:p>
            <a:pPr marL="1022350" lvl="2" indent="-350838"/>
            <a:r>
              <a:rPr lang="en-US" sz="2000"/>
              <a:t>Sometimes called </a:t>
            </a:r>
            <a:r>
              <a:rPr lang="en-US" sz="2000" i="1"/>
              <a:t>machine space</a:t>
            </a:r>
            <a:endParaRPr lang="en-US" sz="2000"/>
          </a:p>
          <a:p>
            <a:pPr marL="1022350" lvl="2" indent="-350838"/>
            <a:r>
              <a:rPr lang="en-US" sz="2000"/>
              <a:t>As usage increases more space must be devoted to them</a:t>
            </a:r>
          </a:p>
          <a:p>
            <a:pPr marL="1022350" lvl="2" indent="-350838"/>
            <a:r>
              <a:rPr lang="en-US" sz="2000"/>
              <a:t>Often results in visual blight</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p:txBody>
          <a:bodyPr/>
          <a:lstStyle/>
          <a:p>
            <a:r>
              <a:rPr lang="en-US"/>
              <a:t>Quaternary industry</a:t>
            </a:r>
          </a:p>
        </p:txBody>
      </p:sp>
      <p:sp>
        <p:nvSpPr>
          <p:cNvPr id="142339" name="Rectangle 3"/>
          <p:cNvSpPr>
            <a:spLocks noGrp="1" noChangeArrowheads="1"/>
          </p:cNvSpPr>
          <p:nvPr>
            <p:ph type="body" idx="1"/>
          </p:nvPr>
        </p:nvSpPr>
        <p:spPr/>
        <p:txBody>
          <a:bodyPr/>
          <a:lstStyle/>
          <a:p>
            <a:pPr marL="342900" indent="-342900">
              <a:lnSpc>
                <a:spcPct val="90000"/>
              </a:lnSpc>
            </a:pPr>
            <a:r>
              <a:rPr lang="en-US" sz="2000"/>
              <a:t>Includes those services mainly required by producers</a:t>
            </a:r>
          </a:p>
          <a:p>
            <a:pPr marL="669925" lvl="1" indent="-325438">
              <a:lnSpc>
                <a:spcPct val="90000"/>
              </a:lnSpc>
            </a:pPr>
            <a:r>
              <a:rPr lang="en-US" sz="2000"/>
              <a:t>Trade, wholesaling, retailing, and advertising</a:t>
            </a:r>
          </a:p>
          <a:p>
            <a:pPr marL="669925" lvl="1" indent="-325438">
              <a:lnSpc>
                <a:spcPct val="90000"/>
              </a:lnSpc>
            </a:pPr>
            <a:r>
              <a:rPr lang="en-US" sz="2000"/>
              <a:t>Banking, legal services, real estate transactions, and insurance</a:t>
            </a:r>
          </a:p>
          <a:p>
            <a:pPr marL="669925" lvl="1" indent="-325438">
              <a:lnSpc>
                <a:spcPct val="90000"/>
              </a:lnSpc>
            </a:pPr>
            <a:r>
              <a:rPr lang="en-US" sz="2000"/>
              <a:t>Consulting and information generation</a:t>
            </a:r>
          </a:p>
          <a:p>
            <a:pPr marL="342900" indent="-342900">
              <a:lnSpc>
                <a:spcPct val="90000"/>
              </a:lnSpc>
            </a:pPr>
            <a:r>
              <a:rPr lang="en-US" sz="2000"/>
              <a:t>Such activities represent one of the major growth sectors in postindustrial economies</a:t>
            </a:r>
          </a:p>
          <a:p>
            <a:pPr marL="342900" indent="-342900">
              <a:lnSpc>
                <a:spcPct val="90000"/>
              </a:lnSpc>
            </a:pPr>
            <a:r>
              <a:rPr lang="en-US" sz="2000"/>
              <a:t>Manufacturing is increasingly shunted to the peripheries</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p:txBody>
          <a:bodyPr/>
          <a:lstStyle/>
          <a:p>
            <a:r>
              <a:rPr lang="en-US"/>
              <a:t>Quaternary industry</a:t>
            </a:r>
          </a:p>
        </p:txBody>
      </p:sp>
      <p:sp>
        <p:nvSpPr>
          <p:cNvPr id="143363" name="Rectangle 3"/>
          <p:cNvSpPr>
            <a:spLocks noGrp="1" noChangeArrowheads="1"/>
          </p:cNvSpPr>
          <p:nvPr>
            <p:ph type="body" idx="1"/>
          </p:nvPr>
        </p:nvSpPr>
        <p:spPr/>
        <p:txBody>
          <a:bodyPr/>
          <a:lstStyle/>
          <a:p>
            <a:pPr marL="342900" indent="-342900"/>
            <a:r>
              <a:rPr lang="en-US" sz="2400"/>
              <a:t>Corporate headquarters, markets, and producer-related service activities remain in the core</a:t>
            </a:r>
            <a:endParaRPr lang="en-US" sz="2400" i="1"/>
          </a:p>
          <a:p>
            <a:pPr marL="342900" indent="-342900"/>
            <a:r>
              <a:rPr lang="en-US" sz="2400" i="1"/>
              <a:t>Multiplier</a:t>
            </a:r>
            <a:r>
              <a:rPr lang="en-US" sz="2400"/>
              <a:t> </a:t>
            </a:r>
            <a:r>
              <a:rPr lang="en-US" sz="2400" i="1"/>
              <a:t>leakage</a:t>
            </a:r>
            <a:r>
              <a:rPr lang="en-US" sz="2400"/>
              <a:t> — global corporations invest in secondary industry in the peripheries, but profits flow back to the core</a:t>
            </a:r>
          </a:p>
          <a:p>
            <a:pPr marL="342900" indent="-342900"/>
            <a:r>
              <a:rPr lang="en-US" sz="2400"/>
              <a:t>The industrialization of less developed countries actually increases the power of the world’s established industrial nations</a:t>
            </a:r>
          </a:p>
          <a:p>
            <a:pPr marL="342900" indent="-342900"/>
            <a:r>
              <a:rPr lang="en-US" sz="2400"/>
              <a:t>Today, we face a world in which the basic industrial power of the planet is more centralized than ever</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p:txBody>
          <a:bodyPr/>
          <a:lstStyle/>
          <a:p>
            <a:r>
              <a:rPr lang="en-US"/>
              <a:t>Quaternary industry</a:t>
            </a:r>
          </a:p>
        </p:txBody>
      </p:sp>
      <p:sp>
        <p:nvSpPr>
          <p:cNvPr id="144387" name="Rectangle 3"/>
          <p:cNvSpPr>
            <a:spLocks noGrp="1" noChangeArrowheads="1"/>
          </p:cNvSpPr>
          <p:nvPr>
            <p:ph type="body" idx="1"/>
          </p:nvPr>
        </p:nvSpPr>
        <p:spPr/>
        <p:txBody>
          <a:bodyPr/>
          <a:lstStyle/>
          <a:p>
            <a:pPr marL="342900" indent="-342900"/>
            <a:r>
              <a:rPr lang="en-US" sz="2400" b="1" i="1"/>
              <a:t>Global corporations are headquartered mainly in quaternary areas where the Industrial Revolution took root earliest</a:t>
            </a:r>
          </a:p>
          <a:p>
            <a:pPr marL="342900" indent="-342900"/>
            <a:r>
              <a:rPr lang="en-US" sz="2400" b="1" i="1"/>
              <a:t>Industrial development loans come from Europe, Japan, and the U.S., with the result that interest payments drain away from poor countries to rich countries</a:t>
            </a:r>
          </a:p>
          <a:p>
            <a:pPr marL="342900" indent="-342900"/>
            <a:r>
              <a:rPr lang="en-US" sz="2400" b="1" i="1"/>
              <a:t>Increasingly important is the collection, generation, storage, retrieval, and processing of computerized knowledge and information</a:t>
            </a: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p:txBody>
          <a:bodyPr/>
          <a:lstStyle/>
          <a:p>
            <a:r>
              <a:rPr lang="en-US" sz="4000"/>
              <a:t>Quaternary Industry:</a:t>
            </a:r>
            <a:br>
              <a:rPr lang="en-US" sz="4000"/>
            </a:br>
            <a:r>
              <a:rPr lang="en-US" sz="4000"/>
              <a:t>Hong Kong (Central)</a:t>
            </a:r>
          </a:p>
        </p:txBody>
      </p:sp>
      <p:sp>
        <p:nvSpPr>
          <p:cNvPr id="145411" name="Rectangle 3"/>
          <p:cNvSpPr>
            <a:spLocks noGrp="1" noChangeArrowheads="1"/>
          </p:cNvSpPr>
          <p:nvPr>
            <p:ph type="body" sz="half" idx="2"/>
          </p:nvPr>
        </p:nvSpPr>
        <p:spPr/>
        <p:txBody>
          <a:bodyPr/>
          <a:lstStyle/>
          <a:p>
            <a:pPr marL="342900" indent="-342900">
              <a:lnSpc>
                <a:spcPct val="90000"/>
              </a:lnSpc>
            </a:pPr>
            <a:r>
              <a:rPr lang="en-US" sz="2400"/>
              <a:t>Because of its natural harbour and accessibility, Hong Kong has functioned as an entreport since 1841 and is also a major financial center.  This is the view from Victoria Peak on Hong Kong Island across the harbor to the Kowloon peninsula.</a:t>
            </a:r>
          </a:p>
        </p:txBody>
      </p:sp>
      <p:pic>
        <p:nvPicPr>
          <p:cNvPr id="145412" name="Picture 4" descr="12-4"/>
          <p:cNvPicPr>
            <a:picLocks noChangeAspect="1" noChangeArrowheads="1"/>
          </p:cNvPicPr>
          <p:nvPr>
            <p:ph sz="half" idx="1"/>
          </p:nvPr>
        </p:nvPicPr>
        <p:blipFill>
          <a:blip r:embed="rId2"/>
          <a:srcRect/>
          <a:stretch>
            <a:fillRect/>
          </a:stretch>
        </p:blipFill>
        <p:spPr>
          <a:xfrm>
            <a:off x="0" y="2476500"/>
            <a:ext cx="4572000" cy="3028950"/>
          </a:xfrm>
          <a:noFill/>
          <a:ln/>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p:txBody>
          <a:bodyPr/>
          <a:lstStyle/>
          <a:p>
            <a:r>
              <a:rPr lang="en-US" sz="4000"/>
              <a:t>Quaternary Industry:</a:t>
            </a:r>
            <a:br>
              <a:rPr lang="en-US" sz="4000"/>
            </a:br>
            <a:r>
              <a:rPr lang="en-US" sz="4000"/>
              <a:t>Hong Kong (Central)</a:t>
            </a:r>
          </a:p>
        </p:txBody>
      </p:sp>
      <p:sp>
        <p:nvSpPr>
          <p:cNvPr id="146435" name="Rectangle 3"/>
          <p:cNvSpPr>
            <a:spLocks noGrp="1" noChangeArrowheads="1"/>
          </p:cNvSpPr>
          <p:nvPr>
            <p:ph type="body" sz="half" idx="2"/>
          </p:nvPr>
        </p:nvSpPr>
        <p:spPr/>
        <p:txBody>
          <a:bodyPr/>
          <a:lstStyle/>
          <a:p>
            <a:pPr marL="342900" indent="-342900">
              <a:lnSpc>
                <a:spcPct val="90000"/>
              </a:lnSpc>
            </a:pPr>
            <a:r>
              <a:rPr lang="en-US" sz="2400" b="1"/>
              <a:t>Multiplier leakage</a:t>
            </a:r>
            <a:r>
              <a:rPr lang="en-US" sz="2400"/>
              <a:t> occurs as many corporate headquarters and related activities remain in the Hong Kong. </a:t>
            </a:r>
          </a:p>
          <a:p>
            <a:pPr marL="342900" indent="-342900">
              <a:lnSpc>
                <a:spcPct val="90000"/>
              </a:lnSpc>
            </a:pPr>
            <a:r>
              <a:rPr lang="en-US" sz="2400"/>
              <a:t> Hong Kong reverted from Britain to join China as an autonomous region in 1997.</a:t>
            </a:r>
          </a:p>
        </p:txBody>
      </p:sp>
      <p:pic>
        <p:nvPicPr>
          <p:cNvPr id="146436" name="Picture 4" descr="12-4"/>
          <p:cNvPicPr>
            <a:picLocks noChangeAspect="1" noChangeArrowheads="1"/>
          </p:cNvPicPr>
          <p:nvPr>
            <p:ph sz="half" idx="1"/>
          </p:nvPr>
        </p:nvPicPr>
        <p:blipFill>
          <a:blip r:embed="rId2"/>
          <a:srcRect/>
          <a:stretch>
            <a:fillRect/>
          </a:stretch>
        </p:blipFill>
        <p:spPr>
          <a:xfrm>
            <a:off x="0" y="2476500"/>
            <a:ext cx="4572000" cy="3028950"/>
          </a:xfrm>
          <a:noFill/>
          <a:ln/>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p:txBody>
          <a:bodyPr/>
          <a:lstStyle/>
          <a:p>
            <a:r>
              <a:rPr lang="en-US"/>
              <a:t>Quaternary industry</a:t>
            </a:r>
          </a:p>
        </p:txBody>
      </p:sp>
      <p:sp>
        <p:nvSpPr>
          <p:cNvPr id="147459" name="Rectangle 3"/>
          <p:cNvSpPr>
            <a:spLocks noGrp="1" noChangeArrowheads="1"/>
          </p:cNvSpPr>
          <p:nvPr>
            <p:ph type="body" idx="1"/>
          </p:nvPr>
        </p:nvSpPr>
        <p:spPr/>
        <p:txBody>
          <a:bodyPr/>
          <a:lstStyle/>
          <a:p>
            <a:pPr marL="342900" indent="-342900"/>
            <a:r>
              <a:rPr lang="en-US" sz="2400" i="1"/>
              <a:t>Postindustrial society is organized around knowledge and innovation used to acquire profits and exert social control</a:t>
            </a:r>
          </a:p>
          <a:p>
            <a:pPr marL="342900" indent="-342900"/>
            <a:r>
              <a:rPr lang="en-US" sz="2400" i="1"/>
              <a:t>Impact of computers is changing world dramatically, with implication for spatial organization of all human activities</a:t>
            </a:r>
          </a:p>
          <a:p>
            <a:pPr marL="342900" indent="-342900"/>
            <a:r>
              <a:rPr lang="en-US" sz="2400" i="1"/>
              <a:t>Many quaternary industries depend on a highly skilled, intelligent, creative, and imaginative labour force</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ChangeArrowheads="1"/>
          </p:cNvSpPr>
          <p:nvPr>
            <p:ph type="title"/>
          </p:nvPr>
        </p:nvSpPr>
        <p:spPr/>
        <p:txBody>
          <a:bodyPr/>
          <a:lstStyle/>
          <a:p>
            <a:r>
              <a:rPr lang="en-US"/>
              <a:t>Quaternary industry</a:t>
            </a:r>
          </a:p>
        </p:txBody>
      </p:sp>
      <p:sp>
        <p:nvSpPr>
          <p:cNvPr id="148483" name="Rectangle 3"/>
          <p:cNvSpPr>
            <a:spLocks noGrp="1" noChangeArrowheads="1"/>
          </p:cNvSpPr>
          <p:nvPr>
            <p:ph type="body" idx="1"/>
          </p:nvPr>
        </p:nvSpPr>
        <p:spPr/>
        <p:txBody>
          <a:bodyPr/>
          <a:lstStyle/>
          <a:p>
            <a:pPr marL="342900" indent="-342900">
              <a:lnSpc>
                <a:spcPct val="90000"/>
              </a:lnSpc>
            </a:pPr>
            <a:r>
              <a:rPr lang="en-US" sz="2000" i="1"/>
              <a:t>If seen on a local scale information-generating industries seem to coalesce around major universities and research centers </a:t>
            </a:r>
          </a:p>
          <a:p>
            <a:pPr marL="669925" lvl="1" indent="-325438">
              <a:lnSpc>
                <a:spcPct val="90000"/>
              </a:lnSpc>
            </a:pPr>
            <a:r>
              <a:rPr lang="en-US" sz="2000" i="1"/>
              <a:t>Stanford and University of California at Berkeley helped make San Francisco Bay area a major center of such industry</a:t>
            </a:r>
          </a:p>
          <a:p>
            <a:pPr marL="669925" lvl="1" indent="-325438">
              <a:lnSpc>
                <a:spcPct val="90000"/>
              </a:lnSpc>
            </a:pPr>
            <a:r>
              <a:rPr lang="en-US" sz="2000" i="1"/>
              <a:t>Similar foci developed near Harvard and M.I.T. in New England</a:t>
            </a:r>
          </a:p>
          <a:p>
            <a:pPr marL="669925" lvl="1" indent="-325438">
              <a:lnSpc>
                <a:spcPct val="90000"/>
              </a:lnSpc>
            </a:pPr>
            <a:r>
              <a:rPr lang="en-US" sz="2000" i="1"/>
              <a:t>Triuniversity Raleigh-Durham-Chapel Hill “Research Triangle” of North Carolina</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p:txBody>
          <a:bodyPr/>
          <a:lstStyle/>
          <a:p>
            <a:r>
              <a:rPr lang="en-US"/>
              <a:t>Quaternary industry</a:t>
            </a:r>
          </a:p>
        </p:txBody>
      </p:sp>
      <p:sp>
        <p:nvSpPr>
          <p:cNvPr id="149507" name="Rectangle 3"/>
          <p:cNvSpPr>
            <a:spLocks noGrp="1" noChangeArrowheads="1"/>
          </p:cNvSpPr>
          <p:nvPr>
            <p:ph type="body" idx="1"/>
          </p:nvPr>
        </p:nvSpPr>
        <p:spPr/>
        <p:txBody>
          <a:bodyPr/>
          <a:lstStyle/>
          <a:p>
            <a:pPr marL="342900" indent="-342900"/>
            <a:r>
              <a:rPr lang="en-US" sz="2000" i="1"/>
              <a:t>If seen on a local scale information-generating industries seem to coalesce around major universities and research centers </a:t>
            </a:r>
          </a:p>
          <a:p>
            <a:pPr marL="669925" lvl="1" indent="-325438"/>
            <a:r>
              <a:rPr lang="en-US" sz="2000" i="1"/>
              <a:t>These high tech corridors, or “silicon landscapes,” are highly focused geographically, contributing to an uneven development spatially</a:t>
            </a:r>
          </a:p>
          <a:p>
            <a:pPr marL="669925" lvl="1" indent="-325438"/>
            <a:r>
              <a:rPr lang="en-US" sz="2000" i="1"/>
              <a:t>In Europe, emerging core is more confined geographically than earlier concentration of manufacturing</a:t>
            </a: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0530" name="Picture 2" descr="F12-03"/>
          <p:cNvPicPr>
            <a:picLocks noChangeAspect="1" noChangeArrowheads="1"/>
          </p:cNvPicPr>
          <p:nvPr/>
        </p:nvPicPr>
        <p:blipFill>
          <a:blip r:embed="rId2">
            <a:lum bright="-16000" contrast="14000"/>
          </a:blip>
          <a:srcRect/>
          <a:stretch>
            <a:fillRect/>
          </a:stretch>
        </p:blipFill>
        <p:spPr bwMode="auto">
          <a:xfrm>
            <a:off x="0" y="1049338"/>
            <a:ext cx="9144000" cy="4759325"/>
          </a:xfrm>
          <a:prstGeom prst="rect">
            <a:avLst/>
          </a:prstGeom>
          <a:noFill/>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descr="F12-04"/>
          <p:cNvPicPr>
            <a:picLocks noChangeAspect="1" noChangeArrowheads="1"/>
          </p:cNvPicPr>
          <p:nvPr/>
        </p:nvPicPr>
        <p:blipFill>
          <a:blip r:embed="rId2">
            <a:lum bright="-18000" contrast="22000"/>
          </a:blip>
          <a:srcRect/>
          <a:stretch>
            <a:fillRect/>
          </a:stretch>
        </p:blipFill>
        <p:spPr bwMode="auto">
          <a:xfrm>
            <a:off x="1882775" y="0"/>
            <a:ext cx="5140325" cy="6553200"/>
          </a:xfrm>
          <a:prstGeom prst="rect">
            <a:avLst/>
          </a:prstGeom>
          <a:noFill/>
        </p:spPr>
      </p:pic>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ChangeArrowheads="1"/>
          </p:cNvSpPr>
          <p:nvPr>
            <p:ph type="title"/>
          </p:nvPr>
        </p:nvSpPr>
        <p:spPr/>
        <p:txBody>
          <a:bodyPr/>
          <a:lstStyle/>
          <a:p>
            <a:r>
              <a:rPr lang="en-US"/>
              <a:t>Quinary industry</a:t>
            </a:r>
          </a:p>
        </p:txBody>
      </p:sp>
      <p:sp>
        <p:nvSpPr>
          <p:cNvPr id="152579" name="Rectangle 3"/>
          <p:cNvSpPr>
            <a:spLocks noGrp="1" noChangeArrowheads="1"/>
          </p:cNvSpPr>
          <p:nvPr>
            <p:ph type="body" idx="1"/>
          </p:nvPr>
        </p:nvSpPr>
        <p:spPr/>
        <p:txBody>
          <a:bodyPr/>
          <a:lstStyle/>
          <a:p>
            <a:pPr marL="342900" indent="-342900"/>
            <a:r>
              <a:rPr lang="en-US" sz="2000"/>
              <a:t>One of the most rapidly expanding activities is tourism</a:t>
            </a:r>
          </a:p>
          <a:p>
            <a:pPr marL="669925" lvl="1" indent="-325438"/>
            <a:r>
              <a:rPr lang="en-US" sz="2000"/>
              <a:t>By 1992</a:t>
            </a:r>
          </a:p>
          <a:p>
            <a:pPr marL="1022350" lvl="2" indent="-350838"/>
            <a:r>
              <a:rPr lang="en-US" sz="2000"/>
              <a:t>Generated $3 trillion in income</a:t>
            </a:r>
          </a:p>
          <a:p>
            <a:pPr marL="1022350" lvl="2" indent="-350838"/>
            <a:r>
              <a:rPr lang="en-US" sz="2000"/>
              <a:t>Employed 1 in 14 workers worldwide</a:t>
            </a:r>
          </a:p>
          <a:p>
            <a:pPr marL="342900" indent="-342900"/>
            <a:r>
              <a:rPr lang="en-US" sz="2000"/>
              <a:t>Importance trend has continued in spite of tourist attacks</a:t>
            </a:r>
          </a:p>
          <a:p>
            <a:pPr marL="342900" indent="-342900"/>
            <a:r>
              <a:rPr lang="en-US" sz="2000"/>
              <a:t>Importance varies greatly from one region and country to another</a:t>
            </a: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p:txBody>
          <a:bodyPr/>
          <a:lstStyle/>
          <a:p>
            <a:r>
              <a:rPr lang="en-US"/>
              <a:t>Quinary industry</a:t>
            </a:r>
          </a:p>
        </p:txBody>
      </p:sp>
      <p:sp>
        <p:nvSpPr>
          <p:cNvPr id="153603" name="Rectangle 3"/>
          <p:cNvSpPr>
            <a:spLocks noGrp="1" noChangeArrowheads="1"/>
          </p:cNvSpPr>
          <p:nvPr>
            <p:ph type="body" idx="1"/>
          </p:nvPr>
        </p:nvSpPr>
        <p:spPr/>
        <p:txBody>
          <a:bodyPr/>
          <a:lstStyle/>
          <a:p>
            <a:pPr marL="342900" indent="-342900"/>
            <a:r>
              <a:rPr lang="en-US" sz="2000"/>
              <a:t>Some countries, particularly those in tropical island locations, depend principally on tourism to support their national economies</a:t>
            </a:r>
          </a:p>
          <a:p>
            <a:pPr marL="342900" indent="-342900"/>
            <a:r>
              <a:rPr lang="en-US" sz="2000"/>
              <a:t>One advantage is that it is disproportionately focused in industrial peripheries rather than the core</a:t>
            </a:r>
          </a:p>
          <a:p>
            <a:pPr marL="669925" lvl="1" indent="-325438"/>
            <a:r>
              <a:rPr lang="en-US" sz="2000"/>
              <a:t>Disproportionately focused in industrial peripheries than the core</a:t>
            </a:r>
          </a:p>
          <a:p>
            <a:pPr marL="669925" lvl="1" indent="-325438"/>
            <a:r>
              <a:rPr lang="en-US" sz="2000"/>
              <a:t>Somewhat alleviates problem of uneven development</a:t>
            </a:r>
          </a:p>
          <a:p>
            <a:pPr marL="669925" lvl="1" indent="-325438"/>
            <a:r>
              <a:rPr lang="en-US" sz="2400"/>
              <a:t>Multiplier leakage typically drains most profits back to core</a:t>
            </a: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p:txBody>
          <a:bodyPr/>
          <a:lstStyle/>
          <a:p>
            <a:r>
              <a:rPr lang="en-US"/>
              <a:t>Quinary industry</a:t>
            </a:r>
          </a:p>
        </p:txBody>
      </p:sp>
      <p:sp>
        <p:nvSpPr>
          <p:cNvPr id="154627" name="Rectangle 3"/>
          <p:cNvSpPr>
            <a:spLocks noGrp="1" noChangeArrowheads="1"/>
          </p:cNvSpPr>
          <p:nvPr>
            <p:ph type="body" idx="1"/>
          </p:nvPr>
        </p:nvSpPr>
        <p:spPr/>
        <p:txBody>
          <a:bodyPr/>
          <a:lstStyle/>
          <a:p>
            <a:pPr marL="342900" indent="-342900"/>
            <a:r>
              <a:rPr lang="en-US" sz="2000"/>
              <a:t>Tourism can be categorized into major types</a:t>
            </a:r>
          </a:p>
          <a:p>
            <a:pPr marL="669925" lvl="1" indent="-325438"/>
            <a:r>
              <a:rPr lang="en-US" sz="2000"/>
              <a:t>One major flow is — from interior locations-to-seacoasts</a:t>
            </a:r>
          </a:p>
          <a:p>
            <a:pPr marL="669925" lvl="1" indent="-325438"/>
            <a:r>
              <a:rPr lang="en-US" sz="2000"/>
              <a:t>Second major movement is — from lowlands-to-highlands</a:t>
            </a:r>
          </a:p>
          <a:p>
            <a:pPr marL="669925" lvl="1" indent="-325438"/>
            <a:r>
              <a:rPr lang="en-US" sz="2000"/>
              <a:t>Third major flow — urban-to-rural</a:t>
            </a:r>
          </a:p>
          <a:p>
            <a:pPr marL="1022350" lvl="2" indent="-350838"/>
            <a:r>
              <a:rPr lang="en-US" sz="2000"/>
              <a:t>People seek vacations away from crowded cities</a:t>
            </a:r>
          </a:p>
          <a:p>
            <a:pPr marL="1022350" lvl="2" indent="-350838"/>
            <a:r>
              <a:rPr lang="en-US" sz="2000"/>
              <a:t>Acquisition of vacation homes in isolated places</a:t>
            </a:r>
          </a:p>
          <a:p>
            <a:pPr marL="1022350" lvl="2" indent="-350838"/>
            <a:r>
              <a:rPr lang="en-US" sz="2000"/>
              <a:t>In rural Norway, about 40 percent of all farmers take in summer guest to supplement income</a:t>
            </a: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p:txBody>
          <a:bodyPr/>
          <a:lstStyle/>
          <a:p>
            <a:r>
              <a:rPr lang="en-US" sz="4000"/>
              <a:t>Quinary Industry: Sex Tourism, Bangkok</a:t>
            </a:r>
          </a:p>
        </p:txBody>
      </p:sp>
      <p:sp>
        <p:nvSpPr>
          <p:cNvPr id="155651" name="Rectangle 3"/>
          <p:cNvSpPr>
            <a:spLocks noGrp="1" noChangeArrowheads="1"/>
          </p:cNvSpPr>
          <p:nvPr>
            <p:ph type="body" sz="half" idx="1"/>
          </p:nvPr>
        </p:nvSpPr>
        <p:spPr>
          <a:xfrm>
            <a:off x="250825" y="1989138"/>
            <a:ext cx="4537075" cy="4525962"/>
          </a:xfrm>
        </p:spPr>
        <p:txBody>
          <a:bodyPr/>
          <a:lstStyle/>
          <a:p>
            <a:pPr marL="342900" indent="-342900">
              <a:lnSpc>
                <a:spcPct val="90000"/>
              </a:lnSpc>
            </a:pPr>
            <a:r>
              <a:rPr lang="en-US" sz="2400"/>
              <a:t>Like Manila, Taipei, and (increasingly) Saigon, Bangkok is one of the “sex capitals” of the world.  Desperate men and women enter into prostitution as a last resort to survive or to feed a drug habit.</a:t>
            </a:r>
          </a:p>
          <a:p>
            <a:pPr marL="342900" indent="-342900">
              <a:lnSpc>
                <a:spcPct val="90000"/>
              </a:lnSpc>
            </a:pPr>
            <a:r>
              <a:rPr lang="en-US" sz="2400"/>
              <a:t>There is also an active slave trade from Mynmar (Burma).</a:t>
            </a:r>
          </a:p>
        </p:txBody>
      </p:sp>
      <p:pic>
        <p:nvPicPr>
          <p:cNvPr id="155652" name="Picture 4" descr="12-5"/>
          <p:cNvPicPr>
            <a:picLocks noChangeAspect="1" noChangeArrowheads="1"/>
          </p:cNvPicPr>
          <p:nvPr>
            <p:ph sz="half" idx="2"/>
          </p:nvPr>
        </p:nvPicPr>
        <p:blipFill>
          <a:blip r:embed="rId2"/>
          <a:srcRect/>
          <a:stretch>
            <a:fillRect/>
          </a:stretch>
        </p:blipFill>
        <p:spPr>
          <a:xfrm>
            <a:off x="4495800" y="2443163"/>
            <a:ext cx="4648200" cy="3043237"/>
          </a:xfrm>
          <a:noFill/>
          <a:ln/>
        </p:spPr>
      </p:pic>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ChangeArrowheads="1"/>
          </p:cNvSpPr>
          <p:nvPr>
            <p:ph type="title"/>
          </p:nvPr>
        </p:nvSpPr>
        <p:spPr/>
        <p:txBody>
          <a:bodyPr/>
          <a:lstStyle/>
          <a:p>
            <a:r>
              <a:rPr lang="en-US" sz="4000"/>
              <a:t>Quinary Industry: Sex Tourism, Bangkok</a:t>
            </a:r>
          </a:p>
        </p:txBody>
      </p:sp>
      <p:sp>
        <p:nvSpPr>
          <p:cNvPr id="156675" name="Rectangle 3"/>
          <p:cNvSpPr>
            <a:spLocks noGrp="1" noChangeArrowheads="1"/>
          </p:cNvSpPr>
          <p:nvPr>
            <p:ph type="body" sz="half" idx="1"/>
          </p:nvPr>
        </p:nvSpPr>
        <p:spPr>
          <a:xfrm>
            <a:off x="0" y="1844675"/>
            <a:ext cx="4716463" cy="4281488"/>
          </a:xfrm>
        </p:spPr>
        <p:txBody>
          <a:bodyPr/>
          <a:lstStyle/>
          <a:p>
            <a:pPr marL="342900" indent="-342900">
              <a:lnSpc>
                <a:spcPct val="80000"/>
              </a:lnSpc>
            </a:pPr>
            <a:r>
              <a:rPr lang="en-US" sz="2400"/>
              <a:t>Destitute families in urban squatter settlements and poor villages are enticed to sell their children (primarily girls) to middlemen who promise to find them employment with a rich family who will send them to school.</a:t>
            </a:r>
          </a:p>
          <a:p>
            <a:pPr marL="342900" indent="-342900">
              <a:lnSpc>
                <a:spcPct val="80000"/>
              </a:lnSpc>
            </a:pPr>
            <a:r>
              <a:rPr lang="en-US" sz="2400"/>
              <a:t>These children are enslaved and forcibly turned into prostitutes by whatever means necessary including physical abuse and drug addiction</a:t>
            </a:r>
            <a:r>
              <a:rPr lang="en-US" sz="2000"/>
              <a:t>.</a:t>
            </a:r>
          </a:p>
        </p:txBody>
      </p:sp>
      <p:pic>
        <p:nvPicPr>
          <p:cNvPr id="156676" name="Picture 4" descr="12-5"/>
          <p:cNvPicPr>
            <a:picLocks noChangeAspect="1" noChangeArrowheads="1"/>
          </p:cNvPicPr>
          <p:nvPr>
            <p:ph sz="half" idx="2"/>
          </p:nvPr>
        </p:nvPicPr>
        <p:blipFill>
          <a:blip r:embed="rId2"/>
          <a:srcRect/>
          <a:stretch>
            <a:fillRect/>
          </a:stretch>
        </p:blipFill>
        <p:spPr>
          <a:xfrm>
            <a:off x="4495800" y="2443163"/>
            <a:ext cx="4648200" cy="3043237"/>
          </a:xfrm>
          <a:noFill/>
          <a:ln/>
        </p:spPr>
      </p:pic>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ChangeArrowheads="1"/>
          </p:cNvSpPr>
          <p:nvPr>
            <p:ph type="title"/>
          </p:nvPr>
        </p:nvSpPr>
        <p:spPr/>
        <p:txBody>
          <a:bodyPr/>
          <a:lstStyle/>
          <a:p>
            <a:r>
              <a:rPr lang="en-US" sz="4000"/>
              <a:t>Quinary Industry: Sex Tourism, Bangkok</a:t>
            </a:r>
          </a:p>
        </p:txBody>
      </p:sp>
      <p:sp>
        <p:nvSpPr>
          <p:cNvPr id="157699" name="Rectangle 3"/>
          <p:cNvSpPr>
            <a:spLocks noGrp="1" noChangeArrowheads="1"/>
          </p:cNvSpPr>
          <p:nvPr>
            <p:ph type="body" sz="half" idx="1"/>
          </p:nvPr>
        </p:nvSpPr>
        <p:spPr/>
        <p:txBody>
          <a:bodyPr/>
          <a:lstStyle/>
          <a:p>
            <a:pPr marL="342900" indent="-342900"/>
            <a:r>
              <a:rPr lang="en-US" sz="2400"/>
              <a:t>This is Patpong Street, notorious for its sex shows, brothels, and related services.  AIDS has reached critical proportions, but the industry continues to thrive on tourism.  Planned sex tours are widely available from around the world and are especially popular with Japanese businessmen</a:t>
            </a:r>
            <a:r>
              <a:rPr lang="en-US" sz="2000"/>
              <a:t>.</a:t>
            </a:r>
          </a:p>
        </p:txBody>
      </p:sp>
      <p:pic>
        <p:nvPicPr>
          <p:cNvPr id="157700" name="Picture 4" descr="12-5"/>
          <p:cNvPicPr>
            <a:picLocks noChangeAspect="1" noChangeArrowheads="1"/>
          </p:cNvPicPr>
          <p:nvPr>
            <p:ph sz="half" idx="2"/>
          </p:nvPr>
        </p:nvPicPr>
        <p:blipFill>
          <a:blip r:embed="rId2"/>
          <a:srcRect/>
          <a:stretch>
            <a:fillRect/>
          </a:stretch>
        </p:blipFill>
        <p:spPr>
          <a:xfrm>
            <a:off x="4495800" y="2443163"/>
            <a:ext cx="4648200" cy="3043237"/>
          </a:xfrm>
          <a:noFill/>
          <a:ln/>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p:txBody>
          <a:bodyPr/>
          <a:lstStyle/>
          <a:p>
            <a:r>
              <a:rPr lang="en-GB"/>
              <a:t>Free Market Economies.</a:t>
            </a:r>
          </a:p>
        </p:txBody>
      </p:sp>
      <p:sp>
        <p:nvSpPr>
          <p:cNvPr id="158723" name="Rectangle 3"/>
          <p:cNvSpPr>
            <a:spLocks noGrp="1" noChangeArrowheads="1"/>
          </p:cNvSpPr>
          <p:nvPr>
            <p:ph type="body" idx="1"/>
          </p:nvPr>
        </p:nvSpPr>
        <p:spPr/>
        <p:txBody>
          <a:bodyPr/>
          <a:lstStyle/>
          <a:p>
            <a:r>
              <a:rPr lang="en-GB"/>
              <a:t>Valuing natural resources: Renewable and exhaustible.</a:t>
            </a:r>
          </a:p>
          <a:p>
            <a:r>
              <a:rPr lang="en-GB"/>
              <a:t>Pricing: Supply and demand, Polluter pays (and other legislative controls.), Cost/ Benefit analysis, Value for money, market forces. </a:t>
            </a:r>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t>Free Market Economies.</a:t>
            </a:r>
          </a:p>
        </p:txBody>
      </p:sp>
      <p:sp>
        <p:nvSpPr>
          <p:cNvPr id="68611" name="Rectangle 3"/>
          <p:cNvSpPr>
            <a:spLocks noGrp="1" noChangeArrowheads="1"/>
          </p:cNvSpPr>
          <p:nvPr>
            <p:ph type="body" idx="1"/>
          </p:nvPr>
        </p:nvSpPr>
        <p:spPr/>
        <p:txBody>
          <a:bodyPr/>
          <a:lstStyle/>
          <a:p>
            <a:r>
              <a:rPr lang="en-GB"/>
              <a:t>Valuing natural resources: Renewable and exhaustible.</a:t>
            </a:r>
          </a:p>
          <a:p>
            <a:r>
              <a:rPr lang="en-GB"/>
              <a:t>Pricing: Supply and demand, Polluter pays (and other legislative controls.), Cost/ Benefit analysis, Value for money, market forces. </a:t>
            </a:r>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t>Globalisation</a:t>
            </a:r>
          </a:p>
        </p:txBody>
      </p:sp>
      <p:sp>
        <p:nvSpPr>
          <p:cNvPr id="71683" name="Rectangle 3"/>
          <p:cNvSpPr>
            <a:spLocks noGrp="1" noChangeArrowheads="1"/>
          </p:cNvSpPr>
          <p:nvPr>
            <p:ph type="body" idx="1"/>
          </p:nvPr>
        </p:nvSpPr>
        <p:spPr/>
        <p:txBody>
          <a:bodyPr/>
          <a:lstStyle/>
          <a:p>
            <a:pPr>
              <a:lnSpc>
                <a:spcPct val="90000"/>
              </a:lnSpc>
            </a:pPr>
            <a:r>
              <a:rPr lang="en-GB"/>
              <a:t>The term globalisation became:</a:t>
            </a:r>
          </a:p>
          <a:p>
            <a:pPr>
              <a:lnSpc>
                <a:spcPct val="90000"/>
              </a:lnSpc>
              <a:buFont typeface="Wingdings" pitchFamily="2" charset="2"/>
              <a:buNone/>
            </a:pPr>
            <a:r>
              <a:rPr lang="en-GB"/>
              <a:t>   “widely used to explain the causes and effects of most aspects of life at the turn of the century…While open to different interpretations, globalisation captures a description of the widening and deepening of economic, political, social and cultural interdependence and interconnections” (Willett, 2001:1)</a:t>
            </a:r>
          </a:p>
          <a:p>
            <a:pPr>
              <a:lnSpc>
                <a:spcPct val="90000"/>
              </a:lnSpc>
            </a:pPr>
            <a:endParaRPr lang="en-GB"/>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GB"/>
              <a:t>The effects of Globalisation.</a:t>
            </a:r>
          </a:p>
        </p:txBody>
      </p:sp>
      <p:sp>
        <p:nvSpPr>
          <p:cNvPr id="72707" name="Rectangle 3"/>
          <p:cNvSpPr>
            <a:spLocks noGrp="1" noChangeArrowheads="1"/>
          </p:cNvSpPr>
          <p:nvPr>
            <p:ph type="body" idx="1"/>
          </p:nvPr>
        </p:nvSpPr>
        <p:spPr/>
        <p:txBody>
          <a:bodyPr/>
          <a:lstStyle/>
          <a:p>
            <a:r>
              <a:rPr lang="en-GB"/>
              <a:t>The Developing World: India and China.</a:t>
            </a:r>
          </a:p>
          <a:p>
            <a:r>
              <a:rPr lang="en-GB"/>
              <a:t>The Developing World: The World Bank and International Monetary Fund: Structural Adjustment Programme.</a:t>
            </a:r>
          </a:p>
          <a:p>
            <a:r>
              <a:rPr lang="en-GB"/>
              <a:t>Increasing poverty: increasing environmental degradation, misuse of natural resources.</a:t>
            </a:r>
          </a:p>
          <a:p>
            <a:r>
              <a:rPr lang="en-GB"/>
              <a:t>Increasing consumerism: depletion of natural capital, increase in pollution and waste.</a:t>
            </a:r>
          </a:p>
          <a:p>
            <a:endParaRPr lang="en-GB"/>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sz="quarter"/>
          </p:nvPr>
        </p:nvSpPr>
        <p:spPr/>
        <p:txBody>
          <a:bodyPr/>
          <a:lstStyle/>
          <a:p>
            <a:r>
              <a:rPr lang="en-GB" sz="4000"/>
              <a:t>Distribution of population on less than $1 a day, comparison of 1987 and 1998</a:t>
            </a:r>
          </a:p>
        </p:txBody>
      </p:sp>
      <p:graphicFrame>
        <p:nvGraphicFramePr>
          <p:cNvPr id="73732" name="Object 4"/>
          <p:cNvGraphicFramePr>
            <a:graphicFrameLocks noChangeAspect="1"/>
          </p:cNvGraphicFramePr>
          <p:nvPr>
            <p:ph sz="quarter" idx="1"/>
          </p:nvPr>
        </p:nvGraphicFramePr>
        <p:xfrm>
          <a:off x="1235075" y="1828800"/>
          <a:ext cx="2482850" cy="2074863"/>
        </p:xfrm>
        <a:graphic>
          <a:graphicData uri="http://schemas.openxmlformats.org/presentationml/2006/ole">
            <p:oleObj spid="_x0000_s73732" name="Chart" r:id="rId3" imgW="3009900" imgH="2514600" progId="MSGraph.Chart.8">
              <p:embed followColorScheme="full"/>
            </p:oleObj>
          </a:graphicData>
        </a:graphic>
      </p:graphicFrame>
      <p:graphicFrame>
        <p:nvGraphicFramePr>
          <p:cNvPr id="73739" name="Object 11"/>
          <p:cNvGraphicFramePr>
            <a:graphicFrameLocks noChangeAspect="1"/>
          </p:cNvGraphicFramePr>
          <p:nvPr>
            <p:ph sz="quarter" idx="2"/>
          </p:nvPr>
        </p:nvGraphicFramePr>
        <p:xfrm>
          <a:off x="5008563" y="1828800"/>
          <a:ext cx="3316287" cy="2074863"/>
        </p:xfrm>
        <a:graphic>
          <a:graphicData uri="http://schemas.openxmlformats.org/presentationml/2006/ole">
            <p:oleObj spid="_x0000_s73739" name="Chart" r:id="rId4" imgW="10725302" imgH="6715049" progId="MSGraph.Chart.8">
              <p:embed followColorScheme="full"/>
            </p:oleObj>
          </a:graphicData>
        </a:graphic>
      </p:graphicFrame>
      <p:graphicFrame>
        <p:nvGraphicFramePr>
          <p:cNvPr id="73736" name="Object 8"/>
          <p:cNvGraphicFramePr>
            <a:graphicFrameLocks noChangeAspect="1"/>
          </p:cNvGraphicFramePr>
          <p:nvPr>
            <p:ph sz="quarter" idx="3"/>
          </p:nvPr>
        </p:nvGraphicFramePr>
        <p:xfrm>
          <a:off x="1349375" y="4056063"/>
          <a:ext cx="2252663" cy="2074862"/>
        </p:xfrm>
        <a:graphic>
          <a:graphicData uri="http://schemas.openxmlformats.org/presentationml/2006/ole">
            <p:oleObj spid="_x0000_s73736" name="Chart" r:id="rId5" imgW="5438851" imgH="5010302" progId="MSGraph.Chart.8">
              <p:embed followColorScheme="full"/>
            </p:oleObj>
          </a:graphicData>
        </a:graphic>
      </p:graphicFrame>
      <p:graphicFrame>
        <p:nvGraphicFramePr>
          <p:cNvPr id="73741" name="Object 13"/>
          <p:cNvGraphicFramePr>
            <a:graphicFrameLocks noChangeAspect="1"/>
          </p:cNvGraphicFramePr>
          <p:nvPr>
            <p:ph sz="quarter" idx="4"/>
          </p:nvPr>
        </p:nvGraphicFramePr>
        <p:xfrm>
          <a:off x="1006475" y="2011363"/>
          <a:ext cx="7245350" cy="4148137"/>
        </p:xfrm>
        <a:graphic>
          <a:graphicData uri="http://schemas.openxmlformats.org/presentationml/2006/ole">
            <p:oleObj spid="_x0000_s73741" name="Chart" r:id="rId6" imgW="14040002" imgH="8039100" progId="MSGraph.Chart.8">
              <p:embed followColorScheme="full"/>
            </p:oleObj>
          </a:graphicData>
        </a:graphic>
      </p:graphicFrame>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sz="4000"/>
              <a:t>Globalisation: Information technology</a:t>
            </a:r>
          </a:p>
        </p:txBody>
      </p:sp>
      <p:sp>
        <p:nvSpPr>
          <p:cNvPr id="78851" name="Rectangle 3"/>
          <p:cNvSpPr>
            <a:spLocks noGrp="1" noChangeArrowheads="1"/>
          </p:cNvSpPr>
          <p:nvPr>
            <p:ph type="body" idx="1"/>
          </p:nvPr>
        </p:nvSpPr>
        <p:spPr/>
        <p:txBody>
          <a:bodyPr/>
          <a:lstStyle/>
          <a:p>
            <a:r>
              <a:rPr lang="en-GB"/>
              <a:t>Speed of information exchange: Affect on societal aspirations, transfer of technology, cultural interactions. Any others?</a:t>
            </a:r>
          </a:p>
          <a:p>
            <a:r>
              <a:rPr lang="en-GB"/>
              <a:t>Global banking: transfer of funds, investment, World bank, International Monetary Fund	.</a:t>
            </a:r>
          </a:p>
          <a:p>
            <a:r>
              <a:rPr lang="en-GB"/>
              <a:t>Relocation of service sector: Call centres, IT development.</a:t>
            </a:r>
          </a:p>
          <a:p>
            <a:r>
              <a:rPr lang="en-GB"/>
              <a:t>Others?</a:t>
            </a:r>
          </a:p>
          <a:p>
            <a:endParaRPr lang="en-GB"/>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a:t>Globalisation and agriculture</a:t>
            </a:r>
          </a:p>
        </p:txBody>
      </p:sp>
      <p:sp>
        <p:nvSpPr>
          <p:cNvPr id="87043" name="Rectangle 3"/>
          <p:cNvSpPr>
            <a:spLocks noGrp="1" noChangeArrowheads="1"/>
          </p:cNvSpPr>
          <p:nvPr>
            <p:ph type="body" idx="1"/>
          </p:nvPr>
        </p:nvSpPr>
        <p:spPr/>
        <p:txBody>
          <a:bodyPr/>
          <a:lstStyle/>
          <a:p>
            <a:pPr>
              <a:lnSpc>
                <a:spcPct val="90000"/>
              </a:lnSpc>
            </a:pPr>
            <a:r>
              <a:rPr lang="en-GB"/>
              <a:t>Cheaper overseas produce: Effect on UK farmers?</a:t>
            </a:r>
          </a:p>
          <a:p>
            <a:pPr>
              <a:lnSpc>
                <a:spcPct val="90000"/>
              </a:lnSpc>
            </a:pPr>
            <a:r>
              <a:rPr lang="en-GB"/>
              <a:t>Increase in miles travelled by food: Pollution.</a:t>
            </a:r>
          </a:p>
          <a:p>
            <a:pPr>
              <a:lnSpc>
                <a:spcPct val="90000"/>
              </a:lnSpc>
            </a:pPr>
            <a:r>
              <a:rPr lang="en-GB"/>
              <a:t>Effect on local economies.</a:t>
            </a:r>
          </a:p>
          <a:p>
            <a:pPr>
              <a:lnSpc>
                <a:spcPct val="90000"/>
              </a:lnSpc>
            </a:pPr>
            <a:r>
              <a:rPr lang="en-GB"/>
              <a:t>Effect on local ecosystem.</a:t>
            </a:r>
          </a:p>
          <a:p>
            <a:pPr>
              <a:lnSpc>
                <a:spcPct val="90000"/>
              </a:lnSpc>
            </a:pPr>
            <a:r>
              <a:rPr lang="en-GB"/>
              <a:t>Effect on labour markets.</a:t>
            </a:r>
          </a:p>
          <a:p>
            <a:pPr>
              <a:lnSpc>
                <a:spcPct val="90000"/>
              </a:lnSpc>
            </a:pPr>
            <a:r>
              <a:rPr lang="en-GB"/>
              <a:t>Effect on local culture.</a:t>
            </a:r>
          </a:p>
          <a:p>
            <a:pPr>
              <a:lnSpc>
                <a:spcPct val="90000"/>
              </a:lnSpc>
            </a:pPr>
            <a:r>
              <a:rPr lang="en-GB"/>
              <a:t>Effect on health.</a:t>
            </a:r>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GB"/>
              <a:t>Globalisation and cities.</a:t>
            </a:r>
          </a:p>
        </p:txBody>
      </p:sp>
      <p:sp>
        <p:nvSpPr>
          <p:cNvPr id="88067" name="Rectangle 3"/>
          <p:cNvSpPr>
            <a:spLocks noGrp="1" noChangeArrowheads="1"/>
          </p:cNvSpPr>
          <p:nvPr>
            <p:ph type="body" idx="1"/>
          </p:nvPr>
        </p:nvSpPr>
        <p:spPr/>
        <p:txBody>
          <a:bodyPr/>
          <a:lstStyle/>
          <a:p>
            <a:r>
              <a:rPr lang="en-GB"/>
              <a:t>Increased number of inhabitants: cities can’t cope with the influx: infrastructure.</a:t>
            </a:r>
          </a:p>
          <a:p>
            <a:r>
              <a:rPr lang="en-GB"/>
              <a:t>Health effects.</a:t>
            </a:r>
          </a:p>
          <a:p>
            <a:r>
              <a:rPr lang="en-GB"/>
              <a:t>Environmental effects: Natural resource depletion, environmental damage.</a:t>
            </a:r>
          </a:p>
          <a:p>
            <a:r>
              <a:rPr lang="en-GB"/>
              <a:t>Social factors: Culture, economic disparity.</a:t>
            </a:r>
          </a:p>
          <a:p>
            <a:r>
              <a:rPr lang="en-GB"/>
              <a:t>Reduced agricultural activities.</a:t>
            </a:r>
          </a:p>
          <a:p>
            <a:endParaRPr lang="en-GB"/>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r>
              <a:rPr lang="en-GB"/>
              <a:t>Globalisation and industry.</a:t>
            </a:r>
          </a:p>
        </p:txBody>
      </p:sp>
      <p:sp>
        <p:nvSpPr>
          <p:cNvPr id="89091" name="Rectangle 3"/>
          <p:cNvSpPr>
            <a:spLocks noGrp="1" noChangeArrowheads="1"/>
          </p:cNvSpPr>
          <p:nvPr>
            <p:ph type="body" idx="1"/>
          </p:nvPr>
        </p:nvSpPr>
        <p:spPr/>
        <p:txBody>
          <a:bodyPr/>
          <a:lstStyle/>
          <a:p>
            <a:r>
              <a:rPr lang="en-GB"/>
              <a:t>Transfer of manufacturing to areas with fewer environmental constraints: e.g. lack of legislation.</a:t>
            </a:r>
          </a:p>
          <a:p>
            <a:r>
              <a:rPr lang="en-GB"/>
              <a:t>Cheap labour force.</a:t>
            </a:r>
          </a:p>
          <a:p>
            <a:r>
              <a:rPr lang="en-GB"/>
              <a:t>Effects on Western economies.</a:t>
            </a:r>
          </a:p>
          <a:p>
            <a:r>
              <a:rPr lang="en-GB"/>
              <a:t>Effects on natural resources.</a:t>
            </a:r>
          </a:p>
          <a:p>
            <a:r>
              <a:rPr lang="en-GB"/>
              <a:t>Effects on the environment.</a:t>
            </a:r>
          </a:p>
          <a:p>
            <a:endParaRPr lang="en-GB"/>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r>
              <a:rPr lang="en-GB"/>
              <a:t>Benefits of Globalisation.</a:t>
            </a:r>
          </a:p>
        </p:txBody>
      </p:sp>
      <p:sp>
        <p:nvSpPr>
          <p:cNvPr id="90115" name="Rectangle 3"/>
          <p:cNvSpPr>
            <a:spLocks noGrp="1" noChangeArrowheads="1"/>
          </p:cNvSpPr>
          <p:nvPr>
            <p:ph type="body" idx="1"/>
          </p:nvPr>
        </p:nvSpPr>
        <p:spPr/>
        <p:txBody>
          <a:bodyPr/>
          <a:lstStyle/>
          <a:p>
            <a:pPr>
              <a:lnSpc>
                <a:spcPct val="80000"/>
              </a:lnSpc>
            </a:pPr>
            <a:r>
              <a:rPr lang="en-GB" sz="2800"/>
              <a:t>Exchange of information, ideas etc.</a:t>
            </a:r>
          </a:p>
          <a:p>
            <a:pPr>
              <a:lnSpc>
                <a:spcPct val="80000"/>
              </a:lnSpc>
            </a:pPr>
            <a:r>
              <a:rPr lang="en-GB" sz="2800"/>
              <a:t>Ability to improve the human condition via the use of technology.</a:t>
            </a:r>
          </a:p>
          <a:p>
            <a:pPr>
              <a:lnSpc>
                <a:spcPct val="80000"/>
              </a:lnSpc>
            </a:pPr>
            <a:r>
              <a:rPr lang="en-GB" sz="2800"/>
              <a:t>Education.</a:t>
            </a:r>
          </a:p>
          <a:p>
            <a:pPr>
              <a:lnSpc>
                <a:spcPct val="80000"/>
              </a:lnSpc>
            </a:pPr>
            <a:r>
              <a:rPr lang="en-GB" sz="2800"/>
              <a:t>Health.</a:t>
            </a:r>
          </a:p>
          <a:p>
            <a:pPr>
              <a:lnSpc>
                <a:spcPct val="80000"/>
              </a:lnSpc>
            </a:pPr>
            <a:r>
              <a:rPr lang="en-GB" sz="2800"/>
              <a:t>Development.</a:t>
            </a:r>
          </a:p>
          <a:p>
            <a:pPr>
              <a:lnSpc>
                <a:spcPct val="80000"/>
              </a:lnSpc>
            </a:pPr>
            <a:r>
              <a:rPr lang="en-GB" sz="2800"/>
              <a:t>Investment.</a:t>
            </a:r>
          </a:p>
          <a:p>
            <a:pPr>
              <a:lnSpc>
                <a:spcPct val="80000"/>
              </a:lnSpc>
            </a:pPr>
            <a:r>
              <a:rPr lang="en-GB" sz="2800"/>
              <a:t>Provision of clean technology, for the developing world.</a:t>
            </a:r>
          </a:p>
          <a:p>
            <a:pPr>
              <a:lnSpc>
                <a:spcPct val="80000"/>
              </a:lnSpc>
            </a:pPr>
            <a:r>
              <a:rPr lang="en-GB" sz="2800"/>
              <a:t>Freedom to travel.</a:t>
            </a:r>
          </a:p>
          <a:p>
            <a:pPr>
              <a:lnSpc>
                <a:spcPct val="80000"/>
              </a:lnSpc>
              <a:buFont typeface="Wingdings" pitchFamily="2" charset="2"/>
              <a:buNone/>
            </a:pPr>
            <a:endParaRPr lang="en-GB" sz="2800"/>
          </a:p>
          <a:p>
            <a:pPr>
              <a:lnSpc>
                <a:spcPct val="80000"/>
              </a:lnSpc>
            </a:pPr>
            <a:endParaRPr lang="en-GB" sz="2800"/>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r>
              <a:rPr lang="en-GB"/>
              <a:t>Class discussion</a:t>
            </a:r>
          </a:p>
        </p:txBody>
      </p:sp>
      <p:sp>
        <p:nvSpPr>
          <p:cNvPr id="93187" name="Rectangle 3"/>
          <p:cNvSpPr>
            <a:spLocks noGrp="1" noChangeArrowheads="1"/>
          </p:cNvSpPr>
          <p:nvPr>
            <p:ph type="body" idx="1"/>
          </p:nvPr>
        </p:nvSpPr>
        <p:spPr/>
        <p:txBody>
          <a:bodyPr/>
          <a:lstStyle/>
          <a:p>
            <a:pPr>
              <a:lnSpc>
                <a:spcPct val="90000"/>
              </a:lnSpc>
            </a:pPr>
            <a:r>
              <a:rPr lang="en-GB"/>
              <a:t>In groups, discuss the difficulties facing your profession in attempting to achieve SD.</a:t>
            </a:r>
          </a:p>
          <a:p>
            <a:pPr>
              <a:lnSpc>
                <a:spcPct val="90000"/>
              </a:lnSpc>
            </a:pPr>
            <a:r>
              <a:rPr lang="en-GB"/>
              <a:t>Write down four factors, two positive two negative, affecting any civil engineering projects, under the banner of the three pillars of SD.</a:t>
            </a:r>
          </a:p>
          <a:p>
            <a:pPr>
              <a:lnSpc>
                <a:spcPct val="90000"/>
              </a:lnSpc>
            </a:pPr>
            <a:r>
              <a:rPr lang="en-GB"/>
              <a:t>Discuss how weak SD factors produced from the project could be successfully substituted for strong SD.</a:t>
            </a:r>
          </a:p>
        </p:txBody>
      </p:sp>
    </p:spTree>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Quadrant</Template>
  <TotalTime>2527</TotalTime>
  <Words>3289</Words>
  <Application>Microsoft PowerPoint</Application>
  <PresentationFormat>On-screen Show (4:3)</PresentationFormat>
  <Paragraphs>299</Paragraphs>
  <Slides>72</Slides>
  <Notes>0</Notes>
  <HiddenSlides>0</HiddenSlides>
  <MMClips>1</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72</vt:i4>
      </vt:variant>
    </vt:vector>
  </HeadingPairs>
  <TitlesOfParts>
    <vt:vector size="77" baseType="lpstr">
      <vt:lpstr>Arial</vt:lpstr>
      <vt:lpstr>Times New Roman</vt:lpstr>
      <vt:lpstr>Wingdings</vt:lpstr>
      <vt:lpstr>Quadrant</vt:lpstr>
      <vt:lpstr>Microsoft Graph Chart</vt:lpstr>
      <vt:lpstr>Weak and Strong Sustainable Development, and the dilemma it poses to implimentation.</vt:lpstr>
      <vt:lpstr>Recap</vt:lpstr>
      <vt:lpstr>Millennium Development Goals</vt:lpstr>
      <vt:lpstr>Millenium Goals cont.</vt:lpstr>
      <vt:lpstr>What is Capital (Rao:an economist)</vt:lpstr>
      <vt:lpstr>The Five Capitals. (Porritt:an environmentalist)</vt:lpstr>
      <vt:lpstr>Human Capital</vt:lpstr>
      <vt:lpstr>Social Capital</vt:lpstr>
      <vt:lpstr>Manufactured Capital</vt:lpstr>
      <vt:lpstr>Financial Capital</vt:lpstr>
      <vt:lpstr>Weak Sustainable Development</vt:lpstr>
      <vt:lpstr>Weak Sustainable Development</vt:lpstr>
      <vt:lpstr>Strong Sustainable Development</vt:lpstr>
      <vt:lpstr>Strong Sustainable Development</vt:lpstr>
      <vt:lpstr>The economy</vt:lpstr>
      <vt:lpstr>Economy</vt:lpstr>
      <vt:lpstr>Economics</vt:lpstr>
      <vt:lpstr>The structure of Economic Activity</vt:lpstr>
      <vt:lpstr>The Role of Natural Resources, in the economy.</vt:lpstr>
      <vt:lpstr>Primary industry</vt:lpstr>
      <vt:lpstr>Primary Industry: Nga Trang, Vietnam</vt:lpstr>
      <vt:lpstr>Primary Industry: Nga Trang, Vietnam</vt:lpstr>
      <vt:lpstr>Slide 23</vt:lpstr>
      <vt:lpstr>Secondary industry </vt:lpstr>
      <vt:lpstr>Slide 25</vt:lpstr>
      <vt:lpstr>Secondary industry </vt:lpstr>
      <vt:lpstr>Slide 27</vt:lpstr>
      <vt:lpstr>Slide 28</vt:lpstr>
      <vt:lpstr>Secondary industry </vt:lpstr>
      <vt:lpstr>Secondary industry </vt:lpstr>
      <vt:lpstr>Secondary industry </vt:lpstr>
      <vt:lpstr>Secondary industry </vt:lpstr>
      <vt:lpstr>Secondary industry </vt:lpstr>
      <vt:lpstr>Secondary industry </vt:lpstr>
      <vt:lpstr>Secondary industry </vt:lpstr>
      <vt:lpstr>Secondary Industry: Ouro Preto, Brazil</vt:lpstr>
      <vt:lpstr>Secondary Industry: Ouro Preto, Brazil</vt:lpstr>
      <vt:lpstr>Secondary industry </vt:lpstr>
      <vt:lpstr>Tertiary industry</vt:lpstr>
      <vt:lpstr>Tertiary industry</vt:lpstr>
      <vt:lpstr>Tertiary industry</vt:lpstr>
      <vt:lpstr>Tertiary Industry: Rotterdam, Netherlands</vt:lpstr>
      <vt:lpstr>Tertiary Industry: Rotterdam, Netherlands</vt:lpstr>
      <vt:lpstr>Tertiary Industry: Rotterdam, Netherlands</vt:lpstr>
      <vt:lpstr>Tertiary industry</vt:lpstr>
      <vt:lpstr>Quaternary industry</vt:lpstr>
      <vt:lpstr>Quaternary industry</vt:lpstr>
      <vt:lpstr>Quaternary industry</vt:lpstr>
      <vt:lpstr>Quaternary Industry: Hong Kong (Central)</vt:lpstr>
      <vt:lpstr>Quaternary Industry: Hong Kong (Central)</vt:lpstr>
      <vt:lpstr>Quaternary industry</vt:lpstr>
      <vt:lpstr>Quaternary industry</vt:lpstr>
      <vt:lpstr>Quaternary industry</vt:lpstr>
      <vt:lpstr>Slide 54</vt:lpstr>
      <vt:lpstr>Slide 55</vt:lpstr>
      <vt:lpstr>Quinary industry</vt:lpstr>
      <vt:lpstr>Quinary industry</vt:lpstr>
      <vt:lpstr>Quinary industry</vt:lpstr>
      <vt:lpstr>Quinary Industry: Sex Tourism, Bangkok</vt:lpstr>
      <vt:lpstr>Quinary Industry: Sex Tourism, Bangkok</vt:lpstr>
      <vt:lpstr>Quinary Industry: Sex Tourism, Bangkok</vt:lpstr>
      <vt:lpstr>Free Market Economies.</vt:lpstr>
      <vt:lpstr>Free Market Economies.</vt:lpstr>
      <vt:lpstr>Globalisation</vt:lpstr>
      <vt:lpstr>The effects of Globalisation.</vt:lpstr>
      <vt:lpstr>Distribution of population on less than $1 a day, comparison of 1987 and 1998</vt:lpstr>
      <vt:lpstr>Globalisation: Information technology</vt:lpstr>
      <vt:lpstr>Globalisation and agriculture</vt:lpstr>
      <vt:lpstr>Globalisation and cities.</vt:lpstr>
      <vt:lpstr>Globalisation and industry.</vt:lpstr>
      <vt:lpstr>Benefits of Globalisation.</vt:lpstr>
      <vt:lpstr>Class discussion</vt:lpstr>
    </vt:vector>
  </TitlesOfParts>
  <Company>home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Weak and Strong Sustainable Development</dc:title>
  <dc:creator>Linda Rudd</dc:creator>
  <cp:lastModifiedBy>bus-lr</cp:lastModifiedBy>
  <cp:revision>5</cp:revision>
  <cp:lastPrinted>1601-01-01T00:00:00Z</cp:lastPrinted>
  <dcterms:created xsi:type="dcterms:W3CDTF">2006-02-28T08:36:05Z</dcterms:created>
  <dcterms:modified xsi:type="dcterms:W3CDTF">2012-10-11T12:46:52Z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6</vt:i4>
  </property>
</Properties>
</file>