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1"/>
  </p:notesMasterIdLst>
  <p:handoutMasterIdLst>
    <p:handoutMasterId r:id="rId32"/>
  </p:handoutMasterIdLst>
  <p:sldIdLst>
    <p:sldId id="257" r:id="rId5"/>
    <p:sldId id="272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90" r:id="rId15"/>
    <p:sldId id="289" r:id="rId16"/>
    <p:sldId id="288" r:id="rId17"/>
    <p:sldId id="287" r:id="rId18"/>
    <p:sldId id="286" r:id="rId19"/>
    <p:sldId id="285" r:id="rId20"/>
    <p:sldId id="284" r:id="rId21"/>
    <p:sldId id="282" r:id="rId22"/>
    <p:sldId id="291" r:id="rId23"/>
    <p:sldId id="292" r:id="rId24"/>
    <p:sldId id="293" r:id="rId25"/>
    <p:sldId id="294" r:id="rId26"/>
    <p:sldId id="295" r:id="rId27"/>
    <p:sldId id="296" r:id="rId28"/>
    <p:sldId id="297" r:id="rId29"/>
    <p:sldId id="273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288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280" autoAdjust="0"/>
  </p:normalViewPr>
  <p:slideViewPr>
    <p:cSldViewPr>
      <p:cViewPr varScale="1">
        <p:scale>
          <a:sx n="87" d="100"/>
          <a:sy n="87" d="100"/>
        </p:scale>
        <p:origin x="1315" y="62"/>
      </p:cViewPr>
      <p:guideLst>
        <p:guide pos="288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37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5A207F-0F91-42F2-96D0-049C6003623B}" type="datetimeFigureOut">
              <a:rPr lang="en-US"/>
              <a:t>11/24/2017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567D4A-04CB-4EDF-8FB1-342A02FC8EC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801253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CC13F5-F2B1-464B-BE8F-27ABFBD2FBDE}" type="datetimeFigureOut">
              <a:rPr lang="en-US"/>
              <a:t>11/24/2017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1351F-DBB1-4664-ADA9-83BC7CB8848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42362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0613" y="990600"/>
            <a:ext cx="6345302" cy="3200400"/>
          </a:xfrm>
        </p:spPr>
        <p:txBody>
          <a:bodyPr>
            <a:normAutofit/>
          </a:bodyPr>
          <a:lstStyle>
            <a:lvl1pPr>
              <a:defRPr sz="450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70613" y="4267200"/>
            <a:ext cx="6345302" cy="1371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3429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98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97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9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95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94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9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93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11/24/2017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538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11/24/2017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768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0613" y="2057401"/>
            <a:ext cx="6345303" cy="2666999"/>
          </a:xfrm>
        </p:spPr>
        <p:txBody>
          <a:bodyPr anchor="b">
            <a:normAutofit/>
          </a:bodyPr>
          <a:lstStyle>
            <a:lvl1pPr algn="l">
              <a:defRPr sz="3601" b="0" i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0613" y="4876800"/>
            <a:ext cx="6345303" cy="1143000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342991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983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974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966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957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949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94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932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11/24/2017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620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70612" y="1676400"/>
            <a:ext cx="3525930" cy="44958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 marL="1200470">
              <a:defRPr sz="1200"/>
            </a:lvl6pPr>
            <a:lvl7pPr marL="1406265">
              <a:defRPr sz="1200"/>
            </a:lvl7pPr>
            <a:lvl8pPr marL="1612060">
              <a:defRPr sz="1200"/>
            </a:lvl8pPr>
            <a:lvl9pPr marL="1817855"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2738" y="1676401"/>
            <a:ext cx="3525930" cy="44958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 marL="1200470">
              <a:defRPr sz="1200"/>
            </a:lvl6pPr>
            <a:lvl7pPr marL="1406265">
              <a:defRPr sz="1200"/>
            </a:lvl7pPr>
            <a:lvl8pPr marL="1612060">
              <a:defRPr sz="1200"/>
            </a:lvl8pPr>
            <a:lvl9pPr marL="1817855"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11/24/2017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462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0612" y="1676400"/>
            <a:ext cx="3526775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1800" b="0"/>
            </a:lvl1pPr>
            <a:lvl2pPr marL="342991" indent="0">
              <a:buNone/>
              <a:defRPr sz="1500" b="1"/>
            </a:lvl2pPr>
            <a:lvl3pPr marL="685983" indent="0">
              <a:buNone/>
              <a:defRPr sz="1350" b="1"/>
            </a:lvl3pPr>
            <a:lvl4pPr marL="1028974" indent="0">
              <a:buNone/>
              <a:defRPr sz="1200" b="1"/>
            </a:lvl4pPr>
            <a:lvl5pPr marL="1371966" indent="0">
              <a:buNone/>
              <a:defRPr sz="1200" b="1"/>
            </a:lvl5pPr>
            <a:lvl6pPr marL="1714957" indent="0">
              <a:buNone/>
              <a:defRPr sz="1200" b="1"/>
            </a:lvl6pPr>
            <a:lvl7pPr marL="2057949" indent="0">
              <a:buNone/>
              <a:defRPr sz="1200" b="1"/>
            </a:lvl7pPr>
            <a:lvl8pPr marL="2400940" indent="0">
              <a:buNone/>
              <a:defRPr sz="1200" b="1"/>
            </a:lvl8pPr>
            <a:lvl9pPr marL="2743932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70612" y="2516458"/>
            <a:ext cx="3526775" cy="3655743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 marL="1200470">
              <a:defRPr sz="1200"/>
            </a:lvl6pPr>
            <a:lvl7pPr marL="1406265">
              <a:defRPr sz="1200"/>
            </a:lvl7pPr>
            <a:lvl8pPr marL="1612060">
              <a:defRPr sz="1200"/>
            </a:lvl8pPr>
            <a:lvl9pPr marL="1817855"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676400"/>
            <a:ext cx="3528363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1800" b="0"/>
            </a:lvl1pPr>
            <a:lvl2pPr marL="342991" indent="0">
              <a:buNone/>
              <a:defRPr sz="1500" b="1"/>
            </a:lvl2pPr>
            <a:lvl3pPr marL="685983" indent="0">
              <a:buNone/>
              <a:defRPr sz="1350" b="1"/>
            </a:lvl3pPr>
            <a:lvl4pPr marL="1028974" indent="0">
              <a:buNone/>
              <a:defRPr sz="1200" b="1"/>
            </a:lvl4pPr>
            <a:lvl5pPr marL="1371966" indent="0">
              <a:buNone/>
              <a:defRPr sz="1200" b="1"/>
            </a:lvl5pPr>
            <a:lvl6pPr marL="1714957" indent="0">
              <a:buNone/>
              <a:defRPr sz="1200" b="1"/>
            </a:lvl6pPr>
            <a:lvl7pPr marL="2057949" indent="0">
              <a:buNone/>
              <a:defRPr sz="1200" b="1"/>
            </a:lvl7pPr>
            <a:lvl8pPr marL="2400940" indent="0">
              <a:buNone/>
              <a:defRPr sz="1200" b="1"/>
            </a:lvl8pPr>
            <a:lvl9pPr marL="2743932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516458"/>
            <a:ext cx="3528363" cy="3655743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 marL="1200470">
              <a:defRPr sz="1200"/>
            </a:lvl6pPr>
            <a:lvl7pPr marL="1406265">
              <a:defRPr sz="1200"/>
            </a:lvl7pPr>
            <a:lvl8pPr marL="1612060">
              <a:defRPr sz="1200"/>
            </a:lvl8pPr>
            <a:lvl9pPr marL="1817855"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11/24/2017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552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11/24/2017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595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11/24/2017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399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9627" y="1676400"/>
            <a:ext cx="2858244" cy="2438400"/>
          </a:xfrm>
        </p:spPr>
        <p:txBody>
          <a:bodyPr anchor="b">
            <a:normAutofit/>
          </a:bodyPr>
          <a:lstStyle>
            <a:lvl1pPr algn="l">
              <a:defRPr sz="2401" b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0612" y="685800"/>
            <a:ext cx="4630356" cy="54864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29627" y="4191000"/>
            <a:ext cx="2858244" cy="1524000"/>
          </a:xfrm>
        </p:spPr>
        <p:txBody>
          <a:bodyPr>
            <a:normAutofit/>
          </a:bodyPr>
          <a:lstStyle>
            <a:lvl1pPr marL="0" indent="0">
              <a:buNone/>
              <a:defRPr sz="1350"/>
            </a:lvl1pPr>
            <a:lvl2pPr marL="342991" indent="0">
              <a:buNone/>
              <a:defRPr sz="900"/>
            </a:lvl2pPr>
            <a:lvl3pPr marL="685983" indent="0">
              <a:buNone/>
              <a:defRPr sz="750"/>
            </a:lvl3pPr>
            <a:lvl4pPr marL="1028974" indent="0">
              <a:buNone/>
              <a:defRPr sz="675"/>
            </a:lvl4pPr>
            <a:lvl5pPr marL="1371966" indent="0">
              <a:buNone/>
              <a:defRPr sz="675"/>
            </a:lvl5pPr>
            <a:lvl6pPr marL="1714957" indent="0">
              <a:buNone/>
              <a:defRPr sz="675"/>
            </a:lvl6pPr>
            <a:lvl7pPr marL="2057949" indent="0">
              <a:buNone/>
              <a:defRPr sz="675"/>
            </a:lvl7pPr>
            <a:lvl8pPr marL="2400940" indent="0">
              <a:buNone/>
              <a:defRPr sz="675"/>
            </a:lvl8pPr>
            <a:lvl9pPr marL="2743932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11/24/2017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858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9627" y="1676400"/>
            <a:ext cx="2858244" cy="2438400"/>
          </a:xfrm>
        </p:spPr>
        <p:txBody>
          <a:bodyPr anchor="b">
            <a:noAutofit/>
          </a:bodyPr>
          <a:lstStyle>
            <a:lvl1pPr algn="l">
              <a:defRPr sz="2401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1142107" y="0"/>
            <a:ext cx="4458862" cy="6858000"/>
          </a:xfrm>
        </p:spPr>
        <p:txBody>
          <a:bodyPr tIns="914400">
            <a:normAutofit/>
          </a:bodyPr>
          <a:lstStyle>
            <a:lvl1pPr marL="0" indent="0" algn="ctr">
              <a:buNone/>
              <a:defRPr sz="1800"/>
            </a:lvl1pPr>
            <a:lvl2pPr marL="342991" indent="0">
              <a:buNone/>
              <a:defRPr sz="2101"/>
            </a:lvl2pPr>
            <a:lvl3pPr marL="685983" indent="0">
              <a:buNone/>
              <a:defRPr sz="1800"/>
            </a:lvl3pPr>
            <a:lvl4pPr marL="1028974" indent="0">
              <a:buNone/>
              <a:defRPr sz="1500"/>
            </a:lvl4pPr>
            <a:lvl5pPr marL="1371966" indent="0">
              <a:buNone/>
              <a:defRPr sz="1500"/>
            </a:lvl5pPr>
            <a:lvl6pPr marL="1714957" indent="0">
              <a:buNone/>
              <a:defRPr sz="1500"/>
            </a:lvl6pPr>
            <a:lvl7pPr marL="2057949" indent="0">
              <a:buNone/>
              <a:defRPr sz="1500"/>
            </a:lvl7pPr>
            <a:lvl8pPr marL="2400940" indent="0">
              <a:buNone/>
              <a:defRPr sz="1500"/>
            </a:lvl8pPr>
            <a:lvl9pPr marL="2743932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29627" y="4191000"/>
            <a:ext cx="2858244" cy="1524000"/>
          </a:xfrm>
        </p:spPr>
        <p:txBody>
          <a:bodyPr>
            <a:normAutofit/>
          </a:bodyPr>
          <a:lstStyle>
            <a:lvl1pPr marL="0" indent="0">
              <a:buNone/>
              <a:defRPr sz="1350"/>
            </a:lvl1pPr>
            <a:lvl2pPr marL="342991" indent="0">
              <a:buNone/>
              <a:defRPr sz="900"/>
            </a:lvl2pPr>
            <a:lvl3pPr marL="685983" indent="0">
              <a:buNone/>
              <a:defRPr sz="750"/>
            </a:lvl3pPr>
            <a:lvl4pPr marL="1028974" indent="0">
              <a:buNone/>
              <a:defRPr sz="675"/>
            </a:lvl4pPr>
            <a:lvl5pPr marL="1371966" indent="0">
              <a:buNone/>
              <a:defRPr sz="675"/>
            </a:lvl5pPr>
            <a:lvl6pPr marL="1714957" indent="0">
              <a:buNone/>
              <a:defRPr sz="675"/>
            </a:lvl6pPr>
            <a:lvl7pPr marL="2057949" indent="0">
              <a:buNone/>
              <a:defRPr sz="675"/>
            </a:lvl7pPr>
            <a:lvl8pPr marL="2400940" indent="0">
              <a:buNone/>
              <a:defRPr sz="675"/>
            </a:lvl8pPr>
            <a:lvl9pPr marL="2743932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39490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 marL="1200470">
              <a:defRPr/>
            </a:lvl6pPr>
            <a:lvl7pPr marL="1406265">
              <a:defRPr/>
            </a:lvl7pPr>
            <a:lvl8pPr marL="1612060">
              <a:defRPr/>
            </a:lvl8pPr>
            <a:lvl9pPr marL="1817855"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11/24/2017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575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15916" y="381000"/>
            <a:ext cx="1429121" cy="5791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70613" y="381000"/>
            <a:ext cx="6230973" cy="57912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11/24/2017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264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27624" y="0"/>
            <a:ext cx="8516377" cy="6858000"/>
          </a:xfrm>
          <a:prstGeom prst="rect">
            <a:avLst/>
          </a:prstGeom>
          <a:gradFill>
            <a:gsLst>
              <a:gs pos="0">
                <a:schemeClr val="bg1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5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70612" y="381000"/>
            <a:ext cx="7202776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0612" y="1676400"/>
            <a:ext cx="7202776" cy="4495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54085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25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3CD9712D-992A-4AB1-A5C2-575F75921AA2}" type="datetimeFigureOut">
              <a:rPr lang="en-US" smtClean="0"/>
              <a:pPr/>
              <a:t>11/24/2017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25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039992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721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685983" rtl="0" eaLnBrk="1" latinLnBrk="0" hangingPunct="1">
        <a:lnSpc>
          <a:spcPct val="90000"/>
        </a:lnSpc>
        <a:spcBef>
          <a:spcPct val="0"/>
        </a:spcBef>
        <a:buNone/>
        <a:defRPr sz="270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67923" indent="-171496" algn="l" defTabSz="685983" rtl="0" eaLnBrk="1" latinLnBrk="0" hangingPunct="1">
        <a:lnSpc>
          <a:spcPct val="90000"/>
        </a:lnSpc>
        <a:spcBef>
          <a:spcPts val="12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377291" indent="-171496" algn="l" defTabSz="685983" rtl="0" eaLnBrk="1" latinLnBrk="0" hangingPunct="1">
        <a:lnSpc>
          <a:spcPct val="90000"/>
        </a:lnSpc>
        <a:spcBef>
          <a:spcPts val="450"/>
        </a:spcBef>
        <a:buFont typeface="Euphemia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583085" indent="-171496" algn="l" defTabSz="685983" rtl="0" eaLnBrk="1" latinLnBrk="0" hangingPunct="1">
        <a:lnSpc>
          <a:spcPct val="90000"/>
        </a:lnSpc>
        <a:spcBef>
          <a:spcPts val="450"/>
        </a:spcBef>
        <a:buFont typeface="Euphemia" pitchFamily="34" charset="0"/>
        <a:buChar char="–"/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788880" indent="-171496" algn="l" defTabSz="685983" rtl="0" eaLnBrk="1" latinLnBrk="0" hangingPunct="1">
        <a:lnSpc>
          <a:spcPct val="90000"/>
        </a:lnSpc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994675" indent="-171496" algn="l" defTabSz="685983" rtl="0" eaLnBrk="1" latinLnBrk="0" hangingPunct="1">
        <a:lnSpc>
          <a:spcPct val="90000"/>
        </a:lnSpc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200470" indent="-171496" algn="l" defTabSz="685983" rtl="0" eaLnBrk="1" latinLnBrk="0" hangingPunct="1"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406265" indent="-171496" algn="l" defTabSz="685983" rtl="0" eaLnBrk="1" latinLnBrk="0" hangingPunct="1"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612060" indent="-171496" algn="l" defTabSz="685983" rtl="0" eaLnBrk="1" latinLnBrk="0" hangingPunct="1"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817855" indent="-171496" algn="l" defTabSz="685983" rtl="0" eaLnBrk="1" latinLnBrk="0" hangingPunct="1"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91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983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974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966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957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949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940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932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13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12" Type="http://schemas.openxmlformats.org/officeDocument/2006/relationships/slide" Target="slide16.xml"/><Relationship Id="rId2" Type="http://schemas.openxmlformats.org/officeDocument/2006/relationships/slide" Target="slide11.xml"/><Relationship Id="rId16" Type="http://schemas.openxmlformats.org/officeDocument/2006/relationships/slide" Target="slide18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3.xml"/><Relationship Id="rId11" Type="http://schemas.openxmlformats.org/officeDocument/2006/relationships/image" Target="../media/image14.png"/><Relationship Id="rId5" Type="http://schemas.openxmlformats.org/officeDocument/2006/relationships/image" Target="../media/image11.png"/><Relationship Id="rId15" Type="http://schemas.openxmlformats.org/officeDocument/2006/relationships/image" Target="../media/image16.png"/><Relationship Id="rId10" Type="http://schemas.openxmlformats.org/officeDocument/2006/relationships/slide" Target="slide15.xml"/><Relationship Id="rId4" Type="http://schemas.openxmlformats.org/officeDocument/2006/relationships/slide" Target="slide12.xml"/><Relationship Id="rId9" Type="http://schemas.openxmlformats.org/officeDocument/2006/relationships/image" Target="../media/image13.png"/><Relationship Id="rId14" Type="http://schemas.openxmlformats.org/officeDocument/2006/relationships/slide" Target="slide1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jpg"/><Relationship Id="rId4" Type="http://schemas.openxmlformats.org/officeDocument/2006/relationships/image" Target="../media/image27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lovefoodhatewaste.com/" TargetMode="External"/><Relationship Id="rId3" Type="http://schemas.openxmlformats.org/officeDocument/2006/relationships/hyperlink" Target="http://www.theindependent.co.uk/" TargetMode="External"/><Relationship Id="rId7" Type="http://schemas.openxmlformats.org/officeDocument/2006/relationships/hyperlink" Target="http://www.thecaterer.com/" TargetMode="External"/><Relationship Id="rId2" Type="http://schemas.openxmlformats.org/officeDocument/2006/relationships/hyperlink" Target="http://www.wrap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fareshare.org.uk/" TargetMode="External"/><Relationship Id="rId5" Type="http://schemas.openxmlformats.org/officeDocument/2006/relationships/hyperlink" Target="http://www.parliament.uk/" TargetMode="External"/><Relationship Id="rId4" Type="http://schemas.openxmlformats.org/officeDocument/2006/relationships/hyperlink" Target="http://www.fao.org/" TargetMode="External"/><Relationship Id="rId9" Type="http://schemas.openxmlformats.org/officeDocument/2006/relationships/hyperlink" Target="http://www.food.gov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Food Waste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M6X01888 – Energy &amp; Waste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BSc Renewable Energy and Built Environment</a:t>
            </a:r>
          </a:p>
        </p:txBody>
      </p:sp>
    </p:spTree>
    <p:extLst>
      <p:ext uri="{BB962C8B-B14F-4D97-AF65-F5344CB8AC3E}">
        <p14:creationId xmlns:p14="http://schemas.microsoft.com/office/powerpoint/2010/main" val="3198176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Outline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Headline statistics</a:t>
            </a:r>
          </a:p>
          <a:p>
            <a:r>
              <a:rPr lang="en-US" dirty="0"/>
              <a:t>Key sources of food waste</a:t>
            </a:r>
          </a:p>
          <a:p>
            <a:pPr lvl="1"/>
            <a:r>
              <a:rPr lang="en-US" dirty="0"/>
              <a:t>Household</a:t>
            </a:r>
          </a:p>
          <a:p>
            <a:pPr lvl="1"/>
            <a:r>
              <a:rPr lang="en-US" dirty="0"/>
              <a:t>Retail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0821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Headline statistics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According to WRAP:</a:t>
            </a:r>
          </a:p>
          <a:p>
            <a:pPr lvl="1"/>
            <a:r>
              <a:rPr lang="en-GB" dirty="0"/>
              <a:t>4.4% increase in household food waste (2012-2015)</a:t>
            </a:r>
          </a:p>
          <a:p>
            <a:pPr lvl="1"/>
            <a:r>
              <a:rPr lang="en-GB" dirty="0"/>
              <a:t>7.3 million tonnes sent to landfill (2015)</a:t>
            </a:r>
          </a:p>
          <a:p>
            <a:pPr lvl="1"/>
            <a:r>
              <a:rPr lang="en-GB" dirty="0"/>
              <a:t>Average cost ~£700 per family per year</a:t>
            </a:r>
          </a:p>
          <a:p>
            <a:pPr lvl="1"/>
            <a:r>
              <a:rPr lang="en-GB" dirty="0"/>
              <a:t>8.4 million families struggle to put food onto the table</a:t>
            </a:r>
          </a:p>
          <a:p>
            <a:pPr lvl="2"/>
            <a:r>
              <a:rPr lang="en-GB" dirty="0"/>
              <a:t>~ half of these go without food</a:t>
            </a:r>
          </a:p>
          <a:p>
            <a:pPr lvl="1"/>
            <a:r>
              <a:rPr lang="en-GB" dirty="0"/>
              <a:t>Least food secure nation of EU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69" y="0"/>
            <a:ext cx="91440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3985" y="6535735"/>
            <a:ext cx="2525115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/>
                </a:solidFill>
              </a:rPr>
              <a:t>Source: The Independent</a:t>
            </a:r>
          </a:p>
        </p:txBody>
      </p:sp>
    </p:spTree>
    <p:extLst>
      <p:ext uri="{BB962C8B-B14F-4D97-AF65-F5344CB8AC3E}">
        <p14:creationId xmlns:p14="http://schemas.microsoft.com/office/powerpoint/2010/main" val="2135608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sources of food waste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Households</a:t>
            </a:r>
          </a:p>
          <a:p>
            <a:r>
              <a:rPr lang="en-GB" dirty="0"/>
              <a:t>Retail</a:t>
            </a:r>
          </a:p>
          <a:p>
            <a:r>
              <a:rPr lang="en-GB" dirty="0"/>
              <a:t>Hospitality industry</a:t>
            </a:r>
          </a:p>
          <a:p>
            <a:r>
              <a:rPr lang="en-GB" dirty="0"/>
              <a:t>Food manufacturers / processors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0185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Household Food Waste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Classification:</a:t>
            </a:r>
          </a:p>
          <a:p>
            <a:pPr lvl="1"/>
            <a:r>
              <a:rPr lang="en-GB" dirty="0"/>
              <a:t>Avoidable</a:t>
            </a:r>
          </a:p>
          <a:p>
            <a:pPr lvl="1"/>
            <a:r>
              <a:rPr lang="en-GB" dirty="0"/>
              <a:t>Possibly avoidable</a:t>
            </a:r>
          </a:p>
          <a:p>
            <a:pPr lvl="1"/>
            <a:r>
              <a:rPr lang="en-GB" dirty="0"/>
              <a:t>Unavoidable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9832" y="2708920"/>
            <a:ext cx="5943105" cy="396460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3985" y="6535735"/>
            <a:ext cx="2067938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Source: WRAP, 2016</a:t>
            </a:r>
          </a:p>
        </p:txBody>
      </p:sp>
    </p:spTree>
    <p:extLst>
      <p:ext uri="{BB962C8B-B14F-4D97-AF65-F5344CB8AC3E}">
        <p14:creationId xmlns:p14="http://schemas.microsoft.com/office/powerpoint/2010/main" val="1728711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5737" y="0"/>
            <a:ext cx="6948264" cy="686965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3985" y="6535735"/>
            <a:ext cx="2067938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Source: WRAP, 2016</a:t>
            </a:r>
          </a:p>
        </p:txBody>
      </p:sp>
    </p:spTree>
    <p:extLst>
      <p:ext uri="{BB962C8B-B14F-4D97-AF65-F5344CB8AC3E}">
        <p14:creationId xmlns:p14="http://schemas.microsoft.com/office/powerpoint/2010/main" val="1898108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Total household food waste in the UK, by </a:t>
            </a:r>
            <a:r>
              <a:rPr lang="en-GB" dirty="0" err="1"/>
              <a:t>avoidability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70000" y="1959059"/>
            <a:ext cx="6604001" cy="393048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3985" y="6535735"/>
            <a:ext cx="2067938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Source: WRAP, 2016</a:t>
            </a:r>
          </a:p>
        </p:txBody>
      </p:sp>
    </p:spTree>
    <p:extLst>
      <p:ext uri="{BB962C8B-B14F-4D97-AF65-F5344CB8AC3E}">
        <p14:creationId xmlns:p14="http://schemas.microsoft.com/office/powerpoint/2010/main" val="1438629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and environmental implications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Financial</a:t>
            </a:r>
          </a:p>
          <a:p>
            <a:r>
              <a:rPr lang="en-GB" dirty="0"/>
              <a:t>Calculated to cost £2,938 per tonne</a:t>
            </a:r>
          </a:p>
          <a:p>
            <a:r>
              <a:rPr lang="en-GB" dirty="0"/>
              <a:t>Total retail value = £13bn for 2015</a:t>
            </a:r>
          </a:p>
          <a:p>
            <a:endParaRPr lang="en-GB" dirty="0"/>
          </a:p>
          <a:p>
            <a:r>
              <a:rPr lang="en-GB" dirty="0"/>
              <a:t>Environmental</a:t>
            </a:r>
          </a:p>
          <a:p>
            <a:r>
              <a:rPr lang="en-GB" dirty="0"/>
              <a:t>Total CO</a:t>
            </a:r>
            <a:r>
              <a:rPr lang="en-GB" baseline="-25000" dirty="0"/>
              <a:t>2</a:t>
            </a:r>
            <a:r>
              <a:rPr lang="en-GB" dirty="0"/>
              <a:t>e emissions = 19 million tonnes (avoidable food waste)</a:t>
            </a:r>
          </a:p>
          <a:p>
            <a:r>
              <a:rPr lang="en-GB" dirty="0"/>
              <a:t>Including possibly avoidable &amp; unavoidable = 25.5 million tonnes</a:t>
            </a:r>
          </a:p>
        </p:txBody>
      </p:sp>
    </p:spTree>
    <p:extLst>
      <p:ext uri="{BB962C8B-B14F-4D97-AF65-F5344CB8AC3E}">
        <p14:creationId xmlns:p14="http://schemas.microsoft.com/office/powerpoint/2010/main" val="2852973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381000"/>
            <a:ext cx="7202776" cy="1143000"/>
          </a:xfrm>
        </p:spPr>
        <p:txBody>
          <a:bodyPr/>
          <a:lstStyle/>
          <a:p>
            <a:r>
              <a:rPr lang="en-GB" dirty="0"/>
              <a:t>National differences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4181" t="3746" r="26528" b="9764"/>
          <a:stretch/>
        </p:blipFill>
        <p:spPr>
          <a:xfrm>
            <a:off x="4139952" y="381000"/>
            <a:ext cx="4752528" cy="611039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63439" y="5015345"/>
            <a:ext cx="1923347" cy="3416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Wales: ~66kg pp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043607" y="4023472"/>
            <a:ext cx="2136547" cy="3416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England: ~72kg pp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3985" y="6535735"/>
            <a:ext cx="1741567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Source: TomTom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1D51124-C590-4B65-8219-A9621F689AB8}"/>
              </a:ext>
            </a:extLst>
          </p:cNvPr>
          <p:cNvSpPr txBox="1"/>
          <p:nvPr/>
        </p:nvSpPr>
        <p:spPr>
          <a:xfrm>
            <a:off x="1063439" y="2367288"/>
            <a:ext cx="2227918" cy="5909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Scotland: ~72kg pp</a:t>
            </a:r>
          </a:p>
          <a:p>
            <a:pPr>
              <a:lnSpc>
                <a:spcPct val="90000"/>
              </a:lnSpc>
            </a:pPr>
            <a:r>
              <a:rPr lang="en-GB" dirty="0"/>
              <a:t>Note: 2014 data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F3F6687D-2ACE-45DD-8B50-23BCB26B7A6A}"/>
              </a:ext>
            </a:extLst>
          </p:cNvPr>
          <p:cNvCxnSpPr/>
          <p:nvPr/>
        </p:nvCxnSpPr>
        <p:spPr>
          <a:xfrm>
            <a:off x="3491880" y="2662753"/>
            <a:ext cx="2952328" cy="0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6B0B95B0-EBDF-4C86-A409-808270FDC2B8}"/>
              </a:ext>
            </a:extLst>
          </p:cNvPr>
          <p:cNvCxnSpPr>
            <a:cxnSpLocks/>
          </p:cNvCxnSpPr>
          <p:nvPr/>
        </p:nvCxnSpPr>
        <p:spPr>
          <a:xfrm>
            <a:off x="3491880" y="4194288"/>
            <a:ext cx="3672408" cy="0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194DED71-EC8C-4281-862B-EFE72134F7F8}"/>
              </a:ext>
            </a:extLst>
          </p:cNvPr>
          <p:cNvCxnSpPr>
            <a:cxnSpLocks/>
          </p:cNvCxnSpPr>
          <p:nvPr/>
        </p:nvCxnSpPr>
        <p:spPr>
          <a:xfrm>
            <a:off x="3491880" y="5143814"/>
            <a:ext cx="3312368" cy="0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5707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8BE73-A6DC-4B11-801E-32C5C149D2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wider perspective…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E7FFB9-E085-4385-82A5-744B87AE3F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Each year:</a:t>
            </a:r>
          </a:p>
          <a:p>
            <a:pPr lvl="1"/>
            <a:r>
              <a:rPr lang="en-GB" dirty="0"/>
              <a:t>Consumers in rich countries waste as much food as Sub-Saharan Africa produces (222m tonnes to 230m tonnes)</a:t>
            </a:r>
          </a:p>
          <a:p>
            <a:pPr lvl="1"/>
            <a:r>
              <a:rPr lang="en-GB" dirty="0"/>
              <a:t>Per capita waste for Europeans &amp; North Americans = 95-115kg</a:t>
            </a:r>
          </a:p>
          <a:p>
            <a:pPr lvl="1"/>
            <a:r>
              <a:rPr lang="en-GB" dirty="0"/>
              <a:t>Per capita waste for Africa &amp; Asia = 6-11kg</a:t>
            </a:r>
          </a:p>
          <a:p>
            <a:pPr lvl="1"/>
            <a:r>
              <a:rPr lang="en-GB" dirty="0"/>
              <a:t>Food wasted in Europe could feed 200 million people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Key food waste / losses include:</a:t>
            </a:r>
          </a:p>
          <a:p>
            <a:pPr lvl="2"/>
            <a:endParaRPr lang="en-GB" dirty="0"/>
          </a:p>
        </p:txBody>
      </p:sp>
      <p:pic>
        <p:nvPicPr>
          <p:cNvPr id="4" name="Picture 3">
            <a:hlinkClick r:id="rId2" action="ppaction://hlinksldjump"/>
            <a:extLst>
              <a:ext uri="{FF2B5EF4-FFF2-40B4-BE49-F238E27FC236}">
                <a16:creationId xmlns:a16="http://schemas.microsoft.com/office/drawing/2014/main" id="{4B59B48E-A373-4CBB-ABE6-844C31932F7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9422" t="8291" r="21651" b="78000"/>
          <a:stretch/>
        </p:blipFill>
        <p:spPr>
          <a:xfrm>
            <a:off x="1331640" y="3893667"/>
            <a:ext cx="1212504" cy="1047501"/>
          </a:xfrm>
          <a:prstGeom prst="rect">
            <a:avLst/>
          </a:prstGeom>
        </p:spPr>
      </p:pic>
      <p:pic>
        <p:nvPicPr>
          <p:cNvPr id="5" name="Picture 4">
            <a:hlinkClick r:id="rId4" action="ppaction://hlinksldjump"/>
            <a:extLst>
              <a:ext uri="{FF2B5EF4-FFF2-40B4-BE49-F238E27FC236}">
                <a16:creationId xmlns:a16="http://schemas.microsoft.com/office/drawing/2014/main" id="{940C8593-1152-45DD-86BD-E059BA30F54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9687" t="21343" r="21650" b="65400"/>
          <a:stretch/>
        </p:blipFill>
        <p:spPr>
          <a:xfrm>
            <a:off x="2692588" y="3902824"/>
            <a:ext cx="1206080" cy="1038344"/>
          </a:xfrm>
          <a:prstGeom prst="rect">
            <a:avLst/>
          </a:prstGeom>
        </p:spPr>
      </p:pic>
      <p:pic>
        <p:nvPicPr>
          <p:cNvPr id="6" name="Picture 5">
            <a:hlinkClick r:id="rId6" action="ppaction://hlinksldjump"/>
            <a:extLst>
              <a:ext uri="{FF2B5EF4-FFF2-40B4-BE49-F238E27FC236}">
                <a16:creationId xmlns:a16="http://schemas.microsoft.com/office/drawing/2014/main" id="{91983119-C4B4-43A7-AC04-38C277566C4B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69687" t="30400" r="21651" b="56173"/>
          <a:stretch/>
        </p:blipFill>
        <p:spPr>
          <a:xfrm>
            <a:off x="4057300" y="3902824"/>
            <a:ext cx="1208032" cy="1053224"/>
          </a:xfrm>
          <a:prstGeom prst="rect">
            <a:avLst/>
          </a:prstGeom>
        </p:spPr>
      </p:pic>
      <p:pic>
        <p:nvPicPr>
          <p:cNvPr id="7" name="Picture 6">
            <a:hlinkClick r:id="rId8" action="ppaction://hlinksldjump"/>
            <a:extLst>
              <a:ext uri="{FF2B5EF4-FFF2-40B4-BE49-F238E27FC236}">
                <a16:creationId xmlns:a16="http://schemas.microsoft.com/office/drawing/2014/main" id="{6854B103-D99D-4E9E-82DF-4A3FCB35BFBA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69687" t="43000" r="21651" b="43000"/>
          <a:stretch/>
        </p:blipFill>
        <p:spPr>
          <a:xfrm>
            <a:off x="5480338" y="3852553"/>
            <a:ext cx="1179894" cy="1072631"/>
          </a:xfrm>
          <a:prstGeom prst="rect">
            <a:avLst/>
          </a:prstGeom>
        </p:spPr>
      </p:pic>
      <p:pic>
        <p:nvPicPr>
          <p:cNvPr id="8" name="Picture 7">
            <a:hlinkClick r:id="rId10" action="ppaction://hlinksldjump"/>
            <a:extLst>
              <a:ext uri="{FF2B5EF4-FFF2-40B4-BE49-F238E27FC236}">
                <a16:creationId xmlns:a16="http://schemas.microsoft.com/office/drawing/2014/main" id="{1BC714B7-227F-456D-8D67-461EF0DDEA39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69728" t="56600" r="21651" b="30400"/>
          <a:stretch/>
        </p:blipFill>
        <p:spPr>
          <a:xfrm>
            <a:off x="2038831" y="5113384"/>
            <a:ext cx="1248197" cy="1058815"/>
          </a:xfrm>
          <a:prstGeom prst="rect">
            <a:avLst/>
          </a:prstGeom>
        </p:spPr>
      </p:pic>
      <p:pic>
        <p:nvPicPr>
          <p:cNvPr id="9" name="Picture 8">
            <a:hlinkClick r:id="rId12" action="ppaction://hlinksldjump"/>
            <a:extLst>
              <a:ext uri="{FF2B5EF4-FFF2-40B4-BE49-F238E27FC236}">
                <a16:creationId xmlns:a16="http://schemas.microsoft.com/office/drawing/2014/main" id="{F330DAEF-772A-448D-910A-5444A4DD4580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l="69687" t="68200" r="21651" b="18124"/>
          <a:stretch/>
        </p:blipFill>
        <p:spPr>
          <a:xfrm>
            <a:off x="3779911" y="5108448"/>
            <a:ext cx="1197881" cy="1063751"/>
          </a:xfrm>
          <a:prstGeom prst="rect">
            <a:avLst/>
          </a:prstGeom>
        </p:spPr>
      </p:pic>
      <p:pic>
        <p:nvPicPr>
          <p:cNvPr id="10" name="Picture 9">
            <a:hlinkClick r:id="rId14" action="ppaction://hlinksldjump"/>
            <a:extLst>
              <a:ext uri="{FF2B5EF4-FFF2-40B4-BE49-F238E27FC236}">
                <a16:creationId xmlns:a16="http://schemas.microsoft.com/office/drawing/2014/main" id="{53F17C4E-E2FC-4312-90B7-357433A7B6CC}"/>
              </a:ext>
            </a:extLst>
          </p:cNvPr>
          <p:cNvPicPr>
            <a:picLocks noChangeAspect="1"/>
          </p:cNvPicPr>
          <p:nvPr/>
        </p:nvPicPr>
        <p:blipFill rotWithShape="1">
          <a:blip r:embed="rId15"/>
          <a:srcRect l="69687" t="80799" r="21651" b="5201"/>
          <a:stretch/>
        </p:blipFill>
        <p:spPr>
          <a:xfrm>
            <a:off x="5364088" y="5092471"/>
            <a:ext cx="1187700" cy="107972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A1FE535-74D2-4B2A-B0E5-8AFDD2A5C19D}"/>
              </a:ext>
            </a:extLst>
          </p:cNvPr>
          <p:cNvSpPr txBox="1"/>
          <p:nvPr/>
        </p:nvSpPr>
        <p:spPr>
          <a:xfrm>
            <a:off x="13985" y="6535735"/>
            <a:ext cx="1345881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Source: FAO</a:t>
            </a:r>
          </a:p>
        </p:txBody>
      </p:sp>
      <p:sp>
        <p:nvSpPr>
          <p:cNvPr id="12" name="Arrow: Notched Right 11">
            <a:hlinkClick r:id="rId16" action="ppaction://hlinksldjump"/>
            <a:extLst>
              <a:ext uri="{FF2B5EF4-FFF2-40B4-BE49-F238E27FC236}">
                <a16:creationId xmlns:a16="http://schemas.microsoft.com/office/drawing/2014/main" id="{40B0455B-DBD8-42FD-B6EA-270A42364239}"/>
              </a:ext>
            </a:extLst>
          </p:cNvPr>
          <p:cNvSpPr/>
          <p:nvPr/>
        </p:nvSpPr>
        <p:spPr>
          <a:xfrm>
            <a:off x="8156800" y="6293419"/>
            <a:ext cx="978408" cy="484632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947552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08415-0B42-4B62-8F64-FD52C84683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Cereals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582F53-81AA-4DAB-B041-40BBE19ABB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D9D8BA-687A-4653-8B18-9C150E8B91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8400"/>
          <a:stretch/>
        </p:blipFill>
        <p:spPr>
          <a:xfrm>
            <a:off x="969723" y="1676400"/>
            <a:ext cx="7313622" cy="4474228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B2EEAA8-D492-4465-8897-BC8F58E17BA4}"/>
              </a:ext>
            </a:extLst>
          </p:cNvPr>
          <p:cNvSpPr/>
          <p:nvPr/>
        </p:nvSpPr>
        <p:spPr>
          <a:xfrm>
            <a:off x="969722" y="1676400"/>
            <a:ext cx="2234125" cy="110452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939FA4C-3678-4CDB-B3C6-DAD7FA9721C0}"/>
              </a:ext>
            </a:extLst>
          </p:cNvPr>
          <p:cNvSpPr/>
          <p:nvPr/>
        </p:nvSpPr>
        <p:spPr>
          <a:xfrm>
            <a:off x="1403648" y="2780928"/>
            <a:ext cx="914400" cy="914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7" name="Arrow: Right 6">
            <a:hlinkClick r:id="rId3" action="ppaction://hlinksldjump"/>
            <a:extLst>
              <a:ext uri="{FF2B5EF4-FFF2-40B4-BE49-F238E27FC236}">
                <a16:creationId xmlns:a16="http://schemas.microsoft.com/office/drawing/2014/main" id="{9EF53E62-9E48-41E7-846D-593675E4724B}"/>
              </a:ext>
            </a:extLst>
          </p:cNvPr>
          <p:cNvSpPr/>
          <p:nvPr/>
        </p:nvSpPr>
        <p:spPr>
          <a:xfrm>
            <a:off x="8173388" y="630932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737259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DCDD1B-D5D1-44F2-9A8F-EBE234FB6E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Dairy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877C39-F04F-4268-A34E-3D2A6261FF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8400"/>
          <a:stretch/>
        </p:blipFill>
        <p:spPr>
          <a:xfrm>
            <a:off x="937221" y="1772816"/>
            <a:ext cx="7336720" cy="4488359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F523B1C-D8CC-4C0C-A00A-A31D3DC96C40}"/>
              </a:ext>
            </a:extLst>
          </p:cNvPr>
          <p:cNvSpPr/>
          <p:nvPr/>
        </p:nvSpPr>
        <p:spPr>
          <a:xfrm>
            <a:off x="1115616" y="1772816"/>
            <a:ext cx="2952328" cy="10801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6" name="Arrow: Right 5">
            <a:hlinkClick r:id="rId3" action="ppaction://hlinksldjump"/>
            <a:extLst>
              <a:ext uri="{FF2B5EF4-FFF2-40B4-BE49-F238E27FC236}">
                <a16:creationId xmlns:a16="http://schemas.microsoft.com/office/drawing/2014/main" id="{6420A9F2-8AA2-4DAB-9C1F-8F2E7A13BCFE}"/>
              </a:ext>
            </a:extLst>
          </p:cNvPr>
          <p:cNvSpPr/>
          <p:nvPr/>
        </p:nvSpPr>
        <p:spPr>
          <a:xfrm>
            <a:off x="8173388" y="630932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871659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64311-0ED3-43E4-B716-EBB3FAC997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Fish &amp; seafood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F2037-6F5F-4BCB-925E-52B5DAA386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BD06B2-D55E-4D17-BC3F-72B7953695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9" t="58400"/>
          <a:stretch/>
        </p:blipFill>
        <p:spPr>
          <a:xfrm>
            <a:off x="762893" y="1676400"/>
            <a:ext cx="7410495" cy="4560349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913B548-153E-479F-AD7B-70B46E1B3D0D}"/>
              </a:ext>
            </a:extLst>
          </p:cNvPr>
          <p:cNvSpPr/>
          <p:nvPr/>
        </p:nvSpPr>
        <p:spPr>
          <a:xfrm>
            <a:off x="970612" y="1676400"/>
            <a:ext cx="3025324" cy="124854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6" name="Arrow: Right 5">
            <a:hlinkClick r:id="rId3" action="ppaction://hlinksldjump"/>
            <a:extLst>
              <a:ext uri="{FF2B5EF4-FFF2-40B4-BE49-F238E27FC236}">
                <a16:creationId xmlns:a16="http://schemas.microsoft.com/office/drawing/2014/main" id="{7F31B5A7-699E-4A04-9E33-B33C5617DD7F}"/>
              </a:ext>
            </a:extLst>
          </p:cNvPr>
          <p:cNvSpPr/>
          <p:nvPr/>
        </p:nvSpPr>
        <p:spPr>
          <a:xfrm>
            <a:off x="8173388" y="630932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13160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40DB7-AFD6-48F0-A10C-E38F10DC74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Fruit &amp; vegetables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FEB7E0-C115-4E6F-8157-F862C513C89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2600"/>
          <a:stretch/>
        </p:blipFill>
        <p:spPr>
          <a:xfrm>
            <a:off x="899592" y="1844824"/>
            <a:ext cx="7570197" cy="4163628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FDC06C7-2D9E-40F3-B767-A7038957389A}"/>
              </a:ext>
            </a:extLst>
          </p:cNvPr>
          <p:cNvSpPr/>
          <p:nvPr/>
        </p:nvSpPr>
        <p:spPr>
          <a:xfrm>
            <a:off x="2987824" y="1844824"/>
            <a:ext cx="1224136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6" name="Arrow: Right 5">
            <a:hlinkClick r:id="rId3" action="ppaction://hlinksldjump"/>
            <a:extLst>
              <a:ext uri="{FF2B5EF4-FFF2-40B4-BE49-F238E27FC236}">
                <a16:creationId xmlns:a16="http://schemas.microsoft.com/office/drawing/2014/main" id="{8DAF4063-FA94-445C-9D35-830F3A01F04B}"/>
              </a:ext>
            </a:extLst>
          </p:cNvPr>
          <p:cNvSpPr/>
          <p:nvPr/>
        </p:nvSpPr>
        <p:spPr>
          <a:xfrm>
            <a:off x="8173388" y="630932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030543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C1285-0B82-49F9-9FD2-B97ADC7640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38ED0A-F422-45D9-A5C4-2D92007E3C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955" t="60500"/>
          <a:stretch/>
        </p:blipFill>
        <p:spPr>
          <a:xfrm>
            <a:off x="695834" y="1714156"/>
            <a:ext cx="7752332" cy="4460603"/>
          </a:xfrm>
          <a:prstGeom prst="rect">
            <a:avLst/>
          </a:prstGeom>
        </p:spPr>
      </p:pic>
      <p:sp>
        <p:nvSpPr>
          <p:cNvPr id="5" name="Arrow: Right 4">
            <a:hlinkClick r:id="rId3" action="ppaction://hlinksldjump"/>
            <a:extLst>
              <a:ext uri="{FF2B5EF4-FFF2-40B4-BE49-F238E27FC236}">
                <a16:creationId xmlns:a16="http://schemas.microsoft.com/office/drawing/2014/main" id="{B09BEA71-A683-4FC2-B885-9ADD83BA9F6C}"/>
              </a:ext>
            </a:extLst>
          </p:cNvPr>
          <p:cNvSpPr/>
          <p:nvPr/>
        </p:nvSpPr>
        <p:spPr>
          <a:xfrm>
            <a:off x="8173388" y="630932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148011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16B21-6573-48B8-9FD6-67B7658E2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Oilseeds &amp; pulses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90F12A-D247-4094-BE33-4A6C92D4B0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FF74D16-0000-4226-B311-A0307E47BB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4043" t="57350"/>
          <a:stretch/>
        </p:blipFill>
        <p:spPr>
          <a:xfrm>
            <a:off x="683568" y="1676400"/>
            <a:ext cx="7552057" cy="4552626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477EF04B-1079-4E2A-BF94-4643F9CC2703}"/>
              </a:ext>
            </a:extLst>
          </p:cNvPr>
          <p:cNvSpPr/>
          <p:nvPr/>
        </p:nvSpPr>
        <p:spPr>
          <a:xfrm>
            <a:off x="1331640" y="1676400"/>
            <a:ext cx="1656184" cy="13925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8" name="Arrow: Right 7">
            <a:hlinkClick r:id="rId3" action="ppaction://hlinksldjump"/>
            <a:extLst>
              <a:ext uri="{FF2B5EF4-FFF2-40B4-BE49-F238E27FC236}">
                <a16:creationId xmlns:a16="http://schemas.microsoft.com/office/drawing/2014/main" id="{B8BA3780-6F25-474A-8F55-FFD79030E4C3}"/>
              </a:ext>
            </a:extLst>
          </p:cNvPr>
          <p:cNvSpPr/>
          <p:nvPr/>
        </p:nvSpPr>
        <p:spPr>
          <a:xfrm>
            <a:off x="8173388" y="630932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482852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C0CB6-FE9A-467C-98F6-F738744022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Roots &amp; tubers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D03E01-E49C-4379-BC6A-950FDBE4EB0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9450"/>
          <a:stretch/>
        </p:blipFill>
        <p:spPr>
          <a:xfrm>
            <a:off x="970612" y="1775835"/>
            <a:ext cx="7240109" cy="431746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E49AF738-DFCC-4A8C-82E9-2277962BF9D2}"/>
              </a:ext>
            </a:extLst>
          </p:cNvPr>
          <p:cNvSpPr/>
          <p:nvPr/>
        </p:nvSpPr>
        <p:spPr>
          <a:xfrm>
            <a:off x="2051720" y="1772816"/>
            <a:ext cx="1368152" cy="128589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6" name="Arrow: Right 5">
            <a:hlinkClick r:id="rId3" action="ppaction://hlinksldjump"/>
            <a:extLst>
              <a:ext uri="{FF2B5EF4-FFF2-40B4-BE49-F238E27FC236}">
                <a16:creationId xmlns:a16="http://schemas.microsoft.com/office/drawing/2014/main" id="{2618E913-5E69-4585-95D4-8B9796B2A293}"/>
              </a:ext>
            </a:extLst>
          </p:cNvPr>
          <p:cNvSpPr/>
          <p:nvPr/>
        </p:nvSpPr>
        <p:spPr>
          <a:xfrm>
            <a:off x="8173388" y="630932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008995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AF66F5-C241-4E96-AECF-B4975BCC0E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Manufacturing / processing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9FD82C-5FF1-4676-ADBC-F0122C0565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900kg per year food is produced for richer nations – compared to 460kg per year for poorer nations</a:t>
            </a:r>
          </a:p>
          <a:p>
            <a:r>
              <a:rPr lang="en-GB" dirty="0"/>
              <a:t>40% losses in developing nations due to post-harvest &amp; processing</a:t>
            </a:r>
          </a:p>
          <a:p>
            <a:pPr lvl="1"/>
            <a:r>
              <a:rPr lang="en-GB" dirty="0"/>
              <a:t>Financial, managerial &amp; technical constraints</a:t>
            </a:r>
          </a:p>
          <a:p>
            <a:r>
              <a:rPr lang="en-GB" dirty="0"/>
              <a:t>40% wastage in developed nations due to retail &amp; consumer waste</a:t>
            </a:r>
          </a:p>
          <a:p>
            <a:pPr lvl="1"/>
            <a:r>
              <a:rPr lang="en-GB" dirty="0"/>
              <a:t>Consumer behaviour</a:t>
            </a:r>
          </a:p>
          <a:p>
            <a:pPr lvl="1"/>
            <a:r>
              <a:rPr lang="en-GB" dirty="0"/>
              <a:t>Lack of coordination</a:t>
            </a:r>
          </a:p>
          <a:p>
            <a:r>
              <a:rPr lang="en-GB" dirty="0"/>
              <a:t>Food losses post harvest cause loss of income &amp; higher food prices</a:t>
            </a:r>
          </a:p>
          <a:p>
            <a:r>
              <a:rPr lang="en-GB" dirty="0"/>
              <a:t>Food losses in Africa could feed 300 million people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288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A4917-395F-4EAB-88F8-BD3620877C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Interactions through the supply chain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7D7500-767D-4799-B302-BD2B4BD5F9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47B201E-3B16-45DC-AA89-A6E8C6A620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3096" y="1676400"/>
            <a:ext cx="7180292" cy="452773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1512A39-57A7-40DA-B3E5-CDABA5C95D90}"/>
              </a:ext>
            </a:extLst>
          </p:cNvPr>
          <p:cNvSpPr txBox="1"/>
          <p:nvPr/>
        </p:nvSpPr>
        <p:spPr>
          <a:xfrm>
            <a:off x="13985" y="6535735"/>
            <a:ext cx="6756786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Source: Counting the Cost of Food waste report, House of Lords, 2014</a:t>
            </a:r>
          </a:p>
        </p:txBody>
      </p:sp>
    </p:spTree>
    <p:extLst>
      <p:ext uri="{BB962C8B-B14F-4D97-AF65-F5344CB8AC3E}">
        <p14:creationId xmlns:p14="http://schemas.microsoft.com/office/powerpoint/2010/main" val="3862507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6846-9230-4DF1-BEAA-878312BB10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Retailers and their impact</a:t>
            </a:r>
          </a:p>
        </p:txBody>
      </p:sp>
      <p:pic>
        <p:nvPicPr>
          <p:cNvPr id="8" name="Content Placeholder 7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699663B7-F8CD-4789-8B76-B5C8C2B6C3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3419030"/>
            <a:ext cx="2857500" cy="1600200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F6680CB-5272-4170-80A0-8B665BC53B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2120" y="1676400"/>
            <a:ext cx="2857500" cy="174307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0F60552-6468-49AB-9B07-AE791207DF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3571875"/>
            <a:ext cx="2771775" cy="1781175"/>
          </a:xfrm>
          <a:prstGeom prst="rect">
            <a:avLst/>
          </a:prstGeom>
        </p:spPr>
      </p:pic>
      <p:pic>
        <p:nvPicPr>
          <p:cNvPr id="12" name="Picture 11" descr="A close up of a piece of paper&#10;&#10;Description generated with very high confidence">
            <a:extLst>
              <a:ext uri="{FF2B5EF4-FFF2-40B4-BE49-F238E27FC236}">
                <a16:creationId xmlns:a16="http://schemas.microsoft.com/office/drawing/2014/main" id="{B266EC61-03ED-4CC8-A1CF-44DC2B42F01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7375" y="5229200"/>
            <a:ext cx="2543175" cy="141922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19C1943-9573-4861-A455-936B78B99A08}"/>
              </a:ext>
            </a:extLst>
          </p:cNvPr>
          <p:cNvSpPr txBox="1"/>
          <p:nvPr/>
        </p:nvSpPr>
        <p:spPr>
          <a:xfrm>
            <a:off x="1187624" y="1988840"/>
            <a:ext cx="3447162" cy="8402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Buy one get one free – BOGOF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Best before, sell by, use by</a:t>
            </a:r>
          </a:p>
        </p:txBody>
      </p:sp>
    </p:spTree>
    <p:extLst>
      <p:ext uri="{BB962C8B-B14F-4D97-AF65-F5344CB8AC3E}">
        <p14:creationId xmlns:p14="http://schemas.microsoft.com/office/powerpoint/2010/main" val="4150387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45B544-EB9B-47BA-9D47-BA7EECC52F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Retailers control over producers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01A5AD-7C0A-43DA-8B0C-58CC38A84C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Contractual requirements</a:t>
            </a:r>
          </a:p>
          <a:p>
            <a:endParaRPr lang="en-GB" dirty="0"/>
          </a:p>
          <a:p>
            <a:r>
              <a:rPr lang="en-GB" dirty="0"/>
              <a:t>Product standards e.g. aesthetics</a:t>
            </a:r>
          </a:p>
          <a:p>
            <a:endParaRPr lang="en-GB" dirty="0"/>
          </a:p>
          <a:p>
            <a:r>
              <a:rPr lang="en-GB" dirty="0"/>
              <a:t>Poor demand forecasting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CDBF88D-B050-4779-AC97-03BB07D2A2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6216" y="4293096"/>
            <a:ext cx="2400300" cy="23526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1619C18-2E23-4572-836F-4DBA53AC3B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935" y="4293096"/>
            <a:ext cx="2351005" cy="2351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5253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85ECB-C59A-43FA-96B8-A4443B06E3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Overcoming aesthetics…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E3671BC-8B2F-436B-AF80-6470110E2D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478" y="1676400"/>
            <a:ext cx="4675609" cy="490422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1A1E2D6-5857-47D5-8083-05C65A211D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523" y="2636912"/>
            <a:ext cx="3049521" cy="2287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5381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08D6B-1F83-48D3-8867-FD6728681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Legislative push?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AC5EBE5-D24F-4EA3-ADFD-512D52E4BC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3800"/>
          <a:stretch/>
        </p:blipFill>
        <p:spPr>
          <a:xfrm>
            <a:off x="0" y="1844824"/>
            <a:ext cx="9144000" cy="4752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6200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24DDF4-FFC5-4C59-9163-C2A3AE1A20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2" descr="http://www.fareshare.org.uk/wp-content/uploads/2015/10/Oct-2015-How-FareShare-works-Copy.png">
            <a:extLst>
              <a:ext uri="{FF2B5EF4-FFF2-40B4-BE49-F238E27FC236}">
                <a16:creationId xmlns:a16="http://schemas.microsoft.com/office/drawing/2014/main" id="{03E54DB2-80F6-4436-B520-60D0234782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74" y="476672"/>
            <a:ext cx="9112212" cy="601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6171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E36453-DB19-40AE-AEA4-4641C5398E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Hospitality &amp; food service sector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2CCB38-66B0-4139-AF96-F71154C7B3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Kitchen &amp; plate waste</a:t>
            </a:r>
          </a:p>
          <a:p>
            <a:pPr lvl="1"/>
            <a:r>
              <a:rPr lang="en-GB" dirty="0"/>
              <a:t>Controlling portion sizing / monitoring</a:t>
            </a:r>
          </a:p>
          <a:p>
            <a:pPr lvl="1"/>
            <a:r>
              <a:rPr lang="en-GB" dirty="0"/>
              <a:t>‘Doggy bag’ for uneaten portion</a:t>
            </a:r>
          </a:p>
          <a:p>
            <a:pPr lvl="1"/>
            <a:endParaRPr lang="en-GB" dirty="0"/>
          </a:p>
          <a:p>
            <a:r>
              <a:rPr lang="en-GB" dirty="0"/>
              <a:t>Staff training</a:t>
            </a:r>
          </a:p>
          <a:p>
            <a:endParaRPr lang="en-GB" dirty="0"/>
          </a:p>
          <a:p>
            <a:r>
              <a:rPr lang="en-GB" dirty="0"/>
              <a:t>Menu planning</a:t>
            </a:r>
          </a:p>
          <a:p>
            <a:endParaRPr lang="en-GB" dirty="0"/>
          </a:p>
          <a:p>
            <a:r>
              <a:rPr lang="en-GB" dirty="0"/>
              <a:t>Better supply chain links</a:t>
            </a:r>
          </a:p>
          <a:p>
            <a:pPr lvl="1"/>
            <a:endParaRPr lang="en-GB" dirty="0"/>
          </a:p>
        </p:txBody>
      </p:sp>
      <p:pic>
        <p:nvPicPr>
          <p:cNvPr id="5" name="Picture 4" descr="A plate of food with a fork&#10;&#10;Description generated with very high confidence">
            <a:extLst>
              <a:ext uri="{FF2B5EF4-FFF2-40B4-BE49-F238E27FC236}">
                <a16:creationId xmlns:a16="http://schemas.microsoft.com/office/drawing/2014/main" id="{EBD5A6AF-2757-49FB-93E4-F5CF4B759B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1676400"/>
            <a:ext cx="2676525" cy="10382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D54EF12-E18D-4B80-9BCB-77A533087A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2888393"/>
            <a:ext cx="2676525" cy="149885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92127C5-7A15-4A27-A09C-24578A7E29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86173" y="4527961"/>
            <a:ext cx="2639715" cy="1997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1752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DE34D8-302D-423C-B26E-E2DFEA9F99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92BF04-980D-4317-8D08-4BEE67AF85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584" y="1676400"/>
            <a:ext cx="7920880" cy="4495800"/>
          </a:xfrm>
        </p:spPr>
        <p:txBody>
          <a:bodyPr/>
          <a:lstStyle/>
          <a:p>
            <a:r>
              <a:rPr lang="en-GB" dirty="0"/>
              <a:t>WRAP (</a:t>
            </a:r>
            <a:r>
              <a:rPr lang="en-GB" dirty="0">
                <a:hlinkClick r:id="rId2"/>
              </a:rPr>
              <a:t>www.wrap.org.uk</a:t>
            </a:r>
            <a:r>
              <a:rPr lang="en-GB" dirty="0"/>
              <a:t>)</a:t>
            </a:r>
          </a:p>
          <a:p>
            <a:r>
              <a:rPr lang="en-GB" dirty="0"/>
              <a:t>The Independent (</a:t>
            </a:r>
            <a:r>
              <a:rPr lang="en-GB" dirty="0">
                <a:hlinkClick r:id="rId3"/>
              </a:rPr>
              <a:t>www.theindependent.co.uk</a:t>
            </a:r>
            <a:r>
              <a:rPr lang="en-GB" dirty="0"/>
              <a:t>)</a:t>
            </a:r>
          </a:p>
          <a:p>
            <a:r>
              <a:rPr lang="en-GB" dirty="0"/>
              <a:t>United Nations Food and Agriculture Organisation (</a:t>
            </a:r>
            <a:r>
              <a:rPr lang="en-GB" dirty="0">
                <a:hlinkClick r:id="rId4"/>
              </a:rPr>
              <a:t>www.fao.org</a:t>
            </a:r>
            <a:r>
              <a:rPr lang="en-GB" dirty="0"/>
              <a:t>) </a:t>
            </a:r>
          </a:p>
          <a:p>
            <a:r>
              <a:rPr lang="en-GB" dirty="0"/>
              <a:t>UK Parliament (</a:t>
            </a:r>
            <a:r>
              <a:rPr lang="en-GB" dirty="0">
                <a:hlinkClick r:id="rId5"/>
              </a:rPr>
              <a:t>www.parliament.uk</a:t>
            </a:r>
            <a:r>
              <a:rPr lang="en-GB" dirty="0"/>
              <a:t>) </a:t>
            </a:r>
          </a:p>
          <a:p>
            <a:r>
              <a:rPr lang="en-GB" dirty="0" err="1"/>
              <a:t>Fareshare</a:t>
            </a:r>
            <a:r>
              <a:rPr lang="en-GB" dirty="0"/>
              <a:t> (</a:t>
            </a:r>
            <a:r>
              <a:rPr lang="en-GB" dirty="0">
                <a:hlinkClick r:id="rId6"/>
              </a:rPr>
              <a:t>www.fareshare.org.uk</a:t>
            </a:r>
            <a:r>
              <a:rPr lang="en-GB" dirty="0"/>
              <a:t>) </a:t>
            </a:r>
          </a:p>
          <a:p>
            <a:r>
              <a:rPr lang="en-GB" dirty="0"/>
              <a:t>The Caterer (</a:t>
            </a:r>
            <a:r>
              <a:rPr lang="en-GB" dirty="0">
                <a:hlinkClick r:id="rId7"/>
              </a:rPr>
              <a:t>www.thecaterer.com</a:t>
            </a:r>
            <a:r>
              <a:rPr lang="en-GB" dirty="0"/>
              <a:t>) </a:t>
            </a:r>
          </a:p>
          <a:p>
            <a:r>
              <a:rPr lang="en-GB" dirty="0"/>
              <a:t>Love Food Hate Waste (</a:t>
            </a:r>
            <a:r>
              <a:rPr lang="en-GB" dirty="0">
                <a:hlinkClick r:id="rId8"/>
              </a:rPr>
              <a:t>www.lovefoodhatewaste.com</a:t>
            </a:r>
            <a:r>
              <a:rPr lang="en-GB" dirty="0"/>
              <a:t>) </a:t>
            </a:r>
          </a:p>
          <a:p>
            <a:r>
              <a:rPr lang="en-GB" dirty="0"/>
              <a:t>Food Standards Agency (</a:t>
            </a:r>
            <a:r>
              <a:rPr lang="en-GB" dirty="0">
                <a:hlinkClick r:id="rId9"/>
              </a:rPr>
              <a:t>www.food.gov.uk</a:t>
            </a:r>
            <a:r>
              <a:rPr lang="en-GB" dirty="0"/>
              <a:t>)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6283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Serenity 16x9">
  <a:themeElements>
    <a:clrScheme name="Serenity_16x9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/>
        </a:defPPr>
      </a:lstStyle>
    </a:txDef>
  </a:objectDefaults>
  <a:extraClrSchemeLst/>
  <a:extLst>
    <a:ext uri="{05A4C25C-085E-4340-85A3-A5531E510DB2}">
      <thm15:themeFamily xmlns:thm15="http://schemas.microsoft.com/office/thememl/2012/main" name="TF02801109.potx" id="{B47C65E8-9F73-4C4F-A3C2-84725F71438E}" vid="{CFC30A9F-F7E5-41F4-B6B7-D2E5B79E3BFB}"/>
    </a:ext>
  </a:extLst>
</a:theme>
</file>

<file path=ppt/theme/theme2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irectSourceMarket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ThumbnailAssetId xmlns="4873beb7-5857-4685-be1f-d57550cc96cc" xsi:nil="true"/>
    <PrimaryImageGen xmlns="4873beb7-5857-4685-be1f-d57550cc96cc">false</PrimaryImageGen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1360506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 xsi:nil="true"/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2011-12-12T13:37:00+00:00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ShowIn xmlns="4873beb7-5857-4685-be1f-d57550cc96cc">Show everywhere</ShowIn>
    <UANotes xmlns="4873beb7-5857-4685-be1f-d57550cc96cc" xsi:nil="true"/>
    <TemplateStatus xmlns="4873beb7-5857-4685-be1f-d57550cc96cc">Complete</TemplateStatus>
    <InternalTagsTaxHTField0 xmlns="4873beb7-5857-4685-be1f-d57550cc96cc">
      <Terms xmlns="http://schemas.microsoft.com/office/infopath/2007/PartnerControls"/>
    </InternalTagsTaxHTField0>
    <CSXHash xmlns="4873beb7-5857-4685-be1f-d57550cc96cc" xsi:nil="true"/>
    <Downloads xmlns="4873beb7-5857-4685-be1f-d57550cc96cc">0</Downloads>
    <VoteCount xmlns="4873beb7-5857-4685-be1f-d57550cc96cc" xsi:nil="true"/>
    <OOCacheId xmlns="4873beb7-5857-4685-be1f-d57550cc96cc" xsi:nil="true"/>
    <IsDeleted xmlns="4873beb7-5857-4685-be1f-d57550cc96cc">false</IsDeleted>
    <AssetExpire xmlns="4873beb7-5857-4685-be1f-d57550cc96cc">2035-01-01T08:00:00+00:00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SubmitterId xmlns="4873beb7-5857-4685-be1f-d57550cc96cc" xsi:nil="true"/>
    <EditorialTags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TP102801108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706526</LocLastLocAttemptVersionLookup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>false</IntlLangReview>
    <OutputCachingOn xmlns="4873beb7-5857-4685-be1f-d57550cc96cc">false</OutputCachingOn>
    <AverageRating xmlns="4873beb7-5857-4685-be1f-d57550cc96cc" xsi:nil="true"/>
    <APAuthor xmlns="4873beb7-5857-4685-be1f-d57550cc96cc">
      <UserInfo>
        <DisplayName>REDMOND\v-soujap</DisplayName>
        <AccountId>1954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OriginalRelease xmlns="4873beb7-5857-4685-be1f-d57550cc96cc">14</OriginalRelease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LocMarketGroupTiers2 xmlns="4873beb7-5857-4685-be1f-d57550cc96cc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F249165-F638-412C-8E0A-DFB7045CA2E0}">
  <ds:schemaRefs>
    <ds:schemaRef ds:uri="http://purl.org/dc/elements/1.1/"/>
    <ds:schemaRef ds:uri="http://schemas.openxmlformats.org/package/2006/metadata/core-properties"/>
    <ds:schemaRef ds:uri="4873beb7-5857-4685-be1f-d57550cc96cc"/>
    <ds:schemaRef ds:uri="http://schemas.microsoft.com/office/2006/metadata/properties"/>
    <ds:schemaRef ds:uri="http://schemas.microsoft.com/office/infopath/2007/PartnerControls"/>
    <ds:schemaRef ds:uri="http://schemas.microsoft.com/office/2006/documentManagement/types"/>
    <ds:schemaRef ds:uri="http://purl.org/dc/terms/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211E33DF-2340-4F4E-B874-B73FEFEBFC8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683C129-7B42-490A-AD74-E9303BC76D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Serenity nature presentation (widescreen)</Template>
  <TotalTime>792</TotalTime>
  <Words>528</Words>
  <Application>Microsoft Office PowerPoint</Application>
  <PresentationFormat>On-screen Show (4:3)</PresentationFormat>
  <Paragraphs>109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9" baseType="lpstr">
      <vt:lpstr>Arial</vt:lpstr>
      <vt:lpstr>Euphemia</vt:lpstr>
      <vt:lpstr>Serenity 16x9</vt:lpstr>
      <vt:lpstr>Food Waste</vt:lpstr>
      <vt:lpstr>Outline</vt:lpstr>
      <vt:lpstr>Headline statistics</vt:lpstr>
      <vt:lpstr>Key sources of food waste</vt:lpstr>
      <vt:lpstr>Household Food Waste</vt:lpstr>
      <vt:lpstr>PowerPoint Presentation</vt:lpstr>
      <vt:lpstr>Total household food waste in the UK, by avoidability</vt:lpstr>
      <vt:lpstr>Financial and environmental implications</vt:lpstr>
      <vt:lpstr>National differences</vt:lpstr>
      <vt:lpstr>A wider perspective…</vt:lpstr>
      <vt:lpstr>Cereals</vt:lpstr>
      <vt:lpstr>Dairy</vt:lpstr>
      <vt:lpstr>Fish &amp; seafood</vt:lpstr>
      <vt:lpstr>Fruit &amp; vegetables</vt:lpstr>
      <vt:lpstr>Meat</vt:lpstr>
      <vt:lpstr>Oilseeds &amp; pulses</vt:lpstr>
      <vt:lpstr>Roots &amp; tubers</vt:lpstr>
      <vt:lpstr>Manufacturing / processing</vt:lpstr>
      <vt:lpstr>Interactions through the supply chain</vt:lpstr>
      <vt:lpstr>Retailers and their impact</vt:lpstr>
      <vt:lpstr>Retailers control over producers</vt:lpstr>
      <vt:lpstr>Overcoming aesthetics…</vt:lpstr>
      <vt:lpstr>Legislative push?</vt:lpstr>
      <vt:lpstr>PowerPoint Presentation</vt:lpstr>
      <vt:lpstr>Hospitality &amp; food service sector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Landfill</dc:title>
  <dc:creator>Owner</dc:creator>
  <cp:lastModifiedBy>Owner</cp:lastModifiedBy>
  <cp:revision>50</cp:revision>
  <dcterms:created xsi:type="dcterms:W3CDTF">2017-10-23T14:27:05Z</dcterms:created>
  <dcterms:modified xsi:type="dcterms:W3CDTF">2017-11-24T14:25:16Z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