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notesMasterIdLst>
    <p:notesMasterId r:id="rId17"/>
  </p:notesMasterIdLst>
  <p:sldIdLst>
    <p:sldId id="267" r:id="rId2"/>
    <p:sldId id="258" r:id="rId3"/>
    <p:sldId id="261" r:id="rId4"/>
    <p:sldId id="270" r:id="rId5"/>
    <p:sldId id="257" r:id="rId6"/>
    <p:sldId id="264" r:id="rId7"/>
    <p:sldId id="260" r:id="rId8"/>
    <p:sldId id="266" r:id="rId9"/>
    <p:sldId id="268" r:id="rId10"/>
    <p:sldId id="265" r:id="rId11"/>
    <p:sldId id="269" r:id="rId12"/>
    <p:sldId id="263" r:id="rId13"/>
    <p:sldId id="262" r:id="rId14"/>
    <p:sldId id="259"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2449" autoAdjust="0"/>
  </p:normalViewPr>
  <p:slideViewPr>
    <p:cSldViewPr snapToGrid="0">
      <p:cViewPr varScale="1">
        <p:scale>
          <a:sx n="79" d="100"/>
          <a:sy n="79" d="100"/>
        </p:scale>
        <p:origin x="42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02969-7DD8-4132-BA9C-12982886111D}" type="datetimeFigureOut">
              <a:rPr lang="en-GB" smtClean="0"/>
              <a:t>15/05/2018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9A077D-8AF8-4CF3-A93F-F6B9211F809F}" type="slidenum">
              <a:rPr lang="en-GB" smtClean="0"/>
              <a:t>‹#›</a:t>
            </a:fld>
            <a:endParaRPr lang="en-GB"/>
          </a:p>
        </p:txBody>
      </p:sp>
    </p:spTree>
    <p:extLst>
      <p:ext uri="{BB962C8B-B14F-4D97-AF65-F5344CB8AC3E}">
        <p14:creationId xmlns:p14="http://schemas.microsoft.com/office/powerpoint/2010/main" val="29536166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79A077D-8AF8-4CF3-A93F-F6B9211F809F}" type="slidenum">
              <a:rPr lang="en-GB" smtClean="0"/>
              <a:t>5</a:t>
            </a:fld>
            <a:endParaRPr lang="en-GB"/>
          </a:p>
        </p:txBody>
      </p:sp>
    </p:spTree>
    <p:extLst>
      <p:ext uri="{BB962C8B-B14F-4D97-AF65-F5344CB8AC3E}">
        <p14:creationId xmlns:p14="http://schemas.microsoft.com/office/powerpoint/2010/main" val="29946621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2">
                    <a:lumMod val="50000"/>
                  </a:schemeClr>
                </a:solidFill>
              </a:defRPr>
            </a:lvl1pPr>
          </a:lstStyle>
          <a:p>
            <a:fld id="{F7AFFB9B-9FB8-469E-96F9-4D32314110B6}" type="datetimeFigureOut">
              <a:rPr lang="en-US" smtClean="0"/>
              <a:t>5/15/2018</a:t>
            </a:fld>
            <a:endParaRPr lang="en-US" dirty="0"/>
          </a:p>
        </p:txBody>
      </p:sp>
      <p:sp>
        <p:nvSpPr>
          <p:cNvPr id="5" name="Footer Placeholder 4"/>
          <p:cNvSpPr>
            <a:spLocks noGrp="1"/>
          </p:cNvSpPr>
          <p:nvPr>
            <p:ph type="ftr" sz="quarter" idx="11"/>
          </p:nvPr>
        </p:nvSpPr>
        <p:spPr>
          <a:xfrm rot="21420000">
            <a:off x="-9144" y="4882896"/>
            <a:ext cx="4050792" cy="1197864"/>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696643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smtClean="0"/>
              <a:t>5/15/2018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65468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7F47CF-67C9-420C-80A5-E2069FF0C2DF}" type="datetimeFigureOut">
              <a:rPr lang="en-US" smtClean="0"/>
              <a:t>5/15/2018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269747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smtClean="0"/>
              <a:t>5/15/2018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62463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smtClean="0"/>
              <a:t>5/15/2018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44598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smtClean="0"/>
              <a:t>5/15/2018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63502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smtClean="0"/>
              <a:t>5/15/2018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21850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C3BFE2-83B7-4B0A-B9D3-AB28331082B3}" type="datetimeFigureOut">
              <a:rPr lang="en-US" smtClean="0"/>
              <a:t>5/15/2018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51599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EF78E3-FDA3-4D28-AAA2-0B81F349A39D}" type="datetimeFigureOut">
              <a:rPr lang="en-US" smtClean="0"/>
              <a:t>5/15/2018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62126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D2AC3-6A0B-4169-B1EA-E3AE8B351BDD}" type="datetimeFigureOut">
              <a:rPr lang="en-US" smtClean="0"/>
              <a:t>5/15/2018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50829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4B9363-8B87-41B7-9F8E-64519CBB8F34}" type="datetimeFigureOut">
              <a:rPr lang="en-US" smtClean="0"/>
              <a:t>5/15/2018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52502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EF5746-5284-4951-9F37-7AE924EDBCB7}" type="datetimeFigureOut">
              <a:rPr lang="en-US" smtClean="0"/>
              <a:t>5/15/2018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2658024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2398B29-7265-4A65-A2A4-6703C057B7C1}" type="datetimeFigureOut">
              <a:rPr lang="en-US" smtClean="0"/>
              <a:t>5/15/2018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02033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8FBA082-94DF-4C4B-A041-6624924AB0A8}" type="datetimeFigureOut">
              <a:rPr lang="en-US" smtClean="0"/>
              <a:t>5/15/2018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789836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27686C4-3AB5-4E0C-86CA-FB108C350AA9}" type="datetimeFigureOut">
              <a:rPr lang="en-US" smtClean="0"/>
              <a:t>5/15/2018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251653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smtClean="0"/>
              <a:t>5/15/2018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7167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smtClean="0"/>
              <a:t>5/15/2018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88912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2">
                    <a:lumMod val="50000"/>
                  </a:schemeClr>
                </a:solidFill>
              </a:defRPr>
            </a:lvl1pPr>
          </a:lstStyle>
          <a:p>
            <a:fld id="{C35BB1C6-BF8F-4481-8AB2-603A1C8A906A}" type="datetimeFigureOut">
              <a:rPr lang="en-US" smtClean="0"/>
              <a:t>5/15/2018</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2">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2">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35270841"/>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KuKzq9EDt-0"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assembly.wales/committee%20documents/pre%2016%2015-00(p.5)%20accac%20annual%20rport-25102000-35928/39ef091400072a850000029600000000-english.pdf" TargetMode="External"/><Relationship Id="rId2" Type="http://schemas.openxmlformats.org/officeDocument/2006/relationships/hyperlink" Target="https://gov.wales/topics/people-and-communities/people/future-generations-act/future-generations-act-video/?skip=1&amp;lang=en" TargetMode="External"/><Relationship Id="rId1" Type="http://schemas.openxmlformats.org/officeDocument/2006/relationships/slideLayout" Target="../slideLayouts/slideLayout2.xml"/><Relationship Id="rId6" Type="http://schemas.openxmlformats.org/officeDocument/2006/relationships/hyperlink" Target="https://www.dreamstime.com/royalty-free-stock-photo-multiethnic-group-children-thinking-image6063755" TargetMode="External"/><Relationship Id="rId5" Type="http://schemas.openxmlformats.org/officeDocument/2006/relationships/hyperlink" Target="http://cprtrust.org.uk/wp-content/uploads/2016/02/Bourn-report-160217-final.pdf" TargetMode="External"/><Relationship Id="rId4" Type="http://schemas.openxmlformats.org/officeDocument/2006/relationships/hyperlink" Target="http://thirdforcenews.org.uk/tfn-news/mps-must-consider-children-during-brexit-talks#IduZVvlXGd4kllgZ.99"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gettyimages.com.au/photos/the-studio-volume-9?sort=mostpopular&amp;mediatype=photography&amp;phrase=the%20studio%20volume%209" TargetMode="External"/><Relationship Id="rId2" Type="http://schemas.openxmlformats.org/officeDocument/2006/relationships/hyperlink" Target="https://link.springer.com/chapter/10.1007/978-3-319-02375-5_12Q" TargetMode="External"/><Relationship Id="rId1" Type="http://schemas.openxmlformats.org/officeDocument/2006/relationships/slideLayout" Target="../slideLayouts/slideLayout2.xml"/><Relationship Id="rId4" Type="http://schemas.openxmlformats.org/officeDocument/2006/relationships/hyperlink" Target="https://www.ecohz.com/facts/un-sustainable-development-goals-sdgs/"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un.org/sustainabledevelopment/sustainable-development-goals/" TargetMode="External"/><Relationship Id="rId2" Type="http://schemas.openxmlformats.org/officeDocument/2006/relationships/hyperlink" Target="https://www.youtube.com/watch?v=KuKzq9EDt-0"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aber.ac.uk/en/media/departmental/healthsafetyenvironment/environmentalhub/esdgc_g192e.pdf" TargetMode="External"/><Relationship Id="rId2" Type="http://schemas.openxmlformats.org/officeDocument/2006/relationships/hyperlink" Target="https://gov.wales/topics/people-and-communities/people/future-generations-act/future-generations-act-video/?skip=1&amp;lang=en" TargetMode="External"/><Relationship Id="rId1" Type="http://schemas.openxmlformats.org/officeDocument/2006/relationships/slideLayout" Target="../slideLayouts/slideLayout2.xml"/><Relationship Id="rId4" Type="http://schemas.openxmlformats.org/officeDocument/2006/relationships/hyperlink" Target="http://learning.gov.wales/docs/learningwales/publications/081204infoteachertraineese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5A0B08-A3A6-44D0-A0A0-92284833E4E4}"/>
              </a:ext>
            </a:extLst>
          </p:cNvPr>
          <p:cNvPicPr>
            <a:picLocks noChangeAspect="1"/>
          </p:cNvPicPr>
          <p:nvPr/>
        </p:nvPicPr>
        <p:blipFill>
          <a:blip r:embed="rId2"/>
          <a:stretch>
            <a:fillRect/>
          </a:stretch>
        </p:blipFill>
        <p:spPr>
          <a:xfrm>
            <a:off x="0" y="0"/>
            <a:ext cx="6052438" cy="1516526"/>
          </a:xfrm>
          <a:prstGeom prst="rect">
            <a:avLst/>
          </a:prstGeom>
        </p:spPr>
      </p:pic>
      <p:sp>
        <p:nvSpPr>
          <p:cNvPr id="5" name="TextBox 4">
            <a:extLst>
              <a:ext uri="{FF2B5EF4-FFF2-40B4-BE49-F238E27FC236}">
                <a16:creationId xmlns:a16="http://schemas.microsoft.com/office/drawing/2014/main" id="{0BADF53D-F872-485B-B6B0-88F42301A5F6}"/>
              </a:ext>
            </a:extLst>
          </p:cNvPr>
          <p:cNvSpPr txBox="1"/>
          <p:nvPr/>
        </p:nvSpPr>
        <p:spPr>
          <a:xfrm>
            <a:off x="701509" y="2415892"/>
            <a:ext cx="10396025" cy="1569660"/>
          </a:xfrm>
          <a:prstGeom prst="rect">
            <a:avLst/>
          </a:prstGeom>
          <a:noFill/>
          <a:ln>
            <a:solidFill>
              <a:schemeClr val="accent1">
                <a:lumMod val="40000"/>
                <a:lumOff val="60000"/>
              </a:schemeClr>
            </a:solidFill>
          </a:ln>
          <a:effectLst>
            <a:outerShdw blurRad="225425" dist="50800" dir="5220000" algn="ctr">
              <a:srgbClr val="000000">
                <a:alpha val="33000"/>
              </a:srgbClr>
            </a:outerShdw>
          </a:effectLst>
          <a:scene3d>
            <a:camera prst="isometricOffAxis1Right"/>
            <a:lightRig rig="harsh" dir="t">
              <a:rot lat="0" lon="0" rev="3000000"/>
            </a:lightRig>
          </a:scene3d>
          <a:sp3d extrusionH="254000" contourW="19050">
            <a:bevelT w="82550" h="44450" prst="angle"/>
            <a:bevelB w="82550" h="44450" prst="angle"/>
            <a:contourClr>
              <a:srgbClr val="FFFFFF"/>
            </a:contourClr>
          </a:sp3d>
        </p:spPr>
        <p:txBody>
          <a:bodyPr wrap="square" rtlCol="0">
            <a:spAutoFit/>
          </a:bodyPr>
          <a:lstStyle/>
          <a:p>
            <a:r>
              <a:rPr lang="en-GB" sz="3200" dirty="0">
                <a:latin typeface="Britannic Bold" panose="020B0903060703020204" pitchFamily="34" charset="0"/>
              </a:rPr>
              <a:t>How Does the Concept of ESDGC (Education for Sustainable Development and Global Citizenship) Contribute to Reducing Global Inequalities?</a:t>
            </a:r>
          </a:p>
        </p:txBody>
      </p:sp>
    </p:spTree>
    <p:extLst>
      <p:ext uri="{BB962C8B-B14F-4D97-AF65-F5344CB8AC3E}">
        <p14:creationId xmlns:p14="http://schemas.microsoft.com/office/powerpoint/2010/main" val="3576962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CAD08C6-2D44-449B-8556-738C06DFDEAF}"/>
              </a:ext>
            </a:extLst>
          </p:cNvPr>
          <p:cNvSpPr txBox="1"/>
          <p:nvPr/>
        </p:nvSpPr>
        <p:spPr>
          <a:xfrm>
            <a:off x="6282979" y="164487"/>
            <a:ext cx="4055166" cy="461665"/>
          </a:xfrm>
          <a:prstGeom prst="rect">
            <a:avLst/>
          </a:prstGeom>
          <a:noFill/>
        </p:spPr>
        <p:txBody>
          <a:bodyPr wrap="square" rtlCol="0">
            <a:spAutoFit/>
          </a:bodyPr>
          <a:lstStyle/>
          <a:p>
            <a:pPr algn="ctr"/>
            <a:r>
              <a:rPr lang="en-GB" sz="2400" dirty="0">
                <a:latin typeface="Britannic Bold" panose="020B0903060703020204" pitchFamily="34" charset="0"/>
              </a:rPr>
              <a:t>Introduction</a:t>
            </a:r>
          </a:p>
        </p:txBody>
      </p:sp>
      <p:sp>
        <p:nvSpPr>
          <p:cNvPr id="5" name="TextBox 4">
            <a:extLst>
              <a:ext uri="{FF2B5EF4-FFF2-40B4-BE49-F238E27FC236}">
                <a16:creationId xmlns:a16="http://schemas.microsoft.com/office/drawing/2014/main" id="{8D159E0C-408D-4196-9C93-61B6AAEA9F39}"/>
              </a:ext>
            </a:extLst>
          </p:cNvPr>
          <p:cNvSpPr txBox="1"/>
          <p:nvPr/>
        </p:nvSpPr>
        <p:spPr>
          <a:xfrm>
            <a:off x="6096000" y="775572"/>
            <a:ext cx="4883941" cy="6340197"/>
          </a:xfrm>
          <a:prstGeom prst="rect">
            <a:avLst/>
          </a:prstGeom>
          <a:noFill/>
        </p:spPr>
        <p:txBody>
          <a:bodyPr wrap="square" rtlCol="0">
            <a:spAutoFit/>
          </a:bodyPr>
          <a:lstStyle/>
          <a:p>
            <a:pPr marL="457200" indent="-457200">
              <a:buFont typeface="+mj-lt"/>
              <a:buAutoNum type="arabicPeriod"/>
            </a:pPr>
            <a:r>
              <a:rPr lang="en-GB" sz="2000" dirty="0">
                <a:latin typeface="Britannic Bold" panose="020B0903060703020204" pitchFamily="34" charset="0"/>
              </a:rPr>
              <a:t>Learning to live together in peace through Global Citizenship Education (short Video)</a:t>
            </a:r>
          </a:p>
          <a:p>
            <a:pPr marL="457200" indent="-457200">
              <a:buFont typeface="+mj-lt"/>
              <a:buAutoNum type="arabicPeriod"/>
            </a:pPr>
            <a:r>
              <a:rPr lang="en-GB" sz="2000" dirty="0">
                <a:latin typeface="Britannic Bold" panose="020B0903060703020204" pitchFamily="34" charset="0"/>
              </a:rPr>
              <a:t>UN Sustainable Development Goals: 17 Goals to Transform our World</a:t>
            </a:r>
          </a:p>
          <a:p>
            <a:pPr marL="457200" indent="-457200">
              <a:buFont typeface="+mj-lt"/>
              <a:buAutoNum type="arabicPeriod"/>
            </a:pPr>
            <a:r>
              <a:rPr lang="en-GB" sz="2000" dirty="0">
                <a:latin typeface="Britannic Bold" panose="020B0903060703020204" pitchFamily="34" charset="0"/>
              </a:rPr>
              <a:t>Social Connectedness Theory</a:t>
            </a:r>
          </a:p>
          <a:p>
            <a:pPr marL="457200" indent="-457200">
              <a:buFont typeface="+mj-lt"/>
              <a:buAutoNum type="arabicPeriod"/>
            </a:pPr>
            <a:r>
              <a:rPr lang="en-GB" sz="2000" dirty="0">
                <a:latin typeface="Britannic Bold" panose="020B0903060703020204" pitchFamily="34" charset="0"/>
              </a:rPr>
              <a:t>ESDGC development in Wales</a:t>
            </a:r>
          </a:p>
          <a:p>
            <a:pPr marL="457200" indent="-457200">
              <a:buFont typeface="+mj-lt"/>
              <a:buAutoNum type="arabicPeriod"/>
            </a:pPr>
            <a:r>
              <a:rPr lang="en-GB" sz="2000" dirty="0">
                <a:latin typeface="Britannic Bold" panose="020B0903060703020204" pitchFamily="34" charset="0"/>
              </a:rPr>
              <a:t>Pedagogical approaches to ESDGC in Wales</a:t>
            </a:r>
          </a:p>
          <a:p>
            <a:pPr marL="457200" indent="-457200">
              <a:buFont typeface="+mj-lt"/>
              <a:buAutoNum type="arabicPeriod"/>
            </a:pPr>
            <a:r>
              <a:rPr lang="en-GB" sz="2000" dirty="0">
                <a:latin typeface="Britannic Bold" panose="020B0903060703020204" pitchFamily="34" charset="0"/>
              </a:rPr>
              <a:t>7 Key Themes of ESDGC</a:t>
            </a:r>
          </a:p>
          <a:p>
            <a:pPr marL="457200" indent="-457200">
              <a:buFont typeface="+mj-lt"/>
              <a:buAutoNum type="arabicPeriod"/>
            </a:pPr>
            <a:r>
              <a:rPr lang="en-GB" sz="2000" dirty="0">
                <a:latin typeface="Britannic Bold" panose="020B0903060703020204" pitchFamily="34" charset="0"/>
              </a:rPr>
              <a:t>Primary Education  for  Global Learning And Sustainability: The Borne Report</a:t>
            </a:r>
          </a:p>
          <a:p>
            <a:pPr marL="457200" indent="-457200">
              <a:buFont typeface="+mj-lt"/>
              <a:buAutoNum type="arabicPeriod"/>
            </a:pPr>
            <a:r>
              <a:rPr lang="en-GB" sz="2000" dirty="0">
                <a:latin typeface="Britannic Bold" panose="020B0903060703020204" pitchFamily="34" charset="0"/>
              </a:rPr>
              <a:t>Conclusion</a:t>
            </a:r>
          </a:p>
          <a:p>
            <a:r>
              <a:rPr lang="en-GB" dirty="0"/>
              <a:t> </a:t>
            </a:r>
          </a:p>
          <a:p>
            <a:endParaRPr lang="en-GB" dirty="0"/>
          </a:p>
          <a:p>
            <a:endParaRPr lang="en-GB" dirty="0"/>
          </a:p>
          <a:p>
            <a:r>
              <a:rPr lang="en-GB" dirty="0"/>
              <a:t> </a:t>
            </a:r>
          </a:p>
          <a:p>
            <a:endParaRPr lang="en-GB" dirty="0"/>
          </a:p>
          <a:p>
            <a:endParaRPr lang="en-GB" dirty="0"/>
          </a:p>
          <a:p>
            <a:pPr marL="285750" indent="-285750">
              <a:buFont typeface="Arial" panose="020B0604020202020204" pitchFamily="34" charset="0"/>
              <a:buChar char="•"/>
            </a:pPr>
            <a:endParaRPr lang="en-GB" dirty="0"/>
          </a:p>
        </p:txBody>
      </p:sp>
      <p:pic>
        <p:nvPicPr>
          <p:cNvPr id="8" name="Picture 7">
            <a:extLst>
              <a:ext uri="{FF2B5EF4-FFF2-40B4-BE49-F238E27FC236}">
                <a16:creationId xmlns:a16="http://schemas.microsoft.com/office/drawing/2014/main" id="{8B54A2A6-56B0-47DE-8E05-5D5F259FEEFD}"/>
              </a:ext>
            </a:extLst>
          </p:cNvPr>
          <p:cNvPicPr>
            <a:picLocks noChangeAspect="1"/>
          </p:cNvPicPr>
          <p:nvPr/>
        </p:nvPicPr>
        <p:blipFill>
          <a:blip r:embed="rId2"/>
          <a:stretch>
            <a:fillRect/>
          </a:stretch>
        </p:blipFill>
        <p:spPr>
          <a:xfrm>
            <a:off x="46385" y="0"/>
            <a:ext cx="5862637" cy="5600700"/>
          </a:xfrm>
          <a:prstGeom prst="rect">
            <a:avLst/>
          </a:prstGeom>
        </p:spPr>
      </p:pic>
      <p:sp>
        <p:nvSpPr>
          <p:cNvPr id="2" name="TextBox 1">
            <a:extLst>
              <a:ext uri="{FF2B5EF4-FFF2-40B4-BE49-F238E27FC236}">
                <a16:creationId xmlns:a16="http://schemas.microsoft.com/office/drawing/2014/main" id="{BBD74A60-4593-41B2-8FAE-422683B91708}"/>
              </a:ext>
            </a:extLst>
          </p:cNvPr>
          <p:cNvSpPr txBox="1"/>
          <p:nvPr/>
        </p:nvSpPr>
        <p:spPr>
          <a:xfrm>
            <a:off x="207264" y="268224"/>
            <a:ext cx="1548384" cy="369332"/>
          </a:xfrm>
          <a:prstGeom prst="rect">
            <a:avLst/>
          </a:prstGeom>
          <a:noFill/>
        </p:spPr>
        <p:txBody>
          <a:bodyPr wrap="square" rtlCol="0">
            <a:spAutoFit/>
          </a:bodyPr>
          <a:lstStyle/>
          <a:p>
            <a:r>
              <a:rPr lang="en-GB" dirty="0">
                <a:latin typeface="Britannic Bold" panose="020B0903060703020204" pitchFamily="34" charset="0"/>
              </a:rPr>
              <a:t>(Image 1)</a:t>
            </a:r>
          </a:p>
        </p:txBody>
      </p:sp>
    </p:spTree>
    <p:extLst>
      <p:ext uri="{BB962C8B-B14F-4D97-AF65-F5344CB8AC3E}">
        <p14:creationId xmlns:p14="http://schemas.microsoft.com/office/powerpoint/2010/main" val="42104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2000"/>
                                        <p:tgtEl>
                                          <p:spTgt spid="5">
                                            <p:txEl>
                                              <p:pRg st="1" end="1"/>
                                            </p:txEl>
                                          </p:spTgt>
                                        </p:tgtEl>
                                      </p:cBhvr>
                                    </p:animEffect>
                                    <p:anim calcmode="lin" valueType="num">
                                      <p:cBhvr>
                                        <p:cTn id="15"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2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2000"/>
                                        <p:tgtEl>
                                          <p:spTgt spid="5">
                                            <p:txEl>
                                              <p:pRg st="2" end="2"/>
                                            </p:txEl>
                                          </p:spTgt>
                                        </p:tgtEl>
                                      </p:cBhvr>
                                    </p:animEffect>
                                    <p:anim calcmode="lin" valueType="num">
                                      <p:cBhvr>
                                        <p:cTn id="22"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2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2000"/>
                                        <p:tgtEl>
                                          <p:spTgt spid="5">
                                            <p:txEl>
                                              <p:pRg st="3" end="3"/>
                                            </p:txEl>
                                          </p:spTgt>
                                        </p:tgtEl>
                                      </p:cBhvr>
                                    </p:animEffect>
                                    <p:anim calcmode="lin" valueType="num">
                                      <p:cBhvr>
                                        <p:cTn id="29" dur="2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2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2000"/>
                                        <p:tgtEl>
                                          <p:spTgt spid="5">
                                            <p:txEl>
                                              <p:pRg st="4" end="4"/>
                                            </p:txEl>
                                          </p:spTgt>
                                        </p:tgtEl>
                                      </p:cBhvr>
                                    </p:animEffect>
                                    <p:anim calcmode="lin" valueType="num">
                                      <p:cBhvr>
                                        <p:cTn id="36" dur="2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2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2000"/>
                                        <p:tgtEl>
                                          <p:spTgt spid="5">
                                            <p:txEl>
                                              <p:pRg st="5" end="5"/>
                                            </p:txEl>
                                          </p:spTgt>
                                        </p:tgtEl>
                                      </p:cBhvr>
                                    </p:animEffect>
                                    <p:anim calcmode="lin" valueType="num">
                                      <p:cBhvr>
                                        <p:cTn id="43" dur="2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2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2000"/>
                                        <p:tgtEl>
                                          <p:spTgt spid="5">
                                            <p:txEl>
                                              <p:pRg st="6" end="6"/>
                                            </p:txEl>
                                          </p:spTgt>
                                        </p:tgtEl>
                                      </p:cBhvr>
                                    </p:animEffect>
                                    <p:anim calcmode="lin" valueType="num">
                                      <p:cBhvr>
                                        <p:cTn id="50" dur="2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1" dur="2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2000"/>
                                        <p:tgtEl>
                                          <p:spTgt spid="5">
                                            <p:txEl>
                                              <p:pRg st="7" end="7"/>
                                            </p:txEl>
                                          </p:spTgt>
                                        </p:tgtEl>
                                      </p:cBhvr>
                                    </p:animEffect>
                                    <p:anim calcmode="lin" valueType="num">
                                      <p:cBhvr>
                                        <p:cTn id="57" dur="2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2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5">
                                            <p:txEl>
                                              <p:pRg st="8" end="8"/>
                                            </p:txEl>
                                          </p:spTgt>
                                        </p:tgtEl>
                                        <p:attrNameLst>
                                          <p:attrName>style.visibility</p:attrName>
                                        </p:attrNameLst>
                                      </p:cBhvr>
                                      <p:to>
                                        <p:strVal val="visible"/>
                                      </p:to>
                                    </p:set>
                                    <p:animEffect transition="in" filter="fade">
                                      <p:cBhvr>
                                        <p:cTn id="63" dur="2000"/>
                                        <p:tgtEl>
                                          <p:spTgt spid="5">
                                            <p:txEl>
                                              <p:pRg st="8" end="8"/>
                                            </p:txEl>
                                          </p:spTgt>
                                        </p:tgtEl>
                                      </p:cBhvr>
                                    </p:animEffect>
                                    <p:anim calcmode="lin" valueType="num">
                                      <p:cBhvr>
                                        <p:cTn id="64" dur="2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65" dur="2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02483B3-8DCA-4FBE-8BC7-33B0C1B643CF}"/>
              </a:ext>
            </a:extLst>
          </p:cNvPr>
          <p:cNvSpPr txBox="1"/>
          <p:nvPr/>
        </p:nvSpPr>
        <p:spPr>
          <a:xfrm>
            <a:off x="1316736" y="98065"/>
            <a:ext cx="8757037" cy="400110"/>
          </a:xfrm>
          <a:prstGeom prst="rect">
            <a:avLst/>
          </a:prstGeom>
          <a:noFill/>
        </p:spPr>
        <p:txBody>
          <a:bodyPr wrap="square" rtlCol="0">
            <a:spAutoFit/>
          </a:bodyPr>
          <a:lstStyle/>
          <a:p>
            <a:r>
              <a:rPr lang="en-GB" sz="2000" dirty="0">
                <a:latin typeface="Britannic Bold" panose="020B0903060703020204" pitchFamily="34" charset="0"/>
              </a:rPr>
              <a:t>Learning to live together in peace through Global Citizenship Education</a:t>
            </a:r>
          </a:p>
        </p:txBody>
      </p:sp>
      <p:pic>
        <p:nvPicPr>
          <p:cNvPr id="5" name="Online Media 4">
            <a:hlinkClick r:id="" action="ppaction://media"/>
            <a:extLst>
              <a:ext uri="{FF2B5EF4-FFF2-40B4-BE49-F238E27FC236}">
                <a16:creationId xmlns:a16="http://schemas.microsoft.com/office/drawing/2014/main" id="{D22C4BC2-BF9E-483B-ABE8-4AB1772DF68C}"/>
              </a:ext>
            </a:extLst>
          </p:cNvPr>
          <p:cNvPicPr>
            <a:picLocks noRot="1" noChangeAspect="1"/>
          </p:cNvPicPr>
          <p:nvPr>
            <a:videoFile r:link="rId1"/>
          </p:nvPr>
        </p:nvPicPr>
        <p:blipFill>
          <a:blip r:embed="rId3"/>
          <a:stretch>
            <a:fillRect/>
          </a:stretch>
        </p:blipFill>
        <p:spPr>
          <a:xfrm>
            <a:off x="1219200" y="685800"/>
            <a:ext cx="8627165" cy="4852780"/>
          </a:xfrm>
          <a:prstGeom prst="rect">
            <a:avLst/>
          </a:prstGeom>
        </p:spPr>
      </p:pic>
      <p:sp>
        <p:nvSpPr>
          <p:cNvPr id="6" name="TextBox 5">
            <a:extLst>
              <a:ext uri="{FF2B5EF4-FFF2-40B4-BE49-F238E27FC236}">
                <a16:creationId xmlns:a16="http://schemas.microsoft.com/office/drawing/2014/main" id="{3DAE0857-C0A7-409A-944E-0341AD08BC9C}"/>
              </a:ext>
            </a:extLst>
          </p:cNvPr>
          <p:cNvSpPr txBox="1"/>
          <p:nvPr/>
        </p:nvSpPr>
        <p:spPr>
          <a:xfrm>
            <a:off x="7041675" y="5665245"/>
            <a:ext cx="4333461" cy="584775"/>
          </a:xfrm>
          <a:prstGeom prst="rect">
            <a:avLst/>
          </a:prstGeom>
          <a:noFill/>
        </p:spPr>
        <p:txBody>
          <a:bodyPr wrap="square" rtlCol="0">
            <a:spAutoFit/>
          </a:bodyPr>
          <a:lstStyle/>
          <a:p>
            <a:r>
              <a:rPr lang="en-GB" sz="1600" dirty="0">
                <a:latin typeface="Britannic Bold" panose="020B0903060703020204" pitchFamily="34" charset="0"/>
              </a:rPr>
              <a:t>The United Nations Educational, Scientific and Cultural Organisation (2016)</a:t>
            </a:r>
          </a:p>
        </p:txBody>
      </p:sp>
    </p:spTree>
    <p:extLst>
      <p:ext uri="{BB962C8B-B14F-4D97-AF65-F5344CB8AC3E}">
        <p14:creationId xmlns:p14="http://schemas.microsoft.com/office/powerpoint/2010/main" val="1304718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A0202D8-54C7-46FD-AB92-BE1BD27C3404}"/>
              </a:ext>
            </a:extLst>
          </p:cNvPr>
          <p:cNvSpPr txBox="1"/>
          <p:nvPr/>
        </p:nvSpPr>
        <p:spPr>
          <a:xfrm>
            <a:off x="1267968" y="159754"/>
            <a:ext cx="8107680" cy="400110"/>
          </a:xfrm>
          <a:prstGeom prst="rect">
            <a:avLst/>
          </a:prstGeom>
          <a:noFill/>
        </p:spPr>
        <p:txBody>
          <a:bodyPr wrap="square" rtlCol="0">
            <a:spAutoFit/>
          </a:bodyPr>
          <a:lstStyle/>
          <a:p>
            <a:pPr algn="ctr"/>
            <a:r>
              <a:rPr lang="en-GB" sz="2000" dirty="0">
                <a:latin typeface="Britannic Bold" panose="020B0903060703020204" pitchFamily="34" charset="0"/>
              </a:rPr>
              <a:t>Social Connectedness Theory</a:t>
            </a:r>
          </a:p>
        </p:txBody>
      </p:sp>
      <p:sp>
        <p:nvSpPr>
          <p:cNvPr id="5" name="TextBox 4">
            <a:extLst>
              <a:ext uri="{FF2B5EF4-FFF2-40B4-BE49-F238E27FC236}">
                <a16:creationId xmlns:a16="http://schemas.microsoft.com/office/drawing/2014/main" id="{EDF9BDB3-6982-404E-A80A-0834CB4E3541}"/>
              </a:ext>
            </a:extLst>
          </p:cNvPr>
          <p:cNvSpPr txBox="1"/>
          <p:nvPr/>
        </p:nvSpPr>
        <p:spPr>
          <a:xfrm>
            <a:off x="176539" y="760887"/>
            <a:ext cx="6376416" cy="5262979"/>
          </a:xfrm>
          <a:prstGeom prst="rect">
            <a:avLst/>
          </a:prstGeom>
          <a:noFill/>
        </p:spPr>
        <p:txBody>
          <a:bodyPr wrap="square" rtlCol="0">
            <a:spAutoFit/>
          </a:bodyPr>
          <a:lstStyle/>
          <a:p>
            <a:pPr marL="285750" indent="-285750">
              <a:buFont typeface="Arial" panose="020B0604020202020204" pitchFamily="34" charset="0"/>
              <a:buChar char="•"/>
            </a:pPr>
            <a:r>
              <a:rPr lang="en-GB" sz="1600" dirty="0">
                <a:latin typeface="Britannic Bold" panose="020B0903060703020204" pitchFamily="34" charset="0"/>
              </a:rPr>
              <a:t>A sense of belonging and relatedness between human populations</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Connectedness occurs when a person is actively involved with another person, object, group or environment</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Communication through telephone, text messaging, email, instant messaging, and online communities has increased our communication horizon considerably</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maintaining relatedness to others, objects, environments, society and self</a:t>
            </a:r>
          </a:p>
          <a:p>
            <a:pPr marL="285750" indent="-285750">
              <a:buFont typeface="Arial" panose="020B0604020202020204" pitchFamily="34" charset="0"/>
              <a:buChar char="•"/>
            </a:pPr>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Impacts on mental health (many studies have shown that  wide ranging mental health conditions improve when individuals socially connect with others) (</a:t>
            </a:r>
            <a:r>
              <a:rPr lang="it-IT" sz="1600" dirty="0">
                <a:latin typeface="Britannic Bold" panose="020B0903060703020204" pitchFamily="34" charset="0"/>
              </a:rPr>
              <a:t>Rossi, Stratta and Capanna, 2012)</a:t>
            </a:r>
            <a:endParaRPr lang="en-GB" sz="1600" dirty="0">
              <a:latin typeface="Britannic Bold" panose="020B0903060703020204" pitchFamily="34" charset="0"/>
            </a:endParaRP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Human growth and development occur within the context of relatedness </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Global citizenship</a:t>
            </a:r>
          </a:p>
        </p:txBody>
      </p:sp>
      <p:sp>
        <p:nvSpPr>
          <p:cNvPr id="6" name="TextBox 5">
            <a:extLst>
              <a:ext uri="{FF2B5EF4-FFF2-40B4-BE49-F238E27FC236}">
                <a16:creationId xmlns:a16="http://schemas.microsoft.com/office/drawing/2014/main" id="{D4C03031-79B6-4B25-8D7B-78EE7CCAB4A3}"/>
              </a:ext>
            </a:extLst>
          </p:cNvPr>
          <p:cNvSpPr txBox="1"/>
          <p:nvPr/>
        </p:nvSpPr>
        <p:spPr>
          <a:xfrm>
            <a:off x="8485632" y="4840224"/>
            <a:ext cx="2938272" cy="923330"/>
          </a:xfrm>
          <a:prstGeom prst="rect">
            <a:avLst/>
          </a:prstGeom>
          <a:noFill/>
        </p:spPr>
        <p:txBody>
          <a:bodyPr wrap="square" rtlCol="0">
            <a:spAutoFit/>
          </a:bodyPr>
          <a:lstStyle/>
          <a:p>
            <a:r>
              <a:rPr lang="en-GB" dirty="0">
                <a:latin typeface="Britannic Bold" panose="020B0903060703020204" pitchFamily="34" charset="0"/>
              </a:rPr>
              <a:t>Hagerty, </a:t>
            </a:r>
            <a:r>
              <a:rPr lang="en-GB" i="1" dirty="0">
                <a:latin typeface="Britannic Bold" panose="020B0903060703020204" pitchFamily="34" charset="0"/>
              </a:rPr>
              <a:t>et al  </a:t>
            </a:r>
            <a:r>
              <a:rPr lang="en-GB" dirty="0">
                <a:latin typeface="Britannic Bold" panose="020B0903060703020204" pitchFamily="34" charset="0"/>
              </a:rPr>
              <a:t>(1993)</a:t>
            </a:r>
          </a:p>
          <a:p>
            <a:r>
              <a:rPr lang="nl-NL" dirty="0">
                <a:latin typeface="Britannic Bold" panose="020B0903060703020204" pitchFamily="34" charset="0"/>
              </a:rPr>
              <a:t>VAN BEL, </a:t>
            </a:r>
            <a:r>
              <a:rPr lang="nl-NL" i="1" dirty="0">
                <a:latin typeface="Britannic Bold" panose="020B0903060703020204" pitchFamily="34" charset="0"/>
              </a:rPr>
              <a:t>et al  </a:t>
            </a:r>
            <a:r>
              <a:rPr lang="nl-NL" dirty="0">
                <a:latin typeface="Britannic Bold" panose="020B0903060703020204" pitchFamily="34" charset="0"/>
              </a:rPr>
              <a:t>(2009)</a:t>
            </a:r>
          </a:p>
          <a:p>
            <a:endParaRPr lang="en-GB" dirty="0"/>
          </a:p>
        </p:txBody>
      </p:sp>
      <p:pic>
        <p:nvPicPr>
          <p:cNvPr id="7" name="Picture 6">
            <a:extLst>
              <a:ext uri="{FF2B5EF4-FFF2-40B4-BE49-F238E27FC236}">
                <a16:creationId xmlns:a16="http://schemas.microsoft.com/office/drawing/2014/main" id="{847A04CF-8C08-4F1B-8270-2FFA7DDB540A}"/>
              </a:ext>
            </a:extLst>
          </p:cNvPr>
          <p:cNvPicPr>
            <a:picLocks noChangeAspect="1"/>
          </p:cNvPicPr>
          <p:nvPr/>
        </p:nvPicPr>
        <p:blipFill>
          <a:blip r:embed="rId2"/>
          <a:stretch>
            <a:fillRect/>
          </a:stretch>
        </p:blipFill>
        <p:spPr>
          <a:xfrm>
            <a:off x="7793613" y="560832"/>
            <a:ext cx="2822693" cy="3340898"/>
          </a:xfrm>
          <a:prstGeom prst="rect">
            <a:avLst/>
          </a:prstGeom>
        </p:spPr>
      </p:pic>
    </p:spTree>
    <p:extLst>
      <p:ext uri="{BB962C8B-B14F-4D97-AF65-F5344CB8AC3E}">
        <p14:creationId xmlns:p14="http://schemas.microsoft.com/office/powerpoint/2010/main" val="3748681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2C7164-DFE2-47BD-809B-360878347B98}"/>
              </a:ext>
            </a:extLst>
          </p:cNvPr>
          <p:cNvPicPr>
            <a:picLocks noChangeAspect="1"/>
          </p:cNvPicPr>
          <p:nvPr/>
        </p:nvPicPr>
        <p:blipFill>
          <a:blip r:embed="rId3"/>
          <a:stretch>
            <a:fillRect/>
          </a:stretch>
        </p:blipFill>
        <p:spPr>
          <a:xfrm>
            <a:off x="2145" y="12700"/>
            <a:ext cx="5344556" cy="5608358"/>
          </a:xfrm>
          <a:prstGeom prst="rect">
            <a:avLst/>
          </a:prstGeom>
        </p:spPr>
      </p:pic>
      <p:sp>
        <p:nvSpPr>
          <p:cNvPr id="10" name="TextBox 9">
            <a:extLst>
              <a:ext uri="{FF2B5EF4-FFF2-40B4-BE49-F238E27FC236}">
                <a16:creationId xmlns:a16="http://schemas.microsoft.com/office/drawing/2014/main" id="{2828BF98-32D9-4E29-8DA2-86BE3434B814}"/>
              </a:ext>
            </a:extLst>
          </p:cNvPr>
          <p:cNvSpPr txBox="1"/>
          <p:nvPr/>
        </p:nvSpPr>
        <p:spPr>
          <a:xfrm>
            <a:off x="5944109" y="129957"/>
            <a:ext cx="6902245" cy="369332"/>
          </a:xfrm>
          <a:prstGeom prst="rect">
            <a:avLst/>
          </a:prstGeom>
          <a:noFill/>
        </p:spPr>
        <p:txBody>
          <a:bodyPr wrap="square" rtlCol="0">
            <a:spAutoFit/>
          </a:bodyPr>
          <a:lstStyle/>
          <a:p>
            <a:r>
              <a:rPr lang="en-GB" dirty="0">
                <a:latin typeface="Britannic Bold" panose="020B0903060703020204" pitchFamily="34" charset="0"/>
              </a:rPr>
              <a:t>17  Goals to Transform Our World </a:t>
            </a:r>
          </a:p>
        </p:txBody>
      </p:sp>
      <p:sp>
        <p:nvSpPr>
          <p:cNvPr id="11" name="TextBox 10">
            <a:extLst>
              <a:ext uri="{FF2B5EF4-FFF2-40B4-BE49-F238E27FC236}">
                <a16:creationId xmlns:a16="http://schemas.microsoft.com/office/drawing/2014/main" id="{F4652566-2D32-4D88-B3FB-5EA4F718A98B}"/>
              </a:ext>
            </a:extLst>
          </p:cNvPr>
          <p:cNvSpPr txBox="1"/>
          <p:nvPr/>
        </p:nvSpPr>
        <p:spPr>
          <a:xfrm>
            <a:off x="5522975" y="586201"/>
            <a:ext cx="6902245" cy="5078313"/>
          </a:xfrm>
          <a:prstGeom prst="rect">
            <a:avLst/>
          </a:prstGeom>
          <a:noFill/>
        </p:spPr>
        <p:txBody>
          <a:bodyPr wrap="square" rtlCol="0">
            <a:spAutoFit/>
          </a:bodyPr>
          <a:lstStyle/>
          <a:p>
            <a:pPr marL="342900" indent="-342900">
              <a:buFont typeface="+mj-lt"/>
              <a:buAutoNum type="arabicPeriod"/>
            </a:pPr>
            <a:r>
              <a:rPr lang="en-GB" dirty="0">
                <a:latin typeface="Britannic Bold" panose="020B0903060703020204" pitchFamily="34" charset="0"/>
              </a:rPr>
              <a:t>No Poverty</a:t>
            </a:r>
          </a:p>
          <a:p>
            <a:pPr marL="342900" indent="-342900">
              <a:buFont typeface="+mj-lt"/>
              <a:buAutoNum type="arabicPeriod"/>
            </a:pPr>
            <a:r>
              <a:rPr lang="en-GB" dirty="0">
                <a:latin typeface="Britannic Bold" panose="020B0903060703020204" pitchFamily="34" charset="0"/>
              </a:rPr>
              <a:t>Zero Hunger</a:t>
            </a:r>
          </a:p>
          <a:p>
            <a:pPr marL="342900" indent="-342900">
              <a:buFont typeface="+mj-lt"/>
              <a:buAutoNum type="arabicPeriod"/>
            </a:pPr>
            <a:r>
              <a:rPr lang="en-GB" dirty="0">
                <a:latin typeface="Britannic Bold" panose="020B0903060703020204" pitchFamily="34" charset="0"/>
              </a:rPr>
              <a:t>Good Health and Wellbeing</a:t>
            </a:r>
          </a:p>
          <a:p>
            <a:pPr marL="342900" indent="-342900">
              <a:buFont typeface="+mj-lt"/>
              <a:buAutoNum type="arabicPeriod"/>
            </a:pPr>
            <a:r>
              <a:rPr lang="en-GB" dirty="0">
                <a:latin typeface="Britannic Bold" panose="020B0903060703020204" pitchFamily="34" charset="0"/>
              </a:rPr>
              <a:t>Quality Education</a:t>
            </a:r>
          </a:p>
          <a:p>
            <a:pPr marL="342900" indent="-342900">
              <a:buFont typeface="+mj-lt"/>
              <a:buAutoNum type="arabicPeriod"/>
            </a:pPr>
            <a:r>
              <a:rPr lang="en-GB" dirty="0">
                <a:latin typeface="Britannic Bold" panose="020B0903060703020204" pitchFamily="34" charset="0"/>
              </a:rPr>
              <a:t>Gender Equality</a:t>
            </a:r>
          </a:p>
          <a:p>
            <a:pPr marL="342900" indent="-342900">
              <a:buFont typeface="+mj-lt"/>
              <a:buAutoNum type="arabicPeriod"/>
            </a:pPr>
            <a:r>
              <a:rPr lang="en-GB" dirty="0">
                <a:latin typeface="Britannic Bold" panose="020B0903060703020204" pitchFamily="34" charset="0"/>
              </a:rPr>
              <a:t>Clean Water and Sanitation</a:t>
            </a:r>
          </a:p>
          <a:p>
            <a:pPr marL="342900" indent="-342900">
              <a:buFont typeface="+mj-lt"/>
              <a:buAutoNum type="arabicPeriod"/>
            </a:pPr>
            <a:r>
              <a:rPr lang="en-GB" dirty="0">
                <a:latin typeface="Britannic Bold" panose="020B0903060703020204" pitchFamily="34" charset="0"/>
              </a:rPr>
              <a:t>Affordable clean Energy</a:t>
            </a:r>
          </a:p>
          <a:p>
            <a:pPr marL="342900" indent="-342900">
              <a:buFont typeface="+mj-lt"/>
              <a:buAutoNum type="arabicPeriod"/>
            </a:pPr>
            <a:r>
              <a:rPr lang="en-GB" dirty="0">
                <a:latin typeface="Britannic Bold" panose="020B0903060703020204" pitchFamily="34" charset="0"/>
              </a:rPr>
              <a:t>Decent Work and Economic Growth</a:t>
            </a:r>
          </a:p>
          <a:p>
            <a:pPr marL="342900" indent="-342900">
              <a:buFont typeface="+mj-lt"/>
              <a:buAutoNum type="arabicPeriod"/>
            </a:pPr>
            <a:r>
              <a:rPr lang="en-GB" dirty="0">
                <a:latin typeface="Britannic Bold" panose="020B0903060703020204" pitchFamily="34" charset="0"/>
              </a:rPr>
              <a:t>Industry, Innovation and Infrastructure</a:t>
            </a:r>
          </a:p>
          <a:p>
            <a:pPr marL="342900" indent="-342900">
              <a:buFont typeface="+mj-lt"/>
              <a:buAutoNum type="arabicPeriod"/>
            </a:pPr>
            <a:r>
              <a:rPr lang="en-GB" dirty="0">
                <a:latin typeface="Britannic Bold" panose="020B0903060703020204" pitchFamily="34" charset="0"/>
              </a:rPr>
              <a:t> Reduced Inequalities</a:t>
            </a:r>
          </a:p>
          <a:p>
            <a:pPr marL="342900" indent="-342900">
              <a:buFont typeface="+mj-lt"/>
              <a:buAutoNum type="arabicPeriod"/>
            </a:pPr>
            <a:r>
              <a:rPr lang="en-GB" dirty="0">
                <a:latin typeface="Britannic Bold" panose="020B0903060703020204" pitchFamily="34" charset="0"/>
              </a:rPr>
              <a:t> Sustainable Cities and communities</a:t>
            </a:r>
          </a:p>
          <a:p>
            <a:pPr marL="342900" indent="-342900">
              <a:buFont typeface="+mj-lt"/>
              <a:buAutoNum type="arabicPeriod"/>
            </a:pPr>
            <a:r>
              <a:rPr lang="en-GB" dirty="0">
                <a:latin typeface="Britannic Bold" panose="020B0903060703020204" pitchFamily="34" charset="0"/>
              </a:rPr>
              <a:t> Responsible Consumption and Production</a:t>
            </a:r>
          </a:p>
          <a:p>
            <a:pPr marL="342900" indent="-342900">
              <a:buFont typeface="+mj-lt"/>
              <a:buAutoNum type="arabicPeriod"/>
            </a:pPr>
            <a:r>
              <a:rPr lang="en-GB" dirty="0">
                <a:latin typeface="Britannic Bold" panose="020B0903060703020204" pitchFamily="34" charset="0"/>
              </a:rPr>
              <a:t> Climate Action</a:t>
            </a:r>
          </a:p>
          <a:p>
            <a:pPr marL="342900" indent="-342900">
              <a:buFont typeface="+mj-lt"/>
              <a:buAutoNum type="arabicPeriod"/>
            </a:pPr>
            <a:r>
              <a:rPr lang="en-GB" dirty="0">
                <a:latin typeface="Britannic Bold" panose="020B0903060703020204" pitchFamily="34" charset="0"/>
              </a:rPr>
              <a:t> Life Below Water</a:t>
            </a:r>
          </a:p>
          <a:p>
            <a:pPr marL="342900" indent="-342900">
              <a:buFont typeface="+mj-lt"/>
              <a:buAutoNum type="arabicPeriod"/>
            </a:pPr>
            <a:r>
              <a:rPr lang="en-GB" dirty="0">
                <a:latin typeface="Britannic Bold" panose="020B0903060703020204" pitchFamily="34" charset="0"/>
              </a:rPr>
              <a:t> Life on Land</a:t>
            </a:r>
          </a:p>
          <a:p>
            <a:pPr marL="342900" indent="-342900">
              <a:buFont typeface="+mj-lt"/>
              <a:buAutoNum type="arabicPeriod"/>
            </a:pPr>
            <a:r>
              <a:rPr lang="en-GB" dirty="0">
                <a:latin typeface="Britannic Bold" panose="020B0903060703020204" pitchFamily="34" charset="0"/>
              </a:rPr>
              <a:t> Peace Justice and Strong Institutions</a:t>
            </a:r>
          </a:p>
          <a:p>
            <a:pPr marL="342900" indent="-342900">
              <a:buFont typeface="+mj-lt"/>
              <a:buAutoNum type="arabicPeriod"/>
            </a:pPr>
            <a:r>
              <a:rPr lang="en-GB" dirty="0">
                <a:latin typeface="Britannic Bold" panose="020B0903060703020204" pitchFamily="34" charset="0"/>
              </a:rPr>
              <a:t> Partnerships for the Goals</a:t>
            </a:r>
          </a:p>
          <a:p>
            <a:r>
              <a:rPr lang="en-GB" dirty="0"/>
              <a:t>							</a:t>
            </a:r>
            <a:r>
              <a:rPr lang="en-GB" dirty="0">
                <a:latin typeface="Britannic Bold" panose="020B0903060703020204" pitchFamily="34" charset="0"/>
              </a:rPr>
              <a:t>United Nations (2015)</a:t>
            </a:r>
          </a:p>
        </p:txBody>
      </p:sp>
      <p:sp>
        <p:nvSpPr>
          <p:cNvPr id="5" name="TextBox 4">
            <a:extLst>
              <a:ext uri="{FF2B5EF4-FFF2-40B4-BE49-F238E27FC236}">
                <a16:creationId xmlns:a16="http://schemas.microsoft.com/office/drawing/2014/main" id="{44EEE1B8-EB5F-4511-9058-CA41D6404AC3}"/>
              </a:ext>
            </a:extLst>
          </p:cNvPr>
          <p:cNvSpPr txBox="1"/>
          <p:nvPr/>
        </p:nvSpPr>
        <p:spPr>
          <a:xfrm>
            <a:off x="158494" y="5794883"/>
            <a:ext cx="11204449" cy="369332"/>
          </a:xfrm>
          <a:prstGeom prst="rect">
            <a:avLst/>
          </a:prstGeom>
          <a:noFill/>
        </p:spPr>
        <p:txBody>
          <a:bodyPr wrap="square" rtlCol="0">
            <a:spAutoFit/>
          </a:bodyPr>
          <a:lstStyle/>
          <a:p>
            <a:r>
              <a:rPr lang="en-GB" dirty="0"/>
              <a:t>Sustainable Development Goals:  working together to  reduce inequalities and environmental devastation</a:t>
            </a:r>
          </a:p>
        </p:txBody>
      </p:sp>
      <p:sp>
        <p:nvSpPr>
          <p:cNvPr id="13" name="TextBox 12">
            <a:extLst>
              <a:ext uri="{FF2B5EF4-FFF2-40B4-BE49-F238E27FC236}">
                <a16:creationId xmlns:a16="http://schemas.microsoft.com/office/drawing/2014/main" id="{1C269099-E191-4055-88B9-4DA9A890A562}"/>
              </a:ext>
            </a:extLst>
          </p:cNvPr>
          <p:cNvSpPr txBox="1"/>
          <p:nvPr/>
        </p:nvSpPr>
        <p:spPr>
          <a:xfrm>
            <a:off x="0" y="75028"/>
            <a:ext cx="3421625" cy="369332"/>
          </a:xfrm>
          <a:prstGeom prst="rect">
            <a:avLst/>
          </a:prstGeom>
          <a:noFill/>
        </p:spPr>
        <p:txBody>
          <a:bodyPr wrap="square" rtlCol="0">
            <a:spAutoFit/>
          </a:bodyPr>
          <a:lstStyle/>
          <a:p>
            <a:r>
              <a:rPr lang="en-GB" dirty="0">
                <a:latin typeface="Britannic Bold" panose="020B0903060703020204" pitchFamily="34" charset="0"/>
              </a:rPr>
              <a:t>(Image 2)</a:t>
            </a:r>
          </a:p>
        </p:txBody>
      </p:sp>
    </p:spTree>
    <p:extLst>
      <p:ext uri="{BB962C8B-B14F-4D97-AF65-F5344CB8AC3E}">
        <p14:creationId xmlns:p14="http://schemas.microsoft.com/office/powerpoint/2010/main" val="3797685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03D87-C7D7-442F-8CDB-79A7A665689E}"/>
              </a:ext>
            </a:extLst>
          </p:cNvPr>
          <p:cNvSpPr>
            <a:spLocks noGrp="1"/>
          </p:cNvSpPr>
          <p:nvPr>
            <p:ph type="title"/>
          </p:nvPr>
        </p:nvSpPr>
        <p:spPr>
          <a:xfrm>
            <a:off x="685800" y="234666"/>
            <a:ext cx="10396882" cy="1151965"/>
          </a:xfrm>
        </p:spPr>
        <p:txBody>
          <a:bodyPr>
            <a:normAutofit/>
          </a:bodyPr>
          <a:lstStyle/>
          <a:p>
            <a:pPr algn="ctr"/>
            <a:r>
              <a:rPr lang="en-GB" sz="1800" dirty="0">
                <a:solidFill>
                  <a:schemeClr val="tx1"/>
                </a:solidFill>
                <a:latin typeface="Britannic Bold" panose="020B0903060703020204" pitchFamily="34" charset="0"/>
              </a:rPr>
              <a:t>ESDGC development in Wales </a:t>
            </a:r>
            <a:br>
              <a:rPr lang="en-GB" dirty="0"/>
            </a:br>
            <a:endParaRPr lang="en-GB" dirty="0"/>
          </a:p>
        </p:txBody>
      </p:sp>
      <p:sp>
        <p:nvSpPr>
          <p:cNvPr id="3" name="Content Placeholder 2">
            <a:extLst>
              <a:ext uri="{FF2B5EF4-FFF2-40B4-BE49-F238E27FC236}">
                <a16:creationId xmlns:a16="http://schemas.microsoft.com/office/drawing/2014/main" id="{0AD71D60-47E5-49F9-8519-30FAF35FB693}"/>
              </a:ext>
            </a:extLst>
          </p:cNvPr>
          <p:cNvSpPr>
            <a:spLocks noGrp="1"/>
          </p:cNvSpPr>
          <p:nvPr>
            <p:ph sz="quarter" idx="13"/>
          </p:nvPr>
        </p:nvSpPr>
        <p:spPr>
          <a:xfrm>
            <a:off x="14068" y="872274"/>
            <a:ext cx="10114671" cy="4656406"/>
          </a:xfrm>
        </p:spPr>
        <p:txBody>
          <a:bodyPr/>
          <a:lstStyle/>
          <a:p>
            <a:r>
              <a:rPr lang="en-GB" sz="1600" dirty="0">
                <a:latin typeface="Britannic Bold" panose="020B0903060703020204" pitchFamily="34" charset="0"/>
              </a:rPr>
              <a:t>In 1999 - the Welsh Assembly Government (WAG) made a commitment to consider sustainable development in all its activities</a:t>
            </a:r>
          </a:p>
          <a:p>
            <a:r>
              <a:rPr lang="en-GB" sz="1600" dirty="0">
                <a:latin typeface="Britannic Bold" panose="020B0903060703020204" pitchFamily="34" charset="0"/>
              </a:rPr>
              <a:t>In 2000 - Environmental Education Council for Wales,  the network of Welsh Development Education Centres, Oxfam, and others formed an initiative called </a:t>
            </a:r>
            <a:r>
              <a:rPr lang="en-GB" sz="1600" i="1" dirty="0">
                <a:latin typeface="Britannic Bold" panose="020B0903060703020204" pitchFamily="34" charset="0"/>
              </a:rPr>
              <a:t>‘ </a:t>
            </a:r>
            <a:r>
              <a:rPr lang="en-GB" sz="1600" dirty="0">
                <a:latin typeface="Britannic Bold" panose="020B0903060703020204" pitchFamily="34" charset="0"/>
              </a:rPr>
              <a:t>Education for the Future’ This group pushed the Welsh Assembly Government for even greater inclusion of subjects associated with education for sustainable development and global citizenship in the curriculum </a:t>
            </a:r>
          </a:p>
          <a:p>
            <a:r>
              <a:rPr lang="en-GB" sz="1600" dirty="0">
                <a:latin typeface="Britannic Bold" panose="020B0903060703020204" pitchFamily="34" charset="0"/>
              </a:rPr>
              <a:t>In 2004 - Sustainable Development Education and Global Citizenship Education merged to form the ESDGC Panel – the group  was made of people whose  aims and objectives focused on different  fields of practice,  including those concerned with :  global injustice,  Education and care and respect for the environment</a:t>
            </a:r>
          </a:p>
          <a:p>
            <a:r>
              <a:rPr lang="en-GB" sz="1600" dirty="0">
                <a:latin typeface="Britannic Bold" panose="020B0903060703020204" pitchFamily="34" charset="0"/>
              </a:rPr>
              <a:t>Wellbeing of Future Generations (Wales) Act 2015</a:t>
            </a:r>
          </a:p>
          <a:p>
            <a:endParaRPr lang="en-GB" dirty="0"/>
          </a:p>
          <a:p>
            <a:endParaRPr lang="en-GB" dirty="0"/>
          </a:p>
        </p:txBody>
      </p:sp>
      <p:sp>
        <p:nvSpPr>
          <p:cNvPr id="4" name="TextBox 3">
            <a:extLst>
              <a:ext uri="{FF2B5EF4-FFF2-40B4-BE49-F238E27FC236}">
                <a16:creationId xmlns:a16="http://schemas.microsoft.com/office/drawing/2014/main" id="{60CA6506-4B35-4728-998A-6112D9D26514}"/>
              </a:ext>
            </a:extLst>
          </p:cNvPr>
          <p:cNvSpPr txBox="1"/>
          <p:nvPr/>
        </p:nvSpPr>
        <p:spPr>
          <a:xfrm>
            <a:off x="7513982" y="5693338"/>
            <a:ext cx="4068418" cy="338554"/>
          </a:xfrm>
          <a:prstGeom prst="rect">
            <a:avLst/>
          </a:prstGeom>
          <a:noFill/>
        </p:spPr>
        <p:txBody>
          <a:bodyPr wrap="square" rtlCol="0">
            <a:spAutoFit/>
          </a:bodyPr>
          <a:lstStyle/>
          <a:p>
            <a:r>
              <a:rPr lang="en-GB" sz="1600" dirty="0">
                <a:latin typeface="Britannic Bold" panose="020B0903060703020204" pitchFamily="34" charset="0"/>
              </a:rPr>
              <a:t>Norcliffe and Bennell (2010)</a:t>
            </a:r>
          </a:p>
        </p:txBody>
      </p:sp>
      <p:sp>
        <p:nvSpPr>
          <p:cNvPr id="5" name="TextBox 4">
            <a:extLst>
              <a:ext uri="{FF2B5EF4-FFF2-40B4-BE49-F238E27FC236}">
                <a16:creationId xmlns:a16="http://schemas.microsoft.com/office/drawing/2014/main" id="{2C5C1DE3-6738-49B1-894A-B969E254A6AC}"/>
              </a:ext>
            </a:extLst>
          </p:cNvPr>
          <p:cNvSpPr txBox="1"/>
          <p:nvPr/>
        </p:nvSpPr>
        <p:spPr>
          <a:xfrm>
            <a:off x="196948" y="4727527"/>
            <a:ext cx="11385452" cy="707886"/>
          </a:xfrm>
          <a:prstGeom prst="rect">
            <a:avLst/>
          </a:prstGeom>
          <a:noFill/>
          <a:scene3d>
            <a:camera prst="perspectiveRelaxedModerately"/>
            <a:lightRig rig="threePt" dir="t"/>
          </a:scene3d>
        </p:spPr>
        <p:txBody>
          <a:bodyPr wrap="square" rtlCol="0">
            <a:spAutoFit/>
          </a:bodyPr>
          <a:lstStyle/>
          <a:p>
            <a:r>
              <a:rPr lang="en-GB" sz="2000" dirty="0"/>
              <a:t>The Welsh Government aims to ensure sustainable development as a fundamental organising principle for organisations (Glover and Peters, 2013)</a:t>
            </a:r>
          </a:p>
        </p:txBody>
      </p:sp>
    </p:spTree>
    <p:extLst>
      <p:ext uri="{BB962C8B-B14F-4D97-AF65-F5344CB8AC3E}">
        <p14:creationId xmlns:p14="http://schemas.microsoft.com/office/powerpoint/2010/main" val="169705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AAC3F-9567-40CA-94DC-AE9DF486524C}"/>
              </a:ext>
            </a:extLst>
          </p:cNvPr>
          <p:cNvSpPr>
            <a:spLocks noGrp="1"/>
          </p:cNvSpPr>
          <p:nvPr>
            <p:ph type="title"/>
          </p:nvPr>
        </p:nvSpPr>
        <p:spPr>
          <a:xfrm>
            <a:off x="530087" y="0"/>
            <a:ext cx="10396882" cy="1151965"/>
          </a:xfrm>
        </p:spPr>
        <p:txBody>
          <a:bodyPr>
            <a:normAutofit/>
          </a:bodyPr>
          <a:lstStyle/>
          <a:p>
            <a:pPr algn="ctr"/>
            <a:r>
              <a:rPr lang="en-GB" sz="1800" dirty="0">
                <a:solidFill>
                  <a:schemeClr val="tx1"/>
                </a:solidFill>
                <a:latin typeface="Britannic Bold" panose="020B0903060703020204" pitchFamily="34" charset="0"/>
              </a:rPr>
              <a:t>Pedagogical approaches to ESDGC in Wales</a:t>
            </a:r>
            <a:br>
              <a:rPr lang="en-GB" sz="2800" dirty="0"/>
            </a:br>
            <a:endParaRPr lang="en-GB" sz="2800" dirty="0"/>
          </a:p>
        </p:txBody>
      </p:sp>
      <p:sp>
        <p:nvSpPr>
          <p:cNvPr id="4" name="TextBox 3">
            <a:extLst>
              <a:ext uri="{FF2B5EF4-FFF2-40B4-BE49-F238E27FC236}">
                <a16:creationId xmlns:a16="http://schemas.microsoft.com/office/drawing/2014/main" id="{4416C944-831B-4804-9A95-5EE776AC906C}"/>
              </a:ext>
            </a:extLst>
          </p:cNvPr>
          <p:cNvSpPr txBox="1"/>
          <p:nvPr/>
        </p:nvSpPr>
        <p:spPr>
          <a:xfrm>
            <a:off x="161524" y="662632"/>
            <a:ext cx="10396882" cy="5293757"/>
          </a:xfrm>
          <a:prstGeom prst="rect">
            <a:avLst/>
          </a:prstGeom>
          <a:noFill/>
        </p:spPr>
        <p:txBody>
          <a:bodyPr wrap="square" rtlCol="0">
            <a:spAutoFit/>
          </a:bodyPr>
          <a:lstStyle/>
          <a:p>
            <a:pPr marL="285750" indent="-285750">
              <a:buFont typeface="Arial" panose="020B0604020202020204" pitchFamily="34" charset="0"/>
              <a:buChar char="•"/>
            </a:pPr>
            <a:r>
              <a:rPr lang="en-GB" sz="1600" dirty="0">
                <a:latin typeface="Britannic Bold" panose="020B0903060703020204" pitchFamily="34" charset="0"/>
              </a:rPr>
              <a:t>Global issues and sustainable development in schools, embedded in the framework for Personal and Social Education (ACCAC,  2000) </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Education for Global Citizenship and Sustainable Development. Cardiff: Qualifications, Curriculum and Assessment Authority for Wales (ACCAC, 2002) </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Education for Sustainable Development and Global Citizenship; </a:t>
            </a:r>
            <a:r>
              <a:rPr lang="en-GB" sz="1600" dirty="0" err="1">
                <a:latin typeface="Britannic Bold" panose="020B0903060703020204" pitchFamily="34" charset="0"/>
              </a:rPr>
              <a:t>Why,What</a:t>
            </a:r>
            <a:r>
              <a:rPr lang="en-GB" sz="1600" dirty="0">
                <a:latin typeface="Britannic Bold" panose="020B0903060703020204" pitchFamily="34" charset="0"/>
              </a:rPr>
              <a:t>, How (ACCAC, 2002)</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Personal and Social Education (PSE) framework in Wales. Cardiff: Qualifications, Curriculum and Assessment Authority for Wales. </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Education for Sustainable Development and Global Citizenship: A Strategy for Action (DELLS, 2006) </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 Education for Sustainable Development and Global Citizenship: A Common Understanding for Schools (DCELLS, 2008b) -  ESDGC has impacted on, and been affected by, the revised national curriculum, and also affected the ways in which schools work from day to day.</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2017 Education for Sustainable Development and Global Citizenship (ESDGC) seeks to give learners, at all stages of education, an understanding of the impact of their choices on other people, the economy and the environment.</a:t>
            </a:r>
          </a:p>
          <a:p>
            <a:endParaRPr lang="en-GB" dirty="0">
              <a:latin typeface="Britannic Bold" panose="020B0903060703020204" pitchFamily="34" charset="0"/>
            </a:endParaRPr>
          </a:p>
        </p:txBody>
      </p:sp>
      <p:sp>
        <p:nvSpPr>
          <p:cNvPr id="6" name="TextBox 5">
            <a:extLst>
              <a:ext uri="{FF2B5EF4-FFF2-40B4-BE49-F238E27FC236}">
                <a16:creationId xmlns:a16="http://schemas.microsoft.com/office/drawing/2014/main" id="{3CF7F065-92B7-4A25-B64C-7668D4D4908D}"/>
              </a:ext>
            </a:extLst>
          </p:cNvPr>
          <p:cNvSpPr txBox="1"/>
          <p:nvPr/>
        </p:nvSpPr>
        <p:spPr>
          <a:xfrm>
            <a:off x="7726017" y="5664002"/>
            <a:ext cx="3856383" cy="584775"/>
          </a:xfrm>
          <a:prstGeom prst="rect">
            <a:avLst/>
          </a:prstGeom>
          <a:noFill/>
        </p:spPr>
        <p:txBody>
          <a:bodyPr wrap="square" rtlCol="0">
            <a:spAutoFit/>
          </a:bodyPr>
          <a:lstStyle/>
          <a:p>
            <a:r>
              <a:rPr lang="en-GB" sz="1600" dirty="0">
                <a:latin typeface="Britannic Bold" panose="020B0903060703020204" pitchFamily="34" charset="0"/>
              </a:rPr>
              <a:t>International Journal of Development Education and Global Learning  (2010)</a:t>
            </a:r>
          </a:p>
        </p:txBody>
      </p:sp>
    </p:spTree>
    <p:extLst>
      <p:ext uri="{BB962C8B-B14F-4D97-AF65-F5344CB8AC3E}">
        <p14:creationId xmlns:p14="http://schemas.microsoft.com/office/powerpoint/2010/main" val="3842768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5579E9E-5F76-4061-A027-E44C427DAD08}"/>
              </a:ext>
            </a:extLst>
          </p:cNvPr>
          <p:cNvPicPr>
            <a:picLocks noChangeAspect="1"/>
          </p:cNvPicPr>
          <p:nvPr/>
        </p:nvPicPr>
        <p:blipFill>
          <a:blip r:embed="rId2"/>
          <a:stretch>
            <a:fillRect/>
          </a:stretch>
        </p:blipFill>
        <p:spPr>
          <a:xfrm>
            <a:off x="0" y="-12700"/>
            <a:ext cx="6499274" cy="5600989"/>
          </a:xfrm>
          <a:prstGeom prst="rect">
            <a:avLst/>
          </a:prstGeom>
        </p:spPr>
      </p:pic>
      <p:sp>
        <p:nvSpPr>
          <p:cNvPr id="6" name="TextBox 5">
            <a:extLst>
              <a:ext uri="{FF2B5EF4-FFF2-40B4-BE49-F238E27FC236}">
                <a16:creationId xmlns:a16="http://schemas.microsoft.com/office/drawing/2014/main" id="{FDDEB4B4-3B88-4C53-A10B-5CC580287554}"/>
              </a:ext>
            </a:extLst>
          </p:cNvPr>
          <p:cNvSpPr txBox="1"/>
          <p:nvPr/>
        </p:nvSpPr>
        <p:spPr>
          <a:xfrm>
            <a:off x="-1698018" y="5756222"/>
            <a:ext cx="10241280" cy="338554"/>
          </a:xfrm>
          <a:prstGeom prst="rect">
            <a:avLst/>
          </a:prstGeom>
          <a:noFill/>
        </p:spPr>
        <p:txBody>
          <a:bodyPr wrap="square" rtlCol="0">
            <a:spAutoFit/>
          </a:bodyPr>
          <a:lstStyle/>
          <a:p>
            <a:pPr algn="ctr"/>
            <a:r>
              <a:rPr lang="en-GB" sz="1600" dirty="0">
                <a:latin typeface="Britannic Bold" panose="020B0903060703020204" pitchFamily="34" charset="0"/>
              </a:rPr>
              <a:t>Education for sustainable Development and Global Citizenship</a:t>
            </a:r>
          </a:p>
        </p:txBody>
      </p:sp>
      <p:sp>
        <p:nvSpPr>
          <p:cNvPr id="13" name="TextBox 12">
            <a:extLst>
              <a:ext uri="{FF2B5EF4-FFF2-40B4-BE49-F238E27FC236}">
                <a16:creationId xmlns:a16="http://schemas.microsoft.com/office/drawing/2014/main" id="{EC6EDB67-BE68-41D5-957B-800C5A498E9F}"/>
              </a:ext>
            </a:extLst>
          </p:cNvPr>
          <p:cNvSpPr txBox="1"/>
          <p:nvPr/>
        </p:nvSpPr>
        <p:spPr>
          <a:xfrm>
            <a:off x="1884196" y="390063"/>
            <a:ext cx="3610683" cy="615553"/>
          </a:xfrm>
          <a:prstGeom prst="rect">
            <a:avLst/>
          </a:prstGeom>
          <a:noFill/>
        </p:spPr>
        <p:txBody>
          <a:bodyPr wrap="square" rtlCol="0">
            <a:spAutoFit/>
          </a:bodyPr>
          <a:lstStyle/>
          <a:p>
            <a:r>
              <a:rPr lang="en-GB" sz="1600" b="1" dirty="0">
                <a:latin typeface="Rockwell" panose="02060603020205020403" pitchFamily="18" charset="0"/>
              </a:rPr>
              <a:t>I can make a difference</a:t>
            </a:r>
          </a:p>
          <a:p>
            <a:endParaRPr lang="en-GB" b="1" dirty="0">
              <a:latin typeface="Rockwell" panose="02060603020205020403" pitchFamily="18" charset="0"/>
            </a:endParaRPr>
          </a:p>
        </p:txBody>
      </p:sp>
      <p:sp>
        <p:nvSpPr>
          <p:cNvPr id="16" name="TextBox 15">
            <a:extLst>
              <a:ext uri="{FF2B5EF4-FFF2-40B4-BE49-F238E27FC236}">
                <a16:creationId xmlns:a16="http://schemas.microsoft.com/office/drawing/2014/main" id="{6C20093F-7719-4432-8ABB-5AF8D4360DCD}"/>
              </a:ext>
            </a:extLst>
          </p:cNvPr>
          <p:cNvSpPr txBox="1"/>
          <p:nvPr/>
        </p:nvSpPr>
        <p:spPr>
          <a:xfrm>
            <a:off x="130782" y="112942"/>
            <a:ext cx="2675166" cy="369332"/>
          </a:xfrm>
          <a:prstGeom prst="rect">
            <a:avLst/>
          </a:prstGeom>
          <a:noFill/>
        </p:spPr>
        <p:txBody>
          <a:bodyPr wrap="square" rtlCol="0">
            <a:spAutoFit/>
          </a:bodyPr>
          <a:lstStyle/>
          <a:p>
            <a:r>
              <a:rPr lang="en-GB" dirty="0"/>
              <a:t>Image 3</a:t>
            </a:r>
          </a:p>
        </p:txBody>
      </p:sp>
      <p:sp>
        <p:nvSpPr>
          <p:cNvPr id="19" name="TextBox 18">
            <a:extLst>
              <a:ext uri="{FF2B5EF4-FFF2-40B4-BE49-F238E27FC236}">
                <a16:creationId xmlns:a16="http://schemas.microsoft.com/office/drawing/2014/main" id="{9633797F-4F1A-454F-8E60-A813735CED69}"/>
              </a:ext>
            </a:extLst>
          </p:cNvPr>
          <p:cNvSpPr txBox="1"/>
          <p:nvPr/>
        </p:nvSpPr>
        <p:spPr>
          <a:xfrm>
            <a:off x="7365741" y="82164"/>
            <a:ext cx="3542592" cy="400110"/>
          </a:xfrm>
          <a:prstGeom prst="rect">
            <a:avLst/>
          </a:prstGeom>
          <a:noFill/>
        </p:spPr>
        <p:txBody>
          <a:bodyPr wrap="square" rtlCol="0">
            <a:spAutoFit/>
          </a:bodyPr>
          <a:lstStyle/>
          <a:p>
            <a:r>
              <a:rPr lang="en-GB" sz="2000" dirty="0">
                <a:latin typeface="Britannic Bold" panose="020B0903060703020204" pitchFamily="34" charset="0"/>
              </a:rPr>
              <a:t>7 Key Themes of ESDGC</a:t>
            </a:r>
          </a:p>
        </p:txBody>
      </p:sp>
      <p:sp>
        <p:nvSpPr>
          <p:cNvPr id="20" name="TextBox 19">
            <a:extLst>
              <a:ext uri="{FF2B5EF4-FFF2-40B4-BE49-F238E27FC236}">
                <a16:creationId xmlns:a16="http://schemas.microsoft.com/office/drawing/2014/main" id="{5C4BF106-F623-40B3-8F88-C2312FFE5B4D}"/>
              </a:ext>
            </a:extLst>
          </p:cNvPr>
          <p:cNvSpPr txBox="1"/>
          <p:nvPr/>
        </p:nvSpPr>
        <p:spPr>
          <a:xfrm>
            <a:off x="6499274" y="584231"/>
            <a:ext cx="5444198" cy="5016758"/>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Britannic Bold" panose="020B0903060703020204" pitchFamily="34" charset="0"/>
              </a:rPr>
              <a:t>Climate Change</a:t>
            </a:r>
          </a:p>
          <a:p>
            <a:r>
              <a:rPr lang="en-GB" sz="1600" dirty="0">
                <a:latin typeface="Arial" panose="020B0604020202020204" pitchFamily="34" charset="0"/>
                <a:cs typeface="Arial" panose="020B0604020202020204" pitchFamily="34" charset="0"/>
              </a:rPr>
              <a:t>Recognise the importance of saving energy        </a:t>
            </a:r>
          </a:p>
          <a:p>
            <a:pPr marL="285750" indent="-285750">
              <a:buFont typeface="Arial" panose="020B0604020202020204" pitchFamily="34" charset="0"/>
              <a:buChar char="•"/>
            </a:pPr>
            <a:r>
              <a:rPr lang="en-GB" sz="2000" dirty="0">
                <a:latin typeface="Britannic Bold" panose="020B0903060703020204" pitchFamily="34" charset="0"/>
              </a:rPr>
              <a:t>Choices and Decisions</a:t>
            </a:r>
          </a:p>
          <a:p>
            <a:r>
              <a:rPr lang="en-GB" sz="1600" dirty="0">
                <a:latin typeface="Arial" panose="020B0604020202020204" pitchFamily="34" charset="0"/>
                <a:cs typeface="Arial" panose="020B0604020202020204" pitchFamily="34" charset="0"/>
              </a:rPr>
              <a:t>Appreciate that your personal</a:t>
            </a:r>
          </a:p>
          <a:p>
            <a:r>
              <a:rPr lang="en-GB" sz="1600" dirty="0">
                <a:latin typeface="Arial" panose="020B0604020202020204" pitchFamily="34" charset="0"/>
                <a:cs typeface="Arial" panose="020B0604020202020204" pitchFamily="34" charset="0"/>
              </a:rPr>
              <a:t>actions have consequences</a:t>
            </a:r>
            <a:endParaRPr lang="en-GB" sz="2000" dirty="0"/>
          </a:p>
          <a:p>
            <a:pPr marL="285750" indent="-285750">
              <a:buFont typeface="Arial" panose="020B0604020202020204" pitchFamily="34" charset="0"/>
              <a:buChar char="•"/>
            </a:pPr>
            <a:r>
              <a:rPr lang="en-GB" sz="2000" dirty="0">
                <a:latin typeface="Britannic Bold" panose="020B0903060703020204" pitchFamily="34" charset="0"/>
              </a:rPr>
              <a:t>Consumption and Waste </a:t>
            </a:r>
          </a:p>
          <a:p>
            <a:r>
              <a:rPr lang="en-GB" sz="1600" dirty="0">
                <a:latin typeface="Arial" panose="020B0604020202020204" pitchFamily="34" charset="0"/>
                <a:cs typeface="Arial" panose="020B0604020202020204" pitchFamily="34" charset="0"/>
              </a:rPr>
              <a:t>Dispose of used resources responsibly</a:t>
            </a:r>
          </a:p>
          <a:p>
            <a:pPr marL="285750" indent="-285750">
              <a:buFont typeface="Arial" panose="020B0604020202020204" pitchFamily="34" charset="0"/>
              <a:buChar char="•"/>
            </a:pPr>
            <a:r>
              <a:rPr lang="en-GB" sz="2000" dirty="0">
                <a:latin typeface="Britannic Bold" panose="020B0903060703020204" pitchFamily="34" charset="0"/>
              </a:rPr>
              <a:t>Identity and Culture </a:t>
            </a:r>
          </a:p>
          <a:p>
            <a:r>
              <a:rPr lang="en-GB" sz="1600" dirty="0">
                <a:latin typeface="Arial" panose="020B0604020202020204" pitchFamily="34" charset="0"/>
                <a:cs typeface="Arial" panose="020B0604020202020204" pitchFamily="34" charset="0"/>
              </a:rPr>
              <a:t>Recognise that discrimination and exclusion is wrong</a:t>
            </a:r>
          </a:p>
          <a:p>
            <a:pPr marL="342900" indent="-342900">
              <a:buFont typeface="Arial" panose="020B0604020202020204" pitchFamily="34" charset="0"/>
              <a:buChar char="•"/>
            </a:pPr>
            <a:r>
              <a:rPr lang="en-GB" sz="2000" dirty="0">
                <a:latin typeface="Britannic Bold" panose="020B0903060703020204" pitchFamily="34" charset="0"/>
              </a:rPr>
              <a:t>Health</a:t>
            </a:r>
          </a:p>
          <a:p>
            <a:r>
              <a:rPr lang="en-GB" sz="1600" dirty="0">
                <a:latin typeface="Arial" panose="020B0604020202020204" pitchFamily="34" charset="0"/>
                <a:cs typeface="Arial" panose="020B0604020202020204" pitchFamily="34" charset="0"/>
              </a:rPr>
              <a:t>Recognise the importance of eating</a:t>
            </a:r>
          </a:p>
          <a:p>
            <a:r>
              <a:rPr lang="en-GB" sz="1600" dirty="0">
                <a:latin typeface="Arial" panose="020B0604020202020204" pitchFamily="34" charset="0"/>
                <a:cs typeface="Arial" panose="020B0604020202020204" pitchFamily="34" charset="0"/>
              </a:rPr>
              <a:t>properly and exercise</a:t>
            </a:r>
          </a:p>
          <a:p>
            <a:pPr marL="342900" indent="-342900">
              <a:buFont typeface="Arial" panose="020B0604020202020204" pitchFamily="34" charset="0"/>
              <a:buChar char="•"/>
            </a:pPr>
            <a:r>
              <a:rPr lang="en-GB" sz="2000" dirty="0">
                <a:latin typeface="Britannic Bold" panose="020B0903060703020204" pitchFamily="34" charset="0"/>
              </a:rPr>
              <a:t>Natural World</a:t>
            </a:r>
          </a:p>
          <a:p>
            <a:r>
              <a:rPr lang="en-GB" sz="1600" dirty="0">
                <a:latin typeface="Arial" panose="020B0604020202020204" pitchFamily="34" charset="0"/>
                <a:cs typeface="Arial" panose="020B0604020202020204" pitchFamily="34" charset="0"/>
              </a:rPr>
              <a:t>Act to protect biodiversity and local</a:t>
            </a:r>
          </a:p>
          <a:p>
            <a:r>
              <a:rPr lang="en-GB" sz="1600" dirty="0">
                <a:latin typeface="Arial" panose="020B0604020202020204" pitchFamily="34" charset="0"/>
                <a:cs typeface="Arial" panose="020B0604020202020204" pitchFamily="34" charset="0"/>
              </a:rPr>
              <a:t>and global environments</a:t>
            </a:r>
          </a:p>
          <a:p>
            <a:pPr marL="342900" indent="-342900">
              <a:buFont typeface="Arial" panose="020B0604020202020204" pitchFamily="34" charset="0"/>
              <a:buChar char="•"/>
            </a:pPr>
            <a:r>
              <a:rPr lang="en-GB" sz="2000" dirty="0">
                <a:latin typeface="Britannic Bold" panose="020B0903060703020204" pitchFamily="34" charset="0"/>
              </a:rPr>
              <a:t>Wealth and Poverty</a:t>
            </a:r>
          </a:p>
          <a:p>
            <a:r>
              <a:rPr lang="en-GB" sz="1600" dirty="0">
                <a:latin typeface="Arial" panose="020B0604020202020204" pitchFamily="34" charset="0"/>
                <a:cs typeface="Arial" panose="020B0604020202020204" pitchFamily="34" charset="0"/>
              </a:rPr>
              <a:t>Develop opinions about exploitation &amp; poverty</a:t>
            </a:r>
          </a:p>
          <a:p>
            <a:endParaRPr lang="en-GB" sz="2000" dirty="0"/>
          </a:p>
        </p:txBody>
      </p:sp>
      <p:sp>
        <p:nvSpPr>
          <p:cNvPr id="21" name="TextBox 20">
            <a:extLst>
              <a:ext uri="{FF2B5EF4-FFF2-40B4-BE49-F238E27FC236}">
                <a16:creationId xmlns:a16="http://schemas.microsoft.com/office/drawing/2014/main" id="{27BA4820-34BB-48D7-AD96-54BBAAC36625}"/>
              </a:ext>
            </a:extLst>
          </p:cNvPr>
          <p:cNvSpPr txBox="1"/>
          <p:nvPr/>
        </p:nvSpPr>
        <p:spPr>
          <a:xfrm>
            <a:off x="1891748" y="637507"/>
            <a:ext cx="4338363" cy="830997"/>
          </a:xfrm>
          <a:prstGeom prst="rect">
            <a:avLst/>
          </a:prstGeom>
          <a:noFill/>
        </p:spPr>
        <p:txBody>
          <a:bodyPr wrap="square" rtlCol="0">
            <a:spAutoFit/>
          </a:bodyPr>
          <a:lstStyle/>
          <a:p>
            <a:r>
              <a:rPr lang="en-GB" sz="1600" dirty="0">
                <a:latin typeface="Britannic Bold" panose="020B0903060703020204" pitchFamily="34" charset="0"/>
              </a:rPr>
              <a:t>We can make a difference</a:t>
            </a:r>
          </a:p>
          <a:p>
            <a:r>
              <a:rPr lang="en-GB" sz="1600" dirty="0">
                <a:latin typeface="Britannic Bold" panose="020B0903060703020204" pitchFamily="34" charset="0"/>
              </a:rPr>
              <a:t>What can I do to make a difference</a:t>
            </a:r>
          </a:p>
          <a:p>
            <a:r>
              <a:rPr lang="en-GB" sz="1600" dirty="0">
                <a:latin typeface="Britannic Bold" panose="020B0903060703020204" pitchFamily="34" charset="0"/>
              </a:rPr>
              <a:t>We are all in this together</a:t>
            </a:r>
          </a:p>
        </p:txBody>
      </p:sp>
      <p:sp>
        <p:nvSpPr>
          <p:cNvPr id="2" name="TextBox 1">
            <a:extLst>
              <a:ext uri="{FF2B5EF4-FFF2-40B4-BE49-F238E27FC236}">
                <a16:creationId xmlns:a16="http://schemas.microsoft.com/office/drawing/2014/main" id="{64075752-911A-454D-9267-E216E8EED898}"/>
              </a:ext>
            </a:extLst>
          </p:cNvPr>
          <p:cNvSpPr txBox="1"/>
          <p:nvPr/>
        </p:nvSpPr>
        <p:spPr>
          <a:xfrm>
            <a:off x="8089900" y="5756222"/>
            <a:ext cx="3327400" cy="584775"/>
          </a:xfrm>
          <a:prstGeom prst="rect">
            <a:avLst/>
          </a:prstGeom>
          <a:noFill/>
        </p:spPr>
        <p:txBody>
          <a:bodyPr wrap="square" rtlCol="0">
            <a:spAutoFit/>
          </a:bodyPr>
          <a:lstStyle/>
          <a:p>
            <a:r>
              <a:rPr lang="en-GB" sz="1600" dirty="0">
                <a:latin typeface="Britannic Bold" panose="020B0903060703020204" pitchFamily="34" charset="0"/>
              </a:rPr>
              <a:t>Welsh Assembly Government (2008)</a:t>
            </a:r>
          </a:p>
        </p:txBody>
      </p:sp>
      <p:sp>
        <p:nvSpPr>
          <p:cNvPr id="3" name="Rectangle 2">
            <a:extLst>
              <a:ext uri="{FF2B5EF4-FFF2-40B4-BE49-F238E27FC236}">
                <a16:creationId xmlns:a16="http://schemas.microsoft.com/office/drawing/2014/main" id="{F8397CCF-6001-46E9-904C-CCF8938B806B}"/>
              </a:ext>
            </a:extLst>
          </p:cNvPr>
          <p:cNvSpPr/>
          <p:nvPr/>
        </p:nvSpPr>
        <p:spPr>
          <a:xfrm>
            <a:off x="1576547" y="2615828"/>
            <a:ext cx="3416128" cy="369332"/>
          </a:xfrm>
          <a:prstGeom prst="rect">
            <a:avLst/>
          </a:prstGeom>
        </p:spPr>
        <p:txBody>
          <a:bodyPr wrap="none">
            <a:spAutoFit/>
          </a:bodyPr>
          <a:lstStyle/>
          <a:p>
            <a:r>
              <a:rPr lang="en-GB" dirty="0">
                <a:solidFill>
                  <a:srgbClr val="FF0000"/>
                </a:solidFill>
              </a:rPr>
              <a:t>Rights Respect and Responsibility</a:t>
            </a:r>
          </a:p>
        </p:txBody>
      </p:sp>
    </p:spTree>
    <p:extLst>
      <p:ext uri="{BB962C8B-B14F-4D97-AF65-F5344CB8AC3E}">
        <p14:creationId xmlns:p14="http://schemas.microsoft.com/office/powerpoint/2010/main" val="2224616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CA85DE0-BF6D-4EE8-BD40-F67E3A408354}"/>
              </a:ext>
            </a:extLst>
          </p:cNvPr>
          <p:cNvPicPr>
            <a:picLocks noChangeAspect="1"/>
          </p:cNvPicPr>
          <p:nvPr/>
        </p:nvPicPr>
        <p:blipFill>
          <a:blip r:embed="rId2"/>
          <a:stretch>
            <a:fillRect/>
          </a:stretch>
        </p:blipFill>
        <p:spPr>
          <a:xfrm>
            <a:off x="5227256" y="2771568"/>
            <a:ext cx="6537356" cy="3664910"/>
          </a:xfrm>
          <a:prstGeom prst="rect">
            <a:avLst/>
          </a:prstGeom>
        </p:spPr>
      </p:pic>
      <p:sp>
        <p:nvSpPr>
          <p:cNvPr id="4" name="TextBox 3">
            <a:extLst>
              <a:ext uri="{FF2B5EF4-FFF2-40B4-BE49-F238E27FC236}">
                <a16:creationId xmlns:a16="http://schemas.microsoft.com/office/drawing/2014/main" id="{C75A6078-C982-43FF-9602-908F0EC671B8}"/>
              </a:ext>
            </a:extLst>
          </p:cNvPr>
          <p:cNvSpPr txBox="1"/>
          <p:nvPr/>
        </p:nvSpPr>
        <p:spPr>
          <a:xfrm>
            <a:off x="134113" y="5688746"/>
            <a:ext cx="3425952" cy="646331"/>
          </a:xfrm>
          <a:prstGeom prst="rect">
            <a:avLst/>
          </a:prstGeom>
          <a:noFill/>
        </p:spPr>
        <p:txBody>
          <a:bodyPr wrap="square" rtlCol="0">
            <a:spAutoFit/>
          </a:bodyPr>
          <a:lstStyle/>
          <a:p>
            <a:r>
              <a:rPr lang="en-GB" dirty="0">
                <a:latin typeface="Britannic Bold" panose="020B0903060703020204" pitchFamily="34" charset="0"/>
              </a:rPr>
              <a:t>Bourn </a:t>
            </a:r>
            <a:r>
              <a:rPr lang="en-GB" i="1" dirty="0">
                <a:latin typeface="Britannic Bold" panose="020B0903060703020204" pitchFamily="34" charset="0"/>
              </a:rPr>
              <a:t>et al </a:t>
            </a:r>
            <a:r>
              <a:rPr lang="en-GB" dirty="0">
                <a:latin typeface="Britannic Bold" panose="020B0903060703020204" pitchFamily="34" charset="0"/>
              </a:rPr>
              <a:t>(2016)</a:t>
            </a:r>
            <a:br>
              <a:rPr lang="en-GB" dirty="0"/>
            </a:br>
            <a:endParaRPr lang="en-GB" dirty="0"/>
          </a:p>
        </p:txBody>
      </p:sp>
      <p:sp>
        <p:nvSpPr>
          <p:cNvPr id="5" name="TextBox 4">
            <a:extLst>
              <a:ext uri="{FF2B5EF4-FFF2-40B4-BE49-F238E27FC236}">
                <a16:creationId xmlns:a16="http://schemas.microsoft.com/office/drawing/2014/main" id="{ACD4DD3F-ED79-43B0-AE04-344582FC5693}"/>
              </a:ext>
            </a:extLst>
          </p:cNvPr>
          <p:cNvSpPr txBox="1"/>
          <p:nvPr/>
        </p:nvSpPr>
        <p:spPr>
          <a:xfrm>
            <a:off x="134113" y="1270030"/>
            <a:ext cx="9167558" cy="3970318"/>
          </a:xfrm>
          <a:prstGeom prst="rect">
            <a:avLst/>
          </a:prstGeom>
          <a:noFill/>
        </p:spPr>
        <p:txBody>
          <a:bodyPr wrap="square" rtlCol="0">
            <a:spAutoFit/>
          </a:bodyPr>
          <a:lstStyle/>
          <a:p>
            <a:r>
              <a:rPr lang="en-GB" dirty="0">
                <a:latin typeface="Britannic Bold" panose="020B0903060703020204" pitchFamily="34" charset="0"/>
              </a:rPr>
              <a:t>Sustainability and global citizenship to be embedded into educational policy and practice, linking to the UN agenda for global education after 2015.</a:t>
            </a:r>
          </a:p>
          <a:p>
            <a:endParaRPr lang="en-GB" dirty="0">
              <a:latin typeface="Britannic Bold" panose="020B0903060703020204" pitchFamily="34" charset="0"/>
            </a:endParaRPr>
          </a:p>
          <a:p>
            <a:r>
              <a:rPr lang="en-GB" dirty="0">
                <a:latin typeface="Britannic Bold" panose="020B0903060703020204" pitchFamily="34" charset="0"/>
              </a:rPr>
              <a:t>Some of the Key concepts for promoting  global and sustainability themes in education include:</a:t>
            </a:r>
          </a:p>
          <a:p>
            <a:endParaRPr lang="en-GB" dirty="0">
              <a:latin typeface="Britannic Bold" panose="020B0903060703020204" pitchFamily="34" charset="0"/>
            </a:endParaRPr>
          </a:p>
          <a:p>
            <a:endParaRPr lang="en-GB" dirty="0">
              <a:latin typeface="Britannic Bold" panose="020B0903060703020204" pitchFamily="34" charset="0"/>
            </a:endParaRPr>
          </a:p>
          <a:p>
            <a:pPr marL="285750" indent="-285750">
              <a:buFont typeface="Arial" panose="020B0604020202020204" pitchFamily="34" charset="0"/>
              <a:buChar char="•"/>
            </a:pPr>
            <a:r>
              <a:rPr lang="en-GB" dirty="0">
                <a:latin typeface="Britannic Bold" panose="020B0903060703020204" pitchFamily="34" charset="0"/>
              </a:rPr>
              <a:t>Human rights</a:t>
            </a:r>
          </a:p>
          <a:p>
            <a:pPr marL="285750" indent="-285750">
              <a:buFont typeface="Arial" panose="020B0604020202020204" pitchFamily="34" charset="0"/>
              <a:buChar char="•"/>
            </a:pPr>
            <a:r>
              <a:rPr lang="en-GB" dirty="0">
                <a:latin typeface="Britannic Bold" panose="020B0903060703020204" pitchFamily="34" charset="0"/>
              </a:rPr>
              <a:t>Environmental understanding</a:t>
            </a:r>
          </a:p>
          <a:p>
            <a:pPr marL="285750" indent="-285750">
              <a:buFont typeface="Arial" panose="020B0604020202020204" pitchFamily="34" charset="0"/>
              <a:buChar char="•"/>
            </a:pPr>
            <a:r>
              <a:rPr lang="en-GB" dirty="0">
                <a:latin typeface="Britannic Bold" panose="020B0903060703020204" pitchFamily="34" charset="0"/>
              </a:rPr>
              <a:t>Global citizenship </a:t>
            </a:r>
          </a:p>
          <a:p>
            <a:pPr marL="285750" indent="-285750">
              <a:buFont typeface="Arial" panose="020B0604020202020204" pitchFamily="34" charset="0"/>
              <a:buChar char="•"/>
            </a:pPr>
            <a:r>
              <a:rPr lang="en-GB" dirty="0">
                <a:latin typeface="Britannic Bold" panose="020B0903060703020204" pitchFamily="34" charset="0"/>
              </a:rPr>
              <a:t>Global social and environmental justice </a:t>
            </a:r>
          </a:p>
          <a:p>
            <a:endParaRPr lang="en-GB" dirty="0">
              <a:latin typeface="Britannic Bold" panose="020B0903060703020204" pitchFamily="34" charset="0"/>
            </a:endParaRPr>
          </a:p>
          <a:p>
            <a:endParaRPr lang="en-GB" dirty="0">
              <a:latin typeface="Britannic Bold" panose="020B0903060703020204" pitchFamily="34" charset="0"/>
            </a:endParaRPr>
          </a:p>
          <a:p>
            <a:endParaRPr lang="en-GB" dirty="0"/>
          </a:p>
        </p:txBody>
      </p:sp>
      <p:sp>
        <p:nvSpPr>
          <p:cNvPr id="8" name="TextBox 7">
            <a:extLst>
              <a:ext uri="{FF2B5EF4-FFF2-40B4-BE49-F238E27FC236}">
                <a16:creationId xmlns:a16="http://schemas.microsoft.com/office/drawing/2014/main" id="{3C0FF352-3680-48F5-9AA4-1691E3452826}"/>
              </a:ext>
            </a:extLst>
          </p:cNvPr>
          <p:cNvSpPr txBox="1"/>
          <p:nvPr/>
        </p:nvSpPr>
        <p:spPr>
          <a:xfrm>
            <a:off x="390144" y="421522"/>
            <a:ext cx="10875264" cy="400110"/>
          </a:xfrm>
          <a:prstGeom prst="rect">
            <a:avLst/>
          </a:prstGeom>
          <a:noFill/>
        </p:spPr>
        <p:txBody>
          <a:bodyPr wrap="square" rtlCol="0">
            <a:spAutoFit/>
          </a:bodyPr>
          <a:lstStyle/>
          <a:p>
            <a:pPr algn="ctr"/>
            <a:r>
              <a:rPr lang="en-GB" sz="2000" dirty="0">
                <a:latin typeface="Britannic Bold" panose="020B0903060703020204" pitchFamily="34" charset="0"/>
              </a:rPr>
              <a:t>Primary Education  for  Global Learning And Sustainability: The Bourn Report</a:t>
            </a:r>
          </a:p>
        </p:txBody>
      </p:sp>
      <p:sp>
        <p:nvSpPr>
          <p:cNvPr id="24" name="TextBox 23">
            <a:extLst>
              <a:ext uri="{FF2B5EF4-FFF2-40B4-BE49-F238E27FC236}">
                <a16:creationId xmlns:a16="http://schemas.microsoft.com/office/drawing/2014/main" id="{7504F8F4-30B2-4135-A044-91444E88F09F}"/>
              </a:ext>
            </a:extLst>
          </p:cNvPr>
          <p:cNvSpPr txBox="1"/>
          <p:nvPr/>
        </p:nvSpPr>
        <p:spPr>
          <a:xfrm>
            <a:off x="5300154" y="2949534"/>
            <a:ext cx="4001517" cy="5478423"/>
          </a:xfrm>
          <a:prstGeom prst="rect">
            <a:avLst/>
          </a:prstGeom>
          <a:noFill/>
          <a:ln>
            <a:noFill/>
          </a:ln>
        </p:spPr>
        <p:txBody>
          <a:bodyPr wrap="square" rtlCol="0">
            <a:spAutoFit/>
          </a:bodyPr>
          <a:lstStyle/>
          <a:p>
            <a:r>
              <a:rPr lang="en-GB" sz="1600" b="1" dirty="0">
                <a:latin typeface="Times New Roman" panose="02020603050405020304" pitchFamily="18" charset="0"/>
                <a:cs typeface="Times New Roman" panose="02020603050405020304" pitchFamily="18" charset="0"/>
              </a:rPr>
              <a:t>We need to stop and think about what we are doing to each other and our world.</a:t>
            </a:r>
          </a:p>
          <a:p>
            <a:r>
              <a:rPr lang="en-GB" sz="1600" b="1" dirty="0">
                <a:latin typeface="Times New Roman" panose="02020603050405020304" pitchFamily="18" charset="0"/>
                <a:cs typeface="Times New Roman" panose="02020603050405020304" pitchFamily="18" charset="0"/>
              </a:rPr>
              <a:t>No  more war</a:t>
            </a:r>
          </a:p>
          <a:p>
            <a:r>
              <a:rPr lang="en-GB" sz="1600" b="1" dirty="0">
                <a:latin typeface="Times New Roman" panose="02020603050405020304" pitchFamily="18" charset="0"/>
                <a:cs typeface="Times New Roman" panose="02020603050405020304" pitchFamily="18" charset="0"/>
              </a:rPr>
              <a:t>No more poverty</a:t>
            </a:r>
          </a:p>
          <a:p>
            <a:r>
              <a:rPr lang="en-GB" sz="1600" b="1" dirty="0">
                <a:latin typeface="Times New Roman" panose="02020603050405020304" pitchFamily="18" charset="0"/>
                <a:cs typeface="Times New Roman" panose="02020603050405020304" pitchFamily="18" charset="0"/>
              </a:rPr>
              <a:t>Equality/equity for all</a:t>
            </a:r>
          </a:p>
          <a:p>
            <a:r>
              <a:rPr lang="en-GB" sz="1600" b="1" dirty="0">
                <a:latin typeface="Times New Roman" panose="02020603050405020304" pitchFamily="18" charset="0"/>
                <a:cs typeface="Times New Roman" panose="02020603050405020304" pitchFamily="18" charset="0"/>
              </a:rPr>
              <a:t>Social justice for all</a:t>
            </a:r>
          </a:p>
          <a:p>
            <a:r>
              <a:rPr lang="en-GB" sz="1600" b="1" dirty="0">
                <a:latin typeface="Times New Roman" panose="02020603050405020304" pitchFamily="18" charset="0"/>
                <a:cs typeface="Times New Roman" panose="02020603050405020304" pitchFamily="18" charset="0"/>
              </a:rPr>
              <a:t>We need to live Sustainably</a:t>
            </a:r>
          </a:p>
          <a:p>
            <a:r>
              <a:rPr lang="en-GB" sz="1600" b="1" dirty="0">
                <a:latin typeface="Times New Roman" panose="02020603050405020304" pitchFamily="18" charset="0"/>
                <a:cs typeface="Times New Roman" panose="02020603050405020304" pitchFamily="18" charset="0"/>
              </a:rPr>
              <a:t>We must stop polluting our air, our food and our water.  </a:t>
            </a:r>
          </a:p>
          <a:p>
            <a:r>
              <a:rPr lang="en-GB" sz="1600" b="1" dirty="0">
                <a:latin typeface="Times New Roman" panose="02020603050405020304" pitchFamily="18" charset="0"/>
                <a:cs typeface="Times New Roman" panose="02020603050405020304" pitchFamily="18" charset="0"/>
              </a:rPr>
              <a:t>We need to work together for a better future and we need to act NOW….</a:t>
            </a:r>
          </a:p>
          <a:p>
            <a:endParaRPr lang="en-GB" sz="1400"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Bradley Hand ITC" panose="03070402050302030203" pitchFamily="66" charset="0"/>
              <a:cs typeface="Arial" panose="020B0604020202020204" pitchFamily="34" charset="0"/>
            </a:endParaRPr>
          </a:p>
          <a:p>
            <a:endParaRPr lang="en-GB" b="1" dirty="0">
              <a:solidFill>
                <a:schemeClr val="bg1"/>
              </a:solidFill>
              <a:latin typeface="Bradley Hand ITC" panose="03070402050302030203" pitchFamily="66" charset="0"/>
              <a:cs typeface="Arial" panose="020B0604020202020204" pitchFamily="34" charset="0"/>
            </a:endParaRPr>
          </a:p>
          <a:p>
            <a:endParaRPr lang="en-GB" sz="2000" b="1" dirty="0">
              <a:solidFill>
                <a:schemeClr val="bg1"/>
              </a:solidFill>
              <a:latin typeface="Arial" panose="020B0604020202020204" pitchFamily="34" charset="0"/>
              <a:cs typeface="Arial" panose="020B0604020202020204" pitchFamily="34" charset="0"/>
            </a:endParaRPr>
          </a:p>
          <a:p>
            <a:endParaRPr lang="en-GB" sz="2000" b="1" dirty="0">
              <a:solidFill>
                <a:schemeClr val="bg1"/>
              </a:solidFill>
              <a:latin typeface="Arial" panose="020B0604020202020204" pitchFamily="34" charset="0"/>
              <a:cs typeface="Arial" panose="020B0604020202020204" pitchFamily="34" charset="0"/>
            </a:endParaRPr>
          </a:p>
          <a:p>
            <a:endParaRPr lang="en-GB" sz="1600" b="1" dirty="0">
              <a:solidFill>
                <a:schemeClr val="bg1"/>
              </a:solidFill>
              <a:latin typeface="Arial" panose="020B0604020202020204" pitchFamily="34" charset="0"/>
              <a:cs typeface="Arial" panose="020B0604020202020204" pitchFamily="34" charset="0"/>
            </a:endParaRPr>
          </a:p>
          <a:p>
            <a:endParaRPr lang="en-GB" sz="1600" b="1" dirty="0">
              <a:solidFill>
                <a:schemeClr val="bg1"/>
              </a:solidFill>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dirty="0"/>
          </a:p>
        </p:txBody>
      </p:sp>
      <p:sp>
        <p:nvSpPr>
          <p:cNvPr id="26" name="TextBox 25">
            <a:extLst>
              <a:ext uri="{FF2B5EF4-FFF2-40B4-BE49-F238E27FC236}">
                <a16:creationId xmlns:a16="http://schemas.microsoft.com/office/drawing/2014/main" id="{C30A9343-DCED-4DC0-9480-D2B5343D5CA7}"/>
              </a:ext>
            </a:extLst>
          </p:cNvPr>
          <p:cNvSpPr txBox="1"/>
          <p:nvPr/>
        </p:nvSpPr>
        <p:spPr>
          <a:xfrm>
            <a:off x="10717022" y="2803767"/>
            <a:ext cx="1096772" cy="338554"/>
          </a:xfrm>
          <a:prstGeom prst="rect">
            <a:avLst/>
          </a:prstGeom>
          <a:noFill/>
        </p:spPr>
        <p:txBody>
          <a:bodyPr wrap="square" rtlCol="0">
            <a:spAutoFit/>
          </a:bodyPr>
          <a:lstStyle/>
          <a:p>
            <a:r>
              <a:rPr lang="en-GB" sz="1600" dirty="0">
                <a:latin typeface="Britannic Bold" panose="020B0903060703020204" pitchFamily="34" charset="0"/>
              </a:rPr>
              <a:t>Image 4</a:t>
            </a:r>
          </a:p>
        </p:txBody>
      </p:sp>
      <p:sp>
        <p:nvSpPr>
          <p:cNvPr id="6" name="TextBox 5">
            <a:extLst>
              <a:ext uri="{FF2B5EF4-FFF2-40B4-BE49-F238E27FC236}">
                <a16:creationId xmlns:a16="http://schemas.microsoft.com/office/drawing/2014/main" id="{9D9071EE-851A-4306-B99F-1BEA67E290C8}"/>
              </a:ext>
            </a:extLst>
          </p:cNvPr>
          <p:cNvSpPr txBox="1"/>
          <p:nvPr/>
        </p:nvSpPr>
        <p:spPr>
          <a:xfrm rot="609101">
            <a:off x="8394836" y="3870615"/>
            <a:ext cx="5043900" cy="369332"/>
          </a:xfrm>
          <a:prstGeom prst="rect">
            <a:avLst/>
          </a:prstGeom>
          <a:noFill/>
        </p:spPr>
        <p:txBody>
          <a:bodyPr wrap="square" rtlCol="0">
            <a:spAutoFit/>
          </a:bodyPr>
          <a:lstStyle/>
          <a:p>
            <a:r>
              <a:rPr lang="en-GB" dirty="0">
                <a:solidFill>
                  <a:srgbClr val="FF0000"/>
                </a:solidFill>
              </a:rPr>
              <a:t>Rights Respect and Responsibility</a:t>
            </a:r>
          </a:p>
        </p:txBody>
      </p:sp>
    </p:spTree>
    <p:extLst>
      <p:ext uri="{BB962C8B-B14F-4D97-AF65-F5344CB8AC3E}">
        <p14:creationId xmlns:p14="http://schemas.microsoft.com/office/powerpoint/2010/main" val="3077146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F8B545-5157-4DF3-8D7C-D3620D06CF4A}"/>
              </a:ext>
            </a:extLst>
          </p:cNvPr>
          <p:cNvSpPr txBox="1"/>
          <p:nvPr/>
        </p:nvSpPr>
        <p:spPr>
          <a:xfrm>
            <a:off x="198628" y="262637"/>
            <a:ext cx="10582656" cy="6063198"/>
          </a:xfrm>
          <a:prstGeom prst="rect">
            <a:avLst/>
          </a:prstGeom>
          <a:noFill/>
        </p:spPr>
        <p:txBody>
          <a:bodyPr wrap="square" rtlCol="0">
            <a:spAutoFit/>
          </a:bodyPr>
          <a:lstStyle/>
          <a:p>
            <a:endParaRPr lang="en-GB" dirty="0"/>
          </a:p>
          <a:p>
            <a:endParaRPr lang="en-GB" dirty="0"/>
          </a:p>
          <a:p>
            <a:endParaRPr lang="en-GB" sz="1600" dirty="0">
              <a:latin typeface="Britannic Bold" panose="020B0903060703020204" pitchFamily="34" charset="0"/>
            </a:endParaRP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Global education has been seen to have a positive influence on children’s understandings of poverty, global development and poverty reduction initiatives (Hunt and Cara, 2012)</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Evidence suggests global learning and sustainability impacts positively on children’s values based on mutual respect and responsibility towards themselves and others.  For example,  all citizens working together to support a common humanity based on mutual respect and responsibility towards others</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children have a better understanding of rights and responsibilities through campaigns such as ‘Keep Britain Tidy’ in 2013. This led to a greater awareness of their environment and an understanding and importance of becoming more sustainable in their own lives (Covell and Howe, 2008, OFSTED, 2009, Sebba and Robinson, 2010)</a:t>
            </a:r>
          </a:p>
          <a:p>
            <a:endParaRPr lang="en-GB" sz="1600" dirty="0">
              <a:latin typeface="Britannic Bold" panose="020B0903060703020204" pitchFamily="34" charset="0"/>
            </a:endParaRPr>
          </a:p>
          <a:p>
            <a:pPr marL="285750" indent="-285750">
              <a:buFont typeface="Arial" panose="020B0604020202020204" pitchFamily="34" charset="0"/>
              <a:buChar char="•"/>
            </a:pPr>
            <a:r>
              <a:rPr lang="en-GB" sz="1600" dirty="0">
                <a:latin typeface="Britannic Bold" panose="020B0903060703020204" pitchFamily="34" charset="0"/>
              </a:rPr>
              <a:t>Evidence suggests that global learning and sustainability initiatives in children’s education has helped to develop their awareness of empathy, sense of fairness, self-esteem and diversity (Covell and Howe, 2001; Hirst </a:t>
            </a:r>
            <a:r>
              <a:rPr lang="en-GB" sz="1600" i="1" dirty="0">
                <a:latin typeface="Britannic Bold" panose="020B0903060703020204" pitchFamily="34" charset="0"/>
              </a:rPr>
              <a:t>et al, </a:t>
            </a:r>
            <a:r>
              <a:rPr lang="en-GB" sz="1600" dirty="0">
                <a:latin typeface="Britannic Bold" panose="020B0903060703020204" pitchFamily="34" charset="0"/>
              </a:rPr>
              <a:t>2014)</a:t>
            </a:r>
          </a:p>
          <a:p>
            <a:pPr marL="285750" indent="-285750">
              <a:buFont typeface="Arial" panose="020B0604020202020204" pitchFamily="34" charset="0"/>
              <a:buChar char="•"/>
            </a:pPr>
            <a:endParaRPr lang="en-GB" sz="1600" dirty="0">
              <a:latin typeface="Britannic Bold" panose="020B0903060703020204" pitchFamily="34" charset="0"/>
            </a:endParaRPr>
          </a:p>
          <a:p>
            <a:endParaRPr lang="en-GB" sz="1600" dirty="0">
              <a:latin typeface="Britannic Bold" panose="020B0903060703020204" pitchFamily="34" charset="0"/>
            </a:endParaRPr>
          </a:p>
          <a:p>
            <a:endParaRPr lang="en-GB" sz="1600" dirty="0">
              <a:latin typeface="Britannic Bold" panose="020B0903060703020204" pitchFamily="34" charset="0"/>
            </a:endParaRPr>
          </a:p>
          <a:p>
            <a:endParaRPr lang="en-GB" sz="1600" dirty="0">
              <a:latin typeface="Britannic Bold" panose="020B0903060703020204" pitchFamily="34" charset="0"/>
            </a:endParaRPr>
          </a:p>
          <a:p>
            <a:r>
              <a:rPr lang="en-GB" sz="1600" dirty="0">
                <a:solidFill>
                  <a:srgbClr val="FF0000"/>
                </a:solidFill>
                <a:latin typeface="Britannic Bold" panose="020B0903060703020204" pitchFamily="34" charset="0"/>
              </a:rPr>
              <a:t>							</a:t>
            </a:r>
            <a:endParaRPr lang="en-GB" sz="1600" dirty="0">
              <a:latin typeface="Britannic Bold" panose="020B0903060703020204" pitchFamily="34" charset="0"/>
            </a:endParaRPr>
          </a:p>
        </p:txBody>
      </p:sp>
      <p:sp>
        <p:nvSpPr>
          <p:cNvPr id="4" name="TextBox 3">
            <a:extLst>
              <a:ext uri="{FF2B5EF4-FFF2-40B4-BE49-F238E27FC236}">
                <a16:creationId xmlns:a16="http://schemas.microsoft.com/office/drawing/2014/main" id="{3B8352C5-9462-4553-BE6A-C42D30002148}"/>
              </a:ext>
            </a:extLst>
          </p:cNvPr>
          <p:cNvSpPr txBox="1"/>
          <p:nvPr/>
        </p:nvSpPr>
        <p:spPr>
          <a:xfrm>
            <a:off x="1194816" y="412302"/>
            <a:ext cx="10168128" cy="400110"/>
          </a:xfrm>
          <a:prstGeom prst="rect">
            <a:avLst/>
          </a:prstGeom>
          <a:noFill/>
        </p:spPr>
        <p:txBody>
          <a:bodyPr wrap="square" rtlCol="0">
            <a:spAutoFit/>
          </a:bodyPr>
          <a:lstStyle/>
          <a:p>
            <a:pPr algn="ctr"/>
            <a:r>
              <a:rPr lang="en-GB" sz="2000" dirty="0">
                <a:latin typeface="Britannic Bold" panose="020B0903060703020204" pitchFamily="34" charset="0"/>
              </a:rPr>
              <a:t>Impact of global learning and sustainability on children</a:t>
            </a:r>
          </a:p>
        </p:txBody>
      </p:sp>
    </p:spTree>
    <p:extLst>
      <p:ext uri="{BB962C8B-B14F-4D97-AF65-F5344CB8AC3E}">
        <p14:creationId xmlns:p14="http://schemas.microsoft.com/office/powerpoint/2010/main" val="3299144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xplosion: 14 Points 2">
            <a:extLst>
              <a:ext uri="{FF2B5EF4-FFF2-40B4-BE49-F238E27FC236}">
                <a16:creationId xmlns:a16="http://schemas.microsoft.com/office/drawing/2014/main" id="{1E8FBF0A-33DF-4431-A86C-D91E9DF37EEE}"/>
              </a:ext>
            </a:extLst>
          </p:cNvPr>
          <p:cNvSpPr/>
          <p:nvPr/>
        </p:nvSpPr>
        <p:spPr>
          <a:xfrm>
            <a:off x="2184400" y="4831919"/>
            <a:ext cx="6540500" cy="1343727"/>
          </a:xfrm>
          <a:prstGeom prst="irregularSeal2">
            <a:avLst/>
          </a:prstGeom>
          <a:solidFill>
            <a:schemeClr val="bg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171B694E-1F6A-4B56-B6A7-424C53BFD173}"/>
              </a:ext>
            </a:extLst>
          </p:cNvPr>
          <p:cNvSpPr txBox="1"/>
          <p:nvPr/>
        </p:nvSpPr>
        <p:spPr>
          <a:xfrm>
            <a:off x="1524000" y="259604"/>
            <a:ext cx="7583424" cy="369332"/>
          </a:xfrm>
          <a:prstGeom prst="rect">
            <a:avLst/>
          </a:prstGeom>
          <a:noFill/>
        </p:spPr>
        <p:txBody>
          <a:bodyPr wrap="square" rtlCol="0">
            <a:spAutoFit/>
          </a:bodyPr>
          <a:lstStyle/>
          <a:p>
            <a:pPr algn="ctr"/>
            <a:r>
              <a:rPr lang="en-GB" dirty="0">
                <a:latin typeface="Britannic Bold" panose="020B0903060703020204" pitchFamily="34" charset="0"/>
              </a:rPr>
              <a:t>Conclusion</a:t>
            </a:r>
          </a:p>
        </p:txBody>
      </p:sp>
      <p:sp>
        <p:nvSpPr>
          <p:cNvPr id="6" name="TextBox 5">
            <a:extLst>
              <a:ext uri="{FF2B5EF4-FFF2-40B4-BE49-F238E27FC236}">
                <a16:creationId xmlns:a16="http://schemas.microsoft.com/office/drawing/2014/main" id="{D6C3677F-713C-49F2-A991-12F4F1307BE5}"/>
              </a:ext>
            </a:extLst>
          </p:cNvPr>
          <p:cNvSpPr txBox="1"/>
          <p:nvPr/>
        </p:nvSpPr>
        <p:spPr>
          <a:xfrm>
            <a:off x="633984" y="671691"/>
            <a:ext cx="10924032" cy="4832092"/>
          </a:xfrm>
          <a:prstGeom prst="rect">
            <a:avLst/>
          </a:prstGeom>
          <a:noFill/>
        </p:spPr>
        <p:txBody>
          <a:bodyPr wrap="square" rtlCol="0">
            <a:spAutoFit/>
          </a:bodyPr>
          <a:lstStyle/>
          <a:p>
            <a:endParaRPr lang="en-GB" sz="1600" dirty="0">
              <a:latin typeface="Britannic Bold" panose="020B0903060703020204" pitchFamily="34" charset="0"/>
            </a:endParaRPr>
          </a:p>
          <a:p>
            <a:r>
              <a:rPr lang="en-GB" sz="1600" dirty="0">
                <a:latin typeface="Britannic Bold" panose="020B0903060703020204" pitchFamily="34" charset="0"/>
              </a:rPr>
              <a:t>This presentation has demonstrated that ESDGC may contribute to reducing global inequalities by supporting children to become more conscious of the impacts their actions may have on others and the world around them (Covell and Howe, 2001; Hirst et al, 2014)</a:t>
            </a:r>
          </a:p>
          <a:p>
            <a:endParaRPr lang="en-GB" sz="1600" dirty="0">
              <a:latin typeface="Britannic Bold" panose="020B0903060703020204" pitchFamily="34" charset="0"/>
            </a:endParaRPr>
          </a:p>
          <a:p>
            <a:r>
              <a:rPr lang="en-GB" sz="1600" dirty="0">
                <a:latin typeface="Britannic Bold" panose="020B0903060703020204" pitchFamily="34" charset="0"/>
              </a:rPr>
              <a:t>In 2018 children are being raised in a world where the threat of environmental catastrophe due to human behaviour is becoming an increasingly dominate agenda.</a:t>
            </a:r>
          </a:p>
          <a:p>
            <a:endParaRPr lang="en-GB" sz="1600" dirty="0">
              <a:latin typeface="Britannic Bold" panose="020B0903060703020204" pitchFamily="34" charset="0"/>
            </a:endParaRPr>
          </a:p>
          <a:p>
            <a:r>
              <a:rPr lang="en-GB" sz="1600" dirty="0">
                <a:latin typeface="Britannic Bold" panose="020B0903060703020204" pitchFamily="34" charset="0"/>
              </a:rPr>
              <a:t>Early education is key in developing children’s understanding of the importance of working together as an interconnected  and interdependent humanity in maintaining health and wellbeing, but also for the survival of the planet in which we all depend on.</a:t>
            </a:r>
          </a:p>
          <a:p>
            <a:endParaRPr lang="en-GB" sz="1600" dirty="0">
              <a:latin typeface="Britannic Bold" panose="020B0903060703020204" pitchFamily="34" charset="0"/>
            </a:endParaRPr>
          </a:p>
          <a:p>
            <a:r>
              <a:rPr lang="en-GB" sz="1600" dirty="0">
                <a:latin typeface="Britannic Bold" panose="020B0903060703020204" pitchFamily="34" charset="0"/>
              </a:rPr>
              <a:t>Children need to be actively involved and included in decision making which may impact on environmental issues. This may encourage and empower children in taking positive action and responsibility towards sustainability and the importance of global citizenship. This needs to be supported by policy makers in the UK who must recognise that ESDGC should be part of the everyday learning of all primary school children and support schools effectively with relevant teacher training and resources to do so.</a:t>
            </a:r>
          </a:p>
          <a:p>
            <a:endParaRPr lang="en-GB" dirty="0">
              <a:latin typeface="Britannic Bold" panose="020B0903060703020204" pitchFamily="34" charset="0"/>
            </a:endParaRPr>
          </a:p>
          <a:p>
            <a:endParaRPr lang="en-GB" dirty="0">
              <a:latin typeface="Britannic Bold" panose="020B0903060703020204" pitchFamily="34" charset="0"/>
            </a:endParaRPr>
          </a:p>
        </p:txBody>
      </p:sp>
      <p:sp>
        <p:nvSpPr>
          <p:cNvPr id="8" name="TextBox 7">
            <a:extLst>
              <a:ext uri="{FF2B5EF4-FFF2-40B4-BE49-F238E27FC236}">
                <a16:creationId xmlns:a16="http://schemas.microsoft.com/office/drawing/2014/main" id="{10DD086F-533E-4216-B873-E85F1DD76715}"/>
              </a:ext>
            </a:extLst>
          </p:cNvPr>
          <p:cNvSpPr txBox="1"/>
          <p:nvPr/>
        </p:nvSpPr>
        <p:spPr>
          <a:xfrm>
            <a:off x="9107424" y="5711214"/>
            <a:ext cx="4035552" cy="369332"/>
          </a:xfrm>
          <a:prstGeom prst="rect">
            <a:avLst/>
          </a:prstGeom>
          <a:noFill/>
        </p:spPr>
        <p:txBody>
          <a:bodyPr wrap="square" rtlCol="0">
            <a:spAutoFit/>
          </a:bodyPr>
          <a:lstStyle/>
          <a:p>
            <a:r>
              <a:rPr lang="en-GB" dirty="0">
                <a:latin typeface="Britannic Bold" panose="020B0903060703020204" pitchFamily="34" charset="0"/>
              </a:rPr>
              <a:t>Bourn </a:t>
            </a:r>
            <a:r>
              <a:rPr lang="en-GB" i="1" dirty="0">
                <a:latin typeface="Britannic Bold" panose="020B0903060703020204" pitchFamily="34" charset="0"/>
              </a:rPr>
              <a:t>et al</a:t>
            </a:r>
            <a:r>
              <a:rPr lang="en-GB" dirty="0">
                <a:latin typeface="Britannic Bold" panose="020B0903060703020204" pitchFamily="34" charset="0"/>
              </a:rPr>
              <a:t> (2016)</a:t>
            </a:r>
          </a:p>
        </p:txBody>
      </p:sp>
      <p:sp>
        <p:nvSpPr>
          <p:cNvPr id="2" name="TextBox 1">
            <a:extLst>
              <a:ext uri="{FF2B5EF4-FFF2-40B4-BE49-F238E27FC236}">
                <a16:creationId xmlns:a16="http://schemas.microsoft.com/office/drawing/2014/main" id="{2870D57A-AF8A-40A1-BEE1-63D113A69A98}"/>
              </a:ext>
            </a:extLst>
          </p:cNvPr>
          <p:cNvSpPr txBox="1"/>
          <p:nvPr/>
        </p:nvSpPr>
        <p:spPr>
          <a:xfrm>
            <a:off x="3462528" y="5313105"/>
            <a:ext cx="8241792" cy="369332"/>
          </a:xfrm>
          <a:prstGeom prst="rect">
            <a:avLst/>
          </a:prstGeom>
          <a:noFill/>
        </p:spPr>
        <p:txBody>
          <a:bodyPr wrap="square" rtlCol="0">
            <a:spAutoFit/>
          </a:bodyPr>
          <a:lstStyle/>
          <a:p>
            <a:r>
              <a:rPr lang="en-GB" dirty="0">
                <a:solidFill>
                  <a:srgbClr val="FF0000"/>
                </a:solidFill>
              </a:rPr>
              <a:t>Rights Respect and Responsibility</a:t>
            </a:r>
          </a:p>
        </p:txBody>
      </p:sp>
    </p:spTree>
    <p:extLst>
      <p:ext uri="{BB962C8B-B14F-4D97-AF65-F5344CB8AC3E}">
        <p14:creationId xmlns:p14="http://schemas.microsoft.com/office/powerpoint/2010/main" val="23829064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4B56857-F318-4AE1-8272-8D94D943C6BD}"/>
              </a:ext>
            </a:extLst>
          </p:cNvPr>
          <p:cNvSpPr txBox="1"/>
          <p:nvPr/>
        </p:nvSpPr>
        <p:spPr>
          <a:xfrm>
            <a:off x="251791" y="887896"/>
            <a:ext cx="11065566" cy="923330"/>
          </a:xfrm>
          <a:prstGeom prst="rect">
            <a:avLst/>
          </a:prstGeom>
          <a:noFill/>
        </p:spPr>
        <p:txBody>
          <a:bodyPr wrap="square" rtlCol="0">
            <a:spAutoFit/>
          </a:bodyPr>
          <a:lstStyle/>
          <a:p>
            <a:endParaRPr lang="en-GB" dirty="0">
              <a:hlinkClick r:id="rId2"/>
            </a:endParaRPr>
          </a:p>
          <a:p>
            <a:endParaRPr lang="en-GB" dirty="0">
              <a:hlinkClick r:id="rId2"/>
            </a:endParaRPr>
          </a:p>
          <a:p>
            <a:endParaRPr lang="en-GB" dirty="0">
              <a:hlinkClick r:id="rId2"/>
            </a:endParaRPr>
          </a:p>
        </p:txBody>
      </p:sp>
      <p:sp>
        <p:nvSpPr>
          <p:cNvPr id="6" name="TextBox 5">
            <a:extLst>
              <a:ext uri="{FF2B5EF4-FFF2-40B4-BE49-F238E27FC236}">
                <a16:creationId xmlns:a16="http://schemas.microsoft.com/office/drawing/2014/main" id="{654913C8-EBA9-48EA-BBF1-BF5C3BF6077E}"/>
              </a:ext>
            </a:extLst>
          </p:cNvPr>
          <p:cNvSpPr txBox="1"/>
          <p:nvPr/>
        </p:nvSpPr>
        <p:spPr>
          <a:xfrm>
            <a:off x="0" y="448453"/>
            <a:ext cx="11789664" cy="7263527"/>
          </a:xfrm>
          <a:prstGeom prst="rect">
            <a:avLst/>
          </a:prstGeom>
          <a:noFill/>
        </p:spPr>
        <p:txBody>
          <a:bodyPr wrap="square" rtlCol="0">
            <a:spAutoFit/>
          </a:bodyPr>
          <a:lstStyle/>
          <a:p>
            <a:endParaRPr lang="en-GB" sz="1600" dirty="0">
              <a:latin typeface="Britannic Bold" panose="020B0903060703020204" pitchFamily="34" charset="0"/>
              <a:cs typeface="Arial" panose="020B0604020202020204" pitchFamily="34" charset="0"/>
            </a:endParaRPr>
          </a:p>
          <a:p>
            <a:r>
              <a:rPr lang="en-GB" sz="1600" dirty="0" err="1">
                <a:latin typeface="Britannic Bold" panose="020B0903060703020204" pitchFamily="34" charset="0"/>
                <a:cs typeface="Arial" panose="020B0604020202020204" pitchFamily="34" charset="0"/>
              </a:rPr>
              <a:t>Awdurdod</a:t>
            </a:r>
            <a:r>
              <a:rPr lang="en-GB" sz="1600" dirty="0">
                <a:latin typeface="Britannic Bold" panose="020B0903060703020204" pitchFamily="34" charset="0"/>
                <a:cs typeface="Arial" panose="020B0604020202020204" pitchFamily="34" charset="0"/>
              </a:rPr>
              <a:t> Cymwysterau, Cwricwlwm ac Asesu Cymru /  Qualifications, Curriculum and Assessment Authority For Wales (ACCAC) (2000) Annual Report and Accounts. Available at. </a:t>
            </a:r>
            <a:r>
              <a:rPr lang="en-GB" sz="1600" dirty="0">
                <a:latin typeface="Britannic Bold" panose="020B0903060703020204" pitchFamily="34" charset="0"/>
                <a:cs typeface="Arial" panose="020B0604020202020204" pitchFamily="34" charset="0"/>
                <a:hlinkClick r:id="rId3"/>
              </a:rPr>
              <a:t>http://www.assembly.wales/committee%20documents/pre%2016%2015-00(p.5)%20accac%20annual%20rport-25102000-35928/39ef091400072a850000029600000000-english.pdf</a:t>
            </a:r>
            <a:r>
              <a:rPr lang="en-GB" sz="1600" dirty="0">
                <a:latin typeface="Britannic Bold" panose="020B0903060703020204" pitchFamily="34" charset="0"/>
                <a:cs typeface="Arial" panose="020B0604020202020204" pitchFamily="34" charset="0"/>
              </a:rPr>
              <a:t> (Accessed on 11 May 2018).</a:t>
            </a:r>
          </a:p>
          <a:p>
            <a:r>
              <a:rPr lang="en-GB" sz="1600" dirty="0">
                <a:latin typeface="Britannic Bold" panose="020B0903060703020204" pitchFamily="34" charset="0"/>
                <a:cs typeface="Arial" panose="020B0604020202020204" pitchFamily="34" charset="0"/>
              </a:rPr>
              <a:t>ACCAC (2002) </a:t>
            </a:r>
            <a:r>
              <a:rPr lang="en-GB" sz="1600" i="1" dirty="0">
                <a:latin typeface="Britannic Bold" panose="020B0903060703020204" pitchFamily="34" charset="0"/>
                <a:cs typeface="Arial" panose="020B0604020202020204" pitchFamily="34" charset="0"/>
              </a:rPr>
              <a:t>Education for Sustainable Development and Global Citizenship</a:t>
            </a:r>
            <a:r>
              <a:rPr lang="en-GB" sz="1600" dirty="0">
                <a:latin typeface="Britannic Bold" panose="020B0903060703020204" pitchFamily="34" charset="0"/>
                <a:cs typeface="Arial" panose="020B0604020202020204" pitchFamily="34" charset="0"/>
              </a:rPr>
              <a:t>. Cardiff: Qualifications, Curriculum and Assessment Authority for Wales.</a:t>
            </a: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Armour, R. (2017) MPs must consider children during Brexit talks, Image 1. Available at: </a:t>
            </a:r>
            <a:r>
              <a:rPr lang="en-GB" sz="1600" dirty="0">
                <a:latin typeface="Britannic Bold" panose="020B0903060703020204" pitchFamily="34" charset="0"/>
                <a:cs typeface="Arial" panose="020B0604020202020204" pitchFamily="34" charset="0"/>
                <a:hlinkClick r:id="rId4"/>
              </a:rPr>
              <a:t>http://thirdforcenews.org.uk/tfn-news/mps-must-consider-children-during-brexit-talks#IduZVvlXGd4kllgZ.99</a:t>
            </a:r>
            <a:r>
              <a:rPr lang="en-GB" sz="1600" dirty="0">
                <a:latin typeface="Britannic Bold" panose="020B0903060703020204" pitchFamily="34" charset="0"/>
                <a:cs typeface="Arial" panose="020B0604020202020204" pitchFamily="34" charset="0"/>
              </a:rPr>
              <a:t> (Accessed on 14 May 2018).</a:t>
            </a: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Bourn, D </a:t>
            </a:r>
            <a:r>
              <a:rPr lang="en-GB" sz="1600" i="1" dirty="0">
                <a:latin typeface="Britannic Bold" panose="020B0903060703020204" pitchFamily="34" charset="0"/>
                <a:cs typeface="Arial" panose="020B0604020202020204" pitchFamily="34" charset="0"/>
              </a:rPr>
              <a:t>et al </a:t>
            </a:r>
            <a:r>
              <a:rPr lang="en-GB" sz="1600" dirty="0">
                <a:latin typeface="Britannic Bold" panose="020B0903060703020204" pitchFamily="34" charset="0"/>
                <a:cs typeface="Arial" panose="020B0604020202020204" pitchFamily="34" charset="0"/>
              </a:rPr>
              <a:t>(2016)  </a:t>
            </a:r>
            <a:r>
              <a:rPr lang="en-GB" sz="1600" i="1" dirty="0">
                <a:latin typeface="Britannic Bold" panose="020B0903060703020204" pitchFamily="34" charset="0"/>
                <a:cs typeface="Arial" panose="020B0604020202020204" pitchFamily="34" charset="0"/>
              </a:rPr>
              <a:t>Research Reports: Primary Education for Global Learning and Sustainability. </a:t>
            </a:r>
            <a:r>
              <a:rPr lang="en-GB" sz="1600" dirty="0">
                <a:latin typeface="Britannic Bold" panose="020B0903060703020204" pitchFamily="34" charset="0"/>
                <a:cs typeface="Arial" panose="020B0604020202020204" pitchFamily="34" charset="0"/>
              </a:rPr>
              <a:t>Available at: </a:t>
            </a:r>
            <a:r>
              <a:rPr lang="en-GB" sz="1600" dirty="0">
                <a:latin typeface="Britannic Bold" panose="020B0903060703020204" pitchFamily="34" charset="0"/>
                <a:cs typeface="Arial" panose="020B0604020202020204" pitchFamily="34" charset="0"/>
                <a:hlinkClick r:id="rId5"/>
              </a:rPr>
              <a:t>http://cprtrust.org.uk/wp-content/uploads/2016/02/Bourn-report-160217-final.pdf</a:t>
            </a:r>
            <a:r>
              <a:rPr lang="en-GB" sz="1600" dirty="0">
                <a:latin typeface="Britannic Bold" panose="020B0903060703020204" pitchFamily="34" charset="0"/>
                <a:cs typeface="Arial" panose="020B0604020202020204" pitchFamily="34" charset="0"/>
              </a:rPr>
              <a:t> (Accessed on 14 May 2018).</a:t>
            </a:r>
            <a:endParaRPr lang="en-GB" sz="1600" i="1" dirty="0">
              <a:latin typeface="Britannic Bold" panose="020B0903060703020204" pitchFamily="34" charset="0"/>
              <a:cs typeface="Arial" panose="020B0604020202020204" pitchFamily="34" charset="0"/>
            </a:endParaRP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Covell, K. and R. B. Howe (2001) ‘Moral Education through the 3 Rs: Rights, respect and</a:t>
            </a:r>
          </a:p>
          <a:p>
            <a:r>
              <a:rPr lang="en-GB" sz="1600" dirty="0">
                <a:latin typeface="Britannic Bold" panose="020B0903060703020204" pitchFamily="34" charset="0"/>
                <a:cs typeface="Arial" panose="020B0604020202020204" pitchFamily="34" charset="0"/>
              </a:rPr>
              <a:t>responsibility’. </a:t>
            </a:r>
            <a:r>
              <a:rPr lang="en-GB" sz="1600" i="1" dirty="0">
                <a:latin typeface="Britannic Bold" panose="020B0903060703020204" pitchFamily="34" charset="0"/>
                <a:cs typeface="Arial" panose="020B0604020202020204" pitchFamily="34" charset="0"/>
              </a:rPr>
              <a:t>Journal of Moral Education</a:t>
            </a:r>
            <a:r>
              <a:rPr lang="en-GB" sz="1600" dirty="0">
                <a:latin typeface="Britannic Bold" panose="020B0903060703020204" pitchFamily="34" charset="0"/>
                <a:cs typeface="Arial" panose="020B0604020202020204" pitchFamily="34" charset="0"/>
              </a:rPr>
              <a:t>, vol. 30, (1), pp. 29-41.</a:t>
            </a: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Covell, K. and Howe, R.B. (2008) </a:t>
            </a:r>
            <a:r>
              <a:rPr lang="en-GB" sz="1600" i="1" dirty="0">
                <a:latin typeface="Britannic Bold" panose="020B0903060703020204" pitchFamily="34" charset="0"/>
                <a:cs typeface="Arial" panose="020B0604020202020204" pitchFamily="34" charset="0"/>
              </a:rPr>
              <a:t>Rights, Respect and Responsibility: Final Report on the County of</a:t>
            </a:r>
          </a:p>
          <a:p>
            <a:r>
              <a:rPr lang="en-GB" sz="1600" i="1" dirty="0">
                <a:latin typeface="Britannic Bold" panose="020B0903060703020204" pitchFamily="34" charset="0"/>
                <a:cs typeface="Arial" panose="020B0604020202020204" pitchFamily="34" charset="0"/>
              </a:rPr>
              <a:t>Hampshire Rights Education Initiative</a:t>
            </a:r>
            <a:r>
              <a:rPr lang="en-GB" sz="1600" dirty="0">
                <a:latin typeface="Britannic Bold" panose="020B0903060703020204" pitchFamily="34" charset="0"/>
                <a:cs typeface="Arial" panose="020B0604020202020204" pitchFamily="34" charset="0"/>
              </a:rPr>
              <a:t>. Hampshire: Hampshire LA.</a:t>
            </a: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Diaz,  J.  (2018) Multi ethnic group of children thinking, Image 3. Available at. </a:t>
            </a:r>
            <a:r>
              <a:rPr lang="en-GB" sz="1600" dirty="0">
                <a:latin typeface="Britannic Bold" panose="020B0903060703020204" pitchFamily="34" charset="0"/>
                <a:cs typeface="Arial" panose="020B0604020202020204" pitchFamily="34" charset="0"/>
                <a:hlinkClick r:id="rId6"/>
              </a:rPr>
              <a:t>https://www.dreamstime.com/royalty-free-stock-photo-multiethnic-group-children-thinking-image6063755</a:t>
            </a:r>
            <a:r>
              <a:rPr lang="en-GB" sz="1600" dirty="0">
                <a:latin typeface="Britannic Bold" panose="020B0903060703020204" pitchFamily="34" charset="0"/>
                <a:cs typeface="Arial" panose="020B0604020202020204" pitchFamily="34" charset="0"/>
              </a:rPr>
              <a:t> (Accessed on 12 May 2018).</a:t>
            </a: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a:t>
            </a:r>
          </a:p>
          <a:p>
            <a:endParaRPr lang="en-GB" sz="1600" dirty="0">
              <a:latin typeface="Arial" panose="020B0604020202020204" pitchFamily="34" charset="0"/>
              <a:cs typeface="Arial" panose="020B0604020202020204" pitchFamily="34" charset="0"/>
            </a:endParaRPr>
          </a:p>
          <a:p>
            <a:endParaRPr lang="en-GB" dirty="0"/>
          </a:p>
        </p:txBody>
      </p:sp>
      <p:sp>
        <p:nvSpPr>
          <p:cNvPr id="3" name="TextBox 2">
            <a:extLst>
              <a:ext uri="{FF2B5EF4-FFF2-40B4-BE49-F238E27FC236}">
                <a16:creationId xmlns:a16="http://schemas.microsoft.com/office/drawing/2014/main" id="{E81C421D-3AAA-4530-91A9-2B97CC7CFD7F}"/>
              </a:ext>
            </a:extLst>
          </p:cNvPr>
          <p:cNvSpPr txBox="1"/>
          <p:nvPr/>
        </p:nvSpPr>
        <p:spPr>
          <a:xfrm>
            <a:off x="3713871" y="140677"/>
            <a:ext cx="4065563" cy="615553"/>
          </a:xfrm>
          <a:prstGeom prst="rect">
            <a:avLst/>
          </a:prstGeom>
          <a:noFill/>
        </p:spPr>
        <p:txBody>
          <a:bodyPr wrap="square" rtlCol="0">
            <a:spAutoFit/>
          </a:bodyPr>
          <a:lstStyle/>
          <a:p>
            <a:pPr algn="ctr"/>
            <a:r>
              <a:rPr lang="en-GB" sz="1600" dirty="0">
                <a:latin typeface="Britannic Bold" panose="020B0903060703020204" pitchFamily="34" charset="0"/>
                <a:cs typeface="Arial" panose="020B0604020202020204" pitchFamily="34" charset="0"/>
              </a:rPr>
              <a:t>References</a:t>
            </a:r>
          </a:p>
          <a:p>
            <a:pPr algn="ct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6940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957E3D-8DDB-4946-89A2-7CCA0B57B382}"/>
              </a:ext>
            </a:extLst>
          </p:cNvPr>
          <p:cNvSpPr txBox="1"/>
          <p:nvPr/>
        </p:nvSpPr>
        <p:spPr>
          <a:xfrm>
            <a:off x="172564" y="-203513"/>
            <a:ext cx="11338560" cy="8740854"/>
          </a:xfrm>
          <a:prstGeom prst="rect">
            <a:avLst/>
          </a:prstGeom>
          <a:noFill/>
        </p:spPr>
        <p:txBody>
          <a:bodyPr wrap="square" rtlCol="0">
            <a:spAutoFit/>
          </a:bodyPr>
          <a:lstStyle/>
          <a:p>
            <a:pPr algn="ctr"/>
            <a:endParaRPr lang="en-GB" sz="1600" dirty="0">
              <a:latin typeface="Britannic Bold" panose="020B0903060703020204" pitchFamily="34" charset="0"/>
              <a:cs typeface="Arial" panose="020B0604020202020204" pitchFamily="34" charset="0"/>
            </a:endParaRPr>
          </a:p>
          <a:p>
            <a:pPr algn="ctr"/>
            <a:endParaRPr lang="en-GB" sz="1600" dirty="0">
              <a:latin typeface="Britannic Bold" panose="020B0903060703020204" pitchFamily="34" charset="0"/>
              <a:cs typeface="Arial" panose="020B0604020202020204" pitchFamily="34" charset="0"/>
            </a:endParaRPr>
          </a:p>
          <a:p>
            <a:pPr algn="ctr"/>
            <a:r>
              <a:rPr lang="en-GB" sz="1600" dirty="0">
                <a:latin typeface="Britannic Bold" panose="020B0903060703020204" pitchFamily="34" charset="0"/>
                <a:cs typeface="Arial" panose="020B0604020202020204" pitchFamily="34" charset="0"/>
              </a:rPr>
              <a:t>References</a:t>
            </a:r>
          </a:p>
          <a:p>
            <a:endParaRPr lang="en-GB" sz="1600" i="1" dirty="0">
              <a:latin typeface="Britannic Bold" panose="020B0903060703020204" pitchFamily="34" charset="0"/>
              <a:cs typeface="Arial" panose="020B0604020202020204" pitchFamily="34" charset="0"/>
            </a:endParaRPr>
          </a:p>
          <a:p>
            <a:endParaRPr lang="en-GB" sz="1600" i="1" dirty="0">
              <a:latin typeface="Britannic Bold" panose="020B0903060703020204" pitchFamily="34" charset="0"/>
              <a:cs typeface="Arial" panose="020B0604020202020204" pitchFamily="34" charset="0"/>
            </a:endParaRPr>
          </a:p>
          <a:p>
            <a:r>
              <a:rPr lang="en-GB" sz="1600" i="1" dirty="0">
                <a:latin typeface="Britannic Bold" panose="020B0903060703020204" pitchFamily="34" charset="0"/>
                <a:cs typeface="Arial" panose="020B0604020202020204" pitchFamily="34" charset="0"/>
              </a:rPr>
              <a:t>Glovers, </a:t>
            </a:r>
            <a:r>
              <a:rPr lang="en-GB" sz="1600" dirty="0">
                <a:latin typeface="Britannic Bold" panose="020B0903060703020204" pitchFamily="34" charset="0"/>
                <a:cs typeface="Arial" panose="020B0604020202020204" pitchFamily="34" charset="0"/>
              </a:rPr>
              <a:t>A. Peters, C. (2013) </a:t>
            </a:r>
            <a:r>
              <a:rPr lang="en-GB" sz="1600" i="1" dirty="0">
                <a:latin typeface="Britannic Bold" panose="020B0903060703020204" pitchFamily="34" charset="0"/>
                <a:cs typeface="Arial" panose="020B0604020202020204" pitchFamily="34" charset="0"/>
              </a:rPr>
              <a:t>‘A Whole Sector Approach: Education for Sustainable Development and Global Citizenship in Wales’ Sustainability Assessment Tools in Higher Education Institutions, pp. 205- 222. Available at. </a:t>
            </a:r>
            <a:r>
              <a:rPr lang="en-GB" sz="1600" i="1" dirty="0">
                <a:latin typeface="Britannic Bold" panose="020B0903060703020204" pitchFamily="34" charset="0"/>
                <a:cs typeface="Arial" panose="020B0604020202020204" pitchFamily="34" charset="0"/>
                <a:hlinkClick r:id="rId2"/>
              </a:rPr>
              <a:t>https://link.springer.com/chapter/10.1007/978-3-319-02375-5_12Q</a:t>
            </a:r>
            <a:r>
              <a:rPr lang="en-GB" sz="1600" i="1" dirty="0">
                <a:latin typeface="Britannic Bold" panose="020B0903060703020204" pitchFamily="34" charset="0"/>
                <a:cs typeface="Arial" panose="020B0604020202020204" pitchFamily="34" charset="0"/>
              </a:rPr>
              <a:t> (Accessed on 12 May 2018).</a:t>
            </a:r>
          </a:p>
          <a:p>
            <a:endParaRPr lang="en-GB" sz="1600" i="1"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Getty Images (2018) Boy Shouting through a mega phone, Image 4. Available at:  </a:t>
            </a:r>
            <a:r>
              <a:rPr lang="en-GB" sz="1600" dirty="0">
                <a:latin typeface="Britannic Bold" panose="020B0903060703020204" pitchFamily="34" charset="0"/>
                <a:cs typeface="Arial" panose="020B0604020202020204" pitchFamily="34" charset="0"/>
                <a:hlinkClick r:id="rId3"/>
              </a:rPr>
              <a:t>https://www.gettyimages.com.au/photos/the-studio-volume-9?sort=mostpopular&amp;mediatype=photography&amp;phrase=the%20studio%20volume%209</a:t>
            </a:r>
            <a:r>
              <a:rPr lang="en-GB" sz="1600" dirty="0">
                <a:latin typeface="Britannic Bold" panose="020B0903060703020204" pitchFamily="34" charset="0"/>
                <a:cs typeface="Arial" panose="020B0604020202020204" pitchFamily="34" charset="0"/>
              </a:rPr>
              <a:t> (Accessed on 15 May 2018).</a:t>
            </a: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Hirst, B. and Associates (2014) </a:t>
            </a:r>
            <a:r>
              <a:rPr lang="en-GB" sz="1600" i="1" dirty="0">
                <a:latin typeface="Britannic Bold" panose="020B0903060703020204" pitchFamily="34" charset="0"/>
                <a:cs typeface="Arial" panose="020B0604020202020204" pitchFamily="34" charset="0"/>
              </a:rPr>
              <a:t>Connecting Classrooms: UK Evaluation and Audit 2013/14</a:t>
            </a:r>
            <a:r>
              <a:rPr lang="en-GB" sz="1600" dirty="0">
                <a:latin typeface="Britannic Bold" panose="020B0903060703020204" pitchFamily="34" charset="0"/>
                <a:cs typeface="Arial" panose="020B0604020202020204" pitchFamily="34" charset="0"/>
              </a:rPr>
              <a:t>.</a:t>
            </a:r>
          </a:p>
          <a:p>
            <a:r>
              <a:rPr lang="en-GB" sz="1600" dirty="0">
                <a:latin typeface="Britannic Bold" panose="020B0903060703020204" pitchFamily="34" charset="0"/>
                <a:cs typeface="Arial" panose="020B0604020202020204" pitchFamily="34" charset="0"/>
              </a:rPr>
              <a:t>London: British Council.</a:t>
            </a: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Hunt, F. (2012) </a:t>
            </a:r>
            <a:r>
              <a:rPr lang="en-GB" sz="1600" i="1" dirty="0">
                <a:latin typeface="Britannic Bold" panose="020B0903060703020204" pitchFamily="34" charset="0"/>
                <a:cs typeface="Arial" panose="020B0604020202020204" pitchFamily="34" charset="0"/>
              </a:rPr>
              <a:t>Global Learning in Primary Schools in England: Practices and Impacts. DERC</a:t>
            </a:r>
          </a:p>
          <a:p>
            <a:r>
              <a:rPr lang="en-GB" sz="1600" i="1" dirty="0">
                <a:latin typeface="Britannic Bold" panose="020B0903060703020204" pitchFamily="34" charset="0"/>
                <a:cs typeface="Arial" panose="020B0604020202020204" pitchFamily="34" charset="0"/>
              </a:rPr>
              <a:t>Research Paper no. 9.</a:t>
            </a:r>
            <a:r>
              <a:rPr lang="en-GB" sz="1600" dirty="0">
                <a:latin typeface="Britannic Bold" panose="020B0903060703020204" pitchFamily="34" charset="0"/>
                <a:cs typeface="Arial" panose="020B0604020202020204" pitchFamily="34" charset="0"/>
              </a:rPr>
              <a:t> London: UCL Institute of Education.</a:t>
            </a:r>
          </a:p>
          <a:p>
            <a:endParaRPr lang="en-GB" sz="1600" dirty="0">
              <a:latin typeface="Britannic Bold" panose="020B0903060703020204" pitchFamily="34" charset="0"/>
              <a:cs typeface="Arial" panose="020B0604020202020204" pitchFamily="34" charset="0"/>
            </a:endParaRPr>
          </a:p>
          <a:p>
            <a:r>
              <a:rPr lang="en-GB" sz="1600" dirty="0" err="1">
                <a:latin typeface="Britannic Bold" panose="020B0903060703020204" pitchFamily="34" charset="0"/>
                <a:cs typeface="Arial" panose="020B0604020202020204" pitchFamily="34" charset="0"/>
              </a:rPr>
              <a:t>Lokrantz</a:t>
            </a:r>
            <a:r>
              <a:rPr lang="en-GB" sz="1600" dirty="0">
                <a:latin typeface="Britannic Bold" panose="020B0903060703020204" pitchFamily="34" charset="0"/>
                <a:cs typeface="Arial" panose="020B0604020202020204" pitchFamily="34" charset="0"/>
              </a:rPr>
              <a:t>, J. (no date) UN Sustainable Development Goals – SDGs, image 2. Available at: </a:t>
            </a:r>
            <a:r>
              <a:rPr lang="en-GB" sz="1600" dirty="0">
                <a:latin typeface="Britannic Bold" panose="020B0903060703020204" pitchFamily="34" charset="0"/>
                <a:cs typeface="Arial" panose="020B0604020202020204" pitchFamily="34" charset="0"/>
                <a:hlinkClick r:id="rId4"/>
              </a:rPr>
              <a:t>https://www.ecohz.com/facts/un-sustainable-development-goals-sdgs/</a:t>
            </a:r>
            <a:r>
              <a:rPr lang="en-GB" sz="1600" dirty="0">
                <a:latin typeface="Britannic Bold" panose="020B0903060703020204" pitchFamily="34" charset="0"/>
                <a:cs typeface="Arial" panose="020B0604020202020204" pitchFamily="34" charset="0"/>
              </a:rPr>
              <a:t> (Accessed on 15 May 2018).</a:t>
            </a:r>
          </a:p>
          <a:p>
            <a:endParaRPr lang="en-GB" sz="1600" dirty="0">
              <a:latin typeface="Britannic Bold" panose="020B0903060703020204" pitchFamily="34" charset="0"/>
              <a:cs typeface="Arial" panose="020B0604020202020204" pitchFamily="34" charset="0"/>
            </a:endParaRPr>
          </a:p>
          <a:p>
            <a:endParaRPr lang="en-GB" sz="1600" dirty="0">
              <a:latin typeface="Britannic Bold" panose="020B0903060703020204" pitchFamily="34" charset="0"/>
              <a:cs typeface="Arial" panose="020B0604020202020204" pitchFamily="34" charset="0"/>
            </a:endParaRPr>
          </a:p>
          <a:p>
            <a:endParaRPr lang="en-GB" sz="1600" dirty="0">
              <a:latin typeface="Britannic Bold" panose="020B0903060703020204" pitchFamily="34" charset="0"/>
              <a:cs typeface="Arial" panose="020B0604020202020204" pitchFamily="34" charset="0"/>
            </a:endParaRPr>
          </a:p>
          <a:p>
            <a:endParaRPr lang="en-GB" sz="1600" dirty="0">
              <a:latin typeface="Britannic Bold" panose="020B0903060703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401403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581BFCF-C9FC-4E3C-8B9D-3167F1382F15}"/>
              </a:ext>
            </a:extLst>
          </p:cNvPr>
          <p:cNvSpPr txBox="1"/>
          <p:nvPr/>
        </p:nvSpPr>
        <p:spPr>
          <a:xfrm>
            <a:off x="184802" y="567154"/>
            <a:ext cx="11282569" cy="5047536"/>
          </a:xfrm>
          <a:prstGeom prst="rect">
            <a:avLst/>
          </a:prstGeom>
          <a:noFill/>
        </p:spPr>
        <p:txBody>
          <a:bodyPr wrap="square" rtlCol="0">
            <a:spAutoFit/>
          </a:bodyPr>
          <a:lstStyle/>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Norcliffe, D. Bennell, S. (2010) ‘Analysis of Views on the Development of Education for Sustainable Development and Global Citizenship Policy in Wales’. </a:t>
            </a:r>
            <a:r>
              <a:rPr lang="en-GB" sz="1600" i="1" dirty="0">
                <a:latin typeface="Britannic Bold" panose="020B0903060703020204" pitchFamily="34" charset="0"/>
                <a:cs typeface="Arial" panose="020B0604020202020204" pitchFamily="34" charset="0"/>
              </a:rPr>
              <a:t>International Journal of Development Education and Global Learning</a:t>
            </a:r>
            <a:r>
              <a:rPr lang="en-GB" sz="1600" dirty="0">
                <a:latin typeface="Britannic Bold" panose="020B0903060703020204" pitchFamily="34" charset="0"/>
                <a:cs typeface="Arial" panose="020B0604020202020204" pitchFamily="34" charset="0"/>
              </a:rPr>
              <a:t>,  3(1) pp. 39-58.</a:t>
            </a: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OFSTED (2009) </a:t>
            </a:r>
            <a:r>
              <a:rPr lang="en-GB" sz="1600" i="1" dirty="0">
                <a:latin typeface="Britannic Bold" panose="020B0903060703020204" pitchFamily="34" charset="0"/>
                <a:cs typeface="Arial" panose="020B0604020202020204" pitchFamily="34" charset="0"/>
              </a:rPr>
              <a:t>Education for Sustainable Development: improving schools improving lives</a:t>
            </a:r>
            <a:r>
              <a:rPr lang="en-GB" sz="1600" dirty="0">
                <a:latin typeface="Britannic Bold" panose="020B0903060703020204" pitchFamily="34" charset="0"/>
                <a:cs typeface="Arial" panose="020B0604020202020204" pitchFamily="34" charset="0"/>
              </a:rPr>
              <a:t>. London:</a:t>
            </a:r>
          </a:p>
          <a:p>
            <a:r>
              <a:rPr lang="en-GB" sz="1600" dirty="0">
                <a:latin typeface="Britannic Bold" panose="020B0903060703020204" pitchFamily="34" charset="0"/>
                <a:cs typeface="Arial" panose="020B0604020202020204" pitchFamily="34" charset="0"/>
              </a:rPr>
              <a:t>OFSTED.</a:t>
            </a:r>
          </a:p>
          <a:p>
            <a:endParaRPr lang="en-GB" sz="1600" dirty="0">
              <a:latin typeface="Britannic Bold" panose="020B0903060703020204" pitchFamily="34" charset="0"/>
              <a:cs typeface="Arial" panose="020B0604020202020204" pitchFamily="34" charset="0"/>
            </a:endParaRPr>
          </a:p>
          <a:p>
            <a:r>
              <a:rPr lang="it-IT" sz="1600" dirty="0">
                <a:latin typeface="Britannic Bold" panose="020B0903060703020204" pitchFamily="34" charset="0"/>
                <a:cs typeface="Arial" panose="020B0604020202020204" pitchFamily="34" charset="0"/>
              </a:rPr>
              <a:t>Rossi, A. Stratta, P. Capanna,  C. (2012) ‘Social connectedness and psychopathology’ </a:t>
            </a:r>
            <a:r>
              <a:rPr lang="it-IT" sz="1600" i="1" dirty="0">
                <a:latin typeface="Britannic Bold" panose="020B0903060703020204" pitchFamily="34" charset="0"/>
                <a:cs typeface="Arial" panose="020B0604020202020204" pitchFamily="34" charset="0"/>
              </a:rPr>
              <a:t>Journal of Psychopathology, </a:t>
            </a:r>
            <a:r>
              <a:rPr lang="it-IT" sz="1600" dirty="0">
                <a:latin typeface="Britannic Bold" panose="020B0903060703020204" pitchFamily="34" charset="0"/>
                <a:cs typeface="Arial" panose="020B0604020202020204" pitchFamily="34" charset="0"/>
              </a:rPr>
              <a:t>18, pp. 305-308.</a:t>
            </a:r>
          </a:p>
          <a:p>
            <a:endParaRPr lang="it-IT"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Sebba, J. and Robinson, C. (2010) </a:t>
            </a:r>
            <a:r>
              <a:rPr lang="en-GB" sz="1600" i="1" dirty="0">
                <a:latin typeface="Britannic Bold" panose="020B0903060703020204" pitchFamily="34" charset="0"/>
                <a:cs typeface="Arial" panose="020B0604020202020204" pitchFamily="34" charset="0"/>
              </a:rPr>
              <a:t>Evaluation of UNICEF UK's Rights Respecting Schools Award</a:t>
            </a:r>
            <a:r>
              <a:rPr lang="en-GB" sz="1600" dirty="0">
                <a:latin typeface="Britannic Bold" panose="020B0903060703020204" pitchFamily="34" charset="0"/>
                <a:cs typeface="Arial" panose="020B0604020202020204" pitchFamily="34" charset="0"/>
              </a:rPr>
              <a:t>.</a:t>
            </a:r>
          </a:p>
          <a:p>
            <a:r>
              <a:rPr lang="en-GB" sz="1600" dirty="0">
                <a:latin typeface="Britannic Bold" panose="020B0903060703020204" pitchFamily="34" charset="0"/>
                <a:cs typeface="Arial" panose="020B0604020202020204" pitchFamily="34" charset="0"/>
              </a:rPr>
              <a:t>London: UNICEF UK.</a:t>
            </a: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The United Nations Educational, Scientific and Cultural Organisation (2016) Learning to live together in peace through Global Citizenship Education. Available at: </a:t>
            </a:r>
            <a:r>
              <a:rPr lang="en-GB" sz="1600" dirty="0">
                <a:latin typeface="Britannic Bold" panose="020B0903060703020204" pitchFamily="34" charset="0"/>
                <a:cs typeface="Arial" panose="020B0604020202020204" pitchFamily="34" charset="0"/>
                <a:hlinkClick r:id="rId2"/>
              </a:rPr>
              <a:t>https://www.youtube.com/watch?v=KuKzq9EDt-0</a:t>
            </a:r>
            <a:r>
              <a:rPr lang="en-GB" sz="1600" dirty="0">
                <a:latin typeface="Britannic Bold" panose="020B0903060703020204" pitchFamily="34" charset="0"/>
                <a:cs typeface="Arial" panose="020B0604020202020204" pitchFamily="34" charset="0"/>
              </a:rPr>
              <a:t> (Accessed on 11 May 2018).</a:t>
            </a:r>
          </a:p>
          <a:p>
            <a:endParaRPr lang="en-GB" sz="1600" dirty="0">
              <a:latin typeface="Britannic Bold" panose="020B0903060703020204" pitchFamily="34" charset="0"/>
              <a:cs typeface="Arial" panose="020B0604020202020204" pitchFamily="34" charset="0"/>
            </a:endParaRPr>
          </a:p>
          <a:p>
            <a:r>
              <a:rPr lang="en-GB" sz="1600" dirty="0">
                <a:latin typeface="Britannic Bold" panose="020B0903060703020204" pitchFamily="34" charset="0"/>
                <a:cs typeface="Arial" panose="020B0604020202020204" pitchFamily="34" charset="0"/>
              </a:rPr>
              <a:t>United Nations (2015) Sustainable Development Goals: 17 Goals to Transform our World. Available at. </a:t>
            </a:r>
            <a:r>
              <a:rPr lang="en-GB" sz="1600" dirty="0">
                <a:latin typeface="Britannic Bold" panose="020B0903060703020204" pitchFamily="34" charset="0"/>
                <a:cs typeface="Arial" panose="020B0604020202020204" pitchFamily="34" charset="0"/>
                <a:hlinkClick r:id="rId3"/>
              </a:rPr>
              <a:t>https://www.un.org/sustainabledevelopment/sustainable-development-goals/</a:t>
            </a:r>
            <a:r>
              <a:rPr lang="en-GB" sz="1600" dirty="0">
                <a:latin typeface="Britannic Bold" panose="020B0903060703020204" pitchFamily="34" charset="0"/>
                <a:cs typeface="Arial" panose="020B0604020202020204" pitchFamily="34" charset="0"/>
              </a:rPr>
              <a:t> (Accessed on 12 May 2018).</a:t>
            </a:r>
          </a:p>
          <a:p>
            <a:endParaRPr lang="en-GB" sz="1600" dirty="0">
              <a:latin typeface="Britannic Bold" panose="020B0903060703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245192F3-64F1-4D08-96D0-0F15C9B3EC5A}"/>
              </a:ext>
            </a:extLst>
          </p:cNvPr>
          <p:cNvSpPr txBox="1"/>
          <p:nvPr/>
        </p:nvSpPr>
        <p:spPr>
          <a:xfrm>
            <a:off x="355600" y="228600"/>
            <a:ext cx="11160539" cy="338554"/>
          </a:xfrm>
          <a:prstGeom prst="rect">
            <a:avLst/>
          </a:prstGeom>
          <a:noFill/>
        </p:spPr>
        <p:txBody>
          <a:bodyPr wrap="square" rtlCol="0">
            <a:spAutoFit/>
          </a:bodyPr>
          <a:lstStyle/>
          <a:p>
            <a:pPr algn="ctr"/>
            <a:r>
              <a:rPr lang="en-GB" sz="1600" dirty="0">
                <a:latin typeface="Britannic Bold" panose="020B0903060703020204" pitchFamily="34" charset="0"/>
                <a:cs typeface="Arial" panose="020B0604020202020204" pitchFamily="34" charset="0"/>
              </a:rPr>
              <a:t>Reference</a:t>
            </a:r>
          </a:p>
        </p:txBody>
      </p:sp>
    </p:spTree>
    <p:extLst>
      <p:ext uri="{BB962C8B-B14F-4D97-AF65-F5344CB8AC3E}">
        <p14:creationId xmlns:p14="http://schemas.microsoft.com/office/powerpoint/2010/main" val="1637970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14412CF-6CC6-4475-B586-736F0E44E7CF}"/>
              </a:ext>
            </a:extLst>
          </p:cNvPr>
          <p:cNvSpPr txBox="1"/>
          <p:nvPr/>
        </p:nvSpPr>
        <p:spPr>
          <a:xfrm>
            <a:off x="4693920" y="231648"/>
            <a:ext cx="5120640" cy="369332"/>
          </a:xfrm>
          <a:prstGeom prst="rect">
            <a:avLst/>
          </a:prstGeom>
          <a:noFill/>
        </p:spPr>
        <p:txBody>
          <a:bodyPr wrap="square" rtlCol="0">
            <a:spAutoFit/>
          </a:bodyPr>
          <a:lstStyle/>
          <a:p>
            <a:r>
              <a:rPr lang="en-GB" dirty="0">
                <a:latin typeface="Britannic Bold" panose="020B0903060703020204" pitchFamily="34" charset="0"/>
                <a:cs typeface="Arial" panose="020B0604020202020204" pitchFamily="34" charset="0"/>
              </a:rPr>
              <a:t>Reference</a:t>
            </a:r>
          </a:p>
        </p:txBody>
      </p:sp>
      <p:sp>
        <p:nvSpPr>
          <p:cNvPr id="5" name="TextBox 4">
            <a:extLst>
              <a:ext uri="{FF2B5EF4-FFF2-40B4-BE49-F238E27FC236}">
                <a16:creationId xmlns:a16="http://schemas.microsoft.com/office/drawing/2014/main" id="{2D77DB92-5095-4989-A40F-0B52B841EA42}"/>
              </a:ext>
            </a:extLst>
          </p:cNvPr>
          <p:cNvSpPr txBox="1"/>
          <p:nvPr/>
        </p:nvSpPr>
        <p:spPr>
          <a:xfrm>
            <a:off x="426720" y="600980"/>
            <a:ext cx="11045952" cy="5262979"/>
          </a:xfrm>
          <a:prstGeom prst="rect">
            <a:avLst/>
          </a:prstGeom>
          <a:noFill/>
        </p:spPr>
        <p:txBody>
          <a:bodyPr wrap="square" rtlCol="0">
            <a:spAutoFit/>
          </a:bodyPr>
          <a:lstStyle/>
          <a:p>
            <a:endParaRPr lang="en-GB" sz="1600" dirty="0">
              <a:latin typeface="Britannic Bold" panose="020B0903060703020204" pitchFamily="34" charset="0"/>
            </a:endParaRPr>
          </a:p>
          <a:p>
            <a:r>
              <a:rPr lang="en-GB" sz="1600" dirty="0">
                <a:latin typeface="Britannic Bold" panose="020B0903060703020204" pitchFamily="34" charset="0"/>
              </a:rPr>
              <a:t>Van Bel, DT. et al (2014) ‘Social connectedness: concept and measurement’ (Proceedings of the 5th International Conference on Intelligent Environments - Barcelona, Spain 2009 ). Available at: https://www.researchgate.net/publication/220992602_Social_connectedness_Concept_and_measurement  (Accessed on 12 May 2018).</a:t>
            </a:r>
          </a:p>
          <a:p>
            <a:endParaRPr lang="en-GB" sz="1600" dirty="0">
              <a:latin typeface="Britannic Bold" panose="020B0903060703020204" pitchFamily="34" charset="0"/>
            </a:endParaRPr>
          </a:p>
          <a:p>
            <a:r>
              <a:rPr lang="en-GB" sz="1600" dirty="0">
                <a:latin typeface="Britannic Bold" panose="020B0903060703020204" pitchFamily="34" charset="0"/>
              </a:rPr>
              <a:t>Welsh Government (2015)  Wellbeing and Future Generations (Wales) Act 2015. Available at. </a:t>
            </a:r>
            <a:r>
              <a:rPr lang="en-GB" sz="1600" dirty="0">
                <a:latin typeface="Britannic Bold" panose="020B0903060703020204" pitchFamily="34" charset="0"/>
                <a:hlinkClick r:id="rId2"/>
              </a:rPr>
              <a:t>https://gov.wales/topics/people-and-communities/people/future-generations-act/future-generations-act-video/?skip=1&amp;lang=en</a:t>
            </a:r>
            <a:r>
              <a:rPr lang="en-GB" sz="1600" dirty="0">
                <a:latin typeface="Britannic Bold" panose="020B0903060703020204" pitchFamily="34" charset="0"/>
              </a:rPr>
              <a:t>  (Accessed on 11 May 2018).</a:t>
            </a:r>
          </a:p>
          <a:p>
            <a:endParaRPr lang="en-GB" sz="1600" dirty="0">
              <a:latin typeface="Britannic Bold" panose="020B0903060703020204" pitchFamily="34" charset="0"/>
            </a:endParaRPr>
          </a:p>
          <a:p>
            <a:r>
              <a:rPr lang="en-GB" sz="1600" dirty="0">
                <a:latin typeface="Britannic Bold" panose="020B0903060703020204" pitchFamily="34" charset="0"/>
              </a:rPr>
              <a:t>Welsh Assembly Government (2006) DELLS Information Document: ‘Education for Sustainable Development</a:t>
            </a:r>
          </a:p>
          <a:p>
            <a:r>
              <a:rPr lang="en-GB" sz="1600" dirty="0">
                <a:latin typeface="Britannic Bold" panose="020B0903060703020204" pitchFamily="34" charset="0"/>
              </a:rPr>
              <a:t>and Global Citizenship – A Strategy for Action’. Available at. </a:t>
            </a:r>
            <a:r>
              <a:rPr lang="en-GB" sz="1600" dirty="0">
                <a:latin typeface="Britannic Bold" panose="020B0903060703020204" pitchFamily="34" charset="0"/>
                <a:hlinkClick r:id="rId3"/>
              </a:rPr>
              <a:t>https://www.aber.ac.uk/en/media/departmental/healthsafetyenvironment/environmentalhub/esdgc_g192e.pdf</a:t>
            </a:r>
            <a:r>
              <a:rPr lang="en-GB" sz="1600" dirty="0">
                <a:latin typeface="Britannic Bold" panose="020B0903060703020204" pitchFamily="34" charset="0"/>
              </a:rPr>
              <a:t>   (Accessed on 12 May 2018).</a:t>
            </a:r>
          </a:p>
          <a:p>
            <a:endParaRPr lang="en-GB" sz="1600" dirty="0">
              <a:latin typeface="Britannic Bold" panose="020B0903060703020204" pitchFamily="34" charset="0"/>
            </a:endParaRPr>
          </a:p>
          <a:p>
            <a:r>
              <a:rPr lang="en-GB" sz="1600" dirty="0">
                <a:latin typeface="Britannic Bold" panose="020B0903060703020204" pitchFamily="34" charset="0"/>
              </a:rPr>
              <a:t> Welsh Assembly Government (2008) Education for Sustainable Development and Global Citizenship</a:t>
            </a:r>
          </a:p>
          <a:p>
            <a:r>
              <a:rPr lang="en-GB" sz="1600" dirty="0">
                <a:latin typeface="Britannic Bold" panose="020B0903060703020204" pitchFamily="34" charset="0"/>
              </a:rPr>
              <a:t>Information for teacher trainees and new teachers in Wales. Available at: </a:t>
            </a:r>
            <a:r>
              <a:rPr lang="en-GB" sz="1600" dirty="0">
                <a:latin typeface="Britannic Bold" panose="020B0903060703020204" pitchFamily="34" charset="0"/>
                <a:hlinkClick r:id="rId4"/>
              </a:rPr>
              <a:t>http://learning.gov.wales/docs/learningwales/publications/081204infoteachertraineesen.pdf</a:t>
            </a:r>
            <a:r>
              <a:rPr lang="en-GB" sz="1600" dirty="0">
                <a:latin typeface="Britannic Bold" panose="020B0903060703020204" pitchFamily="34" charset="0"/>
              </a:rPr>
              <a:t> (Accessed on 14 May 2018).</a:t>
            </a:r>
          </a:p>
          <a:p>
            <a:r>
              <a:rPr lang="en-GB" sz="1600" dirty="0">
                <a:latin typeface="Britannic Bold" panose="020B0903060703020204" pitchFamily="34" charset="0"/>
              </a:rPr>
              <a:t>Hagerty, B. </a:t>
            </a:r>
            <a:r>
              <a:rPr lang="en-GB" sz="1600" i="1" dirty="0">
                <a:latin typeface="Britannic Bold" panose="020B0903060703020204" pitchFamily="34" charset="0"/>
              </a:rPr>
              <a:t>et al </a:t>
            </a:r>
            <a:r>
              <a:rPr lang="en-GB" sz="1600" dirty="0">
                <a:latin typeface="Britannic Bold" panose="020B0903060703020204" pitchFamily="34" charset="0"/>
              </a:rPr>
              <a:t>(1993) ‘An Emerging Theory of Human Relatedness’ </a:t>
            </a:r>
            <a:r>
              <a:rPr lang="en-GB" sz="1600" i="1" dirty="0">
                <a:latin typeface="Britannic Bold" panose="020B0903060703020204" pitchFamily="34" charset="0"/>
              </a:rPr>
              <a:t>Journal of Nursing Scholarship</a:t>
            </a:r>
            <a:r>
              <a:rPr lang="en-GB" sz="1600" dirty="0">
                <a:latin typeface="Britannic Bold" panose="020B0903060703020204" pitchFamily="34" charset="0"/>
              </a:rPr>
              <a:t>, 25(4), pp. 291-296</a:t>
            </a:r>
          </a:p>
        </p:txBody>
      </p:sp>
    </p:spTree>
    <p:extLst>
      <p:ext uri="{BB962C8B-B14F-4D97-AF65-F5344CB8AC3E}">
        <p14:creationId xmlns:p14="http://schemas.microsoft.com/office/powerpoint/2010/main" val="180008418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8FA751"/>
      </a:accent1>
      <a:accent2>
        <a:srgbClr val="629D7D"/>
      </a:accent2>
      <a:accent3>
        <a:srgbClr val="5A7AAB"/>
      </a:accent3>
      <a:accent4>
        <a:srgbClr val="AA618F"/>
      </a:accent4>
      <a:accent5>
        <a:srgbClr val="BA5445"/>
      </a:accent5>
      <a:accent6>
        <a:srgbClr val="C8A547"/>
      </a:accent6>
      <a:hlink>
        <a:srgbClr val="91BF1A"/>
      </a:hlink>
      <a:folHlink>
        <a:srgbClr val="ADBE82"/>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CF823853-53CC-4249-AEDB-2EA9F718B2D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1421</TotalTime>
  <Words>2289</Words>
  <Application>Microsoft Office PowerPoint</Application>
  <PresentationFormat>Widescreen</PresentationFormat>
  <Paragraphs>239</Paragraphs>
  <Slides>15</Slides>
  <Notes>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Bradley Hand ITC</vt:lpstr>
      <vt:lpstr>Britannic Bold</vt:lpstr>
      <vt:lpstr>Calibri</vt:lpstr>
      <vt:lpstr>Impact</vt:lpstr>
      <vt:lpstr>Rockwell</vt:lpstr>
      <vt:lpstr>Times New Roman</vt:lpstr>
      <vt:lpstr>Main Event</vt:lpstr>
      <vt:lpstr>PowerPoint Presentation</vt:lpstr>
      <vt:lpstr>PowerPoint Presentation</vt:lpstr>
      <vt:lpstr>PowerPoint Presentation</vt:lpstr>
      <vt:lpstr>PowerPoint Presentation</vt:lpstr>
      <vt:lpstr>PowerPoint Presentation</vt:lpstr>
      <vt:lpstr>ESDGC development in Wales  </vt:lpstr>
      <vt:lpstr>Pedagogical approaches to ESDGC in Wales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Polly Gale</dc:creator>
  <cp:lastModifiedBy>Polly Gale (1601787)</cp:lastModifiedBy>
  <cp:revision>138</cp:revision>
  <dcterms:created xsi:type="dcterms:W3CDTF">2018-05-11T09:55:00Z</dcterms:created>
  <dcterms:modified xsi:type="dcterms:W3CDTF">2018-05-15T16:40:37Z</dcterms:modified>
</cp:coreProperties>
</file>