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302" r:id="rId3"/>
    <p:sldId id="303" r:id="rId4"/>
    <p:sldId id="304" r:id="rId5"/>
    <p:sldId id="305" r:id="rId6"/>
    <p:sldId id="306" r:id="rId7"/>
    <p:sldId id="307" r:id="rId8"/>
    <p:sldId id="308" r:id="rId9"/>
    <p:sldId id="309" r:id="rId10"/>
    <p:sldId id="310" r:id="rId11"/>
    <p:sldId id="311" r:id="rId12"/>
    <p:sldId id="316" r:id="rId13"/>
    <p:sldId id="315" r:id="rId14"/>
    <p:sldId id="317" r:id="rId15"/>
    <p:sldId id="318" r:id="rId16"/>
    <p:sldId id="313" r:id="rId17"/>
    <p:sldId id="319" r:id="rId18"/>
    <p:sldId id="314" r:id="rId19"/>
    <p:sldId id="320" r:id="rId20"/>
    <p:sldId id="312" r:id="rId21"/>
    <p:sldId id="274"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8" d="100"/>
          <a:sy n="98" d="100"/>
        </p:scale>
        <p:origin x="918" y="39"/>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07FDEAA-0279-472B-83E5-A7F50220D35C}" type="datetimeFigureOut">
              <a:rPr lang="en-GB" smtClean="0"/>
              <a:t>05/03/2019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25BB4A-8CDF-4A88-90FA-F8FE6AA5FB5F}" type="slidenum">
              <a:rPr lang="en-GB" smtClean="0"/>
              <a:t>‹#›</a:t>
            </a:fld>
            <a:endParaRPr lang="en-GB"/>
          </a:p>
        </p:txBody>
      </p:sp>
    </p:spTree>
    <p:extLst>
      <p:ext uri="{BB962C8B-B14F-4D97-AF65-F5344CB8AC3E}">
        <p14:creationId xmlns:p14="http://schemas.microsoft.com/office/powerpoint/2010/main" val="24916969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Adapted from material in chapters 4 and 10 of Weaver, Success In</a:t>
            </a:r>
            <a:r>
              <a:rPr lang="en-GB" baseline="0" dirty="0" smtClean="0"/>
              <a:t> Your Project</a:t>
            </a:r>
            <a:endParaRPr lang="en-GB" dirty="0"/>
          </a:p>
        </p:txBody>
      </p:sp>
      <p:sp>
        <p:nvSpPr>
          <p:cNvPr id="4" name="Slide Number Placeholder 3"/>
          <p:cNvSpPr>
            <a:spLocks noGrp="1"/>
          </p:cNvSpPr>
          <p:nvPr>
            <p:ph type="sldNum" sz="quarter" idx="10"/>
          </p:nvPr>
        </p:nvSpPr>
        <p:spPr/>
        <p:txBody>
          <a:bodyPr/>
          <a:lstStyle/>
          <a:p>
            <a:fld id="{1525BB4A-8CDF-4A88-90FA-F8FE6AA5FB5F}" type="slidenum">
              <a:rPr lang="en-GB" smtClean="0"/>
              <a:t>1</a:t>
            </a:fld>
            <a:endParaRPr lang="en-GB"/>
          </a:p>
        </p:txBody>
      </p:sp>
    </p:spTree>
    <p:extLst>
      <p:ext uri="{BB962C8B-B14F-4D97-AF65-F5344CB8AC3E}">
        <p14:creationId xmlns:p14="http://schemas.microsoft.com/office/powerpoint/2010/main" val="12333857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B24B414-6921-4BB2-8263-E4E8CCBAA13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Slide Number Placeholder 5"/>
          <p:cNvSpPr>
            <a:spLocks noGrp="1"/>
          </p:cNvSpPr>
          <p:nvPr>
            <p:ph type="sldNum" sz="quarter" idx="12"/>
          </p:nvPr>
        </p:nvSpPr>
        <p:spPr/>
        <p:txBody>
          <a:bodyPr/>
          <a:lstStyle/>
          <a:p>
            <a:fld id="{BB24B414-6921-4BB2-8263-E4E8CCBAA137}"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6" name="Slide Number Placeholder 5"/>
          <p:cNvSpPr>
            <a:spLocks noGrp="1"/>
          </p:cNvSpPr>
          <p:nvPr>
            <p:ph type="sldNum" sz="quarter" idx="12"/>
          </p:nvPr>
        </p:nvSpPr>
        <p:spPr/>
        <p:txBody>
          <a:bodyPr/>
          <a:lstStyle/>
          <a:p>
            <a:fld id="{BB24B414-6921-4BB2-8263-E4E8CCBAA13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052736"/>
            <a:ext cx="4038600" cy="5722651"/>
          </a:xfrm>
        </p:spPr>
        <p:txBody>
          <a:bodyPr/>
          <a:lstStyle>
            <a:lvl1pPr>
              <a:defRPr sz="2000"/>
            </a:lvl1pPr>
            <a:lvl2pPr>
              <a:defRPr sz="1900"/>
            </a:lvl2pPr>
            <a:lvl3pPr>
              <a:defRPr sz="1800"/>
            </a:lvl3pPr>
            <a:lvl4pPr>
              <a:defRPr sz="1800"/>
            </a:lvl4pPr>
            <a:lvl5pPr>
              <a:defRPr sz="1800"/>
            </a:lvl5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Content Placeholder 3"/>
          <p:cNvSpPr>
            <a:spLocks noGrp="1"/>
          </p:cNvSpPr>
          <p:nvPr>
            <p:ph sz="half" idx="2"/>
          </p:nvPr>
        </p:nvSpPr>
        <p:spPr>
          <a:xfrm>
            <a:off x="4648200" y="1052736"/>
            <a:ext cx="4038600" cy="5722651"/>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7" name="Slide Number Placeholder 6"/>
          <p:cNvSpPr>
            <a:spLocks noGrp="1"/>
          </p:cNvSpPr>
          <p:nvPr>
            <p:ph type="sldNum" sz="quarter" idx="12"/>
          </p:nvPr>
        </p:nvSpPr>
        <p:spPr/>
        <p:txBody>
          <a:bodyPr/>
          <a:lstStyle/>
          <a:p>
            <a:fld id="{BB24B414-6921-4BB2-8263-E4E8CCBAA137}"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404664"/>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484784"/>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1484784"/>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1988840"/>
            <a:ext cx="4041648"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1988840"/>
            <a:ext cx="4041775"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7" name="Slide Number Placeholder 26"/>
          <p:cNvSpPr>
            <a:spLocks noGrp="1"/>
          </p:cNvSpPr>
          <p:nvPr>
            <p:ph type="sldNum" sz="quarter" idx="11"/>
          </p:nvPr>
        </p:nvSpPr>
        <p:spPr/>
        <p:txBody>
          <a:bodyPr rtlCol="0"/>
          <a:lstStyle/>
          <a:p>
            <a:fld id="{BB24B414-6921-4BB2-8263-E4E8CCBAA13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648072"/>
          </a:xfrm>
        </p:spPr>
        <p:txBody>
          <a:bodyPr anchor="ctr"/>
          <a:lstStyle>
            <a:lvl1pPr>
              <a:defRPr sz="4000">
                <a:solidFill>
                  <a:schemeClr val="tx2"/>
                </a:solidFill>
              </a:defRPr>
            </a:lvl1pPr>
          </a:lstStyle>
          <a:p>
            <a:r>
              <a:rPr kumimoji="0" lang="en-US" dirty="0" smtClean="0"/>
              <a:t>Click to edit Master title style</a:t>
            </a:r>
            <a:endParaRPr kumimoji="0" lang="en-US" dirty="0"/>
          </a:p>
        </p:txBody>
      </p:sp>
      <p:sp>
        <p:nvSpPr>
          <p:cNvPr id="5" name="Slide Number Placeholder 4"/>
          <p:cNvSpPr>
            <a:spLocks noGrp="1"/>
          </p:cNvSpPr>
          <p:nvPr>
            <p:ph type="sldNum" sz="quarter" idx="12"/>
          </p:nvPr>
        </p:nvSpPr>
        <p:spPr>
          <a:xfrm>
            <a:off x="8174736" y="2272"/>
            <a:ext cx="762000" cy="365760"/>
          </a:xfrm>
        </p:spPr>
        <p:txBody>
          <a:bodyPr/>
          <a:lstStyle/>
          <a:p>
            <a:fld id="{BB24B414-6921-4BB2-8263-E4E8CCBAA13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B24B414-6921-4BB2-8263-E4E8CCBAA13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620688"/>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1556792"/>
            <a:ext cx="3383280" cy="5071655"/>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476672"/>
            <a:ext cx="5102352" cy="6151775"/>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Slide Number Placeholder 6"/>
          <p:cNvSpPr>
            <a:spLocks noGrp="1"/>
          </p:cNvSpPr>
          <p:nvPr>
            <p:ph type="sldNum" sz="quarter" idx="12"/>
          </p:nvPr>
        </p:nvSpPr>
        <p:spPr/>
        <p:txBody>
          <a:bodyPr/>
          <a:lstStyle/>
          <a:p>
            <a:fld id="{BB24B414-6921-4BB2-8263-E4E8CCBAA137}"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7" name="Slide Number Placeholder 6"/>
          <p:cNvSpPr>
            <a:spLocks noGrp="1"/>
          </p:cNvSpPr>
          <p:nvPr>
            <p:ph type="sldNum" sz="quarter" idx="12"/>
          </p:nvPr>
        </p:nvSpPr>
        <p:spPr/>
        <p:txBody>
          <a:bodyPr/>
          <a:lstStyle/>
          <a:p>
            <a:fld id="{BB24B414-6921-4BB2-8263-E4E8CCBAA137}"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Slide Number Placeholder 5"/>
          <p:cNvSpPr>
            <a:spLocks noGrp="1"/>
          </p:cNvSpPr>
          <p:nvPr>
            <p:ph type="sldNum" sz="quarter" idx="12"/>
          </p:nvPr>
        </p:nvSpPr>
        <p:spPr/>
        <p:txBody>
          <a:bodyPr/>
          <a:lstStyle/>
          <a:p>
            <a:fld id="{BB24B414-6921-4BB2-8263-E4E8CCBAA13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620688"/>
            <a:ext cx="1905000" cy="6008712"/>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20688"/>
            <a:ext cx="6248400" cy="6008712"/>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Slide Number Placeholder 5"/>
          <p:cNvSpPr>
            <a:spLocks noGrp="1"/>
          </p:cNvSpPr>
          <p:nvPr>
            <p:ph type="sldNum" sz="quarter" idx="12"/>
          </p:nvPr>
        </p:nvSpPr>
        <p:spPr/>
        <p:txBody>
          <a:bodyPr/>
          <a:lstStyle/>
          <a:p>
            <a:fld id="{BB24B414-6921-4BB2-8263-E4E8CCBAA137}"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404664"/>
            <a:ext cx="8229600" cy="648072"/>
          </a:xfrm>
          <a:prstGeom prst="rect">
            <a:avLst/>
          </a:prstGeom>
        </p:spPr>
        <p:txBody>
          <a:bodyPr vert="horz" anchor="ctr">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57200" y="1052736"/>
            <a:ext cx="8229600" cy="5521800"/>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B24B414-6921-4BB2-8263-E4E8CCBAA137}"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lumMod val="50000"/>
            </a:schemeClr>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Research Methods</a:t>
            </a:r>
            <a:endParaRPr lang="en-GB" dirty="0"/>
          </a:p>
        </p:txBody>
      </p:sp>
      <p:sp>
        <p:nvSpPr>
          <p:cNvPr id="3" name="Subtitle 2"/>
          <p:cNvSpPr>
            <a:spLocks noGrp="1"/>
          </p:cNvSpPr>
          <p:nvPr>
            <p:ph type="subTitle" idx="1"/>
          </p:nvPr>
        </p:nvSpPr>
        <p:spPr/>
        <p:txBody>
          <a:bodyPr/>
          <a:lstStyle/>
          <a:p>
            <a:endParaRPr lang="en-GB" dirty="0"/>
          </a:p>
          <a:p>
            <a:r>
              <a:rPr lang="en-GB" dirty="0" smtClean="0"/>
              <a:t>Research Ethics</a:t>
            </a:r>
          </a:p>
        </p:txBody>
      </p:sp>
    </p:spTree>
    <p:extLst>
      <p:ext uri="{BB962C8B-B14F-4D97-AF65-F5344CB8AC3E}">
        <p14:creationId xmlns:p14="http://schemas.microsoft.com/office/powerpoint/2010/main" val="8117673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University Ethics Committee</a:t>
            </a:r>
            <a:endParaRPr lang="en-GB" dirty="0"/>
          </a:p>
        </p:txBody>
      </p:sp>
      <p:sp>
        <p:nvSpPr>
          <p:cNvPr id="3" name="Content Placeholder 2"/>
          <p:cNvSpPr>
            <a:spLocks noGrp="1"/>
          </p:cNvSpPr>
          <p:nvPr>
            <p:ph idx="1"/>
          </p:nvPr>
        </p:nvSpPr>
        <p:spPr>
          <a:xfrm>
            <a:off x="457200" y="1052736"/>
            <a:ext cx="8229600" cy="5688632"/>
          </a:xfrm>
        </p:spPr>
        <p:txBody>
          <a:bodyPr>
            <a:normAutofit/>
          </a:bodyPr>
          <a:lstStyle/>
          <a:p>
            <a:pPr lvl="0"/>
            <a:r>
              <a:rPr lang="en-GB" dirty="0" smtClean="0"/>
              <a:t>To </a:t>
            </a:r>
            <a:r>
              <a:rPr lang="en-GB" dirty="0"/>
              <a:t>advise University bodies, staff and students as appropriate on all matters pertaining to the ethics of University’s academic activities and particularly those of research</a:t>
            </a:r>
            <a:r>
              <a:rPr lang="en-GB" dirty="0" smtClean="0"/>
              <a:t>.</a:t>
            </a:r>
            <a:endParaRPr lang="en-GB" dirty="0"/>
          </a:p>
          <a:p>
            <a:pPr lvl="0"/>
            <a:endParaRPr lang="en-GB" dirty="0" smtClean="0"/>
          </a:p>
          <a:p>
            <a:pPr lvl="0"/>
            <a:r>
              <a:rPr lang="en-GB" dirty="0" smtClean="0"/>
              <a:t>To </a:t>
            </a:r>
            <a:r>
              <a:rPr lang="en-GB" dirty="0"/>
              <a:t>develop policy and guidelines for use within the University, where ethical issues are involved</a:t>
            </a:r>
            <a:r>
              <a:rPr lang="en-GB" dirty="0" smtClean="0"/>
              <a:t>.</a:t>
            </a:r>
            <a:endParaRPr lang="en-GB" dirty="0"/>
          </a:p>
          <a:p>
            <a:pPr lvl="0"/>
            <a:endParaRPr lang="en-GB" dirty="0" smtClean="0"/>
          </a:p>
          <a:p>
            <a:pPr lvl="0"/>
            <a:r>
              <a:rPr lang="en-GB" dirty="0" smtClean="0"/>
              <a:t>To </a:t>
            </a:r>
            <a:r>
              <a:rPr lang="en-GB" dirty="0"/>
              <a:t>report to Academic Board as necessary on matters which have presented a significant ethical challenge to the University</a:t>
            </a:r>
            <a:r>
              <a:rPr lang="en-GB" dirty="0" smtClean="0"/>
              <a:t>.</a:t>
            </a:r>
            <a:endParaRPr lang="en-GB" dirty="0"/>
          </a:p>
        </p:txBody>
      </p:sp>
    </p:spTree>
    <p:extLst>
      <p:ext uri="{BB962C8B-B14F-4D97-AF65-F5344CB8AC3E}">
        <p14:creationId xmlns:p14="http://schemas.microsoft.com/office/powerpoint/2010/main" val="3267055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University Ethics Committee</a:t>
            </a:r>
            <a:endParaRPr lang="en-GB" dirty="0"/>
          </a:p>
        </p:txBody>
      </p:sp>
      <p:sp>
        <p:nvSpPr>
          <p:cNvPr id="3" name="Content Placeholder 2"/>
          <p:cNvSpPr>
            <a:spLocks noGrp="1"/>
          </p:cNvSpPr>
          <p:nvPr>
            <p:ph idx="1"/>
          </p:nvPr>
        </p:nvSpPr>
        <p:spPr>
          <a:xfrm>
            <a:off x="457200" y="1052736"/>
            <a:ext cx="8229600" cy="5688632"/>
          </a:xfrm>
        </p:spPr>
        <p:txBody>
          <a:bodyPr>
            <a:normAutofit fontScale="92500" lnSpcReduction="20000"/>
          </a:bodyPr>
          <a:lstStyle/>
          <a:p>
            <a:pPr lvl="0"/>
            <a:r>
              <a:rPr lang="en-GB" dirty="0" smtClean="0"/>
              <a:t>To </a:t>
            </a:r>
            <a:r>
              <a:rPr lang="en-GB" dirty="0"/>
              <a:t>approve proposed and continuing projects and research within the University which have a significant ethical dimension; especially any undergraduate/postgraduate major projects, dissertations or research referred to the Committee from Faculties</a:t>
            </a:r>
            <a:r>
              <a:rPr lang="en-GB" dirty="0" smtClean="0"/>
              <a:t>.</a:t>
            </a:r>
          </a:p>
          <a:p>
            <a:pPr lvl="0"/>
            <a:endParaRPr lang="en-GB" dirty="0"/>
          </a:p>
          <a:p>
            <a:pPr lvl="0"/>
            <a:r>
              <a:rPr lang="en-GB" dirty="0"/>
              <a:t>To establish guidance within which the above issues may be addressed. This framework will take account of the conflicts of interest, </a:t>
            </a:r>
            <a:r>
              <a:rPr lang="en-GB" dirty="0" err="1"/>
              <a:t>subjudice</a:t>
            </a:r>
            <a:r>
              <a:rPr lang="en-GB" dirty="0"/>
              <a:t> factors and other difficult areas as they arise</a:t>
            </a:r>
            <a:r>
              <a:rPr lang="en-GB" dirty="0" smtClean="0"/>
              <a:t>.</a:t>
            </a:r>
          </a:p>
          <a:p>
            <a:pPr lvl="0"/>
            <a:endParaRPr lang="en-GB" dirty="0"/>
          </a:p>
          <a:p>
            <a:pPr lvl="0"/>
            <a:r>
              <a:rPr lang="en-GB" dirty="0"/>
              <a:t>To provide and disseminate information and guidance for the encouragement and development of good practice to ensure consistency on ethical issues throughout the University</a:t>
            </a:r>
            <a:r>
              <a:rPr lang="en-GB" dirty="0" smtClean="0"/>
              <a:t>.</a:t>
            </a:r>
            <a:endParaRPr lang="en-GB" dirty="0"/>
          </a:p>
        </p:txBody>
      </p:sp>
    </p:spTree>
    <p:extLst>
      <p:ext uri="{BB962C8B-B14F-4D97-AF65-F5344CB8AC3E}">
        <p14:creationId xmlns:p14="http://schemas.microsoft.com/office/powerpoint/2010/main" val="625628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Ethical Statement</a:t>
            </a:r>
            <a:endParaRPr lang="en-GB" dirty="0"/>
          </a:p>
        </p:txBody>
      </p:sp>
      <p:sp>
        <p:nvSpPr>
          <p:cNvPr id="3" name="Content Placeholder 2"/>
          <p:cNvSpPr>
            <a:spLocks noGrp="1"/>
          </p:cNvSpPr>
          <p:nvPr>
            <p:ph idx="1"/>
          </p:nvPr>
        </p:nvSpPr>
        <p:spPr/>
        <p:txBody>
          <a:bodyPr>
            <a:normAutofit fontScale="92500" lnSpcReduction="10000"/>
          </a:bodyPr>
          <a:lstStyle/>
          <a:p>
            <a:r>
              <a:rPr lang="en-GB" dirty="0"/>
              <a:t>The University aims to behave professionally and ethically in all its activities. It therefore requires that any of its staff and/or students who are engaged in scholarly and other activities are aware of the ethical implications of such activities, and are committed to discharging their responsibilities to the University in an ethical manner, conforming to the highest professional standards of conduct. </a:t>
            </a:r>
          </a:p>
          <a:p>
            <a:endParaRPr lang="en-GB" dirty="0" smtClean="0"/>
          </a:p>
          <a:p>
            <a:r>
              <a:rPr lang="en-GB" dirty="0" smtClean="0"/>
              <a:t>Issues </a:t>
            </a:r>
            <a:r>
              <a:rPr lang="en-GB" dirty="0"/>
              <a:t>of morality, safety, personal and institutional liability affect the University at many levels. The University must be seen to be acting with propriety and care for the welfare of staff, students and the wider public</a:t>
            </a:r>
            <a:r>
              <a:rPr lang="en-GB" dirty="0" smtClean="0"/>
              <a:t>.</a:t>
            </a:r>
            <a:endParaRPr lang="en-GB" dirty="0"/>
          </a:p>
        </p:txBody>
      </p:sp>
    </p:spTree>
    <p:extLst>
      <p:ext uri="{BB962C8B-B14F-4D97-AF65-F5344CB8AC3E}">
        <p14:creationId xmlns:p14="http://schemas.microsoft.com/office/powerpoint/2010/main" val="868294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Ethical Statement</a:t>
            </a:r>
            <a:endParaRPr lang="en-GB" dirty="0"/>
          </a:p>
        </p:txBody>
      </p:sp>
      <p:sp>
        <p:nvSpPr>
          <p:cNvPr id="3" name="Content Placeholder 2"/>
          <p:cNvSpPr>
            <a:spLocks noGrp="1"/>
          </p:cNvSpPr>
          <p:nvPr>
            <p:ph idx="1"/>
          </p:nvPr>
        </p:nvSpPr>
        <p:spPr/>
        <p:txBody>
          <a:bodyPr>
            <a:normAutofit/>
          </a:bodyPr>
          <a:lstStyle/>
          <a:p>
            <a:r>
              <a:rPr lang="en-GB" dirty="0" smtClean="0"/>
              <a:t>The </a:t>
            </a:r>
            <a:r>
              <a:rPr lang="en-GB" dirty="0"/>
              <a:t>practice of ethics is about conducting one’s business in a disciplined manner within legal and other regulated constraints and with minimal impact on and detriment to others.</a:t>
            </a:r>
          </a:p>
          <a:p>
            <a:endParaRPr lang="en-GB" dirty="0" smtClean="0"/>
          </a:p>
          <a:p>
            <a:r>
              <a:rPr lang="en-GB" dirty="0" smtClean="0"/>
              <a:t>It </a:t>
            </a:r>
            <a:r>
              <a:rPr lang="en-GB" dirty="0"/>
              <a:t>is the responsibility of staff within the University to consider the ethical implications of all academic activities using the framework as a guide to fulfilling their obligations. </a:t>
            </a:r>
          </a:p>
        </p:txBody>
      </p:sp>
    </p:spTree>
    <p:extLst>
      <p:ext uri="{BB962C8B-B14F-4D97-AF65-F5344CB8AC3E}">
        <p14:creationId xmlns:p14="http://schemas.microsoft.com/office/powerpoint/2010/main" val="4117441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An Ethical Code for Research</a:t>
            </a:r>
            <a:endParaRPr lang="en-GB" dirty="0"/>
          </a:p>
        </p:txBody>
      </p:sp>
      <p:sp>
        <p:nvSpPr>
          <p:cNvPr id="3" name="Content Placeholder 2"/>
          <p:cNvSpPr>
            <a:spLocks noGrp="1"/>
          </p:cNvSpPr>
          <p:nvPr>
            <p:ph idx="1"/>
          </p:nvPr>
        </p:nvSpPr>
        <p:spPr/>
        <p:txBody>
          <a:bodyPr>
            <a:normAutofit fontScale="85000" lnSpcReduction="20000"/>
          </a:bodyPr>
          <a:lstStyle/>
          <a:p>
            <a:pPr marL="109728" lvl="0" indent="0">
              <a:buNone/>
            </a:pPr>
            <a:r>
              <a:rPr lang="en-GB" dirty="0" smtClean="0"/>
              <a:t>All research should be undertaken with:</a:t>
            </a:r>
          </a:p>
          <a:p>
            <a:pPr marL="109728" lvl="0" indent="0">
              <a:buNone/>
            </a:pPr>
            <a:endParaRPr lang="en-GB" sz="1200" dirty="0" smtClean="0"/>
          </a:p>
          <a:p>
            <a:pPr lvl="0"/>
            <a:r>
              <a:rPr lang="en-GB" dirty="0" smtClean="0"/>
              <a:t>Rigour</a:t>
            </a:r>
            <a:r>
              <a:rPr lang="en-GB" dirty="0"/>
              <a:t>, honesty and integrity;</a:t>
            </a:r>
          </a:p>
          <a:p>
            <a:pPr lvl="0"/>
            <a:endParaRPr lang="en-GB" sz="1200" dirty="0" smtClean="0"/>
          </a:p>
          <a:p>
            <a:pPr lvl="0"/>
            <a:r>
              <a:rPr lang="en-GB" dirty="0" smtClean="0"/>
              <a:t>A </a:t>
            </a:r>
            <a:r>
              <a:rPr lang="en-GB" dirty="0"/>
              <a:t>respect for life, the law and the common good;</a:t>
            </a:r>
          </a:p>
          <a:p>
            <a:pPr lvl="0"/>
            <a:endParaRPr lang="en-GB" sz="1200" dirty="0" smtClean="0"/>
          </a:p>
          <a:p>
            <a:pPr lvl="0"/>
            <a:r>
              <a:rPr lang="en-GB" dirty="0" smtClean="0"/>
              <a:t>Responsible </a:t>
            </a:r>
            <a:r>
              <a:rPr lang="en-GB" dirty="0"/>
              <a:t>communication, with an intention to both listen and inform;</a:t>
            </a:r>
          </a:p>
          <a:p>
            <a:pPr lvl="0"/>
            <a:endParaRPr lang="en-GB" sz="1200" dirty="0" smtClean="0"/>
          </a:p>
          <a:p>
            <a:pPr lvl="0"/>
            <a:r>
              <a:rPr lang="en-GB" dirty="0" smtClean="0"/>
              <a:t>Skill </a:t>
            </a:r>
            <a:r>
              <a:rPr lang="en-GB" dirty="0"/>
              <a:t>and care in all aspects of the work;</a:t>
            </a:r>
          </a:p>
          <a:p>
            <a:pPr lvl="0"/>
            <a:endParaRPr lang="en-GB" sz="1300" dirty="0" smtClean="0"/>
          </a:p>
          <a:p>
            <a:pPr lvl="0"/>
            <a:r>
              <a:rPr lang="en-GB" dirty="0" smtClean="0"/>
              <a:t>Steps </a:t>
            </a:r>
            <a:r>
              <a:rPr lang="en-GB" dirty="0"/>
              <a:t>taken to prevent corrupt practices and professional misconduct;</a:t>
            </a:r>
          </a:p>
          <a:p>
            <a:pPr lvl="0"/>
            <a:endParaRPr lang="en-GB" sz="1300" dirty="0" smtClean="0"/>
          </a:p>
          <a:p>
            <a:pPr lvl="0"/>
            <a:r>
              <a:rPr lang="en-GB" dirty="0" smtClean="0"/>
              <a:t>An </a:t>
            </a:r>
            <a:r>
              <a:rPr lang="en-GB" dirty="0"/>
              <a:t>intention to declare any conflicts of interest;</a:t>
            </a:r>
          </a:p>
          <a:p>
            <a:pPr lvl="0"/>
            <a:endParaRPr lang="en-GB" sz="1300" dirty="0" smtClean="0"/>
          </a:p>
          <a:p>
            <a:pPr lvl="0"/>
            <a:r>
              <a:rPr lang="en-GB" dirty="0" smtClean="0"/>
              <a:t>Alertness </a:t>
            </a:r>
            <a:r>
              <a:rPr lang="en-GB" dirty="0"/>
              <a:t>to the ways in which that research derives from, and affects the work of, other people, and respect the rights and reputations of others;</a:t>
            </a:r>
          </a:p>
          <a:p>
            <a:endParaRPr lang="en-GB" dirty="0"/>
          </a:p>
        </p:txBody>
      </p:sp>
    </p:spTree>
    <p:extLst>
      <p:ext uri="{BB962C8B-B14F-4D97-AF65-F5344CB8AC3E}">
        <p14:creationId xmlns:p14="http://schemas.microsoft.com/office/powerpoint/2010/main" val="2426021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An Ethical Code for Research</a:t>
            </a:r>
            <a:endParaRPr lang="en-GB" dirty="0"/>
          </a:p>
        </p:txBody>
      </p:sp>
      <p:sp>
        <p:nvSpPr>
          <p:cNvPr id="3" name="Content Placeholder 2"/>
          <p:cNvSpPr>
            <a:spLocks noGrp="1"/>
          </p:cNvSpPr>
          <p:nvPr>
            <p:ph idx="1"/>
          </p:nvPr>
        </p:nvSpPr>
        <p:spPr/>
        <p:txBody>
          <a:bodyPr>
            <a:normAutofit fontScale="92500" lnSpcReduction="10000"/>
          </a:bodyPr>
          <a:lstStyle/>
          <a:p>
            <a:pPr marL="109728" lvl="0" indent="0">
              <a:buNone/>
            </a:pPr>
            <a:r>
              <a:rPr lang="en-GB" dirty="0" smtClean="0"/>
              <a:t>All research should be undertaken with:</a:t>
            </a:r>
          </a:p>
          <a:p>
            <a:pPr marL="109728" lvl="0" indent="0">
              <a:buNone/>
            </a:pPr>
            <a:endParaRPr lang="en-GB" sz="1100" dirty="0" smtClean="0"/>
          </a:p>
          <a:p>
            <a:pPr lvl="0"/>
            <a:r>
              <a:rPr lang="en-GB" dirty="0" smtClean="0"/>
              <a:t>Clear </a:t>
            </a:r>
            <a:r>
              <a:rPr lang="en-GB" dirty="0"/>
              <a:t>assurance that it is lawful and justified</a:t>
            </a:r>
            <a:r>
              <a:rPr lang="en-GB" dirty="0" smtClean="0"/>
              <a:t>.</a:t>
            </a:r>
          </a:p>
          <a:p>
            <a:pPr marL="109728" lvl="0" indent="0">
              <a:buNone/>
            </a:pPr>
            <a:r>
              <a:rPr lang="en-GB" sz="1100" dirty="0" smtClean="0"/>
              <a:t> </a:t>
            </a:r>
            <a:endParaRPr lang="en-GB" sz="1100" dirty="0"/>
          </a:p>
          <a:p>
            <a:pPr lvl="0"/>
            <a:r>
              <a:rPr lang="en-GB" dirty="0"/>
              <a:t>The minimum of, and, if necessary, fully justified adverse effects; which should be made clear whenever they are likely to have an effect on people, animals and the natural environment; </a:t>
            </a:r>
            <a:endParaRPr lang="en-GB" dirty="0" smtClean="0"/>
          </a:p>
          <a:p>
            <a:pPr lvl="0"/>
            <a:endParaRPr lang="en-GB" sz="1200" dirty="0"/>
          </a:p>
          <a:p>
            <a:pPr lvl="0"/>
            <a:r>
              <a:rPr lang="en-GB" dirty="0"/>
              <a:t>A willingness to listen to the aspirations and concerns of others; </a:t>
            </a:r>
            <a:endParaRPr lang="en-GB" dirty="0" smtClean="0"/>
          </a:p>
          <a:p>
            <a:pPr lvl="0"/>
            <a:endParaRPr lang="en-GB" sz="1200" dirty="0"/>
          </a:p>
          <a:p>
            <a:pPr lvl="0"/>
            <a:r>
              <a:rPr lang="en-GB" dirty="0"/>
              <a:t>No intention to mislead, or allow others to be misled, by your research; </a:t>
            </a:r>
            <a:endParaRPr lang="en-GB" dirty="0" smtClean="0"/>
          </a:p>
          <a:p>
            <a:pPr lvl="0"/>
            <a:endParaRPr lang="en-GB" sz="1200" dirty="0"/>
          </a:p>
          <a:p>
            <a:pPr lvl="0"/>
            <a:r>
              <a:rPr lang="en-GB" dirty="0"/>
              <a:t>That it presents and reviews evidence, theory or interpretation honestly and accurately. </a:t>
            </a:r>
          </a:p>
          <a:p>
            <a:endParaRPr lang="en-GB" dirty="0"/>
          </a:p>
        </p:txBody>
      </p:sp>
    </p:spTree>
    <p:extLst>
      <p:ext uri="{BB962C8B-B14F-4D97-AF65-F5344CB8AC3E}">
        <p14:creationId xmlns:p14="http://schemas.microsoft.com/office/powerpoint/2010/main" val="3792283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Considerations</a:t>
            </a:r>
            <a:endParaRPr lang="en-GB" dirty="0"/>
          </a:p>
        </p:txBody>
      </p:sp>
      <p:sp>
        <p:nvSpPr>
          <p:cNvPr id="3" name="Content Placeholder 2"/>
          <p:cNvSpPr>
            <a:spLocks noGrp="1"/>
          </p:cNvSpPr>
          <p:nvPr>
            <p:ph idx="1"/>
          </p:nvPr>
        </p:nvSpPr>
        <p:spPr/>
        <p:txBody>
          <a:bodyPr>
            <a:normAutofit fontScale="85000" lnSpcReduction="20000"/>
          </a:bodyPr>
          <a:lstStyle/>
          <a:p>
            <a:pPr marL="109728" lvl="0" indent="0">
              <a:buNone/>
            </a:pPr>
            <a:r>
              <a:rPr lang="en-GB" dirty="0"/>
              <a:t>The ethical implications of academic activities shall be assessed </a:t>
            </a:r>
            <a:r>
              <a:rPr lang="en-GB" dirty="0" smtClean="0"/>
              <a:t>through a </a:t>
            </a:r>
            <a:r>
              <a:rPr lang="en-GB" dirty="0"/>
              <a:t>consideration of</a:t>
            </a:r>
            <a:r>
              <a:rPr lang="en-GB" dirty="0" smtClean="0"/>
              <a:t>:</a:t>
            </a:r>
          </a:p>
          <a:p>
            <a:pPr marL="109728" lvl="0" indent="0">
              <a:buNone/>
            </a:pPr>
            <a:endParaRPr lang="en-GB" sz="1300" dirty="0"/>
          </a:p>
          <a:p>
            <a:pPr lvl="0"/>
            <a:r>
              <a:rPr lang="en-GB" dirty="0"/>
              <a:t>any sensitive data that may be collected, with particular regard to matters such as age, colour, race/ethnicity, nationality, disablement, religion, sex, gender, sexual orientation, personal medical records and political beliefs</a:t>
            </a:r>
            <a:r>
              <a:rPr lang="en-GB" dirty="0" smtClean="0"/>
              <a:t>;</a:t>
            </a:r>
          </a:p>
          <a:p>
            <a:pPr lvl="0"/>
            <a:endParaRPr lang="en-GB" sz="1200" dirty="0"/>
          </a:p>
          <a:p>
            <a:pPr lvl="0"/>
            <a:r>
              <a:rPr lang="en-GB" dirty="0"/>
              <a:t>the arrangements for the security of data, participants and confidentiality</a:t>
            </a:r>
            <a:r>
              <a:rPr lang="en-GB" dirty="0" smtClean="0"/>
              <a:t>;</a:t>
            </a:r>
          </a:p>
          <a:p>
            <a:pPr lvl="0"/>
            <a:endParaRPr lang="en-GB" sz="1200" dirty="0"/>
          </a:p>
          <a:p>
            <a:pPr lvl="0"/>
            <a:r>
              <a:rPr lang="en-GB" dirty="0"/>
              <a:t>the arrangements for ensuring the anonymity of participants</a:t>
            </a:r>
            <a:r>
              <a:rPr lang="en-GB" dirty="0" smtClean="0"/>
              <a:t>;</a:t>
            </a:r>
          </a:p>
          <a:p>
            <a:pPr lvl="0"/>
            <a:endParaRPr lang="en-GB" sz="1200" dirty="0"/>
          </a:p>
          <a:p>
            <a:pPr lvl="0"/>
            <a:r>
              <a:rPr lang="en-GB" dirty="0"/>
              <a:t>whether any payments are to be made to the participants or other rewards granted and the integrity of that provision</a:t>
            </a:r>
            <a:r>
              <a:rPr lang="en-GB" dirty="0" smtClean="0"/>
              <a:t>;</a:t>
            </a:r>
            <a:endParaRPr lang="en-GB" dirty="0"/>
          </a:p>
        </p:txBody>
      </p:sp>
    </p:spTree>
    <p:extLst>
      <p:ext uri="{BB962C8B-B14F-4D97-AF65-F5344CB8AC3E}">
        <p14:creationId xmlns:p14="http://schemas.microsoft.com/office/powerpoint/2010/main" val="2286926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Considerations</a:t>
            </a:r>
            <a:endParaRPr lang="en-GB" dirty="0"/>
          </a:p>
        </p:txBody>
      </p:sp>
      <p:sp>
        <p:nvSpPr>
          <p:cNvPr id="3" name="Content Placeholder 2"/>
          <p:cNvSpPr>
            <a:spLocks noGrp="1"/>
          </p:cNvSpPr>
          <p:nvPr>
            <p:ph idx="1"/>
          </p:nvPr>
        </p:nvSpPr>
        <p:spPr/>
        <p:txBody>
          <a:bodyPr>
            <a:normAutofit fontScale="92500" lnSpcReduction="10000"/>
          </a:bodyPr>
          <a:lstStyle/>
          <a:p>
            <a:pPr marL="109728" lvl="0" indent="0">
              <a:buNone/>
            </a:pPr>
            <a:r>
              <a:rPr lang="en-GB" dirty="0"/>
              <a:t>The ethical implications of academic activities shall be assessed </a:t>
            </a:r>
            <a:r>
              <a:rPr lang="en-GB" dirty="0" smtClean="0"/>
              <a:t>through a </a:t>
            </a:r>
            <a:r>
              <a:rPr lang="en-GB" dirty="0"/>
              <a:t>consideration of</a:t>
            </a:r>
            <a:r>
              <a:rPr lang="en-GB" dirty="0" smtClean="0"/>
              <a:t>:</a:t>
            </a:r>
          </a:p>
          <a:p>
            <a:pPr marL="109728" lvl="0" indent="0">
              <a:buNone/>
            </a:pPr>
            <a:endParaRPr lang="en-GB" sz="1100" dirty="0"/>
          </a:p>
          <a:p>
            <a:pPr lvl="0"/>
            <a:r>
              <a:rPr lang="en-GB" dirty="0" smtClean="0"/>
              <a:t>whether </a:t>
            </a:r>
            <a:r>
              <a:rPr lang="en-GB" dirty="0"/>
              <a:t>any special indemnification arrangements may be required</a:t>
            </a:r>
            <a:r>
              <a:rPr lang="en-GB" dirty="0" smtClean="0"/>
              <a:t>;</a:t>
            </a:r>
          </a:p>
          <a:p>
            <a:pPr lvl="0"/>
            <a:endParaRPr lang="en-GB" sz="1100" dirty="0"/>
          </a:p>
          <a:p>
            <a:pPr lvl="0"/>
            <a:r>
              <a:rPr lang="en-GB" dirty="0"/>
              <a:t>the desirability of an objective assessment being conducted of the ethical implications of the proposed academic activity by a competent person who has no direct association with it or the researcher(s) involved</a:t>
            </a:r>
            <a:r>
              <a:rPr lang="en-GB" dirty="0" smtClean="0"/>
              <a:t>;</a:t>
            </a:r>
          </a:p>
          <a:p>
            <a:pPr lvl="0"/>
            <a:endParaRPr lang="en-GB" sz="1100" dirty="0"/>
          </a:p>
          <a:p>
            <a:pPr lvl="0"/>
            <a:r>
              <a:rPr lang="en-GB" dirty="0"/>
              <a:t>the ethical issues/guidelines of any third party involved in the University’s activities, e.g. as a provider of research funding.</a:t>
            </a:r>
          </a:p>
          <a:p>
            <a:endParaRPr lang="en-GB" dirty="0"/>
          </a:p>
        </p:txBody>
      </p:sp>
    </p:spTree>
    <p:extLst>
      <p:ext uri="{BB962C8B-B14F-4D97-AF65-F5344CB8AC3E}">
        <p14:creationId xmlns:p14="http://schemas.microsoft.com/office/powerpoint/2010/main" val="25197050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Requirements</a:t>
            </a:r>
            <a:endParaRPr lang="en-GB" dirty="0"/>
          </a:p>
        </p:txBody>
      </p:sp>
      <p:sp>
        <p:nvSpPr>
          <p:cNvPr id="3" name="Content Placeholder 2"/>
          <p:cNvSpPr>
            <a:spLocks noGrp="1"/>
          </p:cNvSpPr>
          <p:nvPr>
            <p:ph idx="1"/>
          </p:nvPr>
        </p:nvSpPr>
        <p:spPr/>
        <p:txBody>
          <a:bodyPr>
            <a:normAutofit fontScale="85000" lnSpcReduction="20000"/>
          </a:bodyPr>
          <a:lstStyle/>
          <a:p>
            <a:pPr marL="109728" indent="0">
              <a:buNone/>
            </a:pPr>
            <a:r>
              <a:rPr lang="en-GB" dirty="0"/>
              <a:t>Where applicable, academic activities must comply with the following requirements</a:t>
            </a:r>
            <a:r>
              <a:rPr lang="en-GB" dirty="0" smtClean="0"/>
              <a:t>:</a:t>
            </a:r>
          </a:p>
          <a:p>
            <a:pPr marL="109728" indent="0">
              <a:buNone/>
            </a:pPr>
            <a:endParaRPr lang="en-GB" sz="1200" dirty="0"/>
          </a:p>
          <a:p>
            <a:pPr lvl="0"/>
            <a:r>
              <a:rPr lang="en-GB" dirty="0" smtClean="0"/>
              <a:t>the </a:t>
            </a:r>
            <a:r>
              <a:rPr lang="en-GB" dirty="0"/>
              <a:t>size of sample proposed for any group enquiry shall not be larger than justifiably necessary</a:t>
            </a:r>
            <a:r>
              <a:rPr lang="en-GB" dirty="0" smtClean="0"/>
              <a:t>;</a:t>
            </a:r>
          </a:p>
          <a:p>
            <a:pPr lvl="0"/>
            <a:endParaRPr lang="en-GB" sz="1300" dirty="0"/>
          </a:p>
          <a:p>
            <a:pPr lvl="0"/>
            <a:r>
              <a:rPr lang="en-GB" dirty="0"/>
              <a:t>lines of enquiry must be pertinent and must not cause undue distress</a:t>
            </a:r>
            <a:r>
              <a:rPr lang="en-GB" dirty="0" smtClean="0"/>
              <a:t>;</a:t>
            </a:r>
          </a:p>
          <a:p>
            <a:pPr lvl="0"/>
            <a:endParaRPr lang="en-GB" sz="1300" dirty="0"/>
          </a:p>
          <a:p>
            <a:pPr lvl="0"/>
            <a:r>
              <a:rPr lang="en-GB" dirty="0"/>
              <a:t>any relationship, other than that required by the academic activity, between the researcher(s) and the participant(s) must be declared and shall not normally result in approval of the academic activity</a:t>
            </a:r>
            <a:r>
              <a:rPr lang="en-GB" dirty="0" smtClean="0"/>
              <a:t>;</a:t>
            </a:r>
          </a:p>
          <a:p>
            <a:pPr lvl="0"/>
            <a:endParaRPr lang="en-GB" sz="1300" dirty="0"/>
          </a:p>
          <a:p>
            <a:pPr lvl="0"/>
            <a:r>
              <a:rPr lang="en-GB" dirty="0"/>
              <a:t>participants shall be made fully aware of the true nature and purpose of the study except where there is satisfactory justification (such as the likelihood of the end results being affected) for withholding that information; </a:t>
            </a:r>
          </a:p>
          <a:p>
            <a:endParaRPr lang="en-GB" dirty="0"/>
          </a:p>
        </p:txBody>
      </p:sp>
    </p:spTree>
    <p:extLst>
      <p:ext uri="{BB962C8B-B14F-4D97-AF65-F5344CB8AC3E}">
        <p14:creationId xmlns:p14="http://schemas.microsoft.com/office/powerpoint/2010/main" val="1825538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Requirements</a:t>
            </a:r>
            <a:endParaRPr lang="en-GB" dirty="0"/>
          </a:p>
        </p:txBody>
      </p:sp>
      <p:sp>
        <p:nvSpPr>
          <p:cNvPr id="3" name="Content Placeholder 2"/>
          <p:cNvSpPr>
            <a:spLocks noGrp="1"/>
          </p:cNvSpPr>
          <p:nvPr>
            <p:ph idx="1"/>
          </p:nvPr>
        </p:nvSpPr>
        <p:spPr/>
        <p:txBody>
          <a:bodyPr>
            <a:normAutofit fontScale="77500" lnSpcReduction="20000"/>
          </a:bodyPr>
          <a:lstStyle/>
          <a:p>
            <a:pPr marL="109728" indent="0">
              <a:buNone/>
            </a:pPr>
            <a:r>
              <a:rPr lang="en-GB" dirty="0"/>
              <a:t>Where applicable, academic activities must comply with the following requirements</a:t>
            </a:r>
            <a:r>
              <a:rPr lang="en-GB" dirty="0" smtClean="0"/>
              <a:t>:</a:t>
            </a:r>
          </a:p>
          <a:p>
            <a:pPr marL="109728" indent="0">
              <a:buNone/>
            </a:pPr>
            <a:endParaRPr lang="en-GB" sz="1400" dirty="0"/>
          </a:p>
          <a:p>
            <a:pPr lvl="0"/>
            <a:r>
              <a:rPr lang="en-GB" dirty="0" smtClean="0"/>
              <a:t>participants </a:t>
            </a:r>
            <a:r>
              <a:rPr lang="en-GB" dirty="0"/>
              <a:t>shall have given their explicit consent except where there is satisfactory justification for not obtaining this consent</a:t>
            </a:r>
            <a:r>
              <a:rPr lang="en-GB" dirty="0" smtClean="0"/>
              <a:t>;</a:t>
            </a:r>
          </a:p>
          <a:p>
            <a:pPr lvl="0"/>
            <a:endParaRPr lang="en-GB" sz="1400" dirty="0"/>
          </a:p>
          <a:p>
            <a:pPr lvl="0"/>
            <a:r>
              <a:rPr lang="en-GB" dirty="0"/>
              <a:t>participants must be informed at the outset that they can withdraw themselves and their data from the academic activity at any time and they must not subsequently be put under any pressure to continue</a:t>
            </a:r>
            <a:r>
              <a:rPr lang="en-GB" dirty="0" smtClean="0"/>
              <a:t>;</a:t>
            </a:r>
          </a:p>
          <a:p>
            <a:pPr lvl="0"/>
            <a:endParaRPr lang="en-GB" sz="1400" dirty="0"/>
          </a:p>
          <a:p>
            <a:pPr lvl="0"/>
            <a:r>
              <a:rPr lang="en-GB" dirty="0"/>
              <a:t>due processes shall be in place to ensure that the rights of those participants who may be unable to assess the implications of the proposed work are safeguarded</a:t>
            </a:r>
            <a:r>
              <a:rPr lang="en-GB" dirty="0" smtClean="0"/>
              <a:t>;</a:t>
            </a:r>
          </a:p>
          <a:p>
            <a:pPr lvl="0"/>
            <a:endParaRPr lang="en-GB" sz="1400" dirty="0"/>
          </a:p>
          <a:p>
            <a:pPr lvl="0"/>
            <a:r>
              <a:rPr lang="en-GB" dirty="0"/>
              <a:t>risks to the researcher(s), the participant(s) or the University shall be assessed</a:t>
            </a:r>
            <a:r>
              <a:rPr lang="en-GB" dirty="0" smtClean="0"/>
              <a:t>;</a:t>
            </a:r>
          </a:p>
          <a:p>
            <a:pPr lvl="0"/>
            <a:endParaRPr lang="en-GB" sz="1400" dirty="0"/>
          </a:p>
          <a:p>
            <a:pPr lvl="0"/>
            <a:r>
              <a:rPr lang="en-GB" dirty="0"/>
              <a:t>any potential risk to the University must be outweighed by the value of the academic activity;</a:t>
            </a:r>
          </a:p>
          <a:p>
            <a:endParaRPr lang="en-GB" dirty="0"/>
          </a:p>
        </p:txBody>
      </p:sp>
    </p:spTree>
    <p:extLst>
      <p:ext uri="{BB962C8B-B14F-4D97-AF65-F5344CB8AC3E}">
        <p14:creationId xmlns:p14="http://schemas.microsoft.com/office/powerpoint/2010/main" val="1724863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BCS Code of Conduct – Public Interest</a:t>
            </a:r>
            <a:endParaRPr lang="en-GB" dirty="0"/>
          </a:p>
        </p:txBody>
      </p:sp>
      <p:sp>
        <p:nvSpPr>
          <p:cNvPr id="3" name="Content Placeholder 2"/>
          <p:cNvSpPr>
            <a:spLocks noGrp="1"/>
          </p:cNvSpPr>
          <p:nvPr>
            <p:ph idx="1"/>
          </p:nvPr>
        </p:nvSpPr>
        <p:spPr/>
        <p:txBody>
          <a:bodyPr>
            <a:normAutofit fontScale="92500"/>
          </a:bodyPr>
          <a:lstStyle/>
          <a:p>
            <a:pPr marL="109728" indent="0" fontAlgn="base">
              <a:buNone/>
            </a:pPr>
            <a:r>
              <a:rPr lang="en-GB" dirty="0" smtClean="0"/>
              <a:t>You </a:t>
            </a:r>
            <a:r>
              <a:rPr lang="en-GB" dirty="0"/>
              <a:t>shall</a:t>
            </a:r>
            <a:r>
              <a:rPr lang="en-GB" dirty="0" smtClean="0"/>
              <a:t>:</a:t>
            </a:r>
          </a:p>
          <a:p>
            <a:pPr marL="624078" indent="-514350" fontAlgn="base">
              <a:buFont typeface="+mj-lt"/>
              <a:buAutoNum type="alphaLcParenR"/>
            </a:pPr>
            <a:r>
              <a:rPr lang="en-GB" dirty="0" smtClean="0"/>
              <a:t>have </a:t>
            </a:r>
            <a:r>
              <a:rPr lang="en-GB" dirty="0"/>
              <a:t>due regard for public health, privacy, security and wellbeing of others and the environment</a:t>
            </a:r>
            <a:r>
              <a:rPr lang="en-GB" dirty="0" smtClean="0"/>
              <a:t>.</a:t>
            </a:r>
          </a:p>
          <a:p>
            <a:pPr marL="624078" indent="-514350" fontAlgn="base">
              <a:buFont typeface="+mj-lt"/>
              <a:buAutoNum type="alphaLcParenR"/>
            </a:pPr>
            <a:r>
              <a:rPr lang="en-GB" dirty="0" smtClean="0"/>
              <a:t>have </a:t>
            </a:r>
            <a:r>
              <a:rPr lang="en-GB" dirty="0"/>
              <a:t>due regard for the legitimate rights of Third </a:t>
            </a:r>
            <a:r>
              <a:rPr lang="en-GB" dirty="0" smtClean="0"/>
              <a:t>Parties.</a:t>
            </a:r>
          </a:p>
          <a:p>
            <a:pPr marL="624078" indent="-514350" fontAlgn="base">
              <a:buFont typeface="+mj-lt"/>
              <a:buAutoNum type="alphaLcParenR"/>
            </a:pPr>
            <a:r>
              <a:rPr lang="en-GB" dirty="0" smtClean="0"/>
              <a:t>conduct </a:t>
            </a:r>
            <a:r>
              <a:rPr lang="en-GB" dirty="0"/>
              <a:t>your professional activities without discrimination on the grounds of sex, sexual orientation, marital status, nationality, colour, race, ethnic origin, religion, age or disability, or of any other condition or requirement  </a:t>
            </a:r>
            <a:endParaRPr lang="en-GB" dirty="0" smtClean="0"/>
          </a:p>
          <a:p>
            <a:pPr marL="624078" indent="-514350" fontAlgn="base">
              <a:buFont typeface="+mj-lt"/>
              <a:buAutoNum type="alphaLcParenR"/>
            </a:pPr>
            <a:r>
              <a:rPr lang="en-GB" dirty="0" smtClean="0"/>
              <a:t>promote </a:t>
            </a:r>
            <a:r>
              <a:rPr lang="en-GB" dirty="0"/>
              <a:t>equal access to the benefits of IT and seek to promote the inclusion of all sectors in society wherever opportunities arise</a:t>
            </a:r>
            <a:r>
              <a:rPr lang="en-GB" dirty="0" smtClean="0"/>
              <a:t>.</a:t>
            </a:r>
            <a:endParaRPr lang="en-GB" dirty="0"/>
          </a:p>
        </p:txBody>
      </p:sp>
    </p:spTree>
    <p:extLst>
      <p:ext uri="{BB962C8B-B14F-4D97-AF65-F5344CB8AC3E}">
        <p14:creationId xmlns:p14="http://schemas.microsoft.com/office/powerpoint/2010/main" val="246689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579296" cy="648072"/>
          </a:xfrm>
        </p:spPr>
        <p:txBody>
          <a:bodyPr>
            <a:noAutofit/>
          </a:bodyPr>
          <a:lstStyle/>
          <a:p>
            <a:r>
              <a:rPr lang="en-GB" sz="2400" dirty="0" smtClean="0"/>
              <a:t>BCS Code of Conduct – Professional Competence &amp; Integrity</a:t>
            </a:r>
            <a:endParaRPr lang="en-GB" sz="2400" dirty="0"/>
          </a:p>
        </p:txBody>
      </p:sp>
      <p:sp>
        <p:nvSpPr>
          <p:cNvPr id="3" name="Content Placeholder 2"/>
          <p:cNvSpPr>
            <a:spLocks noGrp="1"/>
          </p:cNvSpPr>
          <p:nvPr>
            <p:ph idx="1"/>
          </p:nvPr>
        </p:nvSpPr>
        <p:spPr/>
        <p:txBody>
          <a:bodyPr>
            <a:normAutofit fontScale="77500" lnSpcReduction="20000"/>
          </a:bodyPr>
          <a:lstStyle/>
          <a:p>
            <a:pPr marL="109728" indent="0" fontAlgn="base">
              <a:buNone/>
            </a:pPr>
            <a:r>
              <a:rPr lang="en-GB" dirty="0" smtClean="0"/>
              <a:t>You </a:t>
            </a:r>
            <a:r>
              <a:rPr lang="en-GB" dirty="0"/>
              <a:t>shall</a:t>
            </a:r>
            <a:r>
              <a:rPr lang="en-GB" dirty="0" smtClean="0"/>
              <a:t>:</a:t>
            </a:r>
          </a:p>
          <a:p>
            <a:pPr marL="624078" indent="-514350" fontAlgn="base">
              <a:buFont typeface="+mj-lt"/>
              <a:buAutoNum type="alphaLcParenR"/>
            </a:pPr>
            <a:r>
              <a:rPr lang="en-GB" dirty="0" smtClean="0"/>
              <a:t>only </a:t>
            </a:r>
            <a:r>
              <a:rPr lang="en-GB" dirty="0"/>
              <a:t>undertake to do work or provide a service that is within your professional competence</a:t>
            </a:r>
            <a:r>
              <a:rPr lang="en-GB" dirty="0" smtClean="0"/>
              <a:t>.</a:t>
            </a:r>
          </a:p>
          <a:p>
            <a:pPr marL="624078" indent="-514350" fontAlgn="base">
              <a:buFont typeface="+mj-lt"/>
              <a:buAutoNum type="alphaLcParenR"/>
            </a:pPr>
            <a:r>
              <a:rPr lang="en-GB" b="1" dirty="0" smtClean="0"/>
              <a:t>NOT</a:t>
            </a:r>
            <a:r>
              <a:rPr lang="en-GB" dirty="0"/>
              <a:t> claim any level of competence that you do not possess</a:t>
            </a:r>
            <a:r>
              <a:rPr lang="en-GB" dirty="0" smtClean="0"/>
              <a:t>.</a:t>
            </a:r>
          </a:p>
          <a:p>
            <a:pPr marL="624078" indent="-514350" fontAlgn="base">
              <a:buFont typeface="+mj-lt"/>
              <a:buAutoNum type="alphaLcParenR"/>
            </a:pPr>
            <a:r>
              <a:rPr lang="en-GB" dirty="0" smtClean="0"/>
              <a:t>develop </a:t>
            </a:r>
            <a:r>
              <a:rPr lang="en-GB" dirty="0"/>
              <a:t>your professional knowledge, skills and competence on a continuing basis, maintaining awareness of technological developments, procedures, and standards that are relevant to your field</a:t>
            </a:r>
            <a:r>
              <a:rPr lang="en-GB" dirty="0" smtClean="0"/>
              <a:t>.</a:t>
            </a:r>
          </a:p>
          <a:p>
            <a:pPr marL="624078" indent="-514350" fontAlgn="base">
              <a:buFont typeface="+mj-lt"/>
              <a:buAutoNum type="alphaLcParenR"/>
            </a:pPr>
            <a:r>
              <a:rPr lang="en-GB" dirty="0" smtClean="0"/>
              <a:t>ensure </a:t>
            </a:r>
            <a:r>
              <a:rPr lang="en-GB" dirty="0"/>
              <a:t>that you have the knowledge and understanding of Legislation* and that you comply with such Legislation, in carrying out your professional responsibilities.  </a:t>
            </a:r>
            <a:endParaRPr lang="en-GB" dirty="0" smtClean="0"/>
          </a:p>
          <a:p>
            <a:pPr marL="624078" indent="-514350" fontAlgn="base">
              <a:buFont typeface="+mj-lt"/>
              <a:buAutoNum type="alphaLcParenR"/>
            </a:pPr>
            <a:r>
              <a:rPr lang="en-GB" dirty="0" smtClean="0"/>
              <a:t>respect </a:t>
            </a:r>
            <a:r>
              <a:rPr lang="en-GB" dirty="0"/>
              <a:t>and value alternative viewpoints and, seek, accept and offer honest criticisms of work</a:t>
            </a:r>
            <a:r>
              <a:rPr lang="en-GB" dirty="0" smtClean="0"/>
              <a:t>.</a:t>
            </a:r>
          </a:p>
          <a:p>
            <a:pPr marL="624078" indent="-514350" fontAlgn="base">
              <a:buFont typeface="+mj-lt"/>
              <a:buAutoNum type="alphaLcParenR"/>
            </a:pPr>
            <a:r>
              <a:rPr lang="en-GB" dirty="0" smtClean="0"/>
              <a:t>avoid </a:t>
            </a:r>
            <a:r>
              <a:rPr lang="en-GB" dirty="0"/>
              <a:t>injuring others, their property, reputation, or employment by false or malicious or negligent action or inaction</a:t>
            </a:r>
            <a:r>
              <a:rPr lang="en-GB" dirty="0" smtClean="0"/>
              <a:t>.</a:t>
            </a:r>
          </a:p>
          <a:p>
            <a:pPr marL="624078" indent="-514350" fontAlgn="base">
              <a:buFont typeface="+mj-lt"/>
              <a:buAutoNum type="alphaLcParenR"/>
            </a:pPr>
            <a:r>
              <a:rPr lang="en-GB" dirty="0" smtClean="0"/>
              <a:t>reject </a:t>
            </a:r>
            <a:r>
              <a:rPr lang="en-GB" dirty="0"/>
              <a:t>and will not make any offer of bribery or unethical inducement</a:t>
            </a:r>
            <a:r>
              <a:rPr lang="en-GB" dirty="0" smtClean="0"/>
              <a:t>.</a:t>
            </a:r>
            <a:endParaRPr lang="en-GB" dirty="0"/>
          </a:p>
        </p:txBody>
      </p:sp>
    </p:spTree>
    <p:extLst>
      <p:ext uri="{BB962C8B-B14F-4D97-AF65-F5344CB8AC3E}">
        <p14:creationId xmlns:p14="http://schemas.microsoft.com/office/powerpoint/2010/main" val="36706485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579296" cy="648072"/>
          </a:xfrm>
        </p:spPr>
        <p:txBody>
          <a:bodyPr>
            <a:noAutofit/>
          </a:bodyPr>
          <a:lstStyle/>
          <a:p>
            <a:r>
              <a:rPr lang="en-GB" sz="2800" dirty="0" smtClean="0"/>
              <a:t>BCS Code of Conduct – Duty to Relevant Authority</a:t>
            </a:r>
            <a:endParaRPr lang="en-GB" sz="2800" dirty="0"/>
          </a:p>
        </p:txBody>
      </p:sp>
      <p:sp>
        <p:nvSpPr>
          <p:cNvPr id="3" name="Content Placeholder 2"/>
          <p:cNvSpPr>
            <a:spLocks noGrp="1"/>
          </p:cNvSpPr>
          <p:nvPr>
            <p:ph idx="1"/>
          </p:nvPr>
        </p:nvSpPr>
        <p:spPr/>
        <p:txBody>
          <a:bodyPr>
            <a:normAutofit fontScale="77500" lnSpcReduction="20000"/>
          </a:bodyPr>
          <a:lstStyle/>
          <a:p>
            <a:pPr marL="109728" indent="0" fontAlgn="base">
              <a:buNone/>
            </a:pPr>
            <a:r>
              <a:rPr lang="en-GB" dirty="0" smtClean="0"/>
              <a:t>You </a:t>
            </a:r>
            <a:r>
              <a:rPr lang="en-GB" dirty="0"/>
              <a:t>shall</a:t>
            </a:r>
            <a:r>
              <a:rPr lang="en-GB" dirty="0" smtClean="0"/>
              <a:t>:</a:t>
            </a:r>
          </a:p>
          <a:p>
            <a:pPr marL="624078" indent="-514350" fontAlgn="base">
              <a:buFont typeface="+mj-lt"/>
              <a:buAutoNum type="alphaLcParenR"/>
            </a:pPr>
            <a:r>
              <a:rPr lang="en-GB" dirty="0" smtClean="0"/>
              <a:t>carry </a:t>
            </a:r>
            <a:r>
              <a:rPr lang="en-GB" dirty="0"/>
              <a:t>out your professional responsibilities with due care and diligence in accordance with the Relevant Authority’s requirements whilst exercising your professional judgement at all times</a:t>
            </a:r>
            <a:r>
              <a:rPr lang="en-GB" dirty="0" smtClean="0"/>
              <a:t>.</a:t>
            </a:r>
          </a:p>
          <a:p>
            <a:pPr marL="624078" indent="-514350" fontAlgn="base">
              <a:buFont typeface="+mj-lt"/>
              <a:buAutoNum type="alphaLcParenR"/>
            </a:pPr>
            <a:r>
              <a:rPr lang="en-GB" dirty="0" smtClean="0"/>
              <a:t>seek </a:t>
            </a:r>
            <a:r>
              <a:rPr lang="en-GB" dirty="0"/>
              <a:t>to avoid any situation that may give rise to a conflict of interest between you and your Relevant Authority</a:t>
            </a:r>
            <a:r>
              <a:rPr lang="en-GB" dirty="0" smtClean="0"/>
              <a:t>.</a:t>
            </a:r>
          </a:p>
          <a:p>
            <a:pPr marL="624078" indent="-514350" fontAlgn="base">
              <a:buFont typeface="+mj-lt"/>
              <a:buAutoNum type="alphaLcParenR"/>
            </a:pPr>
            <a:r>
              <a:rPr lang="en-GB" dirty="0" smtClean="0"/>
              <a:t>accept </a:t>
            </a:r>
            <a:r>
              <a:rPr lang="en-GB" dirty="0"/>
              <a:t>professional responsibility for your work and for the work of colleagues who are defined in a given context as working under your supervision</a:t>
            </a:r>
            <a:r>
              <a:rPr lang="en-GB" dirty="0" smtClean="0"/>
              <a:t>.</a:t>
            </a:r>
          </a:p>
          <a:p>
            <a:pPr marL="624078" indent="-514350" fontAlgn="base">
              <a:buFont typeface="+mj-lt"/>
              <a:buAutoNum type="alphaLcParenR"/>
            </a:pPr>
            <a:r>
              <a:rPr lang="en-GB" b="1" dirty="0" smtClean="0"/>
              <a:t>NOT</a:t>
            </a:r>
            <a:r>
              <a:rPr lang="en-GB" dirty="0"/>
              <a:t> disclose or authorise to be disclosed, or use for personal gain or to benefit a third party, confidential information except with the permission of your Relevant Authority, or as required by </a:t>
            </a:r>
            <a:r>
              <a:rPr lang="en-GB" dirty="0" smtClean="0"/>
              <a:t>Legislation</a:t>
            </a:r>
          </a:p>
          <a:p>
            <a:pPr marL="624078" indent="-514350" fontAlgn="base">
              <a:buFont typeface="+mj-lt"/>
              <a:buAutoNum type="alphaLcParenR"/>
            </a:pPr>
            <a:r>
              <a:rPr lang="en-GB" b="1" dirty="0" smtClean="0"/>
              <a:t>NOT</a:t>
            </a:r>
            <a:r>
              <a:rPr lang="en-GB" dirty="0"/>
              <a:t> misrepresent or withhold information on the performance of products, systems or services (unless lawfully bound by a duty of confidentiality not to disclose such information), or take advantage of the lack of relevant knowledge or inexperience of others.</a:t>
            </a:r>
          </a:p>
        </p:txBody>
      </p:sp>
    </p:spTree>
    <p:extLst>
      <p:ext uri="{BB962C8B-B14F-4D97-AF65-F5344CB8AC3E}">
        <p14:creationId xmlns:p14="http://schemas.microsoft.com/office/powerpoint/2010/main" val="37850056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579296" cy="648072"/>
          </a:xfrm>
        </p:spPr>
        <p:txBody>
          <a:bodyPr>
            <a:noAutofit/>
          </a:bodyPr>
          <a:lstStyle/>
          <a:p>
            <a:r>
              <a:rPr lang="en-GB" sz="2800" dirty="0" smtClean="0"/>
              <a:t>BCS Code of Conduct – Duty to the Profession</a:t>
            </a:r>
            <a:endParaRPr lang="en-GB" sz="2800" dirty="0"/>
          </a:p>
        </p:txBody>
      </p:sp>
      <p:sp>
        <p:nvSpPr>
          <p:cNvPr id="3" name="Content Placeholder 2"/>
          <p:cNvSpPr>
            <a:spLocks noGrp="1"/>
          </p:cNvSpPr>
          <p:nvPr>
            <p:ph idx="1"/>
          </p:nvPr>
        </p:nvSpPr>
        <p:spPr/>
        <p:txBody>
          <a:bodyPr>
            <a:normAutofit fontScale="77500" lnSpcReduction="20000"/>
          </a:bodyPr>
          <a:lstStyle/>
          <a:p>
            <a:pPr marL="109728" indent="0" fontAlgn="base">
              <a:buNone/>
            </a:pPr>
            <a:r>
              <a:rPr lang="en-GB" dirty="0" smtClean="0"/>
              <a:t>You shall:</a:t>
            </a:r>
          </a:p>
          <a:p>
            <a:pPr marL="624078" indent="-514350" fontAlgn="base">
              <a:buFont typeface="+mj-lt"/>
              <a:buAutoNum type="alphaLcParenR"/>
            </a:pPr>
            <a:r>
              <a:rPr lang="en-GB" dirty="0" smtClean="0"/>
              <a:t>accept </a:t>
            </a:r>
            <a:r>
              <a:rPr lang="en-GB" dirty="0"/>
              <a:t>your personal duty to uphold the reputation of the profession and not take any action which could bring the profession into disrepute</a:t>
            </a:r>
            <a:r>
              <a:rPr lang="en-GB" dirty="0" smtClean="0"/>
              <a:t>.</a:t>
            </a:r>
          </a:p>
          <a:p>
            <a:pPr marL="624078" indent="-514350" fontAlgn="base">
              <a:buFont typeface="+mj-lt"/>
              <a:buAutoNum type="alphaLcParenR"/>
            </a:pPr>
            <a:r>
              <a:rPr lang="en-GB" dirty="0" smtClean="0"/>
              <a:t>seek </a:t>
            </a:r>
            <a:r>
              <a:rPr lang="en-GB" dirty="0"/>
              <a:t>to improve professional standards through participation in their development, use and enforcement</a:t>
            </a:r>
            <a:r>
              <a:rPr lang="en-GB" dirty="0" smtClean="0"/>
              <a:t>.</a:t>
            </a:r>
          </a:p>
          <a:p>
            <a:pPr marL="624078" indent="-514350" fontAlgn="base">
              <a:buFont typeface="+mj-lt"/>
              <a:buAutoNum type="alphaLcParenR"/>
            </a:pPr>
            <a:r>
              <a:rPr lang="en-GB" dirty="0" smtClean="0"/>
              <a:t>uphold </a:t>
            </a:r>
            <a:r>
              <a:rPr lang="en-GB" dirty="0"/>
              <a:t>the reputation and good standing of BCS, the Chartered Institute for IT</a:t>
            </a:r>
            <a:r>
              <a:rPr lang="en-GB" dirty="0" smtClean="0"/>
              <a:t>.</a:t>
            </a:r>
          </a:p>
          <a:p>
            <a:pPr marL="624078" indent="-514350" fontAlgn="base">
              <a:buFont typeface="+mj-lt"/>
              <a:buAutoNum type="alphaLcParenR"/>
            </a:pPr>
            <a:r>
              <a:rPr lang="en-GB" dirty="0" smtClean="0"/>
              <a:t>act </a:t>
            </a:r>
            <a:r>
              <a:rPr lang="en-GB" dirty="0"/>
              <a:t>with integrity and respect in your professional relationships with all members of BCS and with members of other professions with whom you work in a professional capacity</a:t>
            </a:r>
            <a:r>
              <a:rPr lang="en-GB" dirty="0" smtClean="0"/>
              <a:t>.</a:t>
            </a:r>
          </a:p>
          <a:p>
            <a:pPr marL="624078" indent="-514350" fontAlgn="base">
              <a:buFont typeface="+mj-lt"/>
              <a:buAutoNum type="alphaLcParenR"/>
            </a:pPr>
            <a:r>
              <a:rPr lang="en-GB" dirty="0" smtClean="0"/>
              <a:t>notify </a:t>
            </a:r>
            <a:r>
              <a:rPr lang="en-GB" dirty="0"/>
              <a:t>BCS if convicted of a criminal offence or upon becoming bankrupt or disqualified as a Company Director and in each case give details of the relevant jurisdiction</a:t>
            </a:r>
            <a:r>
              <a:rPr lang="en-GB" dirty="0" smtClean="0"/>
              <a:t>.</a:t>
            </a:r>
          </a:p>
          <a:p>
            <a:pPr marL="624078" indent="-514350" fontAlgn="base">
              <a:buFont typeface="+mj-lt"/>
              <a:buAutoNum type="alphaLcParenR"/>
            </a:pPr>
            <a:r>
              <a:rPr lang="en-GB" dirty="0" smtClean="0"/>
              <a:t>encourage </a:t>
            </a:r>
            <a:r>
              <a:rPr lang="en-GB" dirty="0"/>
              <a:t>and support fellow members in their professional development</a:t>
            </a:r>
            <a:endParaRPr lang="en-GB" dirty="0" smtClean="0"/>
          </a:p>
        </p:txBody>
      </p:sp>
    </p:spTree>
    <p:extLst>
      <p:ext uri="{BB962C8B-B14F-4D97-AF65-F5344CB8AC3E}">
        <p14:creationId xmlns:p14="http://schemas.microsoft.com/office/powerpoint/2010/main" val="4038828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Service Inspection Group Code of Ethics</a:t>
            </a:r>
            <a:endParaRPr lang="en-GB" sz="3200" dirty="0"/>
          </a:p>
        </p:txBody>
      </p:sp>
      <p:sp>
        <p:nvSpPr>
          <p:cNvPr id="3" name="Content Placeholder 2"/>
          <p:cNvSpPr>
            <a:spLocks noGrp="1"/>
          </p:cNvSpPr>
          <p:nvPr>
            <p:ph idx="1"/>
          </p:nvPr>
        </p:nvSpPr>
        <p:spPr/>
        <p:txBody>
          <a:bodyPr>
            <a:normAutofit/>
          </a:bodyPr>
          <a:lstStyle/>
          <a:p>
            <a:r>
              <a:rPr lang="en-GB" dirty="0"/>
              <a:t>Member firms undertake to respect the rules of professional behaviour contained in this code of ethics and are responsible that their managers, staff and associates do the same</a:t>
            </a:r>
            <a:r>
              <a:rPr lang="en-GB" dirty="0" smtClean="0"/>
              <a:t>.</a:t>
            </a:r>
          </a:p>
          <a:p>
            <a:endParaRPr lang="en-GB" sz="800" dirty="0"/>
          </a:p>
          <a:p>
            <a:r>
              <a:rPr lang="en-GB" dirty="0"/>
              <a:t>Members must only accept tasks for which they possess or have access to the necessary competence and organisation</a:t>
            </a:r>
            <a:r>
              <a:rPr lang="en-GB" dirty="0" smtClean="0"/>
              <a:t>.</a:t>
            </a:r>
          </a:p>
          <a:p>
            <a:endParaRPr lang="en-GB" sz="800" dirty="0"/>
          </a:p>
          <a:p>
            <a:r>
              <a:rPr lang="en-GB" dirty="0"/>
              <a:t>Each task must be accomplished solely in the legitimate interests of the client</a:t>
            </a:r>
            <a:r>
              <a:rPr lang="en-GB" dirty="0" smtClean="0"/>
              <a:t>.</a:t>
            </a:r>
          </a:p>
          <a:p>
            <a:endParaRPr lang="en-GB" sz="800" dirty="0"/>
          </a:p>
          <a:p>
            <a:r>
              <a:rPr lang="en-GB" dirty="0"/>
              <a:t>Members must carry out their tasks with all reasonable skill, care and diligence</a:t>
            </a:r>
            <a:r>
              <a:rPr lang="en-GB" dirty="0" smtClean="0"/>
              <a:t>.</a:t>
            </a:r>
            <a:endParaRPr lang="en-GB" dirty="0"/>
          </a:p>
        </p:txBody>
      </p:sp>
    </p:spTree>
    <p:extLst>
      <p:ext uri="{BB962C8B-B14F-4D97-AF65-F5344CB8AC3E}">
        <p14:creationId xmlns:p14="http://schemas.microsoft.com/office/powerpoint/2010/main" val="38618536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Service Inspection Group Code of Ethics</a:t>
            </a:r>
            <a:endParaRPr lang="en-GB" sz="3200" dirty="0"/>
          </a:p>
        </p:txBody>
      </p:sp>
      <p:sp>
        <p:nvSpPr>
          <p:cNvPr id="3" name="Content Placeholder 2"/>
          <p:cNvSpPr>
            <a:spLocks noGrp="1"/>
          </p:cNvSpPr>
          <p:nvPr>
            <p:ph idx="1"/>
          </p:nvPr>
        </p:nvSpPr>
        <p:spPr>
          <a:xfrm>
            <a:off x="457200" y="1052736"/>
            <a:ext cx="8229600" cy="5616624"/>
          </a:xfrm>
        </p:spPr>
        <p:txBody>
          <a:bodyPr>
            <a:normAutofit fontScale="85000" lnSpcReduction="20000"/>
          </a:bodyPr>
          <a:lstStyle/>
          <a:p>
            <a:r>
              <a:rPr lang="en-GB" dirty="0" smtClean="0"/>
              <a:t>Members </a:t>
            </a:r>
            <a:r>
              <a:rPr lang="en-GB" dirty="0"/>
              <a:t>shall discharge their duties with complete fidelity. They must not disclose, without their client's authority, business or technical information of a confidential nature that they have learned in the execution of their tasks. Moreover, they must not make use, against their client's interests, of information supplied to them, and of the results of examinations, tests and research carried out in the accomplishment of such tasks</a:t>
            </a:r>
            <a:r>
              <a:rPr lang="en-GB" dirty="0" smtClean="0"/>
              <a:t>.</a:t>
            </a:r>
          </a:p>
          <a:p>
            <a:endParaRPr lang="en-GB" sz="1000" dirty="0"/>
          </a:p>
          <a:p>
            <a:r>
              <a:rPr lang="en-GB" dirty="0"/>
              <a:t>No member shall act so as to injure, or attempt to injure, whether directly or indirectly, the professional reputation and prospects or business of another member firm or organisation – provided that this rule shall not be taken as prohibiting expression of technical opinion on behalf of a client before a tribunal or in a commissioned report, or of lodging a complaint of the conduct of a member to a competent body which lays down rules of conduct or code of practice</a:t>
            </a:r>
            <a:r>
              <a:rPr lang="en-GB" dirty="0" smtClean="0"/>
              <a:t>.</a:t>
            </a:r>
            <a:endParaRPr lang="en-GB" dirty="0"/>
          </a:p>
        </p:txBody>
      </p:sp>
    </p:spTree>
    <p:extLst>
      <p:ext uri="{BB962C8B-B14F-4D97-AF65-F5344CB8AC3E}">
        <p14:creationId xmlns:p14="http://schemas.microsoft.com/office/powerpoint/2010/main" val="1651707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Service Inspection Group Code of Ethics</a:t>
            </a:r>
            <a:endParaRPr lang="en-GB" sz="3200" dirty="0"/>
          </a:p>
        </p:txBody>
      </p:sp>
      <p:sp>
        <p:nvSpPr>
          <p:cNvPr id="3" name="Content Placeholder 2"/>
          <p:cNvSpPr>
            <a:spLocks noGrp="1"/>
          </p:cNvSpPr>
          <p:nvPr>
            <p:ph idx="1"/>
          </p:nvPr>
        </p:nvSpPr>
        <p:spPr/>
        <p:txBody>
          <a:bodyPr>
            <a:normAutofit fontScale="92500" lnSpcReduction="20000"/>
          </a:bodyPr>
          <a:lstStyle/>
          <a:p>
            <a:r>
              <a:rPr lang="en-GB" dirty="0" smtClean="0"/>
              <a:t>Members </a:t>
            </a:r>
            <a:r>
              <a:rPr lang="en-GB" dirty="0"/>
              <a:t>must refrain from treating with staff of client's or other member firms in order to induce them to leave and enter their own service</a:t>
            </a:r>
            <a:r>
              <a:rPr lang="en-GB" dirty="0" smtClean="0"/>
              <a:t>.</a:t>
            </a:r>
          </a:p>
          <a:p>
            <a:endParaRPr lang="en-GB" sz="900" dirty="0"/>
          </a:p>
          <a:p>
            <a:r>
              <a:rPr lang="en-GB" dirty="0"/>
              <a:t>Members shall be entitled to promote their business by making factual statements through their employees or agents or in advertising or in other promotional matter but shall not make exaggerated or unjustified claims or invidious comparison or undignified announcement or illustrations or publish material or otherwise act in a way likely to discredit the profession as a whole</a:t>
            </a:r>
            <a:r>
              <a:rPr lang="en-GB" dirty="0" smtClean="0"/>
              <a:t>.</a:t>
            </a:r>
          </a:p>
          <a:p>
            <a:endParaRPr lang="en-GB" sz="900" dirty="0"/>
          </a:p>
          <a:p>
            <a:r>
              <a:rPr lang="en-GB" dirty="0"/>
              <a:t>Members must not offer to make payment, by way of commission or otherwise for the introduction of business except through accredited agents or brokers</a:t>
            </a:r>
            <a:r>
              <a:rPr lang="en-GB" dirty="0" smtClean="0"/>
              <a:t>.</a:t>
            </a:r>
            <a:endParaRPr lang="en-GB" dirty="0"/>
          </a:p>
        </p:txBody>
      </p:sp>
    </p:spTree>
    <p:extLst>
      <p:ext uri="{BB962C8B-B14F-4D97-AF65-F5344CB8AC3E}">
        <p14:creationId xmlns:p14="http://schemas.microsoft.com/office/powerpoint/2010/main" val="878293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Service Inspection Group Code of Ethics</a:t>
            </a:r>
            <a:endParaRPr lang="en-GB" sz="3200" dirty="0"/>
          </a:p>
        </p:txBody>
      </p:sp>
      <p:sp>
        <p:nvSpPr>
          <p:cNvPr id="3" name="Content Placeholder 2"/>
          <p:cNvSpPr>
            <a:spLocks noGrp="1"/>
          </p:cNvSpPr>
          <p:nvPr>
            <p:ph idx="1"/>
          </p:nvPr>
        </p:nvSpPr>
        <p:spPr/>
        <p:txBody>
          <a:bodyPr>
            <a:normAutofit fontScale="92500" lnSpcReduction="10000"/>
          </a:bodyPr>
          <a:lstStyle/>
          <a:p>
            <a:r>
              <a:rPr lang="en-GB" dirty="0" smtClean="0"/>
              <a:t>For </a:t>
            </a:r>
            <a:r>
              <a:rPr lang="en-GB" dirty="0"/>
              <a:t>every task members must inform the client of any direct or indirect connection with the contractors, builders, manufacturers, suppliers or other commercial interests which might make their professional impartiality suspect</a:t>
            </a:r>
            <a:r>
              <a:rPr lang="en-GB" dirty="0" smtClean="0"/>
              <a:t>.</a:t>
            </a:r>
          </a:p>
          <a:p>
            <a:endParaRPr lang="en-GB" sz="900" dirty="0"/>
          </a:p>
          <a:p>
            <a:r>
              <a:rPr lang="en-GB" dirty="0"/>
              <a:t>Members must respect and properly apply the laws, regulations, technical rules and accepted professional standards and must not accept contracts or instructions incompatible with such rules</a:t>
            </a:r>
            <a:r>
              <a:rPr lang="en-GB" dirty="0" smtClean="0"/>
              <a:t>.</a:t>
            </a:r>
          </a:p>
          <a:p>
            <a:endParaRPr lang="en-GB" sz="900" dirty="0"/>
          </a:p>
          <a:p>
            <a:r>
              <a:rPr lang="en-GB" dirty="0"/>
              <a:t>Members must respect the personal and professional dignity of employees, colleagues and other persons, and the various persons or entities with whom they deal</a:t>
            </a:r>
            <a:r>
              <a:rPr lang="en-GB" dirty="0" smtClean="0"/>
              <a:t>.</a:t>
            </a:r>
            <a:endParaRPr lang="en-GB" dirty="0"/>
          </a:p>
        </p:txBody>
      </p:sp>
    </p:spTree>
    <p:extLst>
      <p:ext uri="{BB962C8B-B14F-4D97-AF65-F5344CB8AC3E}">
        <p14:creationId xmlns:p14="http://schemas.microsoft.com/office/powerpoint/2010/main" val="7652662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Legality</a:t>
            </a:r>
            <a:endParaRPr lang="en-GB" dirty="0"/>
          </a:p>
        </p:txBody>
      </p:sp>
      <p:sp>
        <p:nvSpPr>
          <p:cNvPr id="3" name="Content Placeholder 2"/>
          <p:cNvSpPr>
            <a:spLocks noGrp="1"/>
          </p:cNvSpPr>
          <p:nvPr>
            <p:ph idx="1"/>
          </p:nvPr>
        </p:nvSpPr>
        <p:spPr/>
        <p:txBody>
          <a:bodyPr>
            <a:normAutofit fontScale="92500" lnSpcReduction="10000"/>
          </a:bodyPr>
          <a:lstStyle/>
          <a:p>
            <a:pPr marL="109728" lvl="0" indent="0">
              <a:buNone/>
            </a:pPr>
            <a:r>
              <a:rPr lang="en-GB" dirty="0"/>
              <a:t>If any academic activity is concerned with studies on activities which themselves raise questions of legality there must be a persuasive rationale which demonstrates to the satisfaction of the University that</a:t>
            </a:r>
            <a:r>
              <a:rPr lang="en-GB" dirty="0" smtClean="0"/>
              <a:t>:</a:t>
            </a:r>
          </a:p>
          <a:p>
            <a:pPr marL="109728" lvl="0" indent="0">
              <a:buNone/>
            </a:pPr>
            <a:endParaRPr lang="en-GB" sz="1100" dirty="0"/>
          </a:p>
          <a:p>
            <a:pPr lvl="0"/>
            <a:r>
              <a:rPr lang="en-GB" dirty="0"/>
              <a:t>the risk to the University in terms of external (and internal) perceptions of the worthiness of the work has been assessed and is deemed acceptable</a:t>
            </a:r>
            <a:r>
              <a:rPr lang="en-GB" dirty="0" smtClean="0"/>
              <a:t>;</a:t>
            </a:r>
          </a:p>
          <a:p>
            <a:pPr lvl="0"/>
            <a:endParaRPr lang="en-GB" sz="1100" dirty="0"/>
          </a:p>
          <a:p>
            <a:pPr lvl="0"/>
            <a:r>
              <a:rPr lang="en-GB" dirty="0"/>
              <a:t>arrangements are in place which safeguard the interests of the researcher(s) being supervised in pursuit of the academic activity objectives</a:t>
            </a:r>
            <a:r>
              <a:rPr lang="en-GB" dirty="0" smtClean="0"/>
              <a:t>;</a:t>
            </a:r>
          </a:p>
          <a:p>
            <a:pPr lvl="0"/>
            <a:endParaRPr lang="en-GB" sz="1100" dirty="0"/>
          </a:p>
          <a:p>
            <a:pPr lvl="0"/>
            <a:r>
              <a:rPr lang="en-GB" dirty="0"/>
              <a:t>special arrangements have been made for the security of related documentation and artefacts.</a:t>
            </a:r>
          </a:p>
          <a:p>
            <a:endParaRPr lang="en-GB" dirty="0"/>
          </a:p>
        </p:txBody>
      </p:sp>
    </p:spTree>
    <p:extLst>
      <p:ext uri="{BB962C8B-B14F-4D97-AF65-F5344CB8AC3E}">
        <p14:creationId xmlns:p14="http://schemas.microsoft.com/office/powerpoint/2010/main" val="2325753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52736"/>
            <a:ext cx="8229600" cy="5688632"/>
          </a:xfrm>
        </p:spPr>
        <p:txBody>
          <a:bodyPr>
            <a:normAutofit/>
          </a:bodyPr>
          <a:lstStyle/>
          <a:p>
            <a:r>
              <a:rPr lang="en-GB" dirty="0" smtClean="0"/>
              <a:t>A completed ethics form MUST be submitted with your proposal</a:t>
            </a:r>
          </a:p>
          <a:p>
            <a:pPr lvl="1"/>
            <a:r>
              <a:rPr lang="en-GB" dirty="0" smtClean="0"/>
              <a:t>This allows the School to make sure that you’re not planning to do anything illegal or immoral</a:t>
            </a:r>
          </a:p>
          <a:p>
            <a:pPr lvl="1"/>
            <a:r>
              <a:rPr lang="en-GB" dirty="0" smtClean="0"/>
              <a:t>Any work that includes the collection of primary data requires Ethical approval</a:t>
            </a:r>
          </a:p>
          <a:p>
            <a:r>
              <a:rPr lang="en-GB" dirty="0" smtClean="0"/>
              <a:t>This contains 11 main sections, although not all of them are applicable to all projects</a:t>
            </a:r>
          </a:p>
          <a:p>
            <a:r>
              <a:rPr lang="en-GB" dirty="0" smtClean="0"/>
              <a:t>The forms will then be considered within the School/Faculty Ethics framework</a:t>
            </a:r>
          </a:p>
          <a:p>
            <a:pPr lvl="1"/>
            <a:r>
              <a:rPr lang="en-GB" dirty="0" smtClean="0"/>
              <a:t>Short form: Don’t ask to do anything that would force us to pass your form up to the University’s Ethics committee – we don’t have time for that </a:t>
            </a:r>
            <a:r>
              <a:rPr lang="en-GB" dirty="0" smtClean="0">
                <a:sym typeface="Wingdings" panose="05000000000000000000" pitchFamily="2" charset="2"/>
              </a:rPr>
              <a:t></a:t>
            </a:r>
            <a:endParaRPr lang="en-GB" dirty="0" smtClean="0"/>
          </a:p>
        </p:txBody>
      </p:sp>
      <p:sp>
        <p:nvSpPr>
          <p:cNvPr id="3" name="Title 2"/>
          <p:cNvSpPr>
            <a:spLocks noGrp="1"/>
          </p:cNvSpPr>
          <p:nvPr>
            <p:ph type="title"/>
          </p:nvPr>
        </p:nvSpPr>
        <p:spPr/>
        <p:txBody>
          <a:bodyPr>
            <a:normAutofit fontScale="90000"/>
          </a:bodyPr>
          <a:lstStyle/>
          <a:p>
            <a:r>
              <a:rPr lang="en-GB" dirty="0" smtClean="0"/>
              <a:t>The Ethics Form</a:t>
            </a:r>
            <a:endParaRPr lang="en-GB" dirty="0"/>
          </a:p>
        </p:txBody>
      </p:sp>
    </p:spTree>
    <p:extLst>
      <p:ext uri="{BB962C8B-B14F-4D97-AF65-F5344CB8AC3E}">
        <p14:creationId xmlns:p14="http://schemas.microsoft.com/office/powerpoint/2010/main" val="29389275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ik2013">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Nik2013</Template>
  <TotalTime>9357</TotalTime>
  <Words>1963</Words>
  <Application>Microsoft Office PowerPoint</Application>
  <PresentationFormat>On-screen Show (4:3)</PresentationFormat>
  <Paragraphs>162</Paragraphs>
  <Slides>21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Calibri</vt:lpstr>
      <vt:lpstr>Georgia</vt:lpstr>
      <vt:lpstr>Trebuchet MS</vt:lpstr>
      <vt:lpstr>Wingdings</vt:lpstr>
      <vt:lpstr>Wingdings 2</vt:lpstr>
      <vt:lpstr>Nik2013</vt:lpstr>
      <vt:lpstr>Research Methods</vt:lpstr>
      <vt:lpstr>The University Ethics Committee</vt:lpstr>
      <vt:lpstr>The University Ethics Committee</vt:lpstr>
      <vt:lpstr>Ethical Statement</vt:lpstr>
      <vt:lpstr>Ethical Statement</vt:lpstr>
      <vt:lpstr>An Ethical Code for Research</vt:lpstr>
      <vt:lpstr>An Ethical Code for Research</vt:lpstr>
      <vt:lpstr>Considerations</vt:lpstr>
      <vt:lpstr>Considerations</vt:lpstr>
      <vt:lpstr>Requirements</vt:lpstr>
      <vt:lpstr>Requirements</vt:lpstr>
      <vt:lpstr>BCS Code of Conduct – Public Interest</vt:lpstr>
      <vt:lpstr>BCS Code of Conduct – Professional Competence &amp; Integrity</vt:lpstr>
      <vt:lpstr>BCS Code of Conduct – Duty to Relevant Authority</vt:lpstr>
      <vt:lpstr>BCS Code of Conduct – Duty to the Profession</vt:lpstr>
      <vt:lpstr>Service Inspection Group Code of Ethics</vt:lpstr>
      <vt:lpstr>Service Inspection Group Code of Ethics</vt:lpstr>
      <vt:lpstr>Service Inspection Group Code of Ethics</vt:lpstr>
      <vt:lpstr>Service Inspection Group Code of Ethics</vt:lpstr>
      <vt:lpstr>Legality</vt:lpstr>
      <vt:lpstr>The Ethics Form</vt:lpstr>
    </vt:vector>
  </TitlesOfParts>
  <Company>SMU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Methods</dc:title>
  <dc:creator>Dr Nik Whitehead</dc:creator>
  <cp:lastModifiedBy>Mabrouka Abuhmida</cp:lastModifiedBy>
  <cp:revision>66</cp:revision>
  <dcterms:created xsi:type="dcterms:W3CDTF">2013-10-10T10:13:16Z</dcterms:created>
  <dcterms:modified xsi:type="dcterms:W3CDTF">2019-03-05T21:31:26Z</dcterms:modified>
</cp:coreProperties>
</file>