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256" r:id="rId2"/>
    <p:sldId id="257" r:id="rId3"/>
    <p:sldId id="258" r:id="rId4"/>
    <p:sldId id="259" r:id="rId5"/>
    <p:sldId id="260" r:id="rId6"/>
    <p:sldId id="261" r:id="rId7"/>
    <p:sldId id="262" r:id="rId8"/>
    <p:sldId id="264" r:id="rId9"/>
    <p:sldId id="263"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72" autoAdjust="0"/>
    <p:restoredTop sz="86370" autoAdjust="0"/>
  </p:normalViewPr>
  <p:slideViewPr>
    <p:cSldViewPr snapToGrid="0">
      <p:cViewPr varScale="1">
        <p:scale>
          <a:sx n="59" d="100"/>
          <a:sy n="59" d="100"/>
        </p:scale>
        <p:origin x="97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0D360B7-F27F-4271-86EF-9EAA4E4EE595}" type="doc">
      <dgm:prSet loTypeId="urn:microsoft.com/office/officeart/2008/layout/LinedList" loCatId="list" qsTypeId="urn:microsoft.com/office/officeart/2005/8/quickstyle/simple2" qsCatId="simple" csTypeId="urn:microsoft.com/office/officeart/2005/8/colors/colorful5" csCatId="colorful" phldr="1"/>
      <dgm:spPr/>
      <dgm:t>
        <a:bodyPr/>
        <a:lstStyle/>
        <a:p>
          <a:endParaRPr lang="en-US"/>
        </a:p>
      </dgm:t>
    </dgm:pt>
    <dgm:pt modelId="{379387CD-BC04-4407-9732-5D2B4B9C55A9}">
      <dgm:prSet phldrT="[Text]" phldr="0"/>
      <dgm:spPr/>
      <dgm:t>
        <a:bodyPr/>
        <a:lstStyle/>
        <a:p>
          <a:pPr rtl="0"/>
          <a:r>
            <a:rPr lang="en-US" dirty="0">
              <a:latin typeface="Calibri Light" panose="020F0302020204030204"/>
            </a:rPr>
            <a:t>The</a:t>
          </a:r>
          <a:r>
            <a:rPr lang="en-US" dirty="0"/>
            <a:t> domiciliary caregiver must have some prior knowledge of the theory that stage on the ego integrity, which is always developed by the elderly.</a:t>
          </a:r>
          <a:r>
            <a:rPr lang="en-US" dirty="0">
              <a:latin typeface="Calibri Light" panose="020F0302020204030204"/>
            </a:rPr>
            <a:t> </a:t>
          </a:r>
        </a:p>
      </dgm:t>
    </dgm:pt>
    <dgm:pt modelId="{0B57F4D1-D348-44BB-8315-821DFF8CE660}" type="parTrans" cxnId="{57B4CE38-5FE0-4A54-A097-CD0E932E89DD}">
      <dgm:prSet/>
      <dgm:spPr/>
      <dgm:t>
        <a:bodyPr/>
        <a:lstStyle/>
        <a:p>
          <a:endParaRPr lang="en-US"/>
        </a:p>
      </dgm:t>
    </dgm:pt>
    <dgm:pt modelId="{BF49B247-36DD-41E3-888A-4B0DE8EA881C}" type="sibTrans" cxnId="{57B4CE38-5FE0-4A54-A097-CD0E932E89DD}">
      <dgm:prSet/>
      <dgm:spPr/>
      <dgm:t>
        <a:bodyPr/>
        <a:lstStyle/>
        <a:p>
          <a:endParaRPr lang="en-US"/>
        </a:p>
      </dgm:t>
    </dgm:pt>
    <dgm:pt modelId="{E641C967-133C-4AB3-AA21-AF01D14D84D1}">
      <dgm:prSet phldrT="[Text]" phldr="0"/>
      <dgm:spPr/>
      <dgm:t>
        <a:bodyPr/>
        <a:lstStyle/>
        <a:p>
          <a:pPr rtl="0"/>
          <a:r>
            <a:rPr lang="en-US" dirty="0"/>
            <a:t>It will be important for the new employed domiciliary caregiver to understand that some of the adults are prone to undergo the desperation stage</a:t>
          </a:r>
          <a:r>
            <a:rPr lang="en-US" dirty="0">
              <a:latin typeface="Calibri Light" panose="020F0302020204030204"/>
            </a:rPr>
            <a:t> </a:t>
          </a:r>
          <a:r>
            <a:rPr lang="en-GB" dirty="0"/>
            <a:t>(</a:t>
          </a:r>
          <a:r>
            <a:rPr lang="en-US" dirty="0">
              <a:solidFill>
                <a:schemeClr val="bg1"/>
              </a:solidFill>
              <a:latin typeface="Calibri"/>
              <a:cs typeface="Calibri"/>
            </a:rPr>
            <a:t>Moen</a:t>
          </a:r>
          <a:r>
            <a:rPr lang="en-GB" dirty="0"/>
            <a:t>et al., </a:t>
          </a:r>
          <a:r>
            <a:rPr lang="en-GB" dirty="0">
              <a:latin typeface="Calibri Light" panose="020F0302020204030204"/>
            </a:rPr>
            <a:t>2007</a:t>
          </a:r>
          <a:r>
            <a:rPr lang="en-GB" dirty="0"/>
            <a:t>)</a:t>
          </a:r>
          <a:r>
            <a:rPr lang="en-US" dirty="0"/>
            <a:t>.</a:t>
          </a:r>
          <a:r>
            <a:rPr lang="en-US" dirty="0">
              <a:latin typeface="Calibri Light" panose="020F0302020204030204"/>
            </a:rPr>
            <a:t> </a:t>
          </a:r>
        </a:p>
      </dgm:t>
    </dgm:pt>
    <dgm:pt modelId="{802E957C-9B13-449A-AAA0-563B8FEE0430}" type="parTrans" cxnId="{F0F9A148-951B-4FCB-9660-5BBA24D96174}">
      <dgm:prSet/>
      <dgm:spPr/>
      <dgm:t>
        <a:bodyPr/>
        <a:lstStyle/>
        <a:p>
          <a:endParaRPr lang="en-US"/>
        </a:p>
      </dgm:t>
    </dgm:pt>
    <dgm:pt modelId="{1DEB95A3-A1A4-4806-85AA-1ED6D6D06CD2}" type="sibTrans" cxnId="{F0F9A148-951B-4FCB-9660-5BBA24D96174}">
      <dgm:prSet/>
      <dgm:spPr/>
      <dgm:t>
        <a:bodyPr/>
        <a:lstStyle/>
        <a:p>
          <a:endParaRPr lang="en-US"/>
        </a:p>
      </dgm:t>
    </dgm:pt>
    <dgm:pt modelId="{9DFC773D-B3DB-4178-94C9-89F6C99BE88E}">
      <dgm:prSet phldr="0"/>
      <dgm:spPr/>
      <dgm:t>
        <a:bodyPr/>
        <a:lstStyle/>
        <a:p>
          <a:r>
            <a:rPr lang="en-US" dirty="0"/>
            <a:t>They will be able to understand that the adults they will be caring are prior to have the sense if the wholeness.</a:t>
          </a:r>
          <a:r>
            <a:rPr lang="en-US" dirty="0">
              <a:latin typeface="Calibri Light" panose="020F0302020204030204"/>
            </a:rPr>
            <a:t> </a:t>
          </a:r>
          <a:endParaRPr lang="en-US" dirty="0"/>
        </a:p>
      </dgm:t>
    </dgm:pt>
    <dgm:pt modelId="{E3AE827D-2550-44DE-A3BF-20D32FAD94AF}" type="parTrans" cxnId="{80C0D51E-4E75-4402-B776-A0B03D3B9DAB}">
      <dgm:prSet/>
      <dgm:spPr/>
      <dgm:t>
        <a:bodyPr/>
        <a:lstStyle/>
        <a:p>
          <a:endParaRPr lang="en-US"/>
        </a:p>
      </dgm:t>
    </dgm:pt>
    <dgm:pt modelId="{4D7E9C4D-A58F-469A-82BE-3493B759CAD0}" type="sibTrans" cxnId="{80C0D51E-4E75-4402-B776-A0B03D3B9DAB}">
      <dgm:prSet/>
      <dgm:spPr/>
      <dgm:t>
        <a:bodyPr/>
        <a:lstStyle/>
        <a:p>
          <a:endParaRPr lang="en-US"/>
        </a:p>
      </dgm:t>
    </dgm:pt>
    <dgm:pt modelId="{BBB473F9-6636-4FCB-A72C-9CDC78337984}">
      <dgm:prSet phldr="0"/>
      <dgm:spPr/>
      <dgm:t>
        <a:bodyPr/>
        <a:lstStyle/>
        <a:p>
          <a:pPr rtl="0"/>
          <a:r>
            <a:rPr lang="en-US" dirty="0"/>
            <a:t>They may try to avoid the effects of the stage, which causes them to feel frustrated, and misjudgment can occur if they do not have a basic understanding of their mental state.</a:t>
          </a:r>
          <a:endParaRPr lang="en-US" dirty="0">
            <a:latin typeface="Calibri Light" panose="020F0302020204030204"/>
          </a:endParaRPr>
        </a:p>
      </dgm:t>
    </dgm:pt>
    <dgm:pt modelId="{593C4C43-D6E6-4749-8074-D69159DC1497}" type="parTrans" cxnId="{1479F784-0062-46CB-B2FF-8FA9C9A07977}">
      <dgm:prSet/>
      <dgm:spPr/>
      <dgm:t>
        <a:bodyPr/>
        <a:lstStyle/>
        <a:p>
          <a:endParaRPr lang="en-US"/>
        </a:p>
      </dgm:t>
    </dgm:pt>
    <dgm:pt modelId="{FC8D0ED7-A585-4582-8A88-B6242F9686CF}" type="sibTrans" cxnId="{1479F784-0062-46CB-B2FF-8FA9C9A07977}">
      <dgm:prSet/>
      <dgm:spPr/>
      <dgm:t>
        <a:bodyPr/>
        <a:lstStyle/>
        <a:p>
          <a:endParaRPr lang="en-US"/>
        </a:p>
      </dgm:t>
    </dgm:pt>
    <dgm:pt modelId="{2B481283-14DE-49CD-883B-794A59CD5FDD}">
      <dgm:prSet phldr="0"/>
      <dgm:spPr/>
      <dgm:t>
        <a:bodyPr/>
        <a:lstStyle/>
        <a:p>
          <a:r>
            <a:rPr lang="en-GB" dirty="0"/>
            <a:t>the if brain or mental function is only limited in the aspect of the memory (</a:t>
          </a:r>
          <a:r>
            <a:rPr lang="en-US" dirty="0">
              <a:solidFill>
                <a:schemeClr val="bg1"/>
              </a:solidFill>
              <a:latin typeface="Calibri"/>
              <a:cs typeface="Calibri"/>
            </a:rPr>
            <a:t>Molloy</a:t>
          </a:r>
          <a:r>
            <a:rPr lang="en-GB" dirty="0"/>
            <a:t>et al., </a:t>
          </a:r>
          <a:r>
            <a:rPr lang="en-GB" dirty="0">
              <a:latin typeface="Calibri Light" panose="020F0302020204030204"/>
            </a:rPr>
            <a:t>2018</a:t>
          </a:r>
          <a:r>
            <a:rPr lang="en-GB" dirty="0"/>
            <a:t>). </a:t>
          </a:r>
          <a:endParaRPr lang="en-US" dirty="0"/>
        </a:p>
      </dgm:t>
    </dgm:pt>
    <dgm:pt modelId="{78F1A8D8-2909-4EE3-A765-F33AFF38A78F}" type="parTrans" cxnId="{C555978A-854A-4182-AAC2-87D8C188AB89}">
      <dgm:prSet/>
      <dgm:spPr/>
      <dgm:t>
        <a:bodyPr/>
        <a:lstStyle/>
        <a:p>
          <a:endParaRPr lang="en-US"/>
        </a:p>
      </dgm:t>
    </dgm:pt>
    <dgm:pt modelId="{A968E7A3-5010-410D-AA85-48CD1A95DD21}" type="sibTrans" cxnId="{C555978A-854A-4182-AAC2-87D8C188AB89}">
      <dgm:prSet/>
      <dgm:spPr/>
      <dgm:t>
        <a:bodyPr/>
        <a:lstStyle/>
        <a:p>
          <a:endParaRPr lang="en-US"/>
        </a:p>
      </dgm:t>
    </dgm:pt>
    <dgm:pt modelId="{ADFEC970-91AF-43A4-A3CF-6ACF29CD136C}">
      <dgm:prSet phldr="0"/>
      <dgm:spPr/>
      <dgm:t>
        <a:bodyPr/>
        <a:lstStyle/>
        <a:p>
          <a:r>
            <a:rPr lang="en-GB" dirty="0"/>
            <a:t>In the understanding of the psychological knowledge in terms of the Erick Ericksons theories, the carer will be able to understand that the adulthood mental work ability will be reduced although they will be able to have more wisdom in the dealing of the various issues in the intelligence aspect.   </a:t>
          </a:r>
          <a:endParaRPr lang="en-US" dirty="0"/>
        </a:p>
      </dgm:t>
    </dgm:pt>
    <dgm:pt modelId="{DC245108-1A50-4A2F-AB75-4B6D9F60A128}" type="parTrans" cxnId="{28E3D9D3-8D86-4CC5-8A32-F3863DFB7F86}">
      <dgm:prSet/>
      <dgm:spPr/>
      <dgm:t>
        <a:bodyPr/>
        <a:lstStyle/>
        <a:p>
          <a:endParaRPr lang="en-US"/>
        </a:p>
      </dgm:t>
    </dgm:pt>
    <dgm:pt modelId="{5363A39A-0208-481F-ABC1-68D1A75378A3}" type="sibTrans" cxnId="{28E3D9D3-8D86-4CC5-8A32-F3863DFB7F86}">
      <dgm:prSet/>
      <dgm:spPr/>
      <dgm:t>
        <a:bodyPr/>
        <a:lstStyle/>
        <a:p>
          <a:endParaRPr lang="en-US"/>
        </a:p>
      </dgm:t>
    </dgm:pt>
    <dgm:pt modelId="{726B9396-E48A-4894-924A-CFFD4D26992B}" type="pres">
      <dgm:prSet presAssocID="{90D360B7-F27F-4271-86EF-9EAA4E4EE595}" presName="vert0" presStyleCnt="0">
        <dgm:presLayoutVars>
          <dgm:dir/>
          <dgm:animOne val="branch"/>
          <dgm:animLvl val="lvl"/>
        </dgm:presLayoutVars>
      </dgm:prSet>
      <dgm:spPr/>
    </dgm:pt>
    <dgm:pt modelId="{726DAD0A-78C3-42B3-8D87-3029037874F8}" type="pres">
      <dgm:prSet presAssocID="{379387CD-BC04-4407-9732-5D2B4B9C55A9}" presName="thickLine" presStyleLbl="alignNode1" presStyleIdx="0" presStyleCnt="6"/>
      <dgm:spPr/>
    </dgm:pt>
    <dgm:pt modelId="{328F4D48-6856-4921-A029-6DDC40BE2841}" type="pres">
      <dgm:prSet presAssocID="{379387CD-BC04-4407-9732-5D2B4B9C55A9}" presName="horz1" presStyleCnt="0"/>
      <dgm:spPr/>
    </dgm:pt>
    <dgm:pt modelId="{D10E8247-E053-45B5-979B-A09B5D0678AD}" type="pres">
      <dgm:prSet presAssocID="{379387CD-BC04-4407-9732-5D2B4B9C55A9}" presName="tx1" presStyleLbl="revTx" presStyleIdx="0" presStyleCnt="6"/>
      <dgm:spPr/>
    </dgm:pt>
    <dgm:pt modelId="{438F3930-43E2-451D-A97A-9B2E714555FA}" type="pres">
      <dgm:prSet presAssocID="{379387CD-BC04-4407-9732-5D2B4B9C55A9}" presName="vert1" presStyleCnt="0"/>
      <dgm:spPr/>
    </dgm:pt>
    <dgm:pt modelId="{8D3DAE2A-DF9B-4456-AF6F-BE6BBB040DD6}" type="pres">
      <dgm:prSet presAssocID="{9DFC773D-B3DB-4178-94C9-89F6C99BE88E}" presName="thickLine" presStyleLbl="alignNode1" presStyleIdx="1" presStyleCnt="6"/>
      <dgm:spPr/>
    </dgm:pt>
    <dgm:pt modelId="{7889EDCC-9BE3-4DC7-B12C-B5CAC6ABAB67}" type="pres">
      <dgm:prSet presAssocID="{9DFC773D-B3DB-4178-94C9-89F6C99BE88E}" presName="horz1" presStyleCnt="0"/>
      <dgm:spPr/>
    </dgm:pt>
    <dgm:pt modelId="{E3340D02-1818-4A61-9B0B-B4D64324AFB7}" type="pres">
      <dgm:prSet presAssocID="{9DFC773D-B3DB-4178-94C9-89F6C99BE88E}" presName="tx1" presStyleLbl="revTx" presStyleIdx="1" presStyleCnt="6"/>
      <dgm:spPr/>
    </dgm:pt>
    <dgm:pt modelId="{607C7F80-2DDE-4AA2-AE5D-466A318A5CA9}" type="pres">
      <dgm:prSet presAssocID="{9DFC773D-B3DB-4178-94C9-89F6C99BE88E}" presName="vert1" presStyleCnt="0"/>
      <dgm:spPr/>
    </dgm:pt>
    <dgm:pt modelId="{1C9ACE80-B8E6-439F-A53A-7C4EF7496F8D}" type="pres">
      <dgm:prSet presAssocID="{E641C967-133C-4AB3-AA21-AF01D14D84D1}" presName="thickLine" presStyleLbl="alignNode1" presStyleIdx="2" presStyleCnt="6"/>
      <dgm:spPr/>
    </dgm:pt>
    <dgm:pt modelId="{C73D210D-3E32-44C2-BB77-8EEB154DF271}" type="pres">
      <dgm:prSet presAssocID="{E641C967-133C-4AB3-AA21-AF01D14D84D1}" presName="horz1" presStyleCnt="0"/>
      <dgm:spPr/>
    </dgm:pt>
    <dgm:pt modelId="{8116B3E6-FC89-4EB9-B67C-E242DEBC84D3}" type="pres">
      <dgm:prSet presAssocID="{E641C967-133C-4AB3-AA21-AF01D14D84D1}" presName="tx1" presStyleLbl="revTx" presStyleIdx="2" presStyleCnt="6"/>
      <dgm:spPr/>
    </dgm:pt>
    <dgm:pt modelId="{60D24F3C-CEF7-401B-81FA-C48CFC518EE7}" type="pres">
      <dgm:prSet presAssocID="{E641C967-133C-4AB3-AA21-AF01D14D84D1}" presName="vert1" presStyleCnt="0"/>
      <dgm:spPr/>
    </dgm:pt>
    <dgm:pt modelId="{73C7EB30-DBDB-4634-9C2F-71B035C52DEF}" type="pres">
      <dgm:prSet presAssocID="{BBB473F9-6636-4FCB-A72C-9CDC78337984}" presName="thickLine" presStyleLbl="alignNode1" presStyleIdx="3" presStyleCnt="6"/>
      <dgm:spPr/>
    </dgm:pt>
    <dgm:pt modelId="{8BC915DC-6C15-4281-AB50-0A964579A3D6}" type="pres">
      <dgm:prSet presAssocID="{BBB473F9-6636-4FCB-A72C-9CDC78337984}" presName="horz1" presStyleCnt="0"/>
      <dgm:spPr/>
    </dgm:pt>
    <dgm:pt modelId="{6DC81543-BF60-456A-922A-F91912021306}" type="pres">
      <dgm:prSet presAssocID="{BBB473F9-6636-4FCB-A72C-9CDC78337984}" presName="tx1" presStyleLbl="revTx" presStyleIdx="3" presStyleCnt="6"/>
      <dgm:spPr/>
    </dgm:pt>
    <dgm:pt modelId="{BBD2C09A-B2FE-4E8F-B8E7-C9DE5B525634}" type="pres">
      <dgm:prSet presAssocID="{BBB473F9-6636-4FCB-A72C-9CDC78337984}" presName="vert1" presStyleCnt="0"/>
      <dgm:spPr/>
    </dgm:pt>
    <dgm:pt modelId="{C77DAFBD-4648-43CB-9497-5D0DD482138B}" type="pres">
      <dgm:prSet presAssocID="{ADFEC970-91AF-43A4-A3CF-6ACF29CD136C}" presName="thickLine" presStyleLbl="alignNode1" presStyleIdx="4" presStyleCnt="6"/>
      <dgm:spPr/>
    </dgm:pt>
    <dgm:pt modelId="{0E7B476C-7028-4E22-A6E0-8B5C32A3EF55}" type="pres">
      <dgm:prSet presAssocID="{ADFEC970-91AF-43A4-A3CF-6ACF29CD136C}" presName="horz1" presStyleCnt="0"/>
      <dgm:spPr/>
    </dgm:pt>
    <dgm:pt modelId="{B61100C8-3CA5-4C8A-A678-5E20B6754239}" type="pres">
      <dgm:prSet presAssocID="{ADFEC970-91AF-43A4-A3CF-6ACF29CD136C}" presName="tx1" presStyleLbl="revTx" presStyleIdx="4" presStyleCnt="6"/>
      <dgm:spPr/>
    </dgm:pt>
    <dgm:pt modelId="{272D8C6A-A16F-4BE3-86F0-2D06B17CF313}" type="pres">
      <dgm:prSet presAssocID="{ADFEC970-91AF-43A4-A3CF-6ACF29CD136C}" presName="vert1" presStyleCnt="0"/>
      <dgm:spPr/>
    </dgm:pt>
    <dgm:pt modelId="{6CA58583-A89A-44EC-9378-A32960F489DB}" type="pres">
      <dgm:prSet presAssocID="{2B481283-14DE-49CD-883B-794A59CD5FDD}" presName="thickLine" presStyleLbl="alignNode1" presStyleIdx="5" presStyleCnt="6"/>
      <dgm:spPr/>
    </dgm:pt>
    <dgm:pt modelId="{6289AD23-3499-4091-B42B-1E92D3FC9BAD}" type="pres">
      <dgm:prSet presAssocID="{2B481283-14DE-49CD-883B-794A59CD5FDD}" presName="horz1" presStyleCnt="0"/>
      <dgm:spPr/>
    </dgm:pt>
    <dgm:pt modelId="{DB62F112-881B-41F9-97A1-813B1C6E1FE3}" type="pres">
      <dgm:prSet presAssocID="{2B481283-14DE-49CD-883B-794A59CD5FDD}" presName="tx1" presStyleLbl="revTx" presStyleIdx="5" presStyleCnt="6"/>
      <dgm:spPr/>
    </dgm:pt>
    <dgm:pt modelId="{8AD8E07D-D487-4B8B-ABCC-9EDC4DF58107}" type="pres">
      <dgm:prSet presAssocID="{2B481283-14DE-49CD-883B-794A59CD5FDD}" presName="vert1" presStyleCnt="0"/>
      <dgm:spPr/>
    </dgm:pt>
  </dgm:ptLst>
  <dgm:cxnLst>
    <dgm:cxn modelId="{7616110F-3644-4A04-9D8D-F1479087091D}" type="presOf" srcId="{E641C967-133C-4AB3-AA21-AF01D14D84D1}" destId="{8116B3E6-FC89-4EB9-B67C-E242DEBC84D3}" srcOrd="0" destOrd="0" presId="urn:microsoft.com/office/officeart/2008/layout/LinedList"/>
    <dgm:cxn modelId="{DC241C15-4693-4541-8A23-203026A3B183}" type="presOf" srcId="{379387CD-BC04-4407-9732-5D2B4B9C55A9}" destId="{D10E8247-E053-45B5-979B-A09B5D0678AD}" srcOrd="0" destOrd="0" presId="urn:microsoft.com/office/officeart/2008/layout/LinedList"/>
    <dgm:cxn modelId="{17C8BE15-AD97-422D-A026-897F017CB767}" type="presOf" srcId="{9DFC773D-B3DB-4178-94C9-89F6C99BE88E}" destId="{E3340D02-1818-4A61-9B0B-B4D64324AFB7}" srcOrd="0" destOrd="0" presId="urn:microsoft.com/office/officeart/2008/layout/LinedList"/>
    <dgm:cxn modelId="{80C0D51E-4E75-4402-B776-A0B03D3B9DAB}" srcId="{90D360B7-F27F-4271-86EF-9EAA4E4EE595}" destId="{9DFC773D-B3DB-4178-94C9-89F6C99BE88E}" srcOrd="1" destOrd="0" parTransId="{E3AE827D-2550-44DE-A3BF-20D32FAD94AF}" sibTransId="{4D7E9C4D-A58F-469A-82BE-3493B759CAD0}"/>
    <dgm:cxn modelId="{46F2DA1F-9BFF-4B8F-BF7D-4C5B35DBC8B9}" type="presOf" srcId="{BBB473F9-6636-4FCB-A72C-9CDC78337984}" destId="{6DC81543-BF60-456A-922A-F91912021306}" srcOrd="0" destOrd="0" presId="urn:microsoft.com/office/officeart/2008/layout/LinedList"/>
    <dgm:cxn modelId="{264FF22C-F70B-40B9-985E-8AFE836DA5E2}" type="presOf" srcId="{90D360B7-F27F-4271-86EF-9EAA4E4EE595}" destId="{726B9396-E48A-4894-924A-CFFD4D26992B}" srcOrd="0" destOrd="0" presId="urn:microsoft.com/office/officeart/2008/layout/LinedList"/>
    <dgm:cxn modelId="{57B4CE38-5FE0-4A54-A097-CD0E932E89DD}" srcId="{90D360B7-F27F-4271-86EF-9EAA4E4EE595}" destId="{379387CD-BC04-4407-9732-5D2B4B9C55A9}" srcOrd="0" destOrd="0" parTransId="{0B57F4D1-D348-44BB-8315-821DFF8CE660}" sibTransId="{BF49B247-36DD-41E3-888A-4B0DE8EA881C}"/>
    <dgm:cxn modelId="{F0F9A148-951B-4FCB-9660-5BBA24D96174}" srcId="{90D360B7-F27F-4271-86EF-9EAA4E4EE595}" destId="{E641C967-133C-4AB3-AA21-AF01D14D84D1}" srcOrd="2" destOrd="0" parTransId="{802E957C-9B13-449A-AAA0-563B8FEE0430}" sibTransId="{1DEB95A3-A1A4-4806-85AA-1ED6D6D06CD2}"/>
    <dgm:cxn modelId="{1479F784-0062-46CB-B2FF-8FA9C9A07977}" srcId="{90D360B7-F27F-4271-86EF-9EAA4E4EE595}" destId="{BBB473F9-6636-4FCB-A72C-9CDC78337984}" srcOrd="3" destOrd="0" parTransId="{593C4C43-D6E6-4749-8074-D69159DC1497}" sibTransId="{FC8D0ED7-A585-4582-8A88-B6242F9686CF}"/>
    <dgm:cxn modelId="{C555978A-854A-4182-AAC2-87D8C188AB89}" srcId="{90D360B7-F27F-4271-86EF-9EAA4E4EE595}" destId="{2B481283-14DE-49CD-883B-794A59CD5FDD}" srcOrd="5" destOrd="0" parTransId="{78F1A8D8-2909-4EE3-A765-F33AFF38A78F}" sibTransId="{A968E7A3-5010-410D-AA85-48CD1A95DD21}"/>
    <dgm:cxn modelId="{AF4471A1-6E35-44DC-8459-D7DC45C194B0}" type="presOf" srcId="{2B481283-14DE-49CD-883B-794A59CD5FDD}" destId="{DB62F112-881B-41F9-97A1-813B1C6E1FE3}" srcOrd="0" destOrd="0" presId="urn:microsoft.com/office/officeart/2008/layout/LinedList"/>
    <dgm:cxn modelId="{14688AD0-6362-4F33-8772-8F288029EA80}" type="presOf" srcId="{ADFEC970-91AF-43A4-A3CF-6ACF29CD136C}" destId="{B61100C8-3CA5-4C8A-A678-5E20B6754239}" srcOrd="0" destOrd="0" presId="urn:microsoft.com/office/officeart/2008/layout/LinedList"/>
    <dgm:cxn modelId="{28E3D9D3-8D86-4CC5-8A32-F3863DFB7F86}" srcId="{90D360B7-F27F-4271-86EF-9EAA4E4EE595}" destId="{ADFEC970-91AF-43A4-A3CF-6ACF29CD136C}" srcOrd="4" destOrd="0" parTransId="{DC245108-1A50-4A2F-AB75-4B6D9F60A128}" sibTransId="{5363A39A-0208-481F-ABC1-68D1A75378A3}"/>
    <dgm:cxn modelId="{98F2ECE0-F1AB-4BF7-ABD7-7365984A4951}" type="presParOf" srcId="{726B9396-E48A-4894-924A-CFFD4D26992B}" destId="{726DAD0A-78C3-42B3-8D87-3029037874F8}" srcOrd="0" destOrd="0" presId="urn:microsoft.com/office/officeart/2008/layout/LinedList"/>
    <dgm:cxn modelId="{4CDCF624-1904-4A3C-B357-A5CCBDD4EEF1}" type="presParOf" srcId="{726B9396-E48A-4894-924A-CFFD4D26992B}" destId="{328F4D48-6856-4921-A029-6DDC40BE2841}" srcOrd="1" destOrd="0" presId="urn:microsoft.com/office/officeart/2008/layout/LinedList"/>
    <dgm:cxn modelId="{02779D62-32CA-4D8B-8AEA-2A4CE24C0344}" type="presParOf" srcId="{328F4D48-6856-4921-A029-6DDC40BE2841}" destId="{D10E8247-E053-45B5-979B-A09B5D0678AD}" srcOrd="0" destOrd="0" presId="urn:microsoft.com/office/officeart/2008/layout/LinedList"/>
    <dgm:cxn modelId="{DA1708C5-DE14-4967-9B4F-8390A2AA6267}" type="presParOf" srcId="{328F4D48-6856-4921-A029-6DDC40BE2841}" destId="{438F3930-43E2-451D-A97A-9B2E714555FA}" srcOrd="1" destOrd="0" presId="urn:microsoft.com/office/officeart/2008/layout/LinedList"/>
    <dgm:cxn modelId="{32FADA1F-9C90-4791-BB72-939A8C2CBFF8}" type="presParOf" srcId="{726B9396-E48A-4894-924A-CFFD4D26992B}" destId="{8D3DAE2A-DF9B-4456-AF6F-BE6BBB040DD6}" srcOrd="2" destOrd="0" presId="urn:microsoft.com/office/officeart/2008/layout/LinedList"/>
    <dgm:cxn modelId="{94905DCA-A3FE-458B-AE9C-5399D0E0B961}" type="presParOf" srcId="{726B9396-E48A-4894-924A-CFFD4D26992B}" destId="{7889EDCC-9BE3-4DC7-B12C-B5CAC6ABAB67}" srcOrd="3" destOrd="0" presId="urn:microsoft.com/office/officeart/2008/layout/LinedList"/>
    <dgm:cxn modelId="{9BB08FA6-F097-4294-8A26-1D33C05EFE47}" type="presParOf" srcId="{7889EDCC-9BE3-4DC7-B12C-B5CAC6ABAB67}" destId="{E3340D02-1818-4A61-9B0B-B4D64324AFB7}" srcOrd="0" destOrd="0" presId="urn:microsoft.com/office/officeart/2008/layout/LinedList"/>
    <dgm:cxn modelId="{8CFA1388-64AB-4A04-B3F9-5F39D09F810F}" type="presParOf" srcId="{7889EDCC-9BE3-4DC7-B12C-B5CAC6ABAB67}" destId="{607C7F80-2DDE-4AA2-AE5D-466A318A5CA9}" srcOrd="1" destOrd="0" presId="urn:microsoft.com/office/officeart/2008/layout/LinedList"/>
    <dgm:cxn modelId="{94564DD1-01EB-4D76-8BFD-B9E82A569FEA}" type="presParOf" srcId="{726B9396-E48A-4894-924A-CFFD4D26992B}" destId="{1C9ACE80-B8E6-439F-A53A-7C4EF7496F8D}" srcOrd="4" destOrd="0" presId="urn:microsoft.com/office/officeart/2008/layout/LinedList"/>
    <dgm:cxn modelId="{78AC80D4-8CA8-49B4-AFEF-37CFF1438C88}" type="presParOf" srcId="{726B9396-E48A-4894-924A-CFFD4D26992B}" destId="{C73D210D-3E32-44C2-BB77-8EEB154DF271}" srcOrd="5" destOrd="0" presId="urn:microsoft.com/office/officeart/2008/layout/LinedList"/>
    <dgm:cxn modelId="{1BB250BB-8071-40A3-851F-AD9BFEE7B47D}" type="presParOf" srcId="{C73D210D-3E32-44C2-BB77-8EEB154DF271}" destId="{8116B3E6-FC89-4EB9-B67C-E242DEBC84D3}" srcOrd="0" destOrd="0" presId="urn:microsoft.com/office/officeart/2008/layout/LinedList"/>
    <dgm:cxn modelId="{BCF34486-7AE6-431A-9DE1-BB3FBCCD7788}" type="presParOf" srcId="{C73D210D-3E32-44C2-BB77-8EEB154DF271}" destId="{60D24F3C-CEF7-401B-81FA-C48CFC518EE7}" srcOrd="1" destOrd="0" presId="urn:microsoft.com/office/officeart/2008/layout/LinedList"/>
    <dgm:cxn modelId="{F22D3D01-30A6-4D58-AB44-C7DE63C67FEB}" type="presParOf" srcId="{726B9396-E48A-4894-924A-CFFD4D26992B}" destId="{73C7EB30-DBDB-4634-9C2F-71B035C52DEF}" srcOrd="6" destOrd="0" presId="urn:microsoft.com/office/officeart/2008/layout/LinedList"/>
    <dgm:cxn modelId="{D5AEA76B-4F28-4ACF-B7AE-F7CBBF15F1F7}" type="presParOf" srcId="{726B9396-E48A-4894-924A-CFFD4D26992B}" destId="{8BC915DC-6C15-4281-AB50-0A964579A3D6}" srcOrd="7" destOrd="0" presId="urn:microsoft.com/office/officeart/2008/layout/LinedList"/>
    <dgm:cxn modelId="{9E31DFCC-B860-403E-B950-D4DCFC8963DC}" type="presParOf" srcId="{8BC915DC-6C15-4281-AB50-0A964579A3D6}" destId="{6DC81543-BF60-456A-922A-F91912021306}" srcOrd="0" destOrd="0" presId="urn:microsoft.com/office/officeart/2008/layout/LinedList"/>
    <dgm:cxn modelId="{4B338B23-9DB1-421B-8790-DEBD0E7598AA}" type="presParOf" srcId="{8BC915DC-6C15-4281-AB50-0A964579A3D6}" destId="{BBD2C09A-B2FE-4E8F-B8E7-C9DE5B525634}" srcOrd="1" destOrd="0" presId="urn:microsoft.com/office/officeart/2008/layout/LinedList"/>
    <dgm:cxn modelId="{014DE10B-7F9C-4675-A4E7-D00268353FFD}" type="presParOf" srcId="{726B9396-E48A-4894-924A-CFFD4D26992B}" destId="{C77DAFBD-4648-43CB-9497-5D0DD482138B}" srcOrd="8" destOrd="0" presId="urn:microsoft.com/office/officeart/2008/layout/LinedList"/>
    <dgm:cxn modelId="{42EDFCDA-4E16-4EC8-847A-28AAEFE7474E}" type="presParOf" srcId="{726B9396-E48A-4894-924A-CFFD4D26992B}" destId="{0E7B476C-7028-4E22-A6E0-8B5C32A3EF55}" srcOrd="9" destOrd="0" presId="urn:microsoft.com/office/officeart/2008/layout/LinedList"/>
    <dgm:cxn modelId="{C5AE1079-8CB8-4EF6-A095-3CF89EF3738F}" type="presParOf" srcId="{0E7B476C-7028-4E22-A6E0-8B5C32A3EF55}" destId="{B61100C8-3CA5-4C8A-A678-5E20B6754239}" srcOrd="0" destOrd="0" presId="urn:microsoft.com/office/officeart/2008/layout/LinedList"/>
    <dgm:cxn modelId="{8AFCBF61-822C-4664-9D75-A653FB9244B9}" type="presParOf" srcId="{0E7B476C-7028-4E22-A6E0-8B5C32A3EF55}" destId="{272D8C6A-A16F-4BE3-86F0-2D06B17CF313}" srcOrd="1" destOrd="0" presId="urn:microsoft.com/office/officeart/2008/layout/LinedList"/>
    <dgm:cxn modelId="{A713CA9F-B3E8-4ECC-88E0-2D1CBE586C86}" type="presParOf" srcId="{726B9396-E48A-4894-924A-CFFD4D26992B}" destId="{6CA58583-A89A-44EC-9378-A32960F489DB}" srcOrd="10" destOrd="0" presId="urn:microsoft.com/office/officeart/2008/layout/LinedList"/>
    <dgm:cxn modelId="{3998B457-8C09-4EAB-9D46-9A1C7941B2E3}" type="presParOf" srcId="{726B9396-E48A-4894-924A-CFFD4D26992B}" destId="{6289AD23-3499-4091-B42B-1E92D3FC9BAD}" srcOrd="11" destOrd="0" presId="urn:microsoft.com/office/officeart/2008/layout/LinedList"/>
    <dgm:cxn modelId="{A35EE52B-2F83-4F5E-83E0-9B7D99F46CEB}" type="presParOf" srcId="{6289AD23-3499-4091-B42B-1E92D3FC9BAD}" destId="{DB62F112-881B-41F9-97A1-813B1C6E1FE3}" srcOrd="0" destOrd="0" presId="urn:microsoft.com/office/officeart/2008/layout/LinedList"/>
    <dgm:cxn modelId="{288CC9FF-B1DF-40B6-942A-2BC718DC3238}" type="presParOf" srcId="{6289AD23-3499-4091-B42B-1E92D3FC9BAD}" destId="{8AD8E07D-D487-4B8B-ABCC-9EDC4DF58107}" srcOrd="1" destOrd="0" presId="urn:microsoft.com/office/officeart/2008/layout/LinedLis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6DAD0A-78C3-42B3-8D87-3029037874F8}">
      <dsp:nvSpPr>
        <dsp:cNvPr id="0" name=""/>
        <dsp:cNvSpPr/>
      </dsp:nvSpPr>
      <dsp:spPr>
        <a:xfrm>
          <a:off x="0" y="1648"/>
          <a:ext cx="5314543"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D10E8247-E053-45B5-979B-A09B5D0678AD}">
      <dsp:nvSpPr>
        <dsp:cNvPr id="0" name=""/>
        <dsp:cNvSpPr/>
      </dsp:nvSpPr>
      <dsp:spPr>
        <a:xfrm>
          <a:off x="0" y="1648"/>
          <a:ext cx="5314543" cy="5621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rtl="0">
            <a:lnSpc>
              <a:spcPct val="90000"/>
            </a:lnSpc>
            <a:spcBef>
              <a:spcPct val="0"/>
            </a:spcBef>
            <a:spcAft>
              <a:spcPct val="35000"/>
            </a:spcAft>
            <a:buNone/>
          </a:pPr>
          <a:r>
            <a:rPr lang="en-US" sz="1000" kern="1200" dirty="0">
              <a:latin typeface="Calibri Light" panose="020F0302020204030204"/>
            </a:rPr>
            <a:t>The</a:t>
          </a:r>
          <a:r>
            <a:rPr lang="en-US" sz="1000" kern="1200" dirty="0"/>
            <a:t> domiciliary caregiver must have some prior knowledge of the theory that stage on the ego integrity, which is always developed by the elderly.</a:t>
          </a:r>
          <a:r>
            <a:rPr lang="en-US" sz="1000" kern="1200" dirty="0">
              <a:latin typeface="Calibri Light" panose="020F0302020204030204"/>
            </a:rPr>
            <a:t> </a:t>
          </a:r>
        </a:p>
      </dsp:txBody>
      <dsp:txXfrm>
        <a:off x="0" y="1648"/>
        <a:ext cx="5314543" cy="562103"/>
      </dsp:txXfrm>
    </dsp:sp>
    <dsp:sp modelId="{8D3DAE2A-DF9B-4456-AF6F-BE6BBB040DD6}">
      <dsp:nvSpPr>
        <dsp:cNvPr id="0" name=""/>
        <dsp:cNvSpPr/>
      </dsp:nvSpPr>
      <dsp:spPr>
        <a:xfrm>
          <a:off x="0" y="563752"/>
          <a:ext cx="5314543" cy="0"/>
        </a:xfrm>
        <a:prstGeom prst="line">
          <a:avLst/>
        </a:prstGeom>
        <a:solidFill>
          <a:schemeClr val="accent5">
            <a:hueOff val="-1351709"/>
            <a:satOff val="-3484"/>
            <a:lumOff val="-2353"/>
            <a:alphaOff val="0"/>
          </a:schemeClr>
        </a:solidFill>
        <a:ln w="12700" cap="flat" cmpd="sng" algn="ctr">
          <a:solidFill>
            <a:schemeClr val="accent5">
              <a:hueOff val="-1351709"/>
              <a:satOff val="-3484"/>
              <a:lumOff val="-2353"/>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E3340D02-1818-4A61-9B0B-B4D64324AFB7}">
      <dsp:nvSpPr>
        <dsp:cNvPr id="0" name=""/>
        <dsp:cNvSpPr/>
      </dsp:nvSpPr>
      <dsp:spPr>
        <a:xfrm>
          <a:off x="0" y="563752"/>
          <a:ext cx="5314543" cy="5621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90000"/>
            </a:lnSpc>
            <a:spcBef>
              <a:spcPct val="0"/>
            </a:spcBef>
            <a:spcAft>
              <a:spcPct val="35000"/>
            </a:spcAft>
            <a:buNone/>
          </a:pPr>
          <a:r>
            <a:rPr lang="en-US" sz="1000" kern="1200" dirty="0"/>
            <a:t>They will be able to understand that the adults they will be caring are prior to have the sense if the wholeness.</a:t>
          </a:r>
          <a:r>
            <a:rPr lang="en-US" sz="1000" kern="1200" dirty="0">
              <a:latin typeface="Calibri Light" panose="020F0302020204030204"/>
            </a:rPr>
            <a:t> </a:t>
          </a:r>
          <a:endParaRPr lang="en-US" sz="1000" kern="1200" dirty="0"/>
        </a:p>
      </dsp:txBody>
      <dsp:txXfrm>
        <a:off x="0" y="563752"/>
        <a:ext cx="5314543" cy="562103"/>
      </dsp:txXfrm>
    </dsp:sp>
    <dsp:sp modelId="{1C9ACE80-B8E6-439F-A53A-7C4EF7496F8D}">
      <dsp:nvSpPr>
        <dsp:cNvPr id="0" name=""/>
        <dsp:cNvSpPr/>
      </dsp:nvSpPr>
      <dsp:spPr>
        <a:xfrm>
          <a:off x="0" y="1125856"/>
          <a:ext cx="5314543" cy="0"/>
        </a:xfrm>
        <a:prstGeom prst="line">
          <a:avLst/>
        </a:prstGeom>
        <a:solidFill>
          <a:schemeClr val="accent5">
            <a:hueOff val="-2703417"/>
            <a:satOff val="-6968"/>
            <a:lumOff val="-4706"/>
            <a:alphaOff val="0"/>
          </a:schemeClr>
        </a:solidFill>
        <a:ln w="12700" cap="flat" cmpd="sng" algn="ctr">
          <a:solidFill>
            <a:schemeClr val="accent5">
              <a:hueOff val="-2703417"/>
              <a:satOff val="-6968"/>
              <a:lumOff val="-4706"/>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8116B3E6-FC89-4EB9-B67C-E242DEBC84D3}">
      <dsp:nvSpPr>
        <dsp:cNvPr id="0" name=""/>
        <dsp:cNvSpPr/>
      </dsp:nvSpPr>
      <dsp:spPr>
        <a:xfrm>
          <a:off x="0" y="1125856"/>
          <a:ext cx="5314543" cy="5621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rtl="0">
            <a:lnSpc>
              <a:spcPct val="90000"/>
            </a:lnSpc>
            <a:spcBef>
              <a:spcPct val="0"/>
            </a:spcBef>
            <a:spcAft>
              <a:spcPct val="35000"/>
            </a:spcAft>
            <a:buNone/>
          </a:pPr>
          <a:r>
            <a:rPr lang="en-US" sz="1000" kern="1200" dirty="0"/>
            <a:t>It will be important for the new employed domiciliary caregiver to understand that some of the adults are prone to undergo the desperation stage</a:t>
          </a:r>
          <a:r>
            <a:rPr lang="en-US" sz="1000" kern="1200" dirty="0">
              <a:latin typeface="Calibri Light" panose="020F0302020204030204"/>
            </a:rPr>
            <a:t> </a:t>
          </a:r>
          <a:r>
            <a:rPr lang="en-GB" sz="1000" kern="1200" dirty="0"/>
            <a:t>(</a:t>
          </a:r>
          <a:r>
            <a:rPr lang="en-US" sz="1000" kern="1200" dirty="0">
              <a:solidFill>
                <a:schemeClr val="bg1"/>
              </a:solidFill>
              <a:latin typeface="Calibri"/>
              <a:cs typeface="Calibri"/>
            </a:rPr>
            <a:t>Moen</a:t>
          </a:r>
          <a:r>
            <a:rPr lang="en-GB" sz="1000" kern="1200" dirty="0"/>
            <a:t>et al., </a:t>
          </a:r>
          <a:r>
            <a:rPr lang="en-GB" sz="1000" kern="1200" dirty="0">
              <a:latin typeface="Calibri Light" panose="020F0302020204030204"/>
            </a:rPr>
            <a:t>2007</a:t>
          </a:r>
          <a:r>
            <a:rPr lang="en-GB" sz="1000" kern="1200" dirty="0"/>
            <a:t>)</a:t>
          </a:r>
          <a:r>
            <a:rPr lang="en-US" sz="1000" kern="1200" dirty="0"/>
            <a:t>.</a:t>
          </a:r>
          <a:r>
            <a:rPr lang="en-US" sz="1000" kern="1200" dirty="0">
              <a:latin typeface="Calibri Light" panose="020F0302020204030204"/>
            </a:rPr>
            <a:t> </a:t>
          </a:r>
        </a:p>
      </dsp:txBody>
      <dsp:txXfrm>
        <a:off x="0" y="1125856"/>
        <a:ext cx="5314543" cy="562103"/>
      </dsp:txXfrm>
    </dsp:sp>
    <dsp:sp modelId="{73C7EB30-DBDB-4634-9C2F-71B035C52DEF}">
      <dsp:nvSpPr>
        <dsp:cNvPr id="0" name=""/>
        <dsp:cNvSpPr/>
      </dsp:nvSpPr>
      <dsp:spPr>
        <a:xfrm>
          <a:off x="0" y="1687960"/>
          <a:ext cx="5314543" cy="0"/>
        </a:xfrm>
        <a:prstGeom prst="line">
          <a:avLst/>
        </a:prstGeom>
        <a:solidFill>
          <a:schemeClr val="accent5">
            <a:hueOff val="-4055126"/>
            <a:satOff val="-10451"/>
            <a:lumOff val="-7059"/>
            <a:alphaOff val="0"/>
          </a:schemeClr>
        </a:solidFill>
        <a:ln w="12700" cap="flat" cmpd="sng" algn="ctr">
          <a:solidFill>
            <a:schemeClr val="accent5">
              <a:hueOff val="-4055126"/>
              <a:satOff val="-10451"/>
              <a:lumOff val="-7059"/>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6DC81543-BF60-456A-922A-F91912021306}">
      <dsp:nvSpPr>
        <dsp:cNvPr id="0" name=""/>
        <dsp:cNvSpPr/>
      </dsp:nvSpPr>
      <dsp:spPr>
        <a:xfrm>
          <a:off x="0" y="1687960"/>
          <a:ext cx="5314543" cy="5621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rtl="0">
            <a:lnSpc>
              <a:spcPct val="90000"/>
            </a:lnSpc>
            <a:spcBef>
              <a:spcPct val="0"/>
            </a:spcBef>
            <a:spcAft>
              <a:spcPct val="35000"/>
            </a:spcAft>
            <a:buNone/>
          </a:pPr>
          <a:r>
            <a:rPr lang="en-US" sz="1000" kern="1200" dirty="0"/>
            <a:t>They may try to avoid the effects of the stage, which causes them to feel frustrated, and misjudgment can occur if they do not have a basic understanding of their mental state.</a:t>
          </a:r>
          <a:endParaRPr lang="en-US" sz="1000" kern="1200" dirty="0">
            <a:latin typeface="Calibri Light" panose="020F0302020204030204"/>
          </a:endParaRPr>
        </a:p>
      </dsp:txBody>
      <dsp:txXfrm>
        <a:off x="0" y="1687960"/>
        <a:ext cx="5314543" cy="562103"/>
      </dsp:txXfrm>
    </dsp:sp>
    <dsp:sp modelId="{C77DAFBD-4648-43CB-9497-5D0DD482138B}">
      <dsp:nvSpPr>
        <dsp:cNvPr id="0" name=""/>
        <dsp:cNvSpPr/>
      </dsp:nvSpPr>
      <dsp:spPr>
        <a:xfrm>
          <a:off x="0" y="2250063"/>
          <a:ext cx="5314543" cy="0"/>
        </a:xfrm>
        <a:prstGeom prst="line">
          <a:avLst/>
        </a:prstGeom>
        <a:solidFill>
          <a:schemeClr val="accent5">
            <a:hueOff val="-5406834"/>
            <a:satOff val="-13935"/>
            <a:lumOff val="-9412"/>
            <a:alphaOff val="0"/>
          </a:schemeClr>
        </a:solidFill>
        <a:ln w="12700" cap="flat" cmpd="sng" algn="ctr">
          <a:solidFill>
            <a:schemeClr val="accent5">
              <a:hueOff val="-5406834"/>
              <a:satOff val="-13935"/>
              <a:lumOff val="-9412"/>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B61100C8-3CA5-4C8A-A678-5E20B6754239}">
      <dsp:nvSpPr>
        <dsp:cNvPr id="0" name=""/>
        <dsp:cNvSpPr/>
      </dsp:nvSpPr>
      <dsp:spPr>
        <a:xfrm>
          <a:off x="0" y="2250063"/>
          <a:ext cx="5314543" cy="5621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90000"/>
            </a:lnSpc>
            <a:spcBef>
              <a:spcPct val="0"/>
            </a:spcBef>
            <a:spcAft>
              <a:spcPct val="35000"/>
            </a:spcAft>
            <a:buNone/>
          </a:pPr>
          <a:r>
            <a:rPr lang="en-GB" sz="1000" kern="1200" dirty="0"/>
            <a:t>In the understanding of the psychological knowledge in terms of the Erick Ericksons theories, the carer will be able to understand that the adulthood mental work ability will be reduced although they will be able to have more wisdom in the dealing of the various issues in the intelligence aspect.   </a:t>
          </a:r>
          <a:endParaRPr lang="en-US" sz="1000" kern="1200" dirty="0"/>
        </a:p>
      </dsp:txBody>
      <dsp:txXfrm>
        <a:off x="0" y="2250063"/>
        <a:ext cx="5314543" cy="562103"/>
      </dsp:txXfrm>
    </dsp:sp>
    <dsp:sp modelId="{6CA58583-A89A-44EC-9378-A32960F489DB}">
      <dsp:nvSpPr>
        <dsp:cNvPr id="0" name=""/>
        <dsp:cNvSpPr/>
      </dsp:nvSpPr>
      <dsp:spPr>
        <a:xfrm>
          <a:off x="0" y="2812167"/>
          <a:ext cx="5314543" cy="0"/>
        </a:xfrm>
        <a:prstGeom prst="line">
          <a:avLst/>
        </a:prstGeom>
        <a:solidFill>
          <a:schemeClr val="accent5">
            <a:hueOff val="-6758543"/>
            <a:satOff val="-17419"/>
            <a:lumOff val="-11765"/>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DB62F112-881B-41F9-97A1-813B1C6E1FE3}">
      <dsp:nvSpPr>
        <dsp:cNvPr id="0" name=""/>
        <dsp:cNvSpPr/>
      </dsp:nvSpPr>
      <dsp:spPr>
        <a:xfrm>
          <a:off x="0" y="2812167"/>
          <a:ext cx="5314543" cy="5621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90000"/>
            </a:lnSpc>
            <a:spcBef>
              <a:spcPct val="0"/>
            </a:spcBef>
            <a:spcAft>
              <a:spcPct val="35000"/>
            </a:spcAft>
            <a:buNone/>
          </a:pPr>
          <a:r>
            <a:rPr lang="en-GB" sz="1000" kern="1200" dirty="0"/>
            <a:t>the if brain or mental function is only limited in the aspect of the memory (</a:t>
          </a:r>
          <a:r>
            <a:rPr lang="en-US" sz="1000" kern="1200" dirty="0">
              <a:solidFill>
                <a:schemeClr val="bg1"/>
              </a:solidFill>
              <a:latin typeface="Calibri"/>
              <a:cs typeface="Calibri"/>
            </a:rPr>
            <a:t>Molloy</a:t>
          </a:r>
          <a:r>
            <a:rPr lang="en-GB" sz="1000" kern="1200" dirty="0"/>
            <a:t>et al., </a:t>
          </a:r>
          <a:r>
            <a:rPr lang="en-GB" sz="1000" kern="1200" dirty="0">
              <a:latin typeface="Calibri Light" panose="020F0302020204030204"/>
            </a:rPr>
            <a:t>2018</a:t>
          </a:r>
          <a:r>
            <a:rPr lang="en-GB" sz="1000" kern="1200" dirty="0"/>
            <a:t>). </a:t>
          </a:r>
          <a:endParaRPr lang="en-US" sz="1000" kern="1200" dirty="0"/>
        </a:p>
      </dsp:txBody>
      <dsp:txXfrm>
        <a:off x="0" y="2812167"/>
        <a:ext cx="5314543" cy="562103"/>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CC637C3-DE73-446B-AD58-6C21D0AAC46C}" type="datetimeFigureOut">
              <a:t>10/10/2022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96B4A07-70FB-4232-8E95-A30D39982D21}" type="slidenum">
              <a:t>‹#›</a:t>
            </a:fld>
            <a:endParaRPr lang="en-US"/>
          </a:p>
        </p:txBody>
      </p:sp>
    </p:spTree>
    <p:extLst>
      <p:ext uri="{BB962C8B-B14F-4D97-AF65-F5344CB8AC3E}">
        <p14:creationId xmlns:p14="http://schemas.microsoft.com/office/powerpoint/2010/main" val="32290119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Why psychology is important when working as a domiciliary carer for adults</a:t>
            </a:r>
            <a:endParaRPr lang="en-US" dirty="0"/>
          </a:p>
          <a:p>
            <a:r>
              <a:rPr lang="en-GB" dirty="0"/>
              <a:t>Basic definition of psychology</a:t>
            </a:r>
            <a:endParaRPr lang="en-US" dirty="0"/>
          </a:p>
          <a:p>
            <a:r>
              <a:rPr lang="en-GB" dirty="0"/>
              <a:t>first, Psychology is the scientific study of the mental or mind and the behaviour of the various individuals. </a:t>
            </a:r>
            <a:endParaRPr lang="en-US" dirty="0"/>
          </a:p>
          <a:p>
            <a:endParaRPr lang="en-US" dirty="0"/>
          </a:p>
          <a:p>
            <a:r>
              <a:rPr lang="en-GB" dirty="0"/>
              <a:t>What does domiciliary carer for adults entails in general</a:t>
            </a:r>
            <a:br>
              <a:rPr lang="en-GB" dirty="0"/>
            </a:br>
            <a:endParaRPr lang="en-US" dirty="0"/>
          </a:p>
          <a:p>
            <a:r>
              <a:rPr lang="en-GB" dirty="0"/>
              <a:t>The role or task of domiciliary caregiver for adults is a rewarding one for many people. They care for adults and the elderly, which must be taken seriously as a passion and a desire, and it necessitates a high level of psychological knowledge in order to perform the task or role. A "domiciled" caregiver is a specialist who attends clients in their individual residences on a regular basis to support their independence. The extent and type of care might vary based on the requirements of the individuals as everyone is unique (</a:t>
            </a:r>
            <a:r>
              <a:rPr lang="en-GB" dirty="0" err="1"/>
              <a:t>Berzoff</a:t>
            </a:r>
            <a:r>
              <a:rPr lang="en-GB" dirty="0"/>
              <a:t> et al., 2011). The individual may require a paid caregiver once per hour, weekly, or for the first several hours of each day; the time required varies. In certain circumstances, brief care is provided, while in others, brief care is required while the patient recovers from their disease. For people who require 24-hour care, certain residential care staff work the night shift.</a:t>
            </a:r>
            <a:endParaRPr lang="en-US" dirty="0"/>
          </a:p>
          <a:p>
            <a:r>
              <a:rPr lang="en-GB" dirty="0"/>
              <a:t>As a result, it deals with various fields, such as behavioural neuroscience, that study human behaviour from the standpoint of biological development. Developmental psychology is a branch of psychology that is useful in the fields of adulthood, aging, and human development. Hence, it is of importance in the undertaking of the domiciliary caregiver role for the adults, and this is because it also contains the various theories that help in the explanation of the lifecycle of adults, such as Erickson’s Theory (McLeod et al., 2013).</a:t>
            </a:r>
            <a:endParaRPr lang="en-US" dirty="0"/>
          </a:p>
          <a:p>
            <a:r>
              <a:rPr lang="en-GB" dirty="0"/>
              <a:t>Importance of psychology in the working as a domiciliary carer in consideration of the Erickson's theory is that it enables the domiciliary carer to have the basic understanding of the adult's growth process and their needs and demands that are basic.  </a:t>
            </a:r>
            <a:endParaRPr lang="en-US" dirty="0"/>
          </a:p>
          <a:p>
            <a:r>
              <a:rPr lang="en-GB" dirty="0"/>
              <a:t>The phases of human development hypothesis by Eric Erikson offers a framework for comprehending older persons' engagement within or self-management abilities. The administration of individuals from the perspective of both cognitive abilities and attitude is explained by the Erick Erikson hypothesis.</a:t>
            </a:r>
            <a:endParaRPr lang="en-US" dirty="0"/>
          </a:p>
          <a:p>
            <a:r>
              <a:rPr lang="en-GB" dirty="0"/>
              <a:t>The domiciliary caregiver is supposed to have knowledge of psychology in the aspect of Erick Erickson's theory, which takes an interest in the final stage of life growth in the context of psychosocial tasks in late adulthood (Orenstein et al., 2021).</a:t>
            </a:r>
            <a:endParaRPr lang="en-US" dirty="0"/>
          </a:p>
          <a:p>
            <a:r>
              <a:rPr lang="en-GB" dirty="0"/>
              <a:t>As a result, the domiciliary caregiver must have some prior knowledge of the theory that stage on the ego integrity, which is always developed by the elderly. They will be able to understand that the adults they will be caring are prior to have the sense if the wholeness. This is because they will mostly deal with adults who are over 65 years old.</a:t>
            </a:r>
            <a:endParaRPr lang="en-US" dirty="0"/>
          </a:p>
          <a:p>
            <a:r>
              <a:rPr lang="en-GB" dirty="0"/>
              <a:t>It will be important for the new employed domiciliary caregiver to understand that some of the adults are prone to undergo the desperation stage. They may try to avoid the effects of the stage, which causes them to feel frustrated, and misjudgement can occur if they do not have a basic understanding of their mental state. These adults will be fearing to start a new life because they will be perceiving that time is limited for them (Perry et al., 2015).</a:t>
            </a:r>
            <a:endParaRPr lang="en-US" dirty="0"/>
          </a:p>
          <a:p>
            <a:r>
              <a:rPr lang="en-GB" dirty="0"/>
              <a:t>In the understanding of the psychological knowledge in terms of the Erick Ericksons theories, the carer will be able to understand that the adulthood mental work ability will be reduced although they will be able to have more wisdom in the dealing of the various issues in the intelligence aspect.   the if brain or mental function is only limited in the aspect of the memory (Sacco et al., 2013). </a:t>
            </a:r>
            <a:endParaRPr lang="en-US" dirty="0"/>
          </a:p>
          <a:p>
            <a:r>
              <a:rPr lang="en-GB" dirty="0"/>
              <a:t>Provision of the needs</a:t>
            </a:r>
            <a:endParaRPr lang="en-US" dirty="0"/>
          </a:p>
          <a:p>
            <a:r>
              <a:rPr lang="en-GB" dirty="0"/>
              <a:t>Understanding the stages of the old in terms of the Erick Erickson theory is of importance, as they will have knowledge of the preferences and needs that the old will have at a particular time when undertaking their roles.</a:t>
            </a:r>
            <a:endParaRPr lang="en-US" dirty="0"/>
          </a:p>
          <a:p>
            <a:r>
              <a:rPr lang="en-GB" dirty="0"/>
              <a:t>role in communication</a:t>
            </a:r>
            <a:endParaRPr lang="en-US" dirty="0"/>
          </a:p>
          <a:p>
            <a:r>
              <a:rPr lang="en-GB" dirty="0"/>
              <a:t>Understanding psychology is also important because caregivers will be responsible for communicating with and entertaining the elderly. This is only possible by being able to understand their moods and the emotions in any given situation (Perry et al., 2015).</a:t>
            </a:r>
            <a:endParaRPr lang="en-US" dirty="0"/>
          </a:p>
          <a:p>
            <a:r>
              <a:rPr lang="en-GB" dirty="0"/>
              <a:t>Finally, domiciliary caregivers are expected to be more knowledgeable in the field of psychology in order to understand both the social and psychological needs of the elderly. This is significant because they will aid in the provision of social support as they are prone to feeling lonely. According to Erick Erickson's theory, the domiciliary caregiver is expected to understand and be aware of the stages of psychosocial development. This will enable them to have a full understanding of the elderly people whom they will be caring for.</a:t>
            </a:r>
            <a:endParaRPr lang="en-US" dirty="0"/>
          </a:p>
          <a:p>
            <a:endParaRPr lang="en-US" dirty="0"/>
          </a:p>
          <a:p>
            <a:endParaRPr lang="en-US" dirty="0">
              <a:cs typeface="Calibri"/>
            </a:endParaRPr>
          </a:p>
        </p:txBody>
      </p:sp>
      <p:sp>
        <p:nvSpPr>
          <p:cNvPr id="4" name="Slide Number Placeholder 3"/>
          <p:cNvSpPr>
            <a:spLocks noGrp="1"/>
          </p:cNvSpPr>
          <p:nvPr>
            <p:ph type="sldNum" sz="quarter" idx="5"/>
          </p:nvPr>
        </p:nvSpPr>
        <p:spPr/>
        <p:txBody>
          <a:bodyPr/>
          <a:lstStyle/>
          <a:p>
            <a:fld id="{096B4A07-70FB-4232-8E95-A30D39982D21}" type="slidenum">
              <a:t>3</a:t>
            </a:fld>
            <a:endParaRPr lang="en-US"/>
          </a:p>
        </p:txBody>
      </p:sp>
    </p:spTree>
    <p:extLst>
      <p:ext uri="{BB962C8B-B14F-4D97-AF65-F5344CB8AC3E}">
        <p14:creationId xmlns:p14="http://schemas.microsoft.com/office/powerpoint/2010/main" val="14407918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schemeClr val="bg2"/>
                </a:solidFill>
                <a:ea typeface="+mn-lt"/>
                <a:cs typeface="+mn-lt"/>
              </a:rPr>
              <a:t>Erikson's theory highlights that personality among human beings develop following a series of stages from birth to maturity</a:t>
            </a:r>
          </a:p>
          <a:p>
            <a:r>
              <a:rPr lang="en-US" sz="1200" dirty="0">
                <a:solidFill>
                  <a:schemeClr val="bg2"/>
                </a:solidFill>
                <a:ea typeface="+mn-lt"/>
                <a:cs typeface="+mn-lt"/>
              </a:rPr>
              <a:t>In each stage of this theory, there is a conflict which marks the turning point for psychological development</a:t>
            </a:r>
          </a:p>
          <a:p>
            <a:r>
              <a:rPr lang="en-US" sz="1200" dirty="0">
                <a:solidFill>
                  <a:schemeClr val="bg2"/>
                </a:solidFill>
                <a:ea typeface="+mn-lt"/>
                <a:cs typeface="+mn-lt"/>
              </a:rPr>
              <a:t>The old age as per this theory is marked by </a:t>
            </a:r>
            <a:r>
              <a:rPr lang="en-US" sz="1200" b="0" i="0" dirty="0">
                <a:solidFill>
                  <a:schemeClr val="bg2"/>
                </a:solidFill>
                <a:effectLst/>
                <a:latin typeface="FS Albert Extra Bold"/>
              </a:rPr>
              <a:t>: </a:t>
            </a:r>
            <a:r>
              <a:rPr lang="en-US" sz="1200" dirty="0">
                <a:solidFill>
                  <a:schemeClr val="bg2"/>
                </a:solidFill>
              </a:rPr>
              <a:t>Integrity vs. Despair where individuals reflect on their past life events where they may be happy about their past life or sad.</a:t>
            </a:r>
          </a:p>
          <a:p>
            <a:r>
              <a:rPr lang="en-US" sz="1200" dirty="0">
                <a:solidFill>
                  <a:schemeClr val="bg2"/>
                </a:solidFill>
              </a:rPr>
              <a:t>An understanding of this theory is very important for </a:t>
            </a:r>
            <a:r>
              <a:rPr lang="en-GB" sz="1200" dirty="0">
                <a:solidFill>
                  <a:schemeClr val="bg1"/>
                </a:solidFill>
                <a:ea typeface="+mj-lt"/>
                <a:cs typeface="+mj-lt"/>
              </a:rPr>
              <a:t>domiciliary carer working for elder adults</a:t>
            </a:r>
            <a:endParaRPr lang="en-US" sz="1200" dirty="0">
              <a:solidFill>
                <a:schemeClr val="bg2"/>
              </a:solidFill>
            </a:endParaRPr>
          </a:p>
          <a:p>
            <a:r>
              <a:rPr lang="en-US" sz="1200" dirty="0">
                <a:solidFill>
                  <a:schemeClr val="bg2"/>
                </a:solidFill>
                <a:ea typeface="+mn-lt"/>
                <a:cs typeface="+mn-lt"/>
              </a:rPr>
              <a:t>It enables the domiciliary </a:t>
            </a:r>
            <a:r>
              <a:rPr lang="en-US" sz="1200" dirty="0" err="1">
                <a:solidFill>
                  <a:schemeClr val="bg2"/>
                </a:solidFill>
                <a:ea typeface="+mn-lt"/>
                <a:cs typeface="+mn-lt"/>
              </a:rPr>
              <a:t>carer</a:t>
            </a:r>
            <a:r>
              <a:rPr lang="en-US" sz="1200" dirty="0">
                <a:solidFill>
                  <a:schemeClr val="bg2"/>
                </a:solidFill>
                <a:ea typeface="+mn-lt"/>
                <a:cs typeface="+mn-lt"/>
              </a:rPr>
              <a:t> to have the basic understanding of the adult's growth process and their needs and demands that are basic.</a:t>
            </a:r>
          </a:p>
          <a:p>
            <a:r>
              <a:rPr lang="en-US" sz="1200" dirty="0">
                <a:solidFill>
                  <a:schemeClr val="bg2"/>
                </a:solidFill>
                <a:ea typeface="+mn-lt"/>
                <a:cs typeface="+mn-lt"/>
              </a:rPr>
              <a:t>The phases of human development hypothesis by Eric Erikson offers a framework for comprehending older persons' engagement within or self-management abilities</a:t>
            </a:r>
          </a:p>
          <a:p>
            <a:r>
              <a:rPr lang="en-GB" sz="1200" dirty="0">
                <a:solidFill>
                  <a:schemeClr val="bg2"/>
                </a:solidFill>
                <a:ea typeface="+mn-lt"/>
                <a:cs typeface="+mn-lt"/>
              </a:rPr>
              <a:t>The domiciliary caregiver is supposed to have knowledge of psychology in the aspect of Erick Erickson's theory, which takes an interest in the final stage of life growth in the context of psychosocial tasks in late adulthood (Orenstein et al., 2021).</a:t>
            </a:r>
            <a:endParaRPr lang="en-US" sz="1200" dirty="0">
              <a:solidFill>
                <a:schemeClr val="bg2"/>
              </a:solidFill>
              <a:ea typeface="+mn-lt"/>
              <a:cs typeface="+mn-lt"/>
            </a:endParaRPr>
          </a:p>
          <a:p>
            <a:endParaRPr lang="en-US" dirty="0"/>
          </a:p>
        </p:txBody>
      </p:sp>
      <p:sp>
        <p:nvSpPr>
          <p:cNvPr id="4" name="Slide Number Placeholder 3"/>
          <p:cNvSpPr>
            <a:spLocks noGrp="1"/>
          </p:cNvSpPr>
          <p:nvPr>
            <p:ph type="sldNum" sz="quarter" idx="5"/>
          </p:nvPr>
        </p:nvSpPr>
        <p:spPr/>
        <p:txBody>
          <a:bodyPr/>
          <a:lstStyle/>
          <a:p>
            <a:fld id="{096B4A07-70FB-4232-8E95-A30D39982D21}" type="slidenum">
              <a:rPr lang="en-US" smtClean="0"/>
              <a:t>5</a:t>
            </a:fld>
            <a:endParaRPr lang="en-US"/>
          </a:p>
        </p:txBody>
      </p:sp>
    </p:spTree>
    <p:extLst>
      <p:ext uri="{BB962C8B-B14F-4D97-AF65-F5344CB8AC3E}">
        <p14:creationId xmlns:p14="http://schemas.microsoft.com/office/powerpoint/2010/main" val="31298267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96B4A07-70FB-4232-8E95-A30D39982D21}" type="slidenum">
              <a:rPr lang="en-US" smtClean="0"/>
              <a:t>6</a:t>
            </a:fld>
            <a:endParaRPr lang="en-US"/>
          </a:p>
        </p:txBody>
      </p:sp>
    </p:spTree>
    <p:extLst>
      <p:ext uri="{BB962C8B-B14F-4D97-AF65-F5344CB8AC3E}">
        <p14:creationId xmlns:p14="http://schemas.microsoft.com/office/powerpoint/2010/main" val="29777598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10/10/2022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10/10/2022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10/10/2022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10/10/2022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10/10/2022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10/10/2022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10/10/2022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10/10/2022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urbanempire.gamepedia.com/Psychology"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creativecommons.org/licenses/by-nc-sa/3.0/"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hyperlink" Target="https://creativecommons.org/licenses/by-sa/3.0/" TargetMode="External"/><Relationship Id="rId4" Type="http://schemas.openxmlformats.org/officeDocument/2006/relationships/hyperlink" Target="https://www.picpedia.org/highway-signs/p/psychology.html" TargetMode="External"/></Relationships>
</file>

<file path=ppt/slides/_rels/slide3.xml.rels><?xml version="1.0" encoding="UTF-8" standalone="yes"?>
<Relationships xmlns="http://schemas.openxmlformats.org/package/2006/relationships"><Relationship Id="rId8" Type="http://schemas.openxmlformats.org/officeDocument/2006/relationships/hyperlink" Target="https://creativecommons.org/licenses/by-nc-sa/3.0/" TargetMode="External"/><Relationship Id="rId3" Type="http://schemas.openxmlformats.org/officeDocument/2006/relationships/image" Target="../media/image4.jpeg"/><Relationship Id="rId7" Type="http://schemas.openxmlformats.org/officeDocument/2006/relationships/hyperlink" Target="https://creativecommons.org/licenses/by-nd/3.0/"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hyperlink" Target="https://www.impriindia.com/event-report/who-cares-for-the-elderly-geriatric-care/" TargetMode="External"/><Relationship Id="rId5" Type="http://schemas.openxmlformats.org/officeDocument/2006/relationships/image" Target="../media/image5.jpeg"/><Relationship Id="rId4" Type="http://schemas.openxmlformats.org/officeDocument/2006/relationships/hyperlink" Target="https://calaborlawnews.com/legal-news/interview-overtime-pay-laws-28-20107.php"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renaisolutions.com/what-do-clinical-psychologists-do/" TargetMode="External"/><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hyperlink" Target="https://creativecommons.org/licenses/by/3.0/"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hyperlink" Target="https://creativecommons.org/licenses/by-sa/3.0/" TargetMode="External"/><Relationship Id="rId5" Type="http://schemas.openxmlformats.org/officeDocument/2006/relationships/image" Target="../media/image8.jpeg"/><Relationship Id="rId4" Type="http://schemas.openxmlformats.org/officeDocument/2006/relationships/hyperlink" Target="https://blog.geographydirections.com/2020/09/21/covid-19s-silver-lining-creating-a-caregiver-friendly-work-culture/" TargetMode="External"/></Relationships>
</file>

<file path=ppt/slides/_rels/slide6.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9.jpeg"/><Relationship Id="rId7" Type="http://schemas.openxmlformats.org/officeDocument/2006/relationships/diagramLayout" Target="../diagrams/layout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Data" Target="../diagrams/data1.xml"/><Relationship Id="rId11" Type="http://schemas.openxmlformats.org/officeDocument/2006/relationships/hyperlink" Target="https://creativecommons.org/licenses/by/3.0/" TargetMode="External"/><Relationship Id="rId5" Type="http://schemas.openxmlformats.org/officeDocument/2006/relationships/hyperlink" Target="https://blogs.ed.ac.uk/ectu_ehe/2020/03/04/scottish-government-presentation/" TargetMode="External"/><Relationship Id="rId10" Type="http://schemas.microsoft.com/office/2007/relationships/diagramDrawing" Target="../diagrams/drawing1.xml"/><Relationship Id="rId4" Type="http://schemas.openxmlformats.org/officeDocument/2006/relationships/image" Target="../media/image10.png"/><Relationship Id="rId9" Type="http://schemas.openxmlformats.org/officeDocument/2006/relationships/diagramColors" Target="../diagrams/colors1.xml"/></Relationships>
</file>

<file path=ppt/slides/_rels/slide7.xml.rels><?xml version="1.0" encoding="UTF-8" standalone="yes"?>
<Relationships xmlns="http://schemas.openxmlformats.org/package/2006/relationships"><Relationship Id="rId3" Type="http://schemas.openxmlformats.org/officeDocument/2006/relationships/hyperlink" Target="https://www.new-educ.com/%D8%A5%D8%B1%D9%8A%D9%83-%D8%A5%D8%B1%D9%8A%D9%83%D8%B3%D9%88%D9%86-%D8%A7%D9%84%D9%86%D9%85%D9%88-%D8%A7%D9%84%D9%86%D9%81%D8%B3%D9%8A-%D8%A7%D8%AC%D8%AA%D9%85%D8%A7%D8%B9%D9%8A" TargetMode="External"/><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hyperlink" Target="https://creativecommons.org/licenses/by-nc-sa/3.0/"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blog.geographydirections.com/2020/09/21/covid-19s-silver-lining-creating-a-caregiver-friendly-work-culture/" TargetMode="External"/><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hyperlink" Target="https://creativecommons.org/licenses/by-sa/3.0/"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thexycode.com/2020/03/11/emotions-can-be-costly-for-him/" TargetMode="External"/><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hyperlink" Target="https://creativecommons.org/licenses/by-nc/3.0/"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picture containing wire&#10;&#10;Description automatically generated">
            <a:extLst>
              <a:ext uri="{FF2B5EF4-FFF2-40B4-BE49-F238E27FC236}">
                <a16:creationId xmlns:a16="http://schemas.microsoft.com/office/drawing/2014/main" id="{B266B318-9A01-EA35-1546-CCFBD850158C}"/>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12739" r="29806" b="9091"/>
          <a:stretch/>
        </p:blipFill>
        <p:spPr>
          <a:xfrm>
            <a:off x="3523488" y="10"/>
            <a:ext cx="8668512" cy="6857990"/>
          </a:xfrm>
          <a:prstGeom prst="rect">
            <a:avLst/>
          </a:prstGeom>
        </p:spPr>
      </p:pic>
      <p:sp>
        <p:nvSpPr>
          <p:cNvPr id="35" name="Rectangle 34">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bg1"/>
              </a:gs>
              <a:gs pos="33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477981" y="1122363"/>
            <a:ext cx="4023360" cy="3204134"/>
          </a:xfrm>
        </p:spPr>
        <p:txBody>
          <a:bodyPr anchor="b">
            <a:normAutofit/>
          </a:bodyPr>
          <a:lstStyle/>
          <a:p>
            <a:pPr algn="l"/>
            <a:r>
              <a:rPr lang="en-US" sz="3600" dirty="0">
                <a:latin typeface="Arial" panose="020B0604020202020204" pitchFamily="34" charset="0"/>
                <a:cs typeface="Arial" panose="020B0604020202020204" pitchFamily="34" charset="0"/>
              </a:rPr>
              <a:t>PRESENTATION</a:t>
            </a:r>
            <a:br>
              <a:rPr lang="en-US" sz="3600" dirty="0">
                <a:latin typeface="Arial" panose="020B0604020202020204" pitchFamily="34" charset="0"/>
                <a:cs typeface="Arial" panose="020B0604020202020204" pitchFamily="34" charset="0"/>
              </a:rPr>
            </a:br>
            <a:r>
              <a:rPr lang="en-US" sz="3600" dirty="0">
                <a:latin typeface="Arial" panose="020B0604020202020204" pitchFamily="34" charset="0"/>
                <a:cs typeface="Arial" panose="020B0604020202020204" pitchFamily="34" charset="0"/>
              </a:rPr>
              <a:t>STUDENT'S NAME</a:t>
            </a:r>
            <a:br>
              <a:rPr lang="en-US" sz="3600" dirty="0">
                <a:latin typeface="Arial" panose="020B0604020202020204" pitchFamily="34" charset="0"/>
                <a:cs typeface="Arial" panose="020B0604020202020204" pitchFamily="34" charset="0"/>
              </a:rPr>
            </a:br>
            <a:r>
              <a:rPr lang="en-US" sz="3600" dirty="0">
                <a:latin typeface="Arial" panose="020B0604020202020204" pitchFamily="34" charset="0"/>
                <a:cs typeface="Arial" panose="020B0604020202020204" pitchFamily="34" charset="0"/>
              </a:rPr>
              <a:t>STUDENT'S ID</a:t>
            </a:r>
            <a:br>
              <a:rPr lang="en-US" sz="3600" dirty="0">
                <a:latin typeface="Arial" panose="020B0604020202020204" pitchFamily="34" charset="0"/>
                <a:cs typeface="Arial" panose="020B0604020202020204" pitchFamily="34" charset="0"/>
              </a:rPr>
            </a:br>
            <a:endParaRPr lang="en-US" sz="3600" dirty="0">
              <a:latin typeface="Arial" panose="020B0604020202020204" pitchFamily="34" charset="0"/>
              <a:cs typeface="Arial" panose="020B0604020202020204" pitchFamily="34" charset="0"/>
            </a:endParaRPr>
          </a:p>
        </p:txBody>
      </p:sp>
      <p:sp>
        <p:nvSpPr>
          <p:cNvPr id="3" name="Subtitle 2"/>
          <p:cNvSpPr>
            <a:spLocks noGrp="1"/>
          </p:cNvSpPr>
          <p:nvPr>
            <p:ph type="subTitle" idx="1"/>
          </p:nvPr>
        </p:nvSpPr>
        <p:spPr>
          <a:xfrm>
            <a:off x="477980" y="4872922"/>
            <a:ext cx="4023359" cy="1208141"/>
          </a:xfrm>
        </p:spPr>
        <p:txBody>
          <a:bodyPr vert="horz" lIns="91440" tIns="45720" rIns="91440" bIns="45720" rtlCol="0">
            <a:normAutofit/>
          </a:bodyPr>
          <a:lstStyle/>
          <a:p>
            <a:pPr algn="l"/>
            <a:r>
              <a:rPr lang="en-GB" sz="2000" dirty="0">
                <a:ea typeface="+mn-lt"/>
                <a:cs typeface="+mn-lt"/>
              </a:rPr>
              <a:t>“WHY PSYCHOLOGY IS IMPORTANT WHEN WORKING AS A DOMICILIARY CARER FOR ADULTS?”</a:t>
            </a:r>
            <a:endParaRPr lang="en-US" sz="2000" dirty="0">
              <a:ea typeface="+mn-lt"/>
              <a:cs typeface="+mn-lt"/>
            </a:endParaRPr>
          </a:p>
        </p:txBody>
      </p:sp>
      <p:sp>
        <p:nvSpPr>
          <p:cNvPr id="37" name="Rectangle 36">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9" name="Rectangle 38">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C11874F5-28B8-7FFC-0178-4A3FAE8EC5B8}"/>
              </a:ext>
            </a:extLst>
          </p:cNvPr>
          <p:cNvSpPr txBox="1"/>
          <p:nvPr/>
        </p:nvSpPr>
        <p:spPr>
          <a:xfrm>
            <a:off x="9737482" y="6657945"/>
            <a:ext cx="2454518"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4">
                  <a:extLst>
                    <a:ext uri="{A12FA001-AC4F-418D-AE19-62706E023703}">
                      <ahyp:hlinkClr xmlns:ahyp="http://schemas.microsoft.com/office/drawing/2018/hyperlinkcolor" val="tx"/>
                    </a:ext>
                  </a:extLst>
                </a:hlinkClick>
              </a:rPr>
              <a:t>CC BY-SA-NC</a:t>
            </a:r>
            <a:r>
              <a:rPr lang="en-US" sz="700">
                <a:solidFill>
                  <a:srgbClr val="FFFFFF"/>
                </a:solidFill>
              </a:rPr>
              <a:t>.</a:t>
            </a:r>
          </a:p>
        </p:txBody>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4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23">
            <a:extLst>
              <a:ext uri="{FF2B5EF4-FFF2-40B4-BE49-F238E27FC236}">
                <a16:creationId xmlns:a16="http://schemas.microsoft.com/office/drawing/2014/main" id="{AAB8EDC3-1C0D-4505-A2C7-839A5161FB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25">
            <a:extLst>
              <a:ext uri="{FF2B5EF4-FFF2-40B4-BE49-F238E27FC236}">
                <a16:creationId xmlns:a16="http://schemas.microsoft.com/office/drawing/2014/main" id="{2069E294-3813-4588-9E9C-AEA08F9C4D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4" descr="Person with idea concept">
            <a:extLst>
              <a:ext uri="{FF2B5EF4-FFF2-40B4-BE49-F238E27FC236}">
                <a16:creationId xmlns:a16="http://schemas.microsoft.com/office/drawing/2014/main" id="{93411E7B-DFA0-FD5B-4784-F3C0570AA99C}"/>
              </a:ext>
            </a:extLst>
          </p:cNvPr>
          <p:cNvPicPr>
            <a:picLocks noChangeAspect="1"/>
          </p:cNvPicPr>
          <p:nvPr/>
        </p:nvPicPr>
        <p:blipFill rotWithShape="1">
          <a:blip r:embed="rId2">
            <a:alphaModFix amt="40000"/>
          </a:blip>
          <a:srcRect t="2810" b="12921"/>
          <a:stretch/>
        </p:blipFill>
        <p:spPr>
          <a:xfrm>
            <a:off x="19" y="10"/>
            <a:ext cx="12191981" cy="6857990"/>
          </a:xfrm>
          <a:prstGeom prst="rect">
            <a:avLst/>
          </a:prstGeom>
        </p:spPr>
      </p:pic>
      <p:sp>
        <p:nvSpPr>
          <p:cNvPr id="2" name="Title 1">
            <a:extLst>
              <a:ext uri="{FF2B5EF4-FFF2-40B4-BE49-F238E27FC236}">
                <a16:creationId xmlns:a16="http://schemas.microsoft.com/office/drawing/2014/main" id="{61B0895E-EEA0-0A73-1A5D-BB73E0DFE1CB}"/>
              </a:ext>
            </a:extLst>
          </p:cNvPr>
          <p:cNvSpPr>
            <a:spLocks noGrp="1"/>
          </p:cNvSpPr>
          <p:nvPr>
            <p:ph type="title"/>
          </p:nvPr>
        </p:nvSpPr>
        <p:spPr>
          <a:xfrm>
            <a:off x="838343" y="365125"/>
            <a:ext cx="10515600" cy="1325563"/>
          </a:xfrm>
        </p:spPr>
        <p:txBody>
          <a:bodyPr>
            <a:normAutofit/>
          </a:bodyPr>
          <a:lstStyle/>
          <a:p>
            <a:r>
              <a:rPr lang="en-GB">
                <a:solidFill>
                  <a:srgbClr val="FFFFFF"/>
                </a:solidFill>
                <a:ea typeface="+mj-lt"/>
                <a:cs typeface="+mj-lt"/>
              </a:rPr>
              <a:t>Basic definition of psychology</a:t>
            </a:r>
            <a:endParaRPr lang="en-US">
              <a:solidFill>
                <a:srgbClr val="FFFFFF"/>
              </a:solidFill>
              <a:ea typeface="+mj-lt"/>
              <a:cs typeface="+mj-lt"/>
            </a:endParaRPr>
          </a:p>
        </p:txBody>
      </p:sp>
      <p:sp>
        <p:nvSpPr>
          <p:cNvPr id="3" name="Content Placeholder 2">
            <a:extLst>
              <a:ext uri="{FF2B5EF4-FFF2-40B4-BE49-F238E27FC236}">
                <a16:creationId xmlns:a16="http://schemas.microsoft.com/office/drawing/2014/main" id="{1767FE16-DE5B-22E1-EF6E-F44C942F2770}"/>
              </a:ext>
            </a:extLst>
          </p:cNvPr>
          <p:cNvSpPr>
            <a:spLocks noGrp="1"/>
          </p:cNvSpPr>
          <p:nvPr>
            <p:ph idx="1"/>
          </p:nvPr>
        </p:nvSpPr>
        <p:spPr>
          <a:xfrm>
            <a:off x="838344" y="2013625"/>
            <a:ext cx="4614759" cy="4163337"/>
          </a:xfrm>
        </p:spPr>
        <p:txBody>
          <a:bodyPr vert="horz" lIns="91440" tIns="45720" rIns="91440" bIns="45720" rtlCol="0">
            <a:normAutofit/>
          </a:bodyPr>
          <a:lstStyle/>
          <a:p>
            <a:r>
              <a:rPr lang="en-GB" sz="2000">
                <a:solidFill>
                  <a:srgbClr val="FFFFFF"/>
                </a:solidFill>
                <a:ea typeface="+mn-lt"/>
                <a:cs typeface="+mn-lt"/>
              </a:rPr>
              <a:t>First, Psychology is the scientific study of the mental or mind and the behaviour of the various individuals. </a:t>
            </a:r>
            <a:endParaRPr lang="en-US" sz="2000">
              <a:solidFill>
                <a:srgbClr val="FFFFFF"/>
              </a:solidFill>
              <a:ea typeface="+mn-lt"/>
              <a:cs typeface="+mn-lt"/>
            </a:endParaRPr>
          </a:p>
        </p:txBody>
      </p:sp>
      <p:pic>
        <p:nvPicPr>
          <p:cNvPr id="4" name="Picture 5" descr="A picture containing text, sky, outdoor, sign&#10;&#10;Description automatically generated">
            <a:extLst>
              <a:ext uri="{FF2B5EF4-FFF2-40B4-BE49-F238E27FC236}">
                <a16:creationId xmlns:a16="http://schemas.microsoft.com/office/drawing/2014/main" id="{266F85A0-19F5-2E67-A993-FF1C480FC80B}"/>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l="7379" r="9168" b="2"/>
          <a:stretch/>
        </p:blipFill>
        <p:spPr>
          <a:xfrm>
            <a:off x="6101338" y="2015168"/>
            <a:ext cx="5283866" cy="4210442"/>
          </a:xfrm>
          <a:custGeom>
            <a:avLst/>
            <a:gdLst/>
            <a:ahLst/>
            <a:cxnLst/>
            <a:rect l="l" t="t" r="r" b="b"/>
            <a:pathLst>
              <a:path w="5283866" h="4210442">
                <a:moveTo>
                  <a:pt x="839883" y="18"/>
                </a:moveTo>
                <a:cubicBezTo>
                  <a:pt x="851945" y="328"/>
                  <a:pt x="864423" y="4671"/>
                  <a:pt x="875727" y="6050"/>
                </a:cubicBezTo>
                <a:cubicBezTo>
                  <a:pt x="1125267" y="36932"/>
                  <a:pt x="1374804" y="70296"/>
                  <a:pt x="1624617" y="99799"/>
                </a:cubicBezTo>
                <a:cubicBezTo>
                  <a:pt x="1858164" y="127373"/>
                  <a:pt x="2093363" y="133714"/>
                  <a:pt x="2328012" y="148051"/>
                </a:cubicBezTo>
                <a:cubicBezTo>
                  <a:pt x="2612016" y="165424"/>
                  <a:pt x="2895470" y="189965"/>
                  <a:pt x="3177820" y="228566"/>
                </a:cubicBezTo>
                <a:cubicBezTo>
                  <a:pt x="3373866" y="255590"/>
                  <a:pt x="3571843" y="274338"/>
                  <a:pt x="3770646" y="252831"/>
                </a:cubicBezTo>
                <a:cubicBezTo>
                  <a:pt x="3780572" y="251727"/>
                  <a:pt x="3791878" y="248144"/>
                  <a:pt x="3800149" y="251727"/>
                </a:cubicBezTo>
                <a:cubicBezTo>
                  <a:pt x="3896658" y="291986"/>
                  <a:pt x="4001986" y="263033"/>
                  <a:pt x="4102076" y="288400"/>
                </a:cubicBezTo>
                <a:cubicBezTo>
                  <a:pt x="4076434" y="386286"/>
                  <a:pt x="3966416" y="378289"/>
                  <a:pt x="3904377" y="446120"/>
                </a:cubicBezTo>
                <a:cubicBezTo>
                  <a:pt x="4005570" y="473141"/>
                  <a:pt x="4096562" y="500439"/>
                  <a:pt x="4188933" y="520843"/>
                </a:cubicBezTo>
                <a:cubicBezTo>
                  <a:pt x="4286818" y="542350"/>
                  <a:pt x="4369813" y="600531"/>
                  <a:pt x="4465492" y="626449"/>
                </a:cubicBezTo>
                <a:cubicBezTo>
                  <a:pt x="4485897" y="631964"/>
                  <a:pt x="4510437" y="651264"/>
                  <a:pt x="4517606" y="670015"/>
                </a:cubicBezTo>
                <a:cubicBezTo>
                  <a:pt x="4540768" y="730677"/>
                  <a:pt x="5003171" y="900804"/>
                  <a:pt x="4948576" y="954847"/>
                </a:cubicBezTo>
                <a:cubicBezTo>
                  <a:pt x="4925966" y="977182"/>
                  <a:pt x="4896738" y="993174"/>
                  <a:pt x="4866132" y="1015233"/>
                </a:cubicBezTo>
                <a:cubicBezTo>
                  <a:pt x="4912180" y="1056869"/>
                  <a:pt x="4964017" y="1075067"/>
                  <a:pt x="5019164" y="1087474"/>
                </a:cubicBezTo>
                <a:cubicBezTo>
                  <a:pt x="5035708" y="1091335"/>
                  <a:pt x="5051977" y="1099055"/>
                  <a:pt x="5053630" y="1117806"/>
                </a:cubicBezTo>
                <a:cubicBezTo>
                  <a:pt x="5055284" y="1137382"/>
                  <a:pt x="5038464" y="1145101"/>
                  <a:pt x="5024404" y="1154202"/>
                </a:cubicBezTo>
                <a:cubicBezTo>
                  <a:pt x="5004826" y="1166885"/>
                  <a:pt x="4985800" y="1177916"/>
                  <a:pt x="4960984" y="1179569"/>
                </a:cubicBezTo>
                <a:cubicBezTo>
                  <a:pt x="4920176" y="1182051"/>
                  <a:pt x="4900600" y="1217344"/>
                  <a:pt x="4876887" y="1243814"/>
                </a:cubicBezTo>
                <a:cubicBezTo>
                  <a:pt x="4863652" y="1258705"/>
                  <a:pt x="4857034" y="1288759"/>
                  <a:pt x="4880195" y="1293998"/>
                </a:cubicBezTo>
                <a:cubicBezTo>
                  <a:pt x="4935892" y="1306682"/>
                  <a:pt x="4931480" y="1343355"/>
                  <a:pt x="4930104" y="1384991"/>
                </a:cubicBezTo>
                <a:cubicBezTo>
                  <a:pt x="4928173" y="1436553"/>
                  <a:pt x="4895360" y="1460265"/>
                  <a:pt x="4855103" y="1480119"/>
                </a:cubicBezTo>
                <a:cubicBezTo>
                  <a:pt x="4841316" y="1487011"/>
                  <a:pt x="4821740" y="1486735"/>
                  <a:pt x="4816500" y="1508242"/>
                </a:cubicBezTo>
                <a:cubicBezTo>
                  <a:pt x="4839110" y="1528648"/>
                  <a:pt x="4866684" y="1512103"/>
                  <a:pt x="4890949" y="1517893"/>
                </a:cubicBezTo>
                <a:cubicBezTo>
                  <a:pt x="4911077" y="1522581"/>
                  <a:pt x="4944441" y="1520100"/>
                  <a:pt x="4916868" y="1557599"/>
                </a:cubicBezTo>
                <a:cubicBezTo>
                  <a:pt x="4908870" y="1568352"/>
                  <a:pt x="4918245" y="1576625"/>
                  <a:pt x="4928448" y="1577453"/>
                </a:cubicBezTo>
                <a:cubicBezTo>
                  <a:pt x="5010066" y="1586000"/>
                  <a:pt x="4972566" y="1661827"/>
                  <a:pt x="4998760" y="1701809"/>
                </a:cubicBezTo>
                <a:cubicBezTo>
                  <a:pt x="5005928" y="1712836"/>
                  <a:pt x="4998208" y="1731862"/>
                  <a:pt x="4986903" y="1736550"/>
                </a:cubicBezTo>
                <a:cubicBezTo>
                  <a:pt x="4914660" y="1767432"/>
                  <a:pt x="4904735" y="1841053"/>
                  <a:pt x="4869716" y="1904472"/>
                </a:cubicBezTo>
                <a:cubicBezTo>
                  <a:pt x="4907768" y="1929562"/>
                  <a:pt x="4953264" y="1935077"/>
                  <a:pt x="4994348" y="1951346"/>
                </a:cubicBezTo>
                <a:cubicBezTo>
                  <a:pt x="5037087" y="1968441"/>
                  <a:pt x="5037087" y="1981125"/>
                  <a:pt x="5001792" y="2030756"/>
                </a:cubicBezTo>
                <a:cubicBezTo>
                  <a:pt x="5093611" y="2041511"/>
                  <a:pt x="5093611" y="2041511"/>
                  <a:pt x="5065212" y="2119543"/>
                </a:cubicBezTo>
                <a:cubicBezTo>
                  <a:pt x="5142142" y="2126712"/>
                  <a:pt x="5192876" y="2163660"/>
                  <a:pt x="5204732" y="2244450"/>
                </a:cubicBezTo>
                <a:cubicBezTo>
                  <a:pt x="5210523" y="2283604"/>
                  <a:pt x="5245265" y="2302077"/>
                  <a:pt x="5283866" y="2328272"/>
                </a:cubicBezTo>
                <a:cubicBezTo>
                  <a:pt x="5235890" y="2353641"/>
                  <a:pt x="5203354" y="2406580"/>
                  <a:pt x="5147380" y="2350606"/>
                </a:cubicBezTo>
                <a:cubicBezTo>
                  <a:pt x="5126976" y="2330203"/>
                  <a:pt x="5128904" y="2356121"/>
                  <a:pt x="5126148" y="2363566"/>
                </a:cubicBezTo>
                <a:cubicBezTo>
                  <a:pt x="5119532" y="2381764"/>
                  <a:pt x="5133316" y="2393897"/>
                  <a:pt x="5142417" y="2407682"/>
                </a:cubicBezTo>
                <a:cubicBezTo>
                  <a:pt x="5151240" y="2421470"/>
                  <a:pt x="5161718" y="2436083"/>
                  <a:pt x="5164200" y="2451526"/>
                </a:cubicBezTo>
                <a:cubicBezTo>
                  <a:pt x="5165852" y="2462279"/>
                  <a:pt x="5157858" y="2477994"/>
                  <a:pt x="5149034" y="2485992"/>
                </a:cubicBezTo>
                <a:cubicBezTo>
                  <a:pt x="5102710" y="2528178"/>
                  <a:pt x="5130284" y="2623031"/>
                  <a:pt x="5042601" y="2635164"/>
                </a:cubicBezTo>
                <a:cubicBezTo>
                  <a:pt x="5003171" y="2640677"/>
                  <a:pt x="4984146" y="2675420"/>
                  <a:pt x="4955194" y="2694445"/>
                </a:cubicBezTo>
                <a:cubicBezTo>
                  <a:pt x="4854552" y="2760897"/>
                  <a:pt x="4787272" y="2846375"/>
                  <a:pt x="4756116" y="2963836"/>
                </a:cubicBezTo>
                <a:cubicBezTo>
                  <a:pt x="4747568" y="2996372"/>
                  <a:pt x="4714754" y="3022569"/>
                  <a:pt x="4693523" y="3051244"/>
                </a:cubicBezTo>
                <a:cubicBezTo>
                  <a:pt x="4703726" y="3072199"/>
                  <a:pt x="4759424" y="3026979"/>
                  <a:pt x="4739848" y="3082125"/>
                </a:cubicBezTo>
                <a:cubicBezTo>
                  <a:pt x="4724958" y="3123486"/>
                  <a:pt x="4686906" y="3149129"/>
                  <a:pt x="4651060" y="3173670"/>
                </a:cubicBezTo>
                <a:cubicBezTo>
                  <a:pt x="4610252" y="3201518"/>
                  <a:pt x="4565032" y="3223852"/>
                  <a:pt x="4546556" y="3275413"/>
                </a:cubicBezTo>
                <a:cubicBezTo>
                  <a:pt x="4542697" y="3286444"/>
                  <a:pt x="4530288" y="3298024"/>
                  <a:pt x="4519261" y="3302437"/>
                </a:cubicBezTo>
                <a:cubicBezTo>
                  <a:pt x="3944081" y="4209875"/>
                  <a:pt x="2528194" y="4215939"/>
                  <a:pt x="2364961" y="4209597"/>
                </a:cubicBezTo>
                <a:cubicBezTo>
                  <a:pt x="2167260" y="4201602"/>
                  <a:pt x="1980313" y="4145627"/>
                  <a:pt x="1796951" y="4075867"/>
                </a:cubicBezTo>
                <a:cubicBezTo>
                  <a:pt x="1719469" y="4046365"/>
                  <a:pt x="1647505" y="4004453"/>
                  <a:pt x="1572227" y="3971917"/>
                </a:cubicBezTo>
                <a:cubicBezTo>
                  <a:pt x="1468277" y="3926971"/>
                  <a:pt x="1388040" y="3841219"/>
                  <a:pt x="1284364" y="3805097"/>
                </a:cubicBezTo>
                <a:cubicBezTo>
                  <a:pt x="1177655" y="3767873"/>
                  <a:pt x="1086388" y="3699767"/>
                  <a:pt x="976645" y="3670815"/>
                </a:cubicBezTo>
                <a:cubicBezTo>
                  <a:pt x="918742" y="3655375"/>
                  <a:pt x="862768" y="3627527"/>
                  <a:pt x="871866" y="3547839"/>
                </a:cubicBezTo>
                <a:cubicBezTo>
                  <a:pt x="874349" y="3525228"/>
                  <a:pt x="859184" y="3506755"/>
                  <a:pt x="835195" y="3513373"/>
                </a:cubicBezTo>
                <a:cubicBezTo>
                  <a:pt x="789424" y="3525780"/>
                  <a:pt x="768744" y="3492967"/>
                  <a:pt x="743375" y="3468427"/>
                </a:cubicBezTo>
                <a:cubicBezTo>
                  <a:pt x="698156" y="3424863"/>
                  <a:pt x="655142" y="3378540"/>
                  <a:pt x="583175" y="3371370"/>
                </a:cubicBezTo>
                <a:cubicBezTo>
                  <a:pt x="596961" y="3337178"/>
                  <a:pt x="620399" y="3342142"/>
                  <a:pt x="641906" y="3349311"/>
                </a:cubicBezTo>
                <a:cubicBezTo>
                  <a:pt x="698432" y="3368062"/>
                  <a:pt x="754405" y="3389293"/>
                  <a:pt x="810930" y="3408042"/>
                </a:cubicBezTo>
                <a:cubicBezTo>
                  <a:pt x="847878" y="3420175"/>
                  <a:pt x="884551" y="3437271"/>
                  <a:pt x="933908" y="3423758"/>
                </a:cubicBezTo>
                <a:cubicBezTo>
                  <a:pt x="891445" y="3354826"/>
                  <a:pt x="819202" y="3342418"/>
                  <a:pt x="760747" y="3321187"/>
                </a:cubicBezTo>
                <a:cubicBezTo>
                  <a:pt x="687678" y="3294441"/>
                  <a:pt x="644664" y="3243980"/>
                  <a:pt x="593101" y="3187731"/>
                </a:cubicBezTo>
                <a:cubicBezTo>
                  <a:pt x="646869" y="3174220"/>
                  <a:pt x="680233" y="3215581"/>
                  <a:pt x="722419" y="3213374"/>
                </a:cubicBezTo>
                <a:cubicBezTo>
                  <a:pt x="724627" y="3206207"/>
                  <a:pt x="728486" y="3195729"/>
                  <a:pt x="727934" y="3195451"/>
                </a:cubicBezTo>
                <a:cubicBezTo>
                  <a:pt x="659002" y="3164570"/>
                  <a:pt x="626741" y="3106666"/>
                  <a:pt x="615987" y="3036630"/>
                </a:cubicBezTo>
                <a:cubicBezTo>
                  <a:pt x="610473" y="3000510"/>
                  <a:pt x="585381" y="2989205"/>
                  <a:pt x="560564" y="2972660"/>
                </a:cubicBezTo>
                <a:cubicBezTo>
                  <a:pt x="473984" y="2913930"/>
                  <a:pt x="382441" y="2860713"/>
                  <a:pt x="311302" y="2779924"/>
                </a:cubicBezTo>
                <a:cubicBezTo>
                  <a:pt x="393471" y="2790677"/>
                  <a:pt x="459371" y="2843341"/>
                  <a:pt x="547882" y="2865952"/>
                </a:cubicBezTo>
                <a:cubicBezTo>
                  <a:pt x="477570" y="2777166"/>
                  <a:pt x="386577" y="2732222"/>
                  <a:pt x="303582" y="2678453"/>
                </a:cubicBezTo>
                <a:cubicBezTo>
                  <a:pt x="265806" y="2653913"/>
                  <a:pt x="230790" y="2622479"/>
                  <a:pt x="185016" y="2609244"/>
                </a:cubicBezTo>
                <a:cubicBezTo>
                  <a:pt x="168748" y="2604556"/>
                  <a:pt x="142002" y="2594630"/>
                  <a:pt x="154963" y="2568435"/>
                </a:cubicBezTo>
                <a:cubicBezTo>
                  <a:pt x="165990" y="2546654"/>
                  <a:pt x="187773" y="2553269"/>
                  <a:pt x="207627" y="2559612"/>
                </a:cubicBezTo>
                <a:cubicBezTo>
                  <a:pt x="255328" y="2575330"/>
                  <a:pt x="304685" y="2575604"/>
                  <a:pt x="369207" y="2575330"/>
                </a:cubicBezTo>
                <a:cubicBezTo>
                  <a:pt x="315163" y="2503363"/>
                  <a:pt x="216174" y="2524871"/>
                  <a:pt x="169852" y="2449319"/>
                </a:cubicBezTo>
                <a:cubicBezTo>
                  <a:pt x="227755" y="2436083"/>
                  <a:pt x="272424" y="2463381"/>
                  <a:pt x="319299" y="2468619"/>
                </a:cubicBezTo>
                <a:cubicBezTo>
                  <a:pt x="361761" y="2473307"/>
                  <a:pt x="372239" y="2460624"/>
                  <a:pt x="362313" y="2418988"/>
                </a:cubicBezTo>
                <a:cubicBezTo>
                  <a:pt x="346873" y="2354190"/>
                  <a:pt x="370034" y="2321102"/>
                  <a:pt x="431798" y="2338750"/>
                </a:cubicBezTo>
                <a:cubicBezTo>
                  <a:pt x="489149" y="2355293"/>
                  <a:pt x="495215" y="2331030"/>
                  <a:pt x="479775" y="2294082"/>
                </a:cubicBezTo>
                <a:cubicBezTo>
                  <a:pt x="457716" y="2240315"/>
                  <a:pt x="482807" y="2198678"/>
                  <a:pt x="499903" y="2153458"/>
                </a:cubicBezTo>
                <a:cubicBezTo>
                  <a:pt x="526099" y="2084525"/>
                  <a:pt x="515069" y="2050885"/>
                  <a:pt x="458544" y="1999599"/>
                </a:cubicBezTo>
                <a:cubicBezTo>
                  <a:pt x="426835" y="1970921"/>
                  <a:pt x="392645" y="1946658"/>
                  <a:pt x="346596" y="1921843"/>
                </a:cubicBezTo>
                <a:cubicBezTo>
                  <a:pt x="452753" y="1908331"/>
                  <a:pt x="341358" y="1862836"/>
                  <a:pt x="378857" y="1834435"/>
                </a:cubicBezTo>
                <a:cubicBezTo>
                  <a:pt x="453856" y="1822854"/>
                  <a:pt x="515069" y="1913294"/>
                  <a:pt x="617091" y="1887376"/>
                </a:cubicBezTo>
                <a:cubicBezTo>
                  <a:pt x="491080" y="1809066"/>
                  <a:pt x="351835" y="1783423"/>
                  <a:pt x="260568" y="1679198"/>
                </a:cubicBezTo>
                <a:cubicBezTo>
                  <a:pt x="281523" y="1655484"/>
                  <a:pt x="302479" y="1677543"/>
                  <a:pt x="320402" y="1668720"/>
                </a:cubicBezTo>
                <a:cubicBezTo>
                  <a:pt x="319850" y="1663205"/>
                  <a:pt x="321230" y="1654932"/>
                  <a:pt x="317920" y="1652452"/>
                </a:cubicBezTo>
                <a:cubicBezTo>
                  <a:pt x="249815" y="1595650"/>
                  <a:pt x="248711" y="1594273"/>
                  <a:pt x="321779" y="1552359"/>
                </a:cubicBezTo>
                <a:cubicBezTo>
                  <a:pt x="347424" y="1537746"/>
                  <a:pt x="345218" y="1524786"/>
                  <a:pt x="331707" y="1506313"/>
                </a:cubicBezTo>
                <a:cubicBezTo>
                  <a:pt x="322055" y="1493353"/>
                  <a:pt x="310475" y="1481772"/>
                  <a:pt x="315990" y="1453371"/>
                </a:cubicBezTo>
                <a:cubicBezTo>
                  <a:pt x="355971" y="1489769"/>
                  <a:pt x="549259" y="1477912"/>
                  <a:pt x="583450" y="1474052"/>
                </a:cubicBezTo>
                <a:cubicBezTo>
                  <a:pt x="621777" y="1469917"/>
                  <a:pt x="659553" y="1452269"/>
                  <a:pt x="699809" y="1461919"/>
                </a:cubicBezTo>
                <a:cubicBezTo>
                  <a:pt x="732070" y="1469641"/>
                  <a:pt x="881516" y="1544364"/>
                  <a:pt x="902750" y="1458612"/>
                </a:cubicBezTo>
                <a:cubicBezTo>
                  <a:pt x="903853" y="1454475"/>
                  <a:pt x="964237" y="1464127"/>
                  <a:pt x="996774" y="1468814"/>
                </a:cubicBezTo>
                <a:cubicBezTo>
                  <a:pt x="1025451" y="1472674"/>
                  <a:pt x="1057712" y="1489769"/>
                  <a:pt x="1077012" y="1455578"/>
                </a:cubicBezTo>
                <a:cubicBezTo>
                  <a:pt x="1088317" y="1435450"/>
                  <a:pt x="1041719" y="1396571"/>
                  <a:pt x="1000083" y="1393262"/>
                </a:cubicBezTo>
                <a:cubicBezTo>
                  <a:pt x="963961" y="1390229"/>
                  <a:pt x="926186" y="1385817"/>
                  <a:pt x="891720" y="1394089"/>
                </a:cubicBezTo>
                <a:cubicBezTo>
                  <a:pt x="849258" y="1404017"/>
                  <a:pt x="826372" y="1388024"/>
                  <a:pt x="814515" y="1353557"/>
                </a:cubicBezTo>
                <a:cubicBezTo>
                  <a:pt x="801280" y="1315506"/>
                  <a:pt x="775911" y="1297858"/>
                  <a:pt x="740895" y="1280211"/>
                </a:cubicBezTo>
                <a:cubicBezTo>
                  <a:pt x="655967" y="1237474"/>
                  <a:pt x="574352" y="1188118"/>
                  <a:pt x="481154" y="1163301"/>
                </a:cubicBezTo>
                <a:cubicBezTo>
                  <a:pt x="462679" y="1158337"/>
                  <a:pt x="442276" y="1151719"/>
                  <a:pt x="433728" y="1118909"/>
                </a:cubicBezTo>
                <a:cubicBezTo>
                  <a:pt x="686023" y="1167987"/>
                  <a:pt x="915984" y="1295929"/>
                  <a:pt x="1176276" y="1288484"/>
                </a:cubicBezTo>
                <a:cubicBezTo>
                  <a:pt x="1105137" y="1247950"/>
                  <a:pt x="1022694" y="1245745"/>
                  <a:pt x="946867" y="1217344"/>
                </a:cubicBezTo>
                <a:cubicBezTo>
                  <a:pt x="1000635" y="1196113"/>
                  <a:pt x="1051094" y="1218172"/>
                  <a:pt x="1102104" y="1230304"/>
                </a:cubicBezTo>
                <a:cubicBezTo>
                  <a:pt x="1144843" y="1240230"/>
                  <a:pt x="1183446" y="1241885"/>
                  <a:pt x="1188133" y="1182603"/>
                </a:cubicBezTo>
                <a:cubicBezTo>
                  <a:pt x="1186478" y="1178742"/>
                  <a:pt x="1186754" y="1173780"/>
                  <a:pt x="1187030" y="1169092"/>
                </a:cubicBezTo>
                <a:cubicBezTo>
                  <a:pt x="1172690" y="1144552"/>
                  <a:pt x="1150358" y="1131868"/>
                  <a:pt x="1123887" y="1124698"/>
                </a:cubicBezTo>
                <a:cubicBezTo>
                  <a:pt x="1107894" y="1120286"/>
                  <a:pt x="1086663" y="1113668"/>
                  <a:pt x="1086938" y="1096023"/>
                </a:cubicBezTo>
                <a:cubicBezTo>
                  <a:pt x="1087765" y="1030674"/>
                  <a:pt x="1036756" y="1011647"/>
                  <a:pt x="985744" y="992622"/>
                </a:cubicBezTo>
                <a:cubicBezTo>
                  <a:pt x="1014145" y="960086"/>
                  <a:pt x="1036479" y="984074"/>
                  <a:pt x="1057987" y="981594"/>
                </a:cubicBezTo>
                <a:cubicBezTo>
                  <a:pt x="1072049" y="979939"/>
                  <a:pt x="1084733" y="976906"/>
                  <a:pt x="1084733" y="960086"/>
                </a:cubicBezTo>
                <a:cubicBezTo>
                  <a:pt x="1085008" y="946023"/>
                  <a:pt x="1078390" y="930030"/>
                  <a:pt x="1064605" y="929756"/>
                </a:cubicBezTo>
                <a:cubicBezTo>
                  <a:pt x="978300" y="927273"/>
                  <a:pt x="930599" y="836833"/>
                  <a:pt x="840985" y="836558"/>
                </a:cubicBezTo>
                <a:cubicBezTo>
                  <a:pt x="787493" y="836558"/>
                  <a:pt x="868834" y="785547"/>
                  <a:pt x="823615" y="764315"/>
                </a:cubicBezTo>
                <a:cubicBezTo>
                  <a:pt x="813687" y="759628"/>
                  <a:pt x="849533" y="752460"/>
                  <a:pt x="865526" y="753562"/>
                </a:cubicBezTo>
                <a:cubicBezTo>
                  <a:pt x="881242" y="754665"/>
                  <a:pt x="895304" y="768175"/>
                  <a:pt x="914331" y="758525"/>
                </a:cubicBezTo>
                <a:cubicBezTo>
                  <a:pt x="924808" y="724059"/>
                  <a:pt x="897787" y="711375"/>
                  <a:pt x="875452" y="701724"/>
                </a:cubicBezTo>
                <a:cubicBezTo>
                  <a:pt x="823889" y="679390"/>
                  <a:pt x="773706" y="652369"/>
                  <a:pt x="717181" y="644371"/>
                </a:cubicBezTo>
                <a:cubicBezTo>
                  <a:pt x="697053" y="641614"/>
                  <a:pt x="746133" y="604666"/>
                  <a:pt x="755783" y="591707"/>
                </a:cubicBezTo>
                <a:cubicBezTo>
                  <a:pt x="528304" y="455496"/>
                  <a:pt x="254778" y="462388"/>
                  <a:pt x="0" y="352370"/>
                </a:cubicBezTo>
                <a:cubicBezTo>
                  <a:pt x="56250" y="330864"/>
                  <a:pt x="97610" y="346580"/>
                  <a:pt x="135937" y="349889"/>
                </a:cubicBezTo>
                <a:cubicBezTo>
                  <a:pt x="231615" y="358160"/>
                  <a:pt x="326193" y="375256"/>
                  <a:pt x="421595" y="385458"/>
                </a:cubicBezTo>
                <a:cubicBezTo>
                  <a:pt x="468469" y="390421"/>
                  <a:pt x="512035" y="409172"/>
                  <a:pt x="564424" y="379393"/>
                </a:cubicBezTo>
                <a:cubicBezTo>
                  <a:pt x="599443" y="359540"/>
                  <a:pt x="655418" y="381046"/>
                  <a:pt x="698432" y="398694"/>
                </a:cubicBezTo>
                <a:cubicBezTo>
                  <a:pt x="734000" y="413307"/>
                  <a:pt x="767916" y="417167"/>
                  <a:pt x="815067" y="398694"/>
                </a:cubicBezTo>
                <a:cubicBezTo>
                  <a:pt x="772328" y="387389"/>
                  <a:pt x="739515" y="377463"/>
                  <a:pt x="705876" y="370568"/>
                </a:cubicBezTo>
                <a:cubicBezTo>
                  <a:pt x="679130" y="365055"/>
                  <a:pt x="742825" y="342719"/>
                  <a:pt x="775360" y="345477"/>
                </a:cubicBezTo>
                <a:cubicBezTo>
                  <a:pt x="820857" y="349337"/>
                  <a:pt x="795214" y="335000"/>
                  <a:pt x="787493" y="315146"/>
                </a:cubicBezTo>
                <a:cubicBezTo>
                  <a:pt x="779221" y="293915"/>
                  <a:pt x="803761" y="287298"/>
                  <a:pt x="819202" y="291709"/>
                </a:cubicBezTo>
                <a:cubicBezTo>
                  <a:pt x="878484" y="309081"/>
                  <a:pt x="937491" y="278474"/>
                  <a:pt x="998705" y="303291"/>
                </a:cubicBezTo>
                <a:cubicBezTo>
                  <a:pt x="983263" y="242077"/>
                  <a:pt x="949899" y="215331"/>
                  <a:pt x="880139" y="206783"/>
                </a:cubicBezTo>
                <a:cubicBezTo>
                  <a:pt x="853944" y="203475"/>
                  <a:pt x="826647" y="208438"/>
                  <a:pt x="804037" y="190790"/>
                </a:cubicBezTo>
                <a:cubicBezTo>
                  <a:pt x="791076" y="180590"/>
                  <a:pt x="776463" y="168457"/>
                  <a:pt x="786666" y="149707"/>
                </a:cubicBezTo>
                <a:cubicBezTo>
                  <a:pt x="793834" y="136471"/>
                  <a:pt x="809276" y="136471"/>
                  <a:pt x="821960" y="140884"/>
                </a:cubicBezTo>
                <a:cubicBezTo>
                  <a:pt x="878761" y="160461"/>
                  <a:pt x="938043" y="167630"/>
                  <a:pt x="997325" y="174800"/>
                </a:cubicBezTo>
                <a:cubicBezTo>
                  <a:pt x="1006426" y="175902"/>
                  <a:pt x="1016626" y="179487"/>
                  <a:pt x="1026829" y="161287"/>
                </a:cubicBezTo>
                <a:cubicBezTo>
                  <a:pt x="915984" y="131783"/>
                  <a:pt x="810655" y="89872"/>
                  <a:pt x="696777" y="73604"/>
                </a:cubicBezTo>
                <a:cubicBezTo>
                  <a:pt x="698432" y="65884"/>
                  <a:pt x="700086" y="58164"/>
                  <a:pt x="701741" y="50444"/>
                </a:cubicBezTo>
                <a:cubicBezTo>
                  <a:pt x="790801" y="61471"/>
                  <a:pt x="879864" y="72501"/>
                  <a:pt x="992362" y="86289"/>
                </a:cubicBezTo>
                <a:cubicBezTo>
                  <a:pt x="923153" y="42446"/>
                  <a:pt x="857805" y="57060"/>
                  <a:pt x="806519" y="18183"/>
                </a:cubicBezTo>
                <a:cubicBezTo>
                  <a:pt x="816170" y="3431"/>
                  <a:pt x="827820" y="-292"/>
                  <a:pt x="839883" y="18"/>
                </a:cubicBezTo>
                <a:close/>
              </a:path>
            </a:pathLst>
          </a:custGeom>
        </p:spPr>
      </p:pic>
      <p:sp>
        <p:nvSpPr>
          <p:cNvPr id="6" name="TextBox 5">
            <a:extLst>
              <a:ext uri="{FF2B5EF4-FFF2-40B4-BE49-F238E27FC236}">
                <a16:creationId xmlns:a16="http://schemas.microsoft.com/office/drawing/2014/main" id="{416187CB-9B2C-AEFD-AEE8-7377C143C534}"/>
              </a:ext>
            </a:extLst>
          </p:cNvPr>
          <p:cNvSpPr txBox="1"/>
          <p:nvPr/>
        </p:nvSpPr>
        <p:spPr>
          <a:xfrm>
            <a:off x="9870532" y="6657945"/>
            <a:ext cx="2321468"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4">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5">
                  <a:extLst>
                    <a:ext uri="{A12FA001-AC4F-418D-AE19-62706E023703}">
                      <ahyp:hlinkClr xmlns:ahyp="http://schemas.microsoft.com/office/drawing/2018/hyperlinkcolor" val="tx"/>
                    </a:ext>
                  </a:extLst>
                </a:hlinkClick>
              </a:rPr>
              <a:t>CC BY-SA</a:t>
            </a:r>
            <a:r>
              <a:rPr lang="en-US" sz="700">
                <a:solidFill>
                  <a:srgbClr val="FFFFFF"/>
                </a:solidFill>
              </a:rPr>
              <a:t>.</a:t>
            </a:r>
          </a:p>
        </p:txBody>
      </p:sp>
    </p:spTree>
    <p:extLst>
      <p:ext uri="{BB962C8B-B14F-4D97-AF65-F5344CB8AC3E}">
        <p14:creationId xmlns:p14="http://schemas.microsoft.com/office/powerpoint/2010/main" val="16728613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E8A8EAB8-D2FF-444D-B34B-7D32F106A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224FAB0B-B6DC-267E-75E5-33621CA9EDC6}"/>
              </a:ext>
            </a:extLst>
          </p:cNvPr>
          <p:cNvSpPr>
            <a:spLocks noGrp="1"/>
          </p:cNvSpPr>
          <p:nvPr>
            <p:ph type="title"/>
          </p:nvPr>
        </p:nvSpPr>
        <p:spPr>
          <a:xfrm>
            <a:off x="838200" y="448721"/>
            <a:ext cx="4707671" cy="1225650"/>
          </a:xfrm>
        </p:spPr>
        <p:txBody>
          <a:bodyPr anchor="b">
            <a:normAutofit/>
          </a:bodyPr>
          <a:lstStyle/>
          <a:p>
            <a:r>
              <a:rPr lang="en-GB" sz="2900">
                <a:solidFill>
                  <a:schemeClr val="bg1"/>
                </a:solidFill>
                <a:ea typeface="+mj-lt"/>
                <a:cs typeface="+mj-lt"/>
              </a:rPr>
              <a:t>What does domiciliary carer for adults entails in general</a:t>
            </a:r>
          </a:p>
        </p:txBody>
      </p:sp>
      <p:cxnSp>
        <p:nvCxnSpPr>
          <p:cNvPr id="15" name="Straight Connector 14">
            <a:extLst>
              <a:ext uri="{FF2B5EF4-FFF2-40B4-BE49-F238E27FC236}">
                <a16:creationId xmlns:a16="http://schemas.microsoft.com/office/drawing/2014/main" id="{EEA38897-7BA3-4408-8083-3235339C4A6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1873" y="1749756"/>
            <a:ext cx="4718304"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D3D39C9A-5D11-122C-B9F7-FAC877BEBA97}"/>
              </a:ext>
            </a:extLst>
          </p:cNvPr>
          <p:cNvSpPr>
            <a:spLocks noGrp="1"/>
          </p:cNvSpPr>
          <p:nvPr>
            <p:ph idx="1"/>
          </p:nvPr>
        </p:nvSpPr>
        <p:spPr>
          <a:xfrm>
            <a:off x="897769" y="1909192"/>
            <a:ext cx="4586513" cy="3647710"/>
          </a:xfrm>
        </p:spPr>
        <p:txBody>
          <a:bodyPr vert="horz" lIns="91440" tIns="45720" rIns="91440" bIns="45720" rtlCol="0" anchor="ctr">
            <a:normAutofit/>
          </a:bodyPr>
          <a:lstStyle/>
          <a:p>
            <a:r>
              <a:rPr lang="en-US" sz="1600" dirty="0">
                <a:solidFill>
                  <a:schemeClr val="bg1"/>
                </a:solidFill>
                <a:ea typeface="+mn-lt"/>
                <a:cs typeface="+mn-lt"/>
              </a:rPr>
              <a:t>The role or task of domiciliary caregiver for adults is a rewarding one for many people. </a:t>
            </a:r>
            <a:endParaRPr lang="en-US" sz="1600">
              <a:solidFill>
                <a:schemeClr val="bg1"/>
              </a:solidFill>
              <a:ea typeface="+mn-lt"/>
              <a:cs typeface="+mn-lt"/>
            </a:endParaRPr>
          </a:p>
          <a:p>
            <a:r>
              <a:rPr lang="en-US" sz="1600" dirty="0">
                <a:solidFill>
                  <a:schemeClr val="bg1"/>
                </a:solidFill>
                <a:ea typeface="+mn-lt"/>
                <a:cs typeface="+mn-lt"/>
              </a:rPr>
              <a:t>They care for adults and the elderly, which must be taken seriously as a passion and a desire, and it necessitates a high level of psychological knowledge to perform the task or role.</a:t>
            </a:r>
          </a:p>
          <a:p>
            <a:r>
              <a:rPr lang="en-US" sz="1600" dirty="0">
                <a:solidFill>
                  <a:schemeClr val="bg1"/>
                </a:solidFill>
                <a:ea typeface="+mn-lt"/>
                <a:cs typeface="+mn-lt"/>
              </a:rPr>
              <a:t>A "domiciled" caregiver is a specialist who attends clients in their individual residences on a regular basis to support their independence (</a:t>
            </a:r>
            <a:r>
              <a:rPr lang="en-US" sz="1600" dirty="0" err="1">
                <a:solidFill>
                  <a:schemeClr val="bg1"/>
                </a:solidFill>
                <a:ea typeface="+mn-lt"/>
                <a:cs typeface="+mn-lt"/>
              </a:rPr>
              <a:t>Bohneret</a:t>
            </a:r>
            <a:r>
              <a:rPr lang="en-US" sz="1600" dirty="0">
                <a:solidFill>
                  <a:schemeClr val="bg1"/>
                </a:solidFill>
                <a:ea typeface="+mn-lt"/>
                <a:cs typeface="+mn-lt"/>
              </a:rPr>
              <a:t> al., 2012). </a:t>
            </a:r>
          </a:p>
          <a:p>
            <a:r>
              <a:rPr lang="en-US" sz="1600" dirty="0">
                <a:solidFill>
                  <a:schemeClr val="bg1"/>
                </a:solidFill>
                <a:ea typeface="+mn-lt"/>
                <a:cs typeface="+mn-lt"/>
              </a:rPr>
              <a:t>The individual may require a paid caregiver once per hour, weekly, or for the first several hours of each day; the time required varies.</a:t>
            </a:r>
            <a:endParaRPr lang="en-US" sz="1600" dirty="0">
              <a:solidFill>
                <a:schemeClr val="bg1"/>
              </a:solidFill>
              <a:cs typeface="Calibri"/>
            </a:endParaRPr>
          </a:p>
        </p:txBody>
      </p:sp>
      <p:pic>
        <p:nvPicPr>
          <p:cNvPr id="4" name="Picture 4" descr="A picture containing person&#10;&#10;Description automatically generated">
            <a:extLst>
              <a:ext uri="{FF2B5EF4-FFF2-40B4-BE49-F238E27FC236}">
                <a16:creationId xmlns:a16="http://schemas.microsoft.com/office/drawing/2014/main" id="{C5B482BB-8939-72F0-B590-89D6B449D7CB}"/>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l="16726" r="729" b="2"/>
          <a:stretch/>
        </p:blipFill>
        <p:spPr>
          <a:xfrm>
            <a:off x="6525453" y="1"/>
            <a:ext cx="5666547" cy="3398024"/>
          </a:xfrm>
          <a:prstGeom prst="rect">
            <a:avLst/>
          </a:prstGeom>
        </p:spPr>
      </p:pic>
      <p:cxnSp>
        <p:nvCxnSpPr>
          <p:cNvPr id="17" name="Straight Connector 16">
            <a:extLst>
              <a:ext uri="{FF2B5EF4-FFF2-40B4-BE49-F238E27FC236}">
                <a16:creationId xmlns:a16="http://schemas.microsoft.com/office/drawing/2014/main" id="{CA240C79-242E-4918-9F28-B101847D1CC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522277" y="3386960"/>
            <a:ext cx="5669723"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F11AD06B-AB20-4097-8606-5DA00DBACE8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4027" y="5707672"/>
            <a:ext cx="4713997"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7" name="Picture 7" descr="A picture containing person&#10;&#10;Description automatically generated">
            <a:extLst>
              <a:ext uri="{FF2B5EF4-FFF2-40B4-BE49-F238E27FC236}">
                <a16:creationId xmlns:a16="http://schemas.microsoft.com/office/drawing/2014/main" id="{32583146-1F6B-6BB2-2979-887E5F0AD448}"/>
              </a:ext>
            </a:extLst>
          </p:cNvPr>
          <p:cNvPicPr>
            <a:picLocks noChangeAspect="1"/>
          </p:cNvPicPr>
          <p:nvPr/>
        </p:nvPicPr>
        <p:blipFill rotWithShape="1">
          <a:blip r:embed="rId5">
            <a:extLst>
              <a:ext uri="{837473B0-CC2E-450A-ABE3-18F120FF3D39}">
                <a1611:picAttrSrcUrl xmlns:a1611="http://schemas.microsoft.com/office/drawing/2016/11/main" r:id="rId6"/>
              </a:ext>
            </a:extLst>
          </a:blip>
          <a:srcRect t="8336" r="-2" b="-2"/>
          <a:stretch/>
        </p:blipFill>
        <p:spPr>
          <a:xfrm>
            <a:off x="6522277" y="3398024"/>
            <a:ext cx="5669723" cy="3469076"/>
          </a:xfrm>
          <a:prstGeom prst="rect">
            <a:avLst/>
          </a:prstGeom>
        </p:spPr>
      </p:pic>
      <p:sp>
        <p:nvSpPr>
          <p:cNvPr id="5" name="TextBox 4">
            <a:extLst>
              <a:ext uri="{FF2B5EF4-FFF2-40B4-BE49-F238E27FC236}">
                <a16:creationId xmlns:a16="http://schemas.microsoft.com/office/drawing/2014/main" id="{EAF6E1A8-63BA-0C28-8FB3-8A135B13C953}"/>
              </a:ext>
            </a:extLst>
          </p:cNvPr>
          <p:cNvSpPr txBox="1"/>
          <p:nvPr/>
        </p:nvSpPr>
        <p:spPr>
          <a:xfrm>
            <a:off x="9851296" y="3197970"/>
            <a:ext cx="2340704"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4">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7">
                  <a:extLst>
                    <a:ext uri="{A12FA001-AC4F-418D-AE19-62706E023703}">
                      <ahyp:hlinkClr xmlns:ahyp="http://schemas.microsoft.com/office/drawing/2018/hyperlinkcolor" val="tx"/>
                    </a:ext>
                  </a:extLst>
                </a:hlinkClick>
              </a:rPr>
              <a:t>CC BY-ND</a:t>
            </a:r>
            <a:r>
              <a:rPr lang="en-US" sz="700">
                <a:solidFill>
                  <a:srgbClr val="FFFFFF"/>
                </a:solidFill>
              </a:rPr>
              <a:t>.</a:t>
            </a:r>
          </a:p>
        </p:txBody>
      </p:sp>
      <p:sp>
        <p:nvSpPr>
          <p:cNvPr id="8" name="TextBox 7">
            <a:extLst>
              <a:ext uri="{FF2B5EF4-FFF2-40B4-BE49-F238E27FC236}">
                <a16:creationId xmlns:a16="http://schemas.microsoft.com/office/drawing/2014/main" id="{127A1E12-C728-13E0-3914-DED5B8FCAE3E}"/>
              </a:ext>
            </a:extLst>
          </p:cNvPr>
          <p:cNvSpPr txBox="1"/>
          <p:nvPr/>
        </p:nvSpPr>
        <p:spPr>
          <a:xfrm>
            <a:off x="9737482" y="6667045"/>
            <a:ext cx="2454518"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6">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8">
                  <a:extLst>
                    <a:ext uri="{A12FA001-AC4F-418D-AE19-62706E023703}">
                      <ahyp:hlinkClr xmlns:ahyp="http://schemas.microsoft.com/office/drawing/2018/hyperlinkcolor" val="tx"/>
                    </a:ext>
                  </a:extLst>
                </a:hlinkClick>
              </a:rPr>
              <a:t>CC BY-SA-NC</a:t>
            </a:r>
            <a:r>
              <a:rPr lang="en-US" sz="700">
                <a:solidFill>
                  <a:srgbClr val="FFFFFF"/>
                </a:solidFill>
              </a:rPr>
              <a:t>.</a:t>
            </a:r>
          </a:p>
        </p:txBody>
      </p:sp>
    </p:spTree>
    <p:extLst>
      <p:ext uri="{BB962C8B-B14F-4D97-AF65-F5344CB8AC3E}">
        <p14:creationId xmlns:p14="http://schemas.microsoft.com/office/powerpoint/2010/main" val="37905947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C5E6CFF1-2F42-4E10-9A97-F116F46F53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picture containing person&#10;&#10;Description automatically generated">
            <a:extLst>
              <a:ext uri="{FF2B5EF4-FFF2-40B4-BE49-F238E27FC236}">
                <a16:creationId xmlns:a16="http://schemas.microsoft.com/office/drawing/2014/main" id="{7EB9F08C-F9A0-3ADA-70FA-7E06AAAB8DA7}"/>
              </a:ext>
            </a:extLst>
          </p:cNvPr>
          <p:cNvPicPr>
            <a:picLocks noChangeAspect="1"/>
          </p:cNvPicPr>
          <p:nvPr/>
        </p:nvPicPr>
        <p:blipFill rotWithShape="1">
          <a:blip r:embed="rId2">
            <a:alphaModFix amt="35000"/>
            <a:extLst>
              <a:ext uri="{837473B0-CC2E-450A-ABE3-18F120FF3D39}">
                <a1611:picAttrSrcUrl xmlns:a1611="http://schemas.microsoft.com/office/drawing/2016/11/main" r:id="rId3"/>
              </a:ext>
            </a:extLst>
          </a:blip>
          <a:srcRect l="9333" r="1" b="1"/>
          <a:stretch/>
        </p:blipFill>
        <p:spPr>
          <a:xfrm>
            <a:off x="20" y="1"/>
            <a:ext cx="12191980" cy="6857999"/>
          </a:xfrm>
          <a:prstGeom prst="rect">
            <a:avLst/>
          </a:prstGeom>
        </p:spPr>
      </p:pic>
      <p:sp>
        <p:nvSpPr>
          <p:cNvPr id="2" name="Title 1">
            <a:extLst>
              <a:ext uri="{FF2B5EF4-FFF2-40B4-BE49-F238E27FC236}">
                <a16:creationId xmlns:a16="http://schemas.microsoft.com/office/drawing/2014/main" id="{464C2614-AD27-3074-4764-64D34EC3EA9C}"/>
              </a:ext>
            </a:extLst>
          </p:cNvPr>
          <p:cNvSpPr>
            <a:spLocks noGrp="1"/>
          </p:cNvSpPr>
          <p:nvPr>
            <p:ph type="title"/>
          </p:nvPr>
        </p:nvSpPr>
        <p:spPr>
          <a:xfrm>
            <a:off x="838201" y="1065862"/>
            <a:ext cx="3313164" cy="4726276"/>
          </a:xfrm>
        </p:spPr>
        <p:txBody>
          <a:bodyPr>
            <a:normAutofit/>
          </a:bodyPr>
          <a:lstStyle/>
          <a:p>
            <a:pPr algn="r"/>
            <a:r>
              <a:rPr lang="en-GB" sz="4000" dirty="0">
                <a:solidFill>
                  <a:srgbClr val="FFFFFF"/>
                </a:solidFill>
                <a:cs typeface="Calibri Light"/>
              </a:rPr>
              <a:t>What does domiciliary carer for adults entails in general</a:t>
            </a:r>
            <a:endParaRPr lang="en-US" sz="4000" dirty="0">
              <a:solidFill>
                <a:srgbClr val="FFFFFF"/>
              </a:solidFill>
              <a:ea typeface="+mj-lt"/>
              <a:cs typeface="+mj-lt"/>
            </a:endParaRPr>
          </a:p>
          <a:p>
            <a:pPr algn="r"/>
            <a:endParaRPr lang="en-US" sz="4000" dirty="0">
              <a:solidFill>
                <a:srgbClr val="FFFFFF"/>
              </a:solidFill>
              <a:cs typeface="Calibri Light"/>
            </a:endParaRPr>
          </a:p>
        </p:txBody>
      </p:sp>
      <p:cxnSp>
        <p:nvCxnSpPr>
          <p:cNvPr id="19" name="Straight Connector 18">
            <a:extLst>
              <a:ext uri="{FF2B5EF4-FFF2-40B4-BE49-F238E27FC236}">
                <a16:creationId xmlns:a16="http://schemas.microsoft.com/office/drawing/2014/main" id="{67182200-4859-4C8D-BCBB-55B245C28B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3372" y="2286000"/>
            <a:ext cx="0" cy="2286000"/>
          </a:xfrm>
          <a:prstGeom prst="line">
            <a:avLst/>
          </a:prstGeom>
          <a:ln w="15875">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72796469-666B-6874-C775-B6B3E049921B}"/>
              </a:ext>
            </a:extLst>
          </p:cNvPr>
          <p:cNvSpPr>
            <a:spLocks noGrp="1"/>
          </p:cNvSpPr>
          <p:nvPr>
            <p:ph idx="1"/>
          </p:nvPr>
        </p:nvSpPr>
        <p:spPr>
          <a:xfrm>
            <a:off x="5155379" y="1065862"/>
            <a:ext cx="5744685" cy="4726276"/>
          </a:xfrm>
        </p:spPr>
        <p:txBody>
          <a:bodyPr vert="horz" lIns="91440" tIns="45720" rIns="91440" bIns="45720" rtlCol="0" anchor="ctr">
            <a:normAutofit/>
          </a:bodyPr>
          <a:lstStyle/>
          <a:p>
            <a:r>
              <a:rPr lang="en-GB" sz="2000" dirty="0">
                <a:ea typeface="+mn-lt"/>
                <a:cs typeface="+mn-lt"/>
              </a:rPr>
              <a:t>It deals with various fields, such as behavioural neuroscience, that study human behaviour from the standpoint of biological development. </a:t>
            </a:r>
            <a:endParaRPr lang="en-US" sz="2000" dirty="0">
              <a:ea typeface="+mn-lt"/>
              <a:cs typeface="+mn-lt"/>
            </a:endParaRPr>
          </a:p>
          <a:p>
            <a:r>
              <a:rPr lang="en-GB" sz="2000" dirty="0">
                <a:ea typeface="+mn-lt"/>
                <a:cs typeface="+mn-lt"/>
              </a:rPr>
              <a:t>Developmental psychology is a branch of psychology that is useful in the fields of adulthood, aging, and human development. </a:t>
            </a:r>
            <a:endParaRPr lang="en-US" sz="2000" dirty="0">
              <a:ea typeface="+mn-lt"/>
              <a:cs typeface="+mn-lt"/>
            </a:endParaRPr>
          </a:p>
          <a:p>
            <a:r>
              <a:rPr lang="en-GB" sz="2000" dirty="0">
                <a:ea typeface="+mn-lt"/>
                <a:cs typeface="+mn-lt"/>
              </a:rPr>
              <a:t>Hence, it is of importance in the undertaking of the domiciliary caregiver role for the adults, and this is because it also contains the various theories that help in the explanation of the lifecycle of adults, such as Erickson’s Theory (</a:t>
            </a:r>
            <a:r>
              <a:rPr lang="en-US" sz="2000" dirty="0">
                <a:ea typeface="+mn-lt"/>
                <a:cs typeface="+mn-lt"/>
              </a:rPr>
              <a:t>Erber</a:t>
            </a:r>
            <a:r>
              <a:rPr lang="en-GB" sz="2000" dirty="0">
                <a:ea typeface="+mn-lt"/>
                <a:cs typeface="+mn-lt"/>
              </a:rPr>
              <a:t>et al., 2012).</a:t>
            </a:r>
            <a:endParaRPr lang="en-US" sz="2000" dirty="0">
              <a:ea typeface="+mn-lt"/>
              <a:cs typeface="+mn-lt"/>
            </a:endParaRPr>
          </a:p>
        </p:txBody>
      </p:sp>
      <p:sp>
        <p:nvSpPr>
          <p:cNvPr id="5" name="TextBox 4">
            <a:extLst>
              <a:ext uri="{FF2B5EF4-FFF2-40B4-BE49-F238E27FC236}">
                <a16:creationId xmlns:a16="http://schemas.microsoft.com/office/drawing/2014/main" id="{E1B42D6D-82E9-6999-53EA-0B50803C4710}"/>
              </a:ext>
            </a:extLst>
          </p:cNvPr>
          <p:cNvSpPr txBox="1"/>
          <p:nvPr/>
        </p:nvSpPr>
        <p:spPr>
          <a:xfrm>
            <a:off x="9990756" y="6657945"/>
            <a:ext cx="2201244"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4">
                  <a:extLst>
                    <a:ext uri="{A12FA001-AC4F-418D-AE19-62706E023703}">
                      <ahyp:hlinkClr xmlns:ahyp="http://schemas.microsoft.com/office/drawing/2018/hyperlinkcolor" val="tx"/>
                    </a:ext>
                  </a:extLst>
                </a:hlinkClick>
              </a:rPr>
              <a:t>CC BY</a:t>
            </a:r>
            <a:r>
              <a:rPr lang="en-US" sz="700">
                <a:solidFill>
                  <a:srgbClr val="FFFFFF"/>
                </a:solidFill>
              </a:rPr>
              <a:t>.</a:t>
            </a:r>
          </a:p>
        </p:txBody>
      </p:sp>
    </p:spTree>
    <p:extLst>
      <p:ext uri="{BB962C8B-B14F-4D97-AF65-F5344CB8AC3E}">
        <p14:creationId xmlns:p14="http://schemas.microsoft.com/office/powerpoint/2010/main" val="740463813"/>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5396781C-32A1-4FDA-A83B-A7FF8C1B1E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C48433-2FC8-B789-51C1-0F8B0C677177}"/>
              </a:ext>
            </a:extLst>
          </p:cNvPr>
          <p:cNvSpPr>
            <a:spLocks noGrp="1"/>
          </p:cNvSpPr>
          <p:nvPr>
            <p:ph type="title"/>
          </p:nvPr>
        </p:nvSpPr>
        <p:spPr>
          <a:xfrm>
            <a:off x="5173640" y="125186"/>
            <a:ext cx="6140449" cy="1323439"/>
          </a:xfrm>
        </p:spPr>
        <p:txBody>
          <a:bodyPr anchor="t">
            <a:normAutofit/>
          </a:bodyPr>
          <a:lstStyle/>
          <a:p>
            <a:r>
              <a:rPr lang="en-GB" sz="2800" dirty="0">
                <a:solidFill>
                  <a:schemeClr val="bg1"/>
                </a:solidFill>
                <a:ea typeface="+mj-lt"/>
                <a:cs typeface="+mj-lt"/>
              </a:rPr>
              <a:t>Importance of psychology in the working as a domiciliary carer in consideration of the Erickson's theory </a:t>
            </a:r>
            <a:endParaRPr lang="en-US" sz="2800" dirty="0">
              <a:solidFill>
                <a:schemeClr val="bg1"/>
              </a:solidFill>
            </a:endParaRPr>
          </a:p>
        </p:txBody>
      </p:sp>
      <p:pic>
        <p:nvPicPr>
          <p:cNvPr id="4" name="Picture 4" descr="A picture containing person&#10;&#10;Description automatically generated">
            <a:extLst>
              <a:ext uri="{FF2B5EF4-FFF2-40B4-BE49-F238E27FC236}">
                <a16:creationId xmlns:a16="http://schemas.microsoft.com/office/drawing/2014/main" id="{2F6B6B26-37CF-588E-5D74-7511CC7F6D0C}"/>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l="11605"/>
          <a:stretch/>
        </p:blipFill>
        <p:spPr>
          <a:xfrm>
            <a:off x="20" y="10"/>
            <a:ext cx="4546582" cy="6857990"/>
          </a:xfrm>
          <a:custGeom>
            <a:avLst/>
            <a:gdLst/>
            <a:ahLst/>
            <a:cxnLst/>
            <a:rect l="l" t="t" r="r" b="b"/>
            <a:pathLst>
              <a:path w="4546602" h="6858000">
                <a:moveTo>
                  <a:pt x="4221600" y="6662544"/>
                </a:moveTo>
                <a:lnTo>
                  <a:pt x="4210150" y="6683027"/>
                </a:lnTo>
                <a:lnTo>
                  <a:pt x="4207002" y="6702976"/>
                </a:lnTo>
                <a:lnTo>
                  <a:pt x="4207002" y="6702977"/>
                </a:lnTo>
                <a:cubicBezTo>
                  <a:pt x="4207407" y="6716169"/>
                  <a:pt x="4212552" y="6729219"/>
                  <a:pt x="4220838" y="6742553"/>
                </a:cubicBezTo>
                <a:lnTo>
                  <a:pt x="4220839" y="6742555"/>
                </a:lnTo>
                <a:lnTo>
                  <a:pt x="4240316" y="6812062"/>
                </a:lnTo>
                <a:lnTo>
                  <a:pt x="4235543" y="6776800"/>
                </a:lnTo>
                <a:lnTo>
                  <a:pt x="4220839" y="6742555"/>
                </a:lnTo>
                <a:lnTo>
                  <a:pt x="4220838" y="6742552"/>
                </a:lnTo>
                <a:lnTo>
                  <a:pt x="4207002" y="6702976"/>
                </a:lnTo>
                <a:close/>
                <a:moveTo>
                  <a:pt x="4189594" y="6564620"/>
                </a:moveTo>
                <a:lnTo>
                  <a:pt x="4189594" y="6564621"/>
                </a:lnTo>
                <a:cubicBezTo>
                  <a:pt x="4199883" y="6575479"/>
                  <a:pt x="4205977" y="6582147"/>
                  <a:pt x="4212073" y="6588626"/>
                </a:cubicBezTo>
                <a:lnTo>
                  <a:pt x="4228695" y="6625225"/>
                </a:lnTo>
                <a:lnTo>
                  <a:pt x="4221601" y="6662541"/>
                </a:lnTo>
                <a:lnTo>
                  <a:pt x="4221600" y="6662541"/>
                </a:lnTo>
                <a:lnTo>
                  <a:pt x="4221600" y="6662542"/>
                </a:lnTo>
                <a:lnTo>
                  <a:pt x="4221601" y="6662541"/>
                </a:lnTo>
                <a:lnTo>
                  <a:pt x="4228684" y="6645552"/>
                </a:lnTo>
                <a:lnTo>
                  <a:pt x="4228695" y="6625225"/>
                </a:lnTo>
                <a:lnTo>
                  <a:pt x="4228695" y="6625224"/>
                </a:lnTo>
                <a:cubicBezTo>
                  <a:pt x="4226599" y="6611342"/>
                  <a:pt x="4220551" y="6597578"/>
                  <a:pt x="4212073" y="6588625"/>
                </a:cubicBezTo>
                <a:close/>
                <a:moveTo>
                  <a:pt x="4269915" y="6438981"/>
                </a:moveTo>
                <a:lnTo>
                  <a:pt x="4249984" y="6463840"/>
                </a:lnTo>
                <a:lnTo>
                  <a:pt x="4249982" y="6463849"/>
                </a:lnTo>
                <a:lnTo>
                  <a:pt x="4236188" y="6513012"/>
                </a:lnTo>
                <a:lnTo>
                  <a:pt x="4217381" y="6546194"/>
                </a:lnTo>
                <a:lnTo>
                  <a:pt x="4217381" y="6546195"/>
                </a:lnTo>
                <a:lnTo>
                  <a:pt x="4233719" y="6521804"/>
                </a:lnTo>
                <a:lnTo>
                  <a:pt x="4236188" y="6513012"/>
                </a:lnTo>
                <a:lnTo>
                  <a:pt x="4238998" y="6508052"/>
                </a:lnTo>
                <a:lnTo>
                  <a:pt x="4249982" y="6463849"/>
                </a:lnTo>
                <a:lnTo>
                  <a:pt x="4249984" y="6463841"/>
                </a:lnTo>
                <a:cubicBezTo>
                  <a:pt x="4252937" y="6451650"/>
                  <a:pt x="4260413" y="6444077"/>
                  <a:pt x="4269915" y="6438981"/>
                </a:cubicBezTo>
                <a:close/>
                <a:moveTo>
                  <a:pt x="4355914" y="6364769"/>
                </a:moveTo>
                <a:lnTo>
                  <a:pt x="4354607" y="6387910"/>
                </a:lnTo>
                <a:lnTo>
                  <a:pt x="4351952" y="6393385"/>
                </a:lnTo>
                <a:lnTo>
                  <a:pt x="4345189" y="6407332"/>
                </a:lnTo>
                <a:lnTo>
                  <a:pt x="4345189" y="6407333"/>
                </a:lnTo>
                <a:lnTo>
                  <a:pt x="4351952" y="6393385"/>
                </a:lnTo>
                <a:lnTo>
                  <a:pt x="4354608" y="6387910"/>
                </a:lnTo>
                <a:close/>
                <a:moveTo>
                  <a:pt x="4116820" y="4221391"/>
                </a:moveTo>
                <a:lnTo>
                  <a:pt x="4116820" y="4221392"/>
                </a:lnTo>
                <a:cubicBezTo>
                  <a:pt x="4117582" y="4232061"/>
                  <a:pt x="4117772" y="4243873"/>
                  <a:pt x="4122536" y="4253015"/>
                </a:cubicBezTo>
                <a:cubicBezTo>
                  <a:pt x="4134729" y="4277402"/>
                  <a:pt x="4150349" y="4300071"/>
                  <a:pt x="4162352" y="4324646"/>
                </a:cubicBezTo>
                <a:lnTo>
                  <a:pt x="4171306" y="4363891"/>
                </a:lnTo>
                <a:lnTo>
                  <a:pt x="4170544" y="4482004"/>
                </a:lnTo>
                <a:cubicBezTo>
                  <a:pt x="4167876" y="4546776"/>
                  <a:pt x="4167304" y="4612500"/>
                  <a:pt x="4110534" y="4659174"/>
                </a:cubicBezTo>
                <a:cubicBezTo>
                  <a:pt x="4105962" y="4662986"/>
                  <a:pt x="4103294" y="4671176"/>
                  <a:pt x="4102532" y="4677655"/>
                </a:cubicBezTo>
                <a:cubicBezTo>
                  <a:pt x="4098913" y="4707564"/>
                  <a:pt x="4098531" y="4738235"/>
                  <a:pt x="4092625" y="4767764"/>
                </a:cubicBezTo>
                <a:cubicBezTo>
                  <a:pt x="4090244" y="4779575"/>
                  <a:pt x="4089435" y="4790386"/>
                  <a:pt x="4091316" y="4800483"/>
                </a:cubicBezTo>
                <a:lnTo>
                  <a:pt x="4091316" y="4800484"/>
                </a:lnTo>
                <a:cubicBezTo>
                  <a:pt x="4093197" y="4810581"/>
                  <a:pt x="4097770" y="4819964"/>
                  <a:pt x="4106152" y="4828917"/>
                </a:cubicBezTo>
                <a:lnTo>
                  <a:pt x="4128333" y="4863343"/>
                </a:lnTo>
                <a:lnTo>
                  <a:pt x="4135862" y="4889275"/>
                </a:lnTo>
                <a:lnTo>
                  <a:pt x="4134157" y="4912168"/>
                </a:lnTo>
                <a:cubicBezTo>
                  <a:pt x="4132442" y="4919978"/>
                  <a:pt x="4132085" y="4927122"/>
                  <a:pt x="4132755" y="4933805"/>
                </a:cubicBezTo>
                <a:lnTo>
                  <a:pt x="4132755" y="4933806"/>
                </a:lnTo>
                <a:lnTo>
                  <a:pt x="4132757" y="4933810"/>
                </a:lnTo>
                <a:lnTo>
                  <a:pt x="4137514" y="4952673"/>
                </a:lnTo>
                <a:lnTo>
                  <a:pt x="4140307" y="4957453"/>
                </a:lnTo>
                <a:lnTo>
                  <a:pt x="4141585" y="4961456"/>
                </a:lnTo>
                <a:cubicBezTo>
                  <a:pt x="4146096" y="4970097"/>
                  <a:pt x="4151802" y="4978393"/>
                  <a:pt x="4157589" y="4987038"/>
                </a:cubicBezTo>
                <a:cubicBezTo>
                  <a:pt x="4168828" y="5003802"/>
                  <a:pt x="4182926" y="5022853"/>
                  <a:pt x="4184068" y="5041522"/>
                </a:cubicBezTo>
                <a:cubicBezTo>
                  <a:pt x="4184687" y="5052096"/>
                  <a:pt x="4187605" y="5062300"/>
                  <a:pt x="4191284" y="5072376"/>
                </a:cubicBezTo>
                <a:lnTo>
                  <a:pt x="4197188" y="5087444"/>
                </a:lnTo>
                <a:lnTo>
                  <a:pt x="4210215" y="5133220"/>
                </a:lnTo>
                <a:lnTo>
                  <a:pt x="4210217" y="5133225"/>
                </a:lnTo>
                <a:lnTo>
                  <a:pt x="4203501" y="5166113"/>
                </a:lnTo>
                <a:lnTo>
                  <a:pt x="4203501" y="5166114"/>
                </a:lnTo>
                <a:cubicBezTo>
                  <a:pt x="4202739" y="5167638"/>
                  <a:pt x="4203311" y="5169781"/>
                  <a:pt x="4204192" y="5172091"/>
                </a:cubicBezTo>
                <a:lnTo>
                  <a:pt x="4206739" y="5179068"/>
                </a:lnTo>
                <a:lnTo>
                  <a:pt x="4206573" y="5229433"/>
                </a:lnTo>
                <a:lnTo>
                  <a:pt x="4196024" y="5248936"/>
                </a:lnTo>
                <a:lnTo>
                  <a:pt x="4183116" y="5272796"/>
                </a:lnTo>
                <a:cubicBezTo>
                  <a:pt x="4171471" y="5285441"/>
                  <a:pt x="4163765" y="5298595"/>
                  <a:pt x="4159213" y="5312288"/>
                </a:cubicBezTo>
                <a:lnTo>
                  <a:pt x="4158157" y="5321350"/>
                </a:lnTo>
                <a:lnTo>
                  <a:pt x="4155683" y="5326163"/>
                </a:lnTo>
                <a:lnTo>
                  <a:pt x="4154237" y="5355014"/>
                </a:lnTo>
                <a:lnTo>
                  <a:pt x="4154237" y="5355015"/>
                </a:lnTo>
                <a:cubicBezTo>
                  <a:pt x="4154886" y="5364883"/>
                  <a:pt x="4156589" y="5375003"/>
                  <a:pt x="4159113" y="5385385"/>
                </a:cubicBezTo>
                <a:cubicBezTo>
                  <a:pt x="4162352" y="5398722"/>
                  <a:pt x="4164638" y="5412058"/>
                  <a:pt x="4167304" y="5425583"/>
                </a:cubicBezTo>
                <a:cubicBezTo>
                  <a:pt x="4171114" y="5443871"/>
                  <a:pt x="4175116" y="5462352"/>
                  <a:pt x="4178926" y="5480638"/>
                </a:cubicBezTo>
                <a:lnTo>
                  <a:pt x="4183450" y="5507668"/>
                </a:lnTo>
                <a:lnTo>
                  <a:pt x="4172831" y="5531692"/>
                </a:lnTo>
                <a:lnTo>
                  <a:pt x="4172830" y="5531693"/>
                </a:lnTo>
                <a:cubicBezTo>
                  <a:pt x="4165781" y="5537600"/>
                  <a:pt x="4162589" y="5542649"/>
                  <a:pt x="4162685" y="5547578"/>
                </a:cubicBezTo>
                <a:lnTo>
                  <a:pt x="4162685" y="5547579"/>
                </a:lnTo>
                <a:cubicBezTo>
                  <a:pt x="4162780" y="5552508"/>
                  <a:pt x="4166162" y="5557318"/>
                  <a:pt x="4172258" y="5562747"/>
                </a:cubicBezTo>
                <a:cubicBezTo>
                  <a:pt x="4214932" y="5600468"/>
                  <a:pt x="4241603" y="5646190"/>
                  <a:pt x="4243506" y="5704484"/>
                </a:cubicBezTo>
                <a:cubicBezTo>
                  <a:pt x="4243888" y="5716486"/>
                  <a:pt x="4246554" y="5728679"/>
                  <a:pt x="4249412" y="5740489"/>
                </a:cubicBezTo>
                <a:cubicBezTo>
                  <a:pt x="4251127" y="5747729"/>
                  <a:pt x="4253033" y="5756494"/>
                  <a:pt x="4258177" y="5760874"/>
                </a:cubicBezTo>
                <a:cubicBezTo>
                  <a:pt x="4297420" y="5794975"/>
                  <a:pt x="4324663" y="5837458"/>
                  <a:pt x="4346573" y="5883752"/>
                </a:cubicBezTo>
                <a:lnTo>
                  <a:pt x="4346575" y="5883756"/>
                </a:lnTo>
                <a:lnTo>
                  <a:pt x="4364477" y="5935946"/>
                </a:lnTo>
                <a:lnTo>
                  <a:pt x="4364478" y="5935950"/>
                </a:lnTo>
                <a:lnTo>
                  <a:pt x="4360859" y="5993290"/>
                </a:lnTo>
                <a:lnTo>
                  <a:pt x="4360858" y="5993291"/>
                </a:lnTo>
                <a:cubicBezTo>
                  <a:pt x="4359717" y="6004531"/>
                  <a:pt x="4359906" y="6017485"/>
                  <a:pt x="4354382" y="6026440"/>
                </a:cubicBezTo>
                <a:cubicBezTo>
                  <a:pt x="4337045" y="6054825"/>
                  <a:pt x="4318377" y="6082258"/>
                  <a:pt x="4298182" y="6108738"/>
                </a:cubicBezTo>
                <a:cubicBezTo>
                  <a:pt x="4289514" y="6120074"/>
                  <a:pt x="4284561" y="6126884"/>
                  <a:pt x="4284490" y="6133314"/>
                </a:cubicBezTo>
                <a:lnTo>
                  <a:pt x="4284490" y="6133315"/>
                </a:lnTo>
                <a:lnTo>
                  <a:pt x="4288190" y="6143190"/>
                </a:lnTo>
                <a:lnTo>
                  <a:pt x="4300086" y="6155600"/>
                </a:lnTo>
                <a:lnTo>
                  <a:pt x="4300088" y="6155603"/>
                </a:lnTo>
                <a:cubicBezTo>
                  <a:pt x="4322377" y="6175798"/>
                  <a:pt x="4333998" y="6200945"/>
                  <a:pt x="4338759" y="6228757"/>
                </a:cubicBezTo>
                <a:lnTo>
                  <a:pt x="4356096" y="6361540"/>
                </a:lnTo>
                <a:lnTo>
                  <a:pt x="4356096" y="6361539"/>
                </a:lnTo>
                <a:cubicBezTo>
                  <a:pt x="4352476" y="6317151"/>
                  <a:pt x="4346190" y="6272764"/>
                  <a:pt x="4338759" y="6228756"/>
                </a:cubicBezTo>
                <a:cubicBezTo>
                  <a:pt x="4333998" y="6200944"/>
                  <a:pt x="4322377" y="6175797"/>
                  <a:pt x="4300088" y="6155602"/>
                </a:cubicBezTo>
                <a:lnTo>
                  <a:pt x="4300086" y="6155600"/>
                </a:lnTo>
                <a:lnTo>
                  <a:pt x="4284490" y="6133315"/>
                </a:lnTo>
                <a:lnTo>
                  <a:pt x="4298182" y="6108739"/>
                </a:lnTo>
                <a:cubicBezTo>
                  <a:pt x="4318377" y="6082259"/>
                  <a:pt x="4337045" y="6054826"/>
                  <a:pt x="4354382" y="6026441"/>
                </a:cubicBezTo>
                <a:cubicBezTo>
                  <a:pt x="4359906" y="6017486"/>
                  <a:pt x="4359717" y="6004532"/>
                  <a:pt x="4360858" y="5993292"/>
                </a:cubicBezTo>
                <a:lnTo>
                  <a:pt x="4360859" y="5993290"/>
                </a:lnTo>
                <a:lnTo>
                  <a:pt x="4364311" y="5964477"/>
                </a:lnTo>
                <a:lnTo>
                  <a:pt x="4364478" y="5935950"/>
                </a:lnTo>
                <a:lnTo>
                  <a:pt x="4364478" y="5935949"/>
                </a:lnTo>
                <a:lnTo>
                  <a:pt x="4364477" y="5935946"/>
                </a:lnTo>
                <a:lnTo>
                  <a:pt x="4357598" y="5909351"/>
                </a:lnTo>
                <a:lnTo>
                  <a:pt x="4346575" y="5883756"/>
                </a:lnTo>
                <a:lnTo>
                  <a:pt x="4346573" y="5883751"/>
                </a:lnTo>
                <a:cubicBezTo>
                  <a:pt x="4324663" y="5837457"/>
                  <a:pt x="4297420" y="5794974"/>
                  <a:pt x="4258177" y="5760873"/>
                </a:cubicBezTo>
                <a:cubicBezTo>
                  <a:pt x="4253033" y="5756493"/>
                  <a:pt x="4251127" y="5747728"/>
                  <a:pt x="4249412" y="5740488"/>
                </a:cubicBezTo>
                <a:cubicBezTo>
                  <a:pt x="4246554" y="5728678"/>
                  <a:pt x="4243888" y="5716485"/>
                  <a:pt x="4243506" y="5704483"/>
                </a:cubicBezTo>
                <a:cubicBezTo>
                  <a:pt x="4241603" y="5646189"/>
                  <a:pt x="4214932" y="5600467"/>
                  <a:pt x="4172258" y="5562746"/>
                </a:cubicBezTo>
                <a:lnTo>
                  <a:pt x="4162685" y="5547578"/>
                </a:lnTo>
                <a:lnTo>
                  <a:pt x="4172830" y="5531694"/>
                </a:lnTo>
                <a:lnTo>
                  <a:pt x="4172831" y="5531692"/>
                </a:lnTo>
                <a:lnTo>
                  <a:pt x="4181230" y="5520422"/>
                </a:lnTo>
                <a:lnTo>
                  <a:pt x="4183450" y="5507668"/>
                </a:lnTo>
                <a:lnTo>
                  <a:pt x="4183450" y="5507667"/>
                </a:lnTo>
                <a:cubicBezTo>
                  <a:pt x="4183403" y="5498832"/>
                  <a:pt x="4180831" y="5489497"/>
                  <a:pt x="4178926" y="5480637"/>
                </a:cubicBezTo>
                <a:cubicBezTo>
                  <a:pt x="4175116" y="5462351"/>
                  <a:pt x="4171114" y="5443870"/>
                  <a:pt x="4167304" y="5425582"/>
                </a:cubicBezTo>
                <a:cubicBezTo>
                  <a:pt x="4164638" y="5412057"/>
                  <a:pt x="4162352" y="5398721"/>
                  <a:pt x="4159113" y="5385384"/>
                </a:cubicBezTo>
                <a:lnTo>
                  <a:pt x="4154237" y="5355014"/>
                </a:lnTo>
                <a:lnTo>
                  <a:pt x="4158157" y="5321350"/>
                </a:lnTo>
                <a:lnTo>
                  <a:pt x="4183116" y="5272797"/>
                </a:lnTo>
                <a:lnTo>
                  <a:pt x="4196024" y="5248936"/>
                </a:lnTo>
                <a:lnTo>
                  <a:pt x="4206573" y="5229434"/>
                </a:lnTo>
                <a:cubicBezTo>
                  <a:pt x="4210407" y="5213598"/>
                  <a:pt x="4210359" y="5196595"/>
                  <a:pt x="4206739" y="5179068"/>
                </a:cubicBezTo>
                <a:lnTo>
                  <a:pt x="4206739" y="5179067"/>
                </a:lnTo>
                <a:cubicBezTo>
                  <a:pt x="4206263" y="5176876"/>
                  <a:pt x="4205074" y="5174400"/>
                  <a:pt x="4204192" y="5172090"/>
                </a:cubicBezTo>
                <a:lnTo>
                  <a:pt x="4203501" y="5166114"/>
                </a:lnTo>
                <a:lnTo>
                  <a:pt x="4210217" y="5133225"/>
                </a:lnTo>
                <a:lnTo>
                  <a:pt x="4210217" y="5133224"/>
                </a:lnTo>
                <a:lnTo>
                  <a:pt x="4210215" y="5133220"/>
                </a:lnTo>
                <a:lnTo>
                  <a:pt x="4203072" y="5102461"/>
                </a:lnTo>
                <a:lnTo>
                  <a:pt x="4197188" y="5087444"/>
                </a:lnTo>
                <a:lnTo>
                  <a:pt x="4197182" y="5087423"/>
                </a:lnTo>
                <a:cubicBezTo>
                  <a:pt x="4191096" y="5072411"/>
                  <a:pt x="4184997" y="5057381"/>
                  <a:pt x="4184068" y="5041521"/>
                </a:cubicBezTo>
                <a:cubicBezTo>
                  <a:pt x="4182926" y="5022852"/>
                  <a:pt x="4168828" y="5003801"/>
                  <a:pt x="4157589" y="4987037"/>
                </a:cubicBezTo>
                <a:lnTo>
                  <a:pt x="4140307" y="4957453"/>
                </a:lnTo>
                <a:lnTo>
                  <a:pt x="4132757" y="4933810"/>
                </a:lnTo>
                <a:lnTo>
                  <a:pt x="4132755" y="4933805"/>
                </a:lnTo>
                <a:lnTo>
                  <a:pt x="4134157" y="4912169"/>
                </a:lnTo>
                <a:cubicBezTo>
                  <a:pt x="4135919" y="4904359"/>
                  <a:pt x="4136431" y="4896714"/>
                  <a:pt x="4135862" y="4889276"/>
                </a:cubicBezTo>
                <a:lnTo>
                  <a:pt x="4135862" y="4889275"/>
                </a:lnTo>
                <a:lnTo>
                  <a:pt x="4131084" y="4867614"/>
                </a:lnTo>
                <a:lnTo>
                  <a:pt x="4128333" y="4863343"/>
                </a:lnTo>
                <a:lnTo>
                  <a:pt x="4126583" y="4857317"/>
                </a:lnTo>
                <a:cubicBezTo>
                  <a:pt x="4121440" y="4847214"/>
                  <a:pt x="4114439" y="4837703"/>
                  <a:pt x="4106152" y="4828916"/>
                </a:cubicBezTo>
                <a:lnTo>
                  <a:pt x="4091316" y="4800483"/>
                </a:lnTo>
                <a:lnTo>
                  <a:pt x="4092625" y="4767765"/>
                </a:lnTo>
                <a:cubicBezTo>
                  <a:pt x="4098531" y="4738236"/>
                  <a:pt x="4098913" y="4707565"/>
                  <a:pt x="4102532" y="4677656"/>
                </a:cubicBezTo>
                <a:cubicBezTo>
                  <a:pt x="4103294" y="4671177"/>
                  <a:pt x="4105962" y="4662987"/>
                  <a:pt x="4110534" y="4659175"/>
                </a:cubicBezTo>
                <a:cubicBezTo>
                  <a:pt x="4167304" y="4612501"/>
                  <a:pt x="4167876" y="4546777"/>
                  <a:pt x="4170544" y="4482005"/>
                </a:cubicBezTo>
                <a:cubicBezTo>
                  <a:pt x="4172258" y="4442762"/>
                  <a:pt x="4172258" y="4403326"/>
                  <a:pt x="4171306" y="4363891"/>
                </a:cubicBezTo>
                <a:lnTo>
                  <a:pt x="4171306" y="4363890"/>
                </a:lnTo>
                <a:cubicBezTo>
                  <a:pt x="4171114" y="4350554"/>
                  <a:pt x="4168066" y="4336457"/>
                  <a:pt x="4162352" y="4324645"/>
                </a:cubicBezTo>
                <a:cubicBezTo>
                  <a:pt x="4150349" y="4300070"/>
                  <a:pt x="4134729" y="4277401"/>
                  <a:pt x="4122536" y="4253014"/>
                </a:cubicBezTo>
                <a:close/>
                <a:moveTo>
                  <a:pt x="4113010" y="4165383"/>
                </a:moveTo>
                <a:lnTo>
                  <a:pt x="4113010" y="4165384"/>
                </a:lnTo>
                <a:lnTo>
                  <a:pt x="4116915" y="4192388"/>
                </a:lnTo>
                <a:lnTo>
                  <a:pt x="4116915" y="4192387"/>
                </a:lnTo>
                <a:cubicBezTo>
                  <a:pt x="4117011" y="4182767"/>
                  <a:pt x="4116439" y="4173480"/>
                  <a:pt x="4113010" y="4165383"/>
                </a:cubicBezTo>
                <a:close/>
                <a:moveTo>
                  <a:pt x="4100628" y="3885338"/>
                </a:moveTo>
                <a:lnTo>
                  <a:pt x="4100628" y="3885339"/>
                </a:lnTo>
                <a:cubicBezTo>
                  <a:pt x="4110344" y="3897722"/>
                  <a:pt x="4117750" y="3910319"/>
                  <a:pt x="4123009" y="3923125"/>
                </a:cubicBezTo>
                <a:lnTo>
                  <a:pt x="4132513" y="3962160"/>
                </a:lnTo>
                <a:lnTo>
                  <a:pt x="4116821" y="4043838"/>
                </a:lnTo>
                <a:lnTo>
                  <a:pt x="4116820" y="4043839"/>
                </a:lnTo>
                <a:cubicBezTo>
                  <a:pt x="4108057" y="4063842"/>
                  <a:pt x="4102675" y="4083702"/>
                  <a:pt x="4101699" y="4103825"/>
                </a:cubicBezTo>
                <a:lnTo>
                  <a:pt x="4101699" y="4103826"/>
                </a:lnTo>
                <a:lnTo>
                  <a:pt x="4103666" y="4134255"/>
                </a:lnTo>
                <a:lnTo>
                  <a:pt x="4113010" y="4165382"/>
                </a:lnTo>
                <a:lnTo>
                  <a:pt x="4101699" y="4103826"/>
                </a:lnTo>
                <a:lnTo>
                  <a:pt x="4116820" y="4043840"/>
                </a:lnTo>
                <a:lnTo>
                  <a:pt x="4116821" y="4043838"/>
                </a:lnTo>
                <a:lnTo>
                  <a:pt x="4130123" y="4002410"/>
                </a:lnTo>
                <a:lnTo>
                  <a:pt x="4132513" y="3962160"/>
                </a:lnTo>
                <a:lnTo>
                  <a:pt x="4132513" y="3962159"/>
                </a:lnTo>
                <a:cubicBezTo>
                  <a:pt x="4130251" y="3935727"/>
                  <a:pt x="4120060" y="3910104"/>
                  <a:pt x="4100628" y="3885338"/>
                </a:cubicBezTo>
                <a:close/>
                <a:moveTo>
                  <a:pt x="4115391" y="3670561"/>
                </a:moveTo>
                <a:lnTo>
                  <a:pt x="4117820" y="3680164"/>
                </a:lnTo>
                <a:lnTo>
                  <a:pt x="4113772" y="3734837"/>
                </a:lnTo>
                <a:lnTo>
                  <a:pt x="4113772" y="3734838"/>
                </a:lnTo>
                <a:cubicBezTo>
                  <a:pt x="4112820" y="3741316"/>
                  <a:pt x="4111486" y="3749126"/>
                  <a:pt x="4114154" y="3754653"/>
                </a:cubicBezTo>
                <a:lnTo>
                  <a:pt x="4120511" y="3789776"/>
                </a:lnTo>
                <a:lnTo>
                  <a:pt x="4105580" y="3822472"/>
                </a:lnTo>
                <a:cubicBezTo>
                  <a:pt x="4098532" y="3831902"/>
                  <a:pt x="4092912" y="3842046"/>
                  <a:pt x="4091245" y="3852619"/>
                </a:cubicBezTo>
                <a:lnTo>
                  <a:pt x="4091245" y="3852620"/>
                </a:lnTo>
                <a:lnTo>
                  <a:pt x="4092025" y="3868764"/>
                </a:lnTo>
                <a:lnTo>
                  <a:pt x="4100628" y="3885337"/>
                </a:lnTo>
                <a:lnTo>
                  <a:pt x="4091245" y="3852620"/>
                </a:lnTo>
                <a:lnTo>
                  <a:pt x="4105580" y="3822473"/>
                </a:lnTo>
                <a:cubicBezTo>
                  <a:pt x="4113772" y="3811614"/>
                  <a:pt x="4118916" y="3800897"/>
                  <a:pt x="4120511" y="3789777"/>
                </a:cubicBezTo>
                <a:lnTo>
                  <a:pt x="4120511" y="3789776"/>
                </a:lnTo>
                <a:cubicBezTo>
                  <a:pt x="4122107" y="3778655"/>
                  <a:pt x="4120154" y="3767130"/>
                  <a:pt x="4114154" y="3754652"/>
                </a:cubicBezTo>
                <a:lnTo>
                  <a:pt x="4113772" y="3734838"/>
                </a:lnTo>
                <a:lnTo>
                  <a:pt x="4117820" y="3680164"/>
                </a:lnTo>
                <a:lnTo>
                  <a:pt x="4117820" y="3680163"/>
                </a:lnTo>
                <a:close/>
                <a:moveTo>
                  <a:pt x="4185711" y="2836172"/>
                </a:moveTo>
                <a:lnTo>
                  <a:pt x="4177020" y="2848793"/>
                </a:lnTo>
                <a:cubicBezTo>
                  <a:pt x="4172020" y="2865010"/>
                  <a:pt x="4166162" y="2881307"/>
                  <a:pt x="4161416" y="2897785"/>
                </a:cubicBezTo>
                <a:lnTo>
                  <a:pt x="4160387" y="2903551"/>
                </a:lnTo>
                <a:lnTo>
                  <a:pt x="4157113" y="2914328"/>
                </a:lnTo>
                <a:lnTo>
                  <a:pt x="4152482" y="2947859"/>
                </a:lnTo>
                <a:lnTo>
                  <a:pt x="4152481" y="2947862"/>
                </a:lnTo>
                <a:lnTo>
                  <a:pt x="4152481" y="2947863"/>
                </a:lnTo>
                <a:cubicBezTo>
                  <a:pt x="4152112" y="2959157"/>
                  <a:pt x="4153112" y="2970576"/>
                  <a:pt x="4156065" y="2982149"/>
                </a:cubicBezTo>
                <a:lnTo>
                  <a:pt x="4167758" y="3077402"/>
                </a:lnTo>
                <a:lnTo>
                  <a:pt x="4155303" y="3172654"/>
                </a:lnTo>
                <a:cubicBezTo>
                  <a:pt x="4129394" y="3276480"/>
                  <a:pt x="4101962" y="3380305"/>
                  <a:pt x="4107676" y="3489467"/>
                </a:cubicBezTo>
                <a:cubicBezTo>
                  <a:pt x="4108628" y="3507563"/>
                  <a:pt x="4097007" y="3529090"/>
                  <a:pt x="4085577" y="3544713"/>
                </a:cubicBezTo>
                <a:cubicBezTo>
                  <a:pt x="4074719" y="3559668"/>
                  <a:pt x="4068860" y="3566811"/>
                  <a:pt x="4067955" y="3574408"/>
                </a:cubicBezTo>
                <a:lnTo>
                  <a:pt x="4067956" y="3574408"/>
                </a:lnTo>
                <a:lnTo>
                  <a:pt x="4067955" y="3574409"/>
                </a:lnTo>
                <a:cubicBezTo>
                  <a:pt x="4067050" y="3582005"/>
                  <a:pt x="4071099" y="3590054"/>
                  <a:pt x="4080053" y="3606818"/>
                </a:cubicBezTo>
                <a:cubicBezTo>
                  <a:pt x="4084435" y="3614820"/>
                  <a:pt x="4087101" y="3624726"/>
                  <a:pt x="4093579" y="3630633"/>
                </a:cubicBezTo>
                <a:lnTo>
                  <a:pt x="4109452" y="3651926"/>
                </a:lnTo>
                <a:lnTo>
                  <a:pt x="4093579" y="3630632"/>
                </a:lnTo>
                <a:cubicBezTo>
                  <a:pt x="4087101" y="3624725"/>
                  <a:pt x="4084435" y="3614819"/>
                  <a:pt x="4080053" y="3606817"/>
                </a:cubicBezTo>
                <a:cubicBezTo>
                  <a:pt x="4075576" y="3598435"/>
                  <a:pt x="4072325" y="3592232"/>
                  <a:pt x="4070307" y="3587174"/>
                </a:cubicBezTo>
                <a:lnTo>
                  <a:pt x="4067956" y="3574408"/>
                </a:lnTo>
                <a:lnTo>
                  <a:pt x="4073034" y="3562321"/>
                </a:lnTo>
                <a:cubicBezTo>
                  <a:pt x="4075969" y="3557716"/>
                  <a:pt x="4080148" y="3552191"/>
                  <a:pt x="4085577" y="3544714"/>
                </a:cubicBezTo>
                <a:cubicBezTo>
                  <a:pt x="4097007" y="3529091"/>
                  <a:pt x="4108628" y="3507564"/>
                  <a:pt x="4107676" y="3489468"/>
                </a:cubicBezTo>
                <a:cubicBezTo>
                  <a:pt x="4101962" y="3380306"/>
                  <a:pt x="4129394" y="3276481"/>
                  <a:pt x="4155303" y="3172655"/>
                </a:cubicBezTo>
                <a:cubicBezTo>
                  <a:pt x="4163305" y="3140650"/>
                  <a:pt x="4167543" y="3109026"/>
                  <a:pt x="4167758" y="3077402"/>
                </a:cubicBezTo>
                <a:lnTo>
                  <a:pt x="4167758" y="3077401"/>
                </a:lnTo>
                <a:cubicBezTo>
                  <a:pt x="4167972" y="3045777"/>
                  <a:pt x="4164162" y="3014153"/>
                  <a:pt x="4156065" y="2982148"/>
                </a:cubicBezTo>
                <a:lnTo>
                  <a:pt x="4152481" y="2947863"/>
                </a:lnTo>
                <a:lnTo>
                  <a:pt x="4152482" y="2947859"/>
                </a:lnTo>
                <a:lnTo>
                  <a:pt x="4160387" y="2903551"/>
                </a:lnTo>
                <a:lnTo>
                  <a:pt x="4177020" y="2848794"/>
                </a:lnTo>
                <a:cubicBezTo>
                  <a:pt x="4178353" y="2844317"/>
                  <a:pt x="4181639" y="2839983"/>
                  <a:pt x="4185711" y="2836173"/>
                </a:cubicBezTo>
                <a:close/>
                <a:moveTo>
                  <a:pt x="3701225" y="1508458"/>
                </a:moveTo>
                <a:lnTo>
                  <a:pt x="3673131" y="1596214"/>
                </a:lnTo>
                <a:cubicBezTo>
                  <a:pt x="3670654" y="1604979"/>
                  <a:pt x="3672179" y="1615837"/>
                  <a:pt x="3675036" y="1624981"/>
                </a:cubicBezTo>
                <a:cubicBezTo>
                  <a:pt x="3684752" y="1656224"/>
                  <a:pt x="3709137" y="1676037"/>
                  <a:pt x="3731617" y="1697754"/>
                </a:cubicBezTo>
                <a:cubicBezTo>
                  <a:pt x="3741524" y="1707280"/>
                  <a:pt x="3748572" y="1720424"/>
                  <a:pt x="3754286" y="1733189"/>
                </a:cubicBezTo>
                <a:cubicBezTo>
                  <a:pt x="3768957" y="1766336"/>
                  <a:pt x="3782101" y="1800247"/>
                  <a:pt x="3796007" y="1833776"/>
                </a:cubicBezTo>
                <a:cubicBezTo>
                  <a:pt x="3797341" y="1837014"/>
                  <a:pt x="3800770" y="1839680"/>
                  <a:pt x="3803628" y="1842159"/>
                </a:cubicBezTo>
                <a:cubicBezTo>
                  <a:pt x="3833729" y="1866923"/>
                  <a:pt x="3864018" y="1891498"/>
                  <a:pt x="3894119" y="1916455"/>
                </a:cubicBezTo>
                <a:cubicBezTo>
                  <a:pt x="3899833" y="1921217"/>
                  <a:pt x="3904025" y="1928077"/>
                  <a:pt x="3909549" y="1933220"/>
                </a:cubicBezTo>
                <a:cubicBezTo>
                  <a:pt x="3917169" y="1940460"/>
                  <a:pt x="3924410" y="1949604"/>
                  <a:pt x="3933554" y="1953414"/>
                </a:cubicBezTo>
                <a:cubicBezTo>
                  <a:pt x="3962319" y="1965225"/>
                  <a:pt x="3974703" y="1987895"/>
                  <a:pt x="3980037" y="2016470"/>
                </a:cubicBezTo>
                <a:cubicBezTo>
                  <a:pt x="3984990" y="2042571"/>
                  <a:pt x="3989182" y="2068670"/>
                  <a:pt x="3994896" y="2094579"/>
                </a:cubicBezTo>
                <a:cubicBezTo>
                  <a:pt x="4001754" y="2126202"/>
                  <a:pt x="4009184" y="2157637"/>
                  <a:pt x="4017567" y="2188880"/>
                </a:cubicBezTo>
                <a:cubicBezTo>
                  <a:pt x="4021187" y="2202405"/>
                  <a:pt x="4025377" y="2216693"/>
                  <a:pt x="4032807" y="2228315"/>
                </a:cubicBezTo>
                <a:cubicBezTo>
                  <a:pt x="4053382" y="2260891"/>
                  <a:pt x="4067288" y="2295754"/>
                  <a:pt x="4061764" y="2334045"/>
                </a:cubicBezTo>
                <a:cubicBezTo>
                  <a:pt x="4057382" y="2364716"/>
                  <a:pt x="4068622" y="2390435"/>
                  <a:pt x="4086149" y="2409486"/>
                </a:cubicBezTo>
                <a:cubicBezTo>
                  <a:pt x="4094103" y="2418155"/>
                  <a:pt x="4099616" y="2426977"/>
                  <a:pt x="4103250" y="2435913"/>
                </a:cubicBezTo>
                <a:lnTo>
                  <a:pt x="4109081" y="2463018"/>
                </a:lnTo>
                <a:lnTo>
                  <a:pt x="4109080" y="2463031"/>
                </a:lnTo>
                <a:lnTo>
                  <a:pt x="4100439" y="2518262"/>
                </a:lnTo>
                <a:lnTo>
                  <a:pt x="4100438" y="2518264"/>
                </a:lnTo>
                <a:cubicBezTo>
                  <a:pt x="4097771" y="2527790"/>
                  <a:pt x="4096627" y="2536458"/>
                  <a:pt x="4096794" y="2545006"/>
                </a:cubicBezTo>
                <a:lnTo>
                  <a:pt x="4096794" y="2545007"/>
                </a:lnTo>
                <a:cubicBezTo>
                  <a:pt x="4096960" y="2553556"/>
                  <a:pt x="4098437" y="2561986"/>
                  <a:pt x="4101008" y="2571035"/>
                </a:cubicBezTo>
                <a:cubicBezTo>
                  <a:pt x="4113010" y="2612946"/>
                  <a:pt x="4145587" y="2640951"/>
                  <a:pt x="4174162" y="2668002"/>
                </a:cubicBezTo>
                <a:cubicBezTo>
                  <a:pt x="4198547" y="2691055"/>
                  <a:pt x="4212264" y="2716964"/>
                  <a:pt x="4222552" y="2745349"/>
                </a:cubicBezTo>
                <a:lnTo>
                  <a:pt x="4222553" y="2745352"/>
                </a:lnTo>
                <a:lnTo>
                  <a:pt x="4228473" y="2778006"/>
                </a:lnTo>
                <a:lnTo>
                  <a:pt x="4228053" y="2785440"/>
                </a:lnTo>
                <a:lnTo>
                  <a:pt x="4217974" y="2811780"/>
                </a:lnTo>
                <a:lnTo>
                  <a:pt x="4217970" y="2811787"/>
                </a:lnTo>
                <a:lnTo>
                  <a:pt x="4217971" y="2811787"/>
                </a:lnTo>
                <a:lnTo>
                  <a:pt x="4217974" y="2811780"/>
                </a:lnTo>
                <a:lnTo>
                  <a:pt x="4227624" y="2793023"/>
                </a:lnTo>
                <a:lnTo>
                  <a:pt x="4228053" y="2785440"/>
                </a:lnTo>
                <a:lnTo>
                  <a:pt x="4229253" y="2782305"/>
                </a:lnTo>
                <a:lnTo>
                  <a:pt x="4228473" y="2778006"/>
                </a:lnTo>
                <a:lnTo>
                  <a:pt x="4228883" y="2770757"/>
                </a:lnTo>
                <a:lnTo>
                  <a:pt x="4222553" y="2745352"/>
                </a:lnTo>
                <a:lnTo>
                  <a:pt x="4222552" y="2745348"/>
                </a:lnTo>
                <a:cubicBezTo>
                  <a:pt x="4212264" y="2716963"/>
                  <a:pt x="4198547" y="2691054"/>
                  <a:pt x="4174162" y="2668001"/>
                </a:cubicBezTo>
                <a:cubicBezTo>
                  <a:pt x="4145587" y="2640950"/>
                  <a:pt x="4113010" y="2612945"/>
                  <a:pt x="4101008" y="2571034"/>
                </a:cubicBezTo>
                <a:lnTo>
                  <a:pt x="4096794" y="2545007"/>
                </a:lnTo>
                <a:lnTo>
                  <a:pt x="4100438" y="2518265"/>
                </a:lnTo>
                <a:lnTo>
                  <a:pt x="4100439" y="2518262"/>
                </a:lnTo>
                <a:lnTo>
                  <a:pt x="4107019" y="2490551"/>
                </a:lnTo>
                <a:lnTo>
                  <a:pt x="4109080" y="2463031"/>
                </a:lnTo>
                <a:lnTo>
                  <a:pt x="4109082" y="2463019"/>
                </a:lnTo>
                <a:lnTo>
                  <a:pt x="4109081" y="2463018"/>
                </a:lnTo>
                <a:lnTo>
                  <a:pt x="4109082" y="2463018"/>
                </a:lnTo>
                <a:cubicBezTo>
                  <a:pt x="4108200" y="2444777"/>
                  <a:pt x="4102057" y="2426822"/>
                  <a:pt x="4086149" y="2409485"/>
                </a:cubicBezTo>
                <a:cubicBezTo>
                  <a:pt x="4068622" y="2390434"/>
                  <a:pt x="4057382" y="2364715"/>
                  <a:pt x="4061764" y="2334044"/>
                </a:cubicBezTo>
                <a:cubicBezTo>
                  <a:pt x="4067288" y="2295753"/>
                  <a:pt x="4053382" y="2260890"/>
                  <a:pt x="4032807" y="2228314"/>
                </a:cubicBezTo>
                <a:cubicBezTo>
                  <a:pt x="4025377" y="2216692"/>
                  <a:pt x="4021187" y="2202404"/>
                  <a:pt x="4017567" y="2188879"/>
                </a:cubicBezTo>
                <a:cubicBezTo>
                  <a:pt x="4009184" y="2157636"/>
                  <a:pt x="4001754" y="2126201"/>
                  <a:pt x="3994896" y="2094578"/>
                </a:cubicBezTo>
                <a:cubicBezTo>
                  <a:pt x="3989182" y="2068669"/>
                  <a:pt x="3984990" y="2042570"/>
                  <a:pt x="3980037" y="2016469"/>
                </a:cubicBezTo>
                <a:cubicBezTo>
                  <a:pt x="3974703" y="1987894"/>
                  <a:pt x="3962319" y="1965224"/>
                  <a:pt x="3933554" y="1953413"/>
                </a:cubicBezTo>
                <a:cubicBezTo>
                  <a:pt x="3924410" y="1949603"/>
                  <a:pt x="3917169" y="1940459"/>
                  <a:pt x="3909549" y="1933219"/>
                </a:cubicBezTo>
                <a:cubicBezTo>
                  <a:pt x="3904025" y="1928076"/>
                  <a:pt x="3899833" y="1921216"/>
                  <a:pt x="3894119" y="1916454"/>
                </a:cubicBezTo>
                <a:cubicBezTo>
                  <a:pt x="3864018" y="1891497"/>
                  <a:pt x="3833729" y="1866922"/>
                  <a:pt x="3803628" y="1842158"/>
                </a:cubicBezTo>
                <a:cubicBezTo>
                  <a:pt x="3800770" y="1839679"/>
                  <a:pt x="3797341" y="1837013"/>
                  <a:pt x="3796007" y="1833775"/>
                </a:cubicBezTo>
                <a:cubicBezTo>
                  <a:pt x="3782101" y="1800246"/>
                  <a:pt x="3768958" y="1766335"/>
                  <a:pt x="3754286" y="1733188"/>
                </a:cubicBezTo>
                <a:cubicBezTo>
                  <a:pt x="3748572" y="1720423"/>
                  <a:pt x="3741524" y="1707279"/>
                  <a:pt x="3731618" y="1697753"/>
                </a:cubicBezTo>
                <a:cubicBezTo>
                  <a:pt x="3709138" y="1676036"/>
                  <a:pt x="3684752" y="1656223"/>
                  <a:pt x="3675036" y="1624980"/>
                </a:cubicBezTo>
                <a:cubicBezTo>
                  <a:pt x="3672180" y="1615836"/>
                  <a:pt x="3670655" y="1604978"/>
                  <a:pt x="3673132" y="1596213"/>
                </a:cubicBezTo>
                <a:close/>
                <a:moveTo>
                  <a:pt x="3719830" y="1459073"/>
                </a:moveTo>
                <a:lnTo>
                  <a:pt x="3719829" y="1459074"/>
                </a:lnTo>
                <a:lnTo>
                  <a:pt x="3710612" y="1481572"/>
                </a:lnTo>
                <a:close/>
                <a:moveTo>
                  <a:pt x="3739023" y="1268758"/>
                </a:moveTo>
                <a:cubicBezTo>
                  <a:pt x="3739475" y="1275402"/>
                  <a:pt x="3741047" y="1281689"/>
                  <a:pt x="3744190" y="1286070"/>
                </a:cubicBezTo>
                <a:cubicBezTo>
                  <a:pt x="3758763" y="1306930"/>
                  <a:pt x="3765003" y="1328553"/>
                  <a:pt x="3766527" y="1350628"/>
                </a:cubicBezTo>
                <a:lnTo>
                  <a:pt x="3760933" y="1413840"/>
                </a:lnTo>
                <a:lnTo>
                  <a:pt x="3766528" y="1350627"/>
                </a:lnTo>
                <a:cubicBezTo>
                  <a:pt x="3765003" y="1328552"/>
                  <a:pt x="3758764" y="1306930"/>
                  <a:pt x="3744190" y="1286069"/>
                </a:cubicBezTo>
                <a:close/>
                <a:moveTo>
                  <a:pt x="3680752" y="773035"/>
                </a:moveTo>
                <a:lnTo>
                  <a:pt x="3680752" y="773036"/>
                </a:lnTo>
                <a:cubicBezTo>
                  <a:pt x="3683038" y="800277"/>
                  <a:pt x="3686276" y="827330"/>
                  <a:pt x="3688752" y="854380"/>
                </a:cubicBezTo>
                <a:cubicBezTo>
                  <a:pt x="3691038" y="878957"/>
                  <a:pt x="3691800" y="903723"/>
                  <a:pt x="3719805" y="915344"/>
                </a:cubicBezTo>
                <a:cubicBezTo>
                  <a:pt x="3724187" y="917060"/>
                  <a:pt x="3727425" y="922774"/>
                  <a:pt x="3730283" y="927156"/>
                </a:cubicBezTo>
                <a:cubicBezTo>
                  <a:pt x="3774291" y="994786"/>
                  <a:pt x="3773147" y="1030981"/>
                  <a:pt x="3726663" y="1097088"/>
                </a:cubicBezTo>
                <a:cubicBezTo>
                  <a:pt x="3721901" y="1103946"/>
                  <a:pt x="3718471" y="1118614"/>
                  <a:pt x="3722281" y="1123186"/>
                </a:cubicBezTo>
                <a:cubicBezTo>
                  <a:pt x="3738093" y="1142618"/>
                  <a:pt x="3745142" y="1162954"/>
                  <a:pt x="3747000" y="1184029"/>
                </a:cubicBezTo>
                <a:cubicBezTo>
                  <a:pt x="3745142" y="1162954"/>
                  <a:pt x="3738094" y="1142617"/>
                  <a:pt x="3722282" y="1123185"/>
                </a:cubicBezTo>
                <a:cubicBezTo>
                  <a:pt x="3718472" y="1118613"/>
                  <a:pt x="3721902" y="1103945"/>
                  <a:pt x="3726664" y="1097087"/>
                </a:cubicBezTo>
                <a:cubicBezTo>
                  <a:pt x="3773148" y="1030980"/>
                  <a:pt x="3774292" y="994785"/>
                  <a:pt x="3730284" y="927155"/>
                </a:cubicBezTo>
                <a:cubicBezTo>
                  <a:pt x="3727426" y="922773"/>
                  <a:pt x="3724188" y="917059"/>
                  <a:pt x="3719806" y="915343"/>
                </a:cubicBezTo>
                <a:cubicBezTo>
                  <a:pt x="3691800" y="903722"/>
                  <a:pt x="3691038" y="878956"/>
                  <a:pt x="3688752" y="854379"/>
                </a:cubicBezTo>
                <a:close/>
                <a:moveTo>
                  <a:pt x="3736153" y="517851"/>
                </a:moveTo>
                <a:lnTo>
                  <a:pt x="3727235" y="556048"/>
                </a:lnTo>
                <a:cubicBezTo>
                  <a:pt x="3725139" y="564049"/>
                  <a:pt x="3719615" y="572623"/>
                  <a:pt x="3720757" y="580051"/>
                </a:cubicBezTo>
                <a:cubicBezTo>
                  <a:pt x="3724091" y="601579"/>
                  <a:pt x="3721662" y="622201"/>
                  <a:pt x="3717376" y="642538"/>
                </a:cubicBezTo>
                <a:lnTo>
                  <a:pt x="3704853" y="694928"/>
                </a:lnTo>
                <a:lnTo>
                  <a:pt x="3717377" y="642537"/>
                </a:lnTo>
                <a:cubicBezTo>
                  <a:pt x="3721663" y="622201"/>
                  <a:pt x="3724092" y="601578"/>
                  <a:pt x="3720758" y="580050"/>
                </a:cubicBezTo>
                <a:cubicBezTo>
                  <a:pt x="3719616" y="572622"/>
                  <a:pt x="3725140" y="564048"/>
                  <a:pt x="3727236" y="556047"/>
                </a:cubicBezTo>
                <a:close/>
                <a:moveTo>
                  <a:pt x="3749448" y="298169"/>
                </a:moveTo>
                <a:lnTo>
                  <a:pt x="3734666" y="313533"/>
                </a:lnTo>
                <a:lnTo>
                  <a:pt x="3734666" y="313533"/>
                </a:lnTo>
                <a:lnTo>
                  <a:pt x="3734665" y="313534"/>
                </a:lnTo>
                <a:cubicBezTo>
                  <a:pt x="3730473" y="316390"/>
                  <a:pt x="3732759" y="330299"/>
                  <a:pt x="3734093" y="338871"/>
                </a:cubicBezTo>
                <a:lnTo>
                  <a:pt x="3734100" y="338903"/>
                </a:lnTo>
                <a:lnTo>
                  <a:pt x="3744000" y="395640"/>
                </a:lnTo>
                <a:lnTo>
                  <a:pt x="3740190" y="367328"/>
                </a:lnTo>
                <a:lnTo>
                  <a:pt x="3734100" y="338903"/>
                </a:lnTo>
                <a:lnTo>
                  <a:pt x="3734094" y="338870"/>
                </a:lnTo>
                <a:cubicBezTo>
                  <a:pt x="3733427" y="334584"/>
                  <a:pt x="3732522" y="328964"/>
                  <a:pt x="3732308" y="324058"/>
                </a:cubicBezTo>
                <a:lnTo>
                  <a:pt x="3734666" y="313533"/>
                </a:lnTo>
                <a:close/>
                <a:moveTo>
                  <a:pt x="3756993" y="281568"/>
                </a:moveTo>
                <a:lnTo>
                  <a:pt x="3752098" y="295415"/>
                </a:lnTo>
                <a:lnTo>
                  <a:pt x="3752099" y="295415"/>
                </a:lnTo>
                <a:close/>
                <a:moveTo>
                  <a:pt x="3743673" y="24486"/>
                </a:moveTo>
                <a:lnTo>
                  <a:pt x="3741410" y="74129"/>
                </a:lnTo>
                <a:cubicBezTo>
                  <a:pt x="3742333" y="91492"/>
                  <a:pt x="3744643" y="108703"/>
                  <a:pt x="3747334" y="125861"/>
                </a:cubicBezTo>
                <a:lnTo>
                  <a:pt x="3751729" y="153388"/>
                </a:lnTo>
                <a:lnTo>
                  <a:pt x="3760002" y="228944"/>
                </a:lnTo>
                <a:lnTo>
                  <a:pt x="3755543" y="177271"/>
                </a:lnTo>
                <a:lnTo>
                  <a:pt x="3751729" y="153388"/>
                </a:lnTo>
                <a:lnTo>
                  <a:pt x="3751530" y="151569"/>
                </a:lnTo>
                <a:cubicBezTo>
                  <a:pt x="3747300" y="125876"/>
                  <a:pt x="3742795" y="100174"/>
                  <a:pt x="3741411" y="74129"/>
                </a:cubicBezTo>
                <a:close/>
                <a:moveTo>
                  <a:pt x="3741092" y="0"/>
                </a:moveTo>
                <a:lnTo>
                  <a:pt x="4205201" y="0"/>
                </a:lnTo>
                <a:lnTo>
                  <a:pt x="4204073" y="2817"/>
                </a:lnTo>
                <a:cubicBezTo>
                  <a:pt x="4195691" y="21486"/>
                  <a:pt x="4193023" y="43012"/>
                  <a:pt x="4189974" y="63587"/>
                </a:cubicBezTo>
                <a:cubicBezTo>
                  <a:pt x="4184450" y="101308"/>
                  <a:pt x="4181020" y="139219"/>
                  <a:pt x="4176068" y="176939"/>
                </a:cubicBezTo>
                <a:cubicBezTo>
                  <a:pt x="4174924" y="184941"/>
                  <a:pt x="4172830" y="194085"/>
                  <a:pt x="4168066" y="200182"/>
                </a:cubicBezTo>
                <a:cubicBezTo>
                  <a:pt x="4136061" y="241901"/>
                  <a:pt x="4127108" y="292579"/>
                  <a:pt x="4130154" y="340774"/>
                </a:cubicBezTo>
                <a:cubicBezTo>
                  <a:pt x="4132443" y="378686"/>
                  <a:pt x="4134157" y="415835"/>
                  <a:pt x="4130919" y="453364"/>
                </a:cubicBezTo>
                <a:cubicBezTo>
                  <a:pt x="4130727" y="456222"/>
                  <a:pt x="4131109" y="460032"/>
                  <a:pt x="4132633" y="462126"/>
                </a:cubicBezTo>
                <a:cubicBezTo>
                  <a:pt x="4142729" y="475081"/>
                  <a:pt x="4143491" y="488607"/>
                  <a:pt x="4145205" y="505182"/>
                </a:cubicBezTo>
                <a:cubicBezTo>
                  <a:pt x="4147683" y="528615"/>
                  <a:pt x="4145967" y="550141"/>
                  <a:pt x="4141777" y="571860"/>
                </a:cubicBezTo>
                <a:cubicBezTo>
                  <a:pt x="4138729" y="587672"/>
                  <a:pt x="4132443" y="603673"/>
                  <a:pt x="4124440" y="617772"/>
                </a:cubicBezTo>
                <a:cubicBezTo>
                  <a:pt x="4113200" y="637392"/>
                  <a:pt x="4108820" y="656255"/>
                  <a:pt x="4123678" y="674923"/>
                </a:cubicBezTo>
                <a:cubicBezTo>
                  <a:pt x="4139491" y="695116"/>
                  <a:pt x="4133967" y="717977"/>
                  <a:pt x="4134537" y="740268"/>
                </a:cubicBezTo>
                <a:cubicBezTo>
                  <a:pt x="4134729" y="749982"/>
                  <a:pt x="4134347" y="760270"/>
                  <a:pt x="4136823" y="769605"/>
                </a:cubicBezTo>
                <a:cubicBezTo>
                  <a:pt x="4143873" y="796655"/>
                  <a:pt x="4154541" y="822756"/>
                  <a:pt x="4159303" y="850189"/>
                </a:cubicBezTo>
                <a:cubicBezTo>
                  <a:pt x="4161970" y="865430"/>
                  <a:pt x="4157207" y="882384"/>
                  <a:pt x="4153779" y="898198"/>
                </a:cubicBezTo>
                <a:cubicBezTo>
                  <a:pt x="4150159" y="914200"/>
                  <a:pt x="4144635" y="930011"/>
                  <a:pt x="4138919" y="945444"/>
                </a:cubicBezTo>
                <a:cubicBezTo>
                  <a:pt x="4135109" y="955920"/>
                  <a:pt x="4131489" y="967350"/>
                  <a:pt x="4124630" y="975733"/>
                </a:cubicBezTo>
                <a:cubicBezTo>
                  <a:pt x="4109010" y="994785"/>
                  <a:pt x="4106342" y="1014406"/>
                  <a:pt x="4114534" y="1036887"/>
                </a:cubicBezTo>
                <a:cubicBezTo>
                  <a:pt x="4115868" y="1040315"/>
                  <a:pt x="4115868" y="1044315"/>
                  <a:pt x="4116058" y="1048125"/>
                </a:cubicBezTo>
                <a:cubicBezTo>
                  <a:pt x="4120058" y="1109091"/>
                  <a:pt x="4122536" y="1170051"/>
                  <a:pt x="4128632" y="1230633"/>
                </a:cubicBezTo>
                <a:cubicBezTo>
                  <a:pt x="4131109" y="1255206"/>
                  <a:pt x="4141967" y="1278829"/>
                  <a:pt x="4148825" y="1303024"/>
                </a:cubicBezTo>
                <a:cubicBezTo>
                  <a:pt x="4150159" y="1307978"/>
                  <a:pt x="4152255" y="1313504"/>
                  <a:pt x="4151301" y="1318456"/>
                </a:cubicBezTo>
                <a:cubicBezTo>
                  <a:pt x="4141777" y="1372368"/>
                  <a:pt x="4155683" y="1422854"/>
                  <a:pt x="4173972" y="1472575"/>
                </a:cubicBezTo>
                <a:cubicBezTo>
                  <a:pt x="4175878" y="1477717"/>
                  <a:pt x="4175306" y="1484004"/>
                  <a:pt x="4174924" y="1489720"/>
                </a:cubicBezTo>
                <a:cubicBezTo>
                  <a:pt x="4173592" y="1505724"/>
                  <a:pt x="4166924" y="1523059"/>
                  <a:pt x="4170924" y="1537537"/>
                </a:cubicBezTo>
                <a:cubicBezTo>
                  <a:pt x="4181974" y="1576019"/>
                  <a:pt x="4195309" y="1614120"/>
                  <a:pt x="4212073" y="1650317"/>
                </a:cubicBezTo>
                <a:cubicBezTo>
                  <a:pt x="4229028" y="1687086"/>
                  <a:pt x="4243316" y="1721185"/>
                  <a:pt x="4226173" y="1763287"/>
                </a:cubicBezTo>
                <a:cubicBezTo>
                  <a:pt x="4218932" y="1781194"/>
                  <a:pt x="4224076" y="1804816"/>
                  <a:pt x="4225981" y="1825393"/>
                </a:cubicBezTo>
                <a:cubicBezTo>
                  <a:pt x="4227504" y="1840441"/>
                  <a:pt x="4236078" y="1854920"/>
                  <a:pt x="4236078" y="1869780"/>
                </a:cubicBezTo>
                <a:cubicBezTo>
                  <a:pt x="4236078" y="1909408"/>
                  <a:pt x="4246174" y="1944649"/>
                  <a:pt x="4266749" y="1978940"/>
                </a:cubicBezTo>
                <a:cubicBezTo>
                  <a:pt x="4274749" y="1992279"/>
                  <a:pt x="4269416" y="2013043"/>
                  <a:pt x="4271512" y="2030378"/>
                </a:cubicBezTo>
                <a:cubicBezTo>
                  <a:pt x="4273987" y="2048668"/>
                  <a:pt x="4276274" y="2067525"/>
                  <a:pt x="4281800" y="2085054"/>
                </a:cubicBezTo>
                <a:cubicBezTo>
                  <a:pt x="4296278" y="2130393"/>
                  <a:pt x="4312661" y="2175163"/>
                  <a:pt x="4327901" y="2220312"/>
                </a:cubicBezTo>
                <a:cubicBezTo>
                  <a:pt x="4340476" y="2257459"/>
                  <a:pt x="4330569" y="2294039"/>
                  <a:pt x="4325236" y="2330806"/>
                </a:cubicBezTo>
                <a:cubicBezTo>
                  <a:pt x="4321805" y="2353859"/>
                  <a:pt x="4313613" y="2375383"/>
                  <a:pt x="4325807" y="2401292"/>
                </a:cubicBezTo>
                <a:cubicBezTo>
                  <a:pt x="4337427" y="2426059"/>
                  <a:pt x="4334759" y="2457492"/>
                  <a:pt x="4341047" y="2485307"/>
                </a:cubicBezTo>
                <a:cubicBezTo>
                  <a:pt x="4346380" y="2508742"/>
                  <a:pt x="4354954" y="2531409"/>
                  <a:pt x="4363336" y="2554079"/>
                </a:cubicBezTo>
                <a:cubicBezTo>
                  <a:pt x="4374768" y="2584942"/>
                  <a:pt x="4386767" y="2615421"/>
                  <a:pt x="4381054" y="2649143"/>
                </a:cubicBezTo>
                <a:cubicBezTo>
                  <a:pt x="4374575" y="2687436"/>
                  <a:pt x="4398960" y="2713723"/>
                  <a:pt x="4415154" y="2743826"/>
                </a:cubicBezTo>
                <a:cubicBezTo>
                  <a:pt x="4426202" y="2764590"/>
                  <a:pt x="4434395" y="2787259"/>
                  <a:pt x="4441254" y="2809930"/>
                </a:cubicBezTo>
                <a:cubicBezTo>
                  <a:pt x="4450207" y="2840219"/>
                  <a:pt x="4455542" y="2871462"/>
                  <a:pt x="4464304" y="2901943"/>
                </a:cubicBezTo>
                <a:cubicBezTo>
                  <a:pt x="4477448" y="2948047"/>
                  <a:pt x="4487736" y="2994722"/>
                  <a:pt x="4480497" y="3042728"/>
                </a:cubicBezTo>
                <a:cubicBezTo>
                  <a:pt x="4477259" y="3064827"/>
                  <a:pt x="4477448" y="3085403"/>
                  <a:pt x="4482212" y="3107500"/>
                </a:cubicBezTo>
                <a:cubicBezTo>
                  <a:pt x="4490023" y="3143695"/>
                  <a:pt x="4490976" y="3180844"/>
                  <a:pt x="4520122" y="3209993"/>
                </a:cubicBezTo>
                <a:cubicBezTo>
                  <a:pt x="4530410" y="3220280"/>
                  <a:pt x="4533076" y="3238758"/>
                  <a:pt x="4538410" y="3253809"/>
                </a:cubicBezTo>
                <a:cubicBezTo>
                  <a:pt x="4544699" y="3271145"/>
                  <a:pt x="4541459" y="3283908"/>
                  <a:pt x="4523170" y="3293244"/>
                </a:cubicBezTo>
                <a:cubicBezTo>
                  <a:pt x="4514979" y="3297434"/>
                  <a:pt x="4506978" y="3309437"/>
                  <a:pt x="4505643" y="3318771"/>
                </a:cubicBezTo>
                <a:cubicBezTo>
                  <a:pt x="4501643" y="3346776"/>
                  <a:pt x="4507549" y="3372495"/>
                  <a:pt x="4520504" y="3399546"/>
                </a:cubicBezTo>
                <a:cubicBezTo>
                  <a:pt x="4532697" y="3424883"/>
                  <a:pt x="4531362" y="3456508"/>
                  <a:pt x="4536124" y="3485275"/>
                </a:cubicBezTo>
                <a:cubicBezTo>
                  <a:pt x="4539554" y="3505657"/>
                  <a:pt x="4546602" y="3526042"/>
                  <a:pt x="4546602" y="3546617"/>
                </a:cubicBezTo>
                <a:cubicBezTo>
                  <a:pt x="4546602" y="3572146"/>
                  <a:pt x="4540506" y="3597482"/>
                  <a:pt x="4538221" y="3623201"/>
                </a:cubicBezTo>
                <a:cubicBezTo>
                  <a:pt x="4536316" y="3643204"/>
                  <a:pt x="4537079" y="3663589"/>
                  <a:pt x="4534792" y="3683591"/>
                </a:cubicBezTo>
                <a:cubicBezTo>
                  <a:pt x="4533076" y="3699976"/>
                  <a:pt x="4528696" y="3716168"/>
                  <a:pt x="4525077" y="3732361"/>
                </a:cubicBezTo>
                <a:cubicBezTo>
                  <a:pt x="4523742" y="3738267"/>
                  <a:pt x="4518597" y="3744173"/>
                  <a:pt x="4519359" y="3749506"/>
                </a:cubicBezTo>
                <a:cubicBezTo>
                  <a:pt x="4527552" y="3802467"/>
                  <a:pt x="4490976" y="3840569"/>
                  <a:pt x="4474782" y="3885338"/>
                </a:cubicBezTo>
                <a:cubicBezTo>
                  <a:pt x="4457636" y="3932394"/>
                  <a:pt x="4431347" y="3977925"/>
                  <a:pt x="4439157" y="4030503"/>
                </a:cubicBezTo>
                <a:cubicBezTo>
                  <a:pt x="4443919" y="4062318"/>
                  <a:pt x="4454971" y="4092989"/>
                  <a:pt x="4461639" y="4124614"/>
                </a:cubicBezTo>
                <a:cubicBezTo>
                  <a:pt x="4463924" y="4135854"/>
                  <a:pt x="4463542" y="4148427"/>
                  <a:pt x="4461256" y="4159667"/>
                </a:cubicBezTo>
                <a:cubicBezTo>
                  <a:pt x="4450777" y="4213961"/>
                  <a:pt x="4449253" y="4267493"/>
                  <a:pt x="4466400" y="4320837"/>
                </a:cubicBezTo>
                <a:cubicBezTo>
                  <a:pt x="4469259" y="4329979"/>
                  <a:pt x="4471924" y="4339695"/>
                  <a:pt x="4471924" y="4349222"/>
                </a:cubicBezTo>
                <a:cubicBezTo>
                  <a:pt x="4471924" y="4401419"/>
                  <a:pt x="4467924" y="4452665"/>
                  <a:pt x="4449253" y="4502579"/>
                </a:cubicBezTo>
                <a:cubicBezTo>
                  <a:pt x="4442967" y="4519343"/>
                  <a:pt x="4446967" y="4539728"/>
                  <a:pt x="4445443" y="4558207"/>
                </a:cubicBezTo>
                <a:cubicBezTo>
                  <a:pt x="4444111" y="4575351"/>
                  <a:pt x="4443539" y="4592878"/>
                  <a:pt x="4439157" y="4609452"/>
                </a:cubicBezTo>
                <a:cubicBezTo>
                  <a:pt x="4432681" y="4633647"/>
                  <a:pt x="4431919" y="4656126"/>
                  <a:pt x="4437633" y="4681083"/>
                </a:cubicBezTo>
                <a:cubicBezTo>
                  <a:pt x="4442967" y="4704895"/>
                  <a:pt x="4440301" y="4730614"/>
                  <a:pt x="4440491" y="4755381"/>
                </a:cubicBezTo>
                <a:cubicBezTo>
                  <a:pt x="4440681" y="4783004"/>
                  <a:pt x="4440871" y="4810627"/>
                  <a:pt x="4439919" y="4838250"/>
                </a:cubicBezTo>
                <a:cubicBezTo>
                  <a:pt x="4439539" y="4849300"/>
                  <a:pt x="4431919" y="4861873"/>
                  <a:pt x="4434967" y="4871019"/>
                </a:cubicBezTo>
                <a:cubicBezTo>
                  <a:pt x="4445254" y="4900546"/>
                  <a:pt x="4432872" y="4930075"/>
                  <a:pt x="4438395" y="4959602"/>
                </a:cubicBezTo>
                <a:cubicBezTo>
                  <a:pt x="4441254" y="4974082"/>
                  <a:pt x="4433444" y="4990465"/>
                  <a:pt x="4432681" y="5006086"/>
                </a:cubicBezTo>
                <a:cubicBezTo>
                  <a:pt x="4431347" y="5031614"/>
                  <a:pt x="4431919" y="5057141"/>
                  <a:pt x="4431537" y="5082670"/>
                </a:cubicBezTo>
                <a:cubicBezTo>
                  <a:pt x="4431347" y="5091052"/>
                  <a:pt x="4430585" y="5099245"/>
                  <a:pt x="4430202" y="5107627"/>
                </a:cubicBezTo>
                <a:cubicBezTo>
                  <a:pt x="4429823" y="5115057"/>
                  <a:pt x="4428108" y="5122867"/>
                  <a:pt x="4429440" y="5129916"/>
                </a:cubicBezTo>
                <a:cubicBezTo>
                  <a:pt x="4434205" y="5155445"/>
                  <a:pt x="4442016" y="5180591"/>
                  <a:pt x="4445063" y="5206308"/>
                </a:cubicBezTo>
                <a:cubicBezTo>
                  <a:pt x="4447729" y="5228597"/>
                  <a:pt x="4444111" y="5251650"/>
                  <a:pt x="4446015" y="5274129"/>
                </a:cubicBezTo>
                <a:cubicBezTo>
                  <a:pt x="4449253" y="5313754"/>
                  <a:pt x="4454971" y="5353379"/>
                  <a:pt x="4458589" y="5393005"/>
                </a:cubicBezTo>
                <a:cubicBezTo>
                  <a:pt x="4459351" y="5401579"/>
                  <a:pt x="4454587" y="5410531"/>
                  <a:pt x="4454207" y="5419295"/>
                </a:cubicBezTo>
                <a:cubicBezTo>
                  <a:pt x="4453255" y="5446728"/>
                  <a:pt x="4453063" y="5474161"/>
                  <a:pt x="4452493" y="5501594"/>
                </a:cubicBezTo>
                <a:cubicBezTo>
                  <a:pt x="4452301" y="5517215"/>
                  <a:pt x="4452873" y="5533027"/>
                  <a:pt x="4451160" y="5548460"/>
                </a:cubicBezTo>
                <a:cubicBezTo>
                  <a:pt x="4448873" y="5568842"/>
                  <a:pt x="4445443" y="5587321"/>
                  <a:pt x="4460304" y="5606372"/>
                </a:cubicBezTo>
                <a:cubicBezTo>
                  <a:pt x="4483354" y="5635711"/>
                  <a:pt x="4474400" y="5673050"/>
                  <a:pt x="4479734" y="5706959"/>
                </a:cubicBezTo>
                <a:cubicBezTo>
                  <a:pt x="4481069" y="5715723"/>
                  <a:pt x="4481259" y="5724678"/>
                  <a:pt x="4482782" y="5733440"/>
                </a:cubicBezTo>
                <a:cubicBezTo>
                  <a:pt x="4485641" y="5749634"/>
                  <a:pt x="4488879" y="5765635"/>
                  <a:pt x="4492119" y="5781830"/>
                </a:cubicBezTo>
                <a:cubicBezTo>
                  <a:pt x="4492690" y="5784686"/>
                  <a:pt x="4492881" y="5787924"/>
                  <a:pt x="4493834" y="5790592"/>
                </a:cubicBezTo>
                <a:cubicBezTo>
                  <a:pt x="4501833" y="5815169"/>
                  <a:pt x="4510977" y="5839361"/>
                  <a:pt x="4517455" y="5864318"/>
                </a:cubicBezTo>
                <a:cubicBezTo>
                  <a:pt x="4520695" y="5876511"/>
                  <a:pt x="4521076" y="5890037"/>
                  <a:pt x="4519359" y="5902610"/>
                </a:cubicBezTo>
                <a:cubicBezTo>
                  <a:pt x="4514407" y="5939377"/>
                  <a:pt x="4512311" y="5975764"/>
                  <a:pt x="4519551" y="6012723"/>
                </a:cubicBezTo>
                <a:cubicBezTo>
                  <a:pt x="4522408" y="6027392"/>
                  <a:pt x="4517645" y="6043776"/>
                  <a:pt x="4515931" y="6059397"/>
                </a:cubicBezTo>
                <a:cubicBezTo>
                  <a:pt x="4511360" y="6096736"/>
                  <a:pt x="4506405" y="6134075"/>
                  <a:pt x="4502025" y="6171605"/>
                </a:cubicBezTo>
                <a:cubicBezTo>
                  <a:pt x="4499358" y="6195037"/>
                  <a:pt x="4497833" y="6218660"/>
                  <a:pt x="4495167" y="6242093"/>
                </a:cubicBezTo>
                <a:cubicBezTo>
                  <a:pt x="4491927" y="6269144"/>
                  <a:pt x="4486975" y="6296005"/>
                  <a:pt x="4484306" y="6323058"/>
                </a:cubicBezTo>
                <a:cubicBezTo>
                  <a:pt x="4481259" y="6353919"/>
                  <a:pt x="4480688" y="6384972"/>
                  <a:pt x="4477448" y="6415833"/>
                </a:cubicBezTo>
                <a:cubicBezTo>
                  <a:pt x="4471162" y="6472225"/>
                  <a:pt x="4463733" y="6528424"/>
                  <a:pt x="4456683" y="6584812"/>
                </a:cubicBezTo>
                <a:cubicBezTo>
                  <a:pt x="4449825" y="6639488"/>
                  <a:pt x="4443729" y="6694164"/>
                  <a:pt x="4435157" y="6748458"/>
                </a:cubicBezTo>
                <a:cubicBezTo>
                  <a:pt x="4431537" y="6771319"/>
                  <a:pt x="4421630" y="6793035"/>
                  <a:pt x="4416106" y="6815516"/>
                </a:cubicBezTo>
                <a:lnTo>
                  <a:pt x="4406407" y="6858000"/>
                </a:lnTo>
                <a:lnTo>
                  <a:pt x="4234154" y="6858000"/>
                </a:lnTo>
                <a:lnTo>
                  <a:pt x="0" y="6858000"/>
                </a:lnTo>
                <a:lnTo>
                  <a:pt x="0" y="2"/>
                </a:lnTo>
                <a:lnTo>
                  <a:pt x="3741092" y="1"/>
                </a:lnTo>
                <a:lnTo>
                  <a:pt x="3743810" y="21486"/>
                </a:lnTo>
                <a:close/>
              </a:path>
            </a:pathLst>
          </a:custGeom>
          <a:effectLst/>
        </p:spPr>
      </p:pic>
      <p:grpSp>
        <p:nvGrpSpPr>
          <p:cNvPr id="27" name="Group 26">
            <a:extLst>
              <a:ext uri="{FF2B5EF4-FFF2-40B4-BE49-F238E27FC236}">
                <a16:creationId xmlns:a16="http://schemas.microsoft.com/office/drawing/2014/main" id="{54A1C8FD-E5B7-4BEC-A74A-A55FB8EA7CF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697284" y="-1"/>
            <a:ext cx="884241" cy="6858001"/>
            <a:chOff x="3697284" y="-1"/>
            <a:chExt cx="884241" cy="6858001"/>
          </a:xfrm>
          <a:effectLst>
            <a:outerShdw blurRad="381000" dist="152400" algn="l" rotWithShape="0">
              <a:prstClr val="black">
                <a:alpha val="10000"/>
              </a:prstClr>
            </a:outerShdw>
          </a:effectLst>
        </p:grpSpPr>
        <p:sp>
          <p:nvSpPr>
            <p:cNvPr id="28" name="Freeform: Shape 27">
              <a:extLst>
                <a:ext uri="{FF2B5EF4-FFF2-40B4-BE49-F238E27FC236}">
                  <a16:creationId xmlns:a16="http://schemas.microsoft.com/office/drawing/2014/main" id="{B20D202D-5E48-4B15-9AF5-71BED4FCFF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05641"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9" name="Freeform: Shape 28">
              <a:extLst>
                <a:ext uri="{FF2B5EF4-FFF2-40B4-BE49-F238E27FC236}">
                  <a16:creationId xmlns:a16="http://schemas.microsoft.com/office/drawing/2014/main" id="{68D6A069-9380-4E59-A0DA-07053EE8E5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15166"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blipFill dpi="0" rotWithShape="1">
              <a:blip r:embed="rId5">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3" name="Content Placeholder 2">
            <a:extLst>
              <a:ext uri="{FF2B5EF4-FFF2-40B4-BE49-F238E27FC236}">
                <a16:creationId xmlns:a16="http://schemas.microsoft.com/office/drawing/2014/main" id="{30299981-9C86-FD13-636A-011BDC8A83DF}"/>
              </a:ext>
            </a:extLst>
          </p:cNvPr>
          <p:cNvSpPr>
            <a:spLocks noGrp="1"/>
          </p:cNvSpPr>
          <p:nvPr>
            <p:ph idx="1"/>
          </p:nvPr>
        </p:nvSpPr>
        <p:spPr>
          <a:xfrm>
            <a:off x="5173640" y="1929905"/>
            <a:ext cx="6282410" cy="2998189"/>
          </a:xfrm>
        </p:spPr>
        <p:txBody>
          <a:bodyPr vert="horz" lIns="91440" tIns="45720" rIns="91440" bIns="45720" rtlCol="0" anchor="t">
            <a:normAutofit fontScale="77500" lnSpcReduction="20000"/>
          </a:bodyPr>
          <a:lstStyle/>
          <a:p>
            <a:r>
              <a:rPr lang="en-US" sz="1700" dirty="0">
                <a:solidFill>
                  <a:schemeClr val="bg2"/>
                </a:solidFill>
                <a:ea typeface="+mn-lt"/>
                <a:cs typeface="+mn-lt"/>
              </a:rPr>
              <a:t>Erikson's theory highlights that personality among human beings develop following a series of stages from birth to maturity</a:t>
            </a:r>
          </a:p>
          <a:p>
            <a:r>
              <a:rPr lang="en-US" sz="1700" dirty="0">
                <a:solidFill>
                  <a:schemeClr val="bg2"/>
                </a:solidFill>
                <a:ea typeface="+mn-lt"/>
                <a:cs typeface="+mn-lt"/>
              </a:rPr>
              <a:t>In each stage of this theory, there is a conflict which marks the turning point for psychological development</a:t>
            </a:r>
          </a:p>
          <a:p>
            <a:r>
              <a:rPr lang="en-US" sz="1700" dirty="0">
                <a:solidFill>
                  <a:schemeClr val="bg2"/>
                </a:solidFill>
                <a:ea typeface="+mn-lt"/>
                <a:cs typeface="+mn-lt"/>
              </a:rPr>
              <a:t>The old age as per this theory is marked by </a:t>
            </a:r>
            <a:r>
              <a:rPr lang="en-US" sz="1700" b="0" i="0" dirty="0">
                <a:solidFill>
                  <a:schemeClr val="bg2"/>
                </a:solidFill>
                <a:effectLst/>
                <a:latin typeface="FS Albert Extra Bold"/>
              </a:rPr>
              <a:t>: </a:t>
            </a:r>
            <a:r>
              <a:rPr lang="en-US" sz="1700" dirty="0">
                <a:solidFill>
                  <a:schemeClr val="bg2"/>
                </a:solidFill>
              </a:rPr>
              <a:t>Integrity vs. Despair where individuals reflect on their past life events where they may be happy about their past life or sad.</a:t>
            </a:r>
            <a:endParaRPr lang="en-US" sz="1700" dirty="0">
              <a:solidFill>
                <a:schemeClr val="bg2"/>
              </a:solidFill>
              <a:cs typeface="Calibri"/>
            </a:endParaRPr>
          </a:p>
          <a:p>
            <a:r>
              <a:rPr lang="en-US" sz="1700" dirty="0">
                <a:solidFill>
                  <a:schemeClr val="bg2"/>
                </a:solidFill>
              </a:rPr>
              <a:t>An understanding of this theory is very important for </a:t>
            </a:r>
            <a:r>
              <a:rPr lang="en-GB" sz="1800" dirty="0">
                <a:solidFill>
                  <a:schemeClr val="bg1"/>
                </a:solidFill>
                <a:ea typeface="+mj-lt"/>
                <a:cs typeface="+mj-lt"/>
              </a:rPr>
              <a:t>domiciliary carer working for elder adults (</a:t>
            </a:r>
            <a:r>
              <a:rPr lang="en-US" sz="1800" dirty="0">
                <a:solidFill>
                  <a:schemeClr val="bg1"/>
                </a:solidFill>
                <a:ea typeface="+mj-lt"/>
                <a:cs typeface="Calibri"/>
              </a:rPr>
              <a:t>Korbin et al., 2007)</a:t>
            </a:r>
            <a:endParaRPr lang="en-US" sz="1700" dirty="0">
              <a:solidFill>
                <a:schemeClr val="bg1"/>
              </a:solidFill>
            </a:endParaRPr>
          </a:p>
          <a:p>
            <a:r>
              <a:rPr lang="en-US" sz="1700" dirty="0">
                <a:solidFill>
                  <a:schemeClr val="bg2"/>
                </a:solidFill>
                <a:ea typeface="+mn-lt"/>
                <a:cs typeface="+mn-lt"/>
              </a:rPr>
              <a:t>It enables the domiciliary </a:t>
            </a:r>
            <a:r>
              <a:rPr lang="en-US" sz="1700" dirty="0" err="1">
                <a:solidFill>
                  <a:schemeClr val="bg2"/>
                </a:solidFill>
                <a:ea typeface="+mn-lt"/>
                <a:cs typeface="+mn-lt"/>
              </a:rPr>
              <a:t>carer</a:t>
            </a:r>
            <a:r>
              <a:rPr lang="en-US" sz="1700" dirty="0">
                <a:solidFill>
                  <a:schemeClr val="bg2"/>
                </a:solidFill>
                <a:ea typeface="+mn-lt"/>
                <a:cs typeface="+mn-lt"/>
              </a:rPr>
              <a:t> to have the basic understanding of the adult's growth process and their needs and demands that are basic.</a:t>
            </a:r>
          </a:p>
          <a:p>
            <a:r>
              <a:rPr lang="en-US" sz="1700" dirty="0">
                <a:solidFill>
                  <a:schemeClr val="bg2"/>
                </a:solidFill>
                <a:ea typeface="+mn-lt"/>
                <a:cs typeface="+mn-lt"/>
              </a:rPr>
              <a:t>The phases of human development hypothesis by Eric Erikson offers a framework for comprehending older persons' engagement within or self-management abilities</a:t>
            </a:r>
          </a:p>
          <a:p>
            <a:r>
              <a:rPr lang="en-GB" sz="1700" dirty="0">
                <a:solidFill>
                  <a:schemeClr val="bg2"/>
                </a:solidFill>
                <a:ea typeface="+mn-lt"/>
                <a:cs typeface="+mn-lt"/>
              </a:rPr>
              <a:t>The domiciliary caregiver is supposed to have knowledge of psychology in the aspect of Erick Erickson's theory, which takes an interest in the final stage of life growth in the context of psychosocial tasks in late adulthood (</a:t>
            </a:r>
            <a:r>
              <a:rPr lang="en-US" sz="1700" dirty="0">
                <a:solidFill>
                  <a:schemeClr val="bg1"/>
                </a:solidFill>
                <a:ea typeface="+mn-lt"/>
                <a:cs typeface="+mn-lt"/>
              </a:rPr>
              <a:t>Fernald</a:t>
            </a:r>
            <a:r>
              <a:rPr lang="en-GB" sz="1700" dirty="0">
                <a:solidFill>
                  <a:schemeClr val="bg2"/>
                </a:solidFill>
                <a:ea typeface="+mn-lt"/>
                <a:cs typeface="+mn-lt"/>
              </a:rPr>
              <a:t>et al., 2007).</a:t>
            </a:r>
            <a:endParaRPr lang="en-US" sz="1700" dirty="0">
              <a:solidFill>
                <a:schemeClr val="bg2"/>
              </a:solidFill>
              <a:ea typeface="+mn-lt"/>
              <a:cs typeface="+mn-lt"/>
            </a:endParaRPr>
          </a:p>
        </p:txBody>
      </p:sp>
      <p:sp>
        <p:nvSpPr>
          <p:cNvPr id="5" name="TextBox 4">
            <a:extLst>
              <a:ext uri="{FF2B5EF4-FFF2-40B4-BE49-F238E27FC236}">
                <a16:creationId xmlns:a16="http://schemas.microsoft.com/office/drawing/2014/main" id="{D93FF81E-A697-893A-1320-AF9A070AEB30}"/>
              </a:ext>
            </a:extLst>
          </p:cNvPr>
          <p:cNvSpPr txBox="1"/>
          <p:nvPr/>
        </p:nvSpPr>
        <p:spPr>
          <a:xfrm>
            <a:off x="9870532" y="6657945"/>
            <a:ext cx="2321468"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4">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6">
                  <a:extLst>
                    <a:ext uri="{A12FA001-AC4F-418D-AE19-62706E023703}">
                      <ahyp:hlinkClr xmlns:ahyp="http://schemas.microsoft.com/office/drawing/2018/hyperlinkcolor" val="tx"/>
                    </a:ext>
                  </a:extLst>
                </a:hlinkClick>
              </a:rPr>
              <a:t>CC BY-SA</a:t>
            </a:r>
            <a:r>
              <a:rPr lang="en-US" sz="700">
                <a:solidFill>
                  <a:srgbClr val="FFFFFF"/>
                </a:solidFill>
              </a:rPr>
              <a:t>.</a:t>
            </a:r>
          </a:p>
        </p:txBody>
      </p:sp>
    </p:spTree>
    <p:extLst>
      <p:ext uri="{BB962C8B-B14F-4D97-AF65-F5344CB8AC3E}">
        <p14:creationId xmlns:p14="http://schemas.microsoft.com/office/powerpoint/2010/main" val="14948834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1A4642C-3B0F-7B3A-A932-A648F01D2C12}"/>
              </a:ext>
            </a:extLst>
          </p:cNvPr>
          <p:cNvPicPr>
            <a:picLocks noChangeAspect="1"/>
          </p:cNvPicPr>
          <p:nvPr/>
        </p:nvPicPr>
        <p:blipFill rotWithShape="1">
          <a:blip r:embed="rId3">
            <a:duotone>
              <a:prstClr val="black"/>
              <a:schemeClr val="tx2">
                <a:tint val="45000"/>
                <a:satMod val="400000"/>
              </a:schemeClr>
            </a:duotone>
            <a:alphaModFix amt="35000"/>
          </a:blip>
          <a:srcRect t="8514" r="-1" b="-1"/>
          <a:stretch/>
        </p:blipFill>
        <p:spPr>
          <a:xfrm>
            <a:off x="-19" y="10"/>
            <a:ext cx="12188952" cy="6857990"/>
          </a:xfrm>
          <a:prstGeom prst="rect">
            <a:avLst/>
          </a:prstGeom>
        </p:spPr>
      </p:pic>
      <p:sp>
        <p:nvSpPr>
          <p:cNvPr id="2" name="Title 1">
            <a:extLst>
              <a:ext uri="{FF2B5EF4-FFF2-40B4-BE49-F238E27FC236}">
                <a16:creationId xmlns:a16="http://schemas.microsoft.com/office/drawing/2014/main" id="{B0C03E1C-B9BC-A67E-901D-9A5D440622A0}"/>
              </a:ext>
            </a:extLst>
          </p:cNvPr>
          <p:cNvSpPr>
            <a:spLocks noGrp="1"/>
          </p:cNvSpPr>
          <p:nvPr>
            <p:ph type="title"/>
          </p:nvPr>
        </p:nvSpPr>
        <p:spPr>
          <a:xfrm>
            <a:off x="6053668" y="803325"/>
            <a:ext cx="5314536" cy="1325563"/>
          </a:xfrm>
        </p:spPr>
        <p:txBody>
          <a:bodyPr>
            <a:normAutofit/>
          </a:bodyPr>
          <a:lstStyle/>
          <a:p>
            <a:r>
              <a:rPr lang="en-GB" sz="2400" dirty="0">
                <a:ea typeface="+mj-lt"/>
                <a:cs typeface="+mj-lt"/>
              </a:rPr>
              <a:t>Importance of psychology in the working as a domiciliary carer in consideration of the Erickson's theory </a:t>
            </a:r>
            <a:endParaRPr lang="en-US" sz="2400" dirty="0"/>
          </a:p>
        </p:txBody>
      </p:sp>
      <p:sp>
        <p:nvSpPr>
          <p:cNvPr id="196" name="Freeform: Shape 193">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75" name="Picture 175">
            <a:extLst>
              <a:ext uri="{FF2B5EF4-FFF2-40B4-BE49-F238E27FC236}">
                <a16:creationId xmlns:a16="http://schemas.microsoft.com/office/drawing/2014/main" id="{F60BC453-7DA9-D752-5924-FF4079ED4095}"/>
              </a:ext>
            </a:extLst>
          </p:cNvPr>
          <p:cNvPicPr>
            <a:picLocks noChangeAspect="1"/>
          </p:cNvPicPr>
          <p:nvPr/>
        </p:nvPicPr>
        <p:blipFill rotWithShape="1">
          <a:blip r:embed="rId4">
            <a:extLst>
              <a:ext uri="{837473B0-CC2E-450A-ABE3-18F120FF3D39}">
                <a1611:picAttrSrcUrl xmlns:a1611="http://schemas.microsoft.com/office/drawing/2016/11/main" r:id="rId5"/>
              </a:ext>
            </a:extLst>
          </a:blip>
          <a:srcRect l="9823" r="18244" b="1"/>
          <a:stretch/>
        </p:blipFill>
        <p:spPr>
          <a:xfrm>
            <a:off x="-2315" y="-2"/>
            <a:ext cx="5441859" cy="5654940"/>
          </a:xfrm>
          <a:custGeom>
            <a:avLst/>
            <a:gdLst/>
            <a:ahLst/>
            <a:cxnLst/>
            <a:rect l="l" t="t" r="r" b="b"/>
            <a:pathLst>
              <a:path w="5067519" h="5265942">
                <a:moveTo>
                  <a:pt x="0" y="0"/>
                </a:moveTo>
                <a:lnTo>
                  <a:pt x="4097786" y="0"/>
                </a:lnTo>
                <a:lnTo>
                  <a:pt x="4176264" y="71326"/>
                </a:lnTo>
                <a:cubicBezTo>
                  <a:pt x="4726927" y="621989"/>
                  <a:pt x="5067519" y="1382723"/>
                  <a:pt x="5067519" y="2223006"/>
                </a:cubicBezTo>
                <a:cubicBezTo>
                  <a:pt x="5067519" y="3903573"/>
                  <a:pt x="3705150" y="5265942"/>
                  <a:pt x="2024583" y="5265942"/>
                </a:cubicBezTo>
                <a:cubicBezTo>
                  <a:pt x="1315594" y="5265942"/>
                  <a:pt x="663237" y="5023470"/>
                  <a:pt x="145914" y="4616926"/>
                </a:cubicBezTo>
                <a:lnTo>
                  <a:pt x="0" y="4489006"/>
                </a:lnTo>
                <a:close/>
              </a:path>
            </a:pathLst>
          </a:custGeom>
        </p:spPr>
      </p:pic>
      <p:graphicFrame>
        <p:nvGraphicFramePr>
          <p:cNvPr id="4" name="Diagram 4">
            <a:extLst>
              <a:ext uri="{FF2B5EF4-FFF2-40B4-BE49-F238E27FC236}">
                <a16:creationId xmlns:a16="http://schemas.microsoft.com/office/drawing/2014/main" id="{123D8981-5387-80A3-48D5-4F2798666116}"/>
              </a:ext>
            </a:extLst>
          </p:cNvPr>
          <p:cNvGraphicFramePr>
            <a:graphicFrameLocks noGrp="1"/>
          </p:cNvGraphicFramePr>
          <p:nvPr>
            <p:ph idx="1"/>
            <p:extLst>
              <p:ext uri="{D42A27DB-BD31-4B8C-83A1-F6EECF244321}">
                <p14:modId xmlns:p14="http://schemas.microsoft.com/office/powerpoint/2010/main" val="3095831288"/>
              </p:ext>
            </p:extLst>
          </p:nvPr>
        </p:nvGraphicFramePr>
        <p:xfrm>
          <a:off x="5887413" y="2098909"/>
          <a:ext cx="5314543" cy="337592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76" name="TextBox 175">
            <a:extLst>
              <a:ext uri="{FF2B5EF4-FFF2-40B4-BE49-F238E27FC236}">
                <a16:creationId xmlns:a16="http://schemas.microsoft.com/office/drawing/2014/main" id="{AA7047DF-2D2B-B0B0-6ABB-BFFD4AE40287}"/>
              </a:ext>
            </a:extLst>
          </p:cNvPr>
          <p:cNvSpPr txBox="1"/>
          <p:nvPr/>
        </p:nvSpPr>
        <p:spPr>
          <a:xfrm>
            <a:off x="9990756" y="6657945"/>
            <a:ext cx="2201244"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5">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11">
                  <a:extLst>
                    <a:ext uri="{A12FA001-AC4F-418D-AE19-62706E023703}">
                      <ahyp:hlinkClr xmlns:ahyp="http://schemas.microsoft.com/office/drawing/2018/hyperlinkcolor" val="tx"/>
                    </a:ext>
                  </a:extLst>
                </a:hlinkClick>
              </a:rPr>
              <a:t>CC BY</a:t>
            </a:r>
            <a:r>
              <a:rPr lang="en-US" sz="700">
                <a:solidFill>
                  <a:srgbClr val="FFFFFF"/>
                </a:solidFill>
              </a:rPr>
              <a:t>.</a:t>
            </a:r>
          </a:p>
        </p:txBody>
      </p:sp>
    </p:spTree>
    <p:extLst>
      <p:ext uri="{BB962C8B-B14F-4D97-AF65-F5344CB8AC3E}">
        <p14:creationId xmlns:p14="http://schemas.microsoft.com/office/powerpoint/2010/main" val="2123219819"/>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BGRectangle">
            <a:extLst>
              <a:ext uri="{FF2B5EF4-FFF2-40B4-BE49-F238E27FC236}">
                <a16:creationId xmlns:a16="http://schemas.microsoft.com/office/drawing/2014/main" id="{25E8815A-9407-4234-B08F-A1E49DCD7F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6182"/>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Rectangle 18">
            <a:extLst>
              <a:ext uri="{FF2B5EF4-FFF2-40B4-BE49-F238E27FC236}">
                <a16:creationId xmlns:a16="http://schemas.microsoft.com/office/drawing/2014/main" id="{AD72D4D1-076F-49D3-9889-EFC4F6D7CA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4">
            <a:extLst>
              <a:ext uri="{FF2B5EF4-FFF2-40B4-BE49-F238E27FC236}">
                <a16:creationId xmlns:a16="http://schemas.microsoft.com/office/drawing/2014/main" id="{3A412960-F110-868B-9739-5915C8C74756}"/>
              </a:ext>
            </a:extLst>
          </p:cNvPr>
          <p:cNvPicPr>
            <a:picLocks noChangeAspect="1"/>
          </p:cNvPicPr>
          <p:nvPr/>
        </p:nvPicPr>
        <p:blipFill rotWithShape="1">
          <a:blip r:embed="rId2">
            <a:alphaModFix amt="50000"/>
            <a:extLst>
              <a:ext uri="{837473B0-CC2E-450A-ABE3-18F120FF3D39}">
                <a1611:picAttrSrcUrl xmlns:a1611="http://schemas.microsoft.com/office/drawing/2016/11/main" r:id="rId3"/>
              </a:ext>
            </a:extLst>
          </a:blip>
          <a:srcRect l="9153" r="9958" b="-1"/>
          <a:stretch/>
        </p:blipFill>
        <p:spPr>
          <a:xfrm>
            <a:off x="20" y="1"/>
            <a:ext cx="12191980" cy="6857999"/>
          </a:xfrm>
          <a:prstGeom prst="rect">
            <a:avLst/>
          </a:prstGeom>
        </p:spPr>
      </p:pic>
      <p:sp>
        <p:nvSpPr>
          <p:cNvPr id="2" name="Title 1">
            <a:extLst>
              <a:ext uri="{FF2B5EF4-FFF2-40B4-BE49-F238E27FC236}">
                <a16:creationId xmlns:a16="http://schemas.microsoft.com/office/drawing/2014/main" id="{2990577E-9557-42AC-33B4-62E98F0C0D2A}"/>
              </a:ext>
            </a:extLst>
          </p:cNvPr>
          <p:cNvSpPr>
            <a:spLocks noGrp="1"/>
          </p:cNvSpPr>
          <p:nvPr>
            <p:ph type="title"/>
          </p:nvPr>
        </p:nvSpPr>
        <p:spPr>
          <a:xfrm>
            <a:off x="838200" y="963877"/>
            <a:ext cx="3494362" cy="4930246"/>
          </a:xfrm>
        </p:spPr>
        <p:txBody>
          <a:bodyPr>
            <a:normAutofit/>
          </a:bodyPr>
          <a:lstStyle/>
          <a:p>
            <a:pPr algn="r"/>
            <a:r>
              <a:rPr lang="en-GB" sz="3700">
                <a:solidFill>
                  <a:schemeClr val="bg1"/>
                </a:solidFill>
                <a:cs typeface="Calibri Light"/>
              </a:rPr>
              <a:t>Importance of psychology in the working as a domiciliary carer in consideration of the Erickson's theory </a:t>
            </a:r>
            <a:endParaRPr lang="en-US" sz="3700">
              <a:solidFill>
                <a:schemeClr val="bg1"/>
              </a:solidFill>
            </a:endParaRPr>
          </a:p>
        </p:txBody>
      </p:sp>
      <p:sp>
        <p:nvSpPr>
          <p:cNvPr id="21" name="!!Line">
            <a:extLst>
              <a:ext uri="{FF2B5EF4-FFF2-40B4-BE49-F238E27FC236}">
                <a16:creationId xmlns:a16="http://schemas.microsoft.com/office/drawing/2014/main" id="{C9C56819-FD02-4626-ABF5-85C7463C99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0580" y="2057400"/>
            <a:ext cx="27432" cy="27432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9CFA0644-7185-97C9-6EEB-53D2B205D34B}"/>
              </a:ext>
            </a:extLst>
          </p:cNvPr>
          <p:cNvSpPr>
            <a:spLocks noGrp="1"/>
          </p:cNvSpPr>
          <p:nvPr>
            <p:ph idx="1"/>
          </p:nvPr>
        </p:nvSpPr>
        <p:spPr>
          <a:xfrm>
            <a:off x="4976031" y="963877"/>
            <a:ext cx="6377769" cy="4930246"/>
          </a:xfrm>
        </p:spPr>
        <p:txBody>
          <a:bodyPr vert="horz" lIns="91440" tIns="45720" rIns="91440" bIns="45720" rtlCol="0" anchor="ctr">
            <a:normAutofit/>
          </a:bodyPr>
          <a:lstStyle/>
          <a:p>
            <a:r>
              <a:rPr lang="en-GB" sz="2400" b="1" dirty="0">
                <a:solidFill>
                  <a:schemeClr val="bg1"/>
                </a:solidFill>
                <a:ea typeface="+mn-lt"/>
                <a:cs typeface="+mn-lt"/>
              </a:rPr>
              <a:t>Provision of the needs</a:t>
            </a:r>
          </a:p>
          <a:p>
            <a:r>
              <a:rPr lang="en-GB" sz="2400" dirty="0">
                <a:solidFill>
                  <a:schemeClr val="bg1"/>
                </a:solidFill>
                <a:ea typeface="+mn-lt"/>
                <a:cs typeface="+mn-lt"/>
              </a:rPr>
              <a:t>Understanding the stages of the old in terms of the Erick Erickson theory is of importance, as they will have knowledge of the preferences and needs that the old will have at a particular time when undertaking their roles (</a:t>
            </a:r>
            <a:r>
              <a:rPr lang="en-US" sz="2400" dirty="0">
                <a:solidFill>
                  <a:schemeClr val="bg1"/>
                </a:solidFill>
                <a:ea typeface="+mn-lt"/>
                <a:cs typeface="+mn-lt"/>
              </a:rPr>
              <a:t>Wood et al., 2011)</a:t>
            </a:r>
            <a:r>
              <a:rPr lang="en-GB" sz="2400" dirty="0">
                <a:solidFill>
                  <a:schemeClr val="bg1"/>
                </a:solidFill>
                <a:ea typeface="+mn-lt"/>
                <a:cs typeface="+mn-lt"/>
              </a:rPr>
              <a:t>.</a:t>
            </a:r>
          </a:p>
        </p:txBody>
      </p:sp>
      <p:sp>
        <p:nvSpPr>
          <p:cNvPr id="5" name="TextBox 4">
            <a:extLst>
              <a:ext uri="{FF2B5EF4-FFF2-40B4-BE49-F238E27FC236}">
                <a16:creationId xmlns:a16="http://schemas.microsoft.com/office/drawing/2014/main" id="{4E3DD928-5898-4169-DC88-6ED146A17BCB}"/>
              </a:ext>
            </a:extLst>
          </p:cNvPr>
          <p:cNvSpPr txBox="1"/>
          <p:nvPr/>
        </p:nvSpPr>
        <p:spPr>
          <a:xfrm>
            <a:off x="9737482" y="6657945"/>
            <a:ext cx="2454518"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4">
                  <a:extLst>
                    <a:ext uri="{A12FA001-AC4F-418D-AE19-62706E023703}">
                      <ahyp:hlinkClr xmlns:ahyp="http://schemas.microsoft.com/office/drawing/2018/hyperlinkcolor" val="tx"/>
                    </a:ext>
                  </a:extLst>
                </a:hlinkClick>
              </a:rPr>
              <a:t>CC BY-SA-NC</a:t>
            </a:r>
            <a:r>
              <a:rPr lang="en-US" sz="700">
                <a:solidFill>
                  <a:srgbClr val="FFFFFF"/>
                </a:solidFill>
              </a:rPr>
              <a:t>.</a:t>
            </a:r>
          </a:p>
        </p:txBody>
      </p:sp>
    </p:spTree>
    <p:extLst>
      <p:ext uri="{BB962C8B-B14F-4D97-AF65-F5344CB8AC3E}">
        <p14:creationId xmlns:p14="http://schemas.microsoft.com/office/powerpoint/2010/main" val="10988467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65" name="Rectangle 364">
            <a:extLst>
              <a:ext uri="{FF2B5EF4-FFF2-40B4-BE49-F238E27FC236}">
                <a16:creationId xmlns:a16="http://schemas.microsoft.com/office/drawing/2014/main" id="{9AA72BD9-2C5A-4EDC-931F-5AA08EACA0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a:extLst>
              <a:ext uri="{FF2B5EF4-FFF2-40B4-BE49-F238E27FC236}">
                <a16:creationId xmlns:a16="http://schemas.microsoft.com/office/drawing/2014/main" id="{F11C408A-B65C-8139-355D-272903D70A88}"/>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t="21373" r="7046" b="23479"/>
          <a:stretch/>
        </p:blipFill>
        <p:spPr>
          <a:xfrm>
            <a:off x="3522468" y="10"/>
            <a:ext cx="8669532" cy="6857990"/>
          </a:xfrm>
          <a:prstGeom prst="rect">
            <a:avLst/>
          </a:prstGeom>
        </p:spPr>
      </p:pic>
      <p:sp>
        <p:nvSpPr>
          <p:cNvPr id="367" name="Rectangle 366">
            <a:extLst>
              <a:ext uri="{FF2B5EF4-FFF2-40B4-BE49-F238E27FC236}">
                <a16:creationId xmlns:a16="http://schemas.microsoft.com/office/drawing/2014/main" id="{DD3981AC-7B61-4947-BCF3-F7AA7FA38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9" name="Rectangle 368">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71" name="Rectangle 370">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24C9BBB5-5724-152C-2DA9-69F17C674D27}"/>
              </a:ext>
            </a:extLst>
          </p:cNvPr>
          <p:cNvSpPr>
            <a:spLocks noGrp="1"/>
          </p:cNvSpPr>
          <p:nvPr>
            <p:ph idx="1"/>
          </p:nvPr>
        </p:nvSpPr>
        <p:spPr>
          <a:xfrm>
            <a:off x="371094" y="2718054"/>
            <a:ext cx="3438906" cy="3207258"/>
          </a:xfrm>
        </p:spPr>
        <p:txBody>
          <a:bodyPr vert="horz" lIns="91440" tIns="45720" rIns="91440" bIns="45720" rtlCol="0" anchor="t">
            <a:normAutofit/>
          </a:bodyPr>
          <a:lstStyle/>
          <a:p>
            <a:r>
              <a:rPr lang="en-GB" sz="1200" dirty="0">
                <a:ea typeface="+mn-lt"/>
                <a:cs typeface="+mn-lt"/>
              </a:rPr>
              <a:t>Finally, domiciliary caregivers are expected to be more knowledgeable in the field of psychology in order to understand both the social and psychological needs of the elderly. </a:t>
            </a:r>
            <a:endParaRPr lang="en-US" sz="1200" dirty="0">
              <a:ea typeface="+mn-lt"/>
              <a:cs typeface="+mn-lt"/>
            </a:endParaRPr>
          </a:p>
          <a:p>
            <a:r>
              <a:rPr lang="en-GB" sz="1200" dirty="0">
                <a:ea typeface="+mn-lt"/>
                <a:cs typeface="+mn-lt"/>
              </a:rPr>
              <a:t>This is significant because they will aid in the provision of social support as they are prone to feeling lonely. </a:t>
            </a:r>
            <a:endParaRPr lang="en-US" sz="1200" dirty="0">
              <a:ea typeface="+mn-lt"/>
              <a:cs typeface="+mn-lt"/>
            </a:endParaRPr>
          </a:p>
          <a:p>
            <a:r>
              <a:rPr lang="en-GB" sz="1200" dirty="0">
                <a:ea typeface="+mn-lt"/>
                <a:cs typeface="+mn-lt"/>
              </a:rPr>
              <a:t>According to Erick Erickson's theory, the domiciliary caregiver is expected to understand and be aware of the stages of psychosocial development. </a:t>
            </a:r>
            <a:endParaRPr lang="en-US" sz="1200" dirty="0">
              <a:ea typeface="+mn-lt"/>
              <a:cs typeface="+mn-lt"/>
            </a:endParaRPr>
          </a:p>
          <a:p>
            <a:r>
              <a:rPr lang="en-GB" sz="1200" dirty="0">
                <a:ea typeface="+mn-lt"/>
                <a:cs typeface="+mn-lt"/>
              </a:rPr>
              <a:t>This will enable them to have a full understanding of the elderly people whom they will be caring for.</a:t>
            </a:r>
            <a:endParaRPr lang="en-US" sz="1200" dirty="0">
              <a:ea typeface="+mn-lt"/>
              <a:cs typeface="+mn-lt"/>
            </a:endParaRPr>
          </a:p>
        </p:txBody>
      </p:sp>
      <p:sp>
        <p:nvSpPr>
          <p:cNvPr id="5" name="TextBox 4">
            <a:extLst>
              <a:ext uri="{FF2B5EF4-FFF2-40B4-BE49-F238E27FC236}">
                <a16:creationId xmlns:a16="http://schemas.microsoft.com/office/drawing/2014/main" id="{E9D70872-F8BB-8D11-945D-6FC7B6F45C7B}"/>
              </a:ext>
            </a:extLst>
          </p:cNvPr>
          <p:cNvSpPr txBox="1"/>
          <p:nvPr/>
        </p:nvSpPr>
        <p:spPr>
          <a:xfrm>
            <a:off x="9870532" y="6657945"/>
            <a:ext cx="2321468"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4">
                  <a:extLst>
                    <a:ext uri="{A12FA001-AC4F-418D-AE19-62706E023703}">
                      <ahyp:hlinkClr xmlns:ahyp="http://schemas.microsoft.com/office/drawing/2018/hyperlinkcolor" val="tx"/>
                    </a:ext>
                  </a:extLst>
                </a:hlinkClick>
              </a:rPr>
              <a:t>CC BY-SA</a:t>
            </a:r>
            <a:r>
              <a:rPr lang="en-US" sz="700">
                <a:solidFill>
                  <a:srgbClr val="FFFFFF"/>
                </a:solidFill>
              </a:rPr>
              <a:t>.</a:t>
            </a:r>
          </a:p>
        </p:txBody>
      </p:sp>
      <p:sp>
        <p:nvSpPr>
          <p:cNvPr id="7" name="Title 6">
            <a:extLst>
              <a:ext uri="{FF2B5EF4-FFF2-40B4-BE49-F238E27FC236}">
                <a16:creationId xmlns:a16="http://schemas.microsoft.com/office/drawing/2014/main" id="{E935BF2D-70BD-0236-1C22-0C2A18201CC5}"/>
              </a:ext>
            </a:extLst>
          </p:cNvPr>
          <p:cNvSpPr>
            <a:spLocks noGrp="1"/>
          </p:cNvSpPr>
          <p:nvPr>
            <p:ph type="title"/>
          </p:nvPr>
        </p:nvSpPr>
        <p:spPr>
          <a:xfrm>
            <a:off x="236034" y="1017302"/>
            <a:ext cx="10515600" cy="1325563"/>
          </a:xfrm>
        </p:spPr>
        <p:txBody>
          <a:bodyPr/>
          <a:lstStyle/>
          <a:p>
            <a:r>
              <a:rPr lang="en-US" sz="4400" dirty="0">
                <a:cs typeface="Calibri"/>
              </a:rPr>
              <a:t>Conclusion</a:t>
            </a:r>
            <a:br>
              <a:rPr lang="en-US" sz="4400" dirty="0">
                <a:cs typeface="Calibri"/>
              </a:rPr>
            </a:br>
            <a:endParaRPr lang="en-US" dirty="0"/>
          </a:p>
        </p:txBody>
      </p:sp>
    </p:spTree>
    <p:extLst>
      <p:ext uri="{BB962C8B-B14F-4D97-AF65-F5344CB8AC3E}">
        <p14:creationId xmlns:p14="http://schemas.microsoft.com/office/powerpoint/2010/main" val="2752115947"/>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 name="Rectangle 30">
            <a:extLst>
              <a:ext uri="{FF2B5EF4-FFF2-40B4-BE49-F238E27FC236}">
                <a16:creationId xmlns:a16="http://schemas.microsoft.com/office/drawing/2014/main" id="{C5E6CFF1-2F42-4E10-9A97-F116F46F53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8" descr="A picture containing person, wall, indoor, person&#10;&#10;Description automatically generated">
            <a:extLst>
              <a:ext uri="{FF2B5EF4-FFF2-40B4-BE49-F238E27FC236}">
                <a16:creationId xmlns:a16="http://schemas.microsoft.com/office/drawing/2014/main" id="{D557107D-6474-4DA1-2F40-A393979791A6}"/>
              </a:ext>
            </a:extLst>
          </p:cNvPr>
          <p:cNvPicPr>
            <a:picLocks noChangeAspect="1"/>
          </p:cNvPicPr>
          <p:nvPr/>
        </p:nvPicPr>
        <p:blipFill rotWithShape="1">
          <a:blip r:embed="rId2">
            <a:alphaModFix amt="35000"/>
            <a:extLst>
              <a:ext uri="{837473B0-CC2E-450A-ABE3-18F120FF3D39}">
                <a1611:picAttrSrcUrl xmlns:a1611="http://schemas.microsoft.com/office/drawing/2016/11/main" r:id="rId3"/>
              </a:ext>
            </a:extLst>
          </a:blip>
          <a:srcRect t="3488" b="12243"/>
          <a:stretch/>
        </p:blipFill>
        <p:spPr>
          <a:xfrm>
            <a:off x="20" y="1"/>
            <a:ext cx="12191980" cy="6857999"/>
          </a:xfrm>
          <a:prstGeom prst="rect">
            <a:avLst/>
          </a:prstGeom>
        </p:spPr>
      </p:pic>
      <p:sp>
        <p:nvSpPr>
          <p:cNvPr id="2" name="Title 1">
            <a:extLst>
              <a:ext uri="{FF2B5EF4-FFF2-40B4-BE49-F238E27FC236}">
                <a16:creationId xmlns:a16="http://schemas.microsoft.com/office/drawing/2014/main" id="{938E46CC-1276-627C-FB5F-4988ACA079F4}"/>
              </a:ext>
            </a:extLst>
          </p:cNvPr>
          <p:cNvSpPr>
            <a:spLocks noGrp="1"/>
          </p:cNvSpPr>
          <p:nvPr>
            <p:ph type="title"/>
          </p:nvPr>
        </p:nvSpPr>
        <p:spPr>
          <a:xfrm>
            <a:off x="838201" y="1065862"/>
            <a:ext cx="3313164" cy="4726276"/>
          </a:xfrm>
        </p:spPr>
        <p:txBody>
          <a:bodyPr>
            <a:normAutofit/>
          </a:bodyPr>
          <a:lstStyle/>
          <a:p>
            <a:pPr algn="r"/>
            <a:r>
              <a:rPr lang="en-GB" sz="3700">
                <a:solidFill>
                  <a:srgbClr val="FFFFFF"/>
                </a:solidFill>
                <a:ea typeface="+mj-lt"/>
                <a:cs typeface="+mj-lt"/>
              </a:rPr>
              <a:t>Importance of psychology in the working as a domiciliary carer in consideration of the Erickson's theory</a:t>
            </a:r>
            <a:endParaRPr lang="en-US" sz="3700">
              <a:solidFill>
                <a:srgbClr val="FFFFFF"/>
              </a:solidFill>
            </a:endParaRPr>
          </a:p>
        </p:txBody>
      </p:sp>
      <p:cxnSp>
        <p:nvCxnSpPr>
          <p:cNvPr id="33" name="Straight Connector 32">
            <a:extLst>
              <a:ext uri="{FF2B5EF4-FFF2-40B4-BE49-F238E27FC236}">
                <a16:creationId xmlns:a16="http://schemas.microsoft.com/office/drawing/2014/main" id="{67182200-4859-4C8D-BCBB-55B245C28B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3372" y="2286000"/>
            <a:ext cx="0" cy="2286000"/>
          </a:xfrm>
          <a:prstGeom prst="line">
            <a:avLst/>
          </a:prstGeom>
          <a:ln w="15875">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7C6C87A8-8B1F-4999-4111-4A5C44AAF842}"/>
              </a:ext>
            </a:extLst>
          </p:cNvPr>
          <p:cNvSpPr>
            <a:spLocks noGrp="1"/>
          </p:cNvSpPr>
          <p:nvPr>
            <p:ph idx="1"/>
          </p:nvPr>
        </p:nvSpPr>
        <p:spPr>
          <a:xfrm>
            <a:off x="5155379" y="1065862"/>
            <a:ext cx="5744685" cy="4726276"/>
          </a:xfrm>
        </p:spPr>
        <p:txBody>
          <a:bodyPr vert="horz" lIns="91440" tIns="45720" rIns="91440" bIns="45720" rtlCol="0" anchor="ctr">
            <a:normAutofit/>
          </a:bodyPr>
          <a:lstStyle/>
          <a:p>
            <a:pPr marL="0" indent="0">
              <a:buNone/>
            </a:pPr>
            <a:r>
              <a:rPr lang="en-GB" sz="2000" b="1" dirty="0">
                <a:ea typeface="+mn-lt"/>
                <a:cs typeface="+mn-lt"/>
              </a:rPr>
              <a:t>Role in communication</a:t>
            </a:r>
          </a:p>
          <a:p>
            <a:r>
              <a:rPr lang="en-GB" sz="2000" dirty="0">
                <a:ea typeface="+mn-lt"/>
                <a:cs typeface="+mn-lt"/>
              </a:rPr>
              <a:t>Understanding psychology is also important because caregivers will be responsible for communicating with and entertaining the elderly. </a:t>
            </a:r>
            <a:endParaRPr lang="en-GB" sz="2000" b="1" dirty="0">
              <a:ea typeface="+mn-lt"/>
              <a:cs typeface="+mn-lt"/>
            </a:endParaRPr>
          </a:p>
          <a:p>
            <a:r>
              <a:rPr lang="en-GB" sz="2000" dirty="0">
                <a:ea typeface="+mn-lt"/>
                <a:cs typeface="+mn-lt"/>
              </a:rPr>
              <a:t>This is only possible by being able to understand their moods and the emotions in any given situation (</a:t>
            </a:r>
            <a:r>
              <a:rPr lang="en-US" sz="2000" dirty="0">
                <a:ea typeface="+mn-lt"/>
                <a:cs typeface="+mn-lt"/>
              </a:rPr>
              <a:t>Vaughan</a:t>
            </a:r>
            <a:r>
              <a:rPr lang="en-GB" sz="2000" dirty="0">
                <a:ea typeface="+mn-lt"/>
                <a:cs typeface="+mn-lt"/>
              </a:rPr>
              <a:t>et al., 2013)</a:t>
            </a:r>
          </a:p>
        </p:txBody>
      </p:sp>
      <p:sp>
        <p:nvSpPr>
          <p:cNvPr id="9" name="TextBox 8">
            <a:extLst>
              <a:ext uri="{FF2B5EF4-FFF2-40B4-BE49-F238E27FC236}">
                <a16:creationId xmlns:a16="http://schemas.microsoft.com/office/drawing/2014/main" id="{A9EE531F-6836-0711-A176-549D3D4A9A89}"/>
              </a:ext>
            </a:extLst>
          </p:cNvPr>
          <p:cNvSpPr txBox="1"/>
          <p:nvPr/>
        </p:nvSpPr>
        <p:spPr>
          <a:xfrm>
            <a:off x="9857707" y="6657945"/>
            <a:ext cx="2334293"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4">
                  <a:extLst>
                    <a:ext uri="{A12FA001-AC4F-418D-AE19-62706E023703}">
                      <ahyp:hlinkClr xmlns:ahyp="http://schemas.microsoft.com/office/drawing/2018/hyperlinkcolor" val="tx"/>
                    </a:ext>
                  </a:extLst>
                </a:hlinkClick>
              </a:rPr>
              <a:t>CC BY-NC</a:t>
            </a:r>
            <a:r>
              <a:rPr lang="en-US" sz="700">
                <a:solidFill>
                  <a:srgbClr val="FFFFFF"/>
                </a:solidFill>
              </a:rPr>
              <a:t>.</a:t>
            </a:r>
          </a:p>
        </p:txBody>
      </p:sp>
    </p:spTree>
    <p:extLst>
      <p:ext uri="{BB962C8B-B14F-4D97-AF65-F5344CB8AC3E}">
        <p14:creationId xmlns:p14="http://schemas.microsoft.com/office/powerpoint/2010/main" val="2584623618"/>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Title 1">
            <a:extLst>
              <a:ext uri="{FF2B5EF4-FFF2-40B4-BE49-F238E27FC236}">
                <a16:creationId xmlns:a16="http://schemas.microsoft.com/office/drawing/2014/main" id="{B2AA5E77-1FC0-9115-9CCD-78AC123E2EA8}"/>
              </a:ext>
            </a:extLst>
          </p:cNvPr>
          <p:cNvSpPr>
            <a:spLocks noGrp="1"/>
          </p:cNvSpPr>
          <p:nvPr>
            <p:ph type="title"/>
          </p:nvPr>
        </p:nvSpPr>
        <p:spPr>
          <a:xfrm>
            <a:off x="838200" y="669925"/>
            <a:ext cx="4508946" cy="1325563"/>
          </a:xfrm>
        </p:spPr>
        <p:txBody>
          <a:bodyPr anchor="b">
            <a:normAutofit/>
          </a:bodyPr>
          <a:lstStyle/>
          <a:p>
            <a:pPr algn="r"/>
            <a:r>
              <a:rPr lang="en-US">
                <a:solidFill>
                  <a:schemeClr val="bg1"/>
                </a:solidFill>
                <a:cs typeface="Calibri Light"/>
              </a:rPr>
              <a:t>references</a:t>
            </a:r>
            <a:endParaRPr lang="en-US">
              <a:solidFill>
                <a:schemeClr val="bg1"/>
              </a:solidFill>
            </a:endParaRPr>
          </a:p>
        </p:txBody>
      </p:sp>
      <p:cxnSp>
        <p:nvCxnSpPr>
          <p:cNvPr id="19" name="Straight Connector 18">
            <a:extLst>
              <a:ext uri="{FF2B5EF4-FFF2-40B4-BE49-F238E27FC236}">
                <a16:creationId xmlns:a16="http://schemas.microsoft.com/office/drawing/2014/main" id="{EE504C98-6397-41C1-A8D8-2D9C4ED307E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26210" y="2026340"/>
            <a:ext cx="5220936"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Content Placeholder 2">
            <a:extLst>
              <a:ext uri="{FF2B5EF4-FFF2-40B4-BE49-F238E27FC236}">
                <a16:creationId xmlns:a16="http://schemas.microsoft.com/office/drawing/2014/main" id="{E617C5DA-5354-2192-BAA0-094BE1FD3B78}"/>
              </a:ext>
            </a:extLst>
          </p:cNvPr>
          <p:cNvSpPr>
            <a:spLocks noGrp="1"/>
          </p:cNvSpPr>
          <p:nvPr>
            <p:ph idx="1"/>
          </p:nvPr>
        </p:nvSpPr>
        <p:spPr>
          <a:xfrm>
            <a:off x="1392667" y="2398957"/>
            <a:ext cx="9406666" cy="3526144"/>
          </a:xfrm>
        </p:spPr>
        <p:txBody>
          <a:bodyPr vert="horz" lIns="91440" tIns="45720" rIns="91440" bIns="45720" rtlCol="0" anchor="t">
            <a:normAutofit/>
          </a:bodyPr>
          <a:lstStyle/>
          <a:p>
            <a:r>
              <a:rPr lang="en-US" sz="1600" dirty="0">
                <a:solidFill>
                  <a:schemeClr val="bg1"/>
                </a:solidFill>
                <a:ea typeface="+mn-lt"/>
                <a:cs typeface="+mn-lt"/>
              </a:rPr>
              <a:t>Bohner, G. and Dickel, N., 2011. Attitudes and attitude change. </a:t>
            </a:r>
            <a:r>
              <a:rPr lang="en-US" sz="1600" i="1" dirty="0">
                <a:solidFill>
                  <a:schemeClr val="bg1"/>
                </a:solidFill>
                <a:ea typeface="+mn-lt"/>
                <a:cs typeface="+mn-lt"/>
              </a:rPr>
              <a:t>Annual review of psychology</a:t>
            </a:r>
            <a:r>
              <a:rPr lang="en-US" sz="1600" dirty="0">
                <a:solidFill>
                  <a:schemeClr val="bg1"/>
                </a:solidFill>
                <a:ea typeface="+mn-lt"/>
                <a:cs typeface="+mn-lt"/>
              </a:rPr>
              <a:t>, </a:t>
            </a:r>
            <a:r>
              <a:rPr lang="en-US" sz="1600" i="1" dirty="0">
                <a:solidFill>
                  <a:schemeClr val="bg1"/>
                </a:solidFill>
                <a:ea typeface="+mn-lt"/>
                <a:cs typeface="+mn-lt"/>
              </a:rPr>
              <a:t>62</a:t>
            </a:r>
            <a:r>
              <a:rPr lang="en-US" sz="1600" dirty="0">
                <a:solidFill>
                  <a:schemeClr val="bg1"/>
                </a:solidFill>
                <a:ea typeface="+mn-lt"/>
                <a:cs typeface="+mn-lt"/>
              </a:rPr>
              <a:t>, pp.391-417.</a:t>
            </a:r>
          </a:p>
          <a:p>
            <a:r>
              <a:rPr lang="en-US" sz="1600" dirty="0">
                <a:solidFill>
                  <a:schemeClr val="bg1"/>
                </a:solidFill>
                <a:ea typeface="+mn-lt"/>
                <a:cs typeface="+mn-lt"/>
              </a:rPr>
              <a:t>Erber, J.T., 2012. </a:t>
            </a:r>
            <a:r>
              <a:rPr lang="en-US" sz="1600" i="1" dirty="0">
                <a:solidFill>
                  <a:schemeClr val="bg1"/>
                </a:solidFill>
                <a:ea typeface="+mn-lt"/>
                <a:cs typeface="+mn-lt"/>
              </a:rPr>
              <a:t>Aging and older adulthood</a:t>
            </a:r>
            <a:r>
              <a:rPr lang="en-US" sz="1600" dirty="0">
                <a:solidFill>
                  <a:schemeClr val="bg1"/>
                </a:solidFill>
                <a:ea typeface="+mn-lt"/>
                <a:cs typeface="+mn-lt"/>
              </a:rPr>
              <a:t>. John Wiley &amp; Sons.</a:t>
            </a:r>
          </a:p>
          <a:p>
            <a:r>
              <a:rPr lang="en-US" sz="1600" dirty="0">
                <a:solidFill>
                  <a:schemeClr val="bg1"/>
                </a:solidFill>
                <a:ea typeface="+mn-lt"/>
                <a:cs typeface="+mn-lt"/>
              </a:rPr>
              <a:t>Fernald, D., 2007. </a:t>
            </a:r>
            <a:r>
              <a:rPr lang="en-US" sz="1600" i="1" dirty="0">
                <a:solidFill>
                  <a:schemeClr val="bg1"/>
                </a:solidFill>
                <a:ea typeface="+mn-lt"/>
                <a:cs typeface="+mn-lt"/>
              </a:rPr>
              <a:t>Psychology: six perspectives</a:t>
            </a:r>
            <a:r>
              <a:rPr lang="en-US" sz="1600" dirty="0">
                <a:solidFill>
                  <a:schemeClr val="bg1"/>
                </a:solidFill>
                <a:ea typeface="+mn-lt"/>
                <a:cs typeface="+mn-lt"/>
              </a:rPr>
              <a:t>. Sage Publications.</a:t>
            </a:r>
          </a:p>
          <a:p>
            <a:r>
              <a:rPr lang="en-US" sz="1600" dirty="0">
                <a:solidFill>
                  <a:schemeClr val="bg1"/>
                </a:solidFill>
                <a:ea typeface="+mn-lt"/>
                <a:cs typeface="+mn-lt"/>
              </a:rPr>
              <a:t>Korbin, J.E., 2011. The Cultural Nature of Human Development. Barbara Rogoff. Oxford University Press. 2003. xiii+ 448 pp. </a:t>
            </a:r>
            <a:r>
              <a:rPr lang="en-US" sz="1600" i="1" dirty="0">
                <a:solidFill>
                  <a:schemeClr val="bg1"/>
                </a:solidFill>
                <a:ea typeface="+mn-lt"/>
                <a:cs typeface="+mn-lt"/>
              </a:rPr>
              <a:t>Ethos: Journal of the Society for Psychological Anthropology</a:t>
            </a:r>
            <a:r>
              <a:rPr lang="en-US" sz="1600" dirty="0">
                <a:solidFill>
                  <a:schemeClr val="bg1"/>
                </a:solidFill>
                <a:ea typeface="+mn-lt"/>
                <a:cs typeface="+mn-lt"/>
              </a:rPr>
              <a:t>, </a:t>
            </a:r>
            <a:r>
              <a:rPr lang="en-US" sz="1600" i="1" dirty="0">
                <a:solidFill>
                  <a:schemeClr val="bg1"/>
                </a:solidFill>
                <a:ea typeface="+mn-lt"/>
                <a:cs typeface="+mn-lt"/>
              </a:rPr>
              <a:t>39</a:t>
            </a:r>
            <a:r>
              <a:rPr lang="en-US" sz="1600" dirty="0">
                <a:solidFill>
                  <a:schemeClr val="bg1"/>
                </a:solidFill>
                <a:ea typeface="+mn-lt"/>
                <a:cs typeface="+mn-lt"/>
              </a:rPr>
              <a:t>(1).</a:t>
            </a:r>
            <a:endParaRPr lang="en-US">
              <a:solidFill>
                <a:schemeClr val="bg1"/>
              </a:solidFill>
            </a:endParaRPr>
          </a:p>
          <a:p>
            <a:r>
              <a:rPr lang="en-US" sz="1600" dirty="0">
                <a:solidFill>
                  <a:schemeClr val="bg1"/>
                </a:solidFill>
                <a:ea typeface="+mn-lt"/>
                <a:cs typeface="+mn-lt"/>
              </a:rPr>
              <a:t>Moen, P., 1996. A life course perspective on retirement, gender, and well-being. </a:t>
            </a:r>
            <a:r>
              <a:rPr lang="en-US" sz="1600" i="1" dirty="0">
                <a:solidFill>
                  <a:schemeClr val="bg1"/>
                </a:solidFill>
                <a:ea typeface="+mn-lt"/>
                <a:cs typeface="+mn-lt"/>
              </a:rPr>
              <a:t>Journal of occupational health psychology</a:t>
            </a:r>
            <a:r>
              <a:rPr lang="en-US" sz="1600" dirty="0">
                <a:solidFill>
                  <a:schemeClr val="bg1"/>
                </a:solidFill>
                <a:ea typeface="+mn-lt"/>
                <a:cs typeface="+mn-lt"/>
              </a:rPr>
              <a:t>, </a:t>
            </a:r>
            <a:r>
              <a:rPr lang="en-US" sz="1600" i="1" dirty="0">
                <a:solidFill>
                  <a:schemeClr val="bg1"/>
                </a:solidFill>
                <a:ea typeface="+mn-lt"/>
                <a:cs typeface="+mn-lt"/>
              </a:rPr>
              <a:t>1</a:t>
            </a:r>
            <a:r>
              <a:rPr lang="en-US" sz="1600" dirty="0">
                <a:solidFill>
                  <a:schemeClr val="bg1"/>
                </a:solidFill>
                <a:ea typeface="+mn-lt"/>
                <a:cs typeface="+mn-lt"/>
              </a:rPr>
              <a:t>(2), p.131.</a:t>
            </a:r>
          </a:p>
          <a:p>
            <a:r>
              <a:rPr lang="en-US" sz="1600" dirty="0">
                <a:solidFill>
                  <a:schemeClr val="bg1"/>
                </a:solidFill>
                <a:ea typeface="+mn-lt"/>
                <a:cs typeface="+mn-lt"/>
              </a:rPr>
              <a:t>Molloy, G.J., Noone, C., Caldwell, D., Welton, N.J. and Newell, J., 2018. Network meta-analysis in health psychology and </a:t>
            </a:r>
            <a:r>
              <a:rPr lang="en-US" sz="1600" dirty="0" err="1">
                <a:solidFill>
                  <a:schemeClr val="bg1"/>
                </a:solidFill>
                <a:ea typeface="+mn-lt"/>
                <a:cs typeface="+mn-lt"/>
              </a:rPr>
              <a:t>behavioural</a:t>
            </a:r>
            <a:r>
              <a:rPr lang="en-US" sz="1600" dirty="0">
                <a:solidFill>
                  <a:schemeClr val="bg1"/>
                </a:solidFill>
                <a:ea typeface="+mn-lt"/>
                <a:cs typeface="+mn-lt"/>
              </a:rPr>
              <a:t> medicine: a primer. </a:t>
            </a:r>
            <a:r>
              <a:rPr lang="en-US" sz="1600" i="1" dirty="0">
                <a:solidFill>
                  <a:schemeClr val="bg1"/>
                </a:solidFill>
                <a:ea typeface="+mn-lt"/>
                <a:cs typeface="+mn-lt"/>
              </a:rPr>
              <a:t>Health Psychology Review</a:t>
            </a:r>
            <a:r>
              <a:rPr lang="en-US" sz="1600" dirty="0">
                <a:solidFill>
                  <a:schemeClr val="bg1"/>
                </a:solidFill>
                <a:ea typeface="+mn-lt"/>
                <a:cs typeface="+mn-lt"/>
              </a:rPr>
              <a:t>, </a:t>
            </a:r>
            <a:r>
              <a:rPr lang="en-US" sz="1600" i="1" dirty="0">
                <a:solidFill>
                  <a:schemeClr val="bg1"/>
                </a:solidFill>
                <a:ea typeface="+mn-lt"/>
                <a:cs typeface="+mn-lt"/>
              </a:rPr>
              <a:t>12</a:t>
            </a:r>
            <a:r>
              <a:rPr lang="en-US" sz="1600" dirty="0">
                <a:solidFill>
                  <a:schemeClr val="bg1"/>
                </a:solidFill>
                <a:ea typeface="+mn-lt"/>
                <a:cs typeface="+mn-lt"/>
              </a:rPr>
              <a:t>(3), pp.254-270.</a:t>
            </a:r>
          </a:p>
          <a:p>
            <a:r>
              <a:rPr lang="en-US" sz="1600" dirty="0">
                <a:solidFill>
                  <a:schemeClr val="bg1"/>
                </a:solidFill>
                <a:ea typeface="+mn-lt"/>
                <a:cs typeface="+mn-lt"/>
              </a:rPr>
              <a:t>Vaughan, G.M. and Hogg, M.A., 2013. </a:t>
            </a:r>
            <a:r>
              <a:rPr lang="en-US" sz="1600" i="1" dirty="0">
                <a:solidFill>
                  <a:schemeClr val="bg1"/>
                </a:solidFill>
                <a:ea typeface="+mn-lt"/>
                <a:cs typeface="+mn-lt"/>
              </a:rPr>
              <a:t>Social psychology</a:t>
            </a:r>
            <a:r>
              <a:rPr lang="en-US" sz="1600" dirty="0">
                <a:solidFill>
                  <a:schemeClr val="bg1"/>
                </a:solidFill>
                <a:ea typeface="+mn-lt"/>
                <a:cs typeface="+mn-lt"/>
              </a:rPr>
              <a:t>. Pearson Higher Education AU.</a:t>
            </a:r>
          </a:p>
          <a:p>
            <a:r>
              <a:rPr lang="en-US" sz="1600" dirty="0">
                <a:solidFill>
                  <a:schemeClr val="bg1"/>
                </a:solidFill>
                <a:ea typeface="+mn-lt"/>
                <a:cs typeface="+mn-lt"/>
              </a:rPr>
              <a:t>Wood, S.E., Wood, E.G. and Boyd, D., 2011. </a:t>
            </a:r>
            <a:r>
              <a:rPr lang="en-US" sz="1600" i="1" dirty="0">
                <a:solidFill>
                  <a:schemeClr val="bg1"/>
                </a:solidFill>
                <a:ea typeface="+mn-lt"/>
                <a:cs typeface="+mn-lt"/>
              </a:rPr>
              <a:t>Mastering the world of psychology</a:t>
            </a:r>
            <a:r>
              <a:rPr lang="en-US" sz="1600" dirty="0">
                <a:solidFill>
                  <a:schemeClr val="bg1"/>
                </a:solidFill>
                <a:ea typeface="+mn-lt"/>
                <a:cs typeface="+mn-lt"/>
              </a:rPr>
              <a:t>. Boston</a:t>
            </a:r>
            <a:endParaRPr lang="en-GB" dirty="0">
              <a:solidFill>
                <a:schemeClr val="bg1"/>
              </a:solidFill>
              <a:ea typeface="+mn-lt"/>
              <a:cs typeface="+mn-lt"/>
            </a:endParaRPr>
          </a:p>
          <a:p>
            <a:pPr marL="0" indent="0">
              <a:buNone/>
            </a:pPr>
            <a:endParaRPr lang="en-US" sz="1600">
              <a:solidFill>
                <a:schemeClr val="bg1"/>
              </a:solidFill>
              <a:ea typeface="+mn-lt"/>
              <a:cs typeface="+mn-lt"/>
            </a:endParaRPr>
          </a:p>
          <a:p>
            <a:endParaRPr lang="en-US" sz="1600">
              <a:solidFill>
                <a:schemeClr val="bg1"/>
              </a:solidFill>
              <a:cs typeface="Calibri"/>
            </a:endParaRPr>
          </a:p>
        </p:txBody>
      </p:sp>
      <p:sp>
        <p:nvSpPr>
          <p:cNvPr id="21" name="Rectangle 20">
            <a:extLst>
              <a:ext uri="{FF2B5EF4-FFF2-40B4-BE49-F238E27FC236}">
                <a16:creationId xmlns:a16="http://schemas.microsoft.com/office/drawing/2014/main" id="{9DD005C1-8C51-42D6-9BEE-B9B8384974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206" y="115193"/>
            <a:ext cx="11939588" cy="662761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4139326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2284</Words>
  <Application>Microsoft Office PowerPoint</Application>
  <PresentationFormat>Widescreen</PresentationFormat>
  <Paragraphs>87</Paragraphs>
  <Slides>10</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Calibri Light</vt:lpstr>
      <vt:lpstr>FS Albert Extra Bold</vt:lpstr>
      <vt:lpstr>office theme</vt:lpstr>
      <vt:lpstr>PRESENTATION STUDENT'S NAME STUDENT'S ID </vt:lpstr>
      <vt:lpstr>Basic definition of psychology</vt:lpstr>
      <vt:lpstr>What does domiciliary carer for adults entails in general</vt:lpstr>
      <vt:lpstr>What does domiciliary carer for adults entails in general </vt:lpstr>
      <vt:lpstr>Importance of psychology in the working as a domiciliary carer in consideration of the Erickson's theory </vt:lpstr>
      <vt:lpstr>Importance of psychology in the working as a domiciliary carer in consideration of the Erickson's theory </vt:lpstr>
      <vt:lpstr>Importance of psychology in the working as a domiciliary carer in consideration of the Erickson's theory </vt:lpstr>
      <vt:lpstr>Conclusion </vt:lpstr>
      <vt:lpstr>Importance of psychology in the working as a domiciliary carer in consideration of the Erickson's theory</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Gabriela-Paula Pirlica</dc:creator>
  <cp:lastModifiedBy>Gabriela Pirlica</cp:lastModifiedBy>
  <cp:revision>208</cp:revision>
  <dcterms:created xsi:type="dcterms:W3CDTF">2022-10-06T17:47:56Z</dcterms:created>
  <dcterms:modified xsi:type="dcterms:W3CDTF">2022-10-10T09:29:51Z</dcterms:modified>
</cp:coreProperties>
</file>