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8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18" r:id="rId51"/>
    <p:sldId id="319" r:id="rId52"/>
    <p:sldId id="320" r:id="rId53"/>
    <p:sldId id="321" r:id="rId54"/>
    <p:sldId id="322" r:id="rId55"/>
    <p:sldId id="323" r:id="rId56"/>
    <p:sldId id="324" r:id="rId57"/>
    <p:sldId id="325" r:id="rId58"/>
    <p:sldId id="326" r:id="rId59"/>
    <p:sldId id="327" r:id="rId60"/>
    <p:sldId id="328" r:id="rId61"/>
    <p:sldId id="329" r:id="rId62"/>
    <p:sldId id="330" r:id="rId63"/>
    <p:sldId id="331" r:id="rId64"/>
    <p:sldId id="332" r:id="rId65"/>
    <p:sldId id="333" r:id="rId66"/>
    <p:sldId id="334" r:id="rId67"/>
    <p:sldId id="335" r:id="rId68"/>
    <p:sldId id="317" r:id="rId69"/>
    <p:sldId id="305" r:id="rId70"/>
    <p:sldId id="306" r:id="rId71"/>
    <p:sldId id="307" r:id="rId72"/>
    <p:sldId id="308" r:id="rId73"/>
    <p:sldId id="309" r:id="rId74"/>
    <p:sldId id="310" r:id="rId75"/>
    <p:sldId id="311" r:id="rId76"/>
    <p:sldId id="312" r:id="rId77"/>
    <p:sldId id="313" r:id="rId78"/>
    <p:sldId id="314" r:id="rId79"/>
    <p:sldId id="315" r:id="rId80"/>
    <p:sldId id="316" r:id="rId81"/>
    <p:sldId id="336" r:id="rId82"/>
    <p:sldId id="338" r:id="rId83"/>
    <p:sldId id="337" r:id="rId84"/>
    <p:sldId id="339" r:id="rId85"/>
    <p:sldId id="340" r:id="rId86"/>
  </p:sldIdLst>
  <p:sldSz cx="9144000" cy="6858000" type="screen4x3"/>
  <p:notesSz cx="6858000" cy="9144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C8D617-6CE1-4E79-864E-10164854207E}" v="1" dt="2022-07-28T09:12:30.788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1062" y="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viewProps" Target="viewProp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theme" Target="theme/theme1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presProps" Target="presProps.xml"/><Relationship Id="rId9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microsoft.com/office/2016/11/relationships/changesInfo" Target="changesInfos/changesInfo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notesMaster" Target="notesMasters/notesMaster1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ry Metcalfe (IMH)" userId="7e356c24-f8ea-4bc0-9390-f9f190be2cd2" providerId="ADAL" clId="{EEC8D617-6CE1-4E79-864E-10164854207E}"/>
    <pc:docChg chg="modNotesMaster">
      <pc:chgData name="Gary Metcalfe (IMH)" userId="7e356c24-f8ea-4bc0-9390-f9f190be2cd2" providerId="ADAL" clId="{EEC8D617-6CE1-4E79-864E-10164854207E}" dt="2022-07-28T09:12:30.788" v="0"/>
      <pc:docMkLst>
        <pc:docMk/>
      </pc:docMkLst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931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5010" y="0"/>
            <a:ext cx="2971800" cy="45931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FB4069-CC8B-40E5-9307-8D5DDA091826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2"/>
            <a:ext cx="5486400" cy="3600449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4685"/>
            <a:ext cx="2971800" cy="459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5010" y="8684685"/>
            <a:ext cx="2971800" cy="459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58CC81-7AEF-4975-BB52-E15C02773B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3196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9740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9347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6574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5513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9652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273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9779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9640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7640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8149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8880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104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1247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18384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06687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4861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2115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8916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24960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68332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03938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81749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51747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65581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2999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4965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70862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31859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21077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88035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23869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78410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33850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27006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75764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79199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45260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62887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89603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63217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58563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11819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33380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788200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6001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955792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62781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597545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284128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603852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086424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18399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42284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885145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898566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069095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539568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840216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731972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208369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408794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62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657659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092010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64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166358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65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579339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66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820920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67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594062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68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709373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69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376253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70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644199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71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840009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72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122982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73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765784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74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120962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75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040795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76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896288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77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734049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78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424696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79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158012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80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631346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81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39142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82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479016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83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625695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84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482678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8CC81-7AEF-4975-BB52-E15C02773BA5}" type="slidenum">
              <a:rPr lang="en-GB" smtClean="0"/>
              <a:t>85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92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124739" y="1336547"/>
            <a:ext cx="289452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315"/>
              </a:lnSpc>
            </a:pPr>
            <a:r>
              <a:rPr sz="1100" spc="-25" dirty="0"/>
              <a:t>20/08/2020</a:t>
            </a:r>
            <a:endParaRPr sz="110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192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315"/>
              </a:lnSpc>
            </a:pPr>
            <a:r>
              <a:rPr sz="1100" spc="-25" dirty="0"/>
              <a:t>20/08/2020</a:t>
            </a:r>
            <a:endParaRPr sz="110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192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315"/>
              </a:lnSpc>
            </a:pPr>
            <a:r>
              <a:rPr sz="1100" spc="-25" dirty="0"/>
              <a:t>20/08/2020</a:t>
            </a:r>
            <a:endParaRPr sz="110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192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315"/>
              </a:lnSpc>
            </a:pPr>
            <a:r>
              <a:rPr sz="1100" spc="-25" dirty="0"/>
              <a:t>20/08/2020</a:t>
            </a:r>
            <a:endParaRPr sz="110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192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315"/>
              </a:lnSpc>
            </a:pPr>
            <a:r>
              <a:rPr sz="1100" spc="-25" dirty="0"/>
              <a:t>20/08/2020</a:t>
            </a:r>
            <a:endParaRPr sz="110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192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5940" y="458724"/>
            <a:ext cx="8072119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510284"/>
            <a:ext cx="7992745" cy="2860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09575" y="6542049"/>
            <a:ext cx="819150" cy="1821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315"/>
              </a:lnSpc>
            </a:pPr>
            <a:r>
              <a:rPr sz="1100" spc="-25" dirty="0"/>
              <a:t>20/08/2020</a:t>
            </a:r>
            <a:endParaRPr sz="110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387715" y="6460448"/>
            <a:ext cx="258127" cy="196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1920">
              <a:lnSpc>
                <a:spcPts val="1425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bosch.com/media/global/bosch_group/purchasing_and_logistics/information_for_business_partners/downloads/quality_docs/general_regulations/bosch_publications/booklet-no14-failure-mode-and-effects-analysis_EN.pdf" TargetMode="External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5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5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4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4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5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5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5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1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28725" y="1828800"/>
            <a:ext cx="6104699" cy="29674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r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latin typeface="Calibri"/>
                <a:cs typeface="Calibri"/>
              </a:rPr>
              <a:t>BMPF7018:</a:t>
            </a:r>
            <a:r>
              <a:rPr sz="3200" spc="20" dirty="0">
                <a:latin typeface="Calibri"/>
                <a:cs typeface="Calibri"/>
              </a:rPr>
              <a:t> </a:t>
            </a:r>
            <a:br>
              <a:rPr lang="en-GB" sz="3200" spc="20" dirty="0">
                <a:latin typeface="Calibri"/>
                <a:cs typeface="Calibri"/>
              </a:rPr>
            </a:br>
            <a:r>
              <a:rPr sz="3200" dirty="0">
                <a:latin typeface="Calibri"/>
                <a:cs typeface="Calibri"/>
              </a:rPr>
              <a:t>Managing</a:t>
            </a:r>
            <a:r>
              <a:rPr sz="3200" spc="20" dirty="0">
                <a:latin typeface="Calibri"/>
                <a:cs typeface="Calibri"/>
              </a:rPr>
              <a:t> </a:t>
            </a:r>
            <a:r>
              <a:rPr sz="3200" spc="-65" dirty="0">
                <a:latin typeface="Calibri"/>
                <a:cs typeface="Calibri"/>
              </a:rPr>
              <a:t>Work-</a:t>
            </a:r>
            <a:r>
              <a:rPr sz="3200" dirty="0">
                <a:latin typeface="Calibri"/>
                <a:cs typeface="Calibri"/>
              </a:rPr>
              <a:t>Based</a:t>
            </a:r>
            <a:r>
              <a:rPr sz="3200" spc="2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Projects</a:t>
            </a:r>
            <a:br>
              <a:rPr lang="en-GB" sz="3200" spc="-10" dirty="0">
                <a:latin typeface="Calibri"/>
                <a:cs typeface="Calibri"/>
              </a:rPr>
            </a:br>
            <a:br>
              <a:rPr lang="en-GB" sz="3200" spc="-10" dirty="0">
                <a:latin typeface="Calibri"/>
                <a:cs typeface="Calibri"/>
              </a:rPr>
            </a:br>
            <a:r>
              <a:rPr lang="en-GB" sz="3200" spc="-10" dirty="0">
                <a:latin typeface="Calibri"/>
                <a:cs typeface="Calibri"/>
              </a:rPr>
              <a:t>Day 2</a:t>
            </a:r>
            <a:br>
              <a:rPr lang="en-GB" sz="3200" spc="-10" dirty="0">
                <a:latin typeface="Calibri"/>
                <a:cs typeface="Calibri"/>
              </a:rPr>
            </a:br>
            <a:br>
              <a:rPr lang="en-GB" sz="3200" spc="-10" dirty="0">
                <a:latin typeface="Calibri"/>
                <a:cs typeface="Calibri"/>
              </a:rPr>
            </a:br>
            <a:r>
              <a:rPr lang="en-GB" sz="3200" spc="-10" dirty="0">
                <a:latin typeface="Calibri"/>
                <a:cs typeface="Calibri"/>
              </a:rPr>
              <a:t>Gary Metcalfe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1920">
              <a:lnSpc>
                <a:spcPts val="1425"/>
              </a:lnSpc>
            </a:pPr>
            <a:fld id="{81D60167-4931-47E6-BA6A-407CBD079E47}" type="slidenum">
              <a:rPr dirty="0"/>
              <a:t>1</a:t>
            </a:fld>
            <a:endParaRPr dirty="0"/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315"/>
              </a:lnSpc>
            </a:pPr>
            <a:r>
              <a:rPr sz="1100" spc="-25" dirty="0"/>
              <a:t>20/08/2020</a:t>
            </a:r>
            <a:endParaRPr sz="11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40886" y="1857756"/>
            <a:ext cx="5314315" cy="100711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2177415" marR="5080" indent="-2165350">
              <a:lnSpc>
                <a:spcPct val="101299"/>
              </a:lnSpc>
              <a:spcBef>
                <a:spcPts val="50"/>
              </a:spcBef>
            </a:pPr>
            <a:r>
              <a:rPr sz="3200" b="1" i="1" dirty="0">
                <a:latin typeface="Calibri"/>
                <a:cs typeface="Calibri"/>
              </a:rPr>
              <a:t>Managing</a:t>
            </a:r>
            <a:r>
              <a:rPr sz="3200" b="1" i="1" spc="-15" dirty="0">
                <a:latin typeface="Calibri"/>
                <a:cs typeface="Calibri"/>
              </a:rPr>
              <a:t> </a:t>
            </a:r>
            <a:r>
              <a:rPr sz="3200" b="1" i="1" spc="-55" dirty="0">
                <a:latin typeface="Calibri"/>
                <a:cs typeface="Calibri"/>
              </a:rPr>
              <a:t>Work-</a:t>
            </a:r>
            <a:r>
              <a:rPr sz="3200" b="1" i="1" dirty="0">
                <a:latin typeface="Calibri"/>
                <a:cs typeface="Calibri"/>
              </a:rPr>
              <a:t>based</a:t>
            </a:r>
            <a:r>
              <a:rPr sz="3200" b="1" i="1" spc="-5" dirty="0">
                <a:latin typeface="Calibri"/>
                <a:cs typeface="Calibri"/>
              </a:rPr>
              <a:t> </a:t>
            </a:r>
            <a:r>
              <a:rPr sz="3200" b="1" i="1" spc="-10" dirty="0">
                <a:latin typeface="Calibri"/>
                <a:cs typeface="Calibri"/>
              </a:rPr>
              <a:t>Projects </a:t>
            </a:r>
            <a:r>
              <a:rPr sz="3200" b="1" i="1" dirty="0">
                <a:latin typeface="Calibri"/>
                <a:cs typeface="Calibri"/>
              </a:rPr>
              <a:t>Day</a:t>
            </a:r>
            <a:r>
              <a:rPr sz="3200" b="1" i="1" spc="-10" dirty="0">
                <a:latin typeface="Calibri"/>
                <a:cs typeface="Calibri"/>
              </a:rPr>
              <a:t> </a:t>
            </a:r>
            <a:r>
              <a:rPr sz="3200" b="1" i="1" spc="-50" dirty="0">
                <a:latin typeface="Calibri"/>
                <a:cs typeface="Calibri"/>
              </a:rPr>
              <a:t>2</a:t>
            </a:r>
            <a:endParaRPr sz="32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995737" y="3789362"/>
            <a:ext cx="1487487" cy="148590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1920">
              <a:lnSpc>
                <a:spcPts val="1425"/>
              </a:lnSpc>
            </a:pPr>
            <a:fld id="{81D60167-4931-47E6-BA6A-407CBD079E47}" type="slidenum">
              <a:rPr dirty="0"/>
              <a:t>2</a:t>
            </a:fld>
            <a:endParaRPr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315"/>
              </a:lnSpc>
            </a:pPr>
            <a:r>
              <a:rPr sz="1100" spc="-25" dirty="0"/>
              <a:t>20/08/2020</a:t>
            </a:r>
            <a:endParaRPr sz="11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37515" y="916939"/>
            <a:ext cx="7893684" cy="36925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Calibri"/>
                <a:cs typeface="Calibri"/>
              </a:rPr>
              <a:t>Aim</a:t>
            </a:r>
            <a:r>
              <a:rPr sz="2400" b="1" spc="-1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of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the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spc="-25" dirty="0">
                <a:latin typeface="Calibri"/>
                <a:cs typeface="Calibri"/>
              </a:rPr>
              <a:t>day</a:t>
            </a:r>
            <a:endParaRPr sz="2400" dirty="0">
              <a:latin typeface="Calibri"/>
              <a:cs typeface="Calibri"/>
            </a:endParaRPr>
          </a:p>
          <a:p>
            <a:pPr marL="12700" marR="135890">
              <a:lnSpc>
                <a:spcPts val="2900"/>
              </a:lnSpc>
              <a:spcBef>
                <a:spcPts val="80"/>
              </a:spcBef>
              <a:tabLst>
                <a:tab pos="4192904" algn="l"/>
              </a:tabLst>
            </a:pPr>
            <a:r>
              <a:rPr sz="2400" spc="-10" dirty="0">
                <a:latin typeface="Calibri"/>
                <a:cs typeface="Calibri"/>
              </a:rPr>
              <a:t>Reinforce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learning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from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 err="1">
                <a:latin typeface="Calibri"/>
                <a:cs typeface="Calibri"/>
              </a:rPr>
              <a:t>previous</a:t>
            </a:r>
            <a:r>
              <a:rPr sz="2400" dirty="0" err="1">
                <a:latin typeface="Calibri"/>
                <a:cs typeface="Calibri"/>
              </a:rPr>
              <a:t>day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move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into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Project </a:t>
            </a:r>
            <a:r>
              <a:rPr sz="2400" dirty="0">
                <a:latin typeface="Calibri"/>
                <a:cs typeface="Calibri"/>
              </a:rPr>
              <a:t>Execution,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Risk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management,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Monitoring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Controlling.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300" dirty="0">
              <a:latin typeface="Calibri"/>
              <a:cs typeface="Calibri"/>
            </a:endParaRPr>
          </a:p>
          <a:p>
            <a:pPr marL="12700">
              <a:lnSpc>
                <a:spcPts val="2845"/>
              </a:lnSpc>
              <a:spcBef>
                <a:spcPts val="5"/>
              </a:spcBef>
            </a:pPr>
            <a:r>
              <a:rPr sz="2400" b="1" spc="-10" dirty="0">
                <a:latin typeface="Calibri"/>
                <a:cs typeface="Calibri"/>
              </a:rPr>
              <a:t>Objectives</a:t>
            </a:r>
            <a:endParaRPr sz="2400" dirty="0">
              <a:latin typeface="Calibri"/>
              <a:cs typeface="Calibri"/>
            </a:endParaRPr>
          </a:p>
          <a:p>
            <a:pPr marL="120014" indent="-107950">
              <a:lnSpc>
                <a:spcPts val="2845"/>
              </a:lnSpc>
              <a:buSzPct val="95833"/>
              <a:buFont typeface="Arial"/>
              <a:buChar char="•"/>
              <a:tabLst>
                <a:tab pos="120650" algn="l"/>
              </a:tabLst>
            </a:pPr>
            <a:r>
              <a:rPr sz="2400" dirty="0">
                <a:latin typeface="Calibri"/>
                <a:cs typeface="Calibri"/>
              </a:rPr>
              <a:t>Define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needs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outcomes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Execution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phase</a:t>
            </a:r>
            <a:endParaRPr sz="2400" dirty="0">
              <a:latin typeface="Calibri"/>
              <a:cs typeface="Calibri"/>
            </a:endParaRPr>
          </a:p>
          <a:p>
            <a:pPr marL="120014" indent="-107950">
              <a:lnSpc>
                <a:spcPct val="100000"/>
              </a:lnSpc>
              <a:buSzPct val="95833"/>
              <a:buFont typeface="Arial"/>
              <a:buChar char="•"/>
              <a:tabLst>
                <a:tab pos="120650" algn="l"/>
              </a:tabLst>
            </a:pPr>
            <a:r>
              <a:rPr sz="2400" dirty="0">
                <a:latin typeface="Calibri"/>
                <a:cs typeface="Calibri"/>
              </a:rPr>
              <a:t>Introduce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tools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relevant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this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phase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project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management.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Arial"/>
              <a:buChar char="•"/>
            </a:pPr>
            <a:endParaRPr sz="235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400" dirty="0">
                <a:latin typeface="Calibri"/>
                <a:cs typeface="Calibri"/>
              </a:rPr>
              <a:t>Additional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Topic</a:t>
            </a:r>
            <a:endParaRPr sz="2400" dirty="0">
              <a:latin typeface="Calibri"/>
              <a:cs typeface="Calibri"/>
            </a:endParaRPr>
          </a:p>
          <a:p>
            <a:pPr marL="187325" indent="-174625">
              <a:lnSpc>
                <a:spcPct val="100000"/>
              </a:lnSpc>
              <a:spcBef>
                <a:spcPts val="25"/>
              </a:spcBef>
              <a:buSzPct val="95833"/>
              <a:buFont typeface="Arial"/>
              <a:buChar char="•"/>
              <a:tabLst>
                <a:tab pos="187325" algn="l"/>
              </a:tabLst>
            </a:pPr>
            <a:r>
              <a:rPr sz="2400" dirty="0">
                <a:latin typeface="Calibri"/>
                <a:cs typeface="Calibri"/>
              </a:rPr>
              <a:t>Project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Management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Methodologies.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1920">
              <a:lnSpc>
                <a:spcPts val="1425"/>
              </a:lnSpc>
            </a:pPr>
            <a:fld id="{81D60167-4931-47E6-BA6A-407CBD079E47}" type="slidenum">
              <a:rPr dirty="0"/>
              <a:t>3</a:t>
            </a:fld>
            <a:endParaRPr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315"/>
              </a:lnSpc>
            </a:pPr>
            <a:r>
              <a:rPr sz="1100" spc="-25" dirty="0"/>
              <a:t>20/08/2020</a:t>
            </a:r>
            <a:endParaRPr sz="11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71345" y="988059"/>
            <a:ext cx="513270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u="sng" spc="-6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Take</a:t>
            </a:r>
            <a:r>
              <a:rPr sz="2800" u="sng" spc="-7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8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home</a:t>
            </a:r>
            <a:r>
              <a:rPr sz="2800" u="sng" spc="-6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8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exercise</a:t>
            </a:r>
            <a:r>
              <a:rPr sz="2800" u="sng" spc="-6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8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from</a:t>
            </a:r>
            <a:r>
              <a:rPr sz="2800" u="sng" spc="-5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8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last</a:t>
            </a:r>
            <a:r>
              <a:rPr sz="2800" u="sng" spc="-6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8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time:-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02590" y="1755140"/>
            <a:ext cx="7923530" cy="2936240"/>
          </a:xfrm>
          <a:prstGeom prst="rect">
            <a:avLst/>
          </a:prstGeom>
        </p:spPr>
        <p:txBody>
          <a:bodyPr vert="horz" wrap="square" lIns="0" tIns="7048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55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spc="-35" dirty="0">
                <a:latin typeface="Calibri"/>
                <a:cs typeface="Calibri"/>
              </a:rPr>
              <a:t>Take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example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work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based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project.</a:t>
            </a:r>
            <a:endParaRPr sz="1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45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Define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scope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objectives.</a:t>
            </a:r>
            <a:endParaRPr sz="1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Examine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environment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project,</a:t>
            </a:r>
            <a:endParaRPr sz="1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Who needs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to be </a:t>
            </a:r>
            <a:r>
              <a:rPr sz="1800" spc="-10" dirty="0">
                <a:latin typeface="Calibri"/>
                <a:cs typeface="Calibri"/>
              </a:rPr>
              <a:t>involved?</a:t>
            </a:r>
            <a:endParaRPr sz="1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45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How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can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you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define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desired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outcome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effects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on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people</a:t>
            </a:r>
            <a:r>
              <a:rPr sz="1800" spc="-10" dirty="0">
                <a:latin typeface="Calibri"/>
                <a:cs typeface="Calibri"/>
              </a:rPr>
              <a:t> involved?</a:t>
            </a:r>
            <a:endParaRPr sz="1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What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pitfalls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do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you</a:t>
            </a:r>
            <a:r>
              <a:rPr sz="1800" spc="-20" dirty="0">
                <a:latin typeface="Calibri"/>
                <a:cs typeface="Calibri"/>
              </a:rPr>
              <a:t> see?</a:t>
            </a:r>
            <a:endParaRPr sz="1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What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should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you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capture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PID?</a:t>
            </a:r>
            <a:endParaRPr sz="1800">
              <a:latin typeface="Calibri"/>
              <a:cs typeface="Calibri"/>
            </a:endParaRPr>
          </a:p>
          <a:p>
            <a:pPr marL="355600" marR="174625" indent="-342900">
              <a:lnSpc>
                <a:spcPct val="101099"/>
              </a:lnSpc>
              <a:spcBef>
                <a:spcPts val="43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Be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prepared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to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give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10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minute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feedback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to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group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at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next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session.(N.B. </a:t>
            </a:r>
            <a:r>
              <a:rPr sz="1800" dirty="0">
                <a:latin typeface="Calibri"/>
                <a:cs typeface="Calibri"/>
              </a:rPr>
              <a:t>respect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any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business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confidentiality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issues,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leave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out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detail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as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appropriate)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37515" y="916939"/>
            <a:ext cx="4861560" cy="295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527935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Calibri"/>
                <a:cs typeface="Calibri"/>
              </a:rPr>
              <a:t>Recap</a:t>
            </a:r>
            <a:r>
              <a:rPr sz="2400" b="1" spc="-4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of</a:t>
            </a:r>
            <a:r>
              <a:rPr sz="2400" b="1" spc="-3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Last</a:t>
            </a:r>
            <a:r>
              <a:rPr sz="2400" b="1" spc="-30" dirty="0">
                <a:latin typeface="Calibri"/>
                <a:cs typeface="Calibri"/>
              </a:rPr>
              <a:t> </a:t>
            </a:r>
            <a:r>
              <a:rPr sz="2400" b="1" spc="-20" dirty="0">
                <a:latin typeface="Calibri"/>
                <a:cs typeface="Calibri"/>
              </a:rPr>
              <a:t>time </a:t>
            </a:r>
            <a:r>
              <a:rPr sz="2400" b="1" dirty="0">
                <a:latin typeface="Calibri"/>
                <a:cs typeface="Calibri"/>
              </a:rPr>
              <a:t>We</a:t>
            </a:r>
            <a:r>
              <a:rPr sz="2400" b="1" spc="-9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covered:-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4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Project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Manager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role.</a:t>
            </a:r>
            <a:endParaRPr sz="2400">
              <a:latin typeface="Arial"/>
              <a:cs typeface="Arial"/>
            </a:endParaRPr>
          </a:p>
          <a:p>
            <a:pPr marL="355600" indent="-342900">
              <a:lnSpc>
                <a:spcPts val="2845"/>
              </a:lnSpc>
              <a:spcBef>
                <a:spcPts val="25"/>
              </a:spcBef>
              <a:buChar char="•"/>
              <a:tabLst>
                <a:tab pos="354965" algn="l"/>
                <a:tab pos="355600" algn="l"/>
              </a:tabLst>
            </a:pPr>
            <a:r>
              <a:rPr sz="2400" spc="-45" dirty="0">
                <a:latin typeface="Arial"/>
                <a:cs typeface="Arial"/>
              </a:rPr>
              <a:t>Team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make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up</a:t>
            </a:r>
            <a:endParaRPr sz="2400">
              <a:latin typeface="Arial"/>
              <a:cs typeface="Arial"/>
            </a:endParaRPr>
          </a:p>
          <a:p>
            <a:pPr marL="355600" indent="-342900">
              <a:lnSpc>
                <a:spcPts val="2845"/>
              </a:lnSpc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Planning,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task,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schedule,</a:t>
            </a:r>
            <a:r>
              <a:rPr sz="2400" spc="-10" dirty="0">
                <a:latin typeface="Arial"/>
                <a:cs typeface="Arial"/>
              </a:rPr>
              <a:t> budget.</a:t>
            </a:r>
            <a:endParaRPr sz="2400">
              <a:latin typeface="Arial"/>
              <a:cs typeface="Arial"/>
            </a:endParaRPr>
          </a:p>
          <a:p>
            <a:pPr marL="355600" indent="-342900">
              <a:lnSpc>
                <a:spcPts val="2830"/>
              </a:lnSpc>
              <a:spcBef>
                <a:spcPts val="25"/>
              </a:spcBef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Arial"/>
                <a:cs typeface="Arial"/>
              </a:rPr>
              <a:t>Stakeholders.</a:t>
            </a:r>
            <a:endParaRPr sz="2400">
              <a:latin typeface="Arial"/>
              <a:cs typeface="Arial"/>
            </a:endParaRPr>
          </a:p>
          <a:p>
            <a:pPr marL="355600" indent="-342900">
              <a:lnSpc>
                <a:spcPts val="2830"/>
              </a:lnSpc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Change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management.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1920">
              <a:lnSpc>
                <a:spcPts val="1425"/>
              </a:lnSpc>
            </a:pPr>
            <a:fld id="{81D60167-4931-47E6-BA6A-407CBD079E47}" type="slidenum">
              <a:rPr dirty="0"/>
              <a:t>5</a:t>
            </a:fld>
            <a:endParaRPr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8490" y="902715"/>
            <a:ext cx="269367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dirty="0">
                <a:latin typeface="Calibri"/>
                <a:cs typeface="Calibri"/>
              </a:rPr>
              <a:t>What</a:t>
            </a:r>
            <a:r>
              <a:rPr sz="2800" b="1" spc="-5" dirty="0">
                <a:latin typeface="Calibri"/>
                <a:cs typeface="Calibri"/>
              </a:rPr>
              <a:t> </a:t>
            </a:r>
            <a:r>
              <a:rPr sz="2800" b="1" dirty="0">
                <a:latin typeface="Calibri"/>
                <a:cs typeface="Calibri"/>
              </a:rPr>
              <a:t>is</a:t>
            </a:r>
            <a:r>
              <a:rPr sz="2800" b="1" spc="-15" dirty="0">
                <a:latin typeface="Calibri"/>
                <a:cs typeface="Calibri"/>
              </a:rPr>
              <a:t> </a:t>
            </a:r>
            <a:r>
              <a:rPr sz="2800" b="1" dirty="0">
                <a:latin typeface="Calibri"/>
                <a:cs typeface="Calibri"/>
              </a:rPr>
              <a:t>a </a:t>
            </a:r>
            <a:r>
              <a:rPr sz="2800" b="1" spc="-10" dirty="0">
                <a:latin typeface="Calibri"/>
                <a:cs typeface="Calibri"/>
              </a:rPr>
              <a:t>project?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1920">
              <a:lnSpc>
                <a:spcPts val="1425"/>
              </a:lnSpc>
            </a:pPr>
            <a:fld id="{81D60167-4931-47E6-BA6A-407CBD079E47}" type="slidenum">
              <a:rPr dirty="0"/>
              <a:t>6</a:t>
            </a:fld>
            <a:endParaRPr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535940" y="1510284"/>
            <a:ext cx="7992745" cy="2426048"/>
          </a:xfrm>
          <a:prstGeom prst="rect">
            <a:avLst/>
          </a:prstGeom>
        </p:spPr>
        <p:txBody>
          <a:bodyPr vert="horz" wrap="square" lIns="0" tIns="268985" rIns="0" bIns="0" rtlCol="0">
            <a:spAutoFit/>
          </a:bodyPr>
          <a:lstStyle/>
          <a:p>
            <a:pPr marL="95250" marR="5080" indent="80645">
              <a:lnSpc>
                <a:spcPct val="99600"/>
              </a:lnSpc>
              <a:spcBef>
                <a:spcPts val="110"/>
              </a:spcBef>
            </a:pPr>
            <a:r>
              <a:rPr sz="2800" dirty="0">
                <a:latin typeface="MS PGothic"/>
                <a:cs typeface="MS PGothic"/>
              </a:rPr>
              <a:t>‘</a:t>
            </a:r>
            <a:r>
              <a:rPr sz="2800" dirty="0"/>
              <a:t>A</a:t>
            </a:r>
            <a:r>
              <a:rPr sz="2800" spc="-35" dirty="0"/>
              <a:t> </a:t>
            </a:r>
            <a:r>
              <a:rPr sz="2800" dirty="0"/>
              <a:t>unique</a:t>
            </a:r>
            <a:r>
              <a:rPr sz="2800" spc="-35" dirty="0"/>
              <a:t> </a:t>
            </a:r>
            <a:r>
              <a:rPr sz="2800" dirty="0"/>
              <a:t>set</a:t>
            </a:r>
            <a:r>
              <a:rPr sz="2800" spc="-25" dirty="0"/>
              <a:t> </a:t>
            </a:r>
            <a:r>
              <a:rPr sz="2800" dirty="0"/>
              <a:t>of</a:t>
            </a:r>
            <a:r>
              <a:rPr sz="2800" spc="-35" dirty="0"/>
              <a:t> </a:t>
            </a:r>
            <a:r>
              <a:rPr sz="2800" spc="-10" dirty="0"/>
              <a:t>co-</a:t>
            </a:r>
            <a:r>
              <a:rPr sz="2800" dirty="0"/>
              <a:t>ordinated</a:t>
            </a:r>
            <a:r>
              <a:rPr sz="2800" spc="-20" dirty="0"/>
              <a:t> </a:t>
            </a:r>
            <a:r>
              <a:rPr sz="2800" dirty="0"/>
              <a:t>activities,</a:t>
            </a:r>
            <a:r>
              <a:rPr sz="2800" spc="-25" dirty="0"/>
              <a:t> </a:t>
            </a:r>
            <a:r>
              <a:rPr sz="2800" dirty="0"/>
              <a:t>with</a:t>
            </a:r>
            <a:r>
              <a:rPr sz="2800" spc="-20" dirty="0"/>
              <a:t> </a:t>
            </a:r>
            <a:r>
              <a:rPr sz="2800" spc="-10" dirty="0"/>
              <a:t>definite </a:t>
            </a:r>
            <a:r>
              <a:rPr sz="2800" dirty="0"/>
              <a:t>s</a:t>
            </a:r>
            <a:r>
              <a:rPr lang="en-GB" sz="2800" dirty="0"/>
              <a:t>t</a:t>
            </a:r>
            <a:r>
              <a:rPr sz="2800" dirty="0" err="1"/>
              <a:t>arting</a:t>
            </a:r>
            <a:r>
              <a:rPr sz="2800" spc="-70" dirty="0"/>
              <a:t> </a:t>
            </a:r>
            <a:r>
              <a:rPr sz="2800" dirty="0"/>
              <a:t>and</a:t>
            </a:r>
            <a:r>
              <a:rPr sz="2800" spc="-45" dirty="0"/>
              <a:t> </a:t>
            </a:r>
            <a:r>
              <a:rPr sz="2800" dirty="0"/>
              <a:t>finishing</a:t>
            </a:r>
            <a:r>
              <a:rPr sz="2800" spc="-55" dirty="0"/>
              <a:t> </a:t>
            </a:r>
            <a:r>
              <a:rPr sz="2800" dirty="0"/>
              <a:t>points,</a:t>
            </a:r>
            <a:r>
              <a:rPr sz="2800" spc="-45" dirty="0"/>
              <a:t> </a:t>
            </a:r>
            <a:r>
              <a:rPr sz="2800" dirty="0"/>
              <a:t>undertaken</a:t>
            </a:r>
            <a:r>
              <a:rPr sz="2800" spc="-45" dirty="0"/>
              <a:t> </a:t>
            </a:r>
            <a:r>
              <a:rPr sz="2800" dirty="0"/>
              <a:t>by</a:t>
            </a:r>
            <a:r>
              <a:rPr sz="2800" spc="-55" dirty="0"/>
              <a:t> </a:t>
            </a:r>
            <a:r>
              <a:rPr sz="2800" spc="-25" dirty="0"/>
              <a:t>an </a:t>
            </a:r>
            <a:r>
              <a:rPr sz="2800" dirty="0"/>
              <a:t>individual</a:t>
            </a:r>
            <a:r>
              <a:rPr sz="2800" spc="-50" dirty="0"/>
              <a:t> </a:t>
            </a:r>
            <a:r>
              <a:rPr sz="2800" dirty="0"/>
              <a:t>or</a:t>
            </a:r>
            <a:r>
              <a:rPr sz="2800" spc="-35" dirty="0"/>
              <a:t> </a:t>
            </a:r>
            <a:r>
              <a:rPr sz="2800" dirty="0"/>
              <a:t>team</a:t>
            </a:r>
            <a:r>
              <a:rPr sz="2800" spc="-35" dirty="0"/>
              <a:t> </a:t>
            </a:r>
            <a:r>
              <a:rPr sz="2800" dirty="0"/>
              <a:t>to</a:t>
            </a:r>
            <a:r>
              <a:rPr sz="2800" spc="-35" dirty="0"/>
              <a:t> </a:t>
            </a:r>
            <a:r>
              <a:rPr sz="2800" dirty="0"/>
              <a:t>meet</a:t>
            </a:r>
            <a:r>
              <a:rPr sz="2800" spc="-35" dirty="0"/>
              <a:t> </a:t>
            </a:r>
            <a:r>
              <a:rPr sz="2800" dirty="0"/>
              <a:t>specific</a:t>
            </a:r>
            <a:r>
              <a:rPr sz="2800" spc="-30" dirty="0"/>
              <a:t> </a:t>
            </a:r>
            <a:r>
              <a:rPr sz="2800" dirty="0"/>
              <a:t>objectives</a:t>
            </a:r>
            <a:r>
              <a:rPr sz="2800" spc="-30" dirty="0"/>
              <a:t> </a:t>
            </a:r>
            <a:r>
              <a:rPr sz="2800" spc="-10" dirty="0"/>
              <a:t>within </a:t>
            </a:r>
            <a:r>
              <a:rPr sz="2800" dirty="0"/>
              <a:t>defined</a:t>
            </a:r>
            <a:r>
              <a:rPr sz="2800" spc="-55" dirty="0"/>
              <a:t> </a:t>
            </a:r>
            <a:r>
              <a:rPr sz="2800" dirty="0"/>
              <a:t>time,</a:t>
            </a:r>
            <a:r>
              <a:rPr sz="2800" spc="-40" dirty="0"/>
              <a:t> </a:t>
            </a:r>
            <a:r>
              <a:rPr sz="2800" dirty="0"/>
              <a:t>cost</a:t>
            </a:r>
            <a:r>
              <a:rPr sz="2800" spc="-45" dirty="0"/>
              <a:t> </a:t>
            </a:r>
            <a:r>
              <a:rPr sz="2800" dirty="0"/>
              <a:t>and</a:t>
            </a:r>
            <a:r>
              <a:rPr sz="2800" spc="-40" dirty="0"/>
              <a:t> </a:t>
            </a:r>
            <a:r>
              <a:rPr sz="2800" dirty="0"/>
              <a:t>performance</a:t>
            </a:r>
            <a:r>
              <a:rPr sz="2800" spc="-50" dirty="0"/>
              <a:t> </a:t>
            </a:r>
            <a:r>
              <a:rPr sz="2800" spc="-10" dirty="0"/>
              <a:t>parameters</a:t>
            </a:r>
            <a:r>
              <a:rPr sz="2800" spc="-10" dirty="0">
                <a:latin typeface="MS PGothic"/>
                <a:cs typeface="MS PGothic"/>
              </a:rPr>
              <a:t>’ </a:t>
            </a:r>
            <a:r>
              <a:rPr sz="2800" dirty="0"/>
              <a:t>(Office</a:t>
            </a:r>
            <a:r>
              <a:rPr sz="2800" spc="-75" dirty="0"/>
              <a:t> </a:t>
            </a:r>
            <a:r>
              <a:rPr sz="2800" dirty="0"/>
              <a:t>of</a:t>
            </a:r>
            <a:r>
              <a:rPr sz="2800" spc="-60" dirty="0"/>
              <a:t> </a:t>
            </a:r>
            <a:r>
              <a:rPr sz="2800" dirty="0"/>
              <a:t>Government</a:t>
            </a:r>
            <a:r>
              <a:rPr sz="2800" spc="-55" dirty="0"/>
              <a:t> </a:t>
            </a:r>
            <a:r>
              <a:rPr sz="2800" spc="-10" dirty="0"/>
              <a:t>Commerce).</a:t>
            </a:r>
            <a:endParaRPr sz="2800" dirty="0">
              <a:latin typeface="MS PGothic"/>
              <a:cs typeface="MS PGothic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557015" y="941832"/>
            <a:ext cx="1963420" cy="1051560"/>
            <a:chOff x="3557015" y="941832"/>
            <a:chExt cx="1963420" cy="1051560"/>
          </a:xfrm>
        </p:grpSpPr>
        <p:pic>
          <p:nvPicPr>
            <p:cNvPr id="3" name="object 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33799" y="1030224"/>
              <a:ext cx="1749552" cy="73761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557015" y="941832"/>
              <a:ext cx="1962912" cy="105156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779837" y="1052512"/>
              <a:ext cx="1655762" cy="646112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779837" y="1052512"/>
            <a:ext cx="1656080" cy="646430"/>
          </a:xfrm>
          <a:prstGeom prst="rect">
            <a:avLst/>
          </a:prstGeom>
          <a:ln w="9525">
            <a:solidFill>
              <a:srgbClr val="00AFF0"/>
            </a:solidFill>
          </a:ln>
        </p:spPr>
        <p:txBody>
          <a:bodyPr vert="horz" wrap="square" lIns="0" tIns="2032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160"/>
              </a:spcBef>
            </a:pPr>
            <a:r>
              <a:rPr sz="3600" spc="-10" dirty="0">
                <a:solidFill>
                  <a:srgbClr val="FFFFFF"/>
                </a:solidFill>
                <a:latin typeface="Calibri"/>
                <a:cs typeface="Calibri"/>
              </a:rPr>
              <a:t>Quality</a:t>
            </a:r>
            <a:endParaRPr sz="3600">
              <a:latin typeface="Calibri"/>
              <a:cs typeface="Calibr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5068823" y="2886455"/>
            <a:ext cx="1567180" cy="1051560"/>
            <a:chOff x="5068823" y="2886455"/>
            <a:chExt cx="1567180" cy="1051560"/>
          </a:xfrm>
        </p:grpSpPr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245607" y="2974847"/>
              <a:ext cx="1389888" cy="73761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068823" y="2886455"/>
              <a:ext cx="1441703" cy="1051559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292724" y="2997199"/>
              <a:ext cx="1295400" cy="646112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5292725" y="2997200"/>
            <a:ext cx="1295400" cy="646430"/>
          </a:xfrm>
          <a:prstGeom prst="rect">
            <a:avLst/>
          </a:prstGeom>
          <a:ln w="9525">
            <a:solidFill>
              <a:srgbClr val="7D60A0"/>
            </a:solidFill>
          </a:ln>
        </p:spPr>
        <p:txBody>
          <a:bodyPr vert="horz" wrap="square" lIns="0" tIns="2032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160"/>
              </a:spcBef>
            </a:pPr>
            <a:r>
              <a:rPr sz="3600" spc="-20" dirty="0">
                <a:solidFill>
                  <a:srgbClr val="FFFFFF"/>
                </a:solidFill>
                <a:latin typeface="Calibri"/>
                <a:cs typeface="Calibri"/>
              </a:rPr>
              <a:t>Cost</a:t>
            </a:r>
            <a:endParaRPr sz="3600">
              <a:latin typeface="Calibri"/>
              <a:cs typeface="Calibr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2261616" y="2886455"/>
            <a:ext cx="1548765" cy="1051560"/>
            <a:chOff x="2261616" y="2886455"/>
            <a:chExt cx="1548765" cy="1051560"/>
          </a:xfrm>
        </p:grpSpPr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438400" y="2974847"/>
              <a:ext cx="1316736" cy="73761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261616" y="2886455"/>
              <a:ext cx="1548383" cy="1051559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2484437" y="2997199"/>
              <a:ext cx="1223962" cy="646112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2484437" y="2997200"/>
            <a:ext cx="1224280" cy="646430"/>
          </a:xfrm>
          <a:prstGeom prst="rect">
            <a:avLst/>
          </a:prstGeom>
          <a:ln w="9525">
            <a:solidFill>
              <a:srgbClr val="F69240"/>
            </a:solidFill>
          </a:ln>
        </p:spPr>
        <p:txBody>
          <a:bodyPr vert="horz" wrap="square" lIns="0" tIns="2032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160"/>
              </a:spcBef>
            </a:pPr>
            <a:r>
              <a:rPr sz="3600" spc="-20" dirty="0">
                <a:solidFill>
                  <a:srgbClr val="FFFFFF"/>
                </a:solidFill>
                <a:latin typeface="Calibri"/>
                <a:cs typeface="Calibri"/>
              </a:rPr>
              <a:t>Time</a:t>
            </a:r>
            <a:endParaRPr sz="3600">
              <a:latin typeface="Calibri"/>
              <a:cs typeface="Calibri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1722120" y="24383"/>
            <a:ext cx="5916295" cy="5126990"/>
            <a:chOff x="1722120" y="24383"/>
            <a:chExt cx="5916295" cy="5126990"/>
          </a:xfrm>
        </p:grpSpPr>
        <p:pic>
          <p:nvPicPr>
            <p:cNvPr id="18" name="object 18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722120" y="24383"/>
              <a:ext cx="5916167" cy="51267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822704" y="432815"/>
              <a:ext cx="5715000" cy="4517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761744" y="42672"/>
              <a:ext cx="5836920" cy="5044440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1907703" y="188639"/>
              <a:ext cx="5544820" cy="4752975"/>
            </a:xfrm>
            <a:custGeom>
              <a:avLst/>
              <a:gdLst/>
              <a:ahLst/>
              <a:cxnLst/>
              <a:rect l="l" t="t" r="r" b="b"/>
              <a:pathLst>
                <a:path w="5544820" h="4752975">
                  <a:moveTo>
                    <a:pt x="0" y="2376264"/>
                  </a:moveTo>
                  <a:lnTo>
                    <a:pt x="479" y="2331621"/>
                  </a:lnTo>
                  <a:lnTo>
                    <a:pt x="1912" y="2287178"/>
                  </a:lnTo>
                  <a:lnTo>
                    <a:pt x="4289" y="2242942"/>
                  </a:lnTo>
                  <a:lnTo>
                    <a:pt x="7604" y="2198920"/>
                  </a:lnTo>
                  <a:lnTo>
                    <a:pt x="11846" y="2155120"/>
                  </a:lnTo>
                  <a:lnTo>
                    <a:pt x="17008" y="2111547"/>
                  </a:lnTo>
                  <a:lnTo>
                    <a:pt x="23082" y="2068211"/>
                  </a:lnTo>
                  <a:lnTo>
                    <a:pt x="30058" y="2025117"/>
                  </a:lnTo>
                  <a:lnTo>
                    <a:pt x="37930" y="1982273"/>
                  </a:lnTo>
                  <a:lnTo>
                    <a:pt x="46687" y="1939686"/>
                  </a:lnTo>
                  <a:lnTo>
                    <a:pt x="56323" y="1897364"/>
                  </a:lnTo>
                  <a:lnTo>
                    <a:pt x="66828" y="1855313"/>
                  </a:lnTo>
                  <a:lnTo>
                    <a:pt x="78194" y="1813540"/>
                  </a:lnTo>
                  <a:lnTo>
                    <a:pt x="90413" y="1772054"/>
                  </a:lnTo>
                  <a:lnTo>
                    <a:pt x="103477" y="1730860"/>
                  </a:lnTo>
                  <a:lnTo>
                    <a:pt x="117376" y="1689967"/>
                  </a:lnTo>
                  <a:lnTo>
                    <a:pt x="132104" y="1649381"/>
                  </a:lnTo>
                  <a:lnTo>
                    <a:pt x="147650" y="1609110"/>
                  </a:lnTo>
                  <a:lnTo>
                    <a:pt x="164007" y="1569161"/>
                  </a:lnTo>
                  <a:lnTo>
                    <a:pt x="181167" y="1529540"/>
                  </a:lnTo>
                  <a:lnTo>
                    <a:pt x="199121" y="1490256"/>
                  </a:lnTo>
                  <a:lnTo>
                    <a:pt x="217861" y="1451314"/>
                  </a:lnTo>
                  <a:lnTo>
                    <a:pt x="237379" y="1412724"/>
                  </a:lnTo>
                  <a:lnTo>
                    <a:pt x="257665" y="1374491"/>
                  </a:lnTo>
                  <a:lnTo>
                    <a:pt x="278712" y="1336623"/>
                  </a:lnTo>
                  <a:lnTo>
                    <a:pt x="300511" y="1299126"/>
                  </a:lnTo>
                  <a:lnTo>
                    <a:pt x="323054" y="1262009"/>
                  </a:lnTo>
                  <a:lnTo>
                    <a:pt x="346333" y="1225279"/>
                  </a:lnTo>
                  <a:lnTo>
                    <a:pt x="370339" y="1188941"/>
                  </a:lnTo>
                  <a:lnTo>
                    <a:pt x="395063" y="1153005"/>
                  </a:lnTo>
                  <a:lnTo>
                    <a:pt x="420498" y="1117476"/>
                  </a:lnTo>
                  <a:lnTo>
                    <a:pt x="446636" y="1082363"/>
                  </a:lnTo>
                  <a:lnTo>
                    <a:pt x="473466" y="1047672"/>
                  </a:lnTo>
                  <a:lnTo>
                    <a:pt x="500982" y="1013410"/>
                  </a:lnTo>
                  <a:lnTo>
                    <a:pt x="529175" y="979585"/>
                  </a:lnTo>
                  <a:lnTo>
                    <a:pt x="558037" y="946204"/>
                  </a:lnTo>
                  <a:lnTo>
                    <a:pt x="587558" y="913273"/>
                  </a:lnTo>
                  <a:lnTo>
                    <a:pt x="617732" y="880801"/>
                  </a:lnTo>
                  <a:lnTo>
                    <a:pt x="648548" y="848794"/>
                  </a:lnTo>
                  <a:lnTo>
                    <a:pt x="680000" y="817260"/>
                  </a:lnTo>
                  <a:lnTo>
                    <a:pt x="712078" y="786205"/>
                  </a:lnTo>
                  <a:lnTo>
                    <a:pt x="744775" y="755637"/>
                  </a:lnTo>
                  <a:lnTo>
                    <a:pt x="778082" y="725564"/>
                  </a:lnTo>
                  <a:lnTo>
                    <a:pt x="811990" y="695991"/>
                  </a:lnTo>
                  <a:lnTo>
                    <a:pt x="846491" y="666927"/>
                  </a:lnTo>
                  <a:lnTo>
                    <a:pt x="881577" y="638379"/>
                  </a:lnTo>
                  <a:lnTo>
                    <a:pt x="917240" y="610353"/>
                  </a:lnTo>
                  <a:lnTo>
                    <a:pt x="953470" y="582857"/>
                  </a:lnTo>
                  <a:lnTo>
                    <a:pt x="990260" y="555898"/>
                  </a:lnTo>
                  <a:lnTo>
                    <a:pt x="1027601" y="529484"/>
                  </a:lnTo>
                  <a:lnTo>
                    <a:pt x="1065486" y="503621"/>
                  </a:lnTo>
                  <a:lnTo>
                    <a:pt x="1103904" y="478317"/>
                  </a:lnTo>
                  <a:lnTo>
                    <a:pt x="1142849" y="453579"/>
                  </a:lnTo>
                  <a:lnTo>
                    <a:pt x="1182312" y="429413"/>
                  </a:lnTo>
                  <a:lnTo>
                    <a:pt x="1222284" y="405828"/>
                  </a:lnTo>
                  <a:lnTo>
                    <a:pt x="1262757" y="382830"/>
                  </a:lnTo>
                  <a:lnTo>
                    <a:pt x="1303723" y="360427"/>
                  </a:lnTo>
                  <a:lnTo>
                    <a:pt x="1345173" y="338626"/>
                  </a:lnTo>
                  <a:lnTo>
                    <a:pt x="1387098" y="317433"/>
                  </a:lnTo>
                  <a:lnTo>
                    <a:pt x="1429492" y="296857"/>
                  </a:lnTo>
                  <a:lnTo>
                    <a:pt x="1472344" y="276904"/>
                  </a:lnTo>
                  <a:lnTo>
                    <a:pt x="1515647" y="257581"/>
                  </a:lnTo>
                  <a:lnTo>
                    <a:pt x="1559393" y="238896"/>
                  </a:lnTo>
                  <a:lnTo>
                    <a:pt x="1603573" y="220856"/>
                  </a:lnTo>
                  <a:lnTo>
                    <a:pt x="1648178" y="203467"/>
                  </a:lnTo>
                  <a:lnTo>
                    <a:pt x="1693200" y="186738"/>
                  </a:lnTo>
                  <a:lnTo>
                    <a:pt x="1738632" y="170675"/>
                  </a:lnTo>
                  <a:lnTo>
                    <a:pt x="1784464" y="155286"/>
                  </a:lnTo>
                  <a:lnTo>
                    <a:pt x="1830688" y="140578"/>
                  </a:lnTo>
                  <a:lnTo>
                    <a:pt x="1877295" y="126557"/>
                  </a:lnTo>
                  <a:lnTo>
                    <a:pt x="1924278" y="113232"/>
                  </a:lnTo>
                  <a:lnTo>
                    <a:pt x="1971629" y="100608"/>
                  </a:lnTo>
                  <a:lnTo>
                    <a:pt x="2019337" y="88694"/>
                  </a:lnTo>
                  <a:lnTo>
                    <a:pt x="2067396" y="77497"/>
                  </a:lnTo>
                  <a:lnTo>
                    <a:pt x="2115797" y="67024"/>
                  </a:lnTo>
                  <a:lnTo>
                    <a:pt x="2164531" y="57281"/>
                  </a:lnTo>
                  <a:lnTo>
                    <a:pt x="2213591" y="48277"/>
                  </a:lnTo>
                  <a:lnTo>
                    <a:pt x="2262967" y="40018"/>
                  </a:lnTo>
                  <a:lnTo>
                    <a:pt x="2312652" y="32511"/>
                  </a:lnTo>
                  <a:lnTo>
                    <a:pt x="2362636" y="25764"/>
                  </a:lnTo>
                  <a:lnTo>
                    <a:pt x="2412912" y="19784"/>
                  </a:lnTo>
                  <a:lnTo>
                    <a:pt x="2463472" y="14578"/>
                  </a:lnTo>
                  <a:lnTo>
                    <a:pt x="2514306" y="10154"/>
                  </a:lnTo>
                  <a:lnTo>
                    <a:pt x="2565407" y="6517"/>
                  </a:lnTo>
                  <a:lnTo>
                    <a:pt x="2616766" y="3677"/>
                  </a:lnTo>
                  <a:lnTo>
                    <a:pt x="2668375" y="1639"/>
                  </a:lnTo>
                  <a:lnTo>
                    <a:pt x="2720225" y="410"/>
                  </a:lnTo>
                  <a:lnTo>
                    <a:pt x="2772308" y="0"/>
                  </a:lnTo>
                  <a:lnTo>
                    <a:pt x="2824391" y="410"/>
                  </a:lnTo>
                  <a:lnTo>
                    <a:pt x="2876241" y="1639"/>
                  </a:lnTo>
                  <a:lnTo>
                    <a:pt x="2927849" y="3677"/>
                  </a:lnTo>
                  <a:lnTo>
                    <a:pt x="2979208" y="6517"/>
                  </a:lnTo>
                  <a:lnTo>
                    <a:pt x="3030309" y="10154"/>
                  </a:lnTo>
                  <a:lnTo>
                    <a:pt x="3081143" y="14578"/>
                  </a:lnTo>
                  <a:lnTo>
                    <a:pt x="3131703" y="19784"/>
                  </a:lnTo>
                  <a:lnTo>
                    <a:pt x="3181979" y="25764"/>
                  </a:lnTo>
                  <a:lnTo>
                    <a:pt x="3231963" y="32511"/>
                  </a:lnTo>
                  <a:lnTo>
                    <a:pt x="3281648" y="40018"/>
                  </a:lnTo>
                  <a:lnTo>
                    <a:pt x="3331024" y="48277"/>
                  </a:lnTo>
                  <a:lnTo>
                    <a:pt x="3380084" y="57281"/>
                  </a:lnTo>
                  <a:lnTo>
                    <a:pt x="3428818" y="67024"/>
                  </a:lnTo>
                  <a:lnTo>
                    <a:pt x="3477219" y="77497"/>
                  </a:lnTo>
                  <a:lnTo>
                    <a:pt x="3525278" y="88694"/>
                  </a:lnTo>
                  <a:lnTo>
                    <a:pt x="3572987" y="100608"/>
                  </a:lnTo>
                  <a:lnTo>
                    <a:pt x="3620337" y="113232"/>
                  </a:lnTo>
                  <a:lnTo>
                    <a:pt x="3667320" y="126557"/>
                  </a:lnTo>
                  <a:lnTo>
                    <a:pt x="3713928" y="140578"/>
                  </a:lnTo>
                  <a:lnTo>
                    <a:pt x="3760152" y="155286"/>
                  </a:lnTo>
                  <a:lnTo>
                    <a:pt x="3805983" y="170675"/>
                  </a:lnTo>
                  <a:lnTo>
                    <a:pt x="3851415" y="186738"/>
                  </a:lnTo>
                  <a:lnTo>
                    <a:pt x="3896437" y="203467"/>
                  </a:lnTo>
                  <a:lnTo>
                    <a:pt x="3941042" y="220856"/>
                  </a:lnTo>
                  <a:lnTo>
                    <a:pt x="3985222" y="238896"/>
                  </a:lnTo>
                  <a:lnTo>
                    <a:pt x="4028968" y="257581"/>
                  </a:lnTo>
                  <a:lnTo>
                    <a:pt x="4072271" y="276904"/>
                  </a:lnTo>
                  <a:lnTo>
                    <a:pt x="4115123" y="296857"/>
                  </a:lnTo>
                  <a:lnTo>
                    <a:pt x="4157517" y="317433"/>
                  </a:lnTo>
                  <a:lnTo>
                    <a:pt x="4199442" y="338626"/>
                  </a:lnTo>
                  <a:lnTo>
                    <a:pt x="4240892" y="360427"/>
                  </a:lnTo>
                  <a:lnTo>
                    <a:pt x="4281858" y="382830"/>
                  </a:lnTo>
                  <a:lnTo>
                    <a:pt x="4322331" y="405828"/>
                  </a:lnTo>
                  <a:lnTo>
                    <a:pt x="4362303" y="429413"/>
                  </a:lnTo>
                  <a:lnTo>
                    <a:pt x="4401766" y="453579"/>
                  </a:lnTo>
                  <a:lnTo>
                    <a:pt x="4440711" y="478317"/>
                  </a:lnTo>
                  <a:lnTo>
                    <a:pt x="4479129" y="503621"/>
                  </a:lnTo>
                  <a:lnTo>
                    <a:pt x="4517014" y="529484"/>
                  </a:lnTo>
                  <a:lnTo>
                    <a:pt x="4554355" y="555898"/>
                  </a:lnTo>
                  <a:lnTo>
                    <a:pt x="4591145" y="582857"/>
                  </a:lnTo>
                  <a:lnTo>
                    <a:pt x="4627376" y="610353"/>
                  </a:lnTo>
                  <a:lnTo>
                    <a:pt x="4663038" y="638379"/>
                  </a:lnTo>
                  <a:lnTo>
                    <a:pt x="4698124" y="666927"/>
                  </a:lnTo>
                  <a:lnTo>
                    <a:pt x="4732625" y="695991"/>
                  </a:lnTo>
                  <a:lnTo>
                    <a:pt x="4766533" y="725564"/>
                  </a:lnTo>
                  <a:lnTo>
                    <a:pt x="4799840" y="755637"/>
                  </a:lnTo>
                  <a:lnTo>
                    <a:pt x="4832537" y="786205"/>
                  </a:lnTo>
                  <a:lnTo>
                    <a:pt x="4864615" y="817260"/>
                  </a:lnTo>
                  <a:lnTo>
                    <a:pt x="4896067" y="848794"/>
                  </a:lnTo>
                  <a:lnTo>
                    <a:pt x="4926884" y="880801"/>
                  </a:lnTo>
                  <a:lnTo>
                    <a:pt x="4957057" y="913273"/>
                  </a:lnTo>
                  <a:lnTo>
                    <a:pt x="4986578" y="946204"/>
                  </a:lnTo>
                  <a:lnTo>
                    <a:pt x="5015440" y="979585"/>
                  </a:lnTo>
                  <a:lnTo>
                    <a:pt x="5043633" y="1013410"/>
                  </a:lnTo>
                  <a:lnTo>
                    <a:pt x="5071149" y="1047672"/>
                  </a:lnTo>
                  <a:lnTo>
                    <a:pt x="5097980" y="1082363"/>
                  </a:lnTo>
                  <a:lnTo>
                    <a:pt x="5124117" y="1117476"/>
                  </a:lnTo>
                  <a:lnTo>
                    <a:pt x="5149552" y="1153005"/>
                  </a:lnTo>
                  <a:lnTo>
                    <a:pt x="5174276" y="1188941"/>
                  </a:lnTo>
                  <a:lnTo>
                    <a:pt x="5198282" y="1225279"/>
                  </a:lnTo>
                  <a:lnTo>
                    <a:pt x="5221561" y="1262009"/>
                  </a:lnTo>
                  <a:lnTo>
                    <a:pt x="5244104" y="1299126"/>
                  </a:lnTo>
                  <a:lnTo>
                    <a:pt x="5265903" y="1336623"/>
                  </a:lnTo>
                  <a:lnTo>
                    <a:pt x="5286950" y="1374491"/>
                  </a:lnTo>
                  <a:lnTo>
                    <a:pt x="5307237" y="1412724"/>
                  </a:lnTo>
                  <a:lnTo>
                    <a:pt x="5326754" y="1451314"/>
                  </a:lnTo>
                  <a:lnTo>
                    <a:pt x="5345494" y="1490256"/>
                  </a:lnTo>
                  <a:lnTo>
                    <a:pt x="5363448" y="1529540"/>
                  </a:lnTo>
                  <a:lnTo>
                    <a:pt x="5380608" y="1569161"/>
                  </a:lnTo>
                  <a:lnTo>
                    <a:pt x="5396965" y="1609110"/>
                  </a:lnTo>
                  <a:lnTo>
                    <a:pt x="5412512" y="1649381"/>
                  </a:lnTo>
                  <a:lnTo>
                    <a:pt x="5427239" y="1689967"/>
                  </a:lnTo>
                  <a:lnTo>
                    <a:pt x="5441138" y="1730860"/>
                  </a:lnTo>
                  <a:lnTo>
                    <a:pt x="5454202" y="1772054"/>
                  </a:lnTo>
                  <a:lnTo>
                    <a:pt x="5466421" y="1813540"/>
                  </a:lnTo>
                  <a:lnTo>
                    <a:pt x="5477787" y="1855313"/>
                  </a:lnTo>
                  <a:lnTo>
                    <a:pt x="5488292" y="1897364"/>
                  </a:lnTo>
                  <a:lnTo>
                    <a:pt x="5497928" y="1939686"/>
                  </a:lnTo>
                  <a:lnTo>
                    <a:pt x="5506685" y="1982273"/>
                  </a:lnTo>
                  <a:lnTo>
                    <a:pt x="5514557" y="2025117"/>
                  </a:lnTo>
                  <a:lnTo>
                    <a:pt x="5521533" y="2068211"/>
                  </a:lnTo>
                  <a:lnTo>
                    <a:pt x="5527607" y="2111547"/>
                  </a:lnTo>
                  <a:lnTo>
                    <a:pt x="5532769" y="2155120"/>
                  </a:lnTo>
                  <a:lnTo>
                    <a:pt x="5537012" y="2198920"/>
                  </a:lnTo>
                  <a:lnTo>
                    <a:pt x="5540326" y="2242942"/>
                  </a:lnTo>
                  <a:lnTo>
                    <a:pt x="5542703" y="2287178"/>
                  </a:lnTo>
                  <a:lnTo>
                    <a:pt x="5544136" y="2331621"/>
                  </a:lnTo>
                  <a:lnTo>
                    <a:pt x="5544616" y="2376264"/>
                  </a:lnTo>
                  <a:lnTo>
                    <a:pt x="5544136" y="2420906"/>
                  </a:lnTo>
                  <a:lnTo>
                    <a:pt x="5542703" y="2465349"/>
                  </a:lnTo>
                  <a:lnTo>
                    <a:pt x="5540326" y="2509585"/>
                  </a:lnTo>
                  <a:lnTo>
                    <a:pt x="5537012" y="2553607"/>
                  </a:lnTo>
                  <a:lnTo>
                    <a:pt x="5532769" y="2597408"/>
                  </a:lnTo>
                  <a:lnTo>
                    <a:pt x="5527607" y="2640980"/>
                  </a:lnTo>
                  <a:lnTo>
                    <a:pt x="5521533" y="2684316"/>
                  </a:lnTo>
                  <a:lnTo>
                    <a:pt x="5514557" y="2727410"/>
                  </a:lnTo>
                  <a:lnTo>
                    <a:pt x="5506685" y="2770254"/>
                  </a:lnTo>
                  <a:lnTo>
                    <a:pt x="5497928" y="2812841"/>
                  </a:lnTo>
                  <a:lnTo>
                    <a:pt x="5488292" y="2855164"/>
                  </a:lnTo>
                  <a:lnTo>
                    <a:pt x="5477787" y="2897214"/>
                  </a:lnTo>
                  <a:lnTo>
                    <a:pt x="5466421" y="2938987"/>
                  </a:lnTo>
                  <a:lnTo>
                    <a:pt x="5454202" y="2980473"/>
                  </a:lnTo>
                  <a:lnTo>
                    <a:pt x="5441138" y="3021667"/>
                  </a:lnTo>
                  <a:lnTo>
                    <a:pt x="5427239" y="3062560"/>
                  </a:lnTo>
                  <a:lnTo>
                    <a:pt x="5412512" y="3103146"/>
                  </a:lnTo>
                  <a:lnTo>
                    <a:pt x="5396965" y="3143417"/>
                  </a:lnTo>
                  <a:lnTo>
                    <a:pt x="5380608" y="3183366"/>
                  </a:lnTo>
                  <a:lnTo>
                    <a:pt x="5363448" y="3222987"/>
                  </a:lnTo>
                  <a:lnTo>
                    <a:pt x="5345494" y="3262271"/>
                  </a:lnTo>
                  <a:lnTo>
                    <a:pt x="5326754" y="3301213"/>
                  </a:lnTo>
                  <a:lnTo>
                    <a:pt x="5307237" y="3339803"/>
                  </a:lnTo>
                  <a:lnTo>
                    <a:pt x="5286950" y="3378036"/>
                  </a:lnTo>
                  <a:lnTo>
                    <a:pt x="5265903" y="3415905"/>
                  </a:lnTo>
                  <a:lnTo>
                    <a:pt x="5244104" y="3453401"/>
                  </a:lnTo>
                  <a:lnTo>
                    <a:pt x="5221561" y="3490518"/>
                  </a:lnTo>
                  <a:lnTo>
                    <a:pt x="5198282" y="3527249"/>
                  </a:lnTo>
                  <a:lnTo>
                    <a:pt x="5174276" y="3563586"/>
                  </a:lnTo>
                  <a:lnTo>
                    <a:pt x="5149552" y="3599522"/>
                  </a:lnTo>
                  <a:lnTo>
                    <a:pt x="5124117" y="3635051"/>
                  </a:lnTo>
                  <a:lnTo>
                    <a:pt x="5097980" y="3670164"/>
                  </a:lnTo>
                  <a:lnTo>
                    <a:pt x="5071149" y="3704855"/>
                  </a:lnTo>
                  <a:lnTo>
                    <a:pt x="5043633" y="3739117"/>
                  </a:lnTo>
                  <a:lnTo>
                    <a:pt x="5015440" y="3772942"/>
                  </a:lnTo>
                  <a:lnTo>
                    <a:pt x="4986578" y="3806323"/>
                  </a:lnTo>
                  <a:lnTo>
                    <a:pt x="4957057" y="3839254"/>
                  </a:lnTo>
                  <a:lnTo>
                    <a:pt x="4926884" y="3871726"/>
                  </a:lnTo>
                  <a:lnTo>
                    <a:pt x="4896067" y="3903733"/>
                  </a:lnTo>
                  <a:lnTo>
                    <a:pt x="4864615" y="3935267"/>
                  </a:lnTo>
                  <a:lnTo>
                    <a:pt x="4832537" y="3966322"/>
                  </a:lnTo>
                  <a:lnTo>
                    <a:pt x="4799840" y="3996890"/>
                  </a:lnTo>
                  <a:lnTo>
                    <a:pt x="4766533" y="4026963"/>
                  </a:lnTo>
                  <a:lnTo>
                    <a:pt x="4732625" y="4056536"/>
                  </a:lnTo>
                  <a:lnTo>
                    <a:pt x="4698124" y="4085600"/>
                  </a:lnTo>
                  <a:lnTo>
                    <a:pt x="4663038" y="4114148"/>
                  </a:lnTo>
                  <a:lnTo>
                    <a:pt x="4627376" y="4142174"/>
                  </a:lnTo>
                  <a:lnTo>
                    <a:pt x="4591145" y="4169670"/>
                  </a:lnTo>
                  <a:lnTo>
                    <a:pt x="4554355" y="4196629"/>
                  </a:lnTo>
                  <a:lnTo>
                    <a:pt x="4517014" y="4223043"/>
                  </a:lnTo>
                  <a:lnTo>
                    <a:pt x="4479129" y="4248906"/>
                  </a:lnTo>
                  <a:lnTo>
                    <a:pt x="4440711" y="4274210"/>
                  </a:lnTo>
                  <a:lnTo>
                    <a:pt x="4401766" y="4298948"/>
                  </a:lnTo>
                  <a:lnTo>
                    <a:pt x="4362303" y="4323114"/>
                  </a:lnTo>
                  <a:lnTo>
                    <a:pt x="4322331" y="4346699"/>
                  </a:lnTo>
                  <a:lnTo>
                    <a:pt x="4281858" y="4369697"/>
                  </a:lnTo>
                  <a:lnTo>
                    <a:pt x="4240892" y="4392100"/>
                  </a:lnTo>
                  <a:lnTo>
                    <a:pt x="4199442" y="4413901"/>
                  </a:lnTo>
                  <a:lnTo>
                    <a:pt x="4157517" y="4435094"/>
                  </a:lnTo>
                  <a:lnTo>
                    <a:pt x="4115123" y="4455670"/>
                  </a:lnTo>
                  <a:lnTo>
                    <a:pt x="4072271" y="4475623"/>
                  </a:lnTo>
                  <a:lnTo>
                    <a:pt x="4028968" y="4494946"/>
                  </a:lnTo>
                  <a:lnTo>
                    <a:pt x="3985222" y="4513631"/>
                  </a:lnTo>
                  <a:lnTo>
                    <a:pt x="3941042" y="4531672"/>
                  </a:lnTo>
                  <a:lnTo>
                    <a:pt x="3896437" y="4549060"/>
                  </a:lnTo>
                  <a:lnTo>
                    <a:pt x="3851415" y="4565789"/>
                  </a:lnTo>
                  <a:lnTo>
                    <a:pt x="3805983" y="4581852"/>
                  </a:lnTo>
                  <a:lnTo>
                    <a:pt x="3760152" y="4597241"/>
                  </a:lnTo>
                  <a:lnTo>
                    <a:pt x="3713928" y="4611949"/>
                  </a:lnTo>
                  <a:lnTo>
                    <a:pt x="3667320" y="4625970"/>
                  </a:lnTo>
                  <a:lnTo>
                    <a:pt x="3620337" y="4639296"/>
                  </a:lnTo>
                  <a:lnTo>
                    <a:pt x="3572987" y="4651919"/>
                  </a:lnTo>
                  <a:lnTo>
                    <a:pt x="3525278" y="4663833"/>
                  </a:lnTo>
                  <a:lnTo>
                    <a:pt x="3477219" y="4675030"/>
                  </a:lnTo>
                  <a:lnTo>
                    <a:pt x="3428818" y="4685503"/>
                  </a:lnTo>
                  <a:lnTo>
                    <a:pt x="3380084" y="4695246"/>
                  </a:lnTo>
                  <a:lnTo>
                    <a:pt x="3331024" y="4704250"/>
                  </a:lnTo>
                  <a:lnTo>
                    <a:pt x="3281648" y="4712509"/>
                  </a:lnTo>
                  <a:lnTo>
                    <a:pt x="3231963" y="4720016"/>
                  </a:lnTo>
                  <a:lnTo>
                    <a:pt x="3181979" y="4726763"/>
                  </a:lnTo>
                  <a:lnTo>
                    <a:pt x="3131703" y="4732743"/>
                  </a:lnTo>
                  <a:lnTo>
                    <a:pt x="3081143" y="4737949"/>
                  </a:lnTo>
                  <a:lnTo>
                    <a:pt x="3030309" y="4742373"/>
                  </a:lnTo>
                  <a:lnTo>
                    <a:pt x="2979208" y="4746010"/>
                  </a:lnTo>
                  <a:lnTo>
                    <a:pt x="2927849" y="4748851"/>
                  </a:lnTo>
                  <a:lnTo>
                    <a:pt x="2876241" y="4750889"/>
                  </a:lnTo>
                  <a:lnTo>
                    <a:pt x="2824391" y="4752117"/>
                  </a:lnTo>
                  <a:lnTo>
                    <a:pt x="2772308" y="4752528"/>
                  </a:lnTo>
                  <a:lnTo>
                    <a:pt x="2720225" y="4752117"/>
                  </a:lnTo>
                  <a:lnTo>
                    <a:pt x="2668375" y="4750889"/>
                  </a:lnTo>
                  <a:lnTo>
                    <a:pt x="2616766" y="4748851"/>
                  </a:lnTo>
                  <a:lnTo>
                    <a:pt x="2565407" y="4746010"/>
                  </a:lnTo>
                  <a:lnTo>
                    <a:pt x="2514306" y="4742373"/>
                  </a:lnTo>
                  <a:lnTo>
                    <a:pt x="2463472" y="4737949"/>
                  </a:lnTo>
                  <a:lnTo>
                    <a:pt x="2412912" y="4732743"/>
                  </a:lnTo>
                  <a:lnTo>
                    <a:pt x="2362636" y="4726763"/>
                  </a:lnTo>
                  <a:lnTo>
                    <a:pt x="2312652" y="4720016"/>
                  </a:lnTo>
                  <a:lnTo>
                    <a:pt x="2262967" y="4712509"/>
                  </a:lnTo>
                  <a:lnTo>
                    <a:pt x="2213591" y="4704250"/>
                  </a:lnTo>
                  <a:lnTo>
                    <a:pt x="2164531" y="4695246"/>
                  </a:lnTo>
                  <a:lnTo>
                    <a:pt x="2115797" y="4685503"/>
                  </a:lnTo>
                  <a:lnTo>
                    <a:pt x="2067396" y="4675030"/>
                  </a:lnTo>
                  <a:lnTo>
                    <a:pt x="2019337" y="4663833"/>
                  </a:lnTo>
                  <a:lnTo>
                    <a:pt x="1971629" y="4651919"/>
                  </a:lnTo>
                  <a:lnTo>
                    <a:pt x="1924278" y="4639296"/>
                  </a:lnTo>
                  <a:lnTo>
                    <a:pt x="1877295" y="4625970"/>
                  </a:lnTo>
                  <a:lnTo>
                    <a:pt x="1830688" y="4611949"/>
                  </a:lnTo>
                  <a:lnTo>
                    <a:pt x="1784464" y="4597241"/>
                  </a:lnTo>
                  <a:lnTo>
                    <a:pt x="1738632" y="4581852"/>
                  </a:lnTo>
                  <a:lnTo>
                    <a:pt x="1693200" y="4565789"/>
                  </a:lnTo>
                  <a:lnTo>
                    <a:pt x="1648178" y="4549060"/>
                  </a:lnTo>
                  <a:lnTo>
                    <a:pt x="1603573" y="4531672"/>
                  </a:lnTo>
                  <a:lnTo>
                    <a:pt x="1559393" y="4513631"/>
                  </a:lnTo>
                  <a:lnTo>
                    <a:pt x="1515647" y="4494946"/>
                  </a:lnTo>
                  <a:lnTo>
                    <a:pt x="1472344" y="4475623"/>
                  </a:lnTo>
                  <a:lnTo>
                    <a:pt x="1429492" y="4455670"/>
                  </a:lnTo>
                  <a:lnTo>
                    <a:pt x="1387098" y="4435094"/>
                  </a:lnTo>
                  <a:lnTo>
                    <a:pt x="1345173" y="4413901"/>
                  </a:lnTo>
                  <a:lnTo>
                    <a:pt x="1303723" y="4392100"/>
                  </a:lnTo>
                  <a:lnTo>
                    <a:pt x="1262757" y="4369697"/>
                  </a:lnTo>
                  <a:lnTo>
                    <a:pt x="1222284" y="4346699"/>
                  </a:lnTo>
                  <a:lnTo>
                    <a:pt x="1182312" y="4323114"/>
                  </a:lnTo>
                  <a:lnTo>
                    <a:pt x="1142849" y="4298948"/>
                  </a:lnTo>
                  <a:lnTo>
                    <a:pt x="1103904" y="4274210"/>
                  </a:lnTo>
                  <a:lnTo>
                    <a:pt x="1065486" y="4248906"/>
                  </a:lnTo>
                  <a:lnTo>
                    <a:pt x="1027601" y="4223043"/>
                  </a:lnTo>
                  <a:lnTo>
                    <a:pt x="990260" y="4196629"/>
                  </a:lnTo>
                  <a:lnTo>
                    <a:pt x="953470" y="4169670"/>
                  </a:lnTo>
                  <a:lnTo>
                    <a:pt x="917240" y="4142174"/>
                  </a:lnTo>
                  <a:lnTo>
                    <a:pt x="881577" y="4114148"/>
                  </a:lnTo>
                  <a:lnTo>
                    <a:pt x="846491" y="4085600"/>
                  </a:lnTo>
                  <a:lnTo>
                    <a:pt x="811990" y="4056536"/>
                  </a:lnTo>
                  <a:lnTo>
                    <a:pt x="778082" y="4026963"/>
                  </a:lnTo>
                  <a:lnTo>
                    <a:pt x="744775" y="3996890"/>
                  </a:lnTo>
                  <a:lnTo>
                    <a:pt x="712078" y="3966322"/>
                  </a:lnTo>
                  <a:lnTo>
                    <a:pt x="680000" y="3935267"/>
                  </a:lnTo>
                  <a:lnTo>
                    <a:pt x="648548" y="3903733"/>
                  </a:lnTo>
                  <a:lnTo>
                    <a:pt x="617732" y="3871726"/>
                  </a:lnTo>
                  <a:lnTo>
                    <a:pt x="587558" y="3839254"/>
                  </a:lnTo>
                  <a:lnTo>
                    <a:pt x="558037" y="3806323"/>
                  </a:lnTo>
                  <a:lnTo>
                    <a:pt x="529175" y="3772942"/>
                  </a:lnTo>
                  <a:lnTo>
                    <a:pt x="500982" y="3739117"/>
                  </a:lnTo>
                  <a:lnTo>
                    <a:pt x="473466" y="3704855"/>
                  </a:lnTo>
                  <a:lnTo>
                    <a:pt x="446636" y="3670164"/>
                  </a:lnTo>
                  <a:lnTo>
                    <a:pt x="420498" y="3635051"/>
                  </a:lnTo>
                  <a:lnTo>
                    <a:pt x="395063" y="3599522"/>
                  </a:lnTo>
                  <a:lnTo>
                    <a:pt x="370339" y="3563586"/>
                  </a:lnTo>
                  <a:lnTo>
                    <a:pt x="346333" y="3527249"/>
                  </a:lnTo>
                  <a:lnTo>
                    <a:pt x="323054" y="3490518"/>
                  </a:lnTo>
                  <a:lnTo>
                    <a:pt x="300511" y="3453401"/>
                  </a:lnTo>
                  <a:lnTo>
                    <a:pt x="278712" y="3415905"/>
                  </a:lnTo>
                  <a:lnTo>
                    <a:pt x="257665" y="3378036"/>
                  </a:lnTo>
                  <a:lnTo>
                    <a:pt x="237379" y="3339803"/>
                  </a:lnTo>
                  <a:lnTo>
                    <a:pt x="217861" y="3301213"/>
                  </a:lnTo>
                  <a:lnTo>
                    <a:pt x="199121" y="3262271"/>
                  </a:lnTo>
                  <a:lnTo>
                    <a:pt x="181167" y="3222987"/>
                  </a:lnTo>
                  <a:lnTo>
                    <a:pt x="164007" y="3183366"/>
                  </a:lnTo>
                  <a:lnTo>
                    <a:pt x="147650" y="3143417"/>
                  </a:lnTo>
                  <a:lnTo>
                    <a:pt x="132104" y="3103146"/>
                  </a:lnTo>
                  <a:lnTo>
                    <a:pt x="117376" y="3062560"/>
                  </a:lnTo>
                  <a:lnTo>
                    <a:pt x="103477" y="3021667"/>
                  </a:lnTo>
                  <a:lnTo>
                    <a:pt x="90413" y="2980473"/>
                  </a:lnTo>
                  <a:lnTo>
                    <a:pt x="78194" y="2938987"/>
                  </a:lnTo>
                  <a:lnTo>
                    <a:pt x="66828" y="2897214"/>
                  </a:lnTo>
                  <a:lnTo>
                    <a:pt x="56323" y="2855164"/>
                  </a:lnTo>
                  <a:lnTo>
                    <a:pt x="46687" y="2812841"/>
                  </a:lnTo>
                  <a:lnTo>
                    <a:pt x="37930" y="2770254"/>
                  </a:lnTo>
                  <a:lnTo>
                    <a:pt x="30058" y="2727410"/>
                  </a:lnTo>
                  <a:lnTo>
                    <a:pt x="23082" y="2684316"/>
                  </a:lnTo>
                  <a:lnTo>
                    <a:pt x="17008" y="2640980"/>
                  </a:lnTo>
                  <a:lnTo>
                    <a:pt x="11846" y="2597408"/>
                  </a:lnTo>
                  <a:lnTo>
                    <a:pt x="7604" y="2553607"/>
                  </a:lnTo>
                  <a:lnTo>
                    <a:pt x="4289" y="2509585"/>
                  </a:lnTo>
                  <a:lnTo>
                    <a:pt x="1912" y="2465349"/>
                  </a:lnTo>
                  <a:lnTo>
                    <a:pt x="479" y="2420906"/>
                  </a:lnTo>
                  <a:lnTo>
                    <a:pt x="0" y="2376264"/>
                  </a:lnTo>
                  <a:close/>
                </a:path>
              </a:pathLst>
            </a:custGeom>
            <a:ln w="9525">
              <a:solidFill>
                <a:srgbClr val="17375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862328" y="451103"/>
              <a:ext cx="5635752" cy="4437888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3759102" y="2102611"/>
            <a:ext cx="184213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0" dirty="0">
                <a:solidFill>
                  <a:srgbClr val="0000FF"/>
                </a:solidFill>
                <a:latin typeface="Calibri"/>
                <a:cs typeface="Calibri"/>
              </a:rPr>
              <a:t>SCOPE</a:t>
            </a:r>
            <a:endParaRPr sz="5400">
              <a:latin typeface="Calibri"/>
              <a:cs typeface="Calibr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29565" y="365251"/>
            <a:ext cx="1283335" cy="568325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12700" marR="5080">
              <a:lnSpc>
                <a:spcPts val="2110"/>
              </a:lnSpc>
              <a:spcBef>
                <a:spcPts val="210"/>
              </a:spcBef>
            </a:pPr>
            <a:r>
              <a:rPr sz="1800" spc="-10" dirty="0">
                <a:latin typeface="Arial"/>
                <a:cs typeface="Arial"/>
              </a:rPr>
              <a:t>Project Deliverables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-4762" y="3572255"/>
            <a:ext cx="2477135" cy="2060575"/>
            <a:chOff x="-4762" y="3572255"/>
            <a:chExt cx="2477135" cy="2060575"/>
          </a:xfrm>
        </p:grpSpPr>
        <p:pic>
          <p:nvPicPr>
            <p:cNvPr id="26" name="object 26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0" y="3572255"/>
              <a:ext cx="2471927" cy="2060448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734568" y="4221480"/>
              <a:ext cx="1045463" cy="871728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0" y="3598607"/>
              <a:ext cx="2423196" cy="1961737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0" y="3598607"/>
              <a:ext cx="2423795" cy="1962150"/>
            </a:xfrm>
            <a:custGeom>
              <a:avLst/>
              <a:gdLst/>
              <a:ahLst/>
              <a:cxnLst/>
              <a:rect l="l" t="t" r="r" b="b"/>
              <a:pathLst>
                <a:path w="2423795" h="1962150">
                  <a:moveTo>
                    <a:pt x="0" y="1049552"/>
                  </a:moveTo>
                  <a:lnTo>
                    <a:pt x="1377694" y="426324"/>
                  </a:lnTo>
                  <a:lnTo>
                    <a:pt x="1184838" y="0"/>
                  </a:lnTo>
                  <a:lnTo>
                    <a:pt x="2423196" y="466935"/>
                  </a:lnTo>
                  <a:lnTo>
                    <a:pt x="1956261" y="1705294"/>
                  </a:lnTo>
                  <a:lnTo>
                    <a:pt x="1763406" y="1278972"/>
                  </a:lnTo>
                  <a:lnTo>
                    <a:pt x="254097" y="1961737"/>
                  </a:lnTo>
                  <a:lnTo>
                    <a:pt x="487565" y="1342556"/>
                  </a:lnTo>
                  <a:lnTo>
                    <a:pt x="0" y="1158716"/>
                  </a:lnTo>
                </a:path>
              </a:pathLst>
            </a:custGeom>
            <a:ln w="9524">
              <a:solidFill>
                <a:srgbClr val="00AFF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0" name="object 30"/>
          <p:cNvSpPr txBox="1"/>
          <p:nvPr/>
        </p:nvSpPr>
        <p:spPr>
          <a:xfrm rot="20160000">
            <a:off x="947499" y="4497990"/>
            <a:ext cx="600813" cy="228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780"/>
              </a:lnSpc>
            </a:pP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RISK!!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31" name="object 3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1920">
              <a:lnSpc>
                <a:spcPts val="1425"/>
              </a:lnSpc>
            </a:pPr>
            <a:fld id="{81D60167-4931-47E6-BA6A-407CBD079E47}" type="slidenum">
              <a:rPr dirty="0"/>
              <a:t>7</a:t>
            </a:fld>
            <a:endParaRPr dirty="0"/>
          </a:p>
        </p:txBody>
      </p:sp>
      <p:sp>
        <p:nvSpPr>
          <p:cNvPr id="32" name="object 3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1368425"/>
            <a:ext cx="9142730" cy="5489575"/>
            <a:chOff x="0" y="1368425"/>
            <a:chExt cx="9142730" cy="5489575"/>
          </a:xfrm>
        </p:grpSpPr>
        <p:sp>
          <p:nvSpPr>
            <p:cNvPr id="3" name="object 3"/>
            <p:cNvSpPr/>
            <p:nvPr/>
          </p:nvSpPr>
          <p:spPr>
            <a:xfrm>
              <a:off x="0" y="1556791"/>
              <a:ext cx="9142730" cy="5301615"/>
            </a:xfrm>
            <a:custGeom>
              <a:avLst/>
              <a:gdLst/>
              <a:ahLst/>
              <a:cxnLst/>
              <a:rect l="l" t="t" r="r" b="b"/>
              <a:pathLst>
                <a:path w="9142730" h="5301615">
                  <a:moveTo>
                    <a:pt x="9142411" y="5301208"/>
                  </a:moveTo>
                  <a:lnTo>
                    <a:pt x="0" y="5301208"/>
                  </a:lnTo>
                  <a:lnTo>
                    <a:pt x="0" y="0"/>
                  </a:lnTo>
                  <a:lnTo>
                    <a:pt x="9142411" y="0"/>
                  </a:lnTo>
                  <a:lnTo>
                    <a:pt x="9142411" y="5301208"/>
                  </a:lnTo>
                  <a:close/>
                </a:path>
              </a:pathLst>
            </a:custGeom>
            <a:solidFill>
              <a:srgbClr val="00235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1368425"/>
              <a:ext cx="2165350" cy="1362075"/>
            </a:xfrm>
            <a:custGeom>
              <a:avLst/>
              <a:gdLst/>
              <a:ahLst/>
              <a:cxnLst/>
              <a:rect l="l" t="t" r="r" b="b"/>
              <a:pathLst>
                <a:path w="2165350" h="1362075">
                  <a:moveTo>
                    <a:pt x="0" y="0"/>
                  </a:moveTo>
                  <a:lnTo>
                    <a:pt x="0" y="1362075"/>
                  </a:lnTo>
                  <a:lnTo>
                    <a:pt x="812800" y="1169987"/>
                  </a:lnTo>
                  <a:lnTo>
                    <a:pt x="862012" y="1079500"/>
                  </a:lnTo>
                  <a:lnTo>
                    <a:pt x="1365250" y="992187"/>
                  </a:lnTo>
                  <a:lnTo>
                    <a:pt x="1401762" y="903287"/>
                  </a:lnTo>
                  <a:lnTo>
                    <a:pt x="2159000" y="858837"/>
                  </a:lnTo>
                  <a:lnTo>
                    <a:pt x="2165350" y="784225"/>
                  </a:lnTo>
                  <a:lnTo>
                    <a:pt x="2132012" y="709612"/>
                  </a:lnTo>
                  <a:lnTo>
                    <a:pt x="1784350" y="608012"/>
                  </a:lnTo>
                  <a:lnTo>
                    <a:pt x="1365250" y="533400"/>
                  </a:lnTo>
                  <a:lnTo>
                    <a:pt x="1330325" y="474662"/>
                  </a:lnTo>
                  <a:lnTo>
                    <a:pt x="341312" y="342900"/>
                  </a:lnTo>
                  <a:lnTo>
                    <a:pt x="254000" y="284162"/>
                  </a:lnTo>
                  <a:lnTo>
                    <a:pt x="601662" y="268287"/>
                  </a:lnTo>
                  <a:lnTo>
                    <a:pt x="896937" y="238125"/>
                  </a:lnTo>
                  <a:lnTo>
                    <a:pt x="717550" y="165100"/>
                  </a:lnTo>
                  <a:lnTo>
                    <a:pt x="585787" y="165100"/>
                  </a:lnTo>
                  <a:lnTo>
                    <a:pt x="725487" y="122237"/>
                  </a:lnTo>
                  <a:lnTo>
                    <a:pt x="1079500" y="107950"/>
                  </a:lnTo>
                  <a:lnTo>
                    <a:pt x="471487" y="46037"/>
                  </a:lnTo>
                  <a:lnTo>
                    <a:pt x="912812" y="1587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5" name="object 5"/>
          <p:cNvGrpSpPr/>
          <p:nvPr/>
        </p:nvGrpSpPr>
        <p:grpSpPr>
          <a:xfrm>
            <a:off x="0" y="528637"/>
            <a:ext cx="9142730" cy="5701030"/>
            <a:chOff x="0" y="528637"/>
            <a:chExt cx="9142730" cy="5701030"/>
          </a:xfrm>
        </p:grpSpPr>
        <p:sp>
          <p:nvSpPr>
            <p:cNvPr id="6" name="object 6"/>
            <p:cNvSpPr/>
            <p:nvPr/>
          </p:nvSpPr>
          <p:spPr>
            <a:xfrm>
              <a:off x="6940550" y="822324"/>
              <a:ext cx="1554480" cy="535305"/>
            </a:xfrm>
            <a:custGeom>
              <a:avLst/>
              <a:gdLst/>
              <a:ahLst/>
              <a:cxnLst/>
              <a:rect l="l" t="t" r="r" b="b"/>
              <a:pathLst>
                <a:path w="1554479" h="535305">
                  <a:moveTo>
                    <a:pt x="542925" y="292100"/>
                  </a:moveTo>
                  <a:lnTo>
                    <a:pt x="452437" y="260350"/>
                  </a:lnTo>
                  <a:lnTo>
                    <a:pt x="0" y="514350"/>
                  </a:lnTo>
                  <a:lnTo>
                    <a:pt x="379412" y="379412"/>
                  </a:lnTo>
                  <a:lnTo>
                    <a:pt x="542925" y="292100"/>
                  </a:lnTo>
                  <a:close/>
                </a:path>
                <a:path w="1554479" h="535305">
                  <a:moveTo>
                    <a:pt x="1138237" y="133350"/>
                  </a:moveTo>
                  <a:lnTo>
                    <a:pt x="858837" y="0"/>
                  </a:lnTo>
                  <a:lnTo>
                    <a:pt x="973137" y="133350"/>
                  </a:lnTo>
                  <a:lnTo>
                    <a:pt x="814387" y="325437"/>
                  </a:lnTo>
                  <a:lnTo>
                    <a:pt x="1138237" y="133350"/>
                  </a:lnTo>
                  <a:close/>
                </a:path>
                <a:path w="1554479" h="535305">
                  <a:moveTo>
                    <a:pt x="1554162" y="341312"/>
                  </a:moveTo>
                  <a:lnTo>
                    <a:pt x="1222375" y="149225"/>
                  </a:lnTo>
                  <a:lnTo>
                    <a:pt x="1249362" y="239712"/>
                  </a:lnTo>
                  <a:lnTo>
                    <a:pt x="1235075" y="284162"/>
                  </a:lnTo>
                  <a:lnTo>
                    <a:pt x="1158875" y="341312"/>
                  </a:lnTo>
                  <a:lnTo>
                    <a:pt x="398462" y="534987"/>
                  </a:lnTo>
                  <a:lnTo>
                    <a:pt x="1276350" y="371475"/>
                  </a:lnTo>
                  <a:lnTo>
                    <a:pt x="1554162" y="341312"/>
                  </a:lnTo>
                  <a:close/>
                </a:path>
              </a:pathLst>
            </a:custGeom>
            <a:solidFill>
              <a:srgbClr val="B5B5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236662" y="1371599"/>
              <a:ext cx="7448550" cy="4483735"/>
            </a:xfrm>
            <a:custGeom>
              <a:avLst/>
              <a:gdLst/>
              <a:ahLst/>
              <a:cxnLst/>
              <a:rect l="l" t="t" r="r" b="b"/>
              <a:pathLst>
                <a:path w="7448550" h="4483735">
                  <a:moveTo>
                    <a:pt x="7448550" y="1833562"/>
                  </a:moveTo>
                  <a:lnTo>
                    <a:pt x="7077075" y="1438275"/>
                  </a:lnTo>
                  <a:lnTo>
                    <a:pt x="7234237" y="1068387"/>
                  </a:lnTo>
                  <a:lnTo>
                    <a:pt x="6200775" y="447675"/>
                  </a:lnTo>
                  <a:lnTo>
                    <a:pt x="5546725" y="415925"/>
                  </a:lnTo>
                  <a:lnTo>
                    <a:pt x="4886325" y="136525"/>
                  </a:lnTo>
                  <a:lnTo>
                    <a:pt x="4783137" y="38100"/>
                  </a:lnTo>
                  <a:lnTo>
                    <a:pt x="2759075" y="0"/>
                  </a:lnTo>
                  <a:lnTo>
                    <a:pt x="2570340" y="157035"/>
                  </a:lnTo>
                  <a:lnTo>
                    <a:pt x="2405062" y="144462"/>
                  </a:lnTo>
                  <a:lnTo>
                    <a:pt x="2463330" y="182346"/>
                  </a:lnTo>
                  <a:lnTo>
                    <a:pt x="1997075" y="231775"/>
                  </a:lnTo>
                  <a:lnTo>
                    <a:pt x="1722437" y="603250"/>
                  </a:lnTo>
                  <a:lnTo>
                    <a:pt x="608012" y="814387"/>
                  </a:lnTo>
                  <a:lnTo>
                    <a:pt x="477837" y="1085850"/>
                  </a:lnTo>
                  <a:lnTo>
                    <a:pt x="503237" y="1166812"/>
                  </a:lnTo>
                  <a:lnTo>
                    <a:pt x="198437" y="1476375"/>
                  </a:lnTo>
                  <a:lnTo>
                    <a:pt x="276225" y="1587500"/>
                  </a:lnTo>
                  <a:lnTo>
                    <a:pt x="0" y="1803400"/>
                  </a:lnTo>
                  <a:lnTo>
                    <a:pt x="327025" y="2190750"/>
                  </a:lnTo>
                  <a:lnTo>
                    <a:pt x="50800" y="2636837"/>
                  </a:lnTo>
                  <a:lnTo>
                    <a:pt x="1160462" y="3143250"/>
                  </a:lnTo>
                  <a:lnTo>
                    <a:pt x="1156144" y="3152648"/>
                  </a:lnTo>
                  <a:lnTo>
                    <a:pt x="1127125" y="3154362"/>
                  </a:lnTo>
                  <a:lnTo>
                    <a:pt x="1065212" y="3246437"/>
                  </a:lnTo>
                  <a:lnTo>
                    <a:pt x="1109357" y="3254464"/>
                  </a:lnTo>
                  <a:lnTo>
                    <a:pt x="1106487" y="3260725"/>
                  </a:lnTo>
                  <a:lnTo>
                    <a:pt x="1895475" y="3435350"/>
                  </a:lnTo>
                  <a:lnTo>
                    <a:pt x="1895475" y="3448177"/>
                  </a:lnTo>
                  <a:lnTo>
                    <a:pt x="1801812" y="3440112"/>
                  </a:lnTo>
                  <a:lnTo>
                    <a:pt x="1838325" y="3643312"/>
                  </a:lnTo>
                  <a:lnTo>
                    <a:pt x="2992437" y="4095750"/>
                  </a:lnTo>
                  <a:lnTo>
                    <a:pt x="2953880" y="4054792"/>
                  </a:lnTo>
                  <a:lnTo>
                    <a:pt x="3016250" y="4079875"/>
                  </a:lnTo>
                  <a:lnTo>
                    <a:pt x="3517900" y="4113212"/>
                  </a:lnTo>
                  <a:lnTo>
                    <a:pt x="3948112" y="4483112"/>
                  </a:lnTo>
                  <a:lnTo>
                    <a:pt x="4183062" y="4465650"/>
                  </a:lnTo>
                  <a:lnTo>
                    <a:pt x="4873625" y="3763962"/>
                  </a:lnTo>
                  <a:lnTo>
                    <a:pt x="4835525" y="3532187"/>
                  </a:lnTo>
                  <a:lnTo>
                    <a:pt x="5849937" y="3260725"/>
                  </a:lnTo>
                  <a:lnTo>
                    <a:pt x="6376987" y="2792412"/>
                  </a:lnTo>
                  <a:lnTo>
                    <a:pt x="6075362" y="2560637"/>
                  </a:lnTo>
                  <a:lnTo>
                    <a:pt x="6829425" y="2332037"/>
                  </a:lnTo>
                  <a:lnTo>
                    <a:pt x="7448550" y="1833562"/>
                  </a:lnTo>
                  <a:close/>
                </a:path>
              </a:pathLst>
            </a:custGeom>
            <a:solidFill>
              <a:srgbClr val="CECE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052637" y="1689099"/>
              <a:ext cx="4102100" cy="4096385"/>
            </a:xfrm>
            <a:custGeom>
              <a:avLst/>
              <a:gdLst/>
              <a:ahLst/>
              <a:cxnLst/>
              <a:rect l="l" t="t" r="r" b="b"/>
              <a:pathLst>
                <a:path w="4102100" h="4096385">
                  <a:moveTo>
                    <a:pt x="852487" y="2036762"/>
                  </a:moveTo>
                  <a:lnTo>
                    <a:pt x="0" y="1528762"/>
                  </a:lnTo>
                  <a:lnTo>
                    <a:pt x="120650" y="1903412"/>
                  </a:lnTo>
                  <a:lnTo>
                    <a:pt x="852487" y="2036762"/>
                  </a:lnTo>
                  <a:close/>
                </a:path>
                <a:path w="4102100" h="4096385">
                  <a:moveTo>
                    <a:pt x="1011237" y="935037"/>
                  </a:moveTo>
                  <a:lnTo>
                    <a:pt x="400050" y="935037"/>
                  </a:lnTo>
                  <a:lnTo>
                    <a:pt x="87312" y="1196975"/>
                  </a:lnTo>
                  <a:lnTo>
                    <a:pt x="209550" y="1360487"/>
                  </a:lnTo>
                  <a:lnTo>
                    <a:pt x="34925" y="1495425"/>
                  </a:lnTo>
                  <a:lnTo>
                    <a:pt x="209550" y="1528762"/>
                  </a:lnTo>
                  <a:lnTo>
                    <a:pt x="573087" y="1341437"/>
                  </a:lnTo>
                  <a:lnTo>
                    <a:pt x="366712" y="1157287"/>
                  </a:lnTo>
                  <a:lnTo>
                    <a:pt x="1011237" y="935037"/>
                  </a:lnTo>
                  <a:close/>
                </a:path>
                <a:path w="4102100" h="4096385">
                  <a:moveTo>
                    <a:pt x="1860550" y="17462"/>
                  </a:moveTo>
                  <a:lnTo>
                    <a:pt x="1597025" y="0"/>
                  </a:lnTo>
                  <a:lnTo>
                    <a:pt x="1271587" y="71437"/>
                  </a:lnTo>
                  <a:lnTo>
                    <a:pt x="1547812" y="131762"/>
                  </a:lnTo>
                  <a:lnTo>
                    <a:pt x="1860550" y="17462"/>
                  </a:lnTo>
                  <a:close/>
                </a:path>
                <a:path w="4102100" h="4096385">
                  <a:moveTo>
                    <a:pt x="2674937" y="4095762"/>
                  </a:moveTo>
                  <a:lnTo>
                    <a:pt x="2414587" y="3255962"/>
                  </a:lnTo>
                  <a:lnTo>
                    <a:pt x="2154237" y="3362325"/>
                  </a:lnTo>
                  <a:lnTo>
                    <a:pt x="2674937" y="4095762"/>
                  </a:lnTo>
                  <a:close/>
                </a:path>
                <a:path w="4102100" h="4096385">
                  <a:moveTo>
                    <a:pt x="4102100" y="295275"/>
                  </a:moveTo>
                  <a:lnTo>
                    <a:pt x="3700462" y="241300"/>
                  </a:lnTo>
                  <a:lnTo>
                    <a:pt x="2781300" y="350837"/>
                  </a:lnTo>
                  <a:lnTo>
                    <a:pt x="2955925" y="409575"/>
                  </a:lnTo>
                  <a:lnTo>
                    <a:pt x="3546475" y="409575"/>
                  </a:lnTo>
                  <a:lnTo>
                    <a:pt x="4102100" y="295275"/>
                  </a:lnTo>
                  <a:close/>
                </a:path>
              </a:pathLst>
            </a:custGeom>
            <a:solidFill>
              <a:srgbClr val="B5B5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035175" y="3690937"/>
              <a:ext cx="716280" cy="428625"/>
            </a:xfrm>
            <a:custGeom>
              <a:avLst/>
              <a:gdLst/>
              <a:ahLst/>
              <a:cxnLst/>
              <a:rect l="l" t="t" r="r" b="b"/>
              <a:pathLst>
                <a:path w="716280" h="428625">
                  <a:moveTo>
                    <a:pt x="193675" y="0"/>
                  </a:moveTo>
                  <a:lnTo>
                    <a:pt x="0" y="350837"/>
                  </a:lnTo>
                  <a:lnTo>
                    <a:pt x="469900" y="428625"/>
                  </a:lnTo>
                  <a:lnTo>
                    <a:pt x="715962" y="109537"/>
                  </a:lnTo>
                  <a:lnTo>
                    <a:pt x="193675" y="0"/>
                  </a:lnTo>
                  <a:close/>
                </a:path>
              </a:pathLst>
            </a:custGeom>
            <a:solidFill>
              <a:srgbClr val="CECE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4852987" y="1614487"/>
              <a:ext cx="694055" cy="276225"/>
            </a:xfrm>
            <a:custGeom>
              <a:avLst/>
              <a:gdLst/>
              <a:ahLst/>
              <a:cxnLst/>
              <a:rect l="l" t="t" r="r" b="b"/>
              <a:pathLst>
                <a:path w="694054" h="276225">
                  <a:moveTo>
                    <a:pt x="328612" y="0"/>
                  </a:moveTo>
                  <a:lnTo>
                    <a:pt x="0" y="0"/>
                  </a:lnTo>
                  <a:lnTo>
                    <a:pt x="415925" y="276225"/>
                  </a:lnTo>
                  <a:lnTo>
                    <a:pt x="693737" y="241300"/>
                  </a:lnTo>
                  <a:lnTo>
                    <a:pt x="328612" y="0"/>
                  </a:lnTo>
                  <a:close/>
                </a:path>
              </a:pathLst>
            </a:custGeom>
            <a:solidFill>
              <a:srgbClr val="B5B5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4827587" y="2020887"/>
              <a:ext cx="2079625" cy="2545080"/>
            </a:xfrm>
            <a:custGeom>
              <a:avLst/>
              <a:gdLst/>
              <a:ahLst/>
              <a:cxnLst/>
              <a:rect l="l" t="t" r="r" b="b"/>
              <a:pathLst>
                <a:path w="2079625" h="2545079">
                  <a:moveTo>
                    <a:pt x="1446212" y="2190750"/>
                  </a:moveTo>
                  <a:lnTo>
                    <a:pt x="1255712" y="1930400"/>
                  </a:lnTo>
                  <a:lnTo>
                    <a:pt x="157162" y="2103437"/>
                  </a:lnTo>
                  <a:lnTo>
                    <a:pt x="0" y="2544762"/>
                  </a:lnTo>
                  <a:lnTo>
                    <a:pt x="1446212" y="2190750"/>
                  </a:lnTo>
                  <a:close/>
                </a:path>
                <a:path w="2079625" h="2545079">
                  <a:moveTo>
                    <a:pt x="2079625" y="1155700"/>
                  </a:moveTo>
                  <a:lnTo>
                    <a:pt x="2039937" y="1143000"/>
                  </a:lnTo>
                  <a:lnTo>
                    <a:pt x="1828800" y="901700"/>
                  </a:lnTo>
                  <a:lnTo>
                    <a:pt x="1900237" y="469900"/>
                  </a:lnTo>
                  <a:lnTo>
                    <a:pt x="1377950" y="0"/>
                  </a:lnTo>
                  <a:lnTo>
                    <a:pt x="542925" y="231775"/>
                  </a:lnTo>
                  <a:lnTo>
                    <a:pt x="1671637" y="487362"/>
                  </a:lnTo>
                  <a:lnTo>
                    <a:pt x="542925" y="693737"/>
                  </a:lnTo>
                  <a:lnTo>
                    <a:pt x="979487" y="1108075"/>
                  </a:lnTo>
                  <a:lnTo>
                    <a:pt x="2079625" y="1155700"/>
                  </a:lnTo>
                  <a:close/>
                </a:path>
              </a:pathLst>
            </a:custGeom>
            <a:solidFill>
              <a:srgbClr val="CECE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157412" y="1743074"/>
              <a:ext cx="2625725" cy="1160780"/>
            </a:xfrm>
            <a:custGeom>
              <a:avLst/>
              <a:gdLst/>
              <a:ahLst/>
              <a:cxnLst/>
              <a:rect l="l" t="t" r="r" b="b"/>
              <a:pathLst>
                <a:path w="2625725" h="1160780">
                  <a:moveTo>
                    <a:pt x="954087" y="862012"/>
                  </a:moveTo>
                  <a:lnTo>
                    <a:pt x="312737" y="822325"/>
                  </a:lnTo>
                  <a:lnTo>
                    <a:pt x="0" y="1160462"/>
                  </a:lnTo>
                  <a:lnTo>
                    <a:pt x="366712" y="1103312"/>
                  </a:lnTo>
                  <a:lnTo>
                    <a:pt x="954087" y="862012"/>
                  </a:lnTo>
                  <a:close/>
                </a:path>
                <a:path w="2625725" h="1160780">
                  <a:moveTo>
                    <a:pt x="2416175" y="55562"/>
                  </a:moveTo>
                  <a:lnTo>
                    <a:pt x="1962150" y="0"/>
                  </a:lnTo>
                  <a:lnTo>
                    <a:pt x="1582737" y="130175"/>
                  </a:lnTo>
                  <a:lnTo>
                    <a:pt x="2238375" y="166687"/>
                  </a:lnTo>
                  <a:lnTo>
                    <a:pt x="2416175" y="55562"/>
                  </a:lnTo>
                  <a:close/>
                </a:path>
                <a:path w="2625725" h="1160780">
                  <a:moveTo>
                    <a:pt x="2625725" y="898525"/>
                  </a:moveTo>
                  <a:lnTo>
                    <a:pt x="2536825" y="803275"/>
                  </a:lnTo>
                  <a:lnTo>
                    <a:pt x="1665287" y="636587"/>
                  </a:lnTo>
                  <a:lnTo>
                    <a:pt x="954087" y="711200"/>
                  </a:lnTo>
                  <a:lnTo>
                    <a:pt x="2625725" y="898525"/>
                  </a:lnTo>
                  <a:close/>
                </a:path>
              </a:pathLst>
            </a:custGeom>
            <a:solidFill>
              <a:srgbClr val="B5B5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2833687" y="2790825"/>
              <a:ext cx="1097280" cy="465455"/>
            </a:xfrm>
            <a:custGeom>
              <a:avLst/>
              <a:gdLst/>
              <a:ahLst/>
              <a:cxnLst/>
              <a:rect l="l" t="t" r="r" b="b"/>
              <a:pathLst>
                <a:path w="1097279" h="465454">
                  <a:moveTo>
                    <a:pt x="434975" y="0"/>
                  </a:moveTo>
                  <a:lnTo>
                    <a:pt x="0" y="112712"/>
                  </a:lnTo>
                  <a:lnTo>
                    <a:pt x="1096962" y="465137"/>
                  </a:lnTo>
                  <a:lnTo>
                    <a:pt x="1027112" y="95250"/>
                  </a:lnTo>
                  <a:lnTo>
                    <a:pt x="434975" y="0"/>
                  </a:lnTo>
                  <a:close/>
                </a:path>
              </a:pathLst>
            </a:custGeom>
            <a:solidFill>
              <a:srgbClr val="CECE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524125" y="3200400"/>
              <a:ext cx="968375" cy="319405"/>
            </a:xfrm>
            <a:custGeom>
              <a:avLst/>
              <a:gdLst/>
              <a:ahLst/>
              <a:cxnLst/>
              <a:rect l="l" t="t" r="r" b="b"/>
              <a:pathLst>
                <a:path w="968375" h="319404">
                  <a:moveTo>
                    <a:pt x="119062" y="0"/>
                  </a:moveTo>
                  <a:lnTo>
                    <a:pt x="0" y="74612"/>
                  </a:lnTo>
                  <a:lnTo>
                    <a:pt x="968375" y="319087"/>
                  </a:lnTo>
                  <a:lnTo>
                    <a:pt x="119062" y="0"/>
                  </a:lnTo>
                  <a:close/>
                </a:path>
              </a:pathLst>
            </a:custGeom>
            <a:solidFill>
              <a:srgbClr val="B5B5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394075" y="3556000"/>
              <a:ext cx="1735455" cy="768350"/>
            </a:xfrm>
            <a:custGeom>
              <a:avLst/>
              <a:gdLst/>
              <a:ahLst/>
              <a:cxnLst/>
              <a:rect l="l" t="t" r="r" b="b"/>
              <a:pathLst>
                <a:path w="1735454" h="768350">
                  <a:moveTo>
                    <a:pt x="1558925" y="0"/>
                  </a:moveTo>
                  <a:lnTo>
                    <a:pt x="84137" y="485775"/>
                  </a:lnTo>
                  <a:lnTo>
                    <a:pt x="0" y="768350"/>
                  </a:lnTo>
                  <a:lnTo>
                    <a:pt x="1735137" y="96837"/>
                  </a:lnTo>
                  <a:lnTo>
                    <a:pt x="1558925" y="0"/>
                  </a:lnTo>
                  <a:close/>
                </a:path>
              </a:pathLst>
            </a:custGeom>
            <a:solidFill>
              <a:srgbClr val="CECE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2103437" y="2940049"/>
              <a:ext cx="2924175" cy="1814830"/>
            </a:xfrm>
            <a:custGeom>
              <a:avLst/>
              <a:gdLst/>
              <a:ahLst/>
              <a:cxnLst/>
              <a:rect l="l" t="t" r="r" b="b"/>
              <a:pathLst>
                <a:path w="2924175" h="1814829">
                  <a:moveTo>
                    <a:pt x="539750" y="1011237"/>
                  </a:moveTo>
                  <a:lnTo>
                    <a:pt x="106362" y="730250"/>
                  </a:lnTo>
                  <a:lnTo>
                    <a:pt x="0" y="955675"/>
                  </a:lnTo>
                  <a:lnTo>
                    <a:pt x="539750" y="1011237"/>
                  </a:lnTo>
                  <a:close/>
                </a:path>
                <a:path w="2924175" h="1814829">
                  <a:moveTo>
                    <a:pt x="2398712" y="1814512"/>
                  </a:moveTo>
                  <a:lnTo>
                    <a:pt x="1182687" y="1590675"/>
                  </a:lnTo>
                  <a:lnTo>
                    <a:pt x="693737" y="1662112"/>
                  </a:lnTo>
                  <a:lnTo>
                    <a:pt x="2398712" y="1814512"/>
                  </a:lnTo>
                  <a:close/>
                </a:path>
                <a:path w="2924175" h="1814829">
                  <a:moveTo>
                    <a:pt x="2924175" y="0"/>
                  </a:moveTo>
                  <a:lnTo>
                    <a:pt x="2311400" y="109537"/>
                  </a:lnTo>
                  <a:lnTo>
                    <a:pt x="2260600" y="652462"/>
                  </a:lnTo>
                  <a:lnTo>
                    <a:pt x="2519362" y="260350"/>
                  </a:lnTo>
                  <a:lnTo>
                    <a:pt x="2905125" y="146050"/>
                  </a:lnTo>
                  <a:lnTo>
                    <a:pt x="2924175" y="0"/>
                  </a:lnTo>
                  <a:close/>
                </a:path>
              </a:pathLst>
            </a:custGeom>
            <a:solidFill>
              <a:srgbClr val="B5B5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327525" y="2020887"/>
              <a:ext cx="958850" cy="395605"/>
            </a:xfrm>
            <a:custGeom>
              <a:avLst/>
              <a:gdLst/>
              <a:ahLst/>
              <a:cxnLst/>
              <a:rect l="l" t="t" r="r" b="b"/>
              <a:pathLst>
                <a:path w="958850" h="395605">
                  <a:moveTo>
                    <a:pt x="506412" y="0"/>
                  </a:moveTo>
                  <a:lnTo>
                    <a:pt x="0" y="395287"/>
                  </a:lnTo>
                  <a:lnTo>
                    <a:pt x="958850" y="96837"/>
                  </a:lnTo>
                  <a:lnTo>
                    <a:pt x="506412" y="0"/>
                  </a:lnTo>
                  <a:close/>
                </a:path>
              </a:pathLst>
            </a:custGeom>
            <a:solidFill>
              <a:srgbClr val="CECE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3879850" y="603250"/>
              <a:ext cx="1373505" cy="990600"/>
            </a:xfrm>
            <a:custGeom>
              <a:avLst/>
              <a:gdLst/>
              <a:ahLst/>
              <a:cxnLst/>
              <a:rect l="l" t="t" r="r" b="b"/>
              <a:pathLst>
                <a:path w="1373504" h="990600">
                  <a:moveTo>
                    <a:pt x="709612" y="0"/>
                  </a:moveTo>
                  <a:lnTo>
                    <a:pt x="447675" y="407987"/>
                  </a:lnTo>
                  <a:lnTo>
                    <a:pt x="327025" y="447675"/>
                  </a:lnTo>
                  <a:lnTo>
                    <a:pt x="0" y="876300"/>
                  </a:lnTo>
                  <a:lnTo>
                    <a:pt x="277812" y="912812"/>
                  </a:lnTo>
                  <a:lnTo>
                    <a:pt x="315912" y="949325"/>
                  </a:lnTo>
                  <a:lnTo>
                    <a:pt x="973137" y="990600"/>
                  </a:lnTo>
                  <a:lnTo>
                    <a:pt x="1057275" y="912812"/>
                  </a:lnTo>
                  <a:lnTo>
                    <a:pt x="1373187" y="906462"/>
                  </a:lnTo>
                  <a:lnTo>
                    <a:pt x="1325562" y="858837"/>
                  </a:lnTo>
                  <a:lnTo>
                    <a:pt x="1296987" y="792162"/>
                  </a:lnTo>
                  <a:lnTo>
                    <a:pt x="1073150" y="427037"/>
                  </a:lnTo>
                  <a:lnTo>
                    <a:pt x="935037" y="407987"/>
                  </a:lnTo>
                  <a:lnTo>
                    <a:pt x="70961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4295775" y="658812"/>
              <a:ext cx="763905" cy="803275"/>
            </a:xfrm>
            <a:custGeom>
              <a:avLst/>
              <a:gdLst/>
              <a:ahLst/>
              <a:cxnLst/>
              <a:rect l="l" t="t" r="r" b="b"/>
              <a:pathLst>
                <a:path w="763904" h="803275">
                  <a:moveTo>
                    <a:pt x="277812" y="0"/>
                  </a:moveTo>
                  <a:lnTo>
                    <a:pt x="363537" y="466725"/>
                  </a:lnTo>
                  <a:lnTo>
                    <a:pt x="188912" y="333375"/>
                  </a:lnTo>
                  <a:lnTo>
                    <a:pt x="0" y="747712"/>
                  </a:lnTo>
                  <a:lnTo>
                    <a:pt x="258762" y="541337"/>
                  </a:lnTo>
                  <a:lnTo>
                    <a:pt x="417512" y="558800"/>
                  </a:lnTo>
                  <a:lnTo>
                    <a:pt x="417512" y="709612"/>
                  </a:lnTo>
                  <a:lnTo>
                    <a:pt x="31750" y="803275"/>
                  </a:lnTo>
                  <a:lnTo>
                    <a:pt x="763587" y="747712"/>
                  </a:lnTo>
                  <a:lnTo>
                    <a:pt x="608012" y="371475"/>
                  </a:lnTo>
                  <a:lnTo>
                    <a:pt x="487362" y="371475"/>
                  </a:lnTo>
                  <a:lnTo>
                    <a:pt x="277812" y="0"/>
                  </a:lnTo>
                  <a:close/>
                </a:path>
              </a:pathLst>
            </a:custGeom>
            <a:solidFill>
              <a:srgbClr val="B5B5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736725" y="1212850"/>
              <a:ext cx="1628775" cy="190500"/>
            </a:xfrm>
            <a:custGeom>
              <a:avLst/>
              <a:gdLst/>
              <a:ahLst/>
              <a:cxnLst/>
              <a:rect l="l" t="t" r="r" b="b"/>
              <a:pathLst>
                <a:path w="1628775" h="190500">
                  <a:moveTo>
                    <a:pt x="750887" y="0"/>
                  </a:moveTo>
                  <a:lnTo>
                    <a:pt x="517525" y="131762"/>
                  </a:lnTo>
                  <a:lnTo>
                    <a:pt x="0" y="160337"/>
                  </a:lnTo>
                  <a:lnTo>
                    <a:pt x="750887" y="190500"/>
                  </a:lnTo>
                  <a:lnTo>
                    <a:pt x="1628775" y="160337"/>
                  </a:lnTo>
                  <a:lnTo>
                    <a:pt x="1317625" y="133350"/>
                  </a:lnTo>
                  <a:lnTo>
                    <a:pt x="966787" y="74612"/>
                  </a:lnTo>
                  <a:lnTo>
                    <a:pt x="881062" y="87312"/>
                  </a:lnTo>
                  <a:lnTo>
                    <a:pt x="75088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2324100" y="1241424"/>
              <a:ext cx="600075" cy="132080"/>
            </a:xfrm>
            <a:custGeom>
              <a:avLst/>
              <a:gdLst/>
              <a:ahLst/>
              <a:cxnLst/>
              <a:rect l="l" t="t" r="r" b="b"/>
              <a:pathLst>
                <a:path w="600075" h="132080">
                  <a:moveTo>
                    <a:pt x="249237" y="76200"/>
                  </a:moveTo>
                  <a:lnTo>
                    <a:pt x="163512" y="0"/>
                  </a:lnTo>
                  <a:lnTo>
                    <a:pt x="0" y="131762"/>
                  </a:lnTo>
                  <a:lnTo>
                    <a:pt x="249237" y="76200"/>
                  </a:lnTo>
                  <a:close/>
                </a:path>
                <a:path w="600075" h="132080">
                  <a:moveTo>
                    <a:pt x="600075" y="103187"/>
                  </a:moveTo>
                  <a:lnTo>
                    <a:pt x="365125" y="46037"/>
                  </a:lnTo>
                  <a:lnTo>
                    <a:pt x="350837" y="131762"/>
                  </a:lnTo>
                  <a:lnTo>
                    <a:pt x="600075" y="103187"/>
                  </a:lnTo>
                  <a:close/>
                </a:path>
              </a:pathLst>
            </a:custGeom>
            <a:solidFill>
              <a:srgbClr val="B5B5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1919287" y="1436687"/>
              <a:ext cx="4850130" cy="481330"/>
            </a:xfrm>
            <a:custGeom>
              <a:avLst/>
              <a:gdLst/>
              <a:ahLst/>
              <a:cxnLst/>
              <a:rect l="l" t="t" r="r" b="b"/>
              <a:pathLst>
                <a:path w="4850130" h="481330">
                  <a:moveTo>
                    <a:pt x="1106487" y="257175"/>
                  </a:moveTo>
                  <a:lnTo>
                    <a:pt x="269875" y="128587"/>
                  </a:lnTo>
                  <a:lnTo>
                    <a:pt x="0" y="146050"/>
                  </a:lnTo>
                  <a:lnTo>
                    <a:pt x="1106487" y="257175"/>
                  </a:lnTo>
                  <a:close/>
                </a:path>
                <a:path w="4850130" h="481330">
                  <a:moveTo>
                    <a:pt x="3370262" y="285750"/>
                  </a:moveTo>
                  <a:lnTo>
                    <a:pt x="2170112" y="225425"/>
                  </a:lnTo>
                  <a:lnTo>
                    <a:pt x="1374775" y="153987"/>
                  </a:lnTo>
                  <a:lnTo>
                    <a:pt x="1076325" y="103187"/>
                  </a:lnTo>
                  <a:lnTo>
                    <a:pt x="1839912" y="31750"/>
                  </a:lnTo>
                  <a:lnTo>
                    <a:pt x="1103312" y="52387"/>
                  </a:lnTo>
                  <a:lnTo>
                    <a:pt x="627062" y="103187"/>
                  </a:lnTo>
                  <a:lnTo>
                    <a:pt x="831850" y="174625"/>
                  </a:lnTo>
                  <a:lnTo>
                    <a:pt x="2555875" y="285750"/>
                  </a:lnTo>
                  <a:lnTo>
                    <a:pt x="3370262" y="285750"/>
                  </a:lnTo>
                  <a:close/>
                </a:path>
                <a:path w="4850130" h="481330">
                  <a:moveTo>
                    <a:pt x="4641850" y="238125"/>
                  </a:moveTo>
                  <a:lnTo>
                    <a:pt x="4378325" y="309562"/>
                  </a:lnTo>
                  <a:lnTo>
                    <a:pt x="3670300" y="388937"/>
                  </a:lnTo>
                  <a:lnTo>
                    <a:pt x="2933700" y="388937"/>
                  </a:lnTo>
                  <a:lnTo>
                    <a:pt x="1309687" y="327025"/>
                  </a:lnTo>
                  <a:lnTo>
                    <a:pt x="1931987" y="388937"/>
                  </a:lnTo>
                  <a:lnTo>
                    <a:pt x="2395537" y="449262"/>
                  </a:lnTo>
                  <a:lnTo>
                    <a:pt x="3262312" y="481012"/>
                  </a:lnTo>
                  <a:lnTo>
                    <a:pt x="3697287" y="469900"/>
                  </a:lnTo>
                  <a:lnTo>
                    <a:pt x="4243387" y="407987"/>
                  </a:lnTo>
                  <a:lnTo>
                    <a:pt x="4545012" y="327025"/>
                  </a:lnTo>
                  <a:lnTo>
                    <a:pt x="4641850" y="238125"/>
                  </a:lnTo>
                  <a:close/>
                </a:path>
                <a:path w="4850130" h="481330">
                  <a:moveTo>
                    <a:pt x="4849812" y="125412"/>
                  </a:moveTo>
                  <a:lnTo>
                    <a:pt x="4718050" y="82550"/>
                  </a:lnTo>
                  <a:lnTo>
                    <a:pt x="4560887" y="55562"/>
                  </a:lnTo>
                  <a:lnTo>
                    <a:pt x="4138612" y="19050"/>
                  </a:lnTo>
                  <a:lnTo>
                    <a:pt x="3268662" y="0"/>
                  </a:lnTo>
                  <a:lnTo>
                    <a:pt x="3286125" y="11112"/>
                  </a:lnTo>
                  <a:lnTo>
                    <a:pt x="3895725" y="52387"/>
                  </a:lnTo>
                  <a:lnTo>
                    <a:pt x="4340225" y="92075"/>
                  </a:lnTo>
                  <a:lnTo>
                    <a:pt x="3998912" y="136525"/>
                  </a:lnTo>
                  <a:lnTo>
                    <a:pt x="2395537" y="185737"/>
                  </a:lnTo>
                  <a:lnTo>
                    <a:pt x="3790950" y="225425"/>
                  </a:lnTo>
                  <a:lnTo>
                    <a:pt x="4765675" y="165100"/>
                  </a:lnTo>
                  <a:lnTo>
                    <a:pt x="4849812" y="125412"/>
                  </a:lnTo>
                  <a:close/>
                </a:path>
              </a:pathLst>
            </a:custGeom>
            <a:solidFill>
              <a:srgbClr val="00EA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0" y="528637"/>
              <a:ext cx="9142730" cy="5701030"/>
            </a:xfrm>
            <a:custGeom>
              <a:avLst/>
              <a:gdLst/>
              <a:ahLst/>
              <a:cxnLst/>
              <a:rect l="l" t="t" r="r" b="b"/>
              <a:pathLst>
                <a:path w="9142730" h="5701030">
                  <a:moveTo>
                    <a:pt x="3275012" y="2219325"/>
                  </a:moveTo>
                  <a:lnTo>
                    <a:pt x="2981325" y="1897062"/>
                  </a:lnTo>
                  <a:lnTo>
                    <a:pt x="3062287" y="2179637"/>
                  </a:lnTo>
                  <a:lnTo>
                    <a:pt x="2555875" y="2384425"/>
                  </a:lnTo>
                  <a:lnTo>
                    <a:pt x="2701925" y="2551112"/>
                  </a:lnTo>
                  <a:lnTo>
                    <a:pt x="2654300" y="2397125"/>
                  </a:lnTo>
                  <a:lnTo>
                    <a:pt x="3275012" y="2219325"/>
                  </a:lnTo>
                  <a:close/>
                </a:path>
                <a:path w="9142730" h="5701030">
                  <a:moveTo>
                    <a:pt x="3352800" y="3527425"/>
                  </a:moveTo>
                  <a:lnTo>
                    <a:pt x="3013075" y="3711575"/>
                  </a:lnTo>
                  <a:lnTo>
                    <a:pt x="2938462" y="3521075"/>
                  </a:lnTo>
                  <a:lnTo>
                    <a:pt x="2668587" y="3830637"/>
                  </a:lnTo>
                  <a:lnTo>
                    <a:pt x="2963862" y="3835400"/>
                  </a:lnTo>
                  <a:lnTo>
                    <a:pt x="3352800" y="3527425"/>
                  </a:lnTo>
                  <a:close/>
                </a:path>
                <a:path w="9142730" h="5701030">
                  <a:moveTo>
                    <a:pt x="5232400" y="1192212"/>
                  </a:moveTo>
                  <a:lnTo>
                    <a:pt x="4970462" y="1192212"/>
                  </a:lnTo>
                  <a:lnTo>
                    <a:pt x="4300537" y="1192212"/>
                  </a:lnTo>
                  <a:lnTo>
                    <a:pt x="3582987" y="1141412"/>
                  </a:lnTo>
                  <a:lnTo>
                    <a:pt x="3041650" y="1114425"/>
                  </a:lnTo>
                  <a:lnTo>
                    <a:pt x="2749550" y="1063625"/>
                  </a:lnTo>
                  <a:lnTo>
                    <a:pt x="2651125" y="1038225"/>
                  </a:lnTo>
                  <a:lnTo>
                    <a:pt x="2651125" y="1012825"/>
                  </a:lnTo>
                  <a:lnTo>
                    <a:pt x="3041650" y="935037"/>
                  </a:lnTo>
                  <a:lnTo>
                    <a:pt x="2568575" y="987425"/>
                  </a:lnTo>
                  <a:lnTo>
                    <a:pt x="2535237" y="1023937"/>
                  </a:lnTo>
                  <a:lnTo>
                    <a:pt x="2617787" y="1063625"/>
                  </a:lnTo>
                  <a:lnTo>
                    <a:pt x="2325687" y="1023937"/>
                  </a:lnTo>
                  <a:lnTo>
                    <a:pt x="2406650" y="1000125"/>
                  </a:lnTo>
                  <a:lnTo>
                    <a:pt x="2112962" y="987425"/>
                  </a:lnTo>
                  <a:lnTo>
                    <a:pt x="1884362" y="1050925"/>
                  </a:lnTo>
                  <a:lnTo>
                    <a:pt x="2162175" y="1038225"/>
                  </a:lnTo>
                  <a:lnTo>
                    <a:pt x="2292350" y="1063625"/>
                  </a:lnTo>
                  <a:lnTo>
                    <a:pt x="2633662" y="1101725"/>
                  </a:lnTo>
                  <a:lnTo>
                    <a:pt x="3027362" y="1154112"/>
                  </a:lnTo>
                  <a:lnTo>
                    <a:pt x="3368433" y="1170724"/>
                  </a:lnTo>
                  <a:lnTo>
                    <a:pt x="3582987" y="1230312"/>
                  </a:lnTo>
                  <a:lnTo>
                    <a:pt x="3598113" y="1181900"/>
                  </a:lnTo>
                  <a:lnTo>
                    <a:pt x="3810000" y="1192212"/>
                  </a:lnTo>
                  <a:lnTo>
                    <a:pt x="4546600" y="1217612"/>
                  </a:lnTo>
                  <a:lnTo>
                    <a:pt x="4786896" y="1208722"/>
                  </a:lnTo>
                  <a:lnTo>
                    <a:pt x="4546600" y="1230312"/>
                  </a:lnTo>
                  <a:lnTo>
                    <a:pt x="4511675" y="1270000"/>
                  </a:lnTo>
                  <a:lnTo>
                    <a:pt x="4740275" y="1317625"/>
                  </a:lnTo>
                  <a:lnTo>
                    <a:pt x="5197475" y="1293812"/>
                  </a:lnTo>
                  <a:lnTo>
                    <a:pt x="4990477" y="1201178"/>
                  </a:lnTo>
                  <a:lnTo>
                    <a:pt x="5232400" y="1192212"/>
                  </a:lnTo>
                  <a:close/>
                </a:path>
                <a:path w="9142730" h="5701030">
                  <a:moveTo>
                    <a:pt x="6080125" y="1474787"/>
                  </a:moveTo>
                  <a:lnTo>
                    <a:pt x="5622925" y="1601787"/>
                  </a:lnTo>
                  <a:lnTo>
                    <a:pt x="5167312" y="1589087"/>
                  </a:lnTo>
                  <a:lnTo>
                    <a:pt x="5214937" y="1844675"/>
                  </a:lnTo>
                  <a:lnTo>
                    <a:pt x="5851525" y="1844675"/>
                  </a:lnTo>
                  <a:lnTo>
                    <a:pt x="5362575" y="1768475"/>
                  </a:lnTo>
                  <a:lnTo>
                    <a:pt x="6080125" y="1474787"/>
                  </a:lnTo>
                  <a:close/>
                </a:path>
                <a:path w="9142730" h="5701030">
                  <a:moveTo>
                    <a:pt x="6178550" y="1000125"/>
                  </a:moveTo>
                  <a:lnTo>
                    <a:pt x="5802312" y="973137"/>
                  </a:lnTo>
                  <a:lnTo>
                    <a:pt x="5915025" y="1023937"/>
                  </a:lnTo>
                  <a:lnTo>
                    <a:pt x="5572125" y="1063625"/>
                  </a:lnTo>
                  <a:lnTo>
                    <a:pt x="4757737" y="1063625"/>
                  </a:lnTo>
                  <a:lnTo>
                    <a:pt x="5441950" y="1090612"/>
                  </a:lnTo>
                  <a:lnTo>
                    <a:pt x="5915025" y="1050925"/>
                  </a:lnTo>
                  <a:lnTo>
                    <a:pt x="6178550" y="1023937"/>
                  </a:lnTo>
                  <a:lnTo>
                    <a:pt x="6178550" y="1000125"/>
                  </a:lnTo>
                  <a:close/>
                </a:path>
                <a:path w="9142730" h="5701030">
                  <a:moveTo>
                    <a:pt x="6424612" y="1974850"/>
                  </a:moveTo>
                  <a:lnTo>
                    <a:pt x="5264150" y="2076450"/>
                  </a:lnTo>
                  <a:lnTo>
                    <a:pt x="4659312" y="1808162"/>
                  </a:lnTo>
                  <a:lnTo>
                    <a:pt x="4300537" y="1897062"/>
                  </a:lnTo>
                  <a:lnTo>
                    <a:pt x="4202112" y="1820862"/>
                  </a:lnTo>
                  <a:lnTo>
                    <a:pt x="4070350" y="1897062"/>
                  </a:lnTo>
                  <a:lnTo>
                    <a:pt x="4692650" y="2027237"/>
                  </a:lnTo>
                  <a:lnTo>
                    <a:pt x="4822825" y="2179637"/>
                  </a:lnTo>
                  <a:lnTo>
                    <a:pt x="3941762" y="2397125"/>
                  </a:lnTo>
                  <a:lnTo>
                    <a:pt x="3990975" y="2744787"/>
                  </a:lnTo>
                  <a:lnTo>
                    <a:pt x="4233862" y="2886075"/>
                  </a:lnTo>
                  <a:lnTo>
                    <a:pt x="4103687" y="3117850"/>
                  </a:lnTo>
                  <a:lnTo>
                    <a:pt x="3630612" y="3078162"/>
                  </a:lnTo>
                  <a:lnTo>
                    <a:pt x="3662362" y="3271837"/>
                  </a:lnTo>
                  <a:lnTo>
                    <a:pt x="3370262" y="3335337"/>
                  </a:lnTo>
                  <a:lnTo>
                    <a:pt x="3729037" y="3413125"/>
                  </a:lnTo>
                  <a:lnTo>
                    <a:pt x="4233862" y="3246437"/>
                  </a:lnTo>
                  <a:lnTo>
                    <a:pt x="4332287" y="2886075"/>
                  </a:lnTo>
                  <a:lnTo>
                    <a:pt x="4314825" y="2500312"/>
                  </a:lnTo>
                  <a:lnTo>
                    <a:pt x="5116512" y="2128837"/>
                  </a:lnTo>
                  <a:lnTo>
                    <a:pt x="4984750" y="2603500"/>
                  </a:lnTo>
                  <a:lnTo>
                    <a:pt x="5197475" y="2143125"/>
                  </a:lnTo>
                  <a:lnTo>
                    <a:pt x="5802312" y="2589212"/>
                  </a:lnTo>
                  <a:lnTo>
                    <a:pt x="5345112" y="2166937"/>
                  </a:lnTo>
                  <a:lnTo>
                    <a:pt x="6424612" y="1974850"/>
                  </a:lnTo>
                  <a:close/>
                </a:path>
                <a:path w="9142730" h="5701030">
                  <a:moveTo>
                    <a:pt x="6586537" y="1141412"/>
                  </a:moveTo>
                  <a:lnTo>
                    <a:pt x="6472237" y="1204912"/>
                  </a:lnTo>
                  <a:lnTo>
                    <a:pt x="6326187" y="1243012"/>
                  </a:lnTo>
                  <a:lnTo>
                    <a:pt x="5999162" y="1293812"/>
                  </a:lnTo>
                  <a:lnTo>
                    <a:pt x="5345112" y="1344612"/>
                  </a:lnTo>
                  <a:lnTo>
                    <a:pt x="4838700" y="1358900"/>
                  </a:lnTo>
                  <a:lnTo>
                    <a:pt x="3860800" y="1293812"/>
                  </a:lnTo>
                  <a:lnTo>
                    <a:pt x="3092450" y="1230312"/>
                  </a:lnTo>
                  <a:lnTo>
                    <a:pt x="2357437" y="1114425"/>
                  </a:lnTo>
                  <a:lnTo>
                    <a:pt x="2030412" y="1050925"/>
                  </a:lnTo>
                  <a:lnTo>
                    <a:pt x="2489200" y="1154112"/>
                  </a:lnTo>
                  <a:lnTo>
                    <a:pt x="3009900" y="1230312"/>
                  </a:lnTo>
                  <a:lnTo>
                    <a:pt x="3295789" y="1266621"/>
                  </a:lnTo>
                  <a:lnTo>
                    <a:pt x="2943225" y="1243012"/>
                  </a:lnTo>
                  <a:lnTo>
                    <a:pt x="2732087" y="1530350"/>
                  </a:lnTo>
                  <a:lnTo>
                    <a:pt x="2316721" y="1622945"/>
                  </a:lnTo>
                  <a:lnTo>
                    <a:pt x="2306637" y="1577975"/>
                  </a:lnTo>
                  <a:lnTo>
                    <a:pt x="1968500" y="1436687"/>
                  </a:lnTo>
                  <a:lnTo>
                    <a:pt x="1647825" y="1384300"/>
                  </a:lnTo>
                  <a:lnTo>
                    <a:pt x="1512887" y="1284287"/>
                  </a:lnTo>
                  <a:lnTo>
                    <a:pt x="784225" y="1166812"/>
                  </a:lnTo>
                  <a:lnTo>
                    <a:pt x="1204912" y="1063625"/>
                  </a:lnTo>
                  <a:lnTo>
                    <a:pt x="1038225" y="987425"/>
                  </a:lnTo>
                  <a:lnTo>
                    <a:pt x="1393825" y="947737"/>
                  </a:lnTo>
                  <a:lnTo>
                    <a:pt x="1139825" y="884237"/>
                  </a:lnTo>
                  <a:lnTo>
                    <a:pt x="1768475" y="884237"/>
                  </a:lnTo>
                  <a:lnTo>
                    <a:pt x="2276475" y="819150"/>
                  </a:lnTo>
                  <a:lnTo>
                    <a:pt x="2522537" y="728662"/>
                  </a:lnTo>
                  <a:lnTo>
                    <a:pt x="2733675" y="793750"/>
                  </a:lnTo>
                  <a:lnTo>
                    <a:pt x="3175000" y="831850"/>
                  </a:lnTo>
                  <a:lnTo>
                    <a:pt x="2667000" y="884237"/>
                  </a:lnTo>
                  <a:lnTo>
                    <a:pt x="3897439" y="884237"/>
                  </a:lnTo>
                  <a:lnTo>
                    <a:pt x="3762375" y="1063625"/>
                  </a:lnTo>
                  <a:lnTo>
                    <a:pt x="3240087" y="1023937"/>
                  </a:lnTo>
                  <a:lnTo>
                    <a:pt x="3175000" y="1000125"/>
                  </a:lnTo>
                  <a:lnTo>
                    <a:pt x="3762375" y="922337"/>
                  </a:lnTo>
                  <a:lnTo>
                    <a:pt x="3206750" y="973137"/>
                  </a:lnTo>
                  <a:lnTo>
                    <a:pt x="2995612" y="1023937"/>
                  </a:lnTo>
                  <a:lnTo>
                    <a:pt x="3303587" y="1076325"/>
                  </a:lnTo>
                  <a:lnTo>
                    <a:pt x="3744912" y="1101725"/>
                  </a:lnTo>
                  <a:lnTo>
                    <a:pt x="4005262" y="1114425"/>
                  </a:lnTo>
                  <a:lnTo>
                    <a:pt x="3931716" y="1027633"/>
                  </a:lnTo>
                  <a:lnTo>
                    <a:pt x="4135437" y="1038225"/>
                  </a:lnTo>
                  <a:lnTo>
                    <a:pt x="4806950" y="1050925"/>
                  </a:lnTo>
                  <a:lnTo>
                    <a:pt x="4233862" y="1023937"/>
                  </a:lnTo>
                  <a:lnTo>
                    <a:pt x="3926763" y="973543"/>
                  </a:lnTo>
                  <a:lnTo>
                    <a:pt x="4202112" y="574675"/>
                  </a:lnTo>
                  <a:lnTo>
                    <a:pt x="4349750" y="536575"/>
                  </a:lnTo>
                  <a:lnTo>
                    <a:pt x="4572000" y="66675"/>
                  </a:lnTo>
                  <a:lnTo>
                    <a:pt x="4572000" y="52387"/>
                  </a:lnTo>
                  <a:lnTo>
                    <a:pt x="4332287" y="433387"/>
                  </a:lnTo>
                  <a:lnTo>
                    <a:pt x="4168775" y="523875"/>
                  </a:lnTo>
                  <a:lnTo>
                    <a:pt x="3927322" y="844550"/>
                  </a:lnTo>
                  <a:lnTo>
                    <a:pt x="3484562" y="844550"/>
                  </a:lnTo>
                  <a:lnTo>
                    <a:pt x="3108325" y="808037"/>
                  </a:lnTo>
                  <a:lnTo>
                    <a:pt x="2698750" y="728662"/>
                  </a:lnTo>
                  <a:lnTo>
                    <a:pt x="2522537" y="652462"/>
                  </a:lnTo>
                  <a:lnTo>
                    <a:pt x="2260600" y="781050"/>
                  </a:lnTo>
                  <a:lnTo>
                    <a:pt x="1673225" y="844550"/>
                  </a:lnTo>
                  <a:lnTo>
                    <a:pt x="1182243" y="844550"/>
                  </a:lnTo>
                  <a:lnTo>
                    <a:pt x="1189037" y="838200"/>
                  </a:lnTo>
                  <a:lnTo>
                    <a:pt x="0" y="819150"/>
                  </a:lnTo>
                  <a:lnTo>
                    <a:pt x="0" y="857250"/>
                  </a:lnTo>
                  <a:lnTo>
                    <a:pt x="784225" y="857250"/>
                  </a:lnTo>
                  <a:lnTo>
                    <a:pt x="458787" y="890587"/>
                  </a:lnTo>
                  <a:lnTo>
                    <a:pt x="1022350" y="935037"/>
                  </a:lnTo>
                  <a:lnTo>
                    <a:pt x="492125" y="971550"/>
                  </a:lnTo>
                  <a:lnTo>
                    <a:pt x="842962" y="1052512"/>
                  </a:lnTo>
                  <a:lnTo>
                    <a:pt x="936625" y="1062037"/>
                  </a:lnTo>
                  <a:lnTo>
                    <a:pt x="166687" y="1138237"/>
                  </a:lnTo>
                  <a:lnTo>
                    <a:pt x="922337" y="1287462"/>
                  </a:lnTo>
                  <a:lnTo>
                    <a:pt x="1306512" y="1319212"/>
                  </a:lnTo>
                  <a:lnTo>
                    <a:pt x="1460500" y="1398587"/>
                  </a:lnTo>
                  <a:lnTo>
                    <a:pt x="1647825" y="1436687"/>
                  </a:lnTo>
                  <a:lnTo>
                    <a:pt x="2001837" y="1512887"/>
                  </a:lnTo>
                  <a:lnTo>
                    <a:pt x="2170112" y="1603375"/>
                  </a:lnTo>
                  <a:lnTo>
                    <a:pt x="2158936" y="1658124"/>
                  </a:lnTo>
                  <a:lnTo>
                    <a:pt x="2041042" y="1684413"/>
                  </a:lnTo>
                  <a:lnTo>
                    <a:pt x="1266825" y="1706562"/>
                  </a:lnTo>
                  <a:lnTo>
                    <a:pt x="1395412" y="1808162"/>
                  </a:lnTo>
                  <a:lnTo>
                    <a:pt x="1204912" y="1847850"/>
                  </a:lnTo>
                  <a:lnTo>
                    <a:pt x="630237" y="1765300"/>
                  </a:lnTo>
                  <a:lnTo>
                    <a:pt x="1044575" y="1903412"/>
                  </a:lnTo>
                  <a:lnTo>
                    <a:pt x="931862" y="1884362"/>
                  </a:lnTo>
                  <a:lnTo>
                    <a:pt x="0" y="2214562"/>
                  </a:lnTo>
                  <a:lnTo>
                    <a:pt x="358775" y="2160587"/>
                  </a:lnTo>
                  <a:lnTo>
                    <a:pt x="838200" y="2012950"/>
                  </a:lnTo>
                  <a:lnTo>
                    <a:pt x="1158875" y="1946275"/>
                  </a:lnTo>
                  <a:lnTo>
                    <a:pt x="1460500" y="1822450"/>
                  </a:lnTo>
                  <a:lnTo>
                    <a:pt x="1498600" y="1751012"/>
                  </a:lnTo>
                  <a:lnTo>
                    <a:pt x="1772526" y="1744268"/>
                  </a:lnTo>
                  <a:lnTo>
                    <a:pt x="1735137" y="1752600"/>
                  </a:lnTo>
                  <a:lnTo>
                    <a:pt x="1609725" y="2117725"/>
                  </a:lnTo>
                  <a:lnTo>
                    <a:pt x="1335087" y="2379662"/>
                  </a:lnTo>
                  <a:lnTo>
                    <a:pt x="1395412" y="2520950"/>
                  </a:lnTo>
                  <a:lnTo>
                    <a:pt x="1143000" y="2717800"/>
                  </a:lnTo>
                  <a:lnTo>
                    <a:pt x="1441450" y="3108325"/>
                  </a:lnTo>
                  <a:lnTo>
                    <a:pt x="1189037" y="3563937"/>
                  </a:lnTo>
                  <a:lnTo>
                    <a:pt x="2178050" y="4051300"/>
                  </a:lnTo>
                  <a:lnTo>
                    <a:pt x="2178050" y="4194175"/>
                  </a:lnTo>
                  <a:lnTo>
                    <a:pt x="2836862" y="4349750"/>
                  </a:lnTo>
                  <a:lnTo>
                    <a:pt x="2881312" y="4557712"/>
                  </a:lnTo>
                  <a:lnTo>
                    <a:pt x="3887787" y="4967287"/>
                  </a:lnTo>
                  <a:lnTo>
                    <a:pt x="4360862" y="5067312"/>
                  </a:lnTo>
                  <a:lnTo>
                    <a:pt x="4743450" y="5357825"/>
                  </a:lnTo>
                  <a:lnTo>
                    <a:pt x="4129087" y="4557712"/>
                  </a:lnTo>
                  <a:lnTo>
                    <a:pt x="4402137" y="4441825"/>
                  </a:lnTo>
                  <a:lnTo>
                    <a:pt x="3667125" y="4505325"/>
                  </a:lnTo>
                  <a:lnTo>
                    <a:pt x="4065587" y="4675187"/>
                  </a:lnTo>
                  <a:lnTo>
                    <a:pt x="4233862" y="4926012"/>
                  </a:lnTo>
                  <a:lnTo>
                    <a:pt x="4041775" y="4884737"/>
                  </a:lnTo>
                  <a:lnTo>
                    <a:pt x="3089275" y="4533900"/>
                  </a:lnTo>
                  <a:lnTo>
                    <a:pt x="3028950" y="4349750"/>
                  </a:lnTo>
                  <a:lnTo>
                    <a:pt x="3409950" y="4364037"/>
                  </a:lnTo>
                  <a:lnTo>
                    <a:pt x="2327275" y="4140200"/>
                  </a:lnTo>
                  <a:lnTo>
                    <a:pt x="2371725" y="4051300"/>
                  </a:lnTo>
                  <a:lnTo>
                    <a:pt x="2836862" y="3971925"/>
                  </a:lnTo>
                  <a:lnTo>
                    <a:pt x="2136775" y="3827462"/>
                  </a:lnTo>
                  <a:lnTo>
                    <a:pt x="2052637" y="3605212"/>
                  </a:lnTo>
                  <a:lnTo>
                    <a:pt x="1881187" y="3656012"/>
                  </a:lnTo>
                  <a:lnTo>
                    <a:pt x="1395412" y="3551237"/>
                  </a:lnTo>
                  <a:lnTo>
                    <a:pt x="1544637" y="3252787"/>
                  </a:lnTo>
                  <a:lnTo>
                    <a:pt x="2198687" y="3292475"/>
                  </a:lnTo>
                  <a:lnTo>
                    <a:pt x="1609725" y="3108325"/>
                  </a:lnTo>
                  <a:lnTo>
                    <a:pt x="1374775" y="2703512"/>
                  </a:lnTo>
                  <a:lnTo>
                    <a:pt x="1630362" y="2533650"/>
                  </a:lnTo>
                  <a:lnTo>
                    <a:pt x="1524000" y="2379662"/>
                  </a:lnTo>
                  <a:lnTo>
                    <a:pt x="1863725" y="2063750"/>
                  </a:lnTo>
                  <a:lnTo>
                    <a:pt x="2371725" y="2052637"/>
                  </a:lnTo>
                  <a:lnTo>
                    <a:pt x="2198687" y="1870075"/>
                  </a:lnTo>
                  <a:lnTo>
                    <a:pt x="2857500" y="1647825"/>
                  </a:lnTo>
                  <a:lnTo>
                    <a:pt x="3514725" y="1738312"/>
                  </a:lnTo>
                  <a:lnTo>
                    <a:pt x="3347593" y="1273187"/>
                  </a:lnTo>
                  <a:lnTo>
                    <a:pt x="4022725" y="1358900"/>
                  </a:lnTo>
                  <a:lnTo>
                    <a:pt x="4453966" y="1389151"/>
                  </a:lnTo>
                  <a:lnTo>
                    <a:pt x="4692650" y="1654175"/>
                  </a:lnTo>
                  <a:lnTo>
                    <a:pt x="4791075" y="1511300"/>
                  </a:lnTo>
                  <a:lnTo>
                    <a:pt x="5686425" y="1422400"/>
                  </a:lnTo>
                  <a:lnTo>
                    <a:pt x="4822825" y="1408112"/>
                  </a:lnTo>
                  <a:lnTo>
                    <a:pt x="5100637" y="1408112"/>
                  </a:lnTo>
                  <a:lnTo>
                    <a:pt x="5686425" y="1370012"/>
                  </a:lnTo>
                  <a:lnTo>
                    <a:pt x="6145212" y="1306512"/>
                  </a:lnTo>
                  <a:lnTo>
                    <a:pt x="6438900" y="1243012"/>
                  </a:lnTo>
                  <a:lnTo>
                    <a:pt x="6586537" y="1141412"/>
                  </a:lnTo>
                  <a:close/>
                </a:path>
                <a:path w="9142730" h="5701030">
                  <a:moveTo>
                    <a:pt x="6908800" y="1039812"/>
                  </a:moveTo>
                  <a:lnTo>
                    <a:pt x="6750050" y="1023937"/>
                  </a:lnTo>
                  <a:lnTo>
                    <a:pt x="6684962" y="973137"/>
                  </a:lnTo>
                  <a:lnTo>
                    <a:pt x="6307137" y="935037"/>
                  </a:lnTo>
                  <a:lnTo>
                    <a:pt x="5378450" y="909637"/>
                  </a:lnTo>
                  <a:lnTo>
                    <a:pt x="6111875" y="935037"/>
                  </a:lnTo>
                  <a:lnTo>
                    <a:pt x="6456362" y="960437"/>
                  </a:lnTo>
                  <a:lnTo>
                    <a:pt x="6634162" y="1000125"/>
                  </a:lnTo>
                  <a:lnTo>
                    <a:pt x="6669087" y="1038225"/>
                  </a:lnTo>
                  <a:lnTo>
                    <a:pt x="6503987" y="1076325"/>
                  </a:lnTo>
                  <a:lnTo>
                    <a:pt x="6097587" y="1101725"/>
                  </a:lnTo>
                  <a:lnTo>
                    <a:pt x="5441950" y="1127125"/>
                  </a:lnTo>
                  <a:lnTo>
                    <a:pt x="4592637" y="1127125"/>
                  </a:lnTo>
                  <a:lnTo>
                    <a:pt x="5475287" y="1141412"/>
                  </a:lnTo>
                  <a:lnTo>
                    <a:pt x="5999162" y="1127125"/>
                  </a:lnTo>
                  <a:lnTo>
                    <a:pt x="6586537" y="1101725"/>
                  </a:lnTo>
                  <a:lnTo>
                    <a:pt x="6908800" y="1039812"/>
                  </a:lnTo>
                  <a:close/>
                </a:path>
                <a:path w="9142730" h="5701030">
                  <a:moveTo>
                    <a:pt x="8972550" y="2784475"/>
                  </a:moveTo>
                  <a:lnTo>
                    <a:pt x="8607425" y="2430462"/>
                  </a:lnTo>
                  <a:lnTo>
                    <a:pt x="8683625" y="1993900"/>
                  </a:lnTo>
                  <a:lnTo>
                    <a:pt x="7707312" y="1398587"/>
                  </a:lnTo>
                  <a:lnTo>
                    <a:pt x="6942137" y="1300162"/>
                  </a:lnTo>
                  <a:lnTo>
                    <a:pt x="7629525" y="1428750"/>
                  </a:lnTo>
                  <a:lnTo>
                    <a:pt x="8553450" y="1993900"/>
                  </a:lnTo>
                  <a:lnTo>
                    <a:pt x="8420100" y="2403475"/>
                  </a:lnTo>
                  <a:lnTo>
                    <a:pt x="8075612" y="2486025"/>
                  </a:lnTo>
                  <a:lnTo>
                    <a:pt x="8499475" y="2457450"/>
                  </a:lnTo>
                  <a:lnTo>
                    <a:pt x="8764587" y="2797175"/>
                  </a:lnTo>
                  <a:lnTo>
                    <a:pt x="6992937" y="2697162"/>
                  </a:lnTo>
                  <a:lnTo>
                    <a:pt x="6678612" y="2852737"/>
                  </a:lnTo>
                  <a:lnTo>
                    <a:pt x="8075612" y="3292475"/>
                  </a:lnTo>
                  <a:lnTo>
                    <a:pt x="7496175" y="3489325"/>
                  </a:lnTo>
                  <a:lnTo>
                    <a:pt x="5572125" y="3713162"/>
                  </a:lnTo>
                  <a:lnTo>
                    <a:pt x="6100762" y="3333750"/>
                  </a:lnTo>
                  <a:lnTo>
                    <a:pt x="6651625" y="3206750"/>
                  </a:lnTo>
                  <a:lnTo>
                    <a:pt x="5730875" y="2838450"/>
                  </a:lnTo>
                  <a:lnTo>
                    <a:pt x="5992812" y="3305175"/>
                  </a:lnTo>
                  <a:lnTo>
                    <a:pt x="4038600" y="4081462"/>
                  </a:lnTo>
                  <a:lnTo>
                    <a:pt x="5014912" y="3854450"/>
                  </a:lnTo>
                  <a:lnTo>
                    <a:pt x="4725987" y="4333875"/>
                  </a:lnTo>
                  <a:lnTo>
                    <a:pt x="5148262" y="4349750"/>
                  </a:lnTo>
                  <a:lnTo>
                    <a:pt x="5518150" y="3756025"/>
                  </a:lnTo>
                  <a:lnTo>
                    <a:pt x="7470775" y="3560762"/>
                  </a:lnTo>
                  <a:lnTo>
                    <a:pt x="7575550" y="3910012"/>
                  </a:lnTo>
                  <a:lnTo>
                    <a:pt x="7204075" y="4183062"/>
                  </a:lnTo>
                  <a:lnTo>
                    <a:pt x="6072187" y="4522787"/>
                  </a:lnTo>
                  <a:lnTo>
                    <a:pt x="4987925" y="4659312"/>
                  </a:lnTo>
                  <a:lnTo>
                    <a:pt x="5964237" y="4718050"/>
                  </a:lnTo>
                  <a:lnTo>
                    <a:pt x="6021387" y="4927600"/>
                  </a:lnTo>
                  <a:lnTo>
                    <a:pt x="5094287" y="4940300"/>
                  </a:lnTo>
                  <a:lnTo>
                    <a:pt x="4572000" y="4799012"/>
                  </a:lnTo>
                  <a:lnTo>
                    <a:pt x="4876800" y="5700725"/>
                  </a:lnTo>
                  <a:lnTo>
                    <a:pt x="5359400" y="5632462"/>
                  </a:lnTo>
                  <a:lnTo>
                    <a:pt x="6149975" y="4940300"/>
                  </a:lnTo>
                  <a:lnTo>
                    <a:pt x="6203950" y="4673600"/>
                  </a:lnTo>
                  <a:lnTo>
                    <a:pt x="7259637" y="4364037"/>
                  </a:lnTo>
                  <a:lnTo>
                    <a:pt x="7866062" y="3897312"/>
                  </a:lnTo>
                  <a:lnTo>
                    <a:pt x="7600950" y="3602037"/>
                  </a:lnTo>
                  <a:lnTo>
                    <a:pt x="8261350" y="3389312"/>
                  </a:lnTo>
                  <a:lnTo>
                    <a:pt x="8972550" y="2784475"/>
                  </a:lnTo>
                  <a:close/>
                </a:path>
                <a:path w="9142730" h="5701030">
                  <a:moveTo>
                    <a:pt x="9142412" y="801687"/>
                  </a:moveTo>
                  <a:lnTo>
                    <a:pt x="7634287" y="801687"/>
                  </a:lnTo>
                  <a:lnTo>
                    <a:pt x="7589837" y="866775"/>
                  </a:lnTo>
                  <a:lnTo>
                    <a:pt x="6758470" y="866775"/>
                  </a:lnTo>
                  <a:lnTo>
                    <a:pt x="7319962" y="523875"/>
                  </a:lnTo>
                  <a:lnTo>
                    <a:pt x="7531100" y="536575"/>
                  </a:lnTo>
                  <a:lnTo>
                    <a:pt x="7826375" y="265112"/>
                  </a:lnTo>
                  <a:lnTo>
                    <a:pt x="7974012" y="396875"/>
                  </a:lnTo>
                  <a:lnTo>
                    <a:pt x="7875587" y="536575"/>
                  </a:lnTo>
                  <a:lnTo>
                    <a:pt x="8170862" y="396875"/>
                  </a:lnTo>
                  <a:lnTo>
                    <a:pt x="8561387" y="639762"/>
                  </a:lnTo>
                  <a:lnTo>
                    <a:pt x="8383587" y="692150"/>
                  </a:lnTo>
                  <a:lnTo>
                    <a:pt x="8839200" y="692150"/>
                  </a:lnTo>
                  <a:lnTo>
                    <a:pt x="8839200" y="665162"/>
                  </a:lnTo>
                  <a:lnTo>
                    <a:pt x="8561387" y="601662"/>
                  </a:lnTo>
                  <a:lnTo>
                    <a:pt x="8202612" y="355600"/>
                  </a:lnTo>
                  <a:lnTo>
                    <a:pt x="8110537" y="338137"/>
                  </a:lnTo>
                  <a:lnTo>
                    <a:pt x="7810500" y="230187"/>
                  </a:lnTo>
                  <a:lnTo>
                    <a:pt x="7516812" y="484187"/>
                  </a:lnTo>
                  <a:lnTo>
                    <a:pt x="7369175" y="433387"/>
                  </a:lnTo>
                  <a:lnTo>
                    <a:pt x="6831012" y="768350"/>
                  </a:lnTo>
                  <a:lnTo>
                    <a:pt x="5899150" y="768350"/>
                  </a:lnTo>
                  <a:lnTo>
                    <a:pt x="5526087" y="844550"/>
                  </a:lnTo>
                  <a:lnTo>
                    <a:pt x="5168874" y="834047"/>
                  </a:lnTo>
                  <a:lnTo>
                    <a:pt x="4984750" y="523875"/>
                  </a:lnTo>
                  <a:lnTo>
                    <a:pt x="4800600" y="428625"/>
                  </a:lnTo>
                  <a:lnTo>
                    <a:pt x="4572000" y="0"/>
                  </a:lnTo>
                  <a:lnTo>
                    <a:pt x="4775200" y="768350"/>
                  </a:lnTo>
                  <a:lnTo>
                    <a:pt x="4775200" y="523875"/>
                  </a:lnTo>
                  <a:lnTo>
                    <a:pt x="4954587" y="574675"/>
                  </a:lnTo>
                  <a:lnTo>
                    <a:pt x="5281612" y="1023937"/>
                  </a:lnTo>
                  <a:lnTo>
                    <a:pt x="5173091" y="841159"/>
                  </a:lnTo>
                  <a:lnTo>
                    <a:pt x="5311775" y="884237"/>
                  </a:lnTo>
                  <a:lnTo>
                    <a:pt x="5918200" y="823912"/>
                  </a:lnTo>
                  <a:lnTo>
                    <a:pt x="6748462" y="793750"/>
                  </a:lnTo>
                  <a:lnTo>
                    <a:pt x="6702476" y="866775"/>
                  </a:lnTo>
                  <a:lnTo>
                    <a:pt x="6577012" y="866775"/>
                  </a:lnTo>
                  <a:lnTo>
                    <a:pt x="6699377" y="871715"/>
                  </a:lnTo>
                  <a:lnTo>
                    <a:pt x="6667500" y="922337"/>
                  </a:lnTo>
                  <a:lnTo>
                    <a:pt x="6747243" y="873645"/>
                  </a:lnTo>
                  <a:lnTo>
                    <a:pt x="7837487" y="917575"/>
                  </a:lnTo>
                  <a:lnTo>
                    <a:pt x="7796212" y="854075"/>
                  </a:lnTo>
                  <a:lnTo>
                    <a:pt x="9142412" y="854075"/>
                  </a:lnTo>
                  <a:lnTo>
                    <a:pt x="9142412" y="80168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7296150" y="3981450"/>
              <a:ext cx="323850" cy="361950"/>
            </a:xfrm>
            <a:custGeom>
              <a:avLst/>
              <a:gdLst/>
              <a:ahLst/>
              <a:cxnLst/>
              <a:rect l="l" t="t" r="r" b="b"/>
              <a:pathLst>
                <a:path w="323850" h="361950">
                  <a:moveTo>
                    <a:pt x="0" y="0"/>
                  </a:moveTo>
                  <a:lnTo>
                    <a:pt x="152400" y="361950"/>
                  </a:lnTo>
                  <a:lnTo>
                    <a:pt x="266700" y="361950"/>
                  </a:lnTo>
                  <a:lnTo>
                    <a:pt x="323850" y="323850"/>
                  </a:lnTo>
                  <a:lnTo>
                    <a:pt x="323850" y="266700"/>
                  </a:lnTo>
                  <a:lnTo>
                    <a:pt x="304800" y="209550"/>
                  </a:lnTo>
                  <a:lnTo>
                    <a:pt x="247650" y="190500"/>
                  </a:lnTo>
                  <a:lnTo>
                    <a:pt x="190500" y="152400"/>
                  </a:lnTo>
                  <a:lnTo>
                    <a:pt x="171450" y="95250"/>
                  </a:lnTo>
                  <a:lnTo>
                    <a:pt x="133350" y="38100"/>
                  </a:lnTo>
                  <a:lnTo>
                    <a:pt x="76200" y="1905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EEC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7296150" y="3981450"/>
              <a:ext cx="323850" cy="361950"/>
            </a:xfrm>
            <a:custGeom>
              <a:avLst/>
              <a:gdLst/>
              <a:ahLst/>
              <a:cxnLst/>
              <a:rect l="l" t="t" r="r" b="b"/>
              <a:pathLst>
                <a:path w="323850" h="361950">
                  <a:moveTo>
                    <a:pt x="0" y="0"/>
                  </a:moveTo>
                  <a:lnTo>
                    <a:pt x="76200" y="19050"/>
                  </a:lnTo>
                  <a:lnTo>
                    <a:pt x="133350" y="38100"/>
                  </a:lnTo>
                  <a:lnTo>
                    <a:pt x="171450" y="95250"/>
                  </a:lnTo>
                  <a:lnTo>
                    <a:pt x="190500" y="152400"/>
                  </a:lnTo>
                  <a:lnTo>
                    <a:pt x="247650" y="190500"/>
                  </a:lnTo>
                  <a:lnTo>
                    <a:pt x="304800" y="209550"/>
                  </a:lnTo>
                  <a:lnTo>
                    <a:pt x="323850" y="266700"/>
                  </a:lnTo>
                  <a:lnTo>
                    <a:pt x="323850" y="323850"/>
                  </a:lnTo>
                  <a:lnTo>
                    <a:pt x="266700" y="361950"/>
                  </a:lnTo>
                  <a:lnTo>
                    <a:pt x="209550" y="361950"/>
                  </a:lnTo>
                  <a:lnTo>
                    <a:pt x="152400" y="361950"/>
                  </a:lnTo>
                  <a:lnTo>
                    <a:pt x="0" y="0"/>
                  </a:lnTo>
                </a:path>
              </a:pathLst>
            </a:custGeom>
            <a:ln w="12700">
              <a:solidFill>
                <a:srgbClr val="EEEC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038850" y="5048250"/>
              <a:ext cx="285750" cy="285750"/>
            </a:xfrm>
            <a:custGeom>
              <a:avLst/>
              <a:gdLst/>
              <a:ahLst/>
              <a:cxnLst/>
              <a:rect l="l" t="t" r="r" b="b"/>
              <a:pathLst>
                <a:path w="285750" h="285750">
                  <a:moveTo>
                    <a:pt x="266700" y="0"/>
                  </a:moveTo>
                  <a:lnTo>
                    <a:pt x="209550" y="0"/>
                  </a:lnTo>
                  <a:lnTo>
                    <a:pt x="152400" y="19050"/>
                  </a:lnTo>
                  <a:lnTo>
                    <a:pt x="76200" y="38100"/>
                  </a:lnTo>
                  <a:lnTo>
                    <a:pt x="57150" y="114300"/>
                  </a:lnTo>
                  <a:lnTo>
                    <a:pt x="38100" y="171450"/>
                  </a:lnTo>
                  <a:lnTo>
                    <a:pt x="0" y="228600"/>
                  </a:lnTo>
                  <a:lnTo>
                    <a:pt x="19050" y="285750"/>
                  </a:lnTo>
                  <a:lnTo>
                    <a:pt x="133350" y="209550"/>
                  </a:lnTo>
                  <a:lnTo>
                    <a:pt x="247650" y="171450"/>
                  </a:lnTo>
                  <a:lnTo>
                    <a:pt x="285750" y="114300"/>
                  </a:lnTo>
                  <a:lnTo>
                    <a:pt x="285750" y="57150"/>
                  </a:lnTo>
                  <a:lnTo>
                    <a:pt x="266700" y="0"/>
                  </a:lnTo>
                  <a:close/>
                </a:path>
              </a:pathLst>
            </a:custGeom>
            <a:solidFill>
              <a:srgbClr val="EEECE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038850" y="5048250"/>
              <a:ext cx="285750" cy="285750"/>
            </a:xfrm>
            <a:custGeom>
              <a:avLst/>
              <a:gdLst/>
              <a:ahLst/>
              <a:cxnLst/>
              <a:rect l="l" t="t" r="r" b="b"/>
              <a:pathLst>
                <a:path w="285750" h="285750">
                  <a:moveTo>
                    <a:pt x="76200" y="38100"/>
                  </a:moveTo>
                  <a:lnTo>
                    <a:pt x="152400" y="19050"/>
                  </a:lnTo>
                  <a:lnTo>
                    <a:pt x="209550" y="0"/>
                  </a:lnTo>
                  <a:lnTo>
                    <a:pt x="266700" y="0"/>
                  </a:lnTo>
                  <a:lnTo>
                    <a:pt x="285750" y="57150"/>
                  </a:lnTo>
                  <a:lnTo>
                    <a:pt x="285750" y="114300"/>
                  </a:lnTo>
                  <a:lnTo>
                    <a:pt x="247650" y="171450"/>
                  </a:lnTo>
                  <a:lnTo>
                    <a:pt x="190500" y="190500"/>
                  </a:lnTo>
                  <a:lnTo>
                    <a:pt x="133350" y="209550"/>
                  </a:lnTo>
                  <a:lnTo>
                    <a:pt x="76200" y="247650"/>
                  </a:lnTo>
                  <a:lnTo>
                    <a:pt x="19050" y="285750"/>
                  </a:lnTo>
                  <a:lnTo>
                    <a:pt x="0" y="228600"/>
                  </a:lnTo>
                  <a:lnTo>
                    <a:pt x="38100" y="171450"/>
                  </a:lnTo>
                  <a:lnTo>
                    <a:pt x="57150" y="114300"/>
                  </a:lnTo>
                  <a:lnTo>
                    <a:pt x="76200" y="38100"/>
                  </a:lnTo>
                </a:path>
              </a:pathLst>
            </a:custGeom>
            <a:ln w="12700">
              <a:solidFill>
                <a:srgbClr val="EEEC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421437" y="1892300"/>
              <a:ext cx="663575" cy="652780"/>
            </a:xfrm>
            <a:custGeom>
              <a:avLst/>
              <a:gdLst/>
              <a:ahLst/>
              <a:cxnLst/>
              <a:rect l="l" t="t" r="r" b="b"/>
              <a:pathLst>
                <a:path w="663575" h="652780">
                  <a:moveTo>
                    <a:pt x="663575" y="0"/>
                  </a:moveTo>
                  <a:lnTo>
                    <a:pt x="50800" y="109537"/>
                  </a:lnTo>
                  <a:lnTo>
                    <a:pt x="0" y="652462"/>
                  </a:lnTo>
                  <a:lnTo>
                    <a:pt x="258762" y="260350"/>
                  </a:lnTo>
                  <a:lnTo>
                    <a:pt x="644525" y="146050"/>
                  </a:lnTo>
                  <a:lnTo>
                    <a:pt x="663575" y="0"/>
                  </a:lnTo>
                  <a:close/>
                </a:path>
              </a:pathLst>
            </a:custGeom>
            <a:solidFill>
              <a:srgbClr val="B5B5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xfrm>
            <a:off x="1383507" y="400812"/>
            <a:ext cx="306832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i="1" dirty="0">
                <a:solidFill>
                  <a:srgbClr val="FA0E08"/>
                </a:solidFill>
                <a:latin typeface="Arial"/>
                <a:cs typeface="Arial"/>
              </a:rPr>
              <a:t>What</a:t>
            </a:r>
            <a:r>
              <a:rPr sz="3200" b="1" i="1" spc="-20" dirty="0">
                <a:solidFill>
                  <a:srgbClr val="FA0E08"/>
                </a:solidFill>
                <a:latin typeface="Arial"/>
                <a:cs typeface="Arial"/>
              </a:rPr>
              <a:t> </a:t>
            </a:r>
            <a:r>
              <a:rPr sz="3200" b="1" i="1" dirty="0">
                <a:solidFill>
                  <a:srgbClr val="FA0E08"/>
                </a:solidFill>
                <a:latin typeface="Arial"/>
                <a:cs typeface="Arial"/>
              </a:rPr>
              <a:t>you</a:t>
            </a:r>
            <a:r>
              <a:rPr sz="3200" b="1" i="1" spc="-25" dirty="0">
                <a:solidFill>
                  <a:srgbClr val="FA0E08"/>
                </a:solidFill>
                <a:latin typeface="Arial"/>
                <a:cs typeface="Arial"/>
              </a:rPr>
              <a:t> </a:t>
            </a:r>
            <a:r>
              <a:rPr sz="3200" b="1" i="1" spc="-20" dirty="0">
                <a:solidFill>
                  <a:srgbClr val="FA0E08"/>
                </a:solidFill>
                <a:latin typeface="Arial"/>
                <a:cs typeface="Arial"/>
              </a:rPr>
              <a:t>Know</a:t>
            </a:r>
            <a:endParaRPr sz="320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877671" y="5394264"/>
            <a:ext cx="3047365" cy="102171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>
              <a:lnSpc>
                <a:spcPct val="100699"/>
              </a:lnSpc>
              <a:spcBef>
                <a:spcPts val="85"/>
              </a:spcBef>
            </a:pPr>
            <a:r>
              <a:rPr sz="3200" b="1" i="1" dirty="0">
                <a:solidFill>
                  <a:srgbClr val="FA0E08"/>
                </a:solidFill>
                <a:latin typeface="Arial"/>
                <a:cs typeface="Arial"/>
              </a:rPr>
              <a:t>What</a:t>
            </a:r>
            <a:r>
              <a:rPr sz="3200" b="1" i="1" spc="-30" dirty="0">
                <a:solidFill>
                  <a:srgbClr val="FA0E08"/>
                </a:solidFill>
                <a:latin typeface="Arial"/>
                <a:cs typeface="Arial"/>
              </a:rPr>
              <a:t> </a:t>
            </a:r>
            <a:r>
              <a:rPr sz="3200" b="1" i="1" dirty="0">
                <a:solidFill>
                  <a:srgbClr val="FA0E08"/>
                </a:solidFill>
                <a:latin typeface="Arial"/>
                <a:cs typeface="Arial"/>
              </a:rPr>
              <a:t>you</a:t>
            </a:r>
            <a:r>
              <a:rPr sz="3200" b="1" i="1" spc="-25" dirty="0">
                <a:solidFill>
                  <a:srgbClr val="FA0E08"/>
                </a:solidFill>
                <a:latin typeface="Arial"/>
                <a:cs typeface="Arial"/>
              </a:rPr>
              <a:t> don</a:t>
            </a:r>
            <a:r>
              <a:rPr sz="3300" b="1" i="1" spc="-25" dirty="0">
                <a:solidFill>
                  <a:srgbClr val="FA0E08"/>
                </a:solidFill>
                <a:latin typeface="MS PGothic"/>
                <a:cs typeface="MS PGothic"/>
              </a:rPr>
              <a:t>’</a:t>
            </a:r>
            <a:r>
              <a:rPr sz="3200" b="1" i="1" spc="-25" dirty="0">
                <a:solidFill>
                  <a:srgbClr val="FA0E08"/>
                </a:solidFill>
                <a:latin typeface="Arial"/>
                <a:cs typeface="Arial"/>
              </a:rPr>
              <a:t>t </a:t>
            </a:r>
            <a:r>
              <a:rPr sz="3200" b="1" i="1" dirty="0">
                <a:solidFill>
                  <a:srgbClr val="FA0E08"/>
                </a:solidFill>
                <a:latin typeface="Arial"/>
                <a:cs typeface="Arial"/>
              </a:rPr>
              <a:t>know,</a:t>
            </a:r>
            <a:r>
              <a:rPr sz="3200" b="1" i="1" spc="-145" dirty="0">
                <a:solidFill>
                  <a:srgbClr val="FA0E08"/>
                </a:solidFill>
                <a:latin typeface="Arial"/>
                <a:cs typeface="Arial"/>
              </a:rPr>
              <a:t> </a:t>
            </a:r>
            <a:r>
              <a:rPr sz="3200" b="1" i="1" spc="-25" dirty="0">
                <a:solidFill>
                  <a:srgbClr val="FA0E08"/>
                </a:solidFill>
                <a:latin typeface="Arial"/>
                <a:cs typeface="Arial"/>
              </a:rPr>
              <a:t>but</a:t>
            </a:r>
            <a:endParaRPr sz="320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877671" y="6387084"/>
            <a:ext cx="248285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i="1" dirty="0">
                <a:solidFill>
                  <a:srgbClr val="FA0E08"/>
                </a:solidFill>
                <a:latin typeface="Arial"/>
                <a:cs typeface="Arial"/>
              </a:rPr>
              <a:t>others</a:t>
            </a:r>
            <a:r>
              <a:rPr sz="3200" b="1" i="1" spc="-25" dirty="0">
                <a:solidFill>
                  <a:srgbClr val="FA0E08"/>
                </a:solidFill>
                <a:latin typeface="Arial"/>
                <a:cs typeface="Arial"/>
              </a:rPr>
              <a:t> </a:t>
            </a:r>
            <a:r>
              <a:rPr sz="3200" b="1" i="1" spc="-10" dirty="0">
                <a:solidFill>
                  <a:srgbClr val="FA0E08"/>
                </a:solidFill>
                <a:latin typeface="Arial"/>
                <a:cs typeface="Arial"/>
              </a:rPr>
              <a:t>might</a:t>
            </a:r>
            <a:endParaRPr sz="3200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09575" y="6544564"/>
            <a:ext cx="65405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10" dirty="0">
                <a:solidFill>
                  <a:srgbClr val="898989"/>
                </a:solidFill>
                <a:latin typeface="Arial"/>
                <a:cs typeface="Arial"/>
              </a:rPr>
              <a:t>20/08/2020</a:t>
            </a:r>
            <a:endParaRPr sz="1000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8497252" y="6446011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898989"/>
                </a:solidFill>
                <a:latin typeface="Arial"/>
                <a:cs typeface="Arial"/>
              </a:rPr>
              <a:t>8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3785" y="949452"/>
            <a:ext cx="791718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Calibri"/>
                <a:cs typeface="Calibri"/>
              </a:rPr>
              <a:t>Some</a:t>
            </a:r>
            <a:r>
              <a:rPr sz="4400" spc="-80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Reminders</a:t>
            </a:r>
            <a:r>
              <a:rPr sz="4400" spc="-70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from</a:t>
            </a:r>
            <a:r>
              <a:rPr sz="4400" spc="-75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Last</a:t>
            </a:r>
            <a:r>
              <a:rPr sz="4400" spc="-70" dirty="0">
                <a:latin typeface="Calibri"/>
                <a:cs typeface="Calibri"/>
              </a:rPr>
              <a:t> </a:t>
            </a:r>
            <a:r>
              <a:rPr sz="4400" spc="-10" dirty="0">
                <a:latin typeface="Calibri"/>
                <a:cs typeface="Calibri"/>
              </a:rPr>
              <a:t>Session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9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43608" y="1124743"/>
            <a:ext cx="7308303" cy="3981503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562508" y="654811"/>
            <a:ext cx="28962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Example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simple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Gantt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chart.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10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45055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Calibri"/>
                <a:cs typeface="Calibri"/>
              </a:rPr>
              <a:t>From</a:t>
            </a:r>
            <a:r>
              <a:rPr sz="4400" spc="-60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Last</a:t>
            </a:r>
            <a:r>
              <a:rPr sz="4400" spc="-50" dirty="0">
                <a:latin typeface="Calibri"/>
                <a:cs typeface="Calibri"/>
              </a:rPr>
              <a:t> </a:t>
            </a:r>
            <a:r>
              <a:rPr sz="4400" spc="-20" dirty="0">
                <a:latin typeface="Calibri"/>
                <a:cs typeface="Calibri"/>
              </a:rPr>
              <a:t>time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11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10284"/>
            <a:ext cx="8006715" cy="167767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Structural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Tension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Chart.</a:t>
            </a:r>
            <a:endParaRPr sz="3200">
              <a:latin typeface="Calibri"/>
              <a:cs typeface="Calibri"/>
            </a:endParaRPr>
          </a:p>
          <a:p>
            <a:pPr marL="355600" marR="5080" indent="-342900">
              <a:lnSpc>
                <a:spcPts val="3790"/>
              </a:lnSpc>
              <a:spcBef>
                <a:spcPts val="91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Ref:-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Robert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Fritz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The</a:t>
            </a:r>
            <a:r>
              <a:rPr sz="3200" b="1" spc="-50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Path</a:t>
            </a:r>
            <a:r>
              <a:rPr sz="3200" b="1" spc="-50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of</a:t>
            </a:r>
            <a:r>
              <a:rPr sz="3200" b="1" spc="-50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Least</a:t>
            </a:r>
            <a:r>
              <a:rPr sz="3200" b="1" spc="-45" dirty="0">
                <a:latin typeface="Calibri"/>
                <a:cs typeface="Calibri"/>
              </a:rPr>
              <a:t> </a:t>
            </a:r>
            <a:r>
              <a:rPr sz="3200" b="1" spc="-10" dirty="0">
                <a:latin typeface="Calibri"/>
                <a:cs typeface="Calibri"/>
              </a:rPr>
              <a:t>Resistance </a:t>
            </a:r>
            <a:r>
              <a:rPr sz="3200" b="1" dirty="0">
                <a:latin typeface="Calibri"/>
                <a:cs typeface="Calibri"/>
              </a:rPr>
              <a:t>for</a:t>
            </a:r>
            <a:r>
              <a:rPr sz="3200" b="1" spc="-75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Managers</a:t>
            </a:r>
            <a:r>
              <a:rPr sz="3200" b="1" spc="-75" dirty="0">
                <a:latin typeface="Calibri"/>
                <a:cs typeface="Calibri"/>
              </a:rPr>
              <a:t> </a:t>
            </a:r>
            <a:r>
              <a:rPr sz="3200" b="1" spc="-20" dirty="0">
                <a:latin typeface="Calibri"/>
                <a:cs typeface="Calibri"/>
              </a:rPr>
              <a:t>1999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03648" y="188640"/>
            <a:ext cx="6288483" cy="549028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12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23527" y="1939791"/>
            <a:ext cx="8640959" cy="3505432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58251" y="221995"/>
            <a:ext cx="8093075" cy="14217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8049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Responsibility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Matrix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050" dirty="0">
              <a:latin typeface="Arial"/>
              <a:cs typeface="Arial"/>
            </a:endParaRPr>
          </a:p>
          <a:p>
            <a:pPr marL="298450" indent="-285750">
              <a:lnSpc>
                <a:spcPts val="2125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Great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tool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pin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down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who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does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what</a:t>
            </a:r>
            <a:endParaRPr sz="1800" dirty="0">
              <a:latin typeface="Arial"/>
              <a:cs typeface="Arial"/>
            </a:endParaRPr>
          </a:p>
          <a:p>
            <a:pPr marL="298450" indent="-285750">
              <a:lnSpc>
                <a:spcPts val="2125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Can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used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for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today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‘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is’</a:t>
            </a:r>
            <a:r>
              <a:rPr sz="1800" spc="-8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situation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‘future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state’</a:t>
            </a:r>
            <a:r>
              <a:rPr sz="1800" spc="-8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situation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after</a:t>
            </a:r>
            <a:r>
              <a:rPr sz="1800" spc="-10" dirty="0">
                <a:latin typeface="Arial"/>
                <a:cs typeface="Arial"/>
              </a:rPr>
              <a:t> project</a:t>
            </a:r>
            <a:endParaRPr sz="1800" dirty="0">
              <a:latin typeface="Arial"/>
              <a:cs typeface="Arial"/>
            </a:endParaRPr>
          </a:p>
          <a:p>
            <a:pPr marL="298450">
              <a:lnSpc>
                <a:spcPct val="100000"/>
              </a:lnSpc>
              <a:spcBef>
                <a:spcPts val="50"/>
              </a:spcBef>
            </a:pPr>
            <a:r>
              <a:rPr sz="1800" spc="-10" dirty="0">
                <a:latin typeface="Arial"/>
                <a:cs typeface="Arial"/>
              </a:rPr>
              <a:t>completion.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13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106861" y="342900"/>
            <a:ext cx="93091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20" dirty="0">
                <a:latin typeface="Calibri"/>
                <a:cs typeface="Calibri"/>
              </a:rPr>
              <a:t>Risk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14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07820"/>
            <a:ext cx="7439025" cy="157988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355600" marR="5080" indent="-342900">
              <a:lnSpc>
                <a:spcPts val="3790"/>
              </a:lnSpc>
              <a:spcBef>
                <a:spcPts val="2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Before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we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go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to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Execution,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Monitoring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and </a:t>
            </a:r>
            <a:r>
              <a:rPr sz="3200" spc="-10" dirty="0">
                <a:latin typeface="Calibri"/>
                <a:cs typeface="Calibri"/>
              </a:rPr>
              <a:t>Control.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5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Lets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take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look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at</a:t>
            </a:r>
            <a:r>
              <a:rPr sz="3200" spc="-3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Risk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Management.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47476" y="2101596"/>
            <a:ext cx="4104004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Calibri"/>
                <a:cs typeface="Calibri"/>
              </a:rPr>
              <a:t>Risk</a:t>
            </a:r>
            <a:r>
              <a:rPr sz="4400" spc="-10" dirty="0">
                <a:latin typeface="Calibri"/>
                <a:cs typeface="Calibri"/>
              </a:rPr>
              <a:t> Management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15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77165" y="382524"/>
            <a:ext cx="31896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Calibri"/>
                <a:cs typeface="Calibri"/>
              </a:rPr>
              <a:t>Murphy’s</a:t>
            </a:r>
            <a:r>
              <a:rPr sz="4400" spc="-225" dirty="0">
                <a:latin typeface="Calibri"/>
                <a:cs typeface="Calibri"/>
              </a:rPr>
              <a:t> </a:t>
            </a:r>
            <a:r>
              <a:rPr sz="4400" spc="-25" dirty="0">
                <a:latin typeface="Calibri"/>
                <a:cs typeface="Calibri"/>
              </a:rPr>
              <a:t>Law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16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07820"/>
            <a:ext cx="7656195" cy="16808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latin typeface="Calibri"/>
                <a:cs typeface="Calibri"/>
              </a:rPr>
              <a:t>Many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versions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this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but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most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common</a:t>
            </a:r>
            <a:r>
              <a:rPr sz="3200" spc="-1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is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43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3200" dirty="0">
                <a:latin typeface="Calibri"/>
                <a:cs typeface="Calibri"/>
              </a:rPr>
              <a:t>‘If</a:t>
            </a:r>
            <a:r>
              <a:rPr sz="3200" spc="-3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something</a:t>
            </a:r>
            <a:r>
              <a:rPr sz="3200" spc="-1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can</a:t>
            </a:r>
            <a:r>
              <a:rPr sz="3200" spc="-1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go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wrong</a:t>
            </a:r>
            <a:r>
              <a:rPr sz="3200" spc="-1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it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will.’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34252" y="269747"/>
            <a:ext cx="7982584" cy="4512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178435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"The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first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90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percent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project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takes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spc="-35" dirty="0">
                <a:latin typeface="Calibri"/>
                <a:cs typeface="Calibri"/>
              </a:rPr>
              <a:t>90 </a:t>
            </a:r>
            <a:r>
              <a:rPr sz="3200" dirty="0">
                <a:latin typeface="Calibri"/>
                <a:cs typeface="Calibri"/>
              </a:rPr>
              <a:t>percent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3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time;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3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last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10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percent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takes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other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90</a:t>
            </a:r>
            <a:r>
              <a:rPr sz="3200" spc="-1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percent</a:t>
            </a:r>
            <a:r>
              <a:rPr sz="3200" spc="-1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time."</a:t>
            </a:r>
            <a:endParaRPr sz="3200">
              <a:latin typeface="Calibri"/>
              <a:cs typeface="Calibri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Though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</a:t>
            </a:r>
            <a:r>
              <a:rPr sz="3200" spc="-1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variation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this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quote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is</a:t>
            </a:r>
            <a:r>
              <a:rPr sz="3200" spc="-1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attributed </a:t>
            </a:r>
            <a:r>
              <a:rPr sz="3200" dirty="0">
                <a:latin typeface="Calibri"/>
                <a:cs typeface="Calibri"/>
              </a:rPr>
              <a:t>to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spc="-60" dirty="0">
                <a:latin typeface="Calibri"/>
                <a:cs typeface="Calibri"/>
              </a:rPr>
              <a:t>Tom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Cargill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Bell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Labs,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it's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also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considered </a:t>
            </a:r>
            <a:r>
              <a:rPr sz="3200" dirty="0">
                <a:latin typeface="Calibri"/>
                <a:cs typeface="Calibri"/>
              </a:rPr>
              <a:t>Murphy's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Law.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It's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humorous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take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on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how </a:t>
            </a:r>
            <a:r>
              <a:rPr sz="3200" dirty="0">
                <a:latin typeface="Calibri"/>
                <a:cs typeface="Calibri"/>
              </a:rPr>
              <a:t>many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projects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overshoot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deadline.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Project </a:t>
            </a:r>
            <a:r>
              <a:rPr sz="3200" dirty="0">
                <a:latin typeface="Calibri"/>
                <a:cs typeface="Calibri"/>
              </a:rPr>
              <a:t>time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can't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always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be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allocated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in </a:t>
            </a:r>
            <a:r>
              <a:rPr sz="3200" dirty="0">
                <a:latin typeface="Calibri"/>
                <a:cs typeface="Calibri"/>
              </a:rPr>
              <a:t>mathematical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proportions.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17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58451" y="1578355"/>
            <a:ext cx="3903979" cy="1494790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 marR="5080">
              <a:lnSpc>
                <a:spcPct val="100600"/>
              </a:lnSpc>
              <a:spcBef>
                <a:spcPts val="80"/>
              </a:spcBef>
            </a:pPr>
            <a:r>
              <a:rPr sz="1800" dirty="0"/>
              <a:t>"</a:t>
            </a:r>
            <a:r>
              <a:rPr i="1" dirty="0">
                <a:latin typeface="Arial"/>
                <a:cs typeface="Arial"/>
              </a:rPr>
              <a:t>Thinking</a:t>
            </a:r>
            <a:r>
              <a:rPr i="1" spc="-20" dirty="0">
                <a:latin typeface="Arial"/>
                <a:cs typeface="Arial"/>
              </a:rPr>
              <a:t> </a:t>
            </a:r>
            <a:r>
              <a:rPr i="1" dirty="0">
                <a:latin typeface="Arial"/>
                <a:cs typeface="Arial"/>
              </a:rPr>
              <a:t>is</a:t>
            </a:r>
            <a:r>
              <a:rPr i="1" spc="-10" dirty="0">
                <a:latin typeface="Arial"/>
                <a:cs typeface="Arial"/>
              </a:rPr>
              <a:t> </a:t>
            </a:r>
            <a:r>
              <a:rPr i="1" dirty="0">
                <a:latin typeface="Arial"/>
                <a:cs typeface="Arial"/>
              </a:rPr>
              <a:t>the</a:t>
            </a:r>
            <a:r>
              <a:rPr i="1" spc="-10" dirty="0">
                <a:latin typeface="Arial"/>
                <a:cs typeface="Arial"/>
              </a:rPr>
              <a:t> </a:t>
            </a:r>
            <a:r>
              <a:rPr i="1" dirty="0">
                <a:latin typeface="Arial"/>
                <a:cs typeface="Arial"/>
              </a:rPr>
              <a:t>hardest</a:t>
            </a:r>
            <a:r>
              <a:rPr i="1" spc="-10" dirty="0">
                <a:latin typeface="Arial"/>
                <a:cs typeface="Arial"/>
              </a:rPr>
              <a:t> </a:t>
            </a:r>
            <a:r>
              <a:rPr i="1" spc="-20" dirty="0">
                <a:latin typeface="Arial"/>
                <a:cs typeface="Arial"/>
              </a:rPr>
              <a:t>work </a:t>
            </a:r>
            <a:r>
              <a:rPr i="1" dirty="0">
                <a:latin typeface="Arial"/>
                <a:cs typeface="Arial"/>
              </a:rPr>
              <a:t>there</a:t>
            </a:r>
            <a:r>
              <a:rPr i="1" spc="-35" dirty="0">
                <a:latin typeface="Arial"/>
                <a:cs typeface="Arial"/>
              </a:rPr>
              <a:t> </a:t>
            </a:r>
            <a:r>
              <a:rPr i="1" dirty="0">
                <a:latin typeface="Arial"/>
                <a:cs typeface="Arial"/>
              </a:rPr>
              <a:t>is...............</a:t>
            </a:r>
            <a:r>
              <a:rPr i="1" spc="-30" dirty="0">
                <a:latin typeface="Arial"/>
                <a:cs typeface="Arial"/>
              </a:rPr>
              <a:t> </a:t>
            </a:r>
            <a:r>
              <a:rPr i="1" dirty="0">
                <a:latin typeface="Arial"/>
                <a:cs typeface="Arial"/>
              </a:rPr>
              <a:t>which</a:t>
            </a:r>
            <a:r>
              <a:rPr i="1" spc="-30" dirty="0">
                <a:latin typeface="Arial"/>
                <a:cs typeface="Arial"/>
              </a:rPr>
              <a:t> </a:t>
            </a:r>
            <a:r>
              <a:rPr i="1" spc="-25" dirty="0">
                <a:latin typeface="Arial"/>
                <a:cs typeface="Arial"/>
              </a:rPr>
              <a:t>is </a:t>
            </a:r>
            <a:r>
              <a:rPr i="1" dirty="0">
                <a:latin typeface="Arial"/>
                <a:cs typeface="Arial"/>
              </a:rPr>
              <a:t>probably</a:t>
            </a:r>
            <a:r>
              <a:rPr i="1" spc="-20" dirty="0">
                <a:latin typeface="Arial"/>
                <a:cs typeface="Arial"/>
              </a:rPr>
              <a:t> </a:t>
            </a:r>
            <a:r>
              <a:rPr i="1" dirty="0">
                <a:latin typeface="Arial"/>
                <a:cs typeface="Arial"/>
              </a:rPr>
              <a:t>the</a:t>
            </a:r>
            <a:r>
              <a:rPr i="1" spc="-5" dirty="0">
                <a:latin typeface="Arial"/>
                <a:cs typeface="Arial"/>
              </a:rPr>
              <a:t> </a:t>
            </a:r>
            <a:r>
              <a:rPr i="1" dirty="0">
                <a:latin typeface="Arial"/>
                <a:cs typeface="Arial"/>
              </a:rPr>
              <a:t>reason</a:t>
            </a:r>
            <a:r>
              <a:rPr i="1" spc="-5" dirty="0">
                <a:latin typeface="Arial"/>
                <a:cs typeface="Arial"/>
              </a:rPr>
              <a:t> </a:t>
            </a:r>
            <a:r>
              <a:rPr i="1" dirty="0">
                <a:latin typeface="Arial"/>
                <a:cs typeface="Arial"/>
              </a:rPr>
              <a:t>so</a:t>
            </a:r>
            <a:r>
              <a:rPr i="1" spc="-5" dirty="0">
                <a:latin typeface="Arial"/>
                <a:cs typeface="Arial"/>
              </a:rPr>
              <a:t> </a:t>
            </a:r>
            <a:r>
              <a:rPr i="1" spc="-25" dirty="0">
                <a:latin typeface="Arial"/>
                <a:cs typeface="Arial"/>
              </a:rPr>
              <a:t>few </a:t>
            </a:r>
            <a:r>
              <a:rPr i="1" dirty="0">
                <a:latin typeface="Arial"/>
                <a:cs typeface="Arial"/>
              </a:rPr>
              <a:t>engage</a:t>
            </a:r>
            <a:r>
              <a:rPr i="1" spc="-5" dirty="0">
                <a:latin typeface="Arial"/>
                <a:cs typeface="Arial"/>
              </a:rPr>
              <a:t> </a:t>
            </a:r>
            <a:r>
              <a:rPr i="1" dirty="0">
                <a:latin typeface="Arial"/>
                <a:cs typeface="Arial"/>
              </a:rPr>
              <a:t>in </a:t>
            </a:r>
            <a:r>
              <a:rPr i="1" spc="-20" dirty="0">
                <a:latin typeface="Arial"/>
                <a:cs typeface="Arial"/>
              </a:rPr>
              <a:t>it.</a:t>
            </a:r>
            <a:r>
              <a:rPr spc="-20" dirty="0"/>
              <a:t>”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18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8451" y="3772916"/>
            <a:ext cx="155067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Arial"/>
                <a:cs typeface="Arial"/>
              </a:rPr>
              <a:t>Henry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Ford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82388" y="2224532"/>
            <a:ext cx="55600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Project</a:t>
            </a:r>
            <a:r>
              <a:rPr spc="-25" dirty="0"/>
              <a:t> </a:t>
            </a:r>
            <a:r>
              <a:rPr dirty="0"/>
              <a:t>Risk;</a:t>
            </a:r>
            <a:r>
              <a:rPr spc="-15" dirty="0"/>
              <a:t> </a:t>
            </a:r>
            <a:r>
              <a:rPr dirty="0"/>
              <a:t>an</a:t>
            </a:r>
            <a:r>
              <a:rPr spc="-10" dirty="0"/>
              <a:t> </a:t>
            </a:r>
            <a:r>
              <a:rPr dirty="0"/>
              <a:t>Opportunity</a:t>
            </a:r>
            <a:r>
              <a:rPr spc="-5" dirty="0"/>
              <a:t> </a:t>
            </a:r>
            <a:r>
              <a:rPr dirty="0"/>
              <a:t>or</a:t>
            </a:r>
            <a:r>
              <a:rPr spc="-10" dirty="0"/>
              <a:t> </a:t>
            </a:r>
            <a:r>
              <a:rPr dirty="0"/>
              <a:t>a</a:t>
            </a:r>
            <a:r>
              <a:rPr spc="-50" dirty="0"/>
              <a:t> </a:t>
            </a:r>
            <a:r>
              <a:rPr spc="-10" dirty="0"/>
              <a:t>Threat?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19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34315" y="1056132"/>
            <a:ext cx="7364730" cy="429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100"/>
              </a:spcBef>
              <a:buChar char="•"/>
              <a:tabLst>
                <a:tab pos="297815" algn="l"/>
                <a:tab pos="298450" algn="l"/>
              </a:tabLst>
            </a:pPr>
            <a:r>
              <a:rPr sz="2000" dirty="0">
                <a:latin typeface="Arial"/>
                <a:cs typeface="Arial"/>
              </a:rPr>
              <a:t>An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important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factor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consider.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"/>
              <a:buChar char="•"/>
            </a:pPr>
            <a:endParaRPr sz="20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2000" dirty="0">
                <a:latin typeface="Arial"/>
                <a:cs typeface="Arial"/>
              </a:rPr>
              <a:t>Many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people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do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not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do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it,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or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do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it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poorly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2050">
              <a:latin typeface="Arial"/>
              <a:cs typeface="Arial"/>
            </a:endParaRPr>
          </a:p>
          <a:p>
            <a:pPr marL="298450" marR="508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2000" dirty="0">
                <a:latin typeface="Arial"/>
                <a:cs typeface="Arial"/>
              </a:rPr>
              <a:t>The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big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risks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pertaining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project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can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only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be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handled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by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the </a:t>
            </a:r>
            <a:r>
              <a:rPr sz="2000" dirty="0">
                <a:latin typeface="Arial"/>
                <a:cs typeface="Arial"/>
              </a:rPr>
              <a:t>Project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Manager/Stakeholders.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"/>
              <a:buChar char="•"/>
            </a:pPr>
            <a:endParaRPr sz="20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2000" dirty="0">
                <a:latin typeface="Arial"/>
                <a:cs typeface="Arial"/>
              </a:rPr>
              <a:t>It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Is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Difficult!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20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2000" dirty="0">
                <a:latin typeface="Arial"/>
                <a:cs typeface="Arial"/>
              </a:rPr>
              <a:t>It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is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ignored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at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your</a:t>
            </a:r>
            <a:r>
              <a:rPr sz="2000" spc="-10" dirty="0">
                <a:latin typeface="Arial"/>
                <a:cs typeface="Arial"/>
              </a:rPr>
              <a:t> peril!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"/>
              <a:buChar char="•"/>
            </a:pPr>
            <a:endParaRPr sz="20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2000" dirty="0">
                <a:latin typeface="Arial"/>
                <a:cs typeface="Arial"/>
              </a:rPr>
              <a:t>Structured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or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unstructured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brainstorming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is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required.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20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2000" dirty="0">
                <a:latin typeface="Arial"/>
                <a:cs typeface="Arial"/>
              </a:rPr>
              <a:t>Plan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for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worst,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hope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for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best.</a:t>
            </a:r>
            <a:endParaRPr sz="20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20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72990" y="136651"/>
            <a:ext cx="35185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Project</a:t>
            </a:r>
            <a:r>
              <a:rPr spc="-15" dirty="0"/>
              <a:t> </a:t>
            </a:r>
            <a:r>
              <a:rPr dirty="0"/>
              <a:t>Risk</a:t>
            </a:r>
            <a:r>
              <a:rPr spc="-5" dirty="0"/>
              <a:t> </a:t>
            </a:r>
            <a:r>
              <a:rPr spc="-10" dirty="0"/>
              <a:t>Management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24710">
              <a:lnSpc>
                <a:spcPct val="100000"/>
              </a:lnSpc>
              <a:spcBef>
                <a:spcPts val="100"/>
              </a:spcBef>
            </a:pPr>
            <a:r>
              <a:rPr dirty="0"/>
              <a:t>Considerations</a:t>
            </a:r>
            <a:r>
              <a:rPr spc="-20" dirty="0"/>
              <a:t> </a:t>
            </a:r>
            <a:r>
              <a:rPr dirty="0"/>
              <a:t>around</a:t>
            </a:r>
            <a:r>
              <a:rPr spc="-5" dirty="0"/>
              <a:t> </a:t>
            </a:r>
            <a:r>
              <a:rPr spc="-20" dirty="0"/>
              <a:t>Risk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21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78331" y="1160779"/>
            <a:ext cx="7068184" cy="4149725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297815" marR="5080" indent="-285750">
              <a:lnSpc>
                <a:spcPct val="102200"/>
              </a:lnSpc>
              <a:spcBef>
                <a:spcPts val="50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An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organization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will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not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able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fully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eliminate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eradicate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every risk.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There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certain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degree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with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every</a:t>
            </a:r>
            <a:r>
              <a:rPr sz="1800" spc="-10" dirty="0">
                <a:latin typeface="Arial"/>
                <a:cs typeface="Arial"/>
              </a:rPr>
              <a:t> project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5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Each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will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have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its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own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set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risks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dealt</a:t>
            </a:r>
            <a:r>
              <a:rPr sz="1800" spc="-10" dirty="0">
                <a:latin typeface="Arial"/>
                <a:cs typeface="Arial"/>
              </a:rPr>
              <a:t> with.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1800">
              <a:latin typeface="Arial"/>
              <a:cs typeface="Arial"/>
            </a:endParaRPr>
          </a:p>
          <a:p>
            <a:pPr marL="297815" marR="563245" indent="-285750">
              <a:lnSpc>
                <a:spcPct val="1022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The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management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process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should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not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compromised.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If </a:t>
            </a:r>
            <a:r>
              <a:rPr sz="1800" dirty="0">
                <a:latin typeface="Arial"/>
                <a:cs typeface="Arial"/>
              </a:rPr>
              <a:t>ignored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lead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serious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detrimental</a:t>
            </a:r>
            <a:r>
              <a:rPr sz="1800" spc="-10" dirty="0">
                <a:latin typeface="Arial"/>
                <a:cs typeface="Arial"/>
              </a:rPr>
              <a:t> effects.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Arial"/>
              <a:buChar char="•"/>
            </a:pPr>
            <a:endParaRPr sz="1800">
              <a:latin typeface="Arial"/>
              <a:cs typeface="Arial"/>
            </a:endParaRPr>
          </a:p>
          <a:p>
            <a:pPr marL="297815" marR="194945" indent="-285750">
              <a:lnSpc>
                <a:spcPct val="1022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The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entire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team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Stakeholders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should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aware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the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management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methodology.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Arial"/>
              <a:buChar char="•"/>
            </a:pPr>
            <a:endParaRPr sz="1800">
              <a:latin typeface="Arial"/>
              <a:cs typeface="Arial"/>
            </a:endParaRPr>
          </a:p>
          <a:p>
            <a:pPr marL="297815" marR="245745" indent="-285750">
              <a:lnSpc>
                <a:spcPct val="1022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Enhanced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education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frequent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assessments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are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0" dirty="0">
                <a:latin typeface="Arial"/>
                <a:cs typeface="Arial"/>
              </a:rPr>
              <a:t> best </a:t>
            </a:r>
            <a:r>
              <a:rPr sz="1800" dirty="0">
                <a:latin typeface="Arial"/>
                <a:cs typeface="Arial"/>
              </a:rPr>
              <a:t>way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minimize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damage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from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risks.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67715" rIns="0" bIns="0" rtlCol="0">
            <a:spAutoFit/>
          </a:bodyPr>
          <a:lstStyle/>
          <a:p>
            <a:pPr marL="2032000">
              <a:lnSpc>
                <a:spcPct val="100000"/>
              </a:lnSpc>
              <a:spcBef>
                <a:spcPts val="100"/>
              </a:spcBef>
            </a:pPr>
            <a:r>
              <a:rPr sz="2800" dirty="0"/>
              <a:t>Project</a:t>
            </a:r>
            <a:r>
              <a:rPr sz="2800" spc="-15" dirty="0"/>
              <a:t> </a:t>
            </a:r>
            <a:r>
              <a:rPr sz="2800" dirty="0"/>
              <a:t>Risk </a:t>
            </a:r>
            <a:r>
              <a:rPr sz="2800" spc="-10" dirty="0"/>
              <a:t>Management</a:t>
            </a:r>
            <a:endParaRPr sz="2800"/>
          </a:p>
        </p:txBody>
      </p:sp>
      <p:sp>
        <p:nvSpPr>
          <p:cNvPr id="4" name="object 4"/>
          <p:cNvSpPr txBox="1"/>
          <p:nvPr/>
        </p:nvSpPr>
        <p:spPr>
          <a:xfrm>
            <a:off x="8327390" y="6421946"/>
            <a:ext cx="280035" cy="2813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090"/>
              </a:lnSpc>
            </a:pPr>
            <a:r>
              <a:rPr sz="1800" spc="-25" dirty="0">
                <a:solidFill>
                  <a:srgbClr val="898989"/>
                </a:solidFill>
                <a:latin typeface="Arial"/>
                <a:cs typeface="Arial"/>
              </a:rPr>
              <a:t>22</a:t>
            </a:r>
            <a:endParaRPr sz="18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78331" y="1575308"/>
            <a:ext cx="5651500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Arial"/>
                <a:cs typeface="Arial"/>
              </a:rPr>
              <a:t>Key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Steps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Risk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Management</a:t>
            </a:r>
            <a:r>
              <a:rPr sz="2400" spc="-10" dirty="0">
                <a:latin typeface="Arial"/>
                <a:cs typeface="Arial"/>
              </a:rPr>
              <a:t> Process:-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450">
              <a:latin typeface="Arial"/>
              <a:cs typeface="Arial"/>
            </a:endParaRPr>
          </a:p>
          <a:p>
            <a:pPr marL="469900" indent="-457200">
              <a:lnSpc>
                <a:spcPct val="100000"/>
              </a:lnSpc>
              <a:spcBef>
                <a:spcPts val="5"/>
              </a:spcBef>
              <a:buChar char="•"/>
              <a:tabLst>
                <a:tab pos="469265" algn="l"/>
                <a:tab pos="469900" algn="l"/>
              </a:tabLst>
            </a:pPr>
            <a:r>
              <a:rPr sz="2400" dirty="0">
                <a:latin typeface="Arial"/>
                <a:cs typeface="Arial"/>
              </a:rPr>
              <a:t>Risk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Identification.</a:t>
            </a:r>
            <a:endParaRPr sz="2400">
              <a:latin typeface="Arial"/>
              <a:cs typeface="Arial"/>
            </a:endParaRPr>
          </a:p>
          <a:p>
            <a:pPr marL="469900" indent="-457200">
              <a:lnSpc>
                <a:spcPct val="100000"/>
              </a:lnSpc>
              <a:spcBef>
                <a:spcPts val="20"/>
              </a:spcBef>
              <a:buChar char="•"/>
              <a:tabLst>
                <a:tab pos="469265" algn="l"/>
                <a:tab pos="469900" algn="l"/>
              </a:tabLst>
            </a:pPr>
            <a:r>
              <a:rPr sz="2400" dirty="0">
                <a:latin typeface="Arial"/>
                <a:cs typeface="Arial"/>
              </a:rPr>
              <a:t>Risk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Quantification.</a:t>
            </a:r>
            <a:endParaRPr sz="2400">
              <a:latin typeface="Arial"/>
              <a:cs typeface="Arial"/>
            </a:endParaRPr>
          </a:p>
          <a:p>
            <a:pPr marL="469900" indent="-457200">
              <a:lnSpc>
                <a:spcPct val="100000"/>
              </a:lnSpc>
              <a:spcBef>
                <a:spcPts val="25"/>
              </a:spcBef>
              <a:buChar char="•"/>
              <a:tabLst>
                <a:tab pos="469265" algn="l"/>
                <a:tab pos="469900" algn="l"/>
              </a:tabLst>
            </a:pPr>
            <a:r>
              <a:rPr sz="2400" dirty="0">
                <a:latin typeface="Arial"/>
                <a:cs typeface="Arial"/>
              </a:rPr>
              <a:t>Risk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Response.</a:t>
            </a:r>
            <a:endParaRPr sz="2400">
              <a:latin typeface="Arial"/>
              <a:cs typeface="Arial"/>
            </a:endParaRPr>
          </a:p>
          <a:p>
            <a:pPr marL="469900" indent="-457200">
              <a:lnSpc>
                <a:spcPct val="100000"/>
              </a:lnSpc>
              <a:buChar char="•"/>
              <a:tabLst>
                <a:tab pos="469265" algn="l"/>
                <a:tab pos="469900" algn="l"/>
              </a:tabLst>
            </a:pPr>
            <a:r>
              <a:rPr sz="2400" dirty="0">
                <a:latin typeface="Arial"/>
                <a:cs typeface="Arial"/>
              </a:rPr>
              <a:t>Risk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Monitoring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Control.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08794" y="218947"/>
            <a:ext cx="36709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Risk</a:t>
            </a:r>
            <a:r>
              <a:rPr spc="-5" dirty="0"/>
              <a:t> </a:t>
            </a:r>
            <a:r>
              <a:rPr dirty="0"/>
              <a:t>Management</a:t>
            </a:r>
            <a:r>
              <a:rPr spc="-10" dirty="0"/>
              <a:t> Process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23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86243" y="737107"/>
            <a:ext cx="8871585" cy="50501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Considerations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when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comes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management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process:-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050" dirty="0">
              <a:latin typeface="Arial"/>
              <a:cs typeface="Arial"/>
            </a:endParaRPr>
          </a:p>
          <a:p>
            <a:pPr marL="297815" marR="1083945" indent="-285750">
              <a:lnSpc>
                <a:spcPts val="209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Each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team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member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involved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planning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process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needs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to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identify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25" dirty="0">
                <a:latin typeface="Arial"/>
                <a:cs typeface="Arial"/>
              </a:rPr>
              <a:t>and </a:t>
            </a:r>
            <a:r>
              <a:rPr sz="1800" b="1" dirty="0">
                <a:latin typeface="Arial"/>
                <a:cs typeface="Arial"/>
              </a:rPr>
              <a:t>understand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the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risks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see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pertaining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project.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1750" dirty="0">
              <a:latin typeface="Arial"/>
              <a:cs typeface="Arial"/>
            </a:endParaRPr>
          </a:p>
          <a:p>
            <a:pPr marL="297815" marR="5080" indent="-285750">
              <a:lnSpc>
                <a:spcPct val="1022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Once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team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members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have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given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their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list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risks,</a:t>
            </a:r>
            <a:r>
              <a:rPr lang="en-GB" sz="1800" spc="48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consolidate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single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list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and </a:t>
            </a:r>
            <a:r>
              <a:rPr sz="1800" dirty="0">
                <a:latin typeface="Arial"/>
                <a:cs typeface="Arial"/>
              </a:rPr>
              <a:t>remove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duplications.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1850" dirty="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Assess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probability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and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impact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of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the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risks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involved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with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help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 matrix.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Arial"/>
              <a:buChar char="•"/>
            </a:pPr>
            <a:endParaRPr sz="1800" dirty="0">
              <a:latin typeface="Arial"/>
              <a:cs typeface="Arial"/>
            </a:endParaRPr>
          </a:p>
          <a:p>
            <a:pPr marL="297815" marR="144145" indent="-285750">
              <a:lnSpc>
                <a:spcPct val="1022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Split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team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subgroups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where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each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group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will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identify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triggers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that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lead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to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risks.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850" dirty="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Devise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contingency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plans</a:t>
            </a:r>
            <a:r>
              <a:rPr sz="1800" spc="47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eliminate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the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risks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10" dirty="0">
                <a:latin typeface="Arial"/>
                <a:cs typeface="Arial"/>
              </a:rPr>
              <a:t>identified</a:t>
            </a:r>
            <a:r>
              <a:rPr sz="1800" spc="-10" dirty="0">
                <a:latin typeface="Arial"/>
                <a:cs typeface="Arial"/>
              </a:rPr>
              <a:t>.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Arial"/>
              <a:buChar char="•"/>
            </a:pPr>
            <a:endParaRPr sz="1800" dirty="0">
              <a:latin typeface="Arial"/>
              <a:cs typeface="Arial"/>
            </a:endParaRPr>
          </a:p>
          <a:p>
            <a:pPr marL="297815" marR="411480" indent="-285750">
              <a:lnSpc>
                <a:spcPct val="1022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b="1" dirty="0">
                <a:latin typeface="Arial"/>
                <a:cs typeface="Arial"/>
              </a:rPr>
              <a:t>Plan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the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risk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management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process</a:t>
            </a:r>
            <a:r>
              <a:rPr sz="1800" dirty="0">
                <a:latin typeface="Arial"/>
                <a:cs typeface="Arial"/>
              </a:rPr>
              <a:t>.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Ideally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Each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person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involved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is </a:t>
            </a:r>
            <a:r>
              <a:rPr sz="1800" dirty="0">
                <a:latin typeface="Arial"/>
                <a:cs typeface="Arial"/>
              </a:rPr>
              <a:t>assigned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which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he/she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identifies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triggers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finds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suitable solution.</a:t>
            </a:r>
            <a:endParaRPr sz="18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3443" rIns="0" bIns="0" rtlCol="0">
            <a:spAutoFit/>
          </a:bodyPr>
          <a:lstStyle/>
          <a:p>
            <a:pPr marL="2259330">
              <a:lnSpc>
                <a:spcPct val="100000"/>
              </a:lnSpc>
              <a:spcBef>
                <a:spcPts val="100"/>
              </a:spcBef>
            </a:pPr>
            <a:r>
              <a:rPr dirty="0"/>
              <a:t>Risk</a:t>
            </a:r>
            <a:r>
              <a:rPr spc="-5" dirty="0"/>
              <a:t> </a:t>
            </a:r>
            <a:r>
              <a:rPr spc="-10" dirty="0"/>
              <a:t>Quantification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24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2307" y="1307084"/>
            <a:ext cx="6591934" cy="3057953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97815" marR="243840" indent="-285750">
              <a:lnSpc>
                <a:spcPct val="99400"/>
              </a:lnSpc>
              <a:spcBef>
                <a:spcPts val="110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Risks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can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evaluated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based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quantity.</a:t>
            </a:r>
            <a:r>
              <a:rPr sz="1800" spc="-10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At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simplest </a:t>
            </a:r>
            <a:r>
              <a:rPr sz="1800" dirty="0">
                <a:latin typeface="Arial"/>
                <a:cs typeface="Arial"/>
              </a:rPr>
              <a:t>level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Managers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analyse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likely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effect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risk </a:t>
            </a:r>
            <a:r>
              <a:rPr sz="1800" dirty="0">
                <a:latin typeface="Arial"/>
                <a:cs typeface="Arial"/>
              </a:rPr>
              <a:t>with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help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 matrix.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2000" dirty="0">
              <a:latin typeface="Arial"/>
              <a:cs typeface="Arial"/>
            </a:endParaRPr>
          </a:p>
          <a:p>
            <a:pPr marL="297815" marR="125730" indent="-285750">
              <a:lnSpc>
                <a:spcPts val="211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Using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matrix,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manager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categorize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risk </a:t>
            </a:r>
            <a:r>
              <a:rPr sz="1800" dirty="0">
                <a:latin typeface="Arial"/>
                <a:cs typeface="Arial"/>
              </a:rPr>
              <a:t>into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four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categories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Low,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Medium,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High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and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b="1" spc="-10" dirty="0">
                <a:latin typeface="Arial"/>
                <a:cs typeface="Arial"/>
              </a:rPr>
              <a:t>Critical</a:t>
            </a:r>
            <a:r>
              <a:rPr sz="1800" spc="-10" dirty="0">
                <a:latin typeface="Arial"/>
                <a:cs typeface="Arial"/>
              </a:rPr>
              <a:t>.</a:t>
            </a:r>
            <a:endParaRPr lang="en-GB" sz="1800" spc="-10" dirty="0">
              <a:latin typeface="Arial"/>
              <a:cs typeface="Arial"/>
            </a:endParaRPr>
          </a:p>
          <a:p>
            <a:pPr marL="12065" marR="125730">
              <a:lnSpc>
                <a:spcPts val="2110"/>
              </a:lnSpc>
              <a:tabLst>
                <a:tab pos="297815" algn="l"/>
                <a:tab pos="298450" algn="l"/>
              </a:tabLst>
            </a:pPr>
            <a:endParaRPr sz="1800" dirty="0">
              <a:latin typeface="Arial"/>
              <a:cs typeface="Arial"/>
            </a:endParaRPr>
          </a:p>
          <a:p>
            <a:pPr marL="297815" marR="151130" indent="-285750">
              <a:lnSpc>
                <a:spcPts val="2110"/>
              </a:lnSpc>
              <a:spcBef>
                <a:spcPts val="75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The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probability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occurrence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impact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project </a:t>
            </a:r>
            <a:r>
              <a:rPr sz="1800" dirty="0">
                <a:latin typeface="Arial"/>
                <a:cs typeface="Arial"/>
              </a:rPr>
              <a:t>are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two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parameters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used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for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placing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0" dirty="0">
                <a:latin typeface="Arial"/>
                <a:cs typeface="Arial"/>
              </a:rPr>
              <a:t> matrix</a:t>
            </a:r>
            <a:endParaRPr sz="1800" dirty="0">
              <a:latin typeface="Arial"/>
              <a:cs typeface="Arial"/>
            </a:endParaRPr>
          </a:p>
          <a:p>
            <a:pPr marL="297815">
              <a:lnSpc>
                <a:spcPts val="2125"/>
              </a:lnSpc>
            </a:pPr>
            <a:r>
              <a:rPr sz="1800" spc="-10" dirty="0">
                <a:latin typeface="Arial"/>
                <a:cs typeface="Arial"/>
              </a:rPr>
              <a:t>categories.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85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2621433" y="902370"/>
          <a:ext cx="2831464" cy="2926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636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677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4630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7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Medium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7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Critical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630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 dirty="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750" dirty="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Low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 dirty="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750" dirty="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High</a:t>
                      </a:r>
                      <a:endParaRPr sz="18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25</a:t>
            </a:fld>
            <a:endParaRPr spc="-25" dirty="0"/>
          </a:p>
        </p:txBody>
      </p:sp>
      <p:sp>
        <p:nvSpPr>
          <p:cNvPr id="13" name="object 1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58994" y="2215550"/>
            <a:ext cx="10928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Arial"/>
                <a:cs typeface="Arial"/>
              </a:rPr>
              <a:t>Probability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598731" y="4648200"/>
            <a:ext cx="7118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Arial"/>
                <a:cs typeface="Arial"/>
              </a:rPr>
              <a:t>Impact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130460" y="1755140"/>
            <a:ext cx="153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3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130460" y="2581147"/>
            <a:ext cx="15303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2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7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dirty="0">
                <a:latin typeface="Arial"/>
                <a:cs typeface="Arial"/>
              </a:rPr>
              <a:t>1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706523" y="4038092"/>
            <a:ext cx="153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1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468092" y="4038092"/>
            <a:ext cx="153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2</a:t>
            </a:r>
            <a:endParaRPr sz="18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356580" y="4038092"/>
            <a:ext cx="153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3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181608" y="4038092"/>
            <a:ext cx="153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4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130460" y="295147"/>
            <a:ext cx="4803739" cy="9643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44500">
              <a:lnSpc>
                <a:spcPct val="100000"/>
              </a:lnSpc>
              <a:spcBef>
                <a:spcPts val="100"/>
              </a:spcBef>
            </a:pPr>
            <a:r>
              <a:rPr lang="en-GB" sz="1800" dirty="0">
                <a:latin typeface="Arial"/>
                <a:cs typeface="Arial"/>
              </a:rPr>
              <a:t>    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1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Assessment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Matrix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5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dirty="0">
                <a:latin typeface="Arial"/>
                <a:cs typeface="Arial"/>
              </a:rPr>
              <a:t>4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8C207C5-5C0C-D477-B4FE-8D2174A5A1C6}"/>
              </a:ext>
            </a:extLst>
          </p:cNvPr>
          <p:cNvSpPr txBox="1"/>
          <p:nvPr/>
        </p:nvSpPr>
        <p:spPr>
          <a:xfrm>
            <a:off x="6222501" y="954359"/>
            <a:ext cx="2667000" cy="25605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065" marR="5080">
              <a:lnSpc>
                <a:spcPct val="99400"/>
              </a:lnSpc>
              <a:tabLst>
                <a:tab pos="297815" algn="l"/>
                <a:tab pos="298450" algn="l"/>
              </a:tabLst>
            </a:pPr>
            <a:r>
              <a:rPr lang="en-GB" sz="1800" dirty="0">
                <a:latin typeface="Arial"/>
                <a:cs typeface="Arial"/>
              </a:rPr>
              <a:t>As</a:t>
            </a:r>
            <a:r>
              <a:rPr lang="en-GB" sz="1800" spc="-2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an</a:t>
            </a:r>
            <a:r>
              <a:rPr lang="en-GB" sz="1800" spc="-1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example,</a:t>
            </a:r>
            <a:r>
              <a:rPr lang="en-GB" sz="1800" spc="-15" dirty="0">
                <a:latin typeface="Arial"/>
                <a:cs typeface="Arial"/>
              </a:rPr>
              <a:t> </a:t>
            </a:r>
          </a:p>
          <a:p>
            <a:pPr marL="12065" marR="5080">
              <a:lnSpc>
                <a:spcPct val="99400"/>
              </a:lnSpc>
              <a:tabLst>
                <a:tab pos="297815" algn="l"/>
                <a:tab pos="298450" algn="l"/>
              </a:tabLst>
            </a:pPr>
            <a:r>
              <a:rPr lang="en-GB" sz="1800" dirty="0">
                <a:latin typeface="Arial"/>
                <a:cs typeface="Arial"/>
              </a:rPr>
              <a:t>if</a:t>
            </a:r>
            <a:r>
              <a:rPr lang="en-GB" sz="1800" spc="-1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a</a:t>
            </a:r>
            <a:r>
              <a:rPr lang="en-GB" sz="1800" spc="-1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risk</a:t>
            </a:r>
            <a:r>
              <a:rPr lang="en-GB" sz="1800" spc="-1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occurrence</a:t>
            </a:r>
            <a:r>
              <a:rPr lang="en-GB" sz="1800" spc="-1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is</a:t>
            </a:r>
            <a:r>
              <a:rPr lang="en-GB" sz="1800" spc="-1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low</a:t>
            </a:r>
            <a:r>
              <a:rPr lang="en-GB" sz="1800" spc="-1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(probability</a:t>
            </a:r>
            <a:r>
              <a:rPr lang="en-GB" sz="1800" spc="-1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=</a:t>
            </a:r>
            <a:r>
              <a:rPr lang="en-GB" sz="1800" spc="-1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2)</a:t>
            </a:r>
            <a:r>
              <a:rPr lang="en-GB" sz="1800" spc="-5" dirty="0">
                <a:latin typeface="Arial"/>
                <a:cs typeface="Arial"/>
              </a:rPr>
              <a:t> </a:t>
            </a:r>
            <a:r>
              <a:rPr lang="en-GB" sz="1800" spc="-25" dirty="0">
                <a:latin typeface="Arial"/>
                <a:cs typeface="Arial"/>
              </a:rPr>
              <a:t>and</a:t>
            </a:r>
          </a:p>
          <a:p>
            <a:pPr marL="12065" marR="5080">
              <a:lnSpc>
                <a:spcPct val="99400"/>
              </a:lnSpc>
              <a:tabLst>
                <a:tab pos="297815" algn="l"/>
                <a:tab pos="298450" algn="l"/>
              </a:tabLst>
            </a:pPr>
            <a:endParaRPr lang="en-GB" spc="-25" dirty="0">
              <a:latin typeface="Arial"/>
              <a:cs typeface="Arial"/>
            </a:endParaRPr>
          </a:p>
          <a:p>
            <a:pPr marL="12065" marR="5080">
              <a:lnSpc>
                <a:spcPct val="99400"/>
              </a:lnSpc>
              <a:tabLst>
                <a:tab pos="297815" algn="l"/>
                <a:tab pos="298450" algn="l"/>
              </a:tabLst>
            </a:pPr>
            <a:r>
              <a:rPr lang="en-GB" sz="1800" dirty="0">
                <a:latin typeface="Arial"/>
                <a:cs typeface="Arial"/>
              </a:rPr>
              <a:t>it</a:t>
            </a:r>
            <a:r>
              <a:rPr lang="en-GB" sz="1800" spc="-2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has</a:t>
            </a:r>
            <a:r>
              <a:rPr lang="en-GB" sz="1800" spc="-1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the</a:t>
            </a:r>
            <a:r>
              <a:rPr lang="en-GB" sz="1800" spc="-1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highest</a:t>
            </a:r>
            <a:r>
              <a:rPr lang="en-GB" sz="1800" spc="-1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impact</a:t>
            </a:r>
            <a:r>
              <a:rPr lang="en-GB" sz="1800" spc="-1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(impact</a:t>
            </a:r>
            <a:r>
              <a:rPr lang="en-GB" sz="1800" spc="-1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=</a:t>
            </a:r>
            <a:r>
              <a:rPr lang="en-GB" sz="1800" spc="-1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4),</a:t>
            </a:r>
            <a:r>
              <a:rPr lang="en-GB" sz="1800" spc="-10" dirty="0">
                <a:latin typeface="Arial"/>
                <a:cs typeface="Arial"/>
              </a:rPr>
              <a:t> </a:t>
            </a:r>
          </a:p>
          <a:p>
            <a:pPr marL="12065" marR="5080">
              <a:lnSpc>
                <a:spcPct val="99400"/>
              </a:lnSpc>
              <a:tabLst>
                <a:tab pos="297815" algn="l"/>
                <a:tab pos="298450" algn="l"/>
              </a:tabLst>
            </a:pPr>
            <a:endParaRPr lang="en-GB" spc="-10" dirty="0">
              <a:latin typeface="Arial"/>
              <a:cs typeface="Arial"/>
            </a:endParaRPr>
          </a:p>
          <a:p>
            <a:pPr marL="12065" marR="5080">
              <a:lnSpc>
                <a:spcPct val="99400"/>
              </a:lnSpc>
              <a:tabLst>
                <a:tab pos="297815" algn="l"/>
                <a:tab pos="298450" algn="l"/>
              </a:tabLst>
            </a:pPr>
            <a:r>
              <a:rPr lang="en-GB" sz="1800" dirty="0">
                <a:latin typeface="Arial"/>
                <a:cs typeface="Arial"/>
              </a:rPr>
              <a:t>the</a:t>
            </a:r>
            <a:r>
              <a:rPr lang="en-GB" sz="1800" spc="-1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risk</a:t>
            </a:r>
            <a:r>
              <a:rPr lang="en-GB" sz="1800" spc="-1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can</a:t>
            </a:r>
            <a:r>
              <a:rPr lang="en-GB" sz="1800" spc="-10" dirty="0">
                <a:latin typeface="Arial"/>
                <a:cs typeface="Arial"/>
              </a:rPr>
              <a:t> </a:t>
            </a:r>
            <a:r>
              <a:rPr lang="en-GB" sz="1800" spc="-25" dirty="0">
                <a:latin typeface="Arial"/>
                <a:cs typeface="Arial"/>
              </a:rPr>
              <a:t>be </a:t>
            </a:r>
            <a:r>
              <a:rPr lang="en-GB" sz="1800" dirty="0">
                <a:latin typeface="Arial"/>
                <a:cs typeface="Arial"/>
              </a:rPr>
              <a:t>categorized</a:t>
            </a:r>
            <a:r>
              <a:rPr lang="en-GB" sz="1800" spc="-2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as</a:t>
            </a:r>
            <a:r>
              <a:rPr lang="en-GB" sz="1800" spc="-20" dirty="0">
                <a:latin typeface="Arial"/>
                <a:cs typeface="Arial"/>
              </a:rPr>
              <a:t> </a:t>
            </a:r>
            <a:r>
              <a:rPr lang="en-GB" sz="1800" spc="-10" dirty="0">
                <a:latin typeface="Arial"/>
                <a:cs typeface="Arial"/>
              </a:rPr>
              <a:t>'High'.</a:t>
            </a:r>
            <a:endParaRPr lang="en-GB" sz="18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50340" y="855979"/>
            <a:ext cx="217995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Risk</a:t>
            </a:r>
            <a:r>
              <a:rPr spc="-5" dirty="0"/>
              <a:t> </a:t>
            </a:r>
            <a:r>
              <a:rPr spc="-10" dirty="0"/>
              <a:t>Categories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26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50340" y="1531620"/>
            <a:ext cx="4113529" cy="2159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indent="-457200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469265" algn="l"/>
                <a:tab pos="469900" algn="l"/>
              </a:tabLst>
            </a:pPr>
            <a:r>
              <a:rPr sz="2000" dirty="0">
                <a:latin typeface="Arial"/>
                <a:cs typeface="Arial"/>
              </a:rPr>
              <a:t>Scope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Risk</a:t>
            </a:r>
            <a:endParaRPr sz="2000">
              <a:latin typeface="Arial"/>
              <a:cs typeface="Arial"/>
            </a:endParaRPr>
          </a:p>
          <a:p>
            <a:pPr marL="469900" indent="-457200">
              <a:lnSpc>
                <a:spcPct val="100000"/>
              </a:lnSpc>
              <a:buAutoNum type="arabicPeriod"/>
              <a:tabLst>
                <a:tab pos="469265" algn="l"/>
                <a:tab pos="469900" algn="l"/>
              </a:tabLst>
            </a:pPr>
            <a:r>
              <a:rPr sz="2000" dirty="0">
                <a:latin typeface="Arial"/>
                <a:cs typeface="Arial"/>
              </a:rPr>
              <a:t>Schedule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Risk</a:t>
            </a:r>
            <a:endParaRPr sz="2000">
              <a:latin typeface="Arial"/>
              <a:cs typeface="Arial"/>
            </a:endParaRPr>
          </a:p>
          <a:p>
            <a:pPr marL="469900" indent="-457200">
              <a:lnSpc>
                <a:spcPct val="100000"/>
              </a:lnSpc>
              <a:buAutoNum type="arabicPeriod"/>
              <a:tabLst>
                <a:tab pos="469265" algn="l"/>
                <a:tab pos="469900" algn="l"/>
              </a:tabLst>
            </a:pPr>
            <a:r>
              <a:rPr sz="2000" dirty="0">
                <a:latin typeface="Arial"/>
                <a:cs typeface="Arial"/>
              </a:rPr>
              <a:t>Resource</a:t>
            </a:r>
            <a:r>
              <a:rPr sz="2000" spc="-20" dirty="0">
                <a:latin typeface="Arial"/>
                <a:cs typeface="Arial"/>
              </a:rPr>
              <a:t> Risk</a:t>
            </a:r>
            <a:endParaRPr sz="2000">
              <a:latin typeface="Arial"/>
              <a:cs typeface="Arial"/>
            </a:endParaRPr>
          </a:p>
          <a:p>
            <a:pPr marL="469900" indent="-457200">
              <a:lnSpc>
                <a:spcPct val="100000"/>
              </a:lnSpc>
              <a:buAutoNum type="arabicPeriod"/>
              <a:tabLst>
                <a:tab pos="469265" algn="l"/>
                <a:tab pos="469900" algn="l"/>
              </a:tabLst>
            </a:pPr>
            <a:r>
              <a:rPr sz="2000" dirty="0">
                <a:latin typeface="Arial"/>
                <a:cs typeface="Arial"/>
              </a:rPr>
              <a:t>Financial </a:t>
            </a:r>
            <a:r>
              <a:rPr sz="2000" spc="-20" dirty="0">
                <a:latin typeface="Arial"/>
                <a:cs typeface="Arial"/>
              </a:rPr>
              <a:t>Risk</a:t>
            </a:r>
            <a:endParaRPr sz="2000">
              <a:latin typeface="Arial"/>
              <a:cs typeface="Arial"/>
            </a:endParaRPr>
          </a:p>
          <a:p>
            <a:pPr marL="469900" indent="-457200">
              <a:lnSpc>
                <a:spcPct val="100000"/>
              </a:lnSpc>
              <a:buAutoNum type="arabicPeriod"/>
              <a:tabLst>
                <a:tab pos="469265" algn="l"/>
                <a:tab pos="469900" algn="l"/>
              </a:tabLst>
            </a:pPr>
            <a:r>
              <a:rPr sz="2000" dirty="0">
                <a:latin typeface="Arial"/>
                <a:cs typeface="Arial"/>
              </a:rPr>
              <a:t>Political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Environmental </a:t>
            </a:r>
            <a:r>
              <a:rPr sz="2000" spc="-20" dirty="0">
                <a:latin typeface="Arial"/>
                <a:cs typeface="Arial"/>
              </a:rPr>
              <a:t>Risk</a:t>
            </a:r>
            <a:endParaRPr sz="2000">
              <a:latin typeface="Arial"/>
              <a:cs typeface="Arial"/>
            </a:endParaRPr>
          </a:p>
          <a:p>
            <a:pPr marL="469900" indent="-457200">
              <a:lnSpc>
                <a:spcPct val="100000"/>
              </a:lnSpc>
              <a:buAutoNum type="arabicPeriod"/>
              <a:tabLst>
                <a:tab pos="469265" algn="l"/>
                <a:tab pos="469900" algn="l"/>
              </a:tabLst>
            </a:pPr>
            <a:r>
              <a:rPr sz="2000" dirty="0">
                <a:latin typeface="Arial"/>
                <a:cs typeface="Arial"/>
              </a:rPr>
              <a:t>Supplier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Risk</a:t>
            </a:r>
            <a:endParaRPr sz="2000">
              <a:latin typeface="Arial"/>
              <a:cs typeface="Arial"/>
            </a:endParaRPr>
          </a:p>
          <a:p>
            <a:pPr marL="469900" indent="-457200">
              <a:lnSpc>
                <a:spcPct val="100000"/>
              </a:lnSpc>
              <a:buAutoNum type="arabicPeriod"/>
              <a:tabLst>
                <a:tab pos="469265" algn="l"/>
                <a:tab pos="469900" algn="l"/>
              </a:tabLst>
            </a:pPr>
            <a:r>
              <a:rPr sz="2000" dirty="0">
                <a:latin typeface="Arial"/>
                <a:cs typeface="Arial"/>
              </a:rPr>
              <a:t>Customer</a:t>
            </a:r>
            <a:r>
              <a:rPr sz="2000" spc="-20" dirty="0">
                <a:latin typeface="Arial"/>
                <a:cs typeface="Arial"/>
              </a:rPr>
              <a:t> Risk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4355" y="1300988"/>
            <a:ext cx="5167630" cy="1939925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298450" marR="186690" indent="-285750">
              <a:lnSpc>
                <a:spcPts val="2110"/>
              </a:lnSpc>
              <a:spcBef>
                <a:spcPts val="210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Scope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would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refer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associated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with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scope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being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wrong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or</a:t>
            </a:r>
            <a:r>
              <a:rPr sz="1800" spc="-10" dirty="0">
                <a:latin typeface="Arial"/>
                <a:cs typeface="Arial"/>
              </a:rPr>
              <a:t> limited.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80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Scope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creep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2000">
              <a:latin typeface="Arial"/>
              <a:cs typeface="Arial"/>
            </a:endParaRPr>
          </a:p>
          <a:p>
            <a:pPr marL="298450" marR="5080" indent="-285750">
              <a:lnSpc>
                <a:spcPts val="211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Scope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being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constrained,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that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is </a:t>
            </a:r>
            <a:r>
              <a:rPr sz="1800" dirty="0">
                <a:latin typeface="Arial"/>
                <a:cs typeface="Arial"/>
              </a:rPr>
              <a:t>impossible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achieve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‘only’</a:t>
            </a:r>
            <a:r>
              <a:rPr sz="1800" spc="-8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objective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stated.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27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50695">
              <a:lnSpc>
                <a:spcPct val="100000"/>
              </a:lnSpc>
              <a:spcBef>
                <a:spcPts val="100"/>
              </a:spcBef>
            </a:pPr>
            <a:r>
              <a:rPr dirty="0"/>
              <a:t>1.</a:t>
            </a:r>
            <a:r>
              <a:rPr spc="-15" dirty="0"/>
              <a:t> </a:t>
            </a:r>
            <a:r>
              <a:rPr dirty="0"/>
              <a:t>Scope</a:t>
            </a:r>
            <a:r>
              <a:rPr spc="-5" dirty="0"/>
              <a:t> </a:t>
            </a:r>
            <a:r>
              <a:rPr spc="-20" dirty="0"/>
              <a:t>Risk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73788" y="135635"/>
            <a:ext cx="19323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/>
              <a:t>2.</a:t>
            </a:r>
            <a:r>
              <a:rPr sz="2000" spc="-15" dirty="0"/>
              <a:t> </a:t>
            </a:r>
            <a:r>
              <a:rPr sz="2000" dirty="0"/>
              <a:t>Schedule</a:t>
            </a:r>
            <a:r>
              <a:rPr sz="2000" spc="-5" dirty="0"/>
              <a:t> </a:t>
            </a:r>
            <a:r>
              <a:rPr sz="2000" spc="-20" dirty="0"/>
              <a:t>Risk</a:t>
            </a:r>
            <a:endParaRPr sz="20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28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74276" y="695451"/>
            <a:ext cx="7207884" cy="4905375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12700" marR="741045">
              <a:lnSpc>
                <a:spcPts val="1900"/>
              </a:lnSpc>
              <a:spcBef>
                <a:spcPts val="180"/>
              </a:spcBef>
            </a:pPr>
            <a:r>
              <a:rPr sz="1600" dirty="0">
                <a:latin typeface="Arial"/>
                <a:cs typeface="Arial"/>
              </a:rPr>
              <a:t>Keeping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timelines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agreed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critical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paths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one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most </a:t>
            </a:r>
            <a:r>
              <a:rPr sz="1600" spc="-10" dirty="0">
                <a:latin typeface="Arial"/>
                <a:cs typeface="Arial"/>
              </a:rPr>
              <a:t>difficult situations.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ts val="1830"/>
              </a:lnSpc>
            </a:pPr>
            <a:r>
              <a:rPr sz="1600" dirty="0">
                <a:latin typeface="Arial"/>
                <a:cs typeface="Arial"/>
              </a:rPr>
              <a:t>Many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Factors</a:t>
            </a:r>
            <a:endParaRPr sz="1600">
              <a:latin typeface="Arial"/>
              <a:cs typeface="Arial"/>
            </a:endParaRPr>
          </a:p>
          <a:p>
            <a:pPr marL="298450" marR="111760" indent="-285750">
              <a:lnSpc>
                <a:spcPts val="1989"/>
              </a:lnSpc>
              <a:spcBef>
                <a:spcPts val="5"/>
              </a:spcBef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Reliance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on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external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parties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whose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input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is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not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within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project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manager’s </a:t>
            </a:r>
            <a:r>
              <a:rPr sz="1600" dirty="0">
                <a:latin typeface="Arial"/>
                <a:cs typeface="Arial"/>
              </a:rPr>
              <a:t>scope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control.</a:t>
            </a:r>
            <a:endParaRPr sz="1600">
              <a:latin typeface="Arial"/>
              <a:cs typeface="Arial"/>
            </a:endParaRPr>
          </a:p>
          <a:p>
            <a:pPr marL="298450" indent="-285750">
              <a:lnSpc>
                <a:spcPts val="1810"/>
              </a:lnSpc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Estimation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errors,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which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most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often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are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too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optimistic</a:t>
            </a:r>
            <a:endParaRPr sz="1600">
              <a:latin typeface="Arial"/>
              <a:cs typeface="Arial"/>
            </a:endParaRPr>
          </a:p>
          <a:p>
            <a:pPr marL="298450" indent="-285750">
              <a:lnSpc>
                <a:spcPts val="1895"/>
              </a:lnSpc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Hardware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delays.</a:t>
            </a:r>
            <a:endParaRPr sz="1600">
              <a:latin typeface="Arial"/>
              <a:cs typeface="Arial"/>
            </a:endParaRPr>
          </a:p>
          <a:p>
            <a:pPr marL="298450" indent="-285750">
              <a:lnSpc>
                <a:spcPts val="1910"/>
              </a:lnSpc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Putting</a:t>
            </a:r>
            <a:r>
              <a:rPr sz="1600" spc="-4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off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decision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making.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20" dirty="0">
                <a:latin typeface="Arial"/>
                <a:cs typeface="Arial"/>
              </a:rPr>
              <a:t>etc.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"/>
              <a:buChar char="•"/>
            </a:pPr>
            <a:endParaRPr sz="1700">
              <a:latin typeface="Arial"/>
              <a:cs typeface="Arial"/>
            </a:endParaRPr>
          </a:p>
          <a:p>
            <a:pPr marL="12700">
              <a:lnSpc>
                <a:spcPts val="1910"/>
              </a:lnSpc>
            </a:pPr>
            <a:r>
              <a:rPr sz="1600" spc="-75" dirty="0">
                <a:latin typeface="Arial"/>
                <a:cs typeface="Arial"/>
              </a:rPr>
              <a:t>To</a:t>
            </a:r>
            <a:r>
              <a:rPr sz="1600" spc="-4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minimize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schedule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risks:-</a:t>
            </a:r>
            <a:endParaRPr sz="1600">
              <a:latin typeface="Arial"/>
              <a:cs typeface="Arial"/>
            </a:endParaRPr>
          </a:p>
          <a:p>
            <a:pPr marL="298450" marR="191770" indent="-285750">
              <a:lnSpc>
                <a:spcPts val="1900"/>
              </a:lnSpc>
              <a:spcBef>
                <a:spcPts val="65"/>
              </a:spcBef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Break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down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tasks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into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small,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clearly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defined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components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(WBA)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where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25" dirty="0">
                <a:latin typeface="Arial"/>
                <a:cs typeface="Arial"/>
              </a:rPr>
              <a:t>the </a:t>
            </a:r>
            <a:r>
              <a:rPr sz="1600" dirty="0">
                <a:latin typeface="Arial"/>
                <a:cs typeface="Arial"/>
              </a:rPr>
              <a:t>allocated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time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for each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process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relatively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short.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(this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makes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easy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25" dirty="0">
                <a:latin typeface="Arial"/>
                <a:cs typeface="Arial"/>
              </a:rPr>
              <a:t>to </a:t>
            </a:r>
            <a:r>
              <a:rPr sz="1600" dirty="0">
                <a:latin typeface="Arial"/>
                <a:cs typeface="Arial"/>
              </a:rPr>
              <a:t>identify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things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when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tasks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veer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off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schedule,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its</a:t>
            </a:r>
            <a:r>
              <a:rPr sz="1600" spc="-10" dirty="0">
                <a:latin typeface="Arial"/>
                <a:cs typeface="Arial"/>
              </a:rPr>
              <a:t> earliest).</a:t>
            </a:r>
            <a:endParaRPr sz="1600">
              <a:latin typeface="Arial"/>
              <a:cs typeface="Arial"/>
            </a:endParaRPr>
          </a:p>
          <a:p>
            <a:pPr marL="298450" indent="-285750">
              <a:lnSpc>
                <a:spcPts val="1850"/>
              </a:lnSpc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Be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wary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 team members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or external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parties, who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hesitate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give</a:t>
            </a:r>
            <a:r>
              <a:rPr sz="1600" spc="-10" dirty="0">
                <a:latin typeface="Arial"/>
                <a:cs typeface="Arial"/>
              </a:rPr>
              <a:t> estimates</a:t>
            </a:r>
            <a:endParaRPr sz="1600">
              <a:latin typeface="Arial"/>
              <a:cs typeface="Arial"/>
            </a:endParaRPr>
          </a:p>
          <a:p>
            <a:pPr marL="298450" marR="622300">
              <a:lnSpc>
                <a:spcPts val="1900"/>
              </a:lnSpc>
              <a:spcBef>
                <a:spcPts val="155"/>
              </a:spcBef>
            </a:pPr>
            <a:r>
              <a:rPr sz="1600" dirty="0">
                <a:latin typeface="Arial"/>
                <a:cs typeface="Arial"/>
              </a:rPr>
              <a:t>or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whose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estimates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seem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unrealistic.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Use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historical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data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previous experience.</a:t>
            </a:r>
            <a:endParaRPr sz="1600">
              <a:latin typeface="Arial"/>
              <a:cs typeface="Arial"/>
            </a:endParaRPr>
          </a:p>
          <a:p>
            <a:pPr marL="298450" indent="-285750">
              <a:lnSpc>
                <a:spcPts val="1820"/>
              </a:lnSpc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When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formulating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critical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path,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ensure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that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holidays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are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in-</a:t>
            </a:r>
            <a:r>
              <a:rPr sz="1600" dirty="0">
                <a:latin typeface="Arial"/>
                <a:cs typeface="Arial"/>
              </a:rPr>
              <a:t>built, </a:t>
            </a:r>
            <a:r>
              <a:rPr sz="1600" spc="-10" dirty="0">
                <a:latin typeface="Arial"/>
                <a:cs typeface="Arial"/>
              </a:rPr>
              <a:t>create</a:t>
            </a:r>
            <a:endParaRPr sz="1600">
              <a:latin typeface="Arial"/>
              <a:cs typeface="Arial"/>
            </a:endParaRPr>
          </a:p>
          <a:p>
            <a:pPr marL="298450">
              <a:lnSpc>
                <a:spcPts val="1910"/>
              </a:lnSpc>
            </a:pPr>
            <a:r>
              <a:rPr sz="1600" dirty="0">
                <a:latin typeface="Arial"/>
                <a:cs typeface="Arial"/>
              </a:rPr>
              <a:t>realistic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expectations,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right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from</a:t>
            </a:r>
            <a:r>
              <a:rPr sz="1600" spc="-10" dirty="0">
                <a:latin typeface="Arial"/>
                <a:cs typeface="Arial"/>
              </a:rPr>
              <a:t> inception.</a:t>
            </a:r>
            <a:endParaRPr sz="160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Defining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re-</a:t>
            </a:r>
            <a:r>
              <a:rPr sz="1600" dirty="0">
                <a:latin typeface="Arial"/>
                <a:cs typeface="Arial"/>
              </a:rPr>
              <a:t>work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loops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too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is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also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recommended,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wherever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possible.</a:t>
            </a:r>
            <a:endParaRPr sz="160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70"/>
              </a:spcBef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Contingency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time...rare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but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valuable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if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you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can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get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25" dirty="0">
                <a:latin typeface="Arial"/>
                <a:cs typeface="Arial"/>
              </a:rPr>
              <a:t>it.</a:t>
            </a:r>
            <a:endParaRPr sz="1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2268" y="1230884"/>
            <a:ext cx="7525384" cy="3308350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658495">
              <a:lnSpc>
                <a:spcPts val="2090"/>
              </a:lnSpc>
              <a:spcBef>
                <a:spcPts val="225"/>
              </a:spcBef>
            </a:pPr>
            <a:r>
              <a:rPr sz="1800" dirty="0">
                <a:latin typeface="Arial"/>
                <a:cs typeface="Arial"/>
              </a:rPr>
              <a:t>The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associated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primarily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with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human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resources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used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the </a:t>
            </a:r>
            <a:r>
              <a:rPr sz="1800" spc="-10" dirty="0">
                <a:latin typeface="Arial"/>
                <a:cs typeface="Arial"/>
              </a:rPr>
              <a:t>project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80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5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Availability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terms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numbers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19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Skill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profile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Holidays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other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dead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periods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Absence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Sickness.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One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more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critical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people.......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only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ones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that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do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certain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tasks!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29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50695">
              <a:lnSpc>
                <a:spcPct val="100000"/>
              </a:lnSpc>
              <a:spcBef>
                <a:spcPts val="100"/>
              </a:spcBef>
            </a:pPr>
            <a:r>
              <a:rPr dirty="0"/>
              <a:t>3.</a:t>
            </a:r>
            <a:r>
              <a:rPr spc="-10" dirty="0"/>
              <a:t> </a:t>
            </a:r>
            <a:r>
              <a:rPr dirty="0"/>
              <a:t>Resource</a:t>
            </a:r>
            <a:r>
              <a:rPr spc="-5" dirty="0"/>
              <a:t> </a:t>
            </a:r>
            <a:r>
              <a:rPr spc="-20" dirty="0"/>
              <a:t>Risk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77910" y="127507"/>
            <a:ext cx="29254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Resource</a:t>
            </a:r>
            <a:r>
              <a:rPr spc="-5" dirty="0"/>
              <a:t> </a:t>
            </a:r>
            <a:r>
              <a:rPr dirty="0"/>
              <a:t>Risk</a:t>
            </a:r>
            <a:r>
              <a:rPr spc="-5" dirty="0"/>
              <a:t> </a:t>
            </a:r>
            <a:r>
              <a:rPr spc="-10" dirty="0"/>
              <a:t>contd.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30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22" y="750315"/>
            <a:ext cx="8319134" cy="46526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910"/>
              </a:lnSpc>
              <a:spcBef>
                <a:spcPts val="100"/>
              </a:spcBef>
            </a:pPr>
            <a:r>
              <a:rPr sz="1600" dirty="0">
                <a:latin typeface="Arial"/>
                <a:cs typeface="Arial"/>
              </a:rPr>
              <a:t>People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funds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are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any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project's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main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resource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base.</a:t>
            </a:r>
            <a:endParaRPr sz="1600">
              <a:latin typeface="Arial"/>
              <a:cs typeface="Arial"/>
            </a:endParaRPr>
          </a:p>
          <a:p>
            <a:pPr marL="298450" indent="-285750">
              <a:lnSpc>
                <a:spcPts val="1895"/>
              </a:lnSpc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If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people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are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unskilled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or incompetent to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perform the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task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at </a:t>
            </a:r>
            <a:r>
              <a:rPr sz="1600" spc="-20" dirty="0">
                <a:latin typeface="Arial"/>
                <a:cs typeface="Arial"/>
              </a:rPr>
              <a:t>hand</a:t>
            </a:r>
            <a:endParaRPr sz="1600">
              <a:latin typeface="Arial"/>
              <a:cs typeface="Arial"/>
            </a:endParaRPr>
          </a:p>
          <a:p>
            <a:pPr marL="298450" indent="-285750">
              <a:lnSpc>
                <a:spcPts val="1910"/>
              </a:lnSpc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If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project is </a:t>
            </a:r>
            <a:r>
              <a:rPr sz="1600" spc="-10" dirty="0">
                <a:latin typeface="Arial"/>
                <a:cs typeface="Arial"/>
              </a:rPr>
              <a:t>under-</a:t>
            </a:r>
            <a:r>
              <a:rPr sz="1600" dirty="0">
                <a:latin typeface="Arial"/>
                <a:cs typeface="Arial"/>
              </a:rPr>
              <a:t>staffed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from the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beginning,</a:t>
            </a:r>
            <a:r>
              <a:rPr sz="1600" spc="5" dirty="0">
                <a:latin typeface="Arial"/>
                <a:cs typeface="Arial"/>
              </a:rPr>
              <a:t> </a:t>
            </a:r>
            <a:r>
              <a:rPr sz="1600" spc="-25" dirty="0">
                <a:latin typeface="Arial"/>
                <a:cs typeface="Arial"/>
              </a:rPr>
              <a:t>or</a:t>
            </a:r>
            <a:endParaRPr sz="1600">
              <a:latin typeface="Arial"/>
              <a:cs typeface="Arial"/>
            </a:endParaRPr>
          </a:p>
          <a:p>
            <a:pPr marL="298450" marR="5080" indent="-285750">
              <a:lnSpc>
                <a:spcPts val="1900"/>
              </a:lnSpc>
              <a:spcBef>
                <a:spcPts val="80"/>
              </a:spcBef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if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key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project members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come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on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aboard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far after the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inception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 the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project, this</a:t>
            </a:r>
            <a:r>
              <a:rPr sz="1600" spc="4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20" dirty="0">
                <a:latin typeface="Arial"/>
                <a:cs typeface="Arial"/>
              </a:rPr>
              <a:t>risk </a:t>
            </a:r>
            <a:r>
              <a:rPr sz="1600" dirty="0">
                <a:latin typeface="Arial"/>
                <a:cs typeface="Arial"/>
              </a:rPr>
              <a:t>to the</a:t>
            </a:r>
            <a:r>
              <a:rPr sz="1600" spc="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project.</a:t>
            </a:r>
            <a:endParaRPr sz="160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5"/>
              </a:spcBef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placing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undue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expectations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capacity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staff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question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avoiding</a:t>
            </a:r>
            <a:r>
              <a:rPr sz="1600" spc="-10" dirty="0">
                <a:latin typeface="Arial"/>
                <a:cs typeface="Arial"/>
              </a:rPr>
              <a:t> burn-</a:t>
            </a:r>
            <a:r>
              <a:rPr sz="1600" spc="-25" dirty="0">
                <a:latin typeface="Arial"/>
                <a:cs typeface="Arial"/>
              </a:rPr>
              <a:t>out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"/>
              <a:buChar char="•"/>
            </a:pPr>
            <a:endParaRPr sz="1600">
              <a:latin typeface="Arial"/>
              <a:cs typeface="Arial"/>
            </a:endParaRPr>
          </a:p>
          <a:p>
            <a:pPr marL="12700" marR="575310">
              <a:lnSpc>
                <a:spcPct val="100000"/>
              </a:lnSpc>
            </a:pPr>
            <a:r>
              <a:rPr sz="1600" spc="-10" dirty="0">
                <a:latin typeface="Arial"/>
                <a:cs typeface="Arial"/>
              </a:rPr>
              <a:t>Similarly,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from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financial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perspective,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if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insufficient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funds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are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provided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carry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out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spc="-25" dirty="0">
                <a:latin typeface="Arial"/>
                <a:cs typeface="Arial"/>
              </a:rPr>
              <a:t>the </a:t>
            </a:r>
            <a:r>
              <a:rPr sz="1600" dirty="0">
                <a:latin typeface="Arial"/>
                <a:cs typeface="Arial"/>
              </a:rPr>
              <a:t>necessary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tasks,</a:t>
            </a:r>
            <a:endParaRPr sz="1600">
              <a:latin typeface="Arial"/>
              <a:cs typeface="Arial"/>
            </a:endParaRPr>
          </a:p>
          <a:p>
            <a:pPr marL="298450" indent="-285750">
              <a:lnSpc>
                <a:spcPts val="1895"/>
              </a:lnSpc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Relevant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training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programs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for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people</a:t>
            </a:r>
            <a:endParaRPr sz="1600">
              <a:latin typeface="Arial"/>
              <a:cs typeface="Arial"/>
            </a:endParaRPr>
          </a:p>
          <a:p>
            <a:pPr marL="298450" indent="-285750">
              <a:lnSpc>
                <a:spcPts val="1910"/>
              </a:lnSpc>
              <a:spcBef>
                <a:spcPts val="70"/>
              </a:spcBef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Appropriate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investments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technology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or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required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machinery</a:t>
            </a:r>
            <a:endParaRPr sz="1600">
              <a:latin typeface="Arial"/>
              <a:cs typeface="Arial"/>
            </a:endParaRPr>
          </a:p>
          <a:p>
            <a:pPr marL="298450" marR="219710" indent="-285750">
              <a:lnSpc>
                <a:spcPts val="1900"/>
              </a:lnSpc>
              <a:spcBef>
                <a:spcPts val="70"/>
              </a:spcBef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Estimating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project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costs</a:t>
            </a:r>
            <a:r>
              <a:rPr sz="1600" spc="-10" dirty="0">
                <a:latin typeface="Arial"/>
                <a:cs typeface="Arial"/>
              </a:rPr>
              <a:t> accurately, </a:t>
            </a:r>
            <a:r>
              <a:rPr sz="1600" dirty="0">
                <a:latin typeface="Arial"/>
                <a:cs typeface="Arial"/>
              </a:rPr>
              <a:t>allocating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suitable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budget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meet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these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costs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spc="-25" dirty="0">
                <a:latin typeface="Arial"/>
                <a:cs typeface="Arial"/>
              </a:rPr>
              <a:t>up </a:t>
            </a:r>
            <a:r>
              <a:rPr sz="1600" spc="-10" dirty="0">
                <a:latin typeface="Arial"/>
                <a:cs typeface="Arial"/>
              </a:rPr>
              <a:t>front.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500">
              <a:latin typeface="Arial"/>
              <a:cs typeface="Arial"/>
            </a:endParaRPr>
          </a:p>
          <a:p>
            <a:pPr marL="12700" marR="63500">
              <a:lnSpc>
                <a:spcPct val="103699"/>
              </a:lnSpc>
            </a:pPr>
            <a:r>
              <a:rPr sz="1600" dirty="0">
                <a:latin typeface="Arial"/>
                <a:cs typeface="Arial"/>
              </a:rPr>
              <a:t>Outsourced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functions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merit even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more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attention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detail, as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it is for the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most part, it is </a:t>
            </a:r>
            <a:r>
              <a:rPr sz="1600" spc="-20" dirty="0">
                <a:latin typeface="Arial"/>
                <a:cs typeface="Arial"/>
              </a:rPr>
              <a:t>away </a:t>
            </a:r>
            <a:r>
              <a:rPr sz="1600" dirty="0">
                <a:latin typeface="Arial"/>
                <a:cs typeface="Arial"/>
              </a:rPr>
              <a:t>from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direct view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 the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project</a:t>
            </a:r>
            <a:r>
              <a:rPr sz="1600" spc="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manager.</a:t>
            </a:r>
            <a:endParaRPr sz="1600">
              <a:latin typeface="Arial"/>
              <a:cs typeface="Arial"/>
            </a:endParaRPr>
          </a:p>
          <a:p>
            <a:pPr marL="12700" marR="96520">
              <a:lnSpc>
                <a:spcPts val="1900"/>
              </a:lnSpc>
              <a:spcBef>
                <a:spcPts val="55"/>
              </a:spcBef>
            </a:pPr>
            <a:r>
              <a:rPr sz="1600" dirty="0">
                <a:latin typeface="Arial"/>
                <a:cs typeface="Arial"/>
              </a:rPr>
              <a:t>Conflict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management,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which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too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generally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arises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with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progression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project,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needs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spc="-25" dirty="0">
                <a:latin typeface="Arial"/>
                <a:cs typeface="Arial"/>
              </a:rPr>
              <a:t>to </a:t>
            </a:r>
            <a:r>
              <a:rPr sz="1600" dirty="0">
                <a:latin typeface="Arial"/>
                <a:cs typeface="Arial"/>
              </a:rPr>
              <a:t>be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handled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skilful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manner,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so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that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project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has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smooth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run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throughout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its</a:t>
            </a:r>
            <a:r>
              <a:rPr sz="1600" spc="-10" dirty="0">
                <a:latin typeface="Arial"/>
                <a:cs typeface="Arial"/>
              </a:rPr>
              <a:t> entire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ts val="1855"/>
              </a:lnSpc>
            </a:pPr>
            <a:r>
              <a:rPr sz="1600" spc="-10" dirty="0">
                <a:latin typeface="Arial"/>
                <a:cs typeface="Arial"/>
              </a:rPr>
              <a:t>duration.</a:t>
            </a:r>
            <a:endParaRPr sz="1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6323" y="1517396"/>
            <a:ext cx="5474335" cy="3311525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12700" marR="5080">
              <a:lnSpc>
                <a:spcPts val="2110"/>
              </a:lnSpc>
              <a:spcBef>
                <a:spcPts val="210"/>
              </a:spcBef>
            </a:pPr>
            <a:r>
              <a:rPr sz="1800" dirty="0">
                <a:latin typeface="Arial"/>
                <a:cs typeface="Arial"/>
              </a:rPr>
              <a:t>The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risks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that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occur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if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costs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are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more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than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the </a:t>
            </a:r>
            <a:r>
              <a:rPr sz="1800" dirty="0">
                <a:latin typeface="Arial"/>
                <a:cs typeface="Arial"/>
              </a:rPr>
              <a:t>approved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budget.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80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Suppliers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increasing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their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prices.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Arial"/>
              <a:buChar char="•"/>
            </a:pPr>
            <a:endParaRPr sz="190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Global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Materials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changes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e.g.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Oil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price.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5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Exchange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rate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changes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spc="-25" dirty="0">
                <a:latin typeface="Arial"/>
                <a:cs typeface="Arial"/>
              </a:rPr>
              <a:t>Tasks</a:t>
            </a:r>
            <a:r>
              <a:rPr sz="1800" spc="-5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taking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longer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than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expected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time=money.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External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factors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causing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delays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other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effects.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31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3547" rIns="0" bIns="0" rtlCol="0">
            <a:spAutoFit/>
          </a:bodyPr>
          <a:lstStyle/>
          <a:p>
            <a:pPr marL="1534795">
              <a:lnSpc>
                <a:spcPct val="100000"/>
              </a:lnSpc>
              <a:spcBef>
                <a:spcPts val="100"/>
              </a:spcBef>
            </a:pPr>
            <a:r>
              <a:rPr dirty="0"/>
              <a:t>4.</a:t>
            </a:r>
            <a:r>
              <a:rPr spc="-15" dirty="0"/>
              <a:t> </a:t>
            </a:r>
            <a:r>
              <a:rPr dirty="0"/>
              <a:t>Financial or</a:t>
            </a:r>
            <a:r>
              <a:rPr spc="-10" dirty="0"/>
              <a:t> </a:t>
            </a:r>
            <a:r>
              <a:rPr dirty="0"/>
              <a:t>Budget</a:t>
            </a:r>
            <a:r>
              <a:rPr spc="-10" dirty="0"/>
              <a:t> </a:t>
            </a:r>
            <a:r>
              <a:rPr spc="-20" dirty="0"/>
              <a:t>Risk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34315" y="1590547"/>
            <a:ext cx="5340985" cy="3042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100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Risks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associated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with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outside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world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changing.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Changes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 Laws or</a:t>
            </a:r>
            <a:r>
              <a:rPr sz="1800" spc="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Regulatory</a:t>
            </a:r>
            <a:r>
              <a:rPr sz="1800" spc="-9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Aspects.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spc="-20" dirty="0">
                <a:latin typeface="Arial"/>
                <a:cs typeface="Arial"/>
              </a:rPr>
              <a:t>Technology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changes.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Ethical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issues.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5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Pressure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groups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or</a:t>
            </a:r>
            <a:r>
              <a:rPr sz="1800" spc="-10" dirty="0">
                <a:latin typeface="Arial"/>
                <a:cs typeface="Arial"/>
              </a:rPr>
              <a:t> protestors!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19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Trade</a:t>
            </a:r>
            <a:r>
              <a:rPr sz="1800" spc="-8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Unions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32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63040">
              <a:lnSpc>
                <a:spcPct val="100000"/>
              </a:lnSpc>
              <a:spcBef>
                <a:spcPts val="100"/>
              </a:spcBef>
            </a:pPr>
            <a:r>
              <a:rPr dirty="0"/>
              <a:t>5.</a:t>
            </a:r>
            <a:r>
              <a:rPr spc="-15" dirty="0"/>
              <a:t> </a:t>
            </a:r>
            <a:r>
              <a:rPr dirty="0"/>
              <a:t>Environmental</a:t>
            </a:r>
            <a:r>
              <a:rPr spc="-5" dirty="0"/>
              <a:t> </a:t>
            </a:r>
            <a:r>
              <a:rPr dirty="0"/>
              <a:t>or</a:t>
            </a:r>
            <a:r>
              <a:rPr spc="-10" dirty="0"/>
              <a:t> </a:t>
            </a:r>
            <a:r>
              <a:rPr dirty="0"/>
              <a:t>Political</a:t>
            </a:r>
            <a:r>
              <a:rPr spc="-5" dirty="0"/>
              <a:t> </a:t>
            </a:r>
            <a:r>
              <a:rPr spc="-20" dirty="0"/>
              <a:t>Risk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86107" y="1014476"/>
            <a:ext cx="7830184" cy="4134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74650" indent="-285750">
              <a:lnSpc>
                <a:spcPct val="100000"/>
              </a:lnSpc>
              <a:spcBef>
                <a:spcPts val="100"/>
              </a:spcBef>
              <a:buChar char="•"/>
              <a:tabLst>
                <a:tab pos="374015" algn="l"/>
                <a:tab pos="374650" algn="l"/>
              </a:tabLst>
            </a:pPr>
            <a:r>
              <a:rPr sz="1800" dirty="0">
                <a:latin typeface="Arial"/>
                <a:cs typeface="Arial"/>
              </a:rPr>
              <a:t>Contingent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how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critical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3</a:t>
            </a:r>
            <a:r>
              <a:rPr sz="1800" baseline="23148" dirty="0">
                <a:latin typeface="Arial"/>
                <a:cs typeface="Arial"/>
              </a:rPr>
              <a:t>rd</a:t>
            </a:r>
            <a:r>
              <a:rPr sz="1800" spc="217" baseline="23148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party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suppliers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are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project.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Arial"/>
              <a:buChar char="•"/>
            </a:pPr>
            <a:endParaRPr sz="1950">
              <a:latin typeface="Arial"/>
              <a:cs typeface="Arial"/>
            </a:endParaRPr>
          </a:p>
          <a:p>
            <a:pPr marL="374015" marR="68580" indent="-285750">
              <a:lnSpc>
                <a:spcPts val="2090"/>
              </a:lnSpc>
              <a:buChar char="•"/>
              <a:tabLst>
                <a:tab pos="374015" algn="l"/>
                <a:tab pos="374650" algn="l"/>
              </a:tabLst>
            </a:pPr>
            <a:r>
              <a:rPr sz="1800" dirty="0">
                <a:latin typeface="Arial"/>
                <a:cs typeface="Arial"/>
              </a:rPr>
              <a:t>Supplier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would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refer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that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occur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case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supplier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is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not </a:t>
            </a:r>
            <a:r>
              <a:rPr sz="1800" dirty="0">
                <a:latin typeface="Arial"/>
                <a:cs typeface="Arial"/>
              </a:rPr>
              <a:t>meeting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timeline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cost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supply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resources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required.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1900">
              <a:latin typeface="Arial"/>
              <a:cs typeface="Arial"/>
            </a:endParaRPr>
          </a:p>
          <a:p>
            <a:pPr marL="374650" indent="-285750">
              <a:lnSpc>
                <a:spcPts val="2125"/>
              </a:lnSpc>
              <a:buChar char="•"/>
              <a:tabLst>
                <a:tab pos="374015" algn="l"/>
                <a:tab pos="374650" algn="l"/>
              </a:tabLst>
            </a:pPr>
            <a:r>
              <a:rPr sz="1800" dirty="0">
                <a:latin typeface="Arial"/>
                <a:cs typeface="Arial"/>
              </a:rPr>
              <a:t>Multiple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Factors</a:t>
            </a:r>
            <a:endParaRPr sz="1800">
              <a:latin typeface="Arial"/>
              <a:cs typeface="Arial"/>
            </a:endParaRPr>
          </a:p>
          <a:p>
            <a:pPr marL="831850" lvl="1" indent="-286385">
              <a:lnSpc>
                <a:spcPts val="2125"/>
              </a:lnSpc>
              <a:buChar char="•"/>
              <a:tabLst>
                <a:tab pos="831215" algn="l"/>
                <a:tab pos="831850" algn="l"/>
              </a:tabLst>
            </a:pPr>
            <a:r>
              <a:rPr sz="1800" dirty="0">
                <a:latin typeface="Arial"/>
                <a:cs typeface="Arial"/>
              </a:rPr>
              <a:t>How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reliable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supplier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is.</a:t>
            </a:r>
            <a:endParaRPr sz="1800">
              <a:latin typeface="Arial"/>
              <a:cs typeface="Arial"/>
            </a:endParaRPr>
          </a:p>
          <a:p>
            <a:pPr marL="831850" lvl="1" indent="-286385">
              <a:lnSpc>
                <a:spcPts val="2125"/>
              </a:lnSpc>
              <a:spcBef>
                <a:spcPts val="50"/>
              </a:spcBef>
              <a:buChar char="•"/>
              <a:tabLst>
                <a:tab pos="831215" algn="l"/>
                <a:tab pos="831850" algn="l"/>
              </a:tabLst>
            </a:pPr>
            <a:r>
              <a:rPr sz="1800" dirty="0">
                <a:latin typeface="Arial"/>
                <a:cs typeface="Arial"/>
              </a:rPr>
              <a:t>Quality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goods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services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supplied.</a:t>
            </a:r>
            <a:endParaRPr sz="1800">
              <a:latin typeface="Arial"/>
              <a:cs typeface="Arial"/>
            </a:endParaRPr>
          </a:p>
          <a:p>
            <a:pPr marL="831850" lvl="1" indent="-286385">
              <a:lnSpc>
                <a:spcPts val="2125"/>
              </a:lnSpc>
              <a:buChar char="•"/>
              <a:tabLst>
                <a:tab pos="831215" algn="l"/>
                <a:tab pos="831850" algn="l"/>
              </a:tabLst>
            </a:pPr>
            <a:r>
              <a:rPr sz="1800" dirty="0">
                <a:latin typeface="Arial"/>
                <a:cs typeface="Arial"/>
              </a:rPr>
              <a:t>Financial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stability</a:t>
            </a:r>
            <a:endParaRPr sz="180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1950">
              <a:latin typeface="Arial"/>
              <a:cs typeface="Arial"/>
            </a:endParaRPr>
          </a:p>
          <a:p>
            <a:pPr marL="374650" indent="-285750">
              <a:lnSpc>
                <a:spcPct val="100000"/>
              </a:lnSpc>
              <a:spcBef>
                <a:spcPts val="5"/>
              </a:spcBef>
              <a:buChar char="•"/>
              <a:tabLst>
                <a:tab pos="374015" algn="l"/>
                <a:tab pos="374650" algn="l"/>
              </a:tabLst>
            </a:pPr>
            <a:r>
              <a:rPr sz="1800" dirty="0">
                <a:latin typeface="Arial"/>
                <a:cs typeface="Arial"/>
              </a:rPr>
              <a:t>What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happens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if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supplier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goes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out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business?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374650" indent="-285750">
              <a:lnSpc>
                <a:spcPts val="2125"/>
              </a:lnSpc>
              <a:buChar char="•"/>
              <a:tabLst>
                <a:tab pos="374015" algn="l"/>
                <a:tab pos="374650" algn="l"/>
              </a:tabLst>
            </a:pPr>
            <a:r>
              <a:rPr sz="1800" dirty="0">
                <a:latin typeface="Arial"/>
                <a:cs typeface="Arial"/>
              </a:rPr>
              <a:t>Suppliers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assessed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ranked,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for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selection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purposes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risk.</a:t>
            </a:r>
            <a:endParaRPr sz="1800">
              <a:latin typeface="Arial"/>
              <a:cs typeface="Arial"/>
            </a:endParaRPr>
          </a:p>
          <a:p>
            <a:pPr marR="1186180" algn="r">
              <a:lnSpc>
                <a:spcPts val="2125"/>
              </a:lnSpc>
            </a:pPr>
            <a:r>
              <a:rPr sz="1800" dirty="0">
                <a:latin typeface="Arial"/>
                <a:cs typeface="Arial"/>
              </a:rPr>
              <a:t>i.e.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avoid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picking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best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supplier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first</a:t>
            </a:r>
            <a:r>
              <a:rPr sz="1800" spc="-10" dirty="0">
                <a:latin typeface="Arial"/>
                <a:cs typeface="Arial"/>
              </a:rPr>
              <a:t> place.</a:t>
            </a:r>
            <a:endParaRPr sz="1800">
              <a:latin typeface="Arial"/>
              <a:cs typeface="Arial"/>
            </a:endParaRPr>
          </a:p>
          <a:p>
            <a:pPr marL="285115" marR="1160780" indent="-285115" algn="r">
              <a:lnSpc>
                <a:spcPct val="100000"/>
              </a:lnSpc>
              <a:spcBef>
                <a:spcPts val="50"/>
              </a:spcBef>
              <a:buChar char="•"/>
              <a:tabLst>
                <a:tab pos="285115" algn="l"/>
                <a:tab pos="285750" algn="l"/>
              </a:tabLst>
            </a:pPr>
            <a:r>
              <a:rPr sz="1800" dirty="0">
                <a:latin typeface="Arial"/>
                <a:cs typeface="Arial"/>
              </a:rPr>
              <a:t>Clearly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defined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contracts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regular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monitoring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help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mitigate.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33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74476" y="496315"/>
            <a:ext cx="21628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6.</a:t>
            </a:r>
            <a:r>
              <a:rPr spc="-15" dirty="0"/>
              <a:t> </a:t>
            </a:r>
            <a:r>
              <a:rPr dirty="0"/>
              <a:t>Supplier</a:t>
            </a:r>
            <a:r>
              <a:rPr spc="-5" dirty="0"/>
              <a:t> </a:t>
            </a:r>
            <a:r>
              <a:rPr spc="-20" dirty="0"/>
              <a:t>Risk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8069" y="353059"/>
            <a:ext cx="207835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Risk</a:t>
            </a:r>
            <a:r>
              <a:rPr spc="-5" dirty="0"/>
              <a:t> </a:t>
            </a:r>
            <a:r>
              <a:rPr spc="-10" dirty="0"/>
              <a:t>Response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34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2307" y="1456435"/>
            <a:ext cx="5302885" cy="2497455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 marR="62230">
              <a:lnSpc>
                <a:spcPct val="102200"/>
              </a:lnSpc>
              <a:spcBef>
                <a:spcPts val="50"/>
              </a:spcBef>
            </a:pPr>
            <a:r>
              <a:rPr sz="1800" dirty="0">
                <a:latin typeface="Arial"/>
                <a:cs typeface="Arial"/>
              </a:rPr>
              <a:t>The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manager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choose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strategies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that</a:t>
            </a:r>
            <a:r>
              <a:rPr sz="1800" spc="-20" dirty="0">
                <a:latin typeface="Arial"/>
                <a:cs typeface="Arial"/>
              </a:rPr>
              <a:t> will </a:t>
            </a:r>
            <a:r>
              <a:rPr sz="1800" dirty="0">
                <a:latin typeface="Arial"/>
                <a:cs typeface="Arial"/>
              </a:rPr>
              <a:t>minimise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or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remove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0" dirty="0">
                <a:latin typeface="Arial"/>
                <a:cs typeface="Arial"/>
              </a:rPr>
              <a:t> risks.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2110"/>
              </a:lnSpc>
            </a:pPr>
            <a:r>
              <a:rPr sz="1800" dirty="0">
                <a:latin typeface="Arial"/>
                <a:cs typeface="Arial"/>
              </a:rPr>
              <a:t>There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are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four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response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strategies:-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8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Risks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that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10" dirty="0">
                <a:latin typeface="Arial"/>
                <a:cs typeface="Arial"/>
              </a:rPr>
              <a:t> avoided.</a:t>
            </a:r>
            <a:endParaRPr sz="180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25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Pass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another</a:t>
            </a:r>
            <a:r>
              <a:rPr sz="1800" spc="-10" dirty="0">
                <a:latin typeface="Arial"/>
                <a:cs typeface="Arial"/>
              </a:rPr>
              <a:t> party.</a:t>
            </a:r>
            <a:endParaRPr sz="1800">
              <a:latin typeface="Arial"/>
              <a:cs typeface="Arial"/>
            </a:endParaRPr>
          </a:p>
          <a:p>
            <a:pPr marL="297815" marR="5080" indent="-285750">
              <a:lnSpc>
                <a:spcPts val="2110"/>
              </a:lnSpc>
              <a:spcBef>
                <a:spcPts val="160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spc="-30" dirty="0">
                <a:latin typeface="Arial"/>
                <a:cs typeface="Arial"/>
              </a:rPr>
              <a:t>Take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corrective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measures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reduce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impact</a:t>
            </a:r>
            <a:r>
              <a:rPr sz="1800" spc="-25" dirty="0">
                <a:latin typeface="Arial"/>
                <a:cs typeface="Arial"/>
              </a:rPr>
              <a:t> of </a:t>
            </a:r>
            <a:r>
              <a:rPr sz="1800" spc="-10" dirty="0">
                <a:latin typeface="Arial"/>
                <a:cs typeface="Arial"/>
              </a:rPr>
              <a:t>risks.</a:t>
            </a:r>
            <a:endParaRPr sz="1800">
              <a:latin typeface="Arial"/>
              <a:cs typeface="Arial"/>
            </a:endParaRPr>
          </a:p>
          <a:p>
            <a:pPr marL="298450" indent="-285750">
              <a:lnSpc>
                <a:spcPts val="2125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Acknowledge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but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nothing.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3443" rIns="0" bIns="0" rtlCol="0">
            <a:spAutoFit/>
          </a:bodyPr>
          <a:lstStyle/>
          <a:p>
            <a:pPr marL="1936114">
              <a:lnSpc>
                <a:spcPct val="100000"/>
              </a:lnSpc>
              <a:spcBef>
                <a:spcPts val="100"/>
              </a:spcBef>
            </a:pPr>
            <a:r>
              <a:rPr dirty="0"/>
              <a:t>Risk</a:t>
            </a:r>
            <a:r>
              <a:rPr spc="-10" dirty="0"/>
              <a:t> </a:t>
            </a:r>
            <a:r>
              <a:rPr dirty="0"/>
              <a:t>Monitoring</a:t>
            </a:r>
            <a:r>
              <a:rPr spc="-5" dirty="0"/>
              <a:t> </a:t>
            </a:r>
            <a:r>
              <a:rPr dirty="0"/>
              <a:t>and</a:t>
            </a:r>
            <a:r>
              <a:rPr spc="-5" dirty="0"/>
              <a:t> </a:t>
            </a:r>
            <a:r>
              <a:rPr spc="-10" dirty="0"/>
              <a:t>Control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35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38371" y="1584452"/>
            <a:ext cx="5701030" cy="19399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100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Risk</a:t>
            </a:r>
            <a:r>
              <a:rPr sz="1800" spc="-1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Analysis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not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once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“do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forget”</a:t>
            </a:r>
            <a:r>
              <a:rPr sz="1800" spc="-10" dirty="0">
                <a:latin typeface="Arial"/>
                <a:cs typeface="Arial"/>
              </a:rPr>
              <a:t> activity.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1800">
              <a:latin typeface="Arial"/>
              <a:cs typeface="Arial"/>
            </a:endParaRPr>
          </a:p>
          <a:p>
            <a:pPr marL="298450" marR="85090" indent="-285750">
              <a:lnSpc>
                <a:spcPct val="1022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Risks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should</a:t>
            </a:r>
            <a:r>
              <a:rPr sz="1800" spc="48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monitored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 continuous </a:t>
            </a:r>
            <a:r>
              <a:rPr sz="1800" dirty="0">
                <a:latin typeface="Arial"/>
                <a:cs typeface="Arial"/>
              </a:rPr>
              <a:t>basis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check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changes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are</a:t>
            </a:r>
            <a:r>
              <a:rPr sz="1800" spc="-10" dirty="0">
                <a:latin typeface="Arial"/>
                <a:cs typeface="Arial"/>
              </a:rPr>
              <a:t> needed.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950">
              <a:latin typeface="Arial"/>
              <a:cs typeface="Arial"/>
            </a:endParaRPr>
          </a:p>
          <a:p>
            <a:pPr marL="298450" marR="224790" indent="-285750">
              <a:lnSpc>
                <a:spcPts val="2110"/>
              </a:lnSpc>
              <a:spcBef>
                <a:spcPts val="5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New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should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identified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through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constant </a:t>
            </a:r>
            <a:r>
              <a:rPr sz="1800" dirty="0">
                <a:latin typeface="Arial"/>
                <a:cs typeface="Arial"/>
              </a:rPr>
              <a:t>monitoring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assessing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mechanisms.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14299" rIns="0" bIns="0" rtlCol="0">
            <a:spAutoFit/>
          </a:bodyPr>
          <a:lstStyle/>
          <a:p>
            <a:pPr marL="3056255">
              <a:lnSpc>
                <a:spcPct val="100000"/>
              </a:lnSpc>
              <a:spcBef>
                <a:spcPts val="100"/>
              </a:spcBef>
            </a:pPr>
            <a:r>
              <a:rPr dirty="0"/>
              <a:t>Risk</a:t>
            </a:r>
            <a:r>
              <a:rPr spc="-5" dirty="0"/>
              <a:t> </a:t>
            </a:r>
            <a:r>
              <a:rPr spc="-10" dirty="0"/>
              <a:t>Register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36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34315" y="1416812"/>
            <a:ext cx="7267575" cy="25158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marR="5080" indent="-285750">
              <a:lnSpc>
                <a:spcPct val="130000"/>
              </a:lnSpc>
              <a:spcBef>
                <a:spcPts val="100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Good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Practice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that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managers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compile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document,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which </a:t>
            </a:r>
            <a:r>
              <a:rPr sz="1800" dirty="0">
                <a:latin typeface="Arial"/>
                <a:cs typeface="Arial"/>
              </a:rPr>
              <a:t>outlines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involved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strategies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place.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This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document </a:t>
            </a:r>
            <a:r>
              <a:rPr sz="1800" dirty="0">
                <a:latin typeface="Arial"/>
                <a:cs typeface="Arial"/>
              </a:rPr>
              <a:t>is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vital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provides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great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deal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0" dirty="0">
                <a:latin typeface="Arial"/>
                <a:cs typeface="Arial"/>
              </a:rPr>
              <a:t> information.</a:t>
            </a:r>
            <a:endParaRPr sz="1800">
              <a:latin typeface="Arial"/>
              <a:cs typeface="Arial"/>
            </a:endParaRPr>
          </a:p>
          <a:p>
            <a:pPr marL="298450" marR="89535" indent="-285750">
              <a:lnSpc>
                <a:spcPts val="2810"/>
              </a:lnSpc>
              <a:spcBef>
                <a:spcPts val="175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Risk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register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will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often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consists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visual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aids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for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reader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the </a:t>
            </a:r>
            <a:r>
              <a:rPr sz="1800" dirty="0">
                <a:latin typeface="Arial"/>
                <a:cs typeface="Arial"/>
              </a:rPr>
              <a:t>types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that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are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envisaged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course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action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be </a:t>
            </a:r>
            <a:r>
              <a:rPr sz="1800" spc="-10" dirty="0">
                <a:latin typeface="Arial"/>
                <a:cs typeface="Arial"/>
              </a:rPr>
              <a:t>taken.</a:t>
            </a:r>
            <a:endParaRPr sz="180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415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The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register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should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accessible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for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team.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9510" y="188639"/>
            <a:ext cx="8123412" cy="554901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994555" y="78740"/>
            <a:ext cx="23710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Risk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Register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Template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37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51519" y="908720"/>
            <a:ext cx="8388423" cy="449830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698411" y="508507"/>
            <a:ext cx="2336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Example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10" dirty="0">
                <a:latin typeface="Arial"/>
                <a:cs typeface="Arial"/>
              </a:rPr>
              <a:t> Register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38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65363" y="2055876"/>
            <a:ext cx="145859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>
                <a:latin typeface="Calibri"/>
                <a:cs typeface="Calibri"/>
              </a:rPr>
              <a:t>Break.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39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46042" y="458724"/>
            <a:ext cx="185293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20" dirty="0">
                <a:latin typeface="Calibri"/>
                <a:cs typeface="Calibri"/>
              </a:rPr>
              <a:t>Exercise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40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842428" y="1504188"/>
            <a:ext cx="5327015" cy="295148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278130">
              <a:lnSpc>
                <a:spcPct val="100299"/>
              </a:lnSpc>
              <a:spcBef>
                <a:spcPts val="85"/>
              </a:spcBef>
            </a:pPr>
            <a:r>
              <a:rPr sz="3200" dirty="0">
                <a:latin typeface="Arial"/>
                <a:cs typeface="Arial"/>
              </a:rPr>
              <a:t>Create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a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risk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register</a:t>
            </a:r>
            <a:r>
              <a:rPr sz="3200" spc="-1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for</a:t>
            </a:r>
            <a:r>
              <a:rPr sz="3200" spc="-15" dirty="0">
                <a:latin typeface="Arial"/>
                <a:cs typeface="Arial"/>
              </a:rPr>
              <a:t> </a:t>
            </a:r>
            <a:r>
              <a:rPr sz="3200" spc="-25" dirty="0">
                <a:latin typeface="Arial"/>
                <a:cs typeface="Arial"/>
              </a:rPr>
              <a:t>the </a:t>
            </a:r>
            <a:r>
              <a:rPr sz="3200" dirty="0">
                <a:latin typeface="Arial"/>
                <a:cs typeface="Arial"/>
              </a:rPr>
              <a:t>process</a:t>
            </a:r>
            <a:r>
              <a:rPr sz="3200" spc="-3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of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getting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up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spc="-25" dirty="0">
                <a:latin typeface="Arial"/>
                <a:cs typeface="Arial"/>
              </a:rPr>
              <a:t>and </a:t>
            </a:r>
            <a:r>
              <a:rPr sz="3200" dirty="0">
                <a:latin typeface="Arial"/>
                <a:cs typeface="Arial"/>
              </a:rPr>
              <a:t>getting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to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work</a:t>
            </a:r>
            <a:r>
              <a:rPr sz="3200" spc="-1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on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time!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3450">
              <a:latin typeface="Arial"/>
              <a:cs typeface="Arial"/>
            </a:endParaRPr>
          </a:p>
          <a:p>
            <a:pPr marL="12700" marR="5080">
              <a:lnSpc>
                <a:spcPts val="3790"/>
              </a:lnSpc>
            </a:pPr>
            <a:r>
              <a:rPr sz="3200" dirty="0">
                <a:latin typeface="Arial"/>
                <a:cs typeface="Arial"/>
              </a:rPr>
              <a:t>Hint:</a:t>
            </a:r>
            <a:r>
              <a:rPr sz="3200" spc="-3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Break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the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process</a:t>
            </a:r>
            <a:r>
              <a:rPr sz="3200" spc="-15" dirty="0">
                <a:latin typeface="Arial"/>
                <a:cs typeface="Arial"/>
              </a:rPr>
              <a:t> </a:t>
            </a:r>
            <a:r>
              <a:rPr sz="3200" spc="-20" dirty="0">
                <a:latin typeface="Arial"/>
                <a:cs typeface="Arial"/>
              </a:rPr>
              <a:t>down </a:t>
            </a:r>
            <a:r>
              <a:rPr sz="3200" dirty="0">
                <a:latin typeface="Arial"/>
                <a:cs typeface="Arial"/>
              </a:rPr>
              <a:t>into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stages.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205277" y="2082523"/>
            <a:ext cx="1248410" cy="934085"/>
          </a:xfrm>
          <a:custGeom>
            <a:avLst/>
            <a:gdLst/>
            <a:ahLst/>
            <a:cxnLst/>
            <a:rect l="l" t="t" r="r" b="b"/>
            <a:pathLst>
              <a:path w="1248410" h="934085">
                <a:moveTo>
                  <a:pt x="0" y="934001"/>
                </a:moveTo>
                <a:lnTo>
                  <a:pt x="1247992" y="934001"/>
                </a:lnTo>
                <a:lnTo>
                  <a:pt x="1247992" y="0"/>
                </a:lnTo>
                <a:lnTo>
                  <a:pt x="0" y="0"/>
                </a:lnTo>
                <a:lnTo>
                  <a:pt x="0" y="934001"/>
                </a:lnTo>
                <a:close/>
              </a:path>
            </a:pathLst>
          </a:custGeom>
          <a:ln w="43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4325585" y="2266582"/>
            <a:ext cx="1008380" cy="5238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18135" marR="5080" indent="-306070">
              <a:lnSpc>
                <a:spcPct val="102200"/>
              </a:lnSpc>
              <a:spcBef>
                <a:spcPts val="90"/>
              </a:spcBef>
            </a:pPr>
            <a:r>
              <a:rPr sz="1600" b="1" dirty="0">
                <a:latin typeface="Arial"/>
                <a:cs typeface="Arial"/>
              </a:rPr>
              <a:t>Get</a:t>
            </a:r>
            <a:r>
              <a:rPr sz="1600" b="1" spc="5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out</a:t>
            </a:r>
            <a:r>
              <a:rPr sz="1600" b="1" spc="65" dirty="0">
                <a:latin typeface="Arial"/>
                <a:cs typeface="Arial"/>
              </a:rPr>
              <a:t> </a:t>
            </a:r>
            <a:r>
              <a:rPr sz="1600" b="1" spc="-25" dirty="0">
                <a:latin typeface="Arial"/>
                <a:cs typeface="Arial"/>
              </a:rPr>
              <a:t>of bed</a:t>
            </a:r>
            <a:endParaRPr sz="16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205277" y="3327593"/>
            <a:ext cx="1248410" cy="934085"/>
          </a:xfrm>
          <a:custGeom>
            <a:avLst/>
            <a:gdLst/>
            <a:ahLst/>
            <a:cxnLst/>
            <a:rect l="l" t="t" r="r" b="b"/>
            <a:pathLst>
              <a:path w="1248410" h="934085">
                <a:moveTo>
                  <a:pt x="0" y="934001"/>
                </a:moveTo>
                <a:lnTo>
                  <a:pt x="1247992" y="934001"/>
                </a:lnTo>
                <a:lnTo>
                  <a:pt x="1247992" y="0"/>
                </a:lnTo>
                <a:lnTo>
                  <a:pt x="0" y="0"/>
                </a:lnTo>
                <a:lnTo>
                  <a:pt x="0" y="934001"/>
                </a:lnTo>
                <a:close/>
              </a:path>
            </a:pathLst>
          </a:custGeom>
          <a:ln w="43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408651" y="3511825"/>
            <a:ext cx="840740" cy="5238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241300" marR="5080" indent="-229235">
              <a:lnSpc>
                <a:spcPct val="102200"/>
              </a:lnSpc>
              <a:spcBef>
                <a:spcPts val="90"/>
              </a:spcBef>
            </a:pPr>
            <a:r>
              <a:rPr sz="1600" b="1" spc="-10" dirty="0">
                <a:latin typeface="Arial"/>
                <a:cs typeface="Arial"/>
              </a:rPr>
              <a:t>Shower, </a:t>
            </a:r>
            <a:r>
              <a:rPr sz="1600" b="1" spc="-20" dirty="0">
                <a:latin typeface="Arial"/>
                <a:cs typeface="Arial"/>
              </a:rPr>
              <a:t>etc.</a:t>
            </a:r>
            <a:endParaRPr sz="16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205277" y="4612381"/>
            <a:ext cx="1248410" cy="934085"/>
          </a:xfrm>
          <a:custGeom>
            <a:avLst/>
            <a:gdLst/>
            <a:ahLst/>
            <a:cxnLst/>
            <a:rect l="l" t="t" r="r" b="b"/>
            <a:pathLst>
              <a:path w="1248410" h="934085">
                <a:moveTo>
                  <a:pt x="0" y="933568"/>
                </a:moveTo>
                <a:lnTo>
                  <a:pt x="1247992" y="933568"/>
                </a:lnTo>
                <a:lnTo>
                  <a:pt x="1247992" y="0"/>
                </a:lnTo>
                <a:lnTo>
                  <a:pt x="0" y="0"/>
                </a:lnTo>
                <a:lnTo>
                  <a:pt x="0" y="933568"/>
                </a:lnTo>
                <a:close/>
              </a:path>
            </a:pathLst>
          </a:custGeom>
          <a:ln w="43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527439" y="4921190"/>
            <a:ext cx="605155" cy="27495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600" b="1" spc="-10" dirty="0">
                <a:latin typeface="Arial"/>
                <a:cs typeface="Arial"/>
              </a:rPr>
              <a:t>Dress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781185" y="3016524"/>
            <a:ext cx="96520" cy="2917825"/>
            <a:chOff x="4781185" y="3016524"/>
            <a:chExt cx="96520" cy="2917825"/>
          </a:xfrm>
        </p:grpSpPr>
        <p:sp>
          <p:nvSpPr>
            <p:cNvPr id="9" name="object 9"/>
            <p:cNvSpPr/>
            <p:nvPr/>
          </p:nvSpPr>
          <p:spPr>
            <a:xfrm>
              <a:off x="4829048" y="3016524"/>
              <a:ext cx="0" cy="228600"/>
            </a:xfrm>
            <a:custGeom>
              <a:avLst/>
              <a:gdLst/>
              <a:ahLst/>
              <a:cxnLst/>
              <a:rect l="l" t="t" r="r" b="b"/>
              <a:pathLst>
                <a:path h="228600">
                  <a:moveTo>
                    <a:pt x="0" y="0"/>
                  </a:moveTo>
                  <a:lnTo>
                    <a:pt x="0" y="228202"/>
                  </a:lnTo>
                </a:path>
              </a:pathLst>
            </a:custGeom>
            <a:ln w="430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4781185" y="3232260"/>
              <a:ext cx="96520" cy="95885"/>
            </a:xfrm>
            <a:custGeom>
              <a:avLst/>
              <a:gdLst/>
              <a:ahLst/>
              <a:cxnLst/>
              <a:rect l="l" t="t" r="r" b="b"/>
              <a:pathLst>
                <a:path w="96520" h="95885">
                  <a:moveTo>
                    <a:pt x="96071" y="0"/>
                  </a:moveTo>
                  <a:lnTo>
                    <a:pt x="0" y="0"/>
                  </a:lnTo>
                  <a:lnTo>
                    <a:pt x="47862" y="95401"/>
                  </a:lnTo>
                  <a:lnTo>
                    <a:pt x="9607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4829048" y="4261594"/>
              <a:ext cx="0" cy="266065"/>
            </a:xfrm>
            <a:custGeom>
              <a:avLst/>
              <a:gdLst/>
              <a:ahLst/>
              <a:cxnLst/>
              <a:rect l="l" t="t" r="r" b="b"/>
              <a:pathLst>
                <a:path h="266064">
                  <a:moveTo>
                    <a:pt x="0" y="0"/>
                  </a:moveTo>
                  <a:lnTo>
                    <a:pt x="0" y="265687"/>
                  </a:lnTo>
                </a:path>
              </a:pathLst>
            </a:custGeom>
            <a:ln w="430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4781185" y="4516962"/>
              <a:ext cx="96520" cy="95885"/>
            </a:xfrm>
            <a:custGeom>
              <a:avLst/>
              <a:gdLst/>
              <a:ahLst/>
              <a:cxnLst/>
              <a:rect l="l" t="t" r="r" b="b"/>
              <a:pathLst>
                <a:path w="96520" h="95885">
                  <a:moveTo>
                    <a:pt x="96071" y="0"/>
                  </a:moveTo>
                  <a:lnTo>
                    <a:pt x="0" y="0"/>
                  </a:lnTo>
                  <a:lnTo>
                    <a:pt x="47862" y="95420"/>
                  </a:lnTo>
                  <a:lnTo>
                    <a:pt x="9607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829048" y="5545950"/>
              <a:ext cx="0" cy="305435"/>
            </a:xfrm>
            <a:custGeom>
              <a:avLst/>
              <a:gdLst/>
              <a:ahLst/>
              <a:cxnLst/>
              <a:rect l="l" t="t" r="r" b="b"/>
              <a:pathLst>
                <a:path h="305435">
                  <a:moveTo>
                    <a:pt x="0" y="0"/>
                  </a:moveTo>
                  <a:lnTo>
                    <a:pt x="0" y="305164"/>
                  </a:lnTo>
                </a:path>
              </a:pathLst>
            </a:custGeom>
            <a:ln w="430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781185" y="5838648"/>
              <a:ext cx="96520" cy="95885"/>
            </a:xfrm>
            <a:custGeom>
              <a:avLst/>
              <a:gdLst/>
              <a:ahLst/>
              <a:cxnLst/>
              <a:rect l="l" t="t" r="r" b="b"/>
              <a:pathLst>
                <a:path w="96520" h="95885">
                  <a:moveTo>
                    <a:pt x="96071" y="0"/>
                  </a:moveTo>
                  <a:lnTo>
                    <a:pt x="0" y="0"/>
                  </a:lnTo>
                  <a:lnTo>
                    <a:pt x="47862" y="95427"/>
                  </a:lnTo>
                  <a:lnTo>
                    <a:pt x="9607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1869139" y="2391245"/>
            <a:ext cx="1201420" cy="27495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600" b="1" dirty="0">
                <a:latin typeface="Arial"/>
                <a:cs typeface="Arial"/>
              </a:rPr>
              <a:t>Alarm</a:t>
            </a:r>
            <a:r>
              <a:rPr sz="1600" b="1" spc="50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clock</a:t>
            </a:r>
            <a:endParaRPr sz="16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255858" y="2351769"/>
            <a:ext cx="1532890" cy="27495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600" b="1" dirty="0">
                <a:latin typeface="Arial"/>
                <a:cs typeface="Arial"/>
              </a:rPr>
              <a:t>Vertical</a:t>
            </a:r>
            <a:r>
              <a:rPr sz="1600" b="1" spc="130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person</a:t>
            </a:r>
            <a:endParaRPr sz="16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869139" y="3464038"/>
            <a:ext cx="1008380" cy="77343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lnSpc>
                <a:spcPct val="102200"/>
              </a:lnSpc>
              <a:spcBef>
                <a:spcPts val="90"/>
              </a:spcBef>
            </a:pPr>
            <a:r>
              <a:rPr sz="1600" b="1" dirty="0">
                <a:latin typeface="Arial"/>
                <a:cs typeface="Arial"/>
              </a:rPr>
              <a:t>Hot</a:t>
            </a:r>
            <a:r>
              <a:rPr sz="1600" b="1" spc="40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Water Toiletries Towel</a:t>
            </a:r>
            <a:endParaRPr sz="16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236956" y="3511825"/>
            <a:ext cx="1341120" cy="5238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2200"/>
              </a:lnSpc>
              <a:spcBef>
                <a:spcPts val="90"/>
              </a:spcBef>
            </a:pPr>
            <a:r>
              <a:rPr sz="1600" b="1" dirty="0">
                <a:latin typeface="Arial"/>
                <a:cs typeface="Arial"/>
              </a:rPr>
              <a:t>Clean,</a:t>
            </a:r>
            <a:r>
              <a:rPr sz="1600" b="1" spc="105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awake person</a:t>
            </a:r>
            <a:endParaRPr sz="16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869139" y="4913018"/>
            <a:ext cx="1380490" cy="5238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2099"/>
              </a:lnSpc>
              <a:spcBef>
                <a:spcPts val="95"/>
              </a:spcBef>
            </a:pPr>
            <a:r>
              <a:rPr sz="1600" b="1" dirty="0">
                <a:latin typeface="Arial"/>
                <a:cs typeface="Arial"/>
              </a:rPr>
              <a:t>Clean</a:t>
            </a:r>
            <a:r>
              <a:rPr sz="1600" b="1" spc="95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clothes </a:t>
            </a:r>
            <a:r>
              <a:rPr sz="1600" b="1" dirty="0">
                <a:latin typeface="Arial"/>
                <a:cs typeface="Arial"/>
              </a:rPr>
              <a:t>that</a:t>
            </a:r>
            <a:r>
              <a:rPr sz="1600" b="1" spc="50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match</a:t>
            </a:r>
            <a:endParaRPr sz="16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255858" y="4833944"/>
            <a:ext cx="1207770" cy="5238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2200"/>
              </a:lnSpc>
              <a:spcBef>
                <a:spcPts val="90"/>
              </a:spcBef>
            </a:pPr>
            <a:r>
              <a:rPr sz="1600" b="1" spc="-10" dirty="0">
                <a:latin typeface="Arial"/>
                <a:cs typeface="Arial"/>
              </a:rPr>
              <a:t>Presentable person</a:t>
            </a:r>
            <a:endParaRPr sz="16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910463" y="1760365"/>
            <a:ext cx="1040130" cy="3568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15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INPUTS</a:t>
            </a:r>
            <a:endParaRPr sz="215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349329" y="1779238"/>
            <a:ext cx="1346200" cy="3568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15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OUTPUTS</a:t>
            </a:r>
            <a:endParaRPr sz="2150">
              <a:latin typeface="Arial"/>
              <a:cs typeface="Arial"/>
            </a:endParaRPr>
          </a:p>
        </p:txBody>
      </p:sp>
      <p:sp>
        <p:nvSpPr>
          <p:cNvPr id="23" name="object 23"/>
          <p:cNvSpPr txBox="1">
            <a:spLocks noGrp="1"/>
          </p:cNvSpPr>
          <p:nvPr>
            <p:ph type="title"/>
          </p:nvPr>
        </p:nvSpPr>
        <p:spPr>
          <a:xfrm>
            <a:off x="1034096" y="424761"/>
            <a:ext cx="7075805" cy="1410335"/>
          </a:xfrm>
          <a:prstGeom prst="rect">
            <a:avLst/>
          </a:prstGeom>
        </p:spPr>
        <p:txBody>
          <a:bodyPr vert="horz" wrap="square" lIns="0" tIns="463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65"/>
              </a:spcBef>
            </a:pPr>
            <a:r>
              <a:rPr sz="4400" dirty="0">
                <a:latin typeface="Calibri"/>
                <a:cs typeface="Calibri"/>
              </a:rPr>
              <a:t>Getting</a:t>
            </a:r>
            <a:r>
              <a:rPr sz="4400" spc="-85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to</a:t>
            </a:r>
            <a:r>
              <a:rPr sz="4400" spc="-70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Work</a:t>
            </a:r>
            <a:r>
              <a:rPr sz="4400" spc="-85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–</a:t>
            </a:r>
            <a:r>
              <a:rPr sz="4400" spc="-80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Process</a:t>
            </a:r>
            <a:r>
              <a:rPr sz="4400" spc="-75" dirty="0">
                <a:latin typeface="Calibri"/>
                <a:cs typeface="Calibri"/>
              </a:rPr>
              <a:t> </a:t>
            </a:r>
            <a:r>
              <a:rPr sz="4400" spc="-25" dirty="0">
                <a:latin typeface="Calibri"/>
                <a:cs typeface="Calibri"/>
              </a:rPr>
              <a:t>Map</a:t>
            </a:r>
            <a:endParaRPr sz="4400">
              <a:latin typeface="Calibri"/>
              <a:cs typeface="Calibri"/>
            </a:endParaRPr>
          </a:p>
          <a:p>
            <a:pPr marL="3118485" marR="2595245" algn="ctr">
              <a:lnSpc>
                <a:spcPct val="101400"/>
              </a:lnSpc>
              <a:spcBef>
                <a:spcPts val="120"/>
              </a:spcBef>
            </a:pPr>
            <a:r>
              <a:rPr sz="215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PROCESS</a:t>
            </a:r>
            <a:r>
              <a:rPr sz="2150" b="1" spc="-10" dirty="0">
                <a:latin typeface="Arial"/>
                <a:cs typeface="Arial"/>
              </a:rPr>
              <a:t> </a:t>
            </a:r>
            <a:r>
              <a:rPr sz="215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STEPS</a:t>
            </a:r>
            <a:endParaRPr sz="21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066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solidFill>
                  <a:srgbClr val="1F497D"/>
                </a:solidFill>
              </a:rPr>
              <a:t>Getting</a:t>
            </a:r>
            <a:r>
              <a:rPr sz="3200" spc="-45" dirty="0">
                <a:solidFill>
                  <a:srgbClr val="1F497D"/>
                </a:solidFill>
              </a:rPr>
              <a:t> </a:t>
            </a:r>
            <a:r>
              <a:rPr sz="3200" dirty="0">
                <a:solidFill>
                  <a:srgbClr val="1F497D"/>
                </a:solidFill>
              </a:rPr>
              <a:t>to</a:t>
            </a:r>
            <a:r>
              <a:rPr sz="3200" spc="-30" dirty="0">
                <a:solidFill>
                  <a:srgbClr val="1F497D"/>
                </a:solidFill>
              </a:rPr>
              <a:t> </a:t>
            </a:r>
            <a:r>
              <a:rPr sz="3200" dirty="0">
                <a:solidFill>
                  <a:srgbClr val="1F497D"/>
                </a:solidFill>
              </a:rPr>
              <a:t>Work</a:t>
            </a:r>
            <a:r>
              <a:rPr sz="3200" spc="-25" dirty="0">
                <a:solidFill>
                  <a:srgbClr val="1F497D"/>
                </a:solidFill>
              </a:rPr>
              <a:t> </a:t>
            </a:r>
            <a:r>
              <a:rPr sz="3200" dirty="0">
                <a:solidFill>
                  <a:srgbClr val="1F497D"/>
                </a:solidFill>
              </a:rPr>
              <a:t>–</a:t>
            </a:r>
            <a:r>
              <a:rPr sz="3200" spc="-30" dirty="0">
                <a:solidFill>
                  <a:srgbClr val="1F497D"/>
                </a:solidFill>
              </a:rPr>
              <a:t> </a:t>
            </a:r>
            <a:r>
              <a:rPr sz="3200" dirty="0">
                <a:solidFill>
                  <a:srgbClr val="1F497D"/>
                </a:solidFill>
              </a:rPr>
              <a:t>Process</a:t>
            </a:r>
            <a:r>
              <a:rPr sz="3200" spc="-25" dirty="0">
                <a:solidFill>
                  <a:srgbClr val="1F497D"/>
                </a:solidFill>
              </a:rPr>
              <a:t> </a:t>
            </a:r>
            <a:r>
              <a:rPr sz="3200" dirty="0">
                <a:solidFill>
                  <a:srgbClr val="1F497D"/>
                </a:solidFill>
              </a:rPr>
              <a:t>Map,</a:t>
            </a:r>
            <a:r>
              <a:rPr sz="3200" spc="-25" dirty="0">
                <a:solidFill>
                  <a:srgbClr val="1F497D"/>
                </a:solidFill>
              </a:rPr>
              <a:t> </a:t>
            </a:r>
            <a:r>
              <a:rPr sz="3200" spc="-10" dirty="0">
                <a:solidFill>
                  <a:srgbClr val="1F497D"/>
                </a:solidFill>
              </a:rPr>
              <a:t>cont.</a:t>
            </a:r>
            <a:endParaRPr sz="3200"/>
          </a:p>
        </p:txBody>
      </p:sp>
      <p:sp>
        <p:nvSpPr>
          <p:cNvPr id="3" name="object 3"/>
          <p:cNvSpPr/>
          <p:nvPr/>
        </p:nvSpPr>
        <p:spPr>
          <a:xfrm>
            <a:off x="3588529" y="1255430"/>
            <a:ext cx="1179195" cy="890269"/>
          </a:xfrm>
          <a:custGeom>
            <a:avLst/>
            <a:gdLst/>
            <a:ahLst/>
            <a:cxnLst/>
            <a:rect l="l" t="t" r="r" b="b"/>
            <a:pathLst>
              <a:path w="1179195" h="890269">
                <a:moveTo>
                  <a:pt x="0" y="889773"/>
                </a:moveTo>
                <a:lnTo>
                  <a:pt x="1178570" y="889773"/>
                </a:lnTo>
                <a:lnTo>
                  <a:pt x="1178570" y="0"/>
                </a:lnTo>
                <a:lnTo>
                  <a:pt x="0" y="0"/>
                </a:lnTo>
                <a:lnTo>
                  <a:pt x="0" y="889773"/>
                </a:lnTo>
                <a:close/>
              </a:path>
            </a:pathLst>
          </a:custGeom>
          <a:ln w="40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728904" y="1430393"/>
            <a:ext cx="902335" cy="5003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indent="284480">
              <a:lnSpc>
                <a:spcPct val="100000"/>
              </a:lnSpc>
              <a:spcBef>
                <a:spcPts val="105"/>
              </a:spcBef>
            </a:pPr>
            <a:r>
              <a:rPr sz="1550" b="1" spc="-25" dirty="0">
                <a:latin typeface="Arial"/>
                <a:cs typeface="Arial"/>
              </a:rPr>
              <a:t>Eat </a:t>
            </a:r>
            <a:r>
              <a:rPr sz="1550" b="1" spc="-10" dirty="0">
                <a:latin typeface="Arial"/>
                <a:cs typeface="Arial"/>
              </a:rPr>
              <a:t>breakfast</a:t>
            </a:r>
            <a:endParaRPr sz="155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588529" y="2441976"/>
            <a:ext cx="1179195" cy="890269"/>
          </a:xfrm>
          <a:custGeom>
            <a:avLst/>
            <a:gdLst/>
            <a:ahLst/>
            <a:cxnLst/>
            <a:rect l="l" t="t" r="r" b="b"/>
            <a:pathLst>
              <a:path w="1179195" h="890270">
                <a:moveTo>
                  <a:pt x="0" y="890185"/>
                </a:moveTo>
                <a:lnTo>
                  <a:pt x="1178570" y="890185"/>
                </a:lnTo>
                <a:lnTo>
                  <a:pt x="1178570" y="0"/>
                </a:lnTo>
                <a:lnTo>
                  <a:pt x="0" y="0"/>
                </a:lnTo>
                <a:lnTo>
                  <a:pt x="0" y="890185"/>
                </a:lnTo>
                <a:close/>
              </a:path>
            </a:pathLst>
          </a:custGeom>
          <a:ln w="40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3750329" y="2498424"/>
            <a:ext cx="856615" cy="7378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905" algn="ctr">
              <a:lnSpc>
                <a:spcPct val="100499"/>
              </a:lnSpc>
              <a:spcBef>
                <a:spcPts val="100"/>
              </a:spcBef>
            </a:pPr>
            <a:r>
              <a:rPr sz="1550" b="1" spc="-10" dirty="0">
                <a:latin typeface="Arial"/>
                <a:cs typeface="Arial"/>
              </a:rPr>
              <a:t>Collect </a:t>
            </a:r>
            <a:r>
              <a:rPr sz="1550" b="1" dirty="0">
                <a:latin typeface="Arial"/>
                <a:cs typeface="Arial"/>
              </a:rPr>
              <a:t>items</a:t>
            </a:r>
            <a:r>
              <a:rPr sz="1550" b="1" spc="-45" dirty="0">
                <a:latin typeface="Arial"/>
                <a:cs typeface="Arial"/>
              </a:rPr>
              <a:t> </a:t>
            </a:r>
            <a:r>
              <a:rPr sz="1550" b="1" spc="-25" dirty="0">
                <a:latin typeface="Arial"/>
                <a:cs typeface="Arial"/>
              </a:rPr>
              <a:t>for </a:t>
            </a:r>
            <a:r>
              <a:rPr sz="1550" b="1" spc="-20" dirty="0">
                <a:latin typeface="Arial"/>
                <a:cs typeface="Arial"/>
              </a:rPr>
              <a:t>work</a:t>
            </a:r>
            <a:endParaRPr sz="155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3588529" y="3628621"/>
            <a:ext cx="1179195" cy="892810"/>
          </a:xfrm>
          <a:custGeom>
            <a:avLst/>
            <a:gdLst/>
            <a:ahLst/>
            <a:cxnLst/>
            <a:rect l="l" t="t" r="r" b="b"/>
            <a:pathLst>
              <a:path w="1179195" h="892810">
                <a:moveTo>
                  <a:pt x="0" y="892227"/>
                </a:moveTo>
                <a:lnTo>
                  <a:pt x="1178570" y="892227"/>
                </a:lnTo>
                <a:lnTo>
                  <a:pt x="1178570" y="0"/>
                </a:lnTo>
                <a:lnTo>
                  <a:pt x="0" y="0"/>
                </a:lnTo>
                <a:lnTo>
                  <a:pt x="0" y="892227"/>
                </a:lnTo>
                <a:close/>
              </a:path>
            </a:pathLst>
          </a:custGeom>
          <a:ln w="40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3801517" y="3803650"/>
            <a:ext cx="754380" cy="502920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46050" marR="5080" indent="-133985">
              <a:lnSpc>
                <a:spcPct val="101400"/>
              </a:lnSpc>
              <a:spcBef>
                <a:spcPts val="80"/>
              </a:spcBef>
            </a:pPr>
            <a:r>
              <a:rPr sz="1550" b="1" dirty="0">
                <a:latin typeface="Arial"/>
                <a:cs typeface="Arial"/>
              </a:rPr>
              <a:t>Drive</a:t>
            </a:r>
            <a:r>
              <a:rPr sz="1550" b="1" spc="-85" dirty="0">
                <a:latin typeface="Arial"/>
                <a:cs typeface="Arial"/>
              </a:rPr>
              <a:t> </a:t>
            </a:r>
            <a:r>
              <a:rPr sz="1550" b="1" spc="-25" dirty="0">
                <a:latin typeface="Arial"/>
                <a:cs typeface="Arial"/>
              </a:rPr>
              <a:t>to </a:t>
            </a:r>
            <a:r>
              <a:rPr sz="1550" b="1" spc="-20" dirty="0">
                <a:latin typeface="Arial"/>
                <a:cs typeface="Arial"/>
              </a:rPr>
              <a:t>work</a:t>
            </a:r>
            <a:endParaRPr sz="155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3588529" y="4817310"/>
            <a:ext cx="1179195" cy="890269"/>
          </a:xfrm>
          <a:custGeom>
            <a:avLst/>
            <a:gdLst/>
            <a:ahLst/>
            <a:cxnLst/>
            <a:rect l="l" t="t" r="r" b="b"/>
            <a:pathLst>
              <a:path w="1179195" h="890270">
                <a:moveTo>
                  <a:pt x="0" y="890185"/>
                </a:moveTo>
                <a:lnTo>
                  <a:pt x="1178570" y="890185"/>
                </a:lnTo>
                <a:lnTo>
                  <a:pt x="1178570" y="0"/>
                </a:lnTo>
                <a:lnTo>
                  <a:pt x="0" y="0"/>
                </a:lnTo>
                <a:lnTo>
                  <a:pt x="0" y="890185"/>
                </a:lnTo>
                <a:close/>
              </a:path>
            </a:pathLst>
          </a:custGeom>
          <a:ln w="40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3772243" y="4992699"/>
            <a:ext cx="815340" cy="5003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75260" marR="5080" indent="-163195">
              <a:lnSpc>
                <a:spcPct val="100000"/>
              </a:lnSpc>
              <a:spcBef>
                <a:spcPts val="105"/>
              </a:spcBef>
            </a:pPr>
            <a:r>
              <a:rPr sz="1550" b="1" spc="-10" dirty="0">
                <a:latin typeface="Arial"/>
                <a:cs typeface="Arial"/>
              </a:rPr>
              <a:t>Arrive</a:t>
            </a:r>
            <a:r>
              <a:rPr sz="1550" b="1" spc="-75" dirty="0">
                <a:latin typeface="Arial"/>
                <a:cs typeface="Arial"/>
              </a:rPr>
              <a:t> </a:t>
            </a:r>
            <a:r>
              <a:rPr sz="1550" b="1" spc="-25" dirty="0">
                <a:latin typeface="Arial"/>
                <a:cs typeface="Arial"/>
              </a:rPr>
              <a:t>at </a:t>
            </a:r>
            <a:r>
              <a:rPr sz="1550" b="1" spc="-20" dirty="0">
                <a:latin typeface="Arial"/>
                <a:cs typeface="Arial"/>
              </a:rPr>
              <a:t>work</a:t>
            </a:r>
            <a:endParaRPr sz="1550">
              <a:latin typeface="Arial"/>
              <a:cs typeface="Arial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132472" y="885276"/>
            <a:ext cx="90805" cy="3932554"/>
            <a:chOff x="4132472" y="885276"/>
            <a:chExt cx="90805" cy="3932554"/>
          </a:xfrm>
        </p:grpSpPr>
        <p:sp>
          <p:nvSpPr>
            <p:cNvPr id="12" name="object 12"/>
            <p:cNvSpPr/>
            <p:nvPr/>
          </p:nvSpPr>
          <p:spPr>
            <a:xfrm>
              <a:off x="4177610" y="885276"/>
              <a:ext cx="0" cy="290830"/>
            </a:xfrm>
            <a:custGeom>
              <a:avLst/>
              <a:gdLst/>
              <a:ahLst/>
              <a:cxnLst/>
              <a:rect l="l" t="t" r="r" b="b"/>
              <a:pathLst>
                <a:path h="290830">
                  <a:moveTo>
                    <a:pt x="0" y="0"/>
                  </a:moveTo>
                  <a:lnTo>
                    <a:pt x="0" y="290727"/>
                  </a:lnTo>
                </a:path>
              </a:pathLst>
            </a:custGeom>
            <a:ln w="405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132472" y="1164145"/>
              <a:ext cx="90805" cy="91440"/>
            </a:xfrm>
            <a:custGeom>
              <a:avLst/>
              <a:gdLst/>
              <a:ahLst/>
              <a:cxnLst/>
              <a:rect l="l" t="t" r="r" b="b"/>
              <a:pathLst>
                <a:path w="90804" h="91440">
                  <a:moveTo>
                    <a:pt x="90275" y="0"/>
                  </a:moveTo>
                  <a:lnTo>
                    <a:pt x="0" y="0"/>
                  </a:lnTo>
                  <a:lnTo>
                    <a:pt x="45138" y="91253"/>
                  </a:lnTo>
                  <a:lnTo>
                    <a:pt x="902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177610" y="2145204"/>
              <a:ext cx="0" cy="1404620"/>
            </a:xfrm>
            <a:custGeom>
              <a:avLst/>
              <a:gdLst/>
              <a:ahLst/>
              <a:cxnLst/>
              <a:rect l="l" t="t" r="r" b="b"/>
              <a:pathLst>
                <a:path h="1404620">
                  <a:moveTo>
                    <a:pt x="0" y="0"/>
                  </a:moveTo>
                  <a:lnTo>
                    <a:pt x="0" y="217427"/>
                  </a:lnTo>
                </a:path>
                <a:path h="1404620">
                  <a:moveTo>
                    <a:pt x="0" y="1186957"/>
                  </a:moveTo>
                  <a:lnTo>
                    <a:pt x="0" y="1404550"/>
                  </a:lnTo>
                </a:path>
              </a:pathLst>
            </a:custGeom>
            <a:ln w="407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4132472" y="3537895"/>
              <a:ext cx="90805" cy="90805"/>
            </a:xfrm>
            <a:custGeom>
              <a:avLst/>
              <a:gdLst/>
              <a:ahLst/>
              <a:cxnLst/>
              <a:rect l="l" t="t" r="r" b="b"/>
              <a:pathLst>
                <a:path w="90804" h="90804">
                  <a:moveTo>
                    <a:pt x="90275" y="0"/>
                  </a:moveTo>
                  <a:lnTo>
                    <a:pt x="0" y="0"/>
                  </a:lnTo>
                  <a:lnTo>
                    <a:pt x="45138" y="90759"/>
                  </a:lnTo>
                  <a:lnTo>
                    <a:pt x="902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177610" y="4520848"/>
              <a:ext cx="0" cy="215900"/>
            </a:xfrm>
            <a:custGeom>
              <a:avLst/>
              <a:gdLst/>
              <a:ahLst/>
              <a:cxnLst/>
              <a:rect l="l" t="t" r="r" b="b"/>
              <a:pathLst>
                <a:path h="215900">
                  <a:moveTo>
                    <a:pt x="0" y="0"/>
                  </a:moveTo>
                  <a:lnTo>
                    <a:pt x="0" y="215500"/>
                  </a:lnTo>
                </a:path>
              </a:pathLst>
            </a:custGeom>
            <a:ln w="405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132466" y="2350782"/>
              <a:ext cx="90805" cy="2466975"/>
            </a:xfrm>
            <a:custGeom>
              <a:avLst/>
              <a:gdLst/>
              <a:ahLst/>
              <a:cxnLst/>
              <a:rect l="l" t="t" r="r" b="b"/>
              <a:pathLst>
                <a:path w="90804" h="2466975">
                  <a:moveTo>
                    <a:pt x="90271" y="2375751"/>
                  </a:moveTo>
                  <a:lnTo>
                    <a:pt x="0" y="2375751"/>
                  </a:lnTo>
                  <a:lnTo>
                    <a:pt x="45135" y="2466530"/>
                  </a:lnTo>
                  <a:lnTo>
                    <a:pt x="90271" y="2375751"/>
                  </a:lnTo>
                  <a:close/>
                </a:path>
                <a:path w="90804" h="2466975">
                  <a:moveTo>
                    <a:pt x="90271" y="0"/>
                  </a:moveTo>
                  <a:lnTo>
                    <a:pt x="0" y="0"/>
                  </a:lnTo>
                  <a:lnTo>
                    <a:pt x="45135" y="91249"/>
                  </a:lnTo>
                  <a:lnTo>
                    <a:pt x="9027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1381867" y="1276217"/>
            <a:ext cx="1193165" cy="7372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550" b="1" dirty="0">
                <a:latin typeface="Arial"/>
                <a:cs typeface="Arial"/>
              </a:rPr>
              <a:t>Food,</a:t>
            </a:r>
            <a:r>
              <a:rPr sz="1550" b="1" spc="-55" dirty="0">
                <a:latin typeface="Arial"/>
                <a:cs typeface="Arial"/>
              </a:rPr>
              <a:t> </a:t>
            </a:r>
            <a:r>
              <a:rPr sz="1550" b="1" spc="-10" dirty="0">
                <a:latin typeface="Arial"/>
                <a:cs typeface="Arial"/>
              </a:rPr>
              <a:t>coffee Power Newspaper</a:t>
            </a:r>
            <a:endParaRPr sz="155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524113" y="1430393"/>
            <a:ext cx="1211580" cy="5003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550" b="1" dirty="0">
                <a:latin typeface="Arial"/>
                <a:cs typeface="Arial"/>
              </a:rPr>
              <a:t>Dirty</a:t>
            </a:r>
            <a:r>
              <a:rPr sz="1550" b="1" spc="-110" dirty="0">
                <a:latin typeface="Arial"/>
                <a:cs typeface="Arial"/>
              </a:rPr>
              <a:t> </a:t>
            </a:r>
            <a:r>
              <a:rPr sz="1550" b="1" spc="-10" dirty="0">
                <a:latin typeface="Arial"/>
                <a:cs typeface="Arial"/>
              </a:rPr>
              <a:t>kitchen </a:t>
            </a:r>
            <a:r>
              <a:rPr sz="1550" b="1" dirty="0">
                <a:latin typeface="Arial"/>
                <a:cs typeface="Arial"/>
              </a:rPr>
              <a:t>Fed</a:t>
            </a:r>
            <a:r>
              <a:rPr sz="1550" b="1" spc="-30" dirty="0">
                <a:latin typeface="Arial"/>
                <a:cs typeface="Arial"/>
              </a:rPr>
              <a:t> </a:t>
            </a:r>
            <a:r>
              <a:rPr sz="1550" b="1" spc="-10" dirty="0">
                <a:latin typeface="Arial"/>
                <a:cs typeface="Arial"/>
              </a:rPr>
              <a:t>person</a:t>
            </a:r>
            <a:endParaRPr sz="155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381867" y="2498424"/>
            <a:ext cx="911860" cy="5003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550" b="1" spc="-10" dirty="0">
                <a:latin typeface="Arial"/>
                <a:cs typeface="Arial"/>
              </a:rPr>
              <a:t>Briefcase </a:t>
            </a:r>
            <a:r>
              <a:rPr sz="1550" b="1" spc="-20" dirty="0">
                <a:latin typeface="Arial"/>
                <a:cs typeface="Arial"/>
              </a:rPr>
              <a:t>Coat</a:t>
            </a:r>
            <a:endParaRPr sz="155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394567" y="3004589"/>
            <a:ext cx="273685" cy="2216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720"/>
              </a:lnSpc>
            </a:pPr>
            <a:r>
              <a:rPr sz="1550" b="1" spc="-25" dirty="0">
                <a:latin typeface="Arial"/>
                <a:cs typeface="Arial"/>
              </a:rPr>
              <a:t>3M</a:t>
            </a:r>
            <a:endParaRPr sz="155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710015" y="2973141"/>
            <a:ext cx="626110" cy="2628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550" b="1" spc="-10" dirty="0">
                <a:latin typeface="Arial"/>
                <a:cs typeface="Arial"/>
              </a:rPr>
              <a:t>Badge</a:t>
            </a:r>
            <a:endParaRPr sz="155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445449" y="2654577"/>
            <a:ext cx="1444625" cy="5010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93700" marR="5080" indent="-381635">
              <a:lnSpc>
                <a:spcPct val="100600"/>
              </a:lnSpc>
              <a:spcBef>
                <a:spcPts val="95"/>
              </a:spcBef>
            </a:pPr>
            <a:r>
              <a:rPr sz="1550" b="1" dirty="0">
                <a:latin typeface="Arial"/>
                <a:cs typeface="Arial"/>
              </a:rPr>
              <a:t>Ready</a:t>
            </a:r>
            <a:r>
              <a:rPr sz="1550" b="1" spc="-85" dirty="0">
                <a:latin typeface="Arial"/>
                <a:cs typeface="Arial"/>
              </a:rPr>
              <a:t> </a:t>
            </a:r>
            <a:r>
              <a:rPr sz="1550" b="1" dirty="0">
                <a:latin typeface="Arial"/>
                <a:cs typeface="Arial"/>
              </a:rPr>
              <a:t>for</a:t>
            </a:r>
            <a:r>
              <a:rPr sz="1550" b="1" spc="-45" dirty="0">
                <a:latin typeface="Arial"/>
                <a:cs typeface="Arial"/>
              </a:rPr>
              <a:t> </a:t>
            </a:r>
            <a:r>
              <a:rPr sz="1550" b="1" spc="-20" dirty="0">
                <a:latin typeface="Arial"/>
                <a:cs typeface="Arial"/>
              </a:rPr>
              <a:t>work </a:t>
            </a:r>
            <a:r>
              <a:rPr sz="1550" b="1" spc="-10" dirty="0">
                <a:latin typeface="Arial"/>
                <a:cs typeface="Arial"/>
              </a:rPr>
              <a:t>person</a:t>
            </a:r>
            <a:endParaRPr sz="155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381867" y="3447859"/>
            <a:ext cx="1867535" cy="2628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550" b="1" spc="-10" dirty="0">
                <a:latin typeface="Arial"/>
                <a:cs typeface="Arial"/>
              </a:rPr>
              <a:t>Functioning</a:t>
            </a:r>
            <a:r>
              <a:rPr sz="1550" b="1" dirty="0">
                <a:latin typeface="Arial"/>
                <a:cs typeface="Arial"/>
              </a:rPr>
              <a:t> </a:t>
            </a:r>
            <a:r>
              <a:rPr sz="1550" b="1" spc="-10" dirty="0">
                <a:latin typeface="Arial"/>
                <a:cs typeface="Arial"/>
              </a:rPr>
              <a:t>vehicle</a:t>
            </a:r>
            <a:endParaRPr sz="155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504328" y="3954056"/>
            <a:ext cx="338455" cy="2216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720"/>
              </a:lnSpc>
            </a:pPr>
            <a:r>
              <a:rPr sz="1550" b="1" spc="-25" dirty="0">
                <a:latin typeface="Arial"/>
                <a:cs typeface="Arial"/>
              </a:rPr>
              <a:t>gas</a:t>
            </a:r>
            <a:endParaRPr sz="155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381867" y="3922609"/>
            <a:ext cx="1080770" cy="7397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0800"/>
              </a:lnSpc>
              <a:spcBef>
                <a:spcPts val="90"/>
              </a:spcBef>
            </a:pPr>
            <a:r>
              <a:rPr sz="1550" b="1" dirty="0">
                <a:latin typeface="Arial"/>
                <a:cs typeface="Arial"/>
              </a:rPr>
              <a:t>Absence</a:t>
            </a:r>
            <a:r>
              <a:rPr sz="1550" b="1" spc="-105" dirty="0">
                <a:latin typeface="Arial"/>
                <a:cs typeface="Arial"/>
              </a:rPr>
              <a:t> </a:t>
            </a:r>
            <a:r>
              <a:rPr sz="1550" b="1" spc="-25" dirty="0">
                <a:latin typeface="Arial"/>
                <a:cs typeface="Arial"/>
              </a:rPr>
              <a:t>of </a:t>
            </a:r>
            <a:r>
              <a:rPr sz="1550" b="1" spc="-10" dirty="0">
                <a:latin typeface="Arial"/>
                <a:cs typeface="Arial"/>
              </a:rPr>
              <a:t>Traffic Weather</a:t>
            </a:r>
            <a:endParaRPr sz="155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5488788" y="3922609"/>
            <a:ext cx="1524000" cy="2628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550" b="1" dirty="0">
                <a:latin typeface="Arial"/>
                <a:cs typeface="Arial"/>
              </a:rPr>
              <a:t>Frazzled</a:t>
            </a:r>
            <a:r>
              <a:rPr sz="1550" b="1" spc="-60" dirty="0">
                <a:latin typeface="Arial"/>
                <a:cs typeface="Arial"/>
              </a:rPr>
              <a:t> </a:t>
            </a:r>
            <a:r>
              <a:rPr sz="1550" b="1" spc="-10" dirty="0">
                <a:latin typeface="Arial"/>
                <a:cs typeface="Arial"/>
              </a:rPr>
              <a:t>person</a:t>
            </a:r>
            <a:endParaRPr sz="155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506287" y="5111296"/>
            <a:ext cx="2185670" cy="2628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550" b="1" dirty="0">
                <a:latin typeface="Arial"/>
                <a:cs typeface="Arial"/>
              </a:rPr>
              <a:t>Ready</a:t>
            </a:r>
            <a:r>
              <a:rPr sz="1550" b="1" spc="-85" dirty="0">
                <a:latin typeface="Arial"/>
                <a:cs typeface="Arial"/>
              </a:rPr>
              <a:t> </a:t>
            </a:r>
            <a:r>
              <a:rPr sz="1550" b="1" dirty="0">
                <a:latin typeface="Arial"/>
                <a:cs typeface="Arial"/>
              </a:rPr>
              <a:t>for</a:t>
            </a:r>
            <a:r>
              <a:rPr sz="1550" b="1" spc="-40" dirty="0">
                <a:latin typeface="Arial"/>
                <a:cs typeface="Arial"/>
              </a:rPr>
              <a:t> </a:t>
            </a:r>
            <a:r>
              <a:rPr sz="1550" b="1" dirty="0">
                <a:latin typeface="Arial"/>
                <a:cs typeface="Arial"/>
              </a:rPr>
              <a:t>Work</a:t>
            </a:r>
            <a:r>
              <a:rPr sz="1550" b="1" spc="-40" dirty="0">
                <a:latin typeface="Arial"/>
                <a:cs typeface="Arial"/>
              </a:rPr>
              <a:t> </a:t>
            </a:r>
            <a:r>
              <a:rPr sz="1550" b="1" spc="-10" dirty="0">
                <a:latin typeface="Arial"/>
                <a:cs typeface="Arial"/>
              </a:rPr>
              <a:t>person</a:t>
            </a:r>
            <a:endParaRPr sz="1550">
              <a:latin typeface="Arial"/>
              <a:cs typeface="Arial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1331639" y="3019135"/>
            <a:ext cx="372745" cy="300990"/>
          </a:xfrm>
          <a:custGeom>
            <a:avLst/>
            <a:gdLst/>
            <a:ahLst/>
            <a:cxnLst/>
            <a:rect l="l" t="t" r="r" b="b"/>
            <a:pathLst>
              <a:path w="372744" h="300989">
                <a:moveTo>
                  <a:pt x="372350" y="0"/>
                </a:moveTo>
                <a:lnTo>
                  <a:pt x="0" y="0"/>
                </a:lnTo>
                <a:lnTo>
                  <a:pt x="0" y="300591"/>
                </a:lnTo>
                <a:lnTo>
                  <a:pt x="372350" y="300591"/>
                </a:lnTo>
                <a:lnTo>
                  <a:pt x="37235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 txBox="1"/>
          <p:nvPr/>
        </p:nvSpPr>
        <p:spPr>
          <a:xfrm>
            <a:off x="1356467" y="3679761"/>
            <a:ext cx="158496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550" b="1" dirty="0">
                <a:latin typeface="Arial"/>
                <a:cs typeface="Arial"/>
              </a:rPr>
              <a:t>Cost</a:t>
            </a:r>
            <a:r>
              <a:rPr sz="1550" b="1" spc="-30" dirty="0">
                <a:latin typeface="Arial"/>
                <a:cs typeface="Arial"/>
              </a:rPr>
              <a:t> </a:t>
            </a:r>
            <a:r>
              <a:rPr sz="1550" b="1" dirty="0">
                <a:latin typeface="Arial"/>
                <a:cs typeface="Arial"/>
              </a:rPr>
              <a:t>of</a:t>
            </a:r>
            <a:r>
              <a:rPr sz="1550" b="1" spc="-30" dirty="0">
                <a:latin typeface="Arial"/>
                <a:cs typeface="Arial"/>
              </a:rPr>
              <a:t> </a:t>
            </a:r>
            <a:r>
              <a:rPr sz="1550" b="1" dirty="0">
                <a:latin typeface="Arial"/>
                <a:cs typeface="Arial"/>
              </a:rPr>
              <a:t>gas</a:t>
            </a:r>
            <a:r>
              <a:rPr sz="1550" b="1" spc="395" dirty="0">
                <a:latin typeface="Arial"/>
                <a:cs typeface="Arial"/>
              </a:rPr>
              <a:t> </a:t>
            </a:r>
            <a:r>
              <a:rPr sz="2400" spc="-30" baseline="-5208" dirty="0">
                <a:latin typeface="Arial"/>
                <a:cs typeface="Arial"/>
              </a:rPr>
              <a:t>fuel</a:t>
            </a:r>
            <a:endParaRPr sz="2400" baseline="-5208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483768" y="3933055"/>
            <a:ext cx="648335" cy="27749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4445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350"/>
              </a:spcBef>
            </a:pPr>
            <a:r>
              <a:rPr sz="1200" spc="-20" dirty="0">
                <a:latin typeface="Arial"/>
                <a:cs typeface="Arial"/>
              </a:rPr>
              <a:t>fuel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9575" y="6544564"/>
            <a:ext cx="65405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10" dirty="0">
                <a:solidFill>
                  <a:srgbClr val="898989"/>
                </a:solidFill>
                <a:latin typeface="Arial"/>
                <a:cs typeface="Arial"/>
              </a:rPr>
              <a:t>20/08/2020</a:t>
            </a:r>
            <a:endParaRPr sz="1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413115" y="6446011"/>
            <a:ext cx="1936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 dirty="0">
                <a:solidFill>
                  <a:srgbClr val="898989"/>
                </a:solidFill>
                <a:latin typeface="Arial"/>
                <a:cs typeface="Arial"/>
              </a:rPr>
              <a:t>43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928620" y="313435"/>
            <a:ext cx="328676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Calibri"/>
                <a:cs typeface="Calibri"/>
              </a:rPr>
              <a:t>Definition</a:t>
            </a:r>
            <a:r>
              <a:rPr sz="3600" spc="-45" dirty="0">
                <a:latin typeface="Calibri"/>
                <a:cs typeface="Calibri"/>
              </a:rPr>
              <a:t> </a:t>
            </a:r>
            <a:r>
              <a:rPr sz="3600" dirty="0">
                <a:latin typeface="Calibri"/>
                <a:cs typeface="Calibri"/>
              </a:rPr>
              <a:t>-</a:t>
            </a:r>
            <a:r>
              <a:rPr sz="3600" spc="-30" dirty="0">
                <a:latin typeface="Calibri"/>
                <a:cs typeface="Calibri"/>
              </a:rPr>
              <a:t> </a:t>
            </a:r>
            <a:r>
              <a:rPr sz="3600" spc="-20" dirty="0">
                <a:latin typeface="Calibri"/>
                <a:cs typeface="Calibri"/>
              </a:rPr>
              <a:t>FMEA</a:t>
            </a:r>
            <a:endParaRPr sz="36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18292" y="1072388"/>
            <a:ext cx="7132320" cy="36880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32635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Arial"/>
                <a:cs typeface="Arial"/>
              </a:rPr>
              <a:t>Failure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Mode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Effect</a:t>
            </a:r>
            <a:r>
              <a:rPr sz="2400" spc="-14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Analysis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i="1" dirty="0">
                <a:solidFill>
                  <a:srgbClr val="0000FF"/>
                </a:solidFill>
                <a:latin typeface="Calibri"/>
                <a:cs typeface="Calibri"/>
              </a:rPr>
              <a:t>Primary </a:t>
            </a:r>
            <a:r>
              <a:rPr sz="2400" i="1" spc="-10" dirty="0">
                <a:solidFill>
                  <a:srgbClr val="0000FF"/>
                </a:solidFill>
                <a:latin typeface="Calibri"/>
                <a:cs typeface="Calibri"/>
              </a:rPr>
              <a:t>objective</a:t>
            </a:r>
            <a:r>
              <a:rPr sz="2400" spc="-10" dirty="0">
                <a:solidFill>
                  <a:srgbClr val="0000FF"/>
                </a:solidFill>
                <a:latin typeface="Calibri"/>
                <a:cs typeface="Calibri"/>
              </a:rPr>
              <a:t>:</a:t>
            </a:r>
            <a:endParaRPr sz="2400">
              <a:latin typeface="Calibri"/>
              <a:cs typeface="Calibri"/>
            </a:endParaRPr>
          </a:p>
          <a:p>
            <a:pPr marL="755015" marR="363855" lvl="1" indent="-285750">
              <a:lnSpc>
                <a:spcPct val="100000"/>
              </a:lnSpc>
              <a:spcBef>
                <a:spcPts val="520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2000" dirty="0">
                <a:latin typeface="Calibri"/>
                <a:cs typeface="Calibri"/>
              </a:rPr>
              <a:t>Identify</a:t>
            </a:r>
            <a:r>
              <a:rPr sz="2000" spc="-5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ways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product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or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process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can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fail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ways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25" dirty="0">
                <a:latin typeface="Calibri"/>
                <a:cs typeface="Calibri"/>
              </a:rPr>
              <a:t>to </a:t>
            </a:r>
            <a:r>
              <a:rPr sz="2000" dirty="0">
                <a:latin typeface="Calibri"/>
                <a:cs typeface="Calibri"/>
              </a:rPr>
              <a:t>eliminate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or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reduce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risk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of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failure</a:t>
            </a:r>
            <a:endParaRPr sz="2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i="1" dirty="0">
                <a:solidFill>
                  <a:srgbClr val="0000FF"/>
                </a:solidFill>
                <a:latin typeface="Calibri"/>
                <a:cs typeface="Calibri"/>
              </a:rPr>
              <a:t>A</a:t>
            </a:r>
            <a:r>
              <a:rPr sz="2400" i="1" spc="-2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400" i="1" dirty="0">
                <a:solidFill>
                  <a:srgbClr val="0000FF"/>
                </a:solidFill>
                <a:latin typeface="Calibri"/>
                <a:cs typeface="Calibri"/>
              </a:rPr>
              <a:t>structured</a:t>
            </a:r>
            <a:r>
              <a:rPr sz="2400" i="1" spc="-2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400" i="1" spc="-10" dirty="0">
                <a:solidFill>
                  <a:srgbClr val="0000FF"/>
                </a:solidFill>
                <a:latin typeface="Calibri"/>
                <a:cs typeface="Calibri"/>
              </a:rPr>
              <a:t>approach:</a:t>
            </a:r>
            <a:endParaRPr sz="2400">
              <a:latin typeface="Calibri"/>
              <a:cs typeface="Calibri"/>
            </a:endParaRPr>
          </a:p>
          <a:p>
            <a:pPr marL="755650" lvl="1" indent="-285750">
              <a:lnSpc>
                <a:spcPct val="100000"/>
              </a:lnSpc>
              <a:spcBef>
                <a:spcPts val="520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2000" dirty="0">
                <a:latin typeface="Calibri"/>
                <a:cs typeface="Calibri"/>
              </a:rPr>
              <a:t>Estimating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risk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associated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with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specific</a:t>
            </a:r>
            <a:r>
              <a:rPr sz="2000" spc="-10" dirty="0">
                <a:latin typeface="Calibri"/>
                <a:cs typeface="Calibri"/>
              </a:rPr>
              <a:t> causes</a:t>
            </a:r>
            <a:endParaRPr sz="2000">
              <a:latin typeface="Calibri"/>
              <a:cs typeface="Calibri"/>
            </a:endParaRPr>
          </a:p>
          <a:p>
            <a:pPr marL="755650" lvl="1" indent="-285750">
              <a:lnSpc>
                <a:spcPct val="100000"/>
              </a:lnSpc>
              <a:spcBef>
                <a:spcPts val="385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2000" dirty="0">
                <a:latin typeface="Calibri"/>
                <a:cs typeface="Calibri"/>
              </a:rPr>
              <a:t>Prioritizing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actions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that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should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be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taken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to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reduce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risk</a:t>
            </a:r>
            <a:endParaRPr sz="2000">
              <a:latin typeface="Calibri"/>
              <a:cs typeface="Calibri"/>
            </a:endParaRPr>
          </a:p>
          <a:p>
            <a:pPr marL="755015" marR="80645" lvl="1" indent="-285750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2000" spc="-10" dirty="0">
                <a:latin typeface="Calibri"/>
                <a:cs typeface="Calibri"/>
              </a:rPr>
              <a:t>Evaluating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design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validation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plan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(Product)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or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10" dirty="0">
                <a:latin typeface="Calibri"/>
                <a:cs typeface="Calibri"/>
              </a:rPr>
              <a:t> current </a:t>
            </a:r>
            <a:r>
              <a:rPr sz="2000" dirty="0">
                <a:latin typeface="Calibri"/>
                <a:cs typeface="Calibri"/>
              </a:rPr>
              <a:t>control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plan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(Process)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454390" y="6468871"/>
            <a:ext cx="15303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25" dirty="0">
                <a:solidFill>
                  <a:srgbClr val="898989"/>
                </a:solidFill>
                <a:latin typeface="Arial"/>
                <a:cs typeface="Arial"/>
              </a:rPr>
              <a:t>44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1812" y="6577076"/>
            <a:ext cx="40957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10" dirty="0">
                <a:solidFill>
                  <a:srgbClr val="898989"/>
                </a:solidFill>
                <a:latin typeface="Arial"/>
                <a:cs typeface="Arial"/>
              </a:rPr>
              <a:t>20/08/2020</a:t>
            </a:r>
            <a:endParaRPr sz="6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583019" y="311403"/>
            <a:ext cx="197866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dirty="0">
                <a:latin typeface="Calibri"/>
                <a:cs typeface="Calibri"/>
              </a:rPr>
              <a:t>FMEA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History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9940" y="999235"/>
            <a:ext cx="6966584" cy="2615844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355600" marR="5080" indent="-342900">
              <a:lnSpc>
                <a:spcPct val="101099"/>
              </a:lnSpc>
              <a:spcBef>
                <a:spcPts val="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First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used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1960s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U.S.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Aerospace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industry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during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Apollo missions</a:t>
            </a:r>
            <a:endParaRPr sz="18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55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In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1974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Navy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developed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MIL-STD-</a:t>
            </a:r>
            <a:r>
              <a:rPr sz="1800" dirty="0">
                <a:latin typeface="Calibri"/>
                <a:cs typeface="Calibri"/>
              </a:rPr>
              <a:t>1629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regarding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use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FMEA</a:t>
            </a:r>
            <a:endParaRPr sz="18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In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late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1970s,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automotive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applications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driven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by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liability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costs</a:t>
            </a:r>
            <a:endParaRPr lang="en-GB" sz="1800" spc="-1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lang="en-GB" spc="-1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lang="en-GB" sz="1800" spc="-1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dirty="0">
                <a:solidFill>
                  <a:schemeClr val="accent3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Booklet No. 14 Failure Mode and Effects Analysis FMEA (bosch.com)</a:t>
            </a:r>
            <a:endParaRPr sz="1800" dirty="0">
              <a:solidFill>
                <a:schemeClr val="accent3">
                  <a:lumMod val="75000"/>
                </a:schemeClr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79695" y="313435"/>
            <a:ext cx="538734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Calibri"/>
                <a:cs typeface="Calibri"/>
              </a:rPr>
              <a:t>Where</a:t>
            </a:r>
            <a:r>
              <a:rPr sz="3600" spc="-45" dirty="0">
                <a:latin typeface="Calibri"/>
                <a:cs typeface="Calibri"/>
              </a:rPr>
              <a:t> </a:t>
            </a:r>
            <a:r>
              <a:rPr sz="3600" dirty="0">
                <a:latin typeface="Calibri"/>
                <a:cs typeface="Calibri"/>
              </a:rPr>
              <a:t>Do</a:t>
            </a:r>
            <a:r>
              <a:rPr sz="3600" spc="-30" dirty="0">
                <a:latin typeface="Calibri"/>
                <a:cs typeface="Calibri"/>
              </a:rPr>
              <a:t> </a:t>
            </a:r>
            <a:r>
              <a:rPr sz="3600" dirty="0">
                <a:latin typeface="Calibri"/>
                <a:cs typeface="Calibri"/>
              </a:rPr>
              <a:t>Risks</a:t>
            </a:r>
            <a:r>
              <a:rPr sz="3600" spc="-25" dirty="0">
                <a:latin typeface="Calibri"/>
                <a:cs typeface="Calibri"/>
              </a:rPr>
              <a:t> </a:t>
            </a:r>
            <a:r>
              <a:rPr sz="3600" dirty="0">
                <a:latin typeface="Calibri"/>
                <a:cs typeface="Calibri"/>
              </a:rPr>
              <a:t>Come</a:t>
            </a:r>
            <a:r>
              <a:rPr sz="3600" spc="-30" dirty="0">
                <a:latin typeface="Calibri"/>
                <a:cs typeface="Calibri"/>
              </a:rPr>
              <a:t> </a:t>
            </a:r>
            <a:r>
              <a:rPr sz="3600" spc="-10" dirty="0">
                <a:latin typeface="Calibri"/>
                <a:cs typeface="Calibri"/>
              </a:rPr>
              <a:t>From?</a:t>
            </a:r>
            <a:endParaRPr sz="36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07976" y="3691635"/>
            <a:ext cx="1891664" cy="510540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12700" marR="5080">
              <a:lnSpc>
                <a:spcPts val="1900"/>
              </a:lnSpc>
              <a:spcBef>
                <a:spcPts val="180"/>
              </a:spcBef>
            </a:pPr>
            <a:r>
              <a:rPr sz="1600" spc="-10" dirty="0">
                <a:latin typeface="Arial"/>
                <a:cs typeface="Arial"/>
              </a:rPr>
              <a:t>Vague</a:t>
            </a:r>
            <a:r>
              <a:rPr sz="1600" spc="-9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Workmanship Standards</a:t>
            </a:r>
            <a:endParaRPr sz="1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946776" y="1177035"/>
            <a:ext cx="1855470" cy="510540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12700" marR="5080">
              <a:lnSpc>
                <a:spcPts val="1900"/>
              </a:lnSpc>
              <a:spcBef>
                <a:spcPts val="180"/>
              </a:spcBef>
            </a:pPr>
            <a:r>
              <a:rPr sz="1600" dirty="0">
                <a:latin typeface="Arial"/>
                <a:cs typeface="Arial"/>
              </a:rPr>
              <a:t>Poor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control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plans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spc="-50" dirty="0">
                <a:latin typeface="Arial"/>
                <a:cs typeface="Arial"/>
              </a:rPr>
              <a:t>&amp; </a:t>
            </a:r>
            <a:r>
              <a:rPr sz="1600" spc="-10" dirty="0">
                <a:latin typeface="Arial"/>
                <a:cs typeface="Arial"/>
              </a:rPr>
              <a:t>SOP</a:t>
            </a:r>
            <a:r>
              <a:rPr sz="1600" spc="-10" dirty="0">
                <a:latin typeface="MS PGothic"/>
                <a:cs typeface="MS PGothic"/>
              </a:rPr>
              <a:t>’</a:t>
            </a:r>
            <a:r>
              <a:rPr sz="1600" spc="-10" dirty="0">
                <a:latin typeface="Arial"/>
                <a:cs typeface="Arial"/>
              </a:rPr>
              <a:t>s</a:t>
            </a:r>
            <a:endParaRPr sz="1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708776" y="3386835"/>
            <a:ext cx="1210945" cy="510540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12700" marR="5080">
              <a:lnSpc>
                <a:spcPts val="1900"/>
              </a:lnSpc>
              <a:spcBef>
                <a:spcPts val="180"/>
              </a:spcBef>
            </a:pPr>
            <a:r>
              <a:rPr sz="1600" dirty="0">
                <a:latin typeface="Arial"/>
                <a:cs typeface="Arial"/>
              </a:rPr>
              <a:t>Raw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Material Variation</a:t>
            </a:r>
            <a:endParaRPr sz="16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175376" y="4529835"/>
            <a:ext cx="1762760" cy="510540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12700" marR="5080">
              <a:lnSpc>
                <a:spcPts val="1900"/>
              </a:lnSpc>
              <a:spcBef>
                <a:spcPts val="180"/>
              </a:spcBef>
            </a:pPr>
            <a:r>
              <a:rPr sz="1600" dirty="0">
                <a:latin typeface="Arial"/>
                <a:cs typeface="Arial"/>
              </a:rPr>
              <a:t>Poorly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developed </a:t>
            </a:r>
            <a:r>
              <a:rPr sz="1600" dirty="0">
                <a:latin typeface="Arial"/>
                <a:cs typeface="Arial"/>
              </a:rPr>
              <a:t>Specification</a:t>
            </a:r>
            <a:r>
              <a:rPr sz="1600" spc="-4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Limits</a:t>
            </a:r>
            <a:endParaRPr sz="16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889376" y="4987035"/>
            <a:ext cx="1917700" cy="751205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12700" marR="5080">
              <a:lnSpc>
                <a:spcPts val="1900"/>
              </a:lnSpc>
              <a:spcBef>
                <a:spcPts val="180"/>
              </a:spcBef>
            </a:pPr>
            <a:r>
              <a:rPr sz="1600" spc="-10" dirty="0">
                <a:latin typeface="Arial"/>
                <a:cs typeface="Arial"/>
              </a:rPr>
              <a:t>Measurement Variation</a:t>
            </a:r>
            <a:r>
              <a:rPr sz="1600" spc="-4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(Online</a:t>
            </a:r>
            <a:r>
              <a:rPr sz="1600" spc="-45" dirty="0">
                <a:latin typeface="Arial"/>
                <a:cs typeface="Arial"/>
              </a:rPr>
              <a:t> </a:t>
            </a:r>
            <a:r>
              <a:rPr sz="1600" spc="-25" dirty="0">
                <a:latin typeface="Arial"/>
                <a:cs typeface="Arial"/>
              </a:rPr>
              <a:t>and QC)</a:t>
            </a:r>
            <a:endParaRPr sz="16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527176" y="4758435"/>
            <a:ext cx="171513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dirty="0">
                <a:latin typeface="Arial"/>
                <a:cs typeface="Arial"/>
              </a:rPr>
              <a:t>Machine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Reliability</a:t>
            </a:r>
            <a:endParaRPr sz="16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203576" y="1024635"/>
            <a:ext cx="144843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dirty="0">
                <a:latin typeface="Arial"/>
                <a:cs typeface="Arial"/>
              </a:rPr>
              <a:t>Potential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Safety</a:t>
            </a:r>
            <a:endParaRPr sz="16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203576" y="1265428"/>
            <a:ext cx="78168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10" dirty="0">
                <a:latin typeface="Arial"/>
                <a:cs typeface="Arial"/>
              </a:rPr>
              <a:t>Hazards</a:t>
            </a:r>
            <a:endParaRPr sz="16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36576" y="1558035"/>
            <a:ext cx="1661795" cy="510540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12700" marR="5080">
              <a:lnSpc>
                <a:spcPts val="1900"/>
              </a:lnSpc>
              <a:spcBef>
                <a:spcPts val="180"/>
              </a:spcBef>
            </a:pPr>
            <a:r>
              <a:rPr sz="1600" dirty="0">
                <a:latin typeface="Arial"/>
                <a:cs typeface="Arial"/>
              </a:rPr>
              <a:t>Unclear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Customer Expectations</a:t>
            </a:r>
            <a:endParaRPr sz="16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521996" y="5262372"/>
            <a:ext cx="2025650" cy="260350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 marR="5080">
              <a:lnSpc>
                <a:spcPts val="890"/>
              </a:lnSpc>
              <a:spcBef>
                <a:spcPts val="185"/>
              </a:spcBef>
            </a:pPr>
            <a:r>
              <a:rPr sz="800" dirty="0">
                <a:latin typeface="Arial"/>
                <a:cs typeface="Arial"/>
              </a:rPr>
              <a:t>D. H. Stamatis, FMEA:FMEA from</a:t>
            </a:r>
            <a:r>
              <a:rPr sz="800" spc="-10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Theory </a:t>
            </a:r>
            <a:r>
              <a:rPr sz="800" spc="-25" dirty="0">
                <a:latin typeface="Arial"/>
                <a:cs typeface="Arial"/>
              </a:rPr>
              <a:t>to</a:t>
            </a:r>
            <a:r>
              <a:rPr sz="800" dirty="0">
                <a:latin typeface="Arial"/>
                <a:cs typeface="Arial"/>
              </a:rPr>
              <a:t> Practice,</a:t>
            </a:r>
            <a:r>
              <a:rPr sz="800" spc="-5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</a:rPr>
              <a:t>Quality Press,</a:t>
            </a:r>
            <a:r>
              <a:rPr sz="800" spc="5" dirty="0">
                <a:latin typeface="Arial"/>
                <a:cs typeface="Arial"/>
              </a:rPr>
              <a:t> </a:t>
            </a:r>
            <a:r>
              <a:rPr sz="800" spc="-20" dirty="0">
                <a:latin typeface="Arial"/>
                <a:cs typeface="Arial"/>
              </a:rPr>
              <a:t>1995</a:t>
            </a:r>
            <a:endParaRPr sz="8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089776" y="1939035"/>
            <a:ext cx="1245235" cy="510540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12700" marR="5080">
              <a:lnSpc>
                <a:spcPts val="1900"/>
              </a:lnSpc>
              <a:spcBef>
                <a:spcPts val="180"/>
              </a:spcBef>
            </a:pPr>
            <a:r>
              <a:rPr sz="1600" dirty="0">
                <a:latin typeface="Arial"/>
                <a:cs typeface="Arial"/>
              </a:rPr>
              <a:t>Poor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Process Capability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266950" y="1809750"/>
            <a:ext cx="5073650" cy="3019425"/>
            <a:chOff x="2266950" y="1809750"/>
            <a:chExt cx="5073650" cy="3019425"/>
          </a:xfrm>
        </p:grpSpPr>
        <p:sp>
          <p:nvSpPr>
            <p:cNvPr id="15" name="object 15"/>
            <p:cNvSpPr/>
            <p:nvPr/>
          </p:nvSpPr>
          <p:spPr>
            <a:xfrm>
              <a:off x="2295525" y="2133600"/>
              <a:ext cx="822325" cy="593725"/>
            </a:xfrm>
            <a:custGeom>
              <a:avLst/>
              <a:gdLst/>
              <a:ahLst/>
              <a:cxnLst/>
              <a:rect l="l" t="t" r="r" b="b"/>
              <a:pathLst>
                <a:path w="822325" h="593725">
                  <a:moveTo>
                    <a:pt x="0" y="0"/>
                  </a:moveTo>
                  <a:lnTo>
                    <a:pt x="822325" y="593725"/>
                  </a:lnTo>
                </a:path>
              </a:pathLst>
            </a:custGeom>
            <a:ln w="38100">
              <a:solidFill>
                <a:srgbClr val="FC012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114800" y="2057400"/>
              <a:ext cx="60325" cy="517525"/>
            </a:xfrm>
            <a:custGeom>
              <a:avLst/>
              <a:gdLst/>
              <a:ahLst/>
              <a:cxnLst/>
              <a:rect l="l" t="t" r="r" b="b"/>
              <a:pathLst>
                <a:path w="60325" h="517525">
                  <a:moveTo>
                    <a:pt x="0" y="0"/>
                  </a:moveTo>
                  <a:lnTo>
                    <a:pt x="60325" y="517525"/>
                  </a:lnTo>
                </a:path>
              </a:pathLst>
            </a:custGeom>
            <a:ln w="38100">
              <a:solidFill>
                <a:srgbClr val="FC012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5181600" y="1828800"/>
              <a:ext cx="1228725" cy="822325"/>
            </a:xfrm>
            <a:custGeom>
              <a:avLst/>
              <a:gdLst/>
              <a:ahLst/>
              <a:cxnLst/>
              <a:rect l="l" t="t" r="r" b="b"/>
              <a:pathLst>
                <a:path w="1228725" h="822325">
                  <a:moveTo>
                    <a:pt x="1228725" y="0"/>
                  </a:moveTo>
                  <a:lnTo>
                    <a:pt x="0" y="822325"/>
                  </a:lnTo>
                </a:path>
              </a:pathLst>
            </a:custGeom>
            <a:ln w="38100">
              <a:solidFill>
                <a:srgbClr val="FC012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092825" y="2524125"/>
              <a:ext cx="1228725" cy="517525"/>
            </a:xfrm>
            <a:custGeom>
              <a:avLst/>
              <a:gdLst/>
              <a:ahLst/>
              <a:cxnLst/>
              <a:rect l="l" t="t" r="r" b="b"/>
              <a:pathLst>
                <a:path w="1228725" h="517525">
                  <a:moveTo>
                    <a:pt x="1228725" y="0"/>
                  </a:moveTo>
                  <a:lnTo>
                    <a:pt x="0" y="517525"/>
                  </a:lnTo>
                </a:path>
              </a:pathLst>
            </a:custGeom>
            <a:ln w="38100">
              <a:solidFill>
                <a:srgbClr val="FC012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019800" y="3429000"/>
              <a:ext cx="695325" cy="161925"/>
            </a:xfrm>
            <a:custGeom>
              <a:avLst/>
              <a:gdLst/>
              <a:ahLst/>
              <a:cxnLst/>
              <a:rect l="l" t="t" r="r" b="b"/>
              <a:pathLst>
                <a:path w="695325" h="161925">
                  <a:moveTo>
                    <a:pt x="695325" y="161925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FC012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486400" y="3733800"/>
              <a:ext cx="1152525" cy="695325"/>
            </a:xfrm>
            <a:custGeom>
              <a:avLst/>
              <a:gdLst/>
              <a:ahLst/>
              <a:cxnLst/>
              <a:rect l="l" t="t" r="r" b="b"/>
              <a:pathLst>
                <a:path w="1152525" h="695325">
                  <a:moveTo>
                    <a:pt x="1152525" y="695325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FC012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4648200" y="3886200"/>
              <a:ext cx="238125" cy="923925"/>
            </a:xfrm>
            <a:custGeom>
              <a:avLst/>
              <a:gdLst/>
              <a:ahLst/>
              <a:cxnLst/>
              <a:rect l="l" t="t" r="r" b="b"/>
              <a:pathLst>
                <a:path w="238125" h="923925">
                  <a:moveTo>
                    <a:pt x="238125" y="923925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FC012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2522537" y="3795712"/>
              <a:ext cx="746125" cy="1000125"/>
            </a:xfrm>
            <a:custGeom>
              <a:avLst/>
              <a:gdLst/>
              <a:ahLst/>
              <a:cxnLst/>
              <a:rect l="l" t="t" r="r" b="b"/>
              <a:pathLst>
                <a:path w="746125" h="1000125">
                  <a:moveTo>
                    <a:pt x="0" y="1000125"/>
                  </a:moveTo>
                  <a:lnTo>
                    <a:pt x="746125" y="0"/>
                  </a:lnTo>
                </a:path>
              </a:pathLst>
            </a:custGeom>
            <a:ln w="38100">
              <a:solidFill>
                <a:srgbClr val="FC012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2286000" y="3505200"/>
              <a:ext cx="365125" cy="238125"/>
            </a:xfrm>
            <a:custGeom>
              <a:avLst/>
              <a:gdLst/>
              <a:ahLst/>
              <a:cxnLst/>
              <a:rect l="l" t="t" r="r" b="b"/>
              <a:pathLst>
                <a:path w="365125" h="238125">
                  <a:moveTo>
                    <a:pt x="0" y="238125"/>
                  </a:moveTo>
                  <a:lnTo>
                    <a:pt x="365125" y="0"/>
                  </a:lnTo>
                </a:path>
              </a:pathLst>
            </a:custGeom>
            <a:ln w="38100">
              <a:solidFill>
                <a:srgbClr val="FC012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2540000" y="2540000"/>
              <a:ext cx="3606800" cy="1397000"/>
            </a:xfrm>
            <a:custGeom>
              <a:avLst/>
              <a:gdLst/>
              <a:ahLst/>
              <a:cxnLst/>
              <a:rect l="l" t="t" r="r" b="b"/>
              <a:pathLst>
                <a:path w="3606800" h="1397000">
                  <a:moveTo>
                    <a:pt x="1803400" y="0"/>
                  </a:moveTo>
                  <a:lnTo>
                    <a:pt x="1735791" y="481"/>
                  </a:lnTo>
                  <a:lnTo>
                    <a:pt x="1668810" y="1915"/>
                  </a:lnTo>
                  <a:lnTo>
                    <a:pt x="1602500" y="4285"/>
                  </a:lnTo>
                  <a:lnTo>
                    <a:pt x="1536906" y="7573"/>
                  </a:lnTo>
                  <a:lnTo>
                    <a:pt x="1472071" y="11763"/>
                  </a:lnTo>
                  <a:lnTo>
                    <a:pt x="1408038" y="16837"/>
                  </a:lnTo>
                  <a:lnTo>
                    <a:pt x="1344851" y="22780"/>
                  </a:lnTo>
                  <a:lnTo>
                    <a:pt x="1282554" y="29573"/>
                  </a:lnTo>
                  <a:lnTo>
                    <a:pt x="1221190" y="37201"/>
                  </a:lnTo>
                  <a:lnTo>
                    <a:pt x="1160802" y="45646"/>
                  </a:lnTo>
                  <a:lnTo>
                    <a:pt x="1101435" y="54891"/>
                  </a:lnTo>
                  <a:lnTo>
                    <a:pt x="1043132" y="64920"/>
                  </a:lnTo>
                  <a:lnTo>
                    <a:pt x="985936" y="75715"/>
                  </a:lnTo>
                  <a:lnTo>
                    <a:pt x="929891" y="87260"/>
                  </a:lnTo>
                  <a:lnTo>
                    <a:pt x="875041" y="99538"/>
                  </a:lnTo>
                  <a:lnTo>
                    <a:pt x="821430" y="112532"/>
                  </a:lnTo>
                  <a:lnTo>
                    <a:pt x="769100" y="126225"/>
                  </a:lnTo>
                  <a:lnTo>
                    <a:pt x="718095" y="140600"/>
                  </a:lnTo>
                  <a:lnTo>
                    <a:pt x="668460" y="155641"/>
                  </a:lnTo>
                  <a:lnTo>
                    <a:pt x="620237" y="171330"/>
                  </a:lnTo>
                  <a:lnTo>
                    <a:pt x="573470" y="187650"/>
                  </a:lnTo>
                  <a:lnTo>
                    <a:pt x="528203" y="204585"/>
                  </a:lnTo>
                  <a:lnTo>
                    <a:pt x="484480" y="222118"/>
                  </a:lnTo>
                  <a:lnTo>
                    <a:pt x="442343" y="240232"/>
                  </a:lnTo>
                  <a:lnTo>
                    <a:pt x="401837" y="258910"/>
                  </a:lnTo>
                  <a:lnTo>
                    <a:pt x="363005" y="278135"/>
                  </a:lnTo>
                  <a:lnTo>
                    <a:pt x="325891" y="297890"/>
                  </a:lnTo>
                  <a:lnTo>
                    <a:pt x="290538" y="318159"/>
                  </a:lnTo>
                  <a:lnTo>
                    <a:pt x="256991" y="338924"/>
                  </a:lnTo>
                  <a:lnTo>
                    <a:pt x="225291" y="360169"/>
                  </a:lnTo>
                  <a:lnTo>
                    <a:pt x="167612" y="404029"/>
                  </a:lnTo>
                  <a:lnTo>
                    <a:pt x="117850" y="449606"/>
                  </a:lnTo>
                  <a:lnTo>
                    <a:pt x="76354" y="496763"/>
                  </a:lnTo>
                  <a:lnTo>
                    <a:pt x="43472" y="545366"/>
                  </a:lnTo>
                  <a:lnTo>
                    <a:pt x="19553" y="595280"/>
                  </a:lnTo>
                  <a:lnTo>
                    <a:pt x="4946" y="646370"/>
                  </a:lnTo>
                  <a:lnTo>
                    <a:pt x="0" y="698500"/>
                  </a:lnTo>
                  <a:lnTo>
                    <a:pt x="1243" y="724686"/>
                  </a:lnTo>
                  <a:lnTo>
                    <a:pt x="11064" y="776312"/>
                  </a:lnTo>
                  <a:lnTo>
                    <a:pt x="30370" y="826831"/>
                  </a:lnTo>
                  <a:lnTo>
                    <a:pt x="58814" y="876106"/>
                  </a:lnTo>
                  <a:lnTo>
                    <a:pt x="96047" y="924003"/>
                  </a:lnTo>
                  <a:lnTo>
                    <a:pt x="141720" y="970387"/>
                  </a:lnTo>
                  <a:lnTo>
                    <a:pt x="195484" y="1015122"/>
                  </a:lnTo>
                  <a:lnTo>
                    <a:pt x="256991" y="1058075"/>
                  </a:lnTo>
                  <a:lnTo>
                    <a:pt x="290538" y="1078840"/>
                  </a:lnTo>
                  <a:lnTo>
                    <a:pt x="325891" y="1099108"/>
                  </a:lnTo>
                  <a:lnTo>
                    <a:pt x="363005" y="1118864"/>
                  </a:lnTo>
                  <a:lnTo>
                    <a:pt x="401837" y="1138089"/>
                  </a:lnTo>
                  <a:lnTo>
                    <a:pt x="442343" y="1156766"/>
                  </a:lnTo>
                  <a:lnTo>
                    <a:pt x="484480" y="1174880"/>
                  </a:lnTo>
                  <a:lnTo>
                    <a:pt x="528203" y="1192413"/>
                  </a:lnTo>
                  <a:lnTo>
                    <a:pt x="573470" y="1209348"/>
                  </a:lnTo>
                  <a:lnTo>
                    <a:pt x="620237" y="1225669"/>
                  </a:lnTo>
                  <a:lnTo>
                    <a:pt x="668460" y="1241358"/>
                  </a:lnTo>
                  <a:lnTo>
                    <a:pt x="718095" y="1256398"/>
                  </a:lnTo>
                  <a:lnTo>
                    <a:pt x="769100" y="1270774"/>
                  </a:lnTo>
                  <a:lnTo>
                    <a:pt x="821430" y="1284467"/>
                  </a:lnTo>
                  <a:lnTo>
                    <a:pt x="875041" y="1297461"/>
                  </a:lnTo>
                  <a:lnTo>
                    <a:pt x="929891" y="1309739"/>
                  </a:lnTo>
                  <a:lnTo>
                    <a:pt x="985936" y="1321284"/>
                  </a:lnTo>
                  <a:lnTo>
                    <a:pt x="1043132" y="1332079"/>
                  </a:lnTo>
                  <a:lnTo>
                    <a:pt x="1101435" y="1342108"/>
                  </a:lnTo>
                  <a:lnTo>
                    <a:pt x="1160802" y="1351353"/>
                  </a:lnTo>
                  <a:lnTo>
                    <a:pt x="1221190" y="1359798"/>
                  </a:lnTo>
                  <a:lnTo>
                    <a:pt x="1282554" y="1367426"/>
                  </a:lnTo>
                  <a:lnTo>
                    <a:pt x="1344851" y="1374219"/>
                  </a:lnTo>
                  <a:lnTo>
                    <a:pt x="1408038" y="1380162"/>
                  </a:lnTo>
                  <a:lnTo>
                    <a:pt x="1472071" y="1385236"/>
                  </a:lnTo>
                  <a:lnTo>
                    <a:pt x="1536906" y="1389426"/>
                  </a:lnTo>
                  <a:lnTo>
                    <a:pt x="1602500" y="1392714"/>
                  </a:lnTo>
                  <a:lnTo>
                    <a:pt x="1668810" y="1395084"/>
                  </a:lnTo>
                  <a:lnTo>
                    <a:pt x="1735791" y="1396518"/>
                  </a:lnTo>
                  <a:lnTo>
                    <a:pt x="1803400" y="1397000"/>
                  </a:lnTo>
                  <a:lnTo>
                    <a:pt x="1871008" y="1396518"/>
                  </a:lnTo>
                  <a:lnTo>
                    <a:pt x="1937989" y="1395084"/>
                  </a:lnTo>
                  <a:lnTo>
                    <a:pt x="2004299" y="1392714"/>
                  </a:lnTo>
                  <a:lnTo>
                    <a:pt x="2069893" y="1389426"/>
                  </a:lnTo>
                  <a:lnTo>
                    <a:pt x="2134728" y="1385236"/>
                  </a:lnTo>
                  <a:lnTo>
                    <a:pt x="2198761" y="1380162"/>
                  </a:lnTo>
                  <a:lnTo>
                    <a:pt x="2261948" y="1374219"/>
                  </a:lnTo>
                  <a:lnTo>
                    <a:pt x="2324245" y="1367426"/>
                  </a:lnTo>
                  <a:lnTo>
                    <a:pt x="2385609" y="1359798"/>
                  </a:lnTo>
                  <a:lnTo>
                    <a:pt x="2445997" y="1351353"/>
                  </a:lnTo>
                  <a:lnTo>
                    <a:pt x="2505364" y="1342108"/>
                  </a:lnTo>
                  <a:lnTo>
                    <a:pt x="2563667" y="1332079"/>
                  </a:lnTo>
                  <a:lnTo>
                    <a:pt x="2620863" y="1321284"/>
                  </a:lnTo>
                  <a:lnTo>
                    <a:pt x="2676908" y="1309739"/>
                  </a:lnTo>
                  <a:lnTo>
                    <a:pt x="2731758" y="1297461"/>
                  </a:lnTo>
                  <a:lnTo>
                    <a:pt x="2785369" y="1284467"/>
                  </a:lnTo>
                  <a:lnTo>
                    <a:pt x="2837699" y="1270774"/>
                  </a:lnTo>
                  <a:lnTo>
                    <a:pt x="2888704" y="1256398"/>
                  </a:lnTo>
                  <a:lnTo>
                    <a:pt x="2938339" y="1241358"/>
                  </a:lnTo>
                  <a:lnTo>
                    <a:pt x="2986562" y="1225669"/>
                  </a:lnTo>
                  <a:lnTo>
                    <a:pt x="3033329" y="1209348"/>
                  </a:lnTo>
                  <a:lnTo>
                    <a:pt x="3078596" y="1192413"/>
                  </a:lnTo>
                  <a:lnTo>
                    <a:pt x="3122319" y="1174880"/>
                  </a:lnTo>
                  <a:lnTo>
                    <a:pt x="3164456" y="1156766"/>
                  </a:lnTo>
                  <a:lnTo>
                    <a:pt x="3204962" y="1138089"/>
                  </a:lnTo>
                  <a:lnTo>
                    <a:pt x="3243794" y="1118864"/>
                  </a:lnTo>
                  <a:lnTo>
                    <a:pt x="3280908" y="1099108"/>
                  </a:lnTo>
                  <a:lnTo>
                    <a:pt x="3316261" y="1078840"/>
                  </a:lnTo>
                  <a:lnTo>
                    <a:pt x="3349808" y="1058075"/>
                  </a:lnTo>
                  <a:lnTo>
                    <a:pt x="3381508" y="1036830"/>
                  </a:lnTo>
                  <a:lnTo>
                    <a:pt x="3439187" y="992969"/>
                  </a:lnTo>
                  <a:lnTo>
                    <a:pt x="3488949" y="947393"/>
                  </a:lnTo>
                  <a:lnTo>
                    <a:pt x="3530445" y="900235"/>
                  </a:lnTo>
                  <a:lnTo>
                    <a:pt x="3563327" y="851632"/>
                  </a:lnTo>
                  <a:lnTo>
                    <a:pt x="3587246" y="801719"/>
                  </a:lnTo>
                  <a:lnTo>
                    <a:pt x="3601853" y="750629"/>
                  </a:lnTo>
                  <a:lnTo>
                    <a:pt x="3606800" y="698500"/>
                  </a:lnTo>
                  <a:lnTo>
                    <a:pt x="3605556" y="672313"/>
                  </a:lnTo>
                  <a:lnTo>
                    <a:pt x="3595735" y="620686"/>
                  </a:lnTo>
                  <a:lnTo>
                    <a:pt x="3576429" y="570168"/>
                  </a:lnTo>
                  <a:lnTo>
                    <a:pt x="3547985" y="520893"/>
                  </a:lnTo>
                  <a:lnTo>
                    <a:pt x="3510752" y="472995"/>
                  </a:lnTo>
                  <a:lnTo>
                    <a:pt x="3465079" y="426612"/>
                  </a:lnTo>
                  <a:lnTo>
                    <a:pt x="3411315" y="381876"/>
                  </a:lnTo>
                  <a:lnTo>
                    <a:pt x="3349808" y="338924"/>
                  </a:lnTo>
                  <a:lnTo>
                    <a:pt x="3316261" y="318159"/>
                  </a:lnTo>
                  <a:lnTo>
                    <a:pt x="3280908" y="297890"/>
                  </a:lnTo>
                  <a:lnTo>
                    <a:pt x="3243794" y="278135"/>
                  </a:lnTo>
                  <a:lnTo>
                    <a:pt x="3204962" y="258910"/>
                  </a:lnTo>
                  <a:lnTo>
                    <a:pt x="3164456" y="240232"/>
                  </a:lnTo>
                  <a:lnTo>
                    <a:pt x="3122319" y="222118"/>
                  </a:lnTo>
                  <a:lnTo>
                    <a:pt x="3078596" y="204585"/>
                  </a:lnTo>
                  <a:lnTo>
                    <a:pt x="3033329" y="187650"/>
                  </a:lnTo>
                  <a:lnTo>
                    <a:pt x="2986562" y="171330"/>
                  </a:lnTo>
                  <a:lnTo>
                    <a:pt x="2938339" y="155641"/>
                  </a:lnTo>
                  <a:lnTo>
                    <a:pt x="2888704" y="140600"/>
                  </a:lnTo>
                  <a:lnTo>
                    <a:pt x="2837699" y="126225"/>
                  </a:lnTo>
                  <a:lnTo>
                    <a:pt x="2785369" y="112532"/>
                  </a:lnTo>
                  <a:lnTo>
                    <a:pt x="2731758" y="99538"/>
                  </a:lnTo>
                  <a:lnTo>
                    <a:pt x="2676908" y="87260"/>
                  </a:lnTo>
                  <a:lnTo>
                    <a:pt x="2620863" y="75715"/>
                  </a:lnTo>
                  <a:lnTo>
                    <a:pt x="2563667" y="64920"/>
                  </a:lnTo>
                  <a:lnTo>
                    <a:pt x="2505364" y="54891"/>
                  </a:lnTo>
                  <a:lnTo>
                    <a:pt x="2445997" y="45646"/>
                  </a:lnTo>
                  <a:lnTo>
                    <a:pt x="2385609" y="37201"/>
                  </a:lnTo>
                  <a:lnTo>
                    <a:pt x="2324245" y="29573"/>
                  </a:lnTo>
                  <a:lnTo>
                    <a:pt x="2261948" y="22780"/>
                  </a:lnTo>
                  <a:lnTo>
                    <a:pt x="2198761" y="16837"/>
                  </a:lnTo>
                  <a:lnTo>
                    <a:pt x="2134728" y="11763"/>
                  </a:lnTo>
                  <a:lnTo>
                    <a:pt x="2069893" y="7573"/>
                  </a:lnTo>
                  <a:lnTo>
                    <a:pt x="2004299" y="4285"/>
                  </a:lnTo>
                  <a:lnTo>
                    <a:pt x="1937989" y="1915"/>
                  </a:lnTo>
                  <a:lnTo>
                    <a:pt x="1871008" y="481"/>
                  </a:lnTo>
                  <a:lnTo>
                    <a:pt x="1803400" y="0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2540000" y="2540000"/>
              <a:ext cx="3606800" cy="1397000"/>
            </a:xfrm>
            <a:custGeom>
              <a:avLst/>
              <a:gdLst/>
              <a:ahLst/>
              <a:cxnLst/>
              <a:rect l="l" t="t" r="r" b="b"/>
              <a:pathLst>
                <a:path w="3606800" h="1397000">
                  <a:moveTo>
                    <a:pt x="0" y="698500"/>
                  </a:moveTo>
                  <a:lnTo>
                    <a:pt x="4946" y="646370"/>
                  </a:lnTo>
                  <a:lnTo>
                    <a:pt x="19553" y="595280"/>
                  </a:lnTo>
                  <a:lnTo>
                    <a:pt x="43472" y="545367"/>
                  </a:lnTo>
                  <a:lnTo>
                    <a:pt x="76354" y="496763"/>
                  </a:lnTo>
                  <a:lnTo>
                    <a:pt x="117850" y="449606"/>
                  </a:lnTo>
                  <a:lnTo>
                    <a:pt x="167612" y="404030"/>
                  </a:lnTo>
                  <a:lnTo>
                    <a:pt x="225291" y="360169"/>
                  </a:lnTo>
                  <a:lnTo>
                    <a:pt x="256990" y="338924"/>
                  </a:lnTo>
                  <a:lnTo>
                    <a:pt x="290538" y="318159"/>
                  </a:lnTo>
                  <a:lnTo>
                    <a:pt x="325891" y="297890"/>
                  </a:lnTo>
                  <a:lnTo>
                    <a:pt x="363005" y="278135"/>
                  </a:lnTo>
                  <a:lnTo>
                    <a:pt x="401837" y="258910"/>
                  </a:lnTo>
                  <a:lnTo>
                    <a:pt x="442343" y="240232"/>
                  </a:lnTo>
                  <a:lnTo>
                    <a:pt x="484480" y="222118"/>
                  </a:lnTo>
                  <a:lnTo>
                    <a:pt x="528203" y="204585"/>
                  </a:lnTo>
                  <a:lnTo>
                    <a:pt x="573470" y="187650"/>
                  </a:lnTo>
                  <a:lnTo>
                    <a:pt x="620237" y="171330"/>
                  </a:lnTo>
                  <a:lnTo>
                    <a:pt x="668459" y="155641"/>
                  </a:lnTo>
                  <a:lnTo>
                    <a:pt x="718095" y="140600"/>
                  </a:lnTo>
                  <a:lnTo>
                    <a:pt x="769099" y="126225"/>
                  </a:lnTo>
                  <a:lnTo>
                    <a:pt x="821429" y="112532"/>
                  </a:lnTo>
                  <a:lnTo>
                    <a:pt x="875041" y="99538"/>
                  </a:lnTo>
                  <a:lnTo>
                    <a:pt x="929891" y="87260"/>
                  </a:lnTo>
                  <a:lnTo>
                    <a:pt x="985936" y="75715"/>
                  </a:lnTo>
                  <a:lnTo>
                    <a:pt x="1043132" y="64920"/>
                  </a:lnTo>
                  <a:lnTo>
                    <a:pt x="1101435" y="54891"/>
                  </a:lnTo>
                  <a:lnTo>
                    <a:pt x="1160802" y="45646"/>
                  </a:lnTo>
                  <a:lnTo>
                    <a:pt x="1221190" y="37201"/>
                  </a:lnTo>
                  <a:lnTo>
                    <a:pt x="1282554" y="29573"/>
                  </a:lnTo>
                  <a:lnTo>
                    <a:pt x="1344851" y="22780"/>
                  </a:lnTo>
                  <a:lnTo>
                    <a:pt x="1408038" y="16837"/>
                  </a:lnTo>
                  <a:lnTo>
                    <a:pt x="1472071" y="11763"/>
                  </a:lnTo>
                  <a:lnTo>
                    <a:pt x="1536906" y="7573"/>
                  </a:lnTo>
                  <a:lnTo>
                    <a:pt x="1602500" y="4285"/>
                  </a:lnTo>
                  <a:lnTo>
                    <a:pt x="1668810" y="1915"/>
                  </a:lnTo>
                  <a:lnTo>
                    <a:pt x="1735791" y="481"/>
                  </a:lnTo>
                  <a:lnTo>
                    <a:pt x="1803400" y="0"/>
                  </a:lnTo>
                  <a:lnTo>
                    <a:pt x="1871008" y="481"/>
                  </a:lnTo>
                  <a:lnTo>
                    <a:pt x="1937989" y="1915"/>
                  </a:lnTo>
                  <a:lnTo>
                    <a:pt x="2004299" y="4285"/>
                  </a:lnTo>
                  <a:lnTo>
                    <a:pt x="2069893" y="7573"/>
                  </a:lnTo>
                  <a:lnTo>
                    <a:pt x="2134728" y="11763"/>
                  </a:lnTo>
                  <a:lnTo>
                    <a:pt x="2198761" y="16837"/>
                  </a:lnTo>
                  <a:lnTo>
                    <a:pt x="2261948" y="22780"/>
                  </a:lnTo>
                  <a:lnTo>
                    <a:pt x="2324245" y="29573"/>
                  </a:lnTo>
                  <a:lnTo>
                    <a:pt x="2385609" y="37201"/>
                  </a:lnTo>
                  <a:lnTo>
                    <a:pt x="2445997" y="45646"/>
                  </a:lnTo>
                  <a:lnTo>
                    <a:pt x="2505364" y="54891"/>
                  </a:lnTo>
                  <a:lnTo>
                    <a:pt x="2563667" y="64920"/>
                  </a:lnTo>
                  <a:lnTo>
                    <a:pt x="2620863" y="75715"/>
                  </a:lnTo>
                  <a:lnTo>
                    <a:pt x="2676908" y="87260"/>
                  </a:lnTo>
                  <a:lnTo>
                    <a:pt x="2731758" y="99538"/>
                  </a:lnTo>
                  <a:lnTo>
                    <a:pt x="2785370" y="112532"/>
                  </a:lnTo>
                  <a:lnTo>
                    <a:pt x="2837699" y="126225"/>
                  </a:lnTo>
                  <a:lnTo>
                    <a:pt x="2888704" y="140600"/>
                  </a:lnTo>
                  <a:lnTo>
                    <a:pt x="2938339" y="155641"/>
                  </a:lnTo>
                  <a:lnTo>
                    <a:pt x="2986562" y="171330"/>
                  </a:lnTo>
                  <a:lnTo>
                    <a:pt x="3033329" y="187650"/>
                  </a:lnTo>
                  <a:lnTo>
                    <a:pt x="3078596" y="204585"/>
                  </a:lnTo>
                  <a:lnTo>
                    <a:pt x="3122319" y="222118"/>
                  </a:lnTo>
                  <a:lnTo>
                    <a:pt x="3164456" y="240232"/>
                  </a:lnTo>
                  <a:lnTo>
                    <a:pt x="3204962" y="258910"/>
                  </a:lnTo>
                  <a:lnTo>
                    <a:pt x="3243794" y="278135"/>
                  </a:lnTo>
                  <a:lnTo>
                    <a:pt x="3280908" y="297890"/>
                  </a:lnTo>
                  <a:lnTo>
                    <a:pt x="3316261" y="318159"/>
                  </a:lnTo>
                  <a:lnTo>
                    <a:pt x="3349808" y="338924"/>
                  </a:lnTo>
                  <a:lnTo>
                    <a:pt x="3381508" y="360169"/>
                  </a:lnTo>
                  <a:lnTo>
                    <a:pt x="3439187" y="404030"/>
                  </a:lnTo>
                  <a:lnTo>
                    <a:pt x="3488949" y="449606"/>
                  </a:lnTo>
                  <a:lnTo>
                    <a:pt x="3530445" y="496763"/>
                  </a:lnTo>
                  <a:lnTo>
                    <a:pt x="3563327" y="545367"/>
                  </a:lnTo>
                  <a:lnTo>
                    <a:pt x="3587246" y="595280"/>
                  </a:lnTo>
                  <a:lnTo>
                    <a:pt x="3601853" y="646370"/>
                  </a:lnTo>
                  <a:lnTo>
                    <a:pt x="3606800" y="698500"/>
                  </a:lnTo>
                  <a:lnTo>
                    <a:pt x="3605556" y="724686"/>
                  </a:lnTo>
                  <a:lnTo>
                    <a:pt x="3595735" y="776313"/>
                  </a:lnTo>
                  <a:lnTo>
                    <a:pt x="3576429" y="826831"/>
                  </a:lnTo>
                  <a:lnTo>
                    <a:pt x="3547985" y="876106"/>
                  </a:lnTo>
                  <a:lnTo>
                    <a:pt x="3510752" y="924003"/>
                  </a:lnTo>
                  <a:lnTo>
                    <a:pt x="3465079" y="970387"/>
                  </a:lnTo>
                  <a:lnTo>
                    <a:pt x="3411315" y="1015123"/>
                  </a:lnTo>
                  <a:lnTo>
                    <a:pt x="3349808" y="1058075"/>
                  </a:lnTo>
                  <a:lnTo>
                    <a:pt x="3316261" y="1078840"/>
                  </a:lnTo>
                  <a:lnTo>
                    <a:pt x="3280908" y="1099109"/>
                  </a:lnTo>
                  <a:lnTo>
                    <a:pt x="3243794" y="1118864"/>
                  </a:lnTo>
                  <a:lnTo>
                    <a:pt x="3204962" y="1138089"/>
                  </a:lnTo>
                  <a:lnTo>
                    <a:pt x="3164456" y="1156767"/>
                  </a:lnTo>
                  <a:lnTo>
                    <a:pt x="3122319" y="1174881"/>
                  </a:lnTo>
                  <a:lnTo>
                    <a:pt x="3078596" y="1192414"/>
                  </a:lnTo>
                  <a:lnTo>
                    <a:pt x="3033329" y="1209349"/>
                  </a:lnTo>
                  <a:lnTo>
                    <a:pt x="2986562" y="1225669"/>
                  </a:lnTo>
                  <a:lnTo>
                    <a:pt x="2938339" y="1241358"/>
                  </a:lnTo>
                  <a:lnTo>
                    <a:pt x="2888704" y="1256399"/>
                  </a:lnTo>
                  <a:lnTo>
                    <a:pt x="2837699" y="1270774"/>
                  </a:lnTo>
                  <a:lnTo>
                    <a:pt x="2785370" y="1284467"/>
                  </a:lnTo>
                  <a:lnTo>
                    <a:pt x="2731758" y="1297461"/>
                  </a:lnTo>
                  <a:lnTo>
                    <a:pt x="2676908" y="1309739"/>
                  </a:lnTo>
                  <a:lnTo>
                    <a:pt x="2620863" y="1321284"/>
                  </a:lnTo>
                  <a:lnTo>
                    <a:pt x="2563667" y="1332079"/>
                  </a:lnTo>
                  <a:lnTo>
                    <a:pt x="2505364" y="1342108"/>
                  </a:lnTo>
                  <a:lnTo>
                    <a:pt x="2445997" y="1351353"/>
                  </a:lnTo>
                  <a:lnTo>
                    <a:pt x="2385609" y="1359798"/>
                  </a:lnTo>
                  <a:lnTo>
                    <a:pt x="2324245" y="1367426"/>
                  </a:lnTo>
                  <a:lnTo>
                    <a:pt x="2261948" y="1374219"/>
                  </a:lnTo>
                  <a:lnTo>
                    <a:pt x="2198761" y="1380162"/>
                  </a:lnTo>
                  <a:lnTo>
                    <a:pt x="2134728" y="1385236"/>
                  </a:lnTo>
                  <a:lnTo>
                    <a:pt x="2069893" y="1389426"/>
                  </a:lnTo>
                  <a:lnTo>
                    <a:pt x="2004299" y="1392714"/>
                  </a:lnTo>
                  <a:lnTo>
                    <a:pt x="1937989" y="1395084"/>
                  </a:lnTo>
                  <a:lnTo>
                    <a:pt x="1871008" y="1396518"/>
                  </a:lnTo>
                  <a:lnTo>
                    <a:pt x="1803400" y="1397000"/>
                  </a:lnTo>
                  <a:lnTo>
                    <a:pt x="1735791" y="1396518"/>
                  </a:lnTo>
                  <a:lnTo>
                    <a:pt x="1668810" y="1395084"/>
                  </a:lnTo>
                  <a:lnTo>
                    <a:pt x="1602500" y="1392714"/>
                  </a:lnTo>
                  <a:lnTo>
                    <a:pt x="1536906" y="1389426"/>
                  </a:lnTo>
                  <a:lnTo>
                    <a:pt x="1472071" y="1385236"/>
                  </a:lnTo>
                  <a:lnTo>
                    <a:pt x="1408038" y="1380162"/>
                  </a:lnTo>
                  <a:lnTo>
                    <a:pt x="1344851" y="1374219"/>
                  </a:lnTo>
                  <a:lnTo>
                    <a:pt x="1282554" y="1367426"/>
                  </a:lnTo>
                  <a:lnTo>
                    <a:pt x="1221190" y="1359798"/>
                  </a:lnTo>
                  <a:lnTo>
                    <a:pt x="1160802" y="1351353"/>
                  </a:lnTo>
                  <a:lnTo>
                    <a:pt x="1101435" y="1342108"/>
                  </a:lnTo>
                  <a:lnTo>
                    <a:pt x="1043132" y="1332079"/>
                  </a:lnTo>
                  <a:lnTo>
                    <a:pt x="985936" y="1321284"/>
                  </a:lnTo>
                  <a:lnTo>
                    <a:pt x="929891" y="1309739"/>
                  </a:lnTo>
                  <a:lnTo>
                    <a:pt x="875041" y="1297461"/>
                  </a:lnTo>
                  <a:lnTo>
                    <a:pt x="821429" y="1284467"/>
                  </a:lnTo>
                  <a:lnTo>
                    <a:pt x="769099" y="1270774"/>
                  </a:lnTo>
                  <a:lnTo>
                    <a:pt x="718095" y="1256399"/>
                  </a:lnTo>
                  <a:lnTo>
                    <a:pt x="668459" y="1241358"/>
                  </a:lnTo>
                  <a:lnTo>
                    <a:pt x="620237" y="1225669"/>
                  </a:lnTo>
                  <a:lnTo>
                    <a:pt x="573470" y="1209349"/>
                  </a:lnTo>
                  <a:lnTo>
                    <a:pt x="528203" y="1192414"/>
                  </a:lnTo>
                  <a:lnTo>
                    <a:pt x="484480" y="1174881"/>
                  </a:lnTo>
                  <a:lnTo>
                    <a:pt x="442343" y="1156767"/>
                  </a:lnTo>
                  <a:lnTo>
                    <a:pt x="401837" y="1138089"/>
                  </a:lnTo>
                  <a:lnTo>
                    <a:pt x="363005" y="1118864"/>
                  </a:lnTo>
                  <a:lnTo>
                    <a:pt x="325891" y="1099109"/>
                  </a:lnTo>
                  <a:lnTo>
                    <a:pt x="290538" y="1078840"/>
                  </a:lnTo>
                  <a:lnTo>
                    <a:pt x="256990" y="1058075"/>
                  </a:lnTo>
                  <a:lnTo>
                    <a:pt x="225291" y="1036830"/>
                  </a:lnTo>
                  <a:lnTo>
                    <a:pt x="167612" y="992970"/>
                  </a:lnTo>
                  <a:lnTo>
                    <a:pt x="117850" y="947393"/>
                  </a:lnTo>
                  <a:lnTo>
                    <a:pt x="76354" y="900236"/>
                  </a:lnTo>
                  <a:lnTo>
                    <a:pt x="43472" y="851632"/>
                  </a:lnTo>
                  <a:lnTo>
                    <a:pt x="19553" y="801719"/>
                  </a:lnTo>
                  <a:lnTo>
                    <a:pt x="4946" y="750629"/>
                  </a:lnTo>
                  <a:lnTo>
                    <a:pt x="0" y="698500"/>
                  </a:lnTo>
                  <a:close/>
                </a:path>
              </a:pathLst>
            </a:custGeom>
            <a:ln w="50800">
              <a:solidFill>
                <a:srgbClr val="FC012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" name="object 2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64991" y="2965703"/>
              <a:ext cx="1965960" cy="527303"/>
            </a:xfrm>
            <a:prstGeom prst="rect">
              <a:avLst/>
            </a:prstGeom>
          </p:spPr>
        </p:pic>
      </p:grpSp>
      <p:sp>
        <p:nvSpPr>
          <p:cNvPr id="27" name="object 27"/>
          <p:cNvSpPr txBox="1"/>
          <p:nvPr/>
        </p:nvSpPr>
        <p:spPr>
          <a:xfrm>
            <a:off x="3497262" y="3029203"/>
            <a:ext cx="1677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0000FF"/>
                </a:solidFill>
                <a:latin typeface="Arial"/>
                <a:cs typeface="Arial"/>
              </a:rPr>
              <a:t>Cumulative</a:t>
            </a:r>
            <a:r>
              <a:rPr sz="1800" spc="-25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1800" spc="-20" dirty="0">
                <a:solidFill>
                  <a:srgbClr val="0000FF"/>
                </a:solidFill>
                <a:latin typeface="Arial"/>
                <a:cs typeface="Arial"/>
              </a:rPr>
              <a:t>Risk</a:t>
            </a:r>
            <a:endParaRPr sz="1800">
              <a:latin typeface="Arial"/>
              <a:cs typeface="Arial"/>
            </a:endParaRPr>
          </a:p>
        </p:txBody>
      </p:sp>
      <p:sp>
        <p:nvSpPr>
          <p:cNvPr id="28" name="object 2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45</a:t>
            </a:fld>
            <a:endParaRPr spc="-25" dirty="0"/>
          </a:p>
        </p:txBody>
      </p:sp>
      <p:sp>
        <p:nvSpPr>
          <p:cNvPr id="29" name="object 29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04857" y="270763"/>
            <a:ext cx="35566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Calibri"/>
                <a:cs typeface="Calibri"/>
              </a:rPr>
              <a:t>Definition</a:t>
            </a:r>
            <a:r>
              <a:rPr sz="3600" spc="-45" dirty="0">
                <a:latin typeface="Calibri"/>
                <a:cs typeface="Calibri"/>
              </a:rPr>
              <a:t> </a:t>
            </a:r>
            <a:r>
              <a:rPr sz="3600" dirty="0">
                <a:latin typeface="Calibri"/>
                <a:cs typeface="Calibri"/>
              </a:rPr>
              <a:t>of</a:t>
            </a:r>
            <a:r>
              <a:rPr sz="3600" spc="-30" dirty="0">
                <a:latin typeface="Calibri"/>
                <a:cs typeface="Calibri"/>
              </a:rPr>
              <a:t> </a:t>
            </a:r>
            <a:r>
              <a:rPr sz="3600" spc="-60" dirty="0">
                <a:latin typeface="Calibri"/>
                <a:cs typeface="Calibri"/>
              </a:rPr>
              <a:t>Terms</a:t>
            </a:r>
            <a:endParaRPr sz="36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46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9940" y="843787"/>
            <a:ext cx="7430134" cy="4371340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Failure</a:t>
            </a:r>
            <a:r>
              <a:rPr sz="2400" spc="-114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Mode</a:t>
            </a:r>
            <a:endParaRPr sz="2400">
              <a:latin typeface="Calibri"/>
              <a:cs typeface="Calibri"/>
            </a:endParaRPr>
          </a:p>
          <a:p>
            <a:pPr marL="755650" lvl="1" indent="-285750">
              <a:lnSpc>
                <a:spcPct val="100000"/>
              </a:lnSpc>
              <a:spcBef>
                <a:spcPts val="520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2000" dirty="0">
                <a:latin typeface="Calibri"/>
                <a:cs typeface="Calibri"/>
              </a:rPr>
              <a:t>What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went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wrong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in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process?</a:t>
            </a:r>
            <a:endParaRPr sz="2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5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Effects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Failure</a:t>
            </a:r>
            <a:endParaRPr sz="2400">
              <a:latin typeface="Calibri"/>
              <a:cs typeface="Calibri"/>
            </a:endParaRPr>
          </a:p>
          <a:p>
            <a:pPr marL="755650" lvl="1" indent="-285750">
              <a:lnSpc>
                <a:spcPct val="100000"/>
              </a:lnSpc>
              <a:spcBef>
                <a:spcPts val="520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2000" dirty="0">
                <a:latin typeface="Calibri"/>
                <a:cs typeface="Calibri"/>
              </a:rPr>
              <a:t>What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are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impacts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of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failure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occurring?</a:t>
            </a:r>
            <a:endParaRPr sz="2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51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Cause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Failure</a:t>
            </a:r>
            <a:endParaRPr sz="2400">
              <a:latin typeface="Calibri"/>
              <a:cs typeface="Calibri"/>
            </a:endParaRPr>
          </a:p>
          <a:p>
            <a:pPr marL="755650" lvl="1" indent="-285750">
              <a:lnSpc>
                <a:spcPct val="100000"/>
              </a:lnSpc>
              <a:spcBef>
                <a:spcPts val="520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2000" dirty="0">
                <a:latin typeface="Calibri"/>
                <a:cs typeface="Calibri"/>
              </a:rPr>
              <a:t>What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are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potential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causes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of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this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failure?</a:t>
            </a:r>
            <a:endParaRPr sz="2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5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Current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Controls</a:t>
            </a:r>
            <a:endParaRPr sz="2400">
              <a:latin typeface="Calibri"/>
              <a:cs typeface="Calibri"/>
            </a:endParaRPr>
          </a:p>
          <a:p>
            <a:pPr marL="755650" marR="5080" lvl="1" indent="-285750">
              <a:lnSpc>
                <a:spcPct val="100000"/>
              </a:lnSpc>
              <a:spcBef>
                <a:spcPts val="420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2000" dirty="0">
                <a:latin typeface="Calibri"/>
                <a:cs typeface="Calibri"/>
              </a:rPr>
              <a:t>What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controls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or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procedures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exist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to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prevent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cause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or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failure mode?</a:t>
            </a:r>
            <a:endParaRPr sz="2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1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20" dirty="0">
                <a:latin typeface="Calibri"/>
                <a:cs typeface="Calibri"/>
              </a:rPr>
              <a:t>Severity,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Occurrence,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Detection</a:t>
            </a:r>
            <a:endParaRPr sz="2400">
              <a:latin typeface="Calibri"/>
              <a:cs typeface="Calibri"/>
            </a:endParaRPr>
          </a:p>
          <a:p>
            <a:pPr marL="755650" lvl="1" indent="-285750">
              <a:lnSpc>
                <a:spcPct val="100000"/>
              </a:lnSpc>
              <a:spcBef>
                <a:spcPts val="520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2000" dirty="0">
                <a:latin typeface="Calibri"/>
                <a:cs typeface="Calibri"/>
              </a:rPr>
              <a:t>Risk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Priority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Number </a:t>
            </a:r>
            <a:r>
              <a:rPr sz="2000" spc="-20" dirty="0">
                <a:latin typeface="Calibri"/>
                <a:cs typeface="Calibri"/>
              </a:rPr>
              <a:t>(RPN)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247025" y="1196752"/>
          <a:ext cx="8747122" cy="32702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83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509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7289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9623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6751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333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82118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9717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27940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767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450">
                        <a:latin typeface="Times New Roman"/>
                        <a:cs typeface="Times New Roman"/>
                      </a:endParaRPr>
                    </a:p>
                    <a:p>
                      <a:pPr marL="166370" marR="166370" indent="71755">
                        <a:lnSpc>
                          <a:spcPct val="108000"/>
                        </a:lnSpc>
                      </a:pPr>
                      <a:r>
                        <a:rPr sz="950" b="1" spc="-10" dirty="0">
                          <a:latin typeface="Arial"/>
                          <a:cs typeface="Arial"/>
                        </a:rPr>
                        <a:t>Process Step/Input</a:t>
                      </a:r>
                      <a:endParaRPr sz="950">
                        <a:latin typeface="Arial"/>
                        <a:cs typeface="Arial"/>
                      </a:endParaRPr>
                    </a:p>
                  </a:txBody>
                  <a:tcPr marL="0" marR="0" marT="63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6731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950" b="1" dirty="0">
                          <a:latin typeface="Arial"/>
                          <a:cs typeface="Arial"/>
                        </a:rPr>
                        <a:t>Potential</a:t>
                      </a:r>
                      <a:r>
                        <a:rPr sz="950" b="1" spc="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b="1" dirty="0">
                          <a:latin typeface="Arial"/>
                          <a:cs typeface="Arial"/>
                        </a:rPr>
                        <a:t>Failure</a:t>
                      </a:r>
                      <a:r>
                        <a:rPr sz="950" b="1" spc="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b="1" spc="-20" dirty="0">
                          <a:latin typeface="Arial"/>
                          <a:cs typeface="Arial"/>
                        </a:rPr>
                        <a:t>Mode</a:t>
                      </a:r>
                      <a:endParaRPr sz="9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10350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950" b="1" dirty="0">
                          <a:latin typeface="Arial"/>
                          <a:cs typeface="Arial"/>
                        </a:rPr>
                        <a:t>Potential</a:t>
                      </a:r>
                      <a:r>
                        <a:rPr sz="950" b="1" spc="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b="1" dirty="0">
                          <a:latin typeface="Arial"/>
                          <a:cs typeface="Arial"/>
                        </a:rPr>
                        <a:t>Failure</a:t>
                      </a:r>
                      <a:r>
                        <a:rPr sz="950" b="1" spc="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b="1" spc="-10" dirty="0">
                          <a:latin typeface="Arial"/>
                          <a:cs typeface="Arial"/>
                        </a:rPr>
                        <a:t>Effects</a:t>
                      </a:r>
                      <a:endParaRPr sz="9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161925" marR="147955" algn="just">
                        <a:lnSpc>
                          <a:spcPct val="107900"/>
                        </a:lnSpc>
                      </a:pPr>
                      <a:r>
                        <a:rPr sz="950" b="1" spc="-60" dirty="0">
                          <a:latin typeface="Arial"/>
                          <a:cs typeface="Arial"/>
                        </a:rPr>
                        <a:t>S E V</a:t>
                      </a:r>
                      <a:endParaRPr sz="95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36004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950" b="1" dirty="0">
                          <a:latin typeface="Arial"/>
                          <a:cs typeface="Arial"/>
                        </a:rPr>
                        <a:t>Potential</a:t>
                      </a:r>
                      <a:r>
                        <a:rPr sz="950" b="1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b="1" spc="-10" dirty="0">
                          <a:latin typeface="Arial"/>
                          <a:cs typeface="Arial"/>
                        </a:rPr>
                        <a:t>Causes</a:t>
                      </a:r>
                      <a:endParaRPr sz="9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125730" marR="114935" indent="-9525" algn="just">
                        <a:lnSpc>
                          <a:spcPct val="107900"/>
                        </a:lnSpc>
                      </a:pPr>
                      <a:r>
                        <a:rPr sz="950" b="1" spc="-50" dirty="0">
                          <a:latin typeface="Arial"/>
                          <a:cs typeface="Arial"/>
                        </a:rPr>
                        <a:t>O </a:t>
                      </a:r>
                      <a:r>
                        <a:rPr sz="950" b="1" spc="-65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950" b="1" spc="5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b="1" spc="-65" dirty="0">
                          <a:latin typeface="Arial"/>
                          <a:cs typeface="Arial"/>
                        </a:rPr>
                        <a:t>C</a:t>
                      </a:r>
                      <a:endParaRPr sz="95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45021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950" b="1" spc="-10" dirty="0">
                          <a:latin typeface="Arial"/>
                          <a:cs typeface="Arial"/>
                        </a:rPr>
                        <a:t>Current</a:t>
                      </a:r>
                      <a:r>
                        <a:rPr sz="950" b="1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b="1" spc="-10" dirty="0">
                          <a:latin typeface="Arial"/>
                          <a:cs typeface="Arial"/>
                        </a:rPr>
                        <a:t>Controls</a:t>
                      </a:r>
                      <a:endParaRPr sz="9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107950" marR="96520" algn="just">
                        <a:lnSpc>
                          <a:spcPct val="107900"/>
                        </a:lnSpc>
                      </a:pPr>
                      <a:r>
                        <a:rPr sz="950" b="1" spc="-65" dirty="0">
                          <a:latin typeface="Arial"/>
                          <a:cs typeface="Arial"/>
                        </a:rPr>
                        <a:t>D</a:t>
                      </a:r>
                      <a:r>
                        <a:rPr sz="950" b="1" spc="-50" dirty="0">
                          <a:latin typeface="Arial"/>
                          <a:cs typeface="Arial"/>
                        </a:rPr>
                        <a:t> E T</a:t>
                      </a:r>
                      <a:endParaRPr sz="95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99060" marR="87630" algn="just">
                        <a:lnSpc>
                          <a:spcPct val="107900"/>
                        </a:lnSpc>
                      </a:pPr>
                      <a:r>
                        <a:rPr sz="950" b="1" spc="-65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950" b="1" spc="-50" dirty="0">
                          <a:latin typeface="Arial"/>
                          <a:cs typeface="Arial"/>
                        </a:rPr>
                        <a:t> P </a:t>
                      </a:r>
                      <a:r>
                        <a:rPr sz="950" b="1" spc="-65" dirty="0">
                          <a:latin typeface="Arial"/>
                          <a:cs typeface="Arial"/>
                        </a:rPr>
                        <a:t>N</a:t>
                      </a:r>
                      <a:endParaRPr sz="95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C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31265">
                <a:tc>
                  <a:txBody>
                    <a:bodyPr/>
                    <a:lstStyle/>
                    <a:p>
                      <a:pPr marR="635" algn="ctr">
                        <a:lnSpc>
                          <a:spcPts val="1130"/>
                        </a:lnSpc>
                      </a:pPr>
                      <a:r>
                        <a:rPr sz="950" dirty="0">
                          <a:latin typeface="Arial"/>
                          <a:cs typeface="Arial"/>
                        </a:rPr>
                        <a:t>What is</a:t>
                      </a:r>
                      <a:r>
                        <a:rPr sz="95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25" dirty="0">
                          <a:latin typeface="Arial"/>
                          <a:cs typeface="Arial"/>
                        </a:rPr>
                        <a:t>the</a:t>
                      </a:r>
                      <a:endParaRPr sz="950">
                        <a:latin typeface="Arial"/>
                        <a:cs typeface="Arial"/>
                      </a:endParaRPr>
                    </a:p>
                    <a:p>
                      <a:pPr marL="103505" marR="104775" indent="-8255" algn="ctr">
                        <a:lnSpc>
                          <a:spcPct val="107900"/>
                        </a:lnSpc>
                      </a:pPr>
                      <a:r>
                        <a:rPr sz="950" spc="-10" dirty="0">
                          <a:latin typeface="Arial"/>
                          <a:cs typeface="Arial"/>
                        </a:rPr>
                        <a:t>process</a:t>
                      </a:r>
                      <a:r>
                        <a:rPr sz="95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10" dirty="0">
                          <a:latin typeface="Arial"/>
                          <a:cs typeface="Arial"/>
                        </a:rPr>
                        <a:t>step/ </a:t>
                      </a:r>
                      <a:r>
                        <a:rPr sz="950" spc="-20" dirty="0">
                          <a:latin typeface="Arial"/>
                          <a:cs typeface="Arial"/>
                        </a:rPr>
                        <a:t>Input</a:t>
                      </a:r>
                      <a:r>
                        <a:rPr sz="950" spc="-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10" dirty="0">
                          <a:latin typeface="Arial"/>
                          <a:cs typeface="Arial"/>
                        </a:rPr>
                        <a:t>under </a:t>
                      </a:r>
                      <a:r>
                        <a:rPr sz="950" spc="-25" dirty="0">
                          <a:latin typeface="Arial"/>
                          <a:cs typeface="Arial"/>
                        </a:rPr>
                        <a:t>investigation?</a:t>
                      </a:r>
                      <a:endParaRPr sz="9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2225">
                        <a:lnSpc>
                          <a:spcPts val="1130"/>
                        </a:lnSpc>
                      </a:pPr>
                      <a:r>
                        <a:rPr sz="950" spc="-10" dirty="0">
                          <a:latin typeface="Arial"/>
                          <a:cs typeface="Arial"/>
                        </a:rPr>
                        <a:t>In</a:t>
                      </a:r>
                      <a:r>
                        <a:rPr sz="950" spc="-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10" dirty="0">
                          <a:latin typeface="Arial"/>
                          <a:cs typeface="Arial"/>
                        </a:rPr>
                        <a:t>what</a:t>
                      </a:r>
                      <a:r>
                        <a:rPr sz="95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ways</a:t>
                      </a:r>
                      <a:r>
                        <a:rPr sz="95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10" dirty="0">
                          <a:latin typeface="Arial"/>
                          <a:cs typeface="Arial"/>
                        </a:rPr>
                        <a:t>does</a:t>
                      </a:r>
                      <a:r>
                        <a:rPr sz="95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the</a:t>
                      </a:r>
                      <a:r>
                        <a:rPr sz="950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25" dirty="0">
                          <a:latin typeface="Arial"/>
                          <a:cs typeface="Arial"/>
                        </a:rPr>
                        <a:t>Key</a:t>
                      </a:r>
                      <a:endParaRPr sz="950">
                        <a:latin typeface="Arial"/>
                        <a:cs typeface="Arial"/>
                      </a:endParaRPr>
                    </a:p>
                    <a:p>
                      <a:pPr marL="2222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950" spc="-20" dirty="0">
                          <a:latin typeface="Arial"/>
                          <a:cs typeface="Arial"/>
                        </a:rPr>
                        <a:t>Input</a:t>
                      </a:r>
                      <a:r>
                        <a:rPr sz="95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go</a:t>
                      </a:r>
                      <a:r>
                        <a:rPr sz="950" spc="-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10" dirty="0">
                          <a:latin typeface="Arial"/>
                          <a:cs typeface="Arial"/>
                        </a:rPr>
                        <a:t>wrong?</a:t>
                      </a:r>
                      <a:endParaRPr sz="9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2225">
                        <a:lnSpc>
                          <a:spcPts val="1130"/>
                        </a:lnSpc>
                      </a:pPr>
                      <a:r>
                        <a:rPr sz="950" dirty="0">
                          <a:latin typeface="Arial"/>
                          <a:cs typeface="Arial"/>
                        </a:rPr>
                        <a:t>What</a:t>
                      </a:r>
                      <a:r>
                        <a:rPr sz="95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is</a:t>
                      </a:r>
                      <a:r>
                        <a:rPr sz="95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the</a:t>
                      </a:r>
                      <a:r>
                        <a:rPr sz="950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impact</a:t>
                      </a:r>
                      <a:r>
                        <a:rPr sz="95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on</a:t>
                      </a:r>
                      <a:r>
                        <a:rPr sz="950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25" dirty="0">
                          <a:latin typeface="Arial"/>
                          <a:cs typeface="Arial"/>
                        </a:rPr>
                        <a:t>the</a:t>
                      </a:r>
                      <a:endParaRPr sz="950">
                        <a:latin typeface="Arial"/>
                        <a:cs typeface="Arial"/>
                      </a:endParaRPr>
                    </a:p>
                    <a:p>
                      <a:pPr marL="22225" marR="73025">
                        <a:lnSpc>
                          <a:spcPct val="107900"/>
                        </a:lnSpc>
                      </a:pPr>
                      <a:r>
                        <a:rPr sz="950" dirty="0">
                          <a:latin typeface="Arial"/>
                          <a:cs typeface="Arial"/>
                        </a:rPr>
                        <a:t>Key</a:t>
                      </a:r>
                      <a:r>
                        <a:rPr sz="95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10" dirty="0">
                          <a:latin typeface="Arial"/>
                          <a:cs typeface="Arial"/>
                        </a:rPr>
                        <a:t>Output</a:t>
                      </a:r>
                      <a:r>
                        <a:rPr sz="95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10" dirty="0">
                          <a:latin typeface="Arial"/>
                          <a:cs typeface="Arial"/>
                        </a:rPr>
                        <a:t>Variables </a:t>
                      </a:r>
                      <a:r>
                        <a:rPr sz="950" spc="-20" dirty="0">
                          <a:latin typeface="Arial"/>
                          <a:cs typeface="Arial"/>
                        </a:rPr>
                        <a:t>(Customer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25" dirty="0">
                          <a:latin typeface="Arial"/>
                          <a:cs typeface="Arial"/>
                        </a:rPr>
                        <a:t>Requirements)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25" dirty="0">
                          <a:latin typeface="Arial"/>
                          <a:cs typeface="Arial"/>
                        </a:rPr>
                        <a:t>or </a:t>
                      </a:r>
                      <a:r>
                        <a:rPr sz="950" spc="-20" dirty="0">
                          <a:latin typeface="Arial"/>
                          <a:cs typeface="Arial"/>
                        </a:rPr>
                        <a:t>internal</a:t>
                      </a:r>
                      <a:r>
                        <a:rPr sz="95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10" dirty="0">
                          <a:latin typeface="Arial"/>
                          <a:cs typeface="Arial"/>
                        </a:rPr>
                        <a:t>requirements?</a:t>
                      </a:r>
                      <a:endParaRPr sz="9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47650">
                        <a:lnSpc>
                          <a:spcPts val="819"/>
                        </a:lnSpc>
                      </a:pPr>
                      <a:r>
                        <a:rPr sz="900" dirty="0">
                          <a:latin typeface="Arial"/>
                          <a:cs typeface="Arial"/>
                        </a:rPr>
                        <a:t>How</a:t>
                      </a:r>
                      <a:r>
                        <a:rPr sz="900" spc="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Severe</a:t>
                      </a:r>
                      <a:r>
                        <a:rPr sz="900" spc="7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is</a:t>
                      </a:r>
                      <a:r>
                        <a:rPr sz="900" spc="1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the</a:t>
                      </a:r>
                      <a:endParaRPr sz="900">
                        <a:latin typeface="Arial"/>
                        <a:cs typeface="Arial"/>
                      </a:endParaRPr>
                    </a:p>
                    <a:p>
                      <a:pPr marL="643255" marR="3175" indent="-64769">
                        <a:lnSpc>
                          <a:spcPts val="1210"/>
                        </a:lnSpc>
                      </a:pPr>
                      <a:r>
                        <a:rPr sz="900" dirty="0">
                          <a:latin typeface="Arial"/>
                          <a:cs typeface="Arial"/>
                        </a:rPr>
                        <a:t>effect</a:t>
                      </a:r>
                      <a:r>
                        <a:rPr sz="900" spc="1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to</a:t>
                      </a:r>
                      <a:r>
                        <a:rPr sz="900" spc="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cusotmer?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 vert="vert27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6670">
                        <a:lnSpc>
                          <a:spcPts val="1130"/>
                        </a:lnSpc>
                      </a:pPr>
                      <a:r>
                        <a:rPr sz="950" dirty="0">
                          <a:latin typeface="Arial"/>
                          <a:cs typeface="Arial"/>
                        </a:rPr>
                        <a:t>What</a:t>
                      </a:r>
                      <a:r>
                        <a:rPr sz="95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causes</a:t>
                      </a:r>
                      <a:r>
                        <a:rPr sz="95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the</a:t>
                      </a:r>
                      <a:r>
                        <a:rPr sz="950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Key</a:t>
                      </a:r>
                      <a:r>
                        <a:rPr sz="95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20" dirty="0">
                          <a:latin typeface="Arial"/>
                          <a:cs typeface="Arial"/>
                        </a:rPr>
                        <a:t>Input </a:t>
                      </a:r>
                      <a:r>
                        <a:rPr sz="950" spc="-25" dirty="0">
                          <a:latin typeface="Arial"/>
                          <a:cs typeface="Arial"/>
                        </a:rPr>
                        <a:t>to</a:t>
                      </a:r>
                      <a:endParaRPr sz="950">
                        <a:latin typeface="Arial"/>
                        <a:cs typeface="Arial"/>
                      </a:endParaRPr>
                    </a:p>
                    <a:p>
                      <a:pPr marL="2667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950" dirty="0">
                          <a:latin typeface="Arial"/>
                          <a:cs typeface="Arial"/>
                        </a:rPr>
                        <a:t>go</a:t>
                      </a:r>
                      <a:r>
                        <a:rPr sz="950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10" dirty="0">
                          <a:latin typeface="Arial"/>
                          <a:cs typeface="Arial"/>
                        </a:rPr>
                        <a:t>wrong?</a:t>
                      </a:r>
                      <a:endParaRPr sz="9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52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How</a:t>
                      </a:r>
                      <a:r>
                        <a:rPr sz="900" spc="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often</a:t>
                      </a:r>
                      <a:r>
                        <a:rPr sz="900" spc="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does</a:t>
                      </a:r>
                      <a:r>
                        <a:rPr sz="900" spc="1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20" dirty="0">
                          <a:latin typeface="Arial"/>
                          <a:cs typeface="Arial"/>
                        </a:rPr>
                        <a:t>cause</a:t>
                      </a:r>
                      <a:endParaRPr sz="900">
                        <a:latin typeface="Arial"/>
                        <a:cs typeface="Arial"/>
                      </a:endParaRPr>
                    </a:p>
                    <a:p>
                      <a:pPr marR="19050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or</a:t>
                      </a:r>
                      <a:r>
                        <a:rPr sz="900" spc="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FM</a:t>
                      </a:r>
                      <a:r>
                        <a:rPr sz="900" spc="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occur?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11430" marB="0" vert="vert27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6670">
                        <a:lnSpc>
                          <a:spcPts val="1130"/>
                        </a:lnSpc>
                      </a:pPr>
                      <a:r>
                        <a:rPr sz="950" dirty="0">
                          <a:latin typeface="Arial"/>
                          <a:cs typeface="Arial"/>
                        </a:rPr>
                        <a:t>What</a:t>
                      </a:r>
                      <a:r>
                        <a:rPr sz="95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20" dirty="0">
                          <a:latin typeface="Arial"/>
                          <a:cs typeface="Arial"/>
                        </a:rPr>
                        <a:t>are</a:t>
                      </a:r>
                      <a:r>
                        <a:rPr sz="95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the</a:t>
                      </a:r>
                      <a:r>
                        <a:rPr sz="950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existing</a:t>
                      </a:r>
                      <a:r>
                        <a:rPr sz="950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10" dirty="0">
                          <a:latin typeface="Arial"/>
                          <a:cs typeface="Arial"/>
                        </a:rPr>
                        <a:t>controls</a:t>
                      </a:r>
                      <a:endParaRPr sz="950">
                        <a:latin typeface="Arial"/>
                        <a:cs typeface="Arial"/>
                      </a:endParaRPr>
                    </a:p>
                    <a:p>
                      <a:pPr marL="26670" marR="138430">
                        <a:lnSpc>
                          <a:spcPct val="107900"/>
                        </a:lnSpc>
                      </a:pPr>
                      <a:r>
                        <a:rPr sz="950" spc="-2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95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25" dirty="0">
                          <a:latin typeface="Arial"/>
                          <a:cs typeface="Arial"/>
                        </a:rPr>
                        <a:t>procedures</a:t>
                      </a:r>
                      <a:r>
                        <a:rPr sz="95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10" dirty="0">
                          <a:latin typeface="Arial"/>
                          <a:cs typeface="Arial"/>
                        </a:rPr>
                        <a:t>(inspection</a:t>
                      </a:r>
                      <a:r>
                        <a:rPr sz="950" spc="-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25" dirty="0">
                          <a:latin typeface="Arial"/>
                          <a:cs typeface="Arial"/>
                        </a:rPr>
                        <a:t>and 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test)</a:t>
                      </a:r>
                      <a:r>
                        <a:rPr sz="950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that </a:t>
                      </a:r>
                      <a:r>
                        <a:rPr sz="950" spc="-35" dirty="0">
                          <a:latin typeface="Arial"/>
                          <a:cs typeface="Arial"/>
                        </a:rPr>
                        <a:t>prevent</a:t>
                      </a:r>
                      <a:r>
                        <a:rPr sz="95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eith</a:t>
                      </a:r>
                      <a:r>
                        <a:rPr sz="95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the</a:t>
                      </a:r>
                      <a:r>
                        <a:rPr sz="95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10" dirty="0">
                          <a:latin typeface="Arial"/>
                          <a:cs typeface="Arial"/>
                        </a:rPr>
                        <a:t>cause 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or</a:t>
                      </a:r>
                      <a:r>
                        <a:rPr sz="950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the</a:t>
                      </a:r>
                      <a:r>
                        <a:rPr sz="950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spc="-20" dirty="0">
                          <a:latin typeface="Arial"/>
                          <a:cs typeface="Arial"/>
                        </a:rPr>
                        <a:t>Failure</a:t>
                      </a:r>
                      <a:r>
                        <a:rPr sz="950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dirty="0">
                          <a:latin typeface="Arial"/>
                          <a:cs typeface="Arial"/>
                        </a:rPr>
                        <a:t>Mode?</a:t>
                      </a:r>
                      <a:r>
                        <a:rPr sz="950" spc="2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b="1" spc="-10" dirty="0">
                          <a:latin typeface="Arial"/>
                          <a:cs typeface="Arial"/>
                        </a:rPr>
                        <a:t>Should </a:t>
                      </a:r>
                      <a:r>
                        <a:rPr sz="950" b="1" dirty="0">
                          <a:latin typeface="Arial"/>
                          <a:cs typeface="Arial"/>
                        </a:rPr>
                        <a:t>include</a:t>
                      </a:r>
                      <a:r>
                        <a:rPr sz="950" b="1" spc="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b="1" dirty="0">
                          <a:latin typeface="Arial"/>
                          <a:cs typeface="Arial"/>
                        </a:rPr>
                        <a:t>an</a:t>
                      </a:r>
                      <a:r>
                        <a:rPr sz="95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b="1" dirty="0">
                          <a:latin typeface="Arial"/>
                          <a:cs typeface="Arial"/>
                        </a:rPr>
                        <a:t>SOP</a:t>
                      </a:r>
                      <a:r>
                        <a:rPr sz="950" b="1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50" b="1" spc="-10" dirty="0">
                          <a:latin typeface="Arial"/>
                          <a:cs typeface="Arial"/>
                        </a:rPr>
                        <a:t>number.</a:t>
                      </a:r>
                      <a:endParaRPr sz="9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050" algn="r">
                        <a:lnSpc>
                          <a:spcPts val="1030"/>
                        </a:lnSpc>
                      </a:pPr>
                      <a:r>
                        <a:rPr sz="900" dirty="0">
                          <a:latin typeface="Arial"/>
                          <a:cs typeface="Arial"/>
                        </a:rPr>
                        <a:t>How</a:t>
                      </a:r>
                      <a:r>
                        <a:rPr sz="900" spc="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well</a:t>
                      </a:r>
                      <a:r>
                        <a:rPr sz="900" spc="8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can</a:t>
                      </a:r>
                      <a:r>
                        <a:rPr sz="900" spc="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you</a:t>
                      </a:r>
                      <a:endParaRPr sz="900">
                        <a:latin typeface="Arial"/>
                        <a:cs typeface="Arial"/>
                      </a:endParaRPr>
                    </a:p>
                    <a:p>
                      <a:pPr marR="19685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detect</a:t>
                      </a:r>
                      <a:r>
                        <a:rPr sz="900" spc="1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cause</a:t>
                      </a:r>
                      <a:r>
                        <a:rPr sz="900" spc="9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or</a:t>
                      </a:r>
                      <a:r>
                        <a:rPr sz="900" spc="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FM?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 vert="vert27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73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19685" algn="ctr">
                        <a:lnSpc>
                          <a:spcPct val="100000"/>
                        </a:lnSpc>
                      </a:pPr>
                      <a:r>
                        <a:rPr sz="950" dirty="0">
                          <a:latin typeface="Arial"/>
                          <a:cs typeface="Arial"/>
                        </a:rPr>
                        <a:t>0</a:t>
                      </a:r>
                      <a:endParaRPr sz="95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22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19685" algn="ctr">
                        <a:lnSpc>
                          <a:spcPct val="100000"/>
                        </a:lnSpc>
                      </a:pPr>
                      <a:r>
                        <a:rPr sz="950" dirty="0">
                          <a:latin typeface="Arial"/>
                          <a:cs typeface="Arial"/>
                        </a:rPr>
                        <a:t>0</a:t>
                      </a:r>
                      <a:endParaRPr sz="95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22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19685" algn="ctr">
                        <a:lnSpc>
                          <a:spcPct val="100000"/>
                        </a:lnSpc>
                      </a:pPr>
                      <a:r>
                        <a:rPr sz="950" dirty="0">
                          <a:latin typeface="Arial"/>
                          <a:cs typeface="Arial"/>
                        </a:rPr>
                        <a:t>0</a:t>
                      </a:r>
                      <a:endParaRPr sz="95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47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80022" y="2174748"/>
            <a:ext cx="131762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>
                <a:latin typeface="Calibri"/>
                <a:cs typeface="Calibri"/>
              </a:rPr>
              <a:t>Break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48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70810" y="269747"/>
            <a:ext cx="48025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Calibri"/>
                <a:cs typeface="Calibri"/>
              </a:rPr>
              <a:t>Project</a:t>
            </a:r>
            <a:r>
              <a:rPr sz="4400" spc="-85" dirty="0">
                <a:latin typeface="Calibri"/>
                <a:cs typeface="Calibri"/>
              </a:rPr>
              <a:t> </a:t>
            </a:r>
            <a:r>
              <a:rPr sz="4400" spc="-10" dirty="0">
                <a:latin typeface="Calibri"/>
                <a:cs typeface="Calibri"/>
              </a:rPr>
              <a:t>Management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11445"/>
            <a:ext cx="6269355" cy="3318510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5"/>
              </a:spcBef>
            </a:pPr>
            <a:r>
              <a:rPr sz="3200" dirty="0">
                <a:latin typeface="Calibri"/>
                <a:cs typeface="Calibri"/>
              </a:rPr>
              <a:t>The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stages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typically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seen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in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project:-</a:t>
            </a:r>
            <a:endParaRPr sz="3200">
              <a:latin typeface="Calibri"/>
              <a:cs typeface="Calibri"/>
            </a:endParaRPr>
          </a:p>
          <a:p>
            <a:pPr marL="984250" indent="-514350">
              <a:lnSpc>
                <a:spcPct val="100000"/>
              </a:lnSpc>
              <a:spcBef>
                <a:spcPts val="665"/>
              </a:spcBef>
              <a:buAutoNum type="arabicPeriod"/>
              <a:tabLst>
                <a:tab pos="983615" algn="l"/>
                <a:tab pos="984250" algn="l"/>
              </a:tabLst>
            </a:pPr>
            <a:r>
              <a:rPr sz="2800" spc="-10" dirty="0">
                <a:latin typeface="Calibri"/>
                <a:cs typeface="Calibri"/>
              </a:rPr>
              <a:t>Initiation</a:t>
            </a:r>
            <a:endParaRPr sz="2800">
              <a:latin typeface="Calibri"/>
              <a:cs typeface="Calibri"/>
            </a:endParaRPr>
          </a:p>
          <a:p>
            <a:pPr marL="984250" indent="-514350">
              <a:lnSpc>
                <a:spcPct val="100000"/>
              </a:lnSpc>
              <a:spcBef>
                <a:spcPts val="745"/>
              </a:spcBef>
              <a:buAutoNum type="arabicPeriod"/>
              <a:tabLst>
                <a:tab pos="983615" algn="l"/>
                <a:tab pos="984250" algn="l"/>
              </a:tabLst>
            </a:pPr>
            <a:r>
              <a:rPr sz="2800" dirty="0">
                <a:latin typeface="Calibri"/>
                <a:cs typeface="Calibri"/>
              </a:rPr>
              <a:t>Planning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Design</a:t>
            </a:r>
            <a:endParaRPr sz="2800">
              <a:latin typeface="Calibri"/>
              <a:cs typeface="Calibri"/>
            </a:endParaRPr>
          </a:p>
          <a:p>
            <a:pPr marL="984250" indent="-514350">
              <a:lnSpc>
                <a:spcPct val="100000"/>
              </a:lnSpc>
              <a:spcBef>
                <a:spcPts val="730"/>
              </a:spcBef>
              <a:buAutoNum type="arabicPeriod"/>
              <a:tabLst>
                <a:tab pos="983615" algn="l"/>
                <a:tab pos="984250" algn="l"/>
              </a:tabLst>
            </a:pPr>
            <a:r>
              <a:rPr sz="3200" spc="-10" dirty="0">
                <a:solidFill>
                  <a:srgbClr val="3366FF"/>
                </a:solidFill>
                <a:latin typeface="Calibri"/>
                <a:cs typeface="Calibri"/>
              </a:rPr>
              <a:t>Execution</a:t>
            </a:r>
            <a:endParaRPr sz="3200">
              <a:latin typeface="Calibri"/>
              <a:cs typeface="Calibri"/>
            </a:endParaRPr>
          </a:p>
          <a:p>
            <a:pPr marL="984250" indent="-514350">
              <a:lnSpc>
                <a:spcPct val="100000"/>
              </a:lnSpc>
              <a:spcBef>
                <a:spcPts val="765"/>
              </a:spcBef>
              <a:buAutoNum type="arabicPeriod"/>
              <a:tabLst>
                <a:tab pos="983615" algn="l"/>
                <a:tab pos="984250" algn="l"/>
              </a:tabLst>
            </a:pPr>
            <a:r>
              <a:rPr sz="3200" dirty="0">
                <a:solidFill>
                  <a:srgbClr val="3366FF"/>
                </a:solidFill>
                <a:latin typeface="Calibri"/>
                <a:cs typeface="Calibri"/>
              </a:rPr>
              <a:t>Monitoring</a:t>
            </a:r>
            <a:r>
              <a:rPr sz="3200" spc="-5" dirty="0">
                <a:solidFill>
                  <a:srgbClr val="3366FF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366FF"/>
                </a:solidFill>
                <a:latin typeface="Calibri"/>
                <a:cs typeface="Calibri"/>
              </a:rPr>
              <a:t>and</a:t>
            </a:r>
            <a:r>
              <a:rPr sz="3200" spc="-5" dirty="0">
                <a:solidFill>
                  <a:srgbClr val="3366FF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3366FF"/>
                </a:solidFill>
                <a:latin typeface="Calibri"/>
                <a:cs typeface="Calibri"/>
              </a:rPr>
              <a:t>Controlling</a:t>
            </a:r>
            <a:endParaRPr sz="3200">
              <a:latin typeface="Calibri"/>
              <a:cs typeface="Calibri"/>
            </a:endParaRPr>
          </a:p>
          <a:p>
            <a:pPr marL="984250" indent="-514350">
              <a:lnSpc>
                <a:spcPct val="100000"/>
              </a:lnSpc>
              <a:spcBef>
                <a:spcPts val="665"/>
              </a:spcBef>
              <a:buAutoNum type="arabicPeriod"/>
              <a:tabLst>
                <a:tab pos="983615" algn="l"/>
                <a:tab pos="984250" algn="l"/>
              </a:tabLst>
            </a:pPr>
            <a:r>
              <a:rPr sz="2800" spc="-20" dirty="0">
                <a:latin typeface="Calibri"/>
                <a:cs typeface="Calibri"/>
              </a:rPr>
              <a:t>Delivery,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Closing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Control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system</a:t>
            </a:r>
            <a:endParaRPr sz="28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065962" y="4700587"/>
            <a:ext cx="2078037" cy="2157412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49</a:t>
            </a:fld>
            <a:endParaRPr spc="-25" dirty="0"/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11368" y="242315"/>
            <a:ext cx="4521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Calibri"/>
                <a:cs typeface="Calibri"/>
              </a:rPr>
              <a:t>3.</a:t>
            </a:r>
            <a:r>
              <a:rPr sz="4400" spc="-40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Project</a:t>
            </a:r>
            <a:r>
              <a:rPr sz="4400" spc="-35" dirty="0">
                <a:latin typeface="Calibri"/>
                <a:cs typeface="Calibri"/>
              </a:rPr>
              <a:t> </a:t>
            </a:r>
            <a:r>
              <a:rPr sz="4400" spc="-10" dirty="0">
                <a:latin typeface="Calibri"/>
                <a:cs typeface="Calibri"/>
              </a:rPr>
              <a:t>Execution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50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74276" y="1178052"/>
            <a:ext cx="6272530" cy="294894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Assigning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correct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resources.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Communicating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expectations.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Adjusting</a:t>
            </a:r>
            <a:r>
              <a:rPr sz="3200" spc="-1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in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light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actual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progress.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Dealing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with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0" dirty="0">
                <a:latin typeface="Calibri"/>
                <a:cs typeface="Calibri"/>
              </a:rPr>
              <a:t>unknowns.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Change</a:t>
            </a:r>
            <a:r>
              <a:rPr sz="3200" spc="-1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Management.</a:t>
            </a:r>
            <a:endParaRPr sz="32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9626231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58459" y="42163"/>
            <a:ext cx="38271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Calibri"/>
                <a:cs typeface="Calibri"/>
              </a:rPr>
              <a:t>3</a:t>
            </a:r>
            <a:r>
              <a:rPr sz="3600" spc="-30" dirty="0">
                <a:latin typeface="Calibri"/>
                <a:cs typeface="Calibri"/>
              </a:rPr>
              <a:t> </a:t>
            </a:r>
            <a:r>
              <a:rPr sz="3600" dirty="0">
                <a:latin typeface="Calibri"/>
                <a:cs typeface="Calibri"/>
              </a:rPr>
              <a:t>-</a:t>
            </a:r>
            <a:r>
              <a:rPr sz="3600" spc="-30" dirty="0">
                <a:latin typeface="Calibri"/>
                <a:cs typeface="Calibri"/>
              </a:rPr>
              <a:t> </a:t>
            </a:r>
            <a:r>
              <a:rPr sz="3600" dirty="0">
                <a:latin typeface="Calibri"/>
                <a:cs typeface="Calibri"/>
              </a:rPr>
              <a:t>Project</a:t>
            </a:r>
            <a:r>
              <a:rPr sz="3600" spc="-30" dirty="0">
                <a:latin typeface="Calibri"/>
                <a:cs typeface="Calibri"/>
              </a:rPr>
              <a:t> </a:t>
            </a:r>
            <a:r>
              <a:rPr sz="3600" spc="-10" dirty="0">
                <a:latin typeface="Calibri"/>
                <a:cs typeface="Calibri"/>
              </a:rPr>
              <a:t>Execution</a:t>
            </a:r>
            <a:endParaRPr sz="36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51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74276" y="1000251"/>
            <a:ext cx="8064500" cy="2948940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354965" marR="72390" indent="-342900">
              <a:lnSpc>
                <a:spcPts val="1900"/>
              </a:lnSpc>
              <a:spcBef>
                <a:spcPts val="1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Calibri"/>
                <a:cs typeface="Calibri"/>
              </a:rPr>
              <a:t>After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planning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is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complete,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project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management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executes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project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in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order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to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achieve objectives.</a:t>
            </a:r>
            <a:endParaRPr sz="1600">
              <a:latin typeface="Calibri"/>
              <a:cs typeface="Calibri"/>
            </a:endParaRPr>
          </a:p>
          <a:p>
            <a:pPr marL="354965" marR="58419" indent="-342900">
              <a:lnSpc>
                <a:spcPts val="1900"/>
              </a:lnSpc>
              <a:spcBef>
                <a:spcPts val="4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Calibri"/>
                <a:cs typeface="Calibri"/>
              </a:rPr>
              <a:t>Each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member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or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department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carries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out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their</a:t>
            </a:r>
            <a:r>
              <a:rPr sz="1600" spc="-1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own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assignments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within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given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deadline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spc="-25" dirty="0">
                <a:latin typeface="Calibri"/>
                <a:cs typeface="Calibri"/>
              </a:rPr>
              <a:t>for </a:t>
            </a:r>
            <a:r>
              <a:rPr sz="1600" dirty="0">
                <a:latin typeface="Calibri"/>
                <a:cs typeface="Calibri"/>
              </a:rPr>
              <a:t>each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activity.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detailed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project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schedule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is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used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for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tracking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project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progress.</a:t>
            </a:r>
            <a:endParaRPr sz="1600">
              <a:latin typeface="Calibri"/>
              <a:cs typeface="Calibri"/>
            </a:endParaRPr>
          </a:p>
          <a:p>
            <a:pPr marL="354965" marR="232410" indent="-342900">
              <a:lnSpc>
                <a:spcPct val="105000"/>
              </a:lnSpc>
              <a:spcBef>
                <a:spcPts val="2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Calibri"/>
                <a:cs typeface="Calibri"/>
              </a:rPr>
              <a:t>Reporting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activities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need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to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be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done.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senior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management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of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company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may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require </a:t>
            </a:r>
            <a:r>
              <a:rPr sz="1600" dirty="0">
                <a:latin typeface="Calibri"/>
                <a:cs typeface="Calibri"/>
              </a:rPr>
              <a:t>daily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or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weekly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status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updates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on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project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progress.</a:t>
            </a:r>
            <a:endParaRPr sz="16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5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Calibri"/>
                <a:cs typeface="Calibri"/>
              </a:rPr>
              <a:t>In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addition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to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that,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client/stakeholders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may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also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want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to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track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progress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of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project.</a:t>
            </a:r>
            <a:endParaRPr sz="1600">
              <a:latin typeface="Calibri"/>
              <a:cs typeface="Calibri"/>
            </a:endParaRPr>
          </a:p>
          <a:p>
            <a:pPr marL="354965" marR="5080" indent="-342900">
              <a:lnSpc>
                <a:spcPts val="1900"/>
              </a:lnSpc>
              <a:spcBef>
                <a:spcPts val="45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Calibri"/>
                <a:cs typeface="Calibri"/>
              </a:rPr>
              <a:t>Effort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and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cost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need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to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be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tracked</a:t>
            </a:r>
            <a:r>
              <a:rPr sz="1600" spc="-3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in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order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to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determine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whether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project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is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progressing</a:t>
            </a:r>
            <a:r>
              <a:rPr sz="1600" spc="-25" dirty="0">
                <a:latin typeface="Calibri"/>
                <a:cs typeface="Calibri"/>
              </a:rPr>
              <a:t> in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right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direction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or</a:t>
            </a:r>
            <a:r>
              <a:rPr sz="1600" spc="-10" dirty="0">
                <a:latin typeface="Calibri"/>
                <a:cs typeface="Calibri"/>
              </a:rPr>
              <a:t> </a:t>
            </a:r>
            <a:r>
              <a:rPr sz="1600" spc="-20" dirty="0">
                <a:latin typeface="Calibri"/>
                <a:cs typeface="Calibri"/>
              </a:rPr>
              <a:t>not.</a:t>
            </a:r>
            <a:endParaRPr sz="1600">
              <a:latin typeface="Calibri"/>
              <a:cs typeface="Calibri"/>
            </a:endParaRPr>
          </a:p>
          <a:p>
            <a:pPr marL="354965" marR="53975" indent="-342900">
              <a:lnSpc>
                <a:spcPts val="1900"/>
              </a:lnSpc>
              <a:spcBef>
                <a:spcPts val="4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Calibri"/>
                <a:cs typeface="Calibri"/>
              </a:rPr>
              <a:t>Project</a:t>
            </a:r>
            <a:r>
              <a:rPr sz="1600" spc="-5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may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contain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milestones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that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are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significant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event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that</a:t>
            </a:r>
            <a:r>
              <a:rPr sz="1600" spc="-3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mark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progress.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E.g.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completion </a:t>
            </a:r>
            <a:r>
              <a:rPr sz="1600" dirty="0">
                <a:latin typeface="Calibri"/>
                <a:cs typeface="Calibri"/>
              </a:rPr>
              <a:t>of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sub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projects</a:t>
            </a:r>
            <a:r>
              <a:rPr sz="1600" spc="-2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within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10" dirty="0">
                <a:latin typeface="Calibri"/>
                <a:cs typeface="Calibri"/>
              </a:rPr>
              <a:t> </a:t>
            </a:r>
            <a:r>
              <a:rPr sz="1600" spc="-20" dirty="0">
                <a:latin typeface="Calibri"/>
                <a:cs typeface="Calibri"/>
              </a:rPr>
              <a:t>main.</a:t>
            </a:r>
            <a:endParaRPr sz="16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3105024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24484" y="187451"/>
            <a:ext cx="334073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latin typeface="Calibri"/>
                <a:cs typeface="Calibri"/>
              </a:rPr>
              <a:t>Assigning</a:t>
            </a:r>
            <a:r>
              <a:rPr sz="3200" spc="2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Resources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52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02268" y="1158747"/>
            <a:ext cx="8294370" cy="4168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indent="-171450">
              <a:lnSpc>
                <a:spcPts val="1910"/>
              </a:lnSpc>
              <a:spcBef>
                <a:spcPts val="100"/>
              </a:spcBef>
              <a:buChar char="•"/>
              <a:tabLst>
                <a:tab pos="184150" algn="l"/>
              </a:tabLst>
            </a:pPr>
            <a:r>
              <a:rPr sz="1600" dirty="0">
                <a:latin typeface="Arial"/>
                <a:cs typeface="Arial"/>
              </a:rPr>
              <a:t>Depends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activity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analysis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(WBS)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having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been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done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correctly.</a:t>
            </a:r>
            <a:endParaRPr sz="1600">
              <a:latin typeface="Arial"/>
              <a:cs typeface="Arial"/>
            </a:endParaRPr>
          </a:p>
          <a:p>
            <a:pPr marL="183515" marR="96520" indent="-171450">
              <a:lnSpc>
                <a:spcPts val="1900"/>
              </a:lnSpc>
              <a:spcBef>
                <a:spcPts val="65"/>
              </a:spcBef>
              <a:buChar char="•"/>
              <a:tabLst>
                <a:tab pos="184150" algn="l"/>
              </a:tabLst>
            </a:pPr>
            <a:r>
              <a:rPr sz="1600" dirty="0">
                <a:latin typeface="Arial"/>
                <a:cs typeface="Arial"/>
              </a:rPr>
              <a:t>Initial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schedule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resource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plan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is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developed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analysed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based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on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resource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20" dirty="0">
                <a:latin typeface="Arial"/>
                <a:cs typeface="Arial"/>
              </a:rPr>
              <a:t>type </a:t>
            </a:r>
            <a:r>
              <a:rPr sz="1600" dirty="0">
                <a:latin typeface="Arial"/>
                <a:cs typeface="Arial"/>
              </a:rPr>
              <a:t>required,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without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considering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resource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availability.</a:t>
            </a:r>
            <a:endParaRPr sz="1600">
              <a:latin typeface="Arial"/>
              <a:cs typeface="Arial"/>
            </a:endParaRPr>
          </a:p>
          <a:p>
            <a:pPr marL="184150" indent="-171450">
              <a:lnSpc>
                <a:spcPts val="1820"/>
              </a:lnSpc>
              <a:buChar char="•"/>
              <a:tabLst>
                <a:tab pos="184150" algn="l"/>
              </a:tabLst>
            </a:pPr>
            <a:r>
              <a:rPr sz="1600" dirty="0">
                <a:latin typeface="Arial"/>
                <a:cs typeface="Arial"/>
              </a:rPr>
              <a:t>Assignments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are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made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second</a:t>
            </a:r>
            <a:r>
              <a:rPr sz="1600" spc="-10" dirty="0">
                <a:latin typeface="Arial"/>
                <a:cs typeface="Arial"/>
              </a:rPr>
              <a:t> step.</a:t>
            </a:r>
            <a:endParaRPr sz="1600">
              <a:latin typeface="Arial"/>
              <a:cs typeface="Arial"/>
            </a:endParaRPr>
          </a:p>
          <a:p>
            <a:pPr marL="184150" indent="-171450">
              <a:lnSpc>
                <a:spcPts val="1910"/>
              </a:lnSpc>
              <a:buChar char="•"/>
              <a:tabLst>
                <a:tab pos="184150" algn="l"/>
              </a:tabLst>
            </a:pPr>
            <a:r>
              <a:rPr sz="1600" dirty="0">
                <a:latin typeface="Arial"/>
                <a:cs typeface="Arial"/>
              </a:rPr>
              <a:t>Most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individuals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prefer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have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clear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understanding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work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that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needs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spc="-25" dirty="0">
                <a:latin typeface="Arial"/>
                <a:cs typeface="Arial"/>
              </a:rPr>
              <a:t>be</a:t>
            </a:r>
            <a:endParaRPr sz="1600">
              <a:latin typeface="Arial"/>
              <a:cs typeface="Arial"/>
            </a:endParaRPr>
          </a:p>
          <a:p>
            <a:pPr marL="183515">
              <a:lnSpc>
                <a:spcPts val="1910"/>
              </a:lnSpc>
              <a:spcBef>
                <a:spcPts val="100"/>
              </a:spcBef>
            </a:pPr>
            <a:r>
              <a:rPr sz="1600" spc="-10" dirty="0">
                <a:latin typeface="Arial"/>
                <a:cs typeface="Arial"/>
              </a:rPr>
              <a:t>performed.</a:t>
            </a:r>
            <a:endParaRPr sz="1600">
              <a:latin typeface="Arial"/>
              <a:cs typeface="Arial"/>
            </a:endParaRPr>
          </a:p>
          <a:p>
            <a:pPr marL="183515" marR="5080" indent="-171450">
              <a:lnSpc>
                <a:spcPts val="1900"/>
              </a:lnSpc>
              <a:spcBef>
                <a:spcPts val="65"/>
              </a:spcBef>
              <a:buChar char="•"/>
              <a:tabLst>
                <a:tab pos="184150" algn="l"/>
              </a:tabLst>
            </a:pPr>
            <a:r>
              <a:rPr sz="1600" dirty="0">
                <a:latin typeface="Arial"/>
                <a:cs typeface="Arial"/>
              </a:rPr>
              <a:t>Research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shows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that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if more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than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three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tasks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simultaneously,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efficiency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person</a:t>
            </a:r>
            <a:r>
              <a:rPr sz="1600" spc="425" dirty="0">
                <a:latin typeface="Arial"/>
                <a:cs typeface="Arial"/>
              </a:rPr>
              <a:t> </a:t>
            </a:r>
            <a:r>
              <a:rPr sz="1600" spc="-25" dirty="0">
                <a:latin typeface="Arial"/>
                <a:cs typeface="Arial"/>
              </a:rPr>
              <a:t>is </a:t>
            </a:r>
            <a:r>
              <a:rPr sz="1600" dirty="0">
                <a:latin typeface="Arial"/>
                <a:cs typeface="Arial"/>
              </a:rPr>
              <a:t>significantly</a:t>
            </a:r>
            <a:r>
              <a:rPr sz="1600" spc="-4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hampered.</a:t>
            </a:r>
            <a:endParaRPr sz="1600">
              <a:latin typeface="Arial"/>
              <a:cs typeface="Arial"/>
            </a:endParaRPr>
          </a:p>
          <a:p>
            <a:pPr marL="184150" indent="-171450">
              <a:lnSpc>
                <a:spcPts val="1820"/>
              </a:lnSpc>
              <a:buChar char="•"/>
              <a:tabLst>
                <a:tab pos="184150" algn="l"/>
              </a:tabLst>
            </a:pPr>
            <a:r>
              <a:rPr sz="1600" dirty="0">
                <a:latin typeface="Arial"/>
                <a:cs typeface="Arial"/>
              </a:rPr>
              <a:t>Without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clear prioritization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 tasks,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it is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human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nature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for people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work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on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tasks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20" dirty="0">
                <a:latin typeface="Arial"/>
                <a:cs typeface="Arial"/>
              </a:rPr>
              <a:t>that</a:t>
            </a:r>
            <a:endParaRPr sz="1600">
              <a:latin typeface="Arial"/>
              <a:cs typeface="Arial"/>
            </a:endParaRPr>
          </a:p>
          <a:p>
            <a:pPr marL="183515">
              <a:lnSpc>
                <a:spcPts val="1910"/>
              </a:lnSpc>
            </a:pPr>
            <a:r>
              <a:rPr sz="1600" dirty="0">
                <a:latin typeface="Arial"/>
                <a:cs typeface="Arial"/>
              </a:rPr>
              <a:t>they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feel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most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comfortable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with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not necessarily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ones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that are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most important </a:t>
            </a:r>
            <a:r>
              <a:rPr sz="1600" spc="-25" dirty="0">
                <a:latin typeface="Arial"/>
                <a:cs typeface="Arial"/>
              </a:rPr>
              <a:t>to</a:t>
            </a:r>
            <a:endParaRPr sz="1600">
              <a:latin typeface="Arial"/>
              <a:cs typeface="Arial"/>
            </a:endParaRPr>
          </a:p>
          <a:p>
            <a:pPr marL="183515">
              <a:lnSpc>
                <a:spcPts val="1910"/>
              </a:lnSpc>
              <a:spcBef>
                <a:spcPts val="95"/>
              </a:spcBef>
            </a:pPr>
            <a:r>
              <a:rPr sz="1600" dirty="0">
                <a:latin typeface="Arial"/>
                <a:cs typeface="Arial"/>
              </a:rPr>
              <a:t>complete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for</a:t>
            </a:r>
            <a:r>
              <a:rPr sz="1600" spc="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project!</a:t>
            </a:r>
            <a:endParaRPr sz="1600">
              <a:latin typeface="Arial"/>
              <a:cs typeface="Arial"/>
            </a:endParaRPr>
          </a:p>
          <a:p>
            <a:pPr marL="183515" marR="539115" indent="-171450">
              <a:lnSpc>
                <a:spcPts val="1900"/>
              </a:lnSpc>
              <a:spcBef>
                <a:spcPts val="70"/>
              </a:spcBef>
              <a:buChar char="•"/>
              <a:tabLst>
                <a:tab pos="184150" algn="l"/>
              </a:tabLst>
            </a:pPr>
            <a:r>
              <a:rPr sz="1600" dirty="0">
                <a:latin typeface="Arial"/>
                <a:cs typeface="Arial"/>
              </a:rPr>
              <a:t>As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project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manager,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it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critical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ensure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people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work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on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tasks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‘per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plan’</a:t>
            </a:r>
            <a:r>
              <a:rPr sz="1600" spc="-75" dirty="0">
                <a:latin typeface="Arial"/>
                <a:cs typeface="Arial"/>
              </a:rPr>
              <a:t> </a:t>
            </a:r>
            <a:r>
              <a:rPr sz="1600" spc="-25" dirty="0">
                <a:latin typeface="Arial"/>
                <a:cs typeface="Arial"/>
              </a:rPr>
              <a:t>not </a:t>
            </a:r>
            <a:r>
              <a:rPr sz="1600" dirty="0">
                <a:latin typeface="Arial"/>
                <a:cs typeface="Arial"/>
              </a:rPr>
              <a:t>‘personal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choice’.</a:t>
            </a:r>
            <a:endParaRPr sz="1600">
              <a:latin typeface="Arial"/>
              <a:cs typeface="Arial"/>
            </a:endParaRPr>
          </a:p>
          <a:p>
            <a:pPr marL="184150" indent="-171450">
              <a:lnSpc>
                <a:spcPts val="1820"/>
              </a:lnSpc>
              <a:buChar char="•"/>
              <a:tabLst>
                <a:tab pos="184150" algn="l"/>
              </a:tabLst>
            </a:pPr>
            <a:r>
              <a:rPr sz="1600" dirty="0">
                <a:latin typeface="Arial"/>
                <a:cs typeface="Arial"/>
              </a:rPr>
              <a:t>It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is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inevitable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that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schedule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changes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will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occur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assignment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work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will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25" dirty="0">
                <a:latin typeface="Arial"/>
                <a:cs typeface="Arial"/>
              </a:rPr>
              <a:t>be</a:t>
            </a:r>
            <a:endParaRPr sz="1600">
              <a:latin typeface="Arial"/>
              <a:cs typeface="Arial"/>
            </a:endParaRPr>
          </a:p>
          <a:p>
            <a:pPr marL="183515">
              <a:lnSpc>
                <a:spcPts val="1910"/>
              </a:lnSpc>
            </a:pPr>
            <a:r>
              <a:rPr sz="1600" spc="-10" dirty="0">
                <a:latin typeface="Arial"/>
                <a:cs typeface="Arial"/>
              </a:rPr>
              <a:t>modified.</a:t>
            </a:r>
            <a:endParaRPr sz="1600">
              <a:latin typeface="Arial"/>
              <a:cs typeface="Arial"/>
            </a:endParaRPr>
          </a:p>
          <a:p>
            <a:pPr marL="183515" marR="381000" indent="-171450">
              <a:lnSpc>
                <a:spcPts val="1900"/>
              </a:lnSpc>
              <a:spcBef>
                <a:spcPts val="175"/>
              </a:spcBef>
              <a:buChar char="•"/>
              <a:tabLst>
                <a:tab pos="184150" algn="l"/>
              </a:tabLst>
            </a:pPr>
            <a:r>
              <a:rPr sz="1600" dirty="0">
                <a:latin typeface="Arial"/>
                <a:cs typeface="Arial"/>
              </a:rPr>
              <a:t>Therefore,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smaller,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regular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assignments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individuals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will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minimize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confusion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spc="-25" dirty="0">
                <a:latin typeface="Arial"/>
                <a:cs typeface="Arial"/>
              </a:rPr>
              <a:t>and </a:t>
            </a:r>
            <a:r>
              <a:rPr sz="1600" dirty="0">
                <a:latin typeface="Arial"/>
                <a:cs typeface="Arial"/>
              </a:rPr>
              <a:t>produce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better </a:t>
            </a:r>
            <a:r>
              <a:rPr sz="1600" spc="-10" dirty="0">
                <a:latin typeface="Arial"/>
                <a:cs typeface="Arial"/>
              </a:rPr>
              <a:t>results.</a:t>
            </a:r>
            <a:endParaRPr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9353307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06523" y="281939"/>
            <a:ext cx="284607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 dirty="0"/>
              <a:t>Communication</a:t>
            </a:r>
            <a:endParaRPr sz="32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53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0259" y="855979"/>
            <a:ext cx="7806055" cy="44176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100"/>
              </a:spcBef>
              <a:buChar char="•"/>
              <a:tabLst>
                <a:tab pos="297815" algn="l"/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Don’t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forget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what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you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put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comms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plan!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Char char="•"/>
            </a:pPr>
            <a:endParaRPr sz="2500">
              <a:latin typeface="Arial"/>
              <a:cs typeface="Arial"/>
            </a:endParaRPr>
          </a:p>
          <a:p>
            <a:pPr marL="298450" marR="344805" indent="-285750">
              <a:lnSpc>
                <a:spcPct val="100800"/>
              </a:lnSpc>
              <a:buChar char="•"/>
              <a:tabLst>
                <a:tab pos="297815" algn="l"/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Are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regular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meetings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covering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all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parties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that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need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to </a:t>
            </a:r>
            <a:r>
              <a:rPr sz="2400" spc="-10" dirty="0">
                <a:latin typeface="Arial"/>
                <a:cs typeface="Arial"/>
              </a:rPr>
              <a:t>know.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240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Stakeholders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kept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loop.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Arial"/>
              <a:buChar char="•"/>
            </a:pPr>
            <a:endParaRPr sz="250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Changes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communicated.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Arial"/>
              <a:buChar char="•"/>
            </a:pPr>
            <a:endParaRPr sz="250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5"/>
              </a:spcBef>
              <a:buChar char="•"/>
              <a:tabLst>
                <a:tab pos="297815" algn="l"/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Minimise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uncertainty.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240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Avoid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being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too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busy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‘doing’</a:t>
            </a:r>
            <a:r>
              <a:rPr sz="2400" spc="-9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not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have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time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for</a:t>
            </a:r>
            <a:r>
              <a:rPr sz="2400" spc="-10" dirty="0">
                <a:latin typeface="Arial"/>
                <a:cs typeface="Arial"/>
              </a:rPr>
              <a:t> ‘telling’</a:t>
            </a:r>
            <a:endParaRPr sz="2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583376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8199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Calibri"/>
                <a:cs typeface="Calibri"/>
              </a:rPr>
              <a:t>4.</a:t>
            </a:r>
            <a:r>
              <a:rPr sz="4400" spc="-20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Monitoring</a:t>
            </a:r>
            <a:r>
              <a:rPr sz="4400" spc="-5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and</a:t>
            </a:r>
            <a:r>
              <a:rPr sz="4400" spc="-10" dirty="0">
                <a:latin typeface="Calibri"/>
                <a:cs typeface="Calibri"/>
              </a:rPr>
              <a:t> Controlling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54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12315"/>
            <a:ext cx="7092315" cy="1577340"/>
          </a:xfrm>
          <a:prstGeom prst="rect">
            <a:avLst/>
          </a:prstGeom>
        </p:spPr>
        <p:txBody>
          <a:bodyPr vert="horz" wrap="square" lIns="0" tIns="10731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Calibri"/>
                <a:cs typeface="Calibri"/>
              </a:rPr>
              <a:t>Monitor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Key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Indicators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(KPIs)</a:t>
            </a:r>
            <a:endParaRPr sz="2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Calibri"/>
                <a:cs typeface="Calibri"/>
              </a:rPr>
              <a:t>Review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Processes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with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team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Stakeholders.</a:t>
            </a:r>
            <a:endParaRPr sz="2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5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Calibri"/>
                <a:cs typeface="Calibri"/>
              </a:rPr>
              <a:t>Change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Control.</a:t>
            </a:r>
            <a:endParaRPr sz="28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1282564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97976" y="-55372"/>
            <a:ext cx="49498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Calibri"/>
                <a:cs typeface="Calibri"/>
              </a:rPr>
              <a:t>4</a:t>
            </a:r>
            <a:r>
              <a:rPr sz="3600" spc="-50" dirty="0">
                <a:latin typeface="Calibri"/>
                <a:cs typeface="Calibri"/>
              </a:rPr>
              <a:t> </a:t>
            </a:r>
            <a:r>
              <a:rPr sz="3600" dirty="0">
                <a:latin typeface="Calibri"/>
                <a:cs typeface="Calibri"/>
              </a:rPr>
              <a:t>–Monitoring</a:t>
            </a:r>
            <a:r>
              <a:rPr sz="3600" spc="-25" dirty="0">
                <a:latin typeface="Calibri"/>
                <a:cs typeface="Calibri"/>
              </a:rPr>
              <a:t> </a:t>
            </a:r>
            <a:r>
              <a:rPr sz="3600" dirty="0">
                <a:latin typeface="Calibri"/>
                <a:cs typeface="Calibri"/>
              </a:rPr>
              <a:t>and</a:t>
            </a:r>
            <a:r>
              <a:rPr sz="3600" spc="-35" dirty="0">
                <a:latin typeface="Calibri"/>
                <a:cs typeface="Calibri"/>
              </a:rPr>
              <a:t> </a:t>
            </a:r>
            <a:r>
              <a:rPr sz="3600" spc="-10" dirty="0">
                <a:latin typeface="Calibri"/>
                <a:cs typeface="Calibri"/>
              </a:rPr>
              <a:t>Control</a:t>
            </a:r>
            <a:endParaRPr sz="36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55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02268" y="764539"/>
            <a:ext cx="8058150" cy="4064000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Some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may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refer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this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Validation.</a:t>
            </a:r>
            <a:endParaRPr sz="24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May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subject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Industry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Regulatory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standards.</a:t>
            </a:r>
            <a:endParaRPr sz="2400">
              <a:latin typeface="Calibri"/>
              <a:cs typeface="Calibri"/>
            </a:endParaRPr>
          </a:p>
          <a:p>
            <a:pPr marL="354965" marR="563245" indent="-342900">
              <a:lnSpc>
                <a:spcPct val="98800"/>
              </a:lnSpc>
              <a:spcBef>
                <a:spcPts val="6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The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controlling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done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by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adhering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initial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protocols </a:t>
            </a:r>
            <a:r>
              <a:rPr sz="2400" dirty="0">
                <a:latin typeface="Calibri"/>
                <a:cs typeface="Calibri"/>
              </a:rPr>
              <a:t>such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project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plan,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quality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assurance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test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plan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and </a:t>
            </a:r>
            <a:r>
              <a:rPr sz="2400" dirty="0">
                <a:latin typeface="Calibri"/>
                <a:cs typeface="Calibri"/>
              </a:rPr>
              <a:t>communication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plan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project.</a:t>
            </a:r>
            <a:endParaRPr sz="2400">
              <a:latin typeface="Calibri"/>
              <a:cs typeface="Calibri"/>
            </a:endParaRPr>
          </a:p>
          <a:p>
            <a:pPr marL="354965" marR="177800" indent="-342900">
              <a:lnSpc>
                <a:spcPct val="100800"/>
              </a:lnSpc>
              <a:spcBef>
                <a:spcPts val="6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Project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manager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may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have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develop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new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measurements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as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project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progresses,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due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unforeseen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changes.</a:t>
            </a:r>
            <a:endParaRPr sz="2400">
              <a:latin typeface="Calibri"/>
              <a:cs typeface="Calibri"/>
            </a:endParaRPr>
          </a:p>
          <a:p>
            <a:pPr marL="354965" marR="5080" indent="-342900">
              <a:lnSpc>
                <a:spcPct val="100400"/>
              </a:lnSpc>
              <a:spcBef>
                <a:spcPts val="51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Some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projects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may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include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separate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called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'quality </a:t>
            </a:r>
            <a:r>
              <a:rPr sz="2400" dirty="0">
                <a:latin typeface="Calibri"/>
                <a:cs typeface="Calibri"/>
              </a:rPr>
              <a:t>assurance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team'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who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will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assist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project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validation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verification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functions.</a:t>
            </a:r>
            <a:endParaRPr sz="2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0234568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54595" y="352044"/>
            <a:ext cx="238633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/>
              <a:t>Control</a:t>
            </a:r>
            <a:r>
              <a:rPr sz="3200" spc="-90" dirty="0"/>
              <a:t> </a:t>
            </a:r>
            <a:r>
              <a:rPr sz="3200" spc="-65" dirty="0"/>
              <a:t>Tools</a:t>
            </a:r>
            <a:endParaRPr sz="32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56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38371" y="1289811"/>
            <a:ext cx="3941445" cy="301561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>
              <a:lnSpc>
                <a:spcPct val="99600"/>
              </a:lnSpc>
              <a:spcBef>
                <a:spcPts val="110"/>
              </a:spcBef>
            </a:pPr>
            <a:r>
              <a:rPr sz="2800" dirty="0">
                <a:latin typeface="Arial"/>
                <a:cs typeface="Arial"/>
              </a:rPr>
              <a:t>Gantt</a:t>
            </a:r>
            <a:r>
              <a:rPr sz="2800" spc="-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Chart</a:t>
            </a:r>
            <a:r>
              <a:rPr sz="2800" spc="-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or</a:t>
            </a:r>
            <a:r>
              <a:rPr sz="2800" spc="10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similar. </a:t>
            </a:r>
            <a:r>
              <a:rPr sz="2800" dirty="0">
                <a:latin typeface="Arial"/>
                <a:cs typeface="Arial"/>
              </a:rPr>
              <a:t>Project </a:t>
            </a:r>
            <a:r>
              <a:rPr sz="2800" spc="-10" dirty="0">
                <a:latin typeface="Arial"/>
                <a:cs typeface="Arial"/>
              </a:rPr>
              <a:t>Scorecard.(KPIs) </a:t>
            </a:r>
            <a:r>
              <a:rPr sz="2800" dirty="0">
                <a:latin typeface="Arial"/>
                <a:cs typeface="Arial"/>
              </a:rPr>
              <a:t>Milestone</a:t>
            </a:r>
            <a:r>
              <a:rPr sz="2800" spc="15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Checklist.</a:t>
            </a:r>
            <a:endParaRPr sz="2800">
              <a:latin typeface="Arial"/>
              <a:cs typeface="Arial"/>
            </a:endParaRPr>
          </a:p>
          <a:p>
            <a:pPr marL="12700" marR="38735">
              <a:lnSpc>
                <a:spcPct val="100000"/>
              </a:lnSpc>
              <a:spcBef>
                <a:spcPts val="50"/>
              </a:spcBef>
            </a:pPr>
            <a:r>
              <a:rPr sz="2800" dirty="0">
                <a:latin typeface="Arial"/>
                <a:cs typeface="Arial"/>
              </a:rPr>
              <a:t>Project </a:t>
            </a:r>
            <a:r>
              <a:rPr sz="2800" spc="-10" dirty="0">
                <a:latin typeface="Arial"/>
                <a:cs typeface="Arial"/>
              </a:rPr>
              <a:t>Reviews. </a:t>
            </a:r>
            <a:r>
              <a:rPr sz="2800" dirty="0">
                <a:latin typeface="Arial"/>
                <a:cs typeface="Arial"/>
              </a:rPr>
              <a:t>Delivery</a:t>
            </a:r>
            <a:r>
              <a:rPr sz="2800" spc="10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Reviews. </a:t>
            </a:r>
            <a:r>
              <a:rPr sz="2800" dirty="0">
                <a:latin typeface="Arial"/>
                <a:cs typeface="Arial"/>
              </a:rPr>
              <a:t>Budget</a:t>
            </a:r>
            <a:r>
              <a:rPr sz="2800" spc="-60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Variation</a:t>
            </a:r>
            <a:r>
              <a:rPr sz="2800" spc="-45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Charts. </a:t>
            </a:r>
            <a:r>
              <a:rPr sz="2800" dirty="0">
                <a:latin typeface="Arial"/>
                <a:cs typeface="Arial"/>
              </a:rPr>
              <a:t>Change</a:t>
            </a:r>
            <a:r>
              <a:rPr sz="2800" spc="2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Request</a:t>
            </a:r>
            <a:r>
              <a:rPr sz="2800" spc="10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Forms.</a:t>
            </a:r>
            <a:endParaRPr sz="2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216496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082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Calibri"/>
                <a:cs typeface="Calibri"/>
              </a:rPr>
              <a:t>Project</a:t>
            </a:r>
            <a:r>
              <a:rPr sz="4400" spc="-75" dirty="0">
                <a:latin typeface="Calibri"/>
                <a:cs typeface="Calibri"/>
              </a:rPr>
              <a:t> </a:t>
            </a:r>
            <a:r>
              <a:rPr sz="4400" spc="-10" dirty="0">
                <a:latin typeface="Calibri"/>
                <a:cs typeface="Calibri"/>
              </a:rPr>
              <a:t>Meetings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57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10284"/>
            <a:ext cx="6151880" cy="294894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Weekly</a:t>
            </a:r>
            <a:r>
              <a:rPr sz="3200" spc="-114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status</a:t>
            </a:r>
            <a:r>
              <a:rPr sz="3200" spc="-114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meeting.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Project</a:t>
            </a:r>
            <a:r>
              <a:rPr sz="3200" spc="-3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plan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updates.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5" dirty="0">
                <a:latin typeface="Calibri"/>
                <a:cs typeface="Calibri"/>
              </a:rPr>
              <a:t>Task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and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activity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planning</a:t>
            </a:r>
            <a:r>
              <a:rPr sz="3200" spc="-1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sessions.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Management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updates.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Change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Control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Boards.</a:t>
            </a:r>
            <a:endParaRPr sz="32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6102914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107503" y="692695"/>
          <a:ext cx="5948673" cy="393064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31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425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62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241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2417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2417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2417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42417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424179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6830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477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217804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29209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600" b="1" spc="-10" dirty="0">
                          <a:latin typeface="Arial"/>
                          <a:cs typeface="Arial"/>
                        </a:rPr>
                        <a:t>Year: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  <a:p>
                      <a:pPr marL="36830">
                        <a:lnSpc>
                          <a:spcPct val="100000"/>
                        </a:lnSpc>
                        <a:spcBef>
                          <a:spcPts val="405"/>
                        </a:spcBef>
                      </a:pPr>
                      <a:r>
                        <a:rPr sz="500" dirty="0">
                          <a:latin typeface="Arial"/>
                          <a:cs typeface="Arial"/>
                        </a:rPr>
                        <a:t>Rate</a:t>
                      </a:r>
                      <a:r>
                        <a:rPr sz="5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£</a:t>
                      </a:r>
                      <a:r>
                        <a:rPr sz="5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spc="-25" dirty="0">
                          <a:latin typeface="Arial"/>
                          <a:cs typeface="Arial"/>
                        </a:rPr>
                        <a:t>per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500" spc="-10" dirty="0">
                          <a:latin typeface="Arial"/>
                          <a:cs typeface="Arial"/>
                        </a:rPr>
                        <a:t>Quantity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1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500" spc="-10" dirty="0">
                          <a:latin typeface="Arial"/>
                          <a:cs typeface="Arial"/>
                        </a:rPr>
                        <a:t>Quantity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1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2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500" spc="-10" dirty="0">
                          <a:latin typeface="Arial"/>
                          <a:cs typeface="Arial"/>
                        </a:rPr>
                        <a:t>Quantity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2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55244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3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L="55244" algn="ct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500" spc="-10" dirty="0">
                          <a:latin typeface="Arial"/>
                          <a:cs typeface="Arial"/>
                        </a:rPr>
                        <a:t>Quantity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99"/>
                    </a:solidFill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350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500" spc="-10" dirty="0">
                          <a:latin typeface="Arial"/>
                          <a:cs typeface="Arial"/>
                        </a:rPr>
                        <a:t>Unit/Day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016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58419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500" spc="-10" dirty="0">
                          <a:latin typeface="Arial"/>
                          <a:cs typeface="Arial"/>
                        </a:rPr>
                        <a:t>Units/Days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016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58419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500" spc="-10" dirty="0">
                          <a:latin typeface="Arial"/>
                          <a:cs typeface="Arial"/>
                        </a:rPr>
                        <a:t>Units/Days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016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58419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500" spc="-10" dirty="0">
                          <a:latin typeface="Arial"/>
                          <a:cs typeface="Arial"/>
                        </a:rPr>
                        <a:t>Units/Days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016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58419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500" spc="-10" dirty="0">
                          <a:latin typeface="Arial"/>
                          <a:cs typeface="Arial"/>
                        </a:rPr>
                        <a:t>Units/Days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016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99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235">
                <a:tc>
                  <a:txBody>
                    <a:bodyPr/>
                    <a:lstStyle/>
                    <a:p>
                      <a:pPr marL="7620">
                        <a:lnSpc>
                          <a:spcPts val="630"/>
                        </a:lnSpc>
                        <a:spcBef>
                          <a:spcPts val="75"/>
                        </a:spcBef>
                      </a:pPr>
                      <a:r>
                        <a:rPr sz="600" b="1" spc="-25" dirty="0">
                          <a:latin typeface="Arial"/>
                          <a:cs typeface="Arial"/>
                        </a:rPr>
                        <a:t>Ref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ts val="630"/>
                        </a:lnSpc>
                        <a:spcBef>
                          <a:spcPts val="75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Project</a:t>
                      </a:r>
                      <a:r>
                        <a:rPr sz="600" b="1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10" dirty="0">
                          <a:latin typeface="Arial"/>
                          <a:cs typeface="Arial"/>
                        </a:rPr>
                        <a:t>Expenditures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630"/>
                        </a:lnSpc>
                        <a:spcBef>
                          <a:spcPts val="75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£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630"/>
                        </a:lnSpc>
                        <a:spcBef>
                          <a:spcPts val="75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£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630"/>
                        </a:lnSpc>
                        <a:spcBef>
                          <a:spcPts val="75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£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99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0180">
                <a:tc>
                  <a:txBody>
                    <a:bodyPr/>
                    <a:lstStyle/>
                    <a:p>
                      <a:pPr marL="7620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1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3335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Selection</a:t>
                      </a:r>
                      <a:r>
                        <a:rPr sz="600" b="1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10" dirty="0">
                          <a:latin typeface="Arial"/>
                          <a:cs typeface="Arial"/>
                        </a:rPr>
                        <a:t>process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333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0020">
                <a:tc>
                  <a:txBody>
                    <a:bodyPr/>
                    <a:lstStyle/>
                    <a:p>
                      <a:pPr marL="7620">
                        <a:lnSpc>
                          <a:spcPts val="710"/>
                        </a:lnSpc>
                        <a:spcBef>
                          <a:spcPts val="44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1.1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6515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ts val="710"/>
                        </a:lnSpc>
                        <a:spcBef>
                          <a:spcPts val="44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Internal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resources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/</a:t>
                      </a:r>
                      <a:r>
                        <a:rPr sz="6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staff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costs: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651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4775">
                <a:tc>
                  <a:txBody>
                    <a:bodyPr/>
                    <a:lstStyle/>
                    <a:p>
                      <a:pPr marL="7620">
                        <a:lnSpc>
                          <a:spcPts val="700"/>
                        </a:lnSpc>
                        <a:spcBef>
                          <a:spcPts val="25"/>
                        </a:spcBef>
                      </a:pPr>
                      <a:r>
                        <a:rPr sz="600" spc="-10" dirty="0">
                          <a:latin typeface="Arial"/>
                          <a:cs typeface="Arial"/>
                        </a:rPr>
                        <a:t>1.1.1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ts val="7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6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Information</a:t>
                      </a:r>
                      <a:r>
                        <a:rPr sz="6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Systems</a:t>
                      </a:r>
                      <a:r>
                        <a:rPr sz="6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(IS)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department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00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300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00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10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00"/>
                        </a:lnSpc>
                        <a:spcBef>
                          <a:spcPts val="25"/>
                        </a:spcBef>
                      </a:pPr>
                      <a:r>
                        <a:rPr sz="600" spc="-20" dirty="0">
                          <a:solidFill>
                            <a:srgbClr val="FF6600"/>
                          </a:solidFill>
                          <a:latin typeface="Arial"/>
                          <a:cs typeface="Arial"/>
                        </a:rPr>
                        <a:t>3000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04775">
                <a:tc>
                  <a:txBody>
                    <a:bodyPr/>
                    <a:lstStyle/>
                    <a:p>
                      <a:pPr marL="7620">
                        <a:lnSpc>
                          <a:spcPts val="710"/>
                        </a:lnSpc>
                        <a:spcBef>
                          <a:spcPts val="15"/>
                        </a:spcBef>
                      </a:pPr>
                      <a:r>
                        <a:rPr sz="600" spc="-10" dirty="0">
                          <a:latin typeface="Arial"/>
                          <a:cs typeface="Arial"/>
                        </a:rPr>
                        <a:t>1.1.2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ts val="710"/>
                        </a:lnSpc>
                        <a:spcBef>
                          <a:spcPts val="1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6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user</a:t>
                      </a:r>
                      <a:r>
                        <a:rPr sz="6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departments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/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10"/>
                        </a:lnSpc>
                        <a:spcBef>
                          <a:spcPts val="1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300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10"/>
                        </a:lnSpc>
                        <a:spcBef>
                          <a:spcPts val="1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20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10"/>
                        </a:lnSpc>
                        <a:spcBef>
                          <a:spcPts val="15"/>
                        </a:spcBef>
                      </a:pPr>
                      <a:r>
                        <a:rPr sz="600" spc="-20" dirty="0">
                          <a:solidFill>
                            <a:srgbClr val="FF6600"/>
                          </a:solidFill>
                          <a:latin typeface="Arial"/>
                          <a:cs typeface="Arial"/>
                        </a:rPr>
                        <a:t>6000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06045">
                <a:tc>
                  <a:txBody>
                    <a:bodyPr/>
                    <a:lstStyle/>
                    <a:p>
                      <a:pPr marL="7620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spc="-10" dirty="0">
                          <a:latin typeface="Arial"/>
                          <a:cs typeface="Arial"/>
                        </a:rPr>
                        <a:t>1.1.3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6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procurement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department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300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2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solidFill>
                            <a:srgbClr val="FF6600"/>
                          </a:solidFill>
                          <a:latin typeface="Arial"/>
                          <a:cs typeface="Arial"/>
                        </a:rPr>
                        <a:t>600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18745">
                <a:tc>
                  <a:txBody>
                    <a:bodyPr/>
                    <a:lstStyle/>
                    <a:p>
                      <a:pPr marL="7620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1.2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Travel</a:t>
                      </a:r>
                      <a:r>
                        <a:rPr sz="6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6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expenses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200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12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spc="-20" dirty="0">
                          <a:solidFill>
                            <a:srgbClr val="FF6600"/>
                          </a:solidFill>
                          <a:latin typeface="Arial"/>
                          <a:cs typeface="Arial"/>
                        </a:rPr>
                        <a:t>2400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16839">
                <a:tc>
                  <a:txBody>
                    <a:bodyPr/>
                    <a:lstStyle/>
                    <a:p>
                      <a:pPr marL="7620">
                        <a:lnSpc>
                          <a:spcPts val="700"/>
                        </a:lnSpc>
                        <a:spcBef>
                          <a:spcPts val="12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1.3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5875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ts val="700"/>
                        </a:lnSpc>
                        <a:spcBef>
                          <a:spcPts val="1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Specification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/</a:t>
                      </a:r>
                      <a:r>
                        <a:rPr sz="6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RFP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tools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programs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5875" marB="0"/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00"/>
                        </a:lnSpc>
                        <a:spcBef>
                          <a:spcPts val="12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500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58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00"/>
                        </a:lnSpc>
                        <a:spcBef>
                          <a:spcPts val="1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2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58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00"/>
                        </a:lnSpc>
                        <a:spcBef>
                          <a:spcPts val="125"/>
                        </a:spcBef>
                      </a:pPr>
                      <a:r>
                        <a:rPr sz="600" spc="-20" dirty="0">
                          <a:solidFill>
                            <a:srgbClr val="FF6600"/>
                          </a:solidFill>
                          <a:latin typeface="Arial"/>
                          <a:cs typeface="Arial"/>
                        </a:rPr>
                        <a:t>1000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58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04775">
                <a:tc>
                  <a:txBody>
                    <a:bodyPr/>
                    <a:lstStyle/>
                    <a:p>
                      <a:pPr marL="7620">
                        <a:lnSpc>
                          <a:spcPts val="710"/>
                        </a:lnSpc>
                        <a:spcBef>
                          <a:spcPts val="1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1.4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ts val="710"/>
                        </a:lnSpc>
                        <a:spcBef>
                          <a:spcPts val="1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Consultancy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assistance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/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1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1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15"/>
                        </a:spcBef>
                      </a:pPr>
                      <a:r>
                        <a:rPr sz="600" dirty="0">
                          <a:solidFill>
                            <a:srgbClr val="FF6600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95885">
                <a:tc>
                  <a:txBody>
                    <a:bodyPr/>
                    <a:lstStyle/>
                    <a:p>
                      <a:pPr marL="7620">
                        <a:lnSpc>
                          <a:spcPts val="630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1.5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ts val="63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Legal 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assistance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63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63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630"/>
                        </a:lnSpc>
                        <a:spcBef>
                          <a:spcPts val="25"/>
                        </a:spcBef>
                        <a:tabLst>
                          <a:tab pos="371475" algn="l"/>
                        </a:tabLst>
                      </a:pPr>
                      <a:r>
                        <a:rPr sz="600" u="sng" dirty="0">
                          <a:solidFill>
                            <a:srgbClr val="FF66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600" u="sng" spc="-50" dirty="0">
                          <a:solidFill>
                            <a:srgbClr val="FF66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130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9209" algn="r">
                        <a:lnSpc>
                          <a:spcPts val="685"/>
                        </a:lnSpc>
                        <a:spcBef>
                          <a:spcPts val="110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Total</a:t>
                      </a:r>
                      <a:r>
                        <a:rPr sz="6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selection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costs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397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685"/>
                        </a:lnSpc>
                        <a:spcBef>
                          <a:spcPts val="110"/>
                        </a:spcBef>
                        <a:tabLst>
                          <a:tab pos="200025" algn="l"/>
                        </a:tabLst>
                      </a:pPr>
                      <a:r>
                        <a:rPr sz="600" u="sng" dirty="0">
                          <a:solidFill>
                            <a:srgbClr val="FF66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600" u="sng" spc="-10" dirty="0">
                          <a:solidFill>
                            <a:srgbClr val="FF66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13000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685"/>
                        </a:lnSpc>
                        <a:spcBef>
                          <a:spcPts val="114"/>
                        </a:spcBef>
                        <a:tabLst>
                          <a:tab pos="371475" algn="l"/>
                        </a:tabLst>
                      </a:pPr>
                      <a:r>
                        <a:rPr sz="600" u="sng" dirty="0">
                          <a:solidFill>
                            <a:srgbClr val="FF66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600" u="sng" spc="-50" dirty="0">
                          <a:solidFill>
                            <a:srgbClr val="FF66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4604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685"/>
                        </a:lnSpc>
                        <a:spcBef>
                          <a:spcPts val="114"/>
                        </a:spcBef>
                        <a:tabLst>
                          <a:tab pos="371475" algn="l"/>
                        </a:tabLst>
                      </a:pPr>
                      <a:r>
                        <a:rPr sz="600" u="sng" dirty="0">
                          <a:solidFill>
                            <a:srgbClr val="FF66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600" u="sng" spc="-50" dirty="0">
                          <a:solidFill>
                            <a:srgbClr val="FF66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4604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733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5397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Implementation</a:t>
                      </a:r>
                      <a:r>
                        <a:rPr sz="6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10" dirty="0">
                          <a:latin typeface="Arial"/>
                          <a:cs typeface="Arial"/>
                        </a:rPr>
                        <a:t>process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11454">
                <a:tc>
                  <a:txBody>
                    <a:bodyPr/>
                    <a:lstStyle/>
                    <a:p>
                      <a:pPr marL="7620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2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6515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Software</a:t>
                      </a:r>
                      <a:r>
                        <a:rPr sz="600" b="1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10" dirty="0">
                          <a:latin typeface="Arial"/>
                          <a:cs typeface="Arial"/>
                        </a:rPr>
                        <a:t>costs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651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58115">
                <a:tc>
                  <a:txBody>
                    <a:bodyPr/>
                    <a:lstStyle/>
                    <a:p>
                      <a:pPr marL="7620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2.1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Application</a:t>
                      </a:r>
                      <a:r>
                        <a:rPr sz="6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software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user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licences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/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spc="-20" dirty="0">
                          <a:latin typeface="Arial"/>
                          <a:cs typeface="Arial"/>
                        </a:rPr>
                        <a:t>1000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55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spc="-1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55000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35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spc="-1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35000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8255" algn="ctr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06045">
                <a:tc>
                  <a:txBody>
                    <a:bodyPr/>
                    <a:lstStyle/>
                    <a:p>
                      <a:pPr marL="7620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2.2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Software</a:t>
                      </a:r>
                      <a:r>
                        <a:rPr sz="6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modifications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8255" algn="ct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06680">
                <a:tc>
                  <a:txBody>
                    <a:bodyPr/>
                    <a:lstStyle/>
                    <a:p>
                      <a:pPr marL="7620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2.3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Additional</a:t>
                      </a:r>
                      <a:r>
                        <a:rPr sz="6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licences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eg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Citrix,</a:t>
                      </a:r>
                      <a:r>
                        <a:rPr sz="6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EDI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software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spc="-20" dirty="0">
                          <a:latin typeface="Arial"/>
                          <a:cs typeface="Arial"/>
                        </a:rPr>
                        <a:t>1000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5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spc="-2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5000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8255" algn="ct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06045">
                <a:tc>
                  <a:txBody>
                    <a:bodyPr/>
                    <a:lstStyle/>
                    <a:p>
                      <a:pPr marL="7620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2.4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Database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user</a:t>
                      </a:r>
                      <a:r>
                        <a:rPr sz="6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licences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spc="-20" dirty="0">
                          <a:latin typeface="Arial"/>
                          <a:cs typeface="Arial"/>
                        </a:rPr>
                        <a:t>5000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1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spc="-2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5000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8255" algn="ct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04775">
                <a:tc>
                  <a:txBody>
                    <a:bodyPr/>
                    <a:lstStyle/>
                    <a:p>
                      <a:pPr marL="7620">
                        <a:lnSpc>
                          <a:spcPts val="700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2.5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ts val="7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Operating</a:t>
                      </a:r>
                      <a:r>
                        <a:rPr sz="6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system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8255" algn="ctr">
                        <a:lnSpc>
                          <a:spcPts val="7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04775">
                <a:tc>
                  <a:txBody>
                    <a:bodyPr/>
                    <a:lstStyle/>
                    <a:p>
                      <a:pPr marL="7620">
                        <a:lnSpc>
                          <a:spcPts val="715"/>
                        </a:lnSpc>
                        <a:spcBef>
                          <a:spcPts val="1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2.6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ts val="715"/>
                        </a:lnSpc>
                        <a:spcBef>
                          <a:spcPts val="1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Additional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security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applications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/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5"/>
                        </a:lnSpc>
                        <a:spcBef>
                          <a:spcPts val="1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5"/>
                        </a:lnSpc>
                        <a:spcBef>
                          <a:spcPts val="1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5"/>
                        </a:lnSpc>
                        <a:spcBef>
                          <a:spcPts val="15"/>
                        </a:spcBef>
                        <a:tabLst>
                          <a:tab pos="371475" algn="l"/>
                        </a:tabLst>
                      </a:pPr>
                      <a:r>
                        <a:rPr sz="600" u="sng" dirty="0">
                          <a:solidFill>
                            <a:srgbClr val="DD0806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600" u="sng" spc="-50" dirty="0">
                          <a:solidFill>
                            <a:srgbClr val="DD0806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5"/>
                        </a:lnSpc>
                        <a:spcBef>
                          <a:spcPts val="1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5"/>
                        </a:lnSpc>
                        <a:spcBef>
                          <a:spcPts val="15"/>
                        </a:spcBef>
                        <a:tabLst>
                          <a:tab pos="371475" algn="l"/>
                        </a:tabLst>
                      </a:pPr>
                      <a:r>
                        <a:rPr sz="600" u="sng" dirty="0">
                          <a:solidFill>
                            <a:srgbClr val="DD0806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600" u="sng" spc="-50" dirty="0">
                          <a:solidFill>
                            <a:srgbClr val="DD0806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5"/>
                        </a:lnSpc>
                        <a:spcBef>
                          <a:spcPts val="1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5"/>
                        </a:lnSpc>
                        <a:spcBef>
                          <a:spcPts val="15"/>
                        </a:spcBef>
                        <a:tabLst>
                          <a:tab pos="371475" algn="l"/>
                        </a:tabLst>
                      </a:pPr>
                      <a:r>
                        <a:rPr sz="600" u="sng" dirty="0">
                          <a:solidFill>
                            <a:srgbClr val="DD0806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600" u="sng" spc="-50" dirty="0">
                          <a:solidFill>
                            <a:srgbClr val="DD0806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8255" algn="ctr">
                        <a:lnSpc>
                          <a:spcPts val="715"/>
                        </a:lnSpc>
                        <a:spcBef>
                          <a:spcPts val="1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5938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9845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Sub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total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25"/>
                        </a:spcBef>
                        <a:tabLst>
                          <a:tab pos="371475" algn="l"/>
                        </a:tabLst>
                      </a:pPr>
                      <a:r>
                        <a:rPr sz="600" u="sng" dirty="0">
                          <a:solidFill>
                            <a:srgbClr val="DD0806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600" u="sng" spc="-50" dirty="0">
                          <a:solidFill>
                            <a:srgbClr val="DD0806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ct val="100000"/>
                        </a:lnSpc>
                        <a:spcBef>
                          <a:spcPts val="25"/>
                        </a:spcBef>
                        <a:tabLst>
                          <a:tab pos="200025" algn="l"/>
                        </a:tabLst>
                      </a:pPr>
                      <a:r>
                        <a:rPr sz="600" u="sng" dirty="0">
                          <a:solidFill>
                            <a:srgbClr val="DD0806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600" u="sng" spc="-10" dirty="0">
                          <a:solidFill>
                            <a:srgbClr val="DD0806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65000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ct val="100000"/>
                        </a:lnSpc>
                        <a:spcBef>
                          <a:spcPts val="25"/>
                        </a:spcBef>
                        <a:tabLst>
                          <a:tab pos="200025" algn="l"/>
                        </a:tabLst>
                      </a:pPr>
                      <a:r>
                        <a:rPr sz="600" u="sng" dirty="0">
                          <a:solidFill>
                            <a:srgbClr val="DD0806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600" u="sng" spc="-10" dirty="0">
                          <a:solidFill>
                            <a:srgbClr val="DD0806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35000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211454">
                <a:tc>
                  <a:txBody>
                    <a:bodyPr/>
                    <a:lstStyle/>
                    <a:p>
                      <a:pPr marL="7620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3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6515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Hardware</a:t>
                      </a:r>
                      <a:r>
                        <a:rPr sz="6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10" dirty="0">
                          <a:latin typeface="Arial"/>
                          <a:cs typeface="Arial"/>
                        </a:rPr>
                        <a:t>costs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651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158115">
                <a:tc>
                  <a:txBody>
                    <a:bodyPr/>
                    <a:lstStyle/>
                    <a:p>
                      <a:pPr marL="7620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3.1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Servers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(new or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upgraded,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dedicated</a:t>
                      </a:r>
                      <a:r>
                        <a:rPr sz="6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or</a:t>
                      </a:r>
                      <a:r>
                        <a:rPr sz="6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shared)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/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spc="-10" dirty="0">
                          <a:latin typeface="Arial"/>
                          <a:cs typeface="Arial"/>
                        </a:rPr>
                        <a:t>20000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2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spc="-1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40000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8255" algn="ctr">
                        <a:lnSpc>
                          <a:spcPts val="710"/>
                        </a:lnSpc>
                        <a:spcBef>
                          <a:spcPts val="434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244" marB="0"/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106680">
                <a:tc>
                  <a:txBody>
                    <a:bodyPr/>
                    <a:lstStyle/>
                    <a:p>
                      <a:pPr marL="7620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3.2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PC's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(new</a:t>
                      </a:r>
                      <a:r>
                        <a:rPr sz="6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or</a:t>
                      </a:r>
                      <a:r>
                        <a:rPr sz="6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upgrades)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spc="-20" dirty="0">
                          <a:latin typeface="Arial"/>
                          <a:cs typeface="Arial"/>
                        </a:rPr>
                        <a:t>1000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25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spc="-1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25000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8255" algn="ct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  <a:tr h="106045">
                <a:tc>
                  <a:txBody>
                    <a:bodyPr/>
                    <a:lstStyle/>
                    <a:p>
                      <a:pPr marL="7620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3.3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Additional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memory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8255" algn="ct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extLst>
                  <a:ext uri="{0D108BD9-81ED-4DB2-BD59-A6C34878D82A}">
                    <a16:rowId xmlns:a16="http://schemas.microsoft.com/office/drawing/2014/main" val="10025"/>
                  </a:ext>
                </a:extLst>
              </a:tr>
              <a:tr h="109220">
                <a:tc>
                  <a:txBody>
                    <a:bodyPr/>
                    <a:lstStyle/>
                    <a:p>
                      <a:pPr marL="7620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3.4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L="5397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Additional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25" dirty="0">
                          <a:latin typeface="Arial"/>
                          <a:cs typeface="Arial"/>
                        </a:rPr>
                        <a:t>cpu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R="8255" algn="ct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/>
                </a:tc>
                <a:extLst>
                  <a:ext uri="{0D108BD9-81ED-4DB2-BD59-A6C34878D82A}">
                    <a16:rowId xmlns:a16="http://schemas.microsoft.com/office/drawing/2014/main" val="10026"/>
                  </a:ext>
                </a:extLst>
              </a:tr>
              <a:tr h="1898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650">
                        <a:latin typeface="Times New Roman"/>
                        <a:cs typeface="Times New Roman"/>
                      </a:endParaRPr>
                    </a:p>
                    <a:p>
                      <a:pPr marL="7620">
                        <a:lnSpc>
                          <a:spcPts val="625"/>
                        </a:lnSpc>
                        <a:spcBef>
                          <a:spcPts val="5"/>
                        </a:spcBef>
                      </a:pPr>
                      <a:r>
                        <a:rPr sz="600" spc="-25" dirty="0">
                          <a:latin typeface="Arial"/>
                          <a:cs typeface="Arial"/>
                        </a:rPr>
                        <a:t>3.5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53975" marR="131445">
                        <a:lnSpc>
                          <a:spcPts val="700"/>
                        </a:lnSpc>
                      </a:pPr>
                      <a:r>
                        <a:rPr sz="600" dirty="0">
                          <a:latin typeface="Arial"/>
                          <a:cs typeface="Arial"/>
                        </a:rPr>
                        <a:t>Additional</a:t>
                      </a:r>
                      <a:r>
                        <a:rPr sz="6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processing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services</a:t>
                      </a:r>
                      <a:r>
                        <a:rPr sz="6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(temporary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or</a:t>
                      </a:r>
                      <a:r>
                        <a:rPr sz="6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permanent)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eg</a:t>
                      </a:r>
                      <a:r>
                        <a:rPr sz="6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25" dirty="0">
                          <a:latin typeface="Arial"/>
                          <a:cs typeface="Arial"/>
                        </a:rPr>
                        <a:t>via</a:t>
                      </a:r>
                      <a:r>
                        <a:rPr sz="600" spc="5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cloud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services</a:t>
                      </a:r>
                      <a:r>
                        <a:rPr sz="6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or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other</a:t>
                      </a:r>
                      <a:r>
                        <a:rPr sz="6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latin typeface="Arial"/>
                          <a:cs typeface="Arial"/>
                        </a:rPr>
                        <a:t>internal </a:t>
                      </a:r>
                      <a:r>
                        <a:rPr sz="600" spc="-10" dirty="0">
                          <a:latin typeface="Arial"/>
                          <a:cs typeface="Arial"/>
                        </a:rPr>
                        <a:t>resource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650">
                        <a:latin typeface="Times New Roman"/>
                        <a:cs typeface="Times New Roman"/>
                      </a:endParaRPr>
                    </a:p>
                    <a:p>
                      <a:pPr marR="2540" algn="r">
                        <a:lnSpc>
                          <a:spcPts val="625"/>
                        </a:lnSpc>
                        <a:spcBef>
                          <a:spcPts val="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54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650">
                        <a:latin typeface="Times New Roman"/>
                        <a:cs typeface="Times New Roman"/>
                      </a:endParaRPr>
                    </a:p>
                    <a:p>
                      <a:pPr marR="2540" algn="r">
                        <a:lnSpc>
                          <a:spcPts val="625"/>
                        </a:lnSpc>
                        <a:spcBef>
                          <a:spcPts val="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54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650">
                        <a:latin typeface="Times New Roman"/>
                        <a:cs typeface="Times New Roman"/>
                      </a:endParaRPr>
                    </a:p>
                    <a:p>
                      <a:pPr marR="2540" algn="r">
                        <a:lnSpc>
                          <a:spcPts val="625"/>
                        </a:lnSpc>
                        <a:spcBef>
                          <a:spcPts val="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54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650">
                        <a:latin typeface="Times New Roman"/>
                        <a:cs typeface="Times New Roman"/>
                      </a:endParaRPr>
                    </a:p>
                    <a:p>
                      <a:pPr marR="2540" algn="r">
                        <a:lnSpc>
                          <a:spcPts val="625"/>
                        </a:lnSpc>
                        <a:spcBef>
                          <a:spcPts val="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54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650">
                        <a:latin typeface="Times New Roman"/>
                        <a:cs typeface="Times New Roman"/>
                      </a:endParaRPr>
                    </a:p>
                    <a:p>
                      <a:pPr marR="2540" algn="r">
                        <a:lnSpc>
                          <a:spcPts val="625"/>
                        </a:lnSpc>
                        <a:spcBef>
                          <a:spcPts val="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54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650">
                        <a:latin typeface="Times New Roman"/>
                        <a:cs typeface="Times New Roman"/>
                      </a:endParaRPr>
                    </a:p>
                    <a:p>
                      <a:pPr marR="2540" algn="r">
                        <a:lnSpc>
                          <a:spcPts val="625"/>
                        </a:lnSpc>
                        <a:spcBef>
                          <a:spcPts val="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54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650">
                        <a:latin typeface="Times New Roman"/>
                        <a:cs typeface="Times New Roman"/>
                      </a:endParaRPr>
                    </a:p>
                    <a:p>
                      <a:pPr marR="2540" algn="r">
                        <a:lnSpc>
                          <a:spcPts val="625"/>
                        </a:lnSpc>
                        <a:spcBef>
                          <a:spcPts val="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54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650">
                        <a:latin typeface="Times New Roman"/>
                        <a:cs typeface="Times New Roman"/>
                      </a:endParaRPr>
                    </a:p>
                    <a:p>
                      <a:pPr marR="8255" algn="ctr">
                        <a:lnSpc>
                          <a:spcPts val="625"/>
                        </a:lnSpc>
                        <a:spcBef>
                          <a:spcPts val="5"/>
                        </a:spcBef>
                      </a:pPr>
                      <a:r>
                        <a:rPr sz="600" dirty="0"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540" marB="0"/>
                </a:tc>
                <a:extLst>
                  <a:ext uri="{0D108BD9-81ED-4DB2-BD59-A6C34878D82A}">
                    <a16:rowId xmlns:a16="http://schemas.microsoft.com/office/drawing/2014/main" val="10027"/>
                  </a:ext>
                </a:extLst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6047321" y="692695"/>
            <a:ext cx="930275" cy="424815"/>
          </a:xfrm>
          <a:custGeom>
            <a:avLst/>
            <a:gdLst/>
            <a:ahLst/>
            <a:cxnLst/>
            <a:rect l="l" t="t" r="r" b="b"/>
            <a:pathLst>
              <a:path w="930275" h="424815">
                <a:moveTo>
                  <a:pt x="930135" y="0"/>
                </a:moveTo>
                <a:lnTo>
                  <a:pt x="424268" y="0"/>
                </a:lnTo>
                <a:lnTo>
                  <a:pt x="0" y="0"/>
                </a:lnTo>
                <a:lnTo>
                  <a:pt x="0" y="106070"/>
                </a:lnTo>
                <a:lnTo>
                  <a:pt x="0" y="212140"/>
                </a:lnTo>
                <a:lnTo>
                  <a:pt x="0" y="318211"/>
                </a:lnTo>
                <a:lnTo>
                  <a:pt x="0" y="424281"/>
                </a:lnTo>
                <a:lnTo>
                  <a:pt x="424268" y="424281"/>
                </a:lnTo>
                <a:lnTo>
                  <a:pt x="930135" y="424281"/>
                </a:lnTo>
                <a:lnTo>
                  <a:pt x="930135" y="318211"/>
                </a:lnTo>
                <a:lnTo>
                  <a:pt x="930135" y="212140"/>
                </a:lnTo>
                <a:lnTo>
                  <a:pt x="930135" y="106070"/>
                </a:lnTo>
                <a:lnTo>
                  <a:pt x="930135" y="0"/>
                </a:lnTo>
                <a:close/>
              </a:path>
            </a:pathLst>
          </a:custGeom>
          <a:solidFill>
            <a:srgbClr val="FFFF9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6044148" y="692696"/>
          <a:ext cx="929639" cy="395223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41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54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8930">
                <a:tc rowSpan="9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3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£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 algn="r">
                        <a:lnSpc>
                          <a:spcPts val="700"/>
                        </a:lnSpc>
                        <a:spcBef>
                          <a:spcPts val="409"/>
                        </a:spcBef>
                      </a:pPr>
                      <a:r>
                        <a:rPr sz="600" b="1" spc="-10" dirty="0">
                          <a:latin typeface="Arial"/>
                          <a:cs typeface="Arial"/>
                        </a:rPr>
                        <a:t>Total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479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3970" marB="0"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600" b="1" dirty="0">
                          <a:latin typeface="Arial"/>
                          <a:cs typeface="Arial"/>
                        </a:rPr>
                        <a:t>£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479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3970" marB="0"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  <a:p>
                      <a:pPr marR="635" algn="r">
                        <a:lnSpc>
                          <a:spcPts val="700"/>
                        </a:lnSpc>
                      </a:pPr>
                      <a:r>
                        <a:rPr sz="600" spc="-2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3000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477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3970" marB="0"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ts val="710"/>
                        </a:lnSpc>
                        <a:spcBef>
                          <a:spcPts val="15"/>
                        </a:spcBef>
                      </a:pPr>
                      <a:r>
                        <a:rPr sz="600" spc="-2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6000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604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3970" marB="0"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600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874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3970" marB="0"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spc="-2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2400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1683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3970" marB="0"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ts val="700"/>
                        </a:lnSpc>
                        <a:spcBef>
                          <a:spcPts val="125"/>
                        </a:spcBef>
                      </a:pPr>
                      <a:r>
                        <a:rPr sz="600" spc="-2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1000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58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0477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3970" marB="0"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ts val="710"/>
                        </a:lnSpc>
                        <a:spcBef>
                          <a:spcPts val="1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9525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3970" marB="0"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ts val="625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06045">
                <a:tc>
                  <a:txBody>
                    <a:bodyPr/>
                    <a:lstStyle/>
                    <a:p>
                      <a:pPr marR="2540" algn="r">
                        <a:lnSpc>
                          <a:spcPts val="620"/>
                        </a:lnSpc>
                        <a:spcBef>
                          <a:spcPts val="114"/>
                        </a:spcBef>
                      </a:pPr>
                      <a:r>
                        <a:rPr sz="600" dirty="0">
                          <a:solidFill>
                            <a:srgbClr val="FF6600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4604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ts val="620"/>
                        </a:lnSpc>
                        <a:spcBef>
                          <a:spcPts val="114"/>
                        </a:spcBef>
                      </a:pPr>
                      <a:r>
                        <a:rPr sz="600" spc="-1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13000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460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7524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2540" algn="r">
                        <a:lnSpc>
                          <a:spcPts val="710"/>
                        </a:lnSpc>
                        <a:spcBef>
                          <a:spcPts val="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635" algn="r">
                        <a:lnSpc>
                          <a:spcPts val="710"/>
                        </a:lnSpc>
                        <a:spcBef>
                          <a:spcPts val="5"/>
                        </a:spcBef>
                      </a:pPr>
                      <a:r>
                        <a:rPr sz="600" spc="-1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90000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06045"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06680"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spc="-2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5000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06045"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spc="-2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5000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04775">
                <a:tc>
                  <a:txBody>
                    <a:bodyPr/>
                    <a:lstStyle/>
                    <a:p>
                      <a:pPr marR="2540" algn="r">
                        <a:lnSpc>
                          <a:spcPts val="7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ts val="7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94615">
                <a:tc>
                  <a:txBody>
                    <a:bodyPr/>
                    <a:lstStyle/>
                    <a:p>
                      <a:pPr marR="2540" algn="r">
                        <a:lnSpc>
                          <a:spcPts val="630"/>
                        </a:lnSpc>
                        <a:spcBef>
                          <a:spcPts val="1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ts val="630"/>
                        </a:lnSpc>
                        <a:spcBef>
                          <a:spcPts val="1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06045">
                <a:tc>
                  <a:txBody>
                    <a:bodyPr/>
                    <a:lstStyle/>
                    <a:p>
                      <a:pPr marR="2540" algn="r">
                        <a:lnSpc>
                          <a:spcPts val="625"/>
                        </a:lnSpc>
                        <a:spcBef>
                          <a:spcPts val="10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3335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ts val="625"/>
                        </a:lnSpc>
                        <a:spcBef>
                          <a:spcPts val="105"/>
                        </a:spcBef>
                      </a:pPr>
                      <a:r>
                        <a:rPr sz="600" spc="-1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100000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333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4343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 marR="2540" algn="r">
                        <a:lnSpc>
                          <a:spcPts val="710"/>
                        </a:lnSpc>
                        <a:spcBef>
                          <a:spcPts val="540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 marR="635" algn="r">
                        <a:lnSpc>
                          <a:spcPts val="710"/>
                        </a:lnSpc>
                        <a:spcBef>
                          <a:spcPts val="540"/>
                        </a:spcBef>
                      </a:pPr>
                      <a:r>
                        <a:rPr sz="600" spc="-1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40000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06680"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spc="-1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25000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06045">
                <a:tc>
                  <a:txBody>
                    <a:bodyPr/>
                    <a:lstStyle/>
                    <a:p>
                      <a:pPr marR="254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ts val="71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54940"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42875">
                <a:tc>
                  <a:txBody>
                    <a:bodyPr/>
                    <a:lstStyle/>
                    <a:p>
                      <a:pPr marR="2540" algn="r">
                        <a:lnSpc>
                          <a:spcPts val="615"/>
                        </a:lnSpc>
                        <a:spcBef>
                          <a:spcPts val="409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2069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ts val="615"/>
                        </a:lnSpc>
                        <a:spcBef>
                          <a:spcPts val="409"/>
                        </a:spcBef>
                      </a:pPr>
                      <a:r>
                        <a:rPr sz="600" dirty="0">
                          <a:solidFill>
                            <a:srgbClr val="DD0806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2069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58</a:t>
            </a:fld>
            <a:endParaRPr spc="-25" dirty="0"/>
          </a:p>
        </p:txBody>
      </p:sp>
      <p:sp>
        <p:nvSpPr>
          <p:cNvPr id="7" name="object 7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58251" y="295147"/>
            <a:ext cx="18808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Budget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Monitoring</a:t>
            </a:r>
            <a:endParaRPr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0460296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56734" y="150876"/>
            <a:ext cx="3286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latin typeface="Arial"/>
                <a:cs typeface="Arial"/>
              </a:rPr>
              <a:t>Managing</a:t>
            </a:r>
            <a:r>
              <a:rPr sz="2000" b="1" spc="-2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Project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Changes</a:t>
            </a:r>
            <a:endParaRPr sz="20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59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0259" y="760476"/>
            <a:ext cx="8082280" cy="398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100"/>
              </a:spcBef>
              <a:buChar char="•"/>
              <a:tabLst>
                <a:tab pos="297815" algn="l"/>
                <a:tab pos="298450" algn="l"/>
              </a:tabLst>
            </a:pPr>
            <a:r>
              <a:rPr sz="2000" dirty="0">
                <a:latin typeface="Arial"/>
                <a:cs typeface="Arial"/>
              </a:rPr>
              <a:t>Change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requests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are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inevitable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most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projects.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"/>
              <a:buChar char="•"/>
            </a:pPr>
            <a:endParaRPr sz="20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2000" dirty="0">
                <a:latin typeface="Arial"/>
                <a:cs typeface="Arial"/>
              </a:rPr>
              <a:t>Changes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can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be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positive,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i.e.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giving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less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work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or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cost.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20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2000" dirty="0">
                <a:latin typeface="Arial"/>
                <a:cs typeface="Arial"/>
              </a:rPr>
              <a:t>Successful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project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management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requires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changes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be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controlled.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"/>
              <a:buChar char="•"/>
            </a:pPr>
            <a:endParaRPr sz="2050">
              <a:latin typeface="Arial"/>
              <a:cs typeface="Arial"/>
            </a:endParaRPr>
          </a:p>
          <a:p>
            <a:pPr marL="298450" marR="508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2000" dirty="0">
                <a:latin typeface="Arial"/>
                <a:cs typeface="Arial"/>
              </a:rPr>
              <a:t>Changes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(sometimes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called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Variations)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can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be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formalised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by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Change </a:t>
            </a:r>
            <a:r>
              <a:rPr sz="2000" dirty="0">
                <a:latin typeface="Arial"/>
                <a:cs typeface="Arial"/>
              </a:rPr>
              <a:t>Control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Boards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(CCBs)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or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similar</a:t>
            </a:r>
            <a:r>
              <a:rPr sz="2000" spc="-10" dirty="0">
                <a:latin typeface="Arial"/>
                <a:cs typeface="Arial"/>
              </a:rPr>
              <a:t> mechanisms.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20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2000" dirty="0">
                <a:latin typeface="Arial"/>
                <a:cs typeface="Arial"/>
              </a:rPr>
              <a:t>Documentation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change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is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vital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(see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Project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Record</a:t>
            </a:r>
            <a:r>
              <a:rPr sz="2000" spc="-10" dirty="0">
                <a:latin typeface="Arial"/>
                <a:cs typeface="Arial"/>
              </a:rPr>
              <a:t> Control).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"/>
              <a:buChar char="•"/>
            </a:pPr>
            <a:endParaRPr sz="2050">
              <a:latin typeface="Arial"/>
              <a:cs typeface="Arial"/>
            </a:endParaRPr>
          </a:p>
          <a:p>
            <a:pPr marL="298450" marR="43053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2000" dirty="0">
                <a:latin typeface="Arial"/>
                <a:cs typeface="Arial"/>
              </a:rPr>
              <a:t>Stakeholder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buy-</a:t>
            </a:r>
            <a:r>
              <a:rPr sz="2000" dirty="0">
                <a:latin typeface="Arial"/>
                <a:cs typeface="Arial"/>
              </a:rPr>
              <a:t>in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is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again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critical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if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changes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materially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affect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the </a:t>
            </a:r>
            <a:r>
              <a:rPr sz="2000" dirty="0">
                <a:latin typeface="Arial"/>
                <a:cs typeface="Arial"/>
              </a:rPr>
              <a:t>project.(possible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change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Scope).</a:t>
            </a:r>
            <a:endParaRPr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9724929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8251" y="869188"/>
            <a:ext cx="8394065" cy="36741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dirty="0">
                <a:latin typeface="Arial"/>
                <a:cs typeface="Arial"/>
              </a:rPr>
              <a:t>There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are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three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categories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 changes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that can</a:t>
            </a:r>
            <a:r>
              <a:rPr sz="1600" spc="-10" dirty="0">
                <a:latin typeface="Arial"/>
                <a:cs typeface="Arial"/>
              </a:rPr>
              <a:t> occur:-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600">
              <a:latin typeface="Arial"/>
              <a:cs typeface="Arial"/>
            </a:endParaRPr>
          </a:p>
          <a:p>
            <a:pPr marL="298450" indent="-285750">
              <a:lnSpc>
                <a:spcPts val="1910"/>
              </a:lnSpc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Changes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that are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necessary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order to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meet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objectives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 the</a:t>
            </a:r>
            <a:r>
              <a:rPr sz="1600" spc="-10" dirty="0">
                <a:latin typeface="Arial"/>
                <a:cs typeface="Arial"/>
              </a:rPr>
              <a:t> project.</a:t>
            </a:r>
            <a:endParaRPr sz="1600">
              <a:latin typeface="Arial"/>
              <a:cs typeface="Arial"/>
            </a:endParaRPr>
          </a:p>
          <a:p>
            <a:pPr marL="298450" indent="-285750">
              <a:lnSpc>
                <a:spcPts val="1895"/>
              </a:lnSpc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Changes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that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were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not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part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original</a:t>
            </a:r>
            <a:r>
              <a:rPr sz="1600" spc="-10" dirty="0">
                <a:latin typeface="Arial"/>
                <a:cs typeface="Arial"/>
              </a:rPr>
              <a:t> scope.</a:t>
            </a:r>
            <a:endParaRPr sz="1600">
              <a:latin typeface="Arial"/>
              <a:cs typeface="Arial"/>
            </a:endParaRPr>
          </a:p>
          <a:p>
            <a:pPr marL="298450" indent="-285750">
              <a:lnSpc>
                <a:spcPts val="1910"/>
              </a:lnSpc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Changes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that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were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not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part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original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scope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but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clearly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must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be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done,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spc="-20" dirty="0">
                <a:latin typeface="Arial"/>
                <a:cs typeface="Arial"/>
              </a:rPr>
              <a:t>Typically,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these</a:t>
            </a:r>
            <a:endParaRPr sz="1600">
              <a:latin typeface="Arial"/>
              <a:cs typeface="Arial"/>
            </a:endParaRPr>
          </a:p>
          <a:p>
            <a:pPr marL="298450">
              <a:lnSpc>
                <a:spcPts val="1910"/>
              </a:lnSpc>
              <a:spcBef>
                <a:spcPts val="70"/>
              </a:spcBef>
            </a:pPr>
            <a:r>
              <a:rPr sz="1600" dirty="0">
                <a:latin typeface="Arial"/>
                <a:cs typeface="Arial"/>
              </a:rPr>
              <a:t>changes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are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response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20" dirty="0">
                <a:latin typeface="Arial"/>
                <a:cs typeface="Arial"/>
              </a:rPr>
              <a:t>to:-</a:t>
            </a:r>
            <a:endParaRPr sz="1600">
              <a:latin typeface="Arial"/>
              <a:cs typeface="Arial"/>
            </a:endParaRPr>
          </a:p>
          <a:p>
            <a:pPr marL="755650" lvl="1" indent="-285750">
              <a:lnSpc>
                <a:spcPts val="1910"/>
              </a:lnSpc>
              <a:buChar char="►"/>
              <a:tabLst>
                <a:tab pos="755650" algn="l"/>
              </a:tabLst>
            </a:pPr>
            <a:r>
              <a:rPr sz="1600" dirty="0">
                <a:latin typeface="Arial"/>
                <a:cs typeface="Arial"/>
              </a:rPr>
              <a:t>A</a:t>
            </a:r>
            <a:r>
              <a:rPr sz="1600" spc="-10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change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market.</a:t>
            </a:r>
            <a:endParaRPr sz="1600">
              <a:latin typeface="Arial"/>
              <a:cs typeface="Arial"/>
            </a:endParaRPr>
          </a:p>
          <a:p>
            <a:pPr marL="755650" lvl="1" indent="-285750">
              <a:lnSpc>
                <a:spcPts val="1910"/>
              </a:lnSpc>
              <a:buChar char="►"/>
              <a:tabLst>
                <a:tab pos="755650" algn="l"/>
              </a:tabLst>
            </a:pPr>
            <a:r>
              <a:rPr sz="1600" dirty="0">
                <a:latin typeface="Arial"/>
                <a:cs typeface="Arial"/>
              </a:rPr>
              <a:t>Additional</a:t>
            </a:r>
            <a:r>
              <a:rPr sz="1600" spc="-4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knowledge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forcing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modification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scope.</a:t>
            </a:r>
            <a:endParaRPr sz="1600">
              <a:latin typeface="Arial"/>
              <a:cs typeface="Arial"/>
            </a:endParaRPr>
          </a:p>
          <a:p>
            <a:pPr marL="755650" lvl="1" indent="-285750">
              <a:lnSpc>
                <a:spcPts val="1910"/>
              </a:lnSpc>
              <a:buChar char="►"/>
              <a:tabLst>
                <a:tab pos="755650" algn="l"/>
              </a:tabLst>
            </a:pPr>
            <a:r>
              <a:rPr sz="1600" dirty="0">
                <a:latin typeface="Arial"/>
                <a:cs typeface="Arial"/>
              </a:rPr>
              <a:t>A</a:t>
            </a:r>
            <a:r>
              <a:rPr sz="1600" spc="-114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new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technology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or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product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that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may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not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have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been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available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earlier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project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700">
              <a:latin typeface="Arial"/>
              <a:cs typeface="Arial"/>
            </a:endParaRPr>
          </a:p>
          <a:p>
            <a:pPr marL="12700">
              <a:lnSpc>
                <a:spcPts val="1910"/>
              </a:lnSpc>
            </a:pPr>
            <a:r>
              <a:rPr sz="1600" dirty="0">
                <a:latin typeface="Arial"/>
                <a:cs typeface="Arial"/>
              </a:rPr>
              <a:t>How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prioritize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them?</a:t>
            </a:r>
            <a:endParaRPr sz="1600">
              <a:latin typeface="Arial"/>
              <a:cs typeface="Arial"/>
            </a:endParaRPr>
          </a:p>
          <a:p>
            <a:pPr marL="12700" marR="5715">
              <a:lnSpc>
                <a:spcPts val="1920"/>
              </a:lnSpc>
              <a:spcBef>
                <a:spcPts val="50"/>
              </a:spcBef>
            </a:pPr>
            <a:r>
              <a:rPr sz="1600" dirty="0">
                <a:latin typeface="Arial"/>
                <a:cs typeface="Arial"/>
              </a:rPr>
              <a:t>The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selection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prioritization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changes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should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be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done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by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CCB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or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other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mechanism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25" dirty="0">
                <a:latin typeface="Arial"/>
                <a:cs typeface="Arial"/>
              </a:rPr>
              <a:t>put </a:t>
            </a:r>
            <a:r>
              <a:rPr sz="1600" dirty="0">
                <a:latin typeface="Arial"/>
                <a:cs typeface="Arial"/>
              </a:rPr>
              <a:t>in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place.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ts val="1820"/>
              </a:lnSpc>
            </a:pPr>
            <a:r>
              <a:rPr sz="1600" dirty="0">
                <a:latin typeface="Arial"/>
                <a:cs typeface="Arial"/>
              </a:rPr>
              <a:t>Changes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should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be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quantified,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prioritized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using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some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form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ranking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system.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ts val="1910"/>
              </a:lnSpc>
            </a:pPr>
            <a:r>
              <a:rPr sz="1600" dirty="0">
                <a:latin typeface="Arial"/>
                <a:cs typeface="Arial"/>
              </a:rPr>
              <a:t>Having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pre-</a:t>
            </a:r>
            <a:r>
              <a:rPr sz="1600" dirty="0">
                <a:latin typeface="Arial"/>
                <a:cs typeface="Arial"/>
              </a:rPr>
              <a:t>defined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ranking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system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will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facilitate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decisions.</a:t>
            </a:r>
            <a:endParaRPr sz="16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60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62508" y="221995"/>
            <a:ext cx="2959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Managing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Project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10" dirty="0">
                <a:latin typeface="Arial"/>
                <a:cs typeface="Arial"/>
              </a:rPr>
              <a:t>Changes</a:t>
            </a:r>
            <a:endParaRPr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439374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88589" y="281939"/>
            <a:ext cx="518985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/>
              <a:t>Project</a:t>
            </a:r>
            <a:r>
              <a:rPr sz="3200" spc="-30" dirty="0"/>
              <a:t> </a:t>
            </a:r>
            <a:r>
              <a:rPr sz="3200" dirty="0"/>
              <a:t>Record</a:t>
            </a:r>
            <a:r>
              <a:rPr sz="3200" spc="-25" dirty="0"/>
              <a:t> </a:t>
            </a:r>
            <a:r>
              <a:rPr sz="3200" spc="-10" dirty="0"/>
              <a:t>Management</a:t>
            </a:r>
            <a:endParaRPr sz="32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61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8251" y="1450340"/>
            <a:ext cx="7950834" cy="331152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98450" marR="5080" indent="-285750">
              <a:lnSpc>
                <a:spcPct val="98700"/>
              </a:lnSpc>
              <a:spcBef>
                <a:spcPts val="135"/>
              </a:spcBef>
              <a:buChar char="•"/>
              <a:tabLst>
                <a:tab pos="297815" algn="l"/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Essential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for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Technical/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Construction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type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projects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where </a:t>
            </a:r>
            <a:r>
              <a:rPr sz="2400" dirty="0">
                <a:latin typeface="Arial"/>
                <a:cs typeface="Arial"/>
              </a:rPr>
              <a:t>version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control is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crucial,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e.g.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Drawings,</a:t>
            </a:r>
            <a:r>
              <a:rPr sz="2400" spc="-10" dirty="0">
                <a:latin typeface="Arial"/>
                <a:cs typeface="Arial"/>
              </a:rPr>
              <a:t> technical specifications.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endParaRPr sz="2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23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Vital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record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changes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Scope,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approvals</a:t>
            </a:r>
            <a:r>
              <a:rPr sz="2400" spc="-10" dirty="0">
                <a:latin typeface="Arial"/>
                <a:cs typeface="Arial"/>
              </a:rPr>
              <a:t> given.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2400">
              <a:latin typeface="Arial"/>
              <a:cs typeface="Arial"/>
            </a:endParaRPr>
          </a:p>
          <a:p>
            <a:pPr marL="298450" marR="1205865" indent="-285750">
              <a:lnSpc>
                <a:spcPct val="100800"/>
              </a:lnSpc>
              <a:buChar char="•"/>
              <a:tabLst>
                <a:tab pos="297815" algn="l"/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General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change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management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issues,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(Variation </a:t>
            </a:r>
            <a:r>
              <a:rPr sz="2400" dirty="0">
                <a:latin typeface="Arial"/>
                <a:cs typeface="Arial"/>
              </a:rPr>
              <a:t>instructions)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10" dirty="0">
                <a:latin typeface="Arial"/>
                <a:cs typeface="Arial"/>
              </a:rPr>
              <a:t> approvals.</a:t>
            </a:r>
            <a:endParaRPr sz="2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0516795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55376" y="281939"/>
            <a:ext cx="32569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/>
              <a:t>Project</a:t>
            </a:r>
            <a:r>
              <a:rPr sz="2000" spc="-15" dirty="0"/>
              <a:t> </a:t>
            </a:r>
            <a:r>
              <a:rPr sz="2000" dirty="0"/>
              <a:t>Record</a:t>
            </a:r>
            <a:r>
              <a:rPr sz="2000" spc="-10" dirty="0"/>
              <a:t> Management</a:t>
            </a:r>
            <a:endParaRPr sz="20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62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8251" y="838707"/>
            <a:ext cx="7966709" cy="4411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marR="406400" indent="-285750">
              <a:lnSpc>
                <a:spcPct val="100000"/>
              </a:lnSpc>
              <a:spcBef>
                <a:spcPts val="100"/>
              </a:spcBef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A</a:t>
            </a:r>
            <a:r>
              <a:rPr sz="1600" spc="-114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record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system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systematic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process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which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organization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determines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25" dirty="0">
                <a:latin typeface="Arial"/>
                <a:cs typeface="Arial"/>
              </a:rPr>
              <a:t>the </a:t>
            </a:r>
            <a:r>
              <a:rPr sz="1600" dirty="0">
                <a:latin typeface="Arial"/>
                <a:cs typeface="Arial"/>
              </a:rPr>
              <a:t>following</a:t>
            </a:r>
            <a:r>
              <a:rPr sz="1600" spc="-4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considerations,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activities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characteristics:-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Char char="•"/>
            </a:pPr>
            <a:endParaRPr sz="1600">
              <a:latin typeface="Arial"/>
              <a:cs typeface="Arial"/>
            </a:endParaRPr>
          </a:p>
          <a:p>
            <a:pPr marL="755650" lvl="1" indent="-285750">
              <a:lnSpc>
                <a:spcPct val="100000"/>
              </a:lnSpc>
              <a:buChar char="•"/>
              <a:tabLst>
                <a:tab pos="755015" algn="l"/>
                <a:tab pos="755650" algn="l"/>
              </a:tabLst>
            </a:pPr>
            <a:r>
              <a:rPr sz="1600" dirty="0">
                <a:latin typeface="Arial"/>
                <a:cs typeface="Arial"/>
              </a:rPr>
              <a:t>The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type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 information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that should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be</a:t>
            </a:r>
            <a:r>
              <a:rPr sz="1600" spc="-10" dirty="0">
                <a:latin typeface="Arial"/>
                <a:cs typeface="Arial"/>
              </a:rPr>
              <a:t> recorded.</a:t>
            </a:r>
            <a:endParaRPr sz="1600">
              <a:latin typeface="Arial"/>
              <a:cs typeface="Arial"/>
            </a:endParaRPr>
          </a:p>
          <a:p>
            <a:pPr marL="755650" lvl="1" indent="-285750">
              <a:lnSpc>
                <a:spcPts val="1910"/>
              </a:lnSpc>
              <a:spcBef>
                <a:spcPts val="75"/>
              </a:spcBef>
              <a:buChar char="•"/>
              <a:tabLst>
                <a:tab pos="755015" algn="l"/>
                <a:tab pos="755650" algn="l"/>
              </a:tabLst>
            </a:pPr>
            <a:r>
              <a:rPr sz="1600" dirty="0">
                <a:latin typeface="Arial"/>
                <a:cs typeface="Arial"/>
              </a:rPr>
              <a:t>A</a:t>
            </a:r>
            <a:r>
              <a:rPr sz="1600" spc="-114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process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for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recording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data,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handling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collecting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records.</a:t>
            </a:r>
            <a:endParaRPr sz="1600">
              <a:latin typeface="Arial"/>
              <a:cs typeface="Arial"/>
            </a:endParaRPr>
          </a:p>
          <a:p>
            <a:pPr marL="755650" lvl="1" indent="-285750">
              <a:lnSpc>
                <a:spcPts val="1910"/>
              </a:lnSpc>
              <a:buChar char="•"/>
              <a:tabLst>
                <a:tab pos="755015" algn="l"/>
                <a:tab pos="755650" algn="l"/>
              </a:tabLst>
            </a:pPr>
            <a:r>
              <a:rPr sz="1600" dirty="0">
                <a:latin typeface="Arial"/>
                <a:cs typeface="Arial"/>
              </a:rPr>
              <a:t>The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time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period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for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retention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10" dirty="0">
                <a:latin typeface="Arial"/>
                <a:cs typeface="Arial"/>
              </a:rPr>
              <a:t> storage.</a:t>
            </a:r>
            <a:endParaRPr sz="1600">
              <a:latin typeface="Arial"/>
              <a:cs typeface="Arial"/>
            </a:endParaRPr>
          </a:p>
          <a:p>
            <a:pPr marL="755650" lvl="1" indent="-285750">
              <a:lnSpc>
                <a:spcPct val="100000"/>
              </a:lnSpc>
              <a:buChar char="•"/>
              <a:tabLst>
                <a:tab pos="755015" algn="l"/>
                <a:tab pos="755650" algn="l"/>
              </a:tabLst>
            </a:pPr>
            <a:r>
              <a:rPr sz="1600" dirty="0">
                <a:latin typeface="Arial"/>
                <a:cs typeface="Arial"/>
              </a:rPr>
              <a:t>Disposal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or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protecting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records,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which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relate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external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events.</a:t>
            </a:r>
            <a:endParaRPr sz="160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30"/>
              </a:spcBef>
              <a:buFont typeface="Arial"/>
              <a:buChar char="•"/>
            </a:pPr>
            <a:endParaRPr sz="160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Elements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record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management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system:-</a:t>
            </a:r>
            <a:endParaRPr sz="1600">
              <a:latin typeface="Arial"/>
              <a:cs typeface="Arial"/>
            </a:endParaRPr>
          </a:p>
          <a:p>
            <a:pPr marL="755650" lvl="1" indent="-285750">
              <a:lnSpc>
                <a:spcPts val="1910"/>
              </a:lnSpc>
              <a:spcBef>
                <a:spcPts val="70"/>
              </a:spcBef>
              <a:buChar char="•"/>
              <a:tabLst>
                <a:tab pos="755015" algn="l"/>
                <a:tab pos="755650" algn="l"/>
              </a:tabLst>
            </a:pPr>
            <a:r>
              <a:rPr sz="1600" dirty="0">
                <a:latin typeface="Arial"/>
                <a:cs typeface="Arial"/>
              </a:rPr>
              <a:t>Content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analysis,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which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states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or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describes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record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system.</a:t>
            </a:r>
            <a:endParaRPr sz="1600">
              <a:latin typeface="Arial"/>
              <a:cs typeface="Arial"/>
            </a:endParaRPr>
          </a:p>
          <a:p>
            <a:pPr marL="755650" lvl="1" indent="-285750">
              <a:lnSpc>
                <a:spcPts val="1910"/>
              </a:lnSpc>
              <a:buChar char="•"/>
              <a:tabLst>
                <a:tab pos="755015" algn="l"/>
                <a:tab pos="755650" algn="l"/>
              </a:tabLst>
            </a:pPr>
            <a:r>
              <a:rPr sz="1600" dirty="0">
                <a:latin typeface="Arial"/>
                <a:cs typeface="Arial"/>
              </a:rPr>
              <a:t>A</a:t>
            </a:r>
            <a:r>
              <a:rPr sz="1600" spc="-114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file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plan,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which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indicates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kind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 record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that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required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for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each</a:t>
            </a:r>
            <a:r>
              <a:rPr sz="1600" spc="-10" dirty="0">
                <a:latin typeface="Arial"/>
                <a:cs typeface="Arial"/>
              </a:rPr>
              <a:t> project.</a:t>
            </a:r>
            <a:endParaRPr sz="1600">
              <a:latin typeface="Arial"/>
              <a:cs typeface="Arial"/>
            </a:endParaRPr>
          </a:p>
          <a:p>
            <a:pPr marL="755650" marR="27940" lvl="1" indent="-285750">
              <a:lnSpc>
                <a:spcPts val="1900"/>
              </a:lnSpc>
              <a:spcBef>
                <a:spcPts val="80"/>
              </a:spcBef>
              <a:buChar char="•"/>
              <a:tabLst>
                <a:tab pos="755015" algn="l"/>
                <a:tab pos="755650" algn="l"/>
              </a:tabLst>
            </a:pPr>
            <a:r>
              <a:rPr sz="1600" dirty="0">
                <a:latin typeface="Arial"/>
                <a:cs typeface="Arial"/>
              </a:rPr>
              <a:t>An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IT</a:t>
            </a:r>
            <a:r>
              <a:rPr sz="1600" spc="-4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policy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document,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which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will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outline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IT</a:t>
            </a:r>
            <a:r>
              <a:rPr sz="1600" spc="-4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procedures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that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everyone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needs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4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follow.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Ensure</a:t>
            </a:r>
            <a:r>
              <a:rPr sz="1600" spc="-4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compliance.</a:t>
            </a:r>
            <a:endParaRPr sz="160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30"/>
              </a:spcBef>
              <a:buFont typeface="Arial"/>
              <a:buChar char="•"/>
            </a:pPr>
            <a:endParaRPr sz="1700">
              <a:latin typeface="Arial"/>
              <a:cs typeface="Arial"/>
            </a:endParaRPr>
          </a:p>
          <a:p>
            <a:pPr marL="298450" marR="5080" indent="-285750">
              <a:lnSpc>
                <a:spcPts val="1900"/>
              </a:lnSpc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An</a:t>
            </a:r>
            <a:r>
              <a:rPr sz="1600" spc="-114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Archive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method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collects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out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dated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documents.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These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should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be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done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across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25" dirty="0">
                <a:latin typeface="Arial"/>
                <a:cs typeface="Arial"/>
              </a:rPr>
              <a:t>all </a:t>
            </a:r>
            <a:r>
              <a:rPr sz="1600" dirty="0">
                <a:latin typeface="Arial"/>
                <a:cs typeface="Arial"/>
              </a:rPr>
              <a:t>record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sources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such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e-</a:t>
            </a:r>
            <a:r>
              <a:rPr sz="1600" dirty="0">
                <a:latin typeface="Arial"/>
                <a:cs typeface="Arial"/>
              </a:rPr>
              <a:t>mails, file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servers, </a:t>
            </a:r>
            <a:r>
              <a:rPr sz="1600" spc="-20" dirty="0">
                <a:latin typeface="Arial"/>
                <a:cs typeface="Arial"/>
              </a:rPr>
              <a:t>etc.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Arial"/>
              <a:buChar char="•"/>
            </a:pPr>
            <a:endParaRPr sz="15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600" dirty="0">
                <a:latin typeface="Arial"/>
                <a:cs typeface="Arial"/>
              </a:rPr>
              <a:t>A</a:t>
            </a:r>
            <a:r>
              <a:rPr sz="1600" spc="-9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method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for</a:t>
            </a:r>
            <a:r>
              <a:rPr sz="1600" spc="1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auditing.</a:t>
            </a:r>
            <a:endParaRPr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4076830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51720" y="77876"/>
            <a:ext cx="5090868" cy="565537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63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  <p:extLst>
      <p:ext uri="{BB962C8B-B14F-4D97-AF65-F5344CB8AC3E}">
        <p14:creationId xmlns:p14="http://schemas.microsoft.com/office/powerpoint/2010/main" val="1882807553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90299" y="1200403"/>
            <a:ext cx="7331075" cy="2762885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298450" marR="368935" indent="-285750">
              <a:lnSpc>
                <a:spcPts val="2090"/>
              </a:lnSpc>
              <a:spcBef>
                <a:spcPts val="225"/>
              </a:spcBef>
              <a:buFont typeface="Arial"/>
              <a:buChar char="•"/>
              <a:tabLst>
                <a:tab pos="297815" algn="l"/>
                <a:tab pos="298450" algn="l"/>
              </a:tabLst>
            </a:pPr>
            <a:r>
              <a:rPr sz="1800" b="1" dirty="0">
                <a:latin typeface="Arial"/>
                <a:cs typeface="Arial"/>
              </a:rPr>
              <a:t>The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project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manager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-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Needs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right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person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for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job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in </a:t>
            </a:r>
            <a:r>
              <a:rPr sz="1800" dirty="0">
                <a:latin typeface="Arial"/>
                <a:cs typeface="Arial"/>
              </a:rPr>
              <a:t>hand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with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appropriate</a:t>
            </a:r>
            <a:r>
              <a:rPr sz="1800" spc="47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skills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use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during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project.</a:t>
            </a:r>
            <a:endParaRPr sz="1800">
              <a:latin typeface="Arial"/>
              <a:cs typeface="Arial"/>
            </a:endParaRPr>
          </a:p>
          <a:p>
            <a:pPr marL="298450" marR="728980" indent="-285750">
              <a:lnSpc>
                <a:spcPts val="2090"/>
              </a:lnSpc>
              <a:spcBef>
                <a:spcPts val="120"/>
              </a:spcBef>
              <a:buFont typeface="Arial"/>
              <a:buChar char="•"/>
              <a:tabLst>
                <a:tab pos="297815" algn="l"/>
                <a:tab pos="298450" algn="l"/>
              </a:tabLst>
            </a:pPr>
            <a:r>
              <a:rPr sz="1800" b="1" dirty="0">
                <a:latin typeface="Arial"/>
                <a:cs typeface="Arial"/>
              </a:rPr>
              <a:t>Project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team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-</a:t>
            </a:r>
            <a:r>
              <a:rPr sz="1800" b="1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team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should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consist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variety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skills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and </a:t>
            </a:r>
            <a:r>
              <a:rPr sz="1800" spc="-10" dirty="0">
                <a:latin typeface="Arial"/>
                <a:cs typeface="Arial"/>
              </a:rPr>
              <a:t>experience.</a:t>
            </a:r>
            <a:endParaRPr sz="1800">
              <a:latin typeface="Arial"/>
              <a:cs typeface="Arial"/>
            </a:endParaRPr>
          </a:p>
          <a:p>
            <a:pPr marL="298450" indent="-285750">
              <a:lnSpc>
                <a:spcPts val="2150"/>
              </a:lnSpc>
              <a:buFont typeface="Arial"/>
              <a:buChar char="•"/>
              <a:tabLst>
                <a:tab pos="297815" algn="l"/>
                <a:tab pos="298450" algn="l"/>
              </a:tabLst>
            </a:pPr>
            <a:r>
              <a:rPr sz="1800" b="1" dirty="0">
                <a:latin typeface="Arial"/>
                <a:cs typeface="Arial"/>
              </a:rPr>
              <a:t>Project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-</a:t>
            </a:r>
            <a:r>
              <a:rPr sz="1800" b="1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scope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timeline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crucial.</a:t>
            </a:r>
            <a:endParaRPr sz="1800">
              <a:latin typeface="Arial"/>
              <a:cs typeface="Arial"/>
            </a:endParaRPr>
          </a:p>
          <a:p>
            <a:pPr marL="298450" marR="5080" indent="-285750">
              <a:lnSpc>
                <a:spcPts val="2090"/>
              </a:lnSpc>
              <a:spcBef>
                <a:spcPts val="175"/>
              </a:spcBef>
              <a:buFont typeface="Arial"/>
              <a:buChar char="•"/>
              <a:tabLst>
                <a:tab pos="297815" algn="l"/>
                <a:tab pos="298450" algn="l"/>
              </a:tabLst>
            </a:pPr>
            <a:r>
              <a:rPr sz="1800" b="1" dirty="0">
                <a:latin typeface="Arial"/>
                <a:cs typeface="Arial"/>
              </a:rPr>
              <a:t>Organization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-</a:t>
            </a:r>
            <a:r>
              <a:rPr sz="1800" b="1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organization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needs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provide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support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both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the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manager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team.</a:t>
            </a:r>
            <a:endParaRPr sz="1800">
              <a:latin typeface="Arial"/>
              <a:cs typeface="Arial"/>
            </a:endParaRPr>
          </a:p>
          <a:p>
            <a:pPr marL="298450" marR="360680" indent="-285750">
              <a:lnSpc>
                <a:spcPct val="99400"/>
              </a:lnSpc>
              <a:buFont typeface="Arial"/>
              <a:buChar char="•"/>
              <a:tabLst>
                <a:tab pos="297815" algn="l"/>
                <a:tab pos="298450" algn="l"/>
              </a:tabLst>
            </a:pPr>
            <a:r>
              <a:rPr sz="1800" b="1" dirty="0">
                <a:latin typeface="Arial"/>
                <a:cs typeface="Arial"/>
              </a:rPr>
              <a:t>External</a:t>
            </a:r>
            <a:r>
              <a:rPr sz="1800" b="1" spc="-4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environment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-</a:t>
            </a:r>
            <a:r>
              <a:rPr sz="1800" b="1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External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constraints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should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not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affect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the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however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back-</a:t>
            </a:r>
            <a:r>
              <a:rPr sz="1800" dirty="0">
                <a:latin typeface="Arial"/>
                <a:cs typeface="Arial"/>
              </a:rPr>
              <a:t>up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plans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need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place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case</a:t>
            </a:r>
            <a:r>
              <a:rPr sz="1800" spc="-10" dirty="0">
                <a:latin typeface="Arial"/>
                <a:cs typeface="Arial"/>
              </a:rPr>
              <a:t> tasks </a:t>
            </a:r>
            <a:r>
              <a:rPr sz="1800" dirty="0">
                <a:latin typeface="Arial"/>
                <a:cs typeface="Arial"/>
              </a:rPr>
              <a:t>cannot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carried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team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envisaged.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64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67230">
              <a:lnSpc>
                <a:spcPct val="100000"/>
              </a:lnSpc>
              <a:spcBef>
                <a:spcPts val="100"/>
              </a:spcBef>
            </a:pPr>
            <a:r>
              <a:rPr dirty="0"/>
              <a:t>Success</a:t>
            </a:r>
            <a:r>
              <a:rPr spc="-20" dirty="0"/>
              <a:t> </a:t>
            </a:r>
            <a:r>
              <a:rPr dirty="0"/>
              <a:t>factors</a:t>
            </a:r>
            <a:r>
              <a:rPr spc="-10" dirty="0"/>
              <a:t> </a:t>
            </a:r>
            <a:r>
              <a:rPr dirty="0"/>
              <a:t>High</a:t>
            </a:r>
            <a:r>
              <a:rPr spc="-10" dirty="0"/>
              <a:t> </a:t>
            </a:r>
            <a:r>
              <a:rPr spc="-20" dirty="0"/>
              <a:t>level</a:t>
            </a:r>
          </a:p>
        </p:txBody>
      </p:sp>
    </p:spTree>
    <p:extLst>
      <p:ext uri="{BB962C8B-B14F-4D97-AF65-F5344CB8AC3E}">
        <p14:creationId xmlns:p14="http://schemas.microsoft.com/office/powerpoint/2010/main" val="1648446656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18292" y="941323"/>
            <a:ext cx="7914640" cy="4134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100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Negotiations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conducted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when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needed,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flexible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but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accountable.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Good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plan.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Risk</a:t>
            </a:r>
            <a:r>
              <a:rPr sz="1800" spc="-5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analysis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done,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register.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Mitigation/contingency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plans.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Delegation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responsibility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team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members.</a:t>
            </a:r>
            <a:endParaRPr sz="180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25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Managing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risks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effectively.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Reviewing,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adjusting</a:t>
            </a:r>
            <a:r>
              <a:rPr sz="1800" spc="47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doing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rework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when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needed.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Char char="•"/>
            </a:pPr>
            <a:endParaRPr sz="17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5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Allocating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time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for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process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improvement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appropriate.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Proper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estimation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not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only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quantitatively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but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also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qualitatively.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65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210580" y="426211"/>
            <a:ext cx="30067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Success</a:t>
            </a:r>
            <a:r>
              <a:rPr spc="-15" dirty="0"/>
              <a:t> </a:t>
            </a:r>
            <a:r>
              <a:rPr dirty="0"/>
              <a:t>factors</a:t>
            </a:r>
            <a:r>
              <a:rPr spc="-10" dirty="0"/>
              <a:t> </a:t>
            </a:r>
            <a:r>
              <a:rPr spc="-20" dirty="0"/>
              <a:t>contd</a:t>
            </a:r>
          </a:p>
        </p:txBody>
      </p:sp>
    </p:spTree>
    <p:extLst>
      <p:ext uri="{BB962C8B-B14F-4D97-AF65-F5344CB8AC3E}">
        <p14:creationId xmlns:p14="http://schemas.microsoft.com/office/powerpoint/2010/main" val="417188911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21421" y="280923"/>
            <a:ext cx="178879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 dirty="0"/>
              <a:t>Conclusion</a:t>
            </a:r>
            <a:endParaRPr sz="28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66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2307" y="1144523"/>
            <a:ext cx="7898765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7815" marR="1597660" indent="-285750">
              <a:lnSpc>
                <a:spcPct val="100000"/>
              </a:lnSpc>
              <a:spcBef>
                <a:spcPts val="100"/>
              </a:spcBef>
              <a:buChar char="•"/>
              <a:tabLst>
                <a:tab pos="297815" algn="l"/>
                <a:tab pos="298450" algn="l"/>
              </a:tabLst>
            </a:pPr>
            <a:r>
              <a:rPr sz="2000" dirty="0">
                <a:latin typeface="Arial"/>
                <a:cs typeface="Arial"/>
              </a:rPr>
              <a:t>All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projects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do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run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risk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failure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due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10" dirty="0">
                <a:latin typeface="Arial"/>
                <a:cs typeface="Arial"/>
              </a:rPr>
              <a:t> unplanned </a:t>
            </a:r>
            <a:r>
              <a:rPr sz="2000" dirty="0">
                <a:latin typeface="Arial"/>
                <a:cs typeface="Arial"/>
              </a:rPr>
              <a:t>contingencies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inaccurate</a:t>
            </a:r>
            <a:r>
              <a:rPr sz="2000" spc="-10" dirty="0">
                <a:latin typeface="Arial"/>
                <a:cs typeface="Arial"/>
              </a:rPr>
              <a:t> estimates.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"/>
              <a:buChar char="•"/>
            </a:pPr>
            <a:endParaRPr sz="2050">
              <a:latin typeface="Arial"/>
              <a:cs typeface="Arial"/>
            </a:endParaRPr>
          </a:p>
          <a:p>
            <a:pPr marL="297815" marR="508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2000" dirty="0">
                <a:latin typeface="Arial"/>
                <a:cs typeface="Arial"/>
              </a:rPr>
              <a:t>Careful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planning,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constraint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management,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successful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recovery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from </a:t>
            </a:r>
            <a:r>
              <a:rPr sz="2000" dirty="0">
                <a:latin typeface="Arial"/>
                <a:cs typeface="Arial"/>
              </a:rPr>
              <a:t>mistakes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if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when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they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do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arise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will minimize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most</a:t>
            </a:r>
            <a:r>
              <a:rPr sz="2000" spc="-10" dirty="0">
                <a:latin typeface="Arial"/>
                <a:cs typeface="Arial"/>
              </a:rPr>
              <a:t> risks.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2050">
              <a:latin typeface="Arial"/>
              <a:cs typeface="Arial"/>
            </a:endParaRPr>
          </a:p>
          <a:p>
            <a:pPr marL="297815" marR="1016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2000" dirty="0">
                <a:latin typeface="Arial"/>
                <a:cs typeface="Arial"/>
              </a:rPr>
              <a:t>Luck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too,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does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play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part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success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project,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but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hard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work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correct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management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practices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should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override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most</a:t>
            </a:r>
            <a:r>
              <a:rPr sz="2000" spc="-20" dirty="0">
                <a:latin typeface="Arial"/>
                <a:cs typeface="Arial"/>
              </a:rPr>
              <a:t> such </a:t>
            </a:r>
            <a:r>
              <a:rPr sz="2000" spc="-10" dirty="0">
                <a:latin typeface="Arial"/>
                <a:cs typeface="Arial"/>
              </a:rPr>
              <a:t>difficulties.</a:t>
            </a:r>
            <a:endParaRPr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1790295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0802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Conclusion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67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8292" y="1160779"/>
            <a:ext cx="7538084" cy="332359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298450" marR="194945" indent="-285750">
              <a:lnSpc>
                <a:spcPct val="102200"/>
              </a:lnSpc>
              <a:spcBef>
                <a:spcPts val="50"/>
              </a:spcBef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For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47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success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requires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proper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planning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help </a:t>
            </a:r>
            <a:r>
              <a:rPr sz="1800" dirty="0">
                <a:latin typeface="Arial"/>
                <a:cs typeface="Arial"/>
              </a:rPr>
              <a:t>from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management.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Arial"/>
              <a:buChar char="•"/>
            </a:pPr>
            <a:endParaRPr sz="1800">
              <a:latin typeface="Arial"/>
              <a:cs typeface="Arial"/>
            </a:endParaRPr>
          </a:p>
          <a:p>
            <a:pPr marL="298450" marR="537845" indent="-285750">
              <a:lnSpc>
                <a:spcPct val="1022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Exceeding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customer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requirements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may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bring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about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success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the </a:t>
            </a:r>
            <a:r>
              <a:rPr sz="1800" spc="-10" dirty="0">
                <a:latin typeface="Arial"/>
                <a:cs typeface="Arial"/>
              </a:rPr>
              <a:t>project.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Arial"/>
              <a:buChar char="•"/>
            </a:pPr>
            <a:endParaRPr sz="1950">
              <a:latin typeface="Arial"/>
              <a:cs typeface="Arial"/>
            </a:endParaRPr>
          </a:p>
          <a:p>
            <a:pPr marL="298450" marR="5080" indent="-285750">
              <a:lnSpc>
                <a:spcPts val="209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Understanding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business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drivers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ensuring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that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meets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objectives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business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critical.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1900">
              <a:latin typeface="Arial"/>
              <a:cs typeface="Arial"/>
            </a:endParaRPr>
          </a:p>
          <a:p>
            <a:pPr marL="298450" marR="525145" indent="-285750">
              <a:lnSpc>
                <a:spcPct val="99400"/>
              </a:lnSpc>
              <a:buChar char="•"/>
              <a:tabLst>
                <a:tab pos="297815" algn="l"/>
                <a:tab pos="298450" algn="l"/>
              </a:tabLst>
            </a:pPr>
            <a:r>
              <a:rPr sz="1800" dirty="0">
                <a:latin typeface="Arial"/>
                <a:cs typeface="Arial"/>
              </a:rPr>
              <a:t>Ensuring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key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performance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indicators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are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aligned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business </a:t>
            </a:r>
            <a:r>
              <a:rPr sz="1800" dirty="0">
                <a:latin typeface="Arial"/>
                <a:cs typeface="Arial"/>
              </a:rPr>
              <a:t>objective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will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not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only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help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project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managers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keep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track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but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also </a:t>
            </a:r>
            <a:r>
              <a:rPr sz="1800" dirty="0">
                <a:latin typeface="Arial"/>
                <a:cs typeface="Arial"/>
              </a:rPr>
              <a:t>measure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improve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performance.</a:t>
            </a:r>
            <a:endParaRPr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24458744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52030" y="2244852"/>
            <a:ext cx="131762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>
                <a:latin typeface="Calibri"/>
                <a:cs typeface="Calibri"/>
              </a:rPr>
              <a:t>Break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68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985356" y="2963163"/>
            <a:ext cx="5388610" cy="88201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5080" indent="63500">
              <a:lnSpc>
                <a:spcPct val="100699"/>
              </a:lnSpc>
              <a:spcBef>
                <a:spcPts val="75"/>
              </a:spcBef>
            </a:pPr>
            <a:r>
              <a:rPr sz="2800" i="1" dirty="0">
                <a:solidFill>
                  <a:srgbClr val="FFFFFF"/>
                </a:solidFill>
                <a:latin typeface="Calibri"/>
                <a:cs typeface="Calibri"/>
              </a:rPr>
              <a:t>Project</a:t>
            </a:r>
            <a:r>
              <a:rPr sz="2800" i="1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800" i="1" dirty="0">
                <a:solidFill>
                  <a:srgbClr val="FFFFFF"/>
                </a:solidFill>
                <a:latin typeface="Calibri"/>
                <a:cs typeface="Calibri"/>
              </a:rPr>
              <a:t>management</a:t>
            </a:r>
            <a:r>
              <a:rPr sz="2800" i="1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800" i="1" spc="-10" dirty="0">
                <a:solidFill>
                  <a:srgbClr val="FFFFFF"/>
                </a:solidFill>
                <a:latin typeface="Calibri"/>
                <a:cs typeface="Calibri"/>
              </a:rPr>
              <a:t>methodologies </a:t>
            </a:r>
            <a:r>
              <a:rPr sz="2800" i="1" dirty="0">
                <a:solidFill>
                  <a:srgbClr val="FFFFFF"/>
                </a:solidFill>
                <a:latin typeface="Calibri"/>
                <a:cs typeface="Calibri"/>
              </a:rPr>
              <a:t>With</a:t>
            </a:r>
            <a:r>
              <a:rPr sz="2800" i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800" i="1" dirty="0">
                <a:solidFill>
                  <a:srgbClr val="FFFFFF"/>
                </a:solidFill>
                <a:latin typeface="Calibri"/>
                <a:cs typeface="Calibri"/>
              </a:rPr>
              <a:t>thanks</a:t>
            </a:r>
            <a:r>
              <a:rPr sz="2800" i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800" i="1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2800" i="1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FFFFFF"/>
                </a:solidFill>
                <a:latin typeface="Calibri"/>
                <a:cs typeface="Calibri"/>
              </a:rPr>
              <a:t>Martin</a:t>
            </a:r>
            <a:r>
              <a:rPr sz="28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FFFFFF"/>
                </a:solidFill>
                <a:latin typeface="Calibri"/>
                <a:cs typeface="Calibri"/>
              </a:rPr>
              <a:t>Locock</a:t>
            </a:r>
            <a:r>
              <a:rPr sz="28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800" spc="-45" dirty="0">
                <a:solidFill>
                  <a:srgbClr val="FFFFFF"/>
                </a:solidFill>
                <a:latin typeface="Calibri"/>
                <a:cs typeface="Calibri"/>
              </a:rPr>
              <a:t>author.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Calibri"/>
                <a:cs typeface="Calibri"/>
              </a:rPr>
              <a:t>Session</a:t>
            </a:r>
            <a:r>
              <a:rPr sz="4400" spc="-5" dirty="0">
                <a:latin typeface="Calibri"/>
                <a:cs typeface="Calibri"/>
              </a:rPr>
              <a:t> </a:t>
            </a:r>
            <a:r>
              <a:rPr sz="4400" spc="-10" dirty="0">
                <a:latin typeface="Calibri"/>
                <a:cs typeface="Calibri"/>
              </a:rPr>
              <a:t>outline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75492" y="1186180"/>
            <a:ext cx="6045200" cy="3107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27100" marR="5080" indent="-914400">
              <a:lnSpc>
                <a:spcPct val="121400"/>
              </a:lnSpc>
              <a:spcBef>
                <a:spcPts val="100"/>
              </a:spcBef>
            </a:pPr>
            <a:r>
              <a:rPr sz="2800" dirty="0">
                <a:latin typeface="Calibri"/>
                <a:cs typeface="Calibri"/>
              </a:rPr>
              <a:t>Common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methodologies</a:t>
            </a:r>
            <a:r>
              <a:rPr sz="2800" spc="-1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10" dirty="0">
                <a:latin typeface="Calibri"/>
                <a:cs typeface="Calibri"/>
              </a:rPr>
              <a:t> terminology PRINCE2</a:t>
            </a:r>
            <a:endParaRPr sz="2800">
              <a:latin typeface="Calibri"/>
              <a:cs typeface="Calibri"/>
            </a:endParaRPr>
          </a:p>
          <a:p>
            <a:pPr marL="927100" marR="4398645">
              <a:lnSpc>
                <a:spcPct val="119300"/>
              </a:lnSpc>
            </a:pPr>
            <a:r>
              <a:rPr sz="2800" spc="-20" dirty="0">
                <a:latin typeface="Calibri"/>
                <a:cs typeface="Calibri"/>
              </a:rPr>
              <a:t>Agile Lean</a:t>
            </a:r>
            <a:endParaRPr sz="2800">
              <a:latin typeface="Calibri"/>
              <a:cs typeface="Calibri"/>
            </a:endParaRPr>
          </a:p>
          <a:p>
            <a:pPr marL="927100" marR="3764915">
              <a:lnSpc>
                <a:spcPts val="4100"/>
              </a:lnSpc>
            </a:pPr>
            <a:r>
              <a:rPr sz="2800" dirty="0">
                <a:latin typeface="Calibri"/>
                <a:cs typeface="Calibri"/>
              </a:rPr>
              <a:t>Six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Sigma </a:t>
            </a:r>
            <a:r>
              <a:rPr sz="2800" spc="-25" dirty="0">
                <a:latin typeface="Calibri"/>
                <a:cs typeface="Calibri"/>
              </a:rPr>
              <a:t>MSP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0035">
              <a:lnSpc>
                <a:spcPct val="100000"/>
              </a:lnSpc>
              <a:spcBef>
                <a:spcPts val="100"/>
              </a:spcBef>
            </a:pPr>
            <a:r>
              <a:rPr sz="4000" dirty="0">
                <a:latin typeface="Calibri"/>
                <a:cs typeface="Calibri"/>
              </a:rPr>
              <a:t>Project</a:t>
            </a:r>
            <a:r>
              <a:rPr sz="4000" spc="-105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management</a:t>
            </a:r>
            <a:r>
              <a:rPr sz="4000" spc="-90" dirty="0">
                <a:latin typeface="Calibri"/>
                <a:cs typeface="Calibri"/>
              </a:rPr>
              <a:t> </a:t>
            </a:r>
            <a:r>
              <a:rPr sz="4000" spc="-10" dirty="0">
                <a:latin typeface="Calibri"/>
                <a:cs typeface="Calibri"/>
              </a:rPr>
              <a:t>methodologies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20443"/>
            <a:ext cx="7808595" cy="3860165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10" dirty="0">
                <a:latin typeface="Calibri"/>
                <a:cs typeface="Calibri"/>
              </a:rPr>
              <a:t>Different</a:t>
            </a:r>
            <a:r>
              <a:rPr sz="3000" spc="-14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flavours/</a:t>
            </a:r>
            <a:r>
              <a:rPr sz="3000" spc="-13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emphasis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latin typeface="Calibri"/>
                <a:cs typeface="Calibri"/>
              </a:rPr>
              <a:t>Amount</a:t>
            </a:r>
            <a:r>
              <a:rPr sz="3000" spc="-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of</a:t>
            </a:r>
            <a:r>
              <a:rPr sz="3000" spc="-5" dirty="0">
                <a:latin typeface="Calibri"/>
                <a:cs typeface="Calibri"/>
              </a:rPr>
              <a:t> </a:t>
            </a:r>
            <a:r>
              <a:rPr sz="3000" spc="-25" dirty="0">
                <a:latin typeface="Calibri"/>
                <a:cs typeface="Calibri"/>
              </a:rPr>
              <a:t>pre-</a:t>
            </a:r>
            <a:r>
              <a:rPr sz="3000" spc="-10" dirty="0">
                <a:latin typeface="Calibri"/>
                <a:cs typeface="Calibri"/>
              </a:rPr>
              <a:t>planning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latin typeface="Calibri"/>
                <a:cs typeface="Calibri"/>
              </a:rPr>
              <a:t>Amount</a:t>
            </a:r>
            <a:r>
              <a:rPr sz="3000" spc="-3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of</a:t>
            </a:r>
            <a:r>
              <a:rPr sz="3000" spc="-2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control/freedom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latin typeface="Calibri"/>
                <a:cs typeface="Calibri"/>
              </a:rPr>
              <a:t>Defined/undefined</a:t>
            </a:r>
            <a:r>
              <a:rPr sz="3000" spc="-15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outcomes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10" dirty="0">
                <a:latin typeface="Calibri"/>
                <a:cs typeface="Calibri"/>
              </a:rPr>
              <a:t>Formal/informal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latin typeface="Calibri"/>
                <a:cs typeface="Calibri"/>
              </a:rPr>
              <a:t>Overhead:</a:t>
            </a:r>
            <a:r>
              <a:rPr sz="3000" spc="-9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specialist</a:t>
            </a:r>
            <a:r>
              <a:rPr sz="3000" spc="-8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knowledge,</a:t>
            </a:r>
            <a:r>
              <a:rPr sz="3000" spc="-7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documentation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latin typeface="Calibri"/>
                <a:cs typeface="Calibri"/>
              </a:rPr>
              <a:t>Institutional</a:t>
            </a:r>
            <a:r>
              <a:rPr sz="3000" spc="-8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decision</a:t>
            </a:r>
            <a:endParaRPr sz="3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10540" y="1531111"/>
            <a:ext cx="6641465" cy="3741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80365" algn="l"/>
                <a:tab pos="381000" algn="l"/>
              </a:tabLst>
            </a:pPr>
            <a:r>
              <a:rPr sz="2700" dirty="0">
                <a:latin typeface="Calibri"/>
                <a:cs typeface="Calibri"/>
              </a:rPr>
              <a:t>Office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of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Government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Commerce</a:t>
            </a:r>
            <a:endParaRPr sz="2700">
              <a:latin typeface="Calibri"/>
              <a:cs typeface="Calibri"/>
            </a:endParaRPr>
          </a:p>
          <a:p>
            <a:pPr marL="381000" indent="-342900">
              <a:lnSpc>
                <a:spcPts val="3215"/>
              </a:lnSpc>
              <a:spcBef>
                <a:spcPts val="70"/>
              </a:spcBef>
              <a:buFont typeface="Arial"/>
              <a:buChar char="•"/>
              <a:tabLst>
                <a:tab pos="380365" algn="l"/>
                <a:tab pos="381000" algn="l"/>
              </a:tabLst>
            </a:pPr>
            <a:r>
              <a:rPr sz="2700" dirty="0">
                <a:latin typeface="Calibri"/>
                <a:cs typeface="Calibri"/>
              </a:rPr>
              <a:t>PRojects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IN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Controlled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Environments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(2</a:t>
            </a:r>
            <a:r>
              <a:rPr sz="2700" baseline="24691" dirty="0">
                <a:latin typeface="Calibri"/>
                <a:cs typeface="Calibri"/>
              </a:rPr>
              <a:t>nd</a:t>
            </a:r>
            <a:r>
              <a:rPr sz="2700" spc="232" baseline="24691" dirty="0">
                <a:latin typeface="Calibri"/>
                <a:cs typeface="Calibri"/>
              </a:rPr>
              <a:t> </a:t>
            </a:r>
            <a:r>
              <a:rPr sz="2700" spc="-25" dirty="0">
                <a:latin typeface="Calibri"/>
                <a:cs typeface="Calibri"/>
              </a:rPr>
              <a:t>ed)</a:t>
            </a:r>
            <a:endParaRPr sz="2700">
              <a:latin typeface="Calibri"/>
              <a:cs typeface="Calibri"/>
            </a:endParaRPr>
          </a:p>
          <a:p>
            <a:pPr marL="381000" indent="-342900">
              <a:lnSpc>
                <a:spcPts val="3215"/>
              </a:lnSpc>
              <a:buFont typeface="Arial"/>
              <a:buChar char="•"/>
              <a:tabLst>
                <a:tab pos="380365" algn="l"/>
                <a:tab pos="381000" algn="l"/>
              </a:tabLst>
            </a:pPr>
            <a:r>
              <a:rPr sz="2700" spc="-30" dirty="0">
                <a:latin typeface="Calibri"/>
                <a:cs typeface="Calibri"/>
              </a:rPr>
              <a:t>Product-</a:t>
            </a:r>
            <a:r>
              <a:rPr sz="2700" dirty="0">
                <a:latin typeface="Calibri"/>
                <a:cs typeface="Calibri"/>
              </a:rPr>
              <a:t>based</a:t>
            </a:r>
            <a:r>
              <a:rPr sz="2700" spc="3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planning</a:t>
            </a:r>
            <a:endParaRPr sz="2700">
              <a:latin typeface="Calibri"/>
              <a:cs typeface="Calibri"/>
            </a:endParaRPr>
          </a:p>
          <a:p>
            <a:pPr marL="381000" indent="-342900">
              <a:lnSpc>
                <a:spcPts val="3215"/>
              </a:lnSpc>
              <a:spcBef>
                <a:spcPts val="70"/>
              </a:spcBef>
              <a:buFont typeface="Arial"/>
              <a:buChar char="•"/>
              <a:tabLst>
                <a:tab pos="380365" algn="l"/>
                <a:tab pos="381000" algn="l"/>
              </a:tabLst>
            </a:pPr>
            <a:r>
              <a:rPr sz="2700" dirty="0">
                <a:latin typeface="Calibri"/>
                <a:cs typeface="Calibri"/>
              </a:rPr>
              <a:t>Continuing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Business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Justification</a:t>
            </a:r>
            <a:endParaRPr sz="2700">
              <a:latin typeface="Calibri"/>
              <a:cs typeface="Calibri"/>
            </a:endParaRPr>
          </a:p>
          <a:p>
            <a:pPr marL="381000" indent="-342900">
              <a:lnSpc>
                <a:spcPts val="3190"/>
              </a:lnSpc>
              <a:buFont typeface="Arial"/>
              <a:buChar char="•"/>
              <a:tabLst>
                <a:tab pos="380365" algn="l"/>
                <a:tab pos="381000" algn="l"/>
              </a:tabLst>
            </a:pPr>
            <a:r>
              <a:rPr sz="2700" dirty="0">
                <a:latin typeface="Calibri"/>
                <a:cs typeface="Calibri"/>
              </a:rPr>
              <a:t>Project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governance</a:t>
            </a:r>
            <a:endParaRPr sz="2700">
              <a:latin typeface="Calibri"/>
              <a:cs typeface="Calibri"/>
            </a:endParaRPr>
          </a:p>
          <a:p>
            <a:pPr marL="381000" indent="-342900">
              <a:lnSpc>
                <a:spcPts val="3215"/>
              </a:lnSpc>
              <a:buFont typeface="Arial"/>
              <a:buChar char="•"/>
              <a:tabLst>
                <a:tab pos="380365" algn="l"/>
                <a:tab pos="381000" algn="l"/>
              </a:tabLst>
            </a:pPr>
            <a:r>
              <a:rPr sz="2700" dirty="0">
                <a:latin typeface="Calibri"/>
                <a:cs typeface="Calibri"/>
              </a:rPr>
              <a:t>Lessons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learned</a:t>
            </a:r>
            <a:endParaRPr sz="2700">
              <a:latin typeface="Calibri"/>
              <a:cs typeface="Calibri"/>
            </a:endParaRPr>
          </a:p>
          <a:p>
            <a:pPr marL="381000" indent="-342900">
              <a:lnSpc>
                <a:spcPts val="3215"/>
              </a:lnSpc>
              <a:spcBef>
                <a:spcPts val="75"/>
              </a:spcBef>
              <a:buFont typeface="Arial"/>
              <a:buChar char="•"/>
              <a:tabLst>
                <a:tab pos="380365" algn="l"/>
                <a:tab pos="381000" algn="l"/>
              </a:tabLst>
            </a:pPr>
            <a:r>
              <a:rPr sz="2700" dirty="0">
                <a:latin typeface="Calibri"/>
                <a:cs typeface="Calibri"/>
              </a:rPr>
              <a:t>Management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by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stages</a:t>
            </a:r>
            <a:endParaRPr sz="2700">
              <a:latin typeface="Calibri"/>
              <a:cs typeface="Calibri"/>
            </a:endParaRPr>
          </a:p>
          <a:p>
            <a:pPr marL="381000" indent="-342900">
              <a:lnSpc>
                <a:spcPts val="3215"/>
              </a:lnSpc>
              <a:buFont typeface="Arial"/>
              <a:buChar char="•"/>
              <a:tabLst>
                <a:tab pos="380365" algn="l"/>
                <a:tab pos="381000" algn="l"/>
              </a:tabLst>
            </a:pPr>
            <a:r>
              <a:rPr sz="2700" dirty="0">
                <a:latin typeface="Calibri"/>
                <a:cs typeface="Calibri"/>
              </a:rPr>
              <a:t>Management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by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exception</a:t>
            </a:r>
            <a:endParaRPr sz="2700">
              <a:latin typeface="Calibri"/>
              <a:cs typeface="Calibri"/>
            </a:endParaRPr>
          </a:p>
          <a:p>
            <a:pPr marL="381000" indent="-342900">
              <a:lnSpc>
                <a:spcPct val="100000"/>
              </a:lnSpc>
              <a:spcBef>
                <a:spcPts val="70"/>
              </a:spcBef>
              <a:buFont typeface="Arial"/>
              <a:buChar char="•"/>
              <a:tabLst>
                <a:tab pos="380365" algn="l"/>
                <a:tab pos="381000" algn="l"/>
              </a:tabLst>
            </a:pPr>
            <a:r>
              <a:rPr sz="2700" dirty="0">
                <a:latin typeface="Calibri"/>
                <a:cs typeface="Calibri"/>
              </a:rPr>
              <a:t>Tailoring/</a:t>
            </a:r>
            <a:r>
              <a:rPr sz="2700" spc="-130" dirty="0">
                <a:latin typeface="Calibri"/>
                <a:cs typeface="Calibri"/>
              </a:rPr>
              <a:t> </a:t>
            </a:r>
            <a:r>
              <a:rPr sz="2700" spc="-20" dirty="0">
                <a:latin typeface="Calibri"/>
                <a:cs typeface="Calibri"/>
              </a:rPr>
              <a:t>PINO</a:t>
            </a:r>
            <a:endParaRPr sz="27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7503" y="32863"/>
            <a:ext cx="3888431" cy="1567337"/>
          </a:xfrm>
          <a:prstGeom prst="rect">
            <a:avLst/>
          </a:prstGeom>
        </p:spPr>
      </p:pic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35940" y="1510284"/>
            <a:ext cx="3793490" cy="294894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Work</a:t>
            </a:r>
            <a:r>
              <a:rPr sz="3200" spc="-14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Package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Highlight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Report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Checkpoint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Report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Project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Board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Senior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User/Supplier</a:t>
            </a:r>
            <a:endParaRPr sz="32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7503" y="32863"/>
            <a:ext cx="3888431" cy="1567337"/>
          </a:xfrm>
          <a:prstGeom prst="rect">
            <a:avLst/>
          </a:prstGeom>
        </p:spPr>
      </p:pic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74720">
              <a:lnSpc>
                <a:spcPct val="100000"/>
              </a:lnSpc>
              <a:spcBef>
                <a:spcPts val="100"/>
              </a:spcBef>
            </a:pPr>
            <a:r>
              <a:rPr sz="4400" spc="-10" dirty="0">
                <a:latin typeface="Calibri"/>
                <a:cs typeface="Calibri"/>
              </a:rPr>
              <a:t>Agile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20443"/>
            <a:ext cx="7646034" cy="3860165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latin typeface="Calibri"/>
                <a:cs typeface="Calibri"/>
              </a:rPr>
              <a:t>Origins</a:t>
            </a:r>
            <a:r>
              <a:rPr sz="3000" spc="-5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in</a:t>
            </a:r>
            <a:r>
              <a:rPr sz="3000" spc="-3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software</a:t>
            </a:r>
            <a:r>
              <a:rPr sz="3000" spc="-4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development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latin typeface="Calibri"/>
                <a:cs typeface="Calibri"/>
              </a:rPr>
              <a:t>Family</a:t>
            </a:r>
            <a:r>
              <a:rPr sz="3000" spc="-5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of</a:t>
            </a:r>
            <a:r>
              <a:rPr sz="3000" spc="-5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approaches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10" dirty="0">
                <a:latin typeface="Calibri"/>
                <a:cs typeface="Calibri"/>
              </a:rPr>
              <a:t>Iterative</a:t>
            </a:r>
            <a:r>
              <a:rPr sz="3000" spc="-114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development</a:t>
            </a:r>
            <a:r>
              <a:rPr sz="3000" spc="-10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process</a:t>
            </a:r>
            <a:r>
              <a:rPr sz="3000" spc="-10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(scrums/sprints)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latin typeface="Calibri"/>
                <a:cs typeface="Calibri"/>
              </a:rPr>
              <a:t>Focus</a:t>
            </a:r>
            <a:r>
              <a:rPr sz="3000" spc="-4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on</a:t>
            </a:r>
            <a:r>
              <a:rPr sz="3000" spc="-3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scope</a:t>
            </a:r>
            <a:r>
              <a:rPr sz="3000" spc="-3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(MoSCoW)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latin typeface="Calibri"/>
                <a:cs typeface="Calibri"/>
              </a:rPr>
              <a:t>Fixed</a:t>
            </a:r>
            <a:r>
              <a:rPr sz="3000" spc="-114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inputs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10" dirty="0">
                <a:latin typeface="Calibri"/>
                <a:cs typeface="Calibri"/>
              </a:rPr>
              <a:t>Visionary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latin typeface="Calibri"/>
                <a:cs typeface="Calibri"/>
              </a:rPr>
              <a:t>Product</a:t>
            </a:r>
            <a:r>
              <a:rPr sz="3000" spc="-70" dirty="0">
                <a:latin typeface="Calibri"/>
                <a:cs typeface="Calibri"/>
              </a:rPr>
              <a:t> </a:t>
            </a:r>
            <a:r>
              <a:rPr sz="3000" spc="-20" dirty="0">
                <a:latin typeface="Calibri"/>
                <a:cs typeface="Calibri"/>
              </a:rPr>
              <a:t>Owner</a:t>
            </a:r>
            <a:endParaRPr sz="30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9511" y="0"/>
            <a:ext cx="2552700" cy="1412775"/>
          </a:xfrm>
          <a:prstGeom prst="rect">
            <a:avLst/>
          </a:prstGeom>
        </p:spPr>
      </p:pic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320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Calibri"/>
                <a:cs typeface="Calibri"/>
              </a:rPr>
              <a:t>Agile</a:t>
            </a:r>
            <a:r>
              <a:rPr sz="4400" spc="5" dirty="0">
                <a:latin typeface="Calibri"/>
                <a:cs typeface="Calibri"/>
              </a:rPr>
              <a:t> </a:t>
            </a:r>
            <a:r>
              <a:rPr sz="4400" spc="-10" dirty="0">
                <a:latin typeface="Calibri"/>
                <a:cs typeface="Calibri"/>
              </a:rPr>
              <a:t>terminology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32635"/>
            <a:ext cx="4812030" cy="3683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latin typeface="Calibri"/>
                <a:cs typeface="Calibri"/>
              </a:rPr>
              <a:t>User</a:t>
            </a:r>
            <a:r>
              <a:rPr sz="3000" spc="-1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stories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latin typeface="Calibri"/>
                <a:cs typeface="Calibri"/>
              </a:rPr>
              <a:t>Prioritised</a:t>
            </a:r>
            <a:r>
              <a:rPr sz="3000" spc="-6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Requirements</a:t>
            </a:r>
            <a:r>
              <a:rPr sz="3000" spc="-45" dirty="0">
                <a:latin typeface="Calibri"/>
                <a:cs typeface="Calibri"/>
              </a:rPr>
              <a:t> </a:t>
            </a:r>
            <a:r>
              <a:rPr sz="3000" spc="-20" dirty="0">
                <a:latin typeface="Calibri"/>
                <a:cs typeface="Calibri"/>
              </a:rPr>
              <a:t>List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latin typeface="Calibri"/>
                <a:cs typeface="Calibri"/>
              </a:rPr>
              <a:t>Product</a:t>
            </a:r>
            <a:r>
              <a:rPr sz="3000" spc="-7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backlog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10" dirty="0">
                <a:latin typeface="Calibri"/>
                <a:cs typeface="Calibri"/>
              </a:rPr>
              <a:t>Timebox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10" dirty="0">
                <a:latin typeface="Calibri"/>
                <a:cs typeface="Calibri"/>
              </a:rPr>
              <a:t>Scrum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10" dirty="0">
                <a:latin typeface="Calibri"/>
                <a:cs typeface="Calibri"/>
              </a:rPr>
              <a:t>Sprint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latin typeface="Calibri"/>
                <a:cs typeface="Calibri"/>
              </a:rPr>
              <a:t>Scrum</a:t>
            </a:r>
            <a:r>
              <a:rPr sz="3000" spc="-2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Master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20" dirty="0">
                <a:latin typeface="Calibri"/>
                <a:cs typeface="Calibri"/>
              </a:rPr>
              <a:t>Done</a:t>
            </a:r>
            <a:endParaRPr sz="3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28495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Calibri"/>
                <a:cs typeface="Calibri"/>
              </a:rPr>
              <a:t>Lean</a:t>
            </a:r>
            <a:r>
              <a:rPr sz="4400" spc="5" dirty="0">
                <a:latin typeface="Calibri"/>
                <a:cs typeface="Calibri"/>
              </a:rPr>
              <a:t> </a:t>
            </a:r>
            <a:r>
              <a:rPr sz="4400" spc="-10" dirty="0">
                <a:latin typeface="Calibri"/>
                <a:cs typeface="Calibri"/>
              </a:rPr>
              <a:t>management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10284"/>
            <a:ext cx="6834505" cy="294894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0" dirty="0">
                <a:latin typeface="Calibri"/>
                <a:cs typeface="Calibri"/>
              </a:rPr>
              <a:t>Toyota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from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spc="-45" dirty="0">
                <a:latin typeface="Calibri"/>
                <a:cs typeface="Calibri"/>
              </a:rPr>
              <a:t>Total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Quality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Management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0" dirty="0">
                <a:latin typeface="Calibri"/>
                <a:cs typeface="Calibri"/>
              </a:rPr>
              <a:t>Re-</a:t>
            </a:r>
            <a:r>
              <a:rPr sz="3200" dirty="0">
                <a:latin typeface="Calibri"/>
                <a:cs typeface="Calibri"/>
              </a:rPr>
              <a:t>engineering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production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line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Value</a:t>
            </a:r>
            <a:r>
              <a:rPr sz="3200" spc="-18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stream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Reduce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waste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and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delay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Continuous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improvement</a:t>
            </a:r>
            <a:endParaRPr sz="3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660231" y="3329363"/>
            <a:ext cx="2143125" cy="2133600"/>
          </a:xfrm>
          <a:prstGeom prst="rect">
            <a:avLst/>
          </a:prstGeom>
        </p:spPr>
      </p:pic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7688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Calibri"/>
                <a:cs typeface="Calibri"/>
              </a:rPr>
              <a:t>Six </a:t>
            </a:r>
            <a:r>
              <a:rPr sz="4400" spc="-10" dirty="0">
                <a:latin typeface="Calibri"/>
                <a:cs typeface="Calibri"/>
              </a:rPr>
              <a:t>Sigma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10284"/>
            <a:ext cx="7188834" cy="294894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0" dirty="0">
                <a:latin typeface="Calibri"/>
                <a:cs typeface="Calibri"/>
              </a:rPr>
              <a:t>Motorola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Focus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on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improved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consistency/reliability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Black</a:t>
            </a:r>
            <a:r>
              <a:rPr sz="3200" spc="-20" dirty="0">
                <a:latin typeface="Calibri"/>
                <a:cs typeface="Calibri"/>
              </a:rPr>
              <a:t> Belt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Problem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Statement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Define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Measure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Analyse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Improve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Control</a:t>
            </a:r>
            <a:endParaRPr sz="3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516216" y="252055"/>
            <a:ext cx="2352675" cy="1943098"/>
          </a:xfrm>
          <a:prstGeom prst="rect">
            <a:avLst/>
          </a:prstGeom>
        </p:spPr>
      </p:pic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907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Calibri"/>
                <a:cs typeface="Calibri"/>
              </a:rPr>
              <a:t>Managing</a:t>
            </a:r>
            <a:r>
              <a:rPr sz="4400" spc="-35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Successful</a:t>
            </a:r>
            <a:r>
              <a:rPr sz="4400" spc="-20" dirty="0">
                <a:latin typeface="Calibri"/>
                <a:cs typeface="Calibri"/>
              </a:rPr>
              <a:t> </a:t>
            </a:r>
            <a:r>
              <a:rPr sz="4400" spc="-10" dirty="0">
                <a:latin typeface="Calibri"/>
                <a:cs typeface="Calibri"/>
              </a:rPr>
              <a:t>Programmes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10283"/>
            <a:ext cx="5838190" cy="378714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45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Office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Government</a:t>
            </a:r>
            <a:r>
              <a:rPr sz="3200" spc="-3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Commerce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Programme</a:t>
            </a:r>
            <a:r>
              <a:rPr sz="3200" spc="-12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Management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Alignment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on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strategic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goals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Vision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statement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Focus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on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legacy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-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blueprint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Project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portfolio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45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0" dirty="0">
                <a:latin typeface="Calibri"/>
                <a:cs typeface="Calibri"/>
              </a:rPr>
              <a:t>Tranche</a:t>
            </a:r>
            <a:endParaRPr sz="3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936" y="61310"/>
            <a:ext cx="1905000" cy="418057"/>
          </a:xfrm>
          <a:prstGeom prst="rect">
            <a:avLst/>
          </a:prstGeom>
        </p:spPr>
      </p:pic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0627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Calibri"/>
                <a:cs typeface="Calibri"/>
              </a:rPr>
              <a:t>Exercise-</a:t>
            </a:r>
            <a:r>
              <a:rPr sz="4400" spc="-195" dirty="0">
                <a:latin typeface="Calibri"/>
                <a:cs typeface="Calibri"/>
              </a:rPr>
              <a:t> </a:t>
            </a:r>
            <a:r>
              <a:rPr sz="4400" spc="-10" dirty="0">
                <a:latin typeface="Calibri"/>
                <a:cs typeface="Calibri"/>
              </a:rPr>
              <a:t>scenarios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10284"/>
            <a:ext cx="7738109" cy="217424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Read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scenario</a:t>
            </a:r>
            <a:endParaRPr sz="3200">
              <a:latin typeface="Calibri"/>
              <a:cs typeface="Calibri"/>
            </a:endParaRPr>
          </a:p>
          <a:p>
            <a:pPr marL="355600" marR="5080" indent="-342900">
              <a:lnSpc>
                <a:spcPct val="100299"/>
              </a:lnSpc>
              <a:spcBef>
                <a:spcPts val="7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Discuss:</a:t>
            </a:r>
            <a:r>
              <a:rPr sz="3200" spc="-3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Which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project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management </a:t>
            </a:r>
            <a:r>
              <a:rPr sz="3200" dirty="0">
                <a:latin typeface="Calibri"/>
                <a:cs typeface="Calibri"/>
              </a:rPr>
              <a:t>methodology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would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you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recommend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for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this </a:t>
            </a:r>
            <a:r>
              <a:rPr sz="3200" dirty="0">
                <a:latin typeface="Calibri"/>
                <a:cs typeface="Calibri"/>
              </a:rPr>
              <a:t>work,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and</a:t>
            </a:r>
            <a:r>
              <a:rPr sz="3200" spc="-1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why?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84780">
              <a:lnSpc>
                <a:spcPct val="100000"/>
              </a:lnSpc>
              <a:spcBef>
                <a:spcPts val="100"/>
              </a:spcBef>
            </a:pPr>
            <a:r>
              <a:rPr sz="4400" spc="-10" dirty="0">
                <a:latin typeface="Calibri"/>
                <a:cs typeface="Calibri"/>
              </a:rPr>
              <a:t>Conclusions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/>
              <a:t>Few</a:t>
            </a:r>
            <a:r>
              <a:rPr spc="-55" dirty="0"/>
              <a:t> </a:t>
            </a:r>
            <a:r>
              <a:rPr dirty="0"/>
              <a:t>companies</a:t>
            </a:r>
            <a:r>
              <a:rPr spc="-50" dirty="0"/>
              <a:t> </a:t>
            </a:r>
            <a:r>
              <a:rPr dirty="0"/>
              <a:t>adopt</a:t>
            </a:r>
            <a:r>
              <a:rPr spc="-45" dirty="0"/>
              <a:t> </a:t>
            </a:r>
            <a:r>
              <a:rPr dirty="0"/>
              <a:t>a</a:t>
            </a:r>
            <a:r>
              <a:rPr spc="-45" dirty="0"/>
              <a:t> </a:t>
            </a:r>
            <a:r>
              <a:rPr dirty="0"/>
              <a:t>standard</a:t>
            </a:r>
            <a:r>
              <a:rPr spc="-40" dirty="0"/>
              <a:t> </a:t>
            </a:r>
            <a:r>
              <a:rPr spc="-10" dirty="0"/>
              <a:t>method</a:t>
            </a: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/>
              <a:t>Mixture</a:t>
            </a:r>
            <a:r>
              <a:rPr spc="-45" dirty="0"/>
              <a:t> </a:t>
            </a:r>
            <a:r>
              <a:rPr dirty="0"/>
              <a:t>of</a:t>
            </a:r>
            <a:r>
              <a:rPr spc="-30" dirty="0"/>
              <a:t> </a:t>
            </a:r>
            <a:r>
              <a:rPr dirty="0"/>
              <a:t>approaches</a:t>
            </a:r>
            <a:r>
              <a:rPr spc="-35" dirty="0"/>
              <a:t> </a:t>
            </a:r>
            <a:r>
              <a:rPr dirty="0"/>
              <a:t>fitting</a:t>
            </a:r>
            <a:r>
              <a:rPr spc="-20" dirty="0"/>
              <a:t> </a:t>
            </a:r>
            <a:r>
              <a:rPr dirty="0"/>
              <a:t>with</a:t>
            </a:r>
            <a:r>
              <a:rPr spc="-20" dirty="0"/>
              <a:t> </a:t>
            </a:r>
            <a:r>
              <a:rPr spc="-10" dirty="0"/>
              <a:t>business</a:t>
            </a:r>
          </a:p>
          <a:p>
            <a:pPr marL="355600" indent="-342900">
              <a:lnSpc>
                <a:spcPct val="100000"/>
              </a:lnSpc>
              <a:spcBef>
                <a:spcPts val="7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pc="-10" dirty="0"/>
              <a:t>Advantages/disadvantages</a:t>
            </a:r>
            <a:r>
              <a:rPr spc="-25" dirty="0"/>
              <a:t> </a:t>
            </a:r>
            <a:r>
              <a:rPr dirty="0"/>
              <a:t>to</a:t>
            </a:r>
            <a:r>
              <a:rPr spc="-25" dirty="0"/>
              <a:t> all</a:t>
            </a:r>
          </a:p>
          <a:p>
            <a:pPr marL="355600" marR="5080" indent="-342900">
              <a:lnSpc>
                <a:spcPct val="101899"/>
              </a:lnSpc>
              <a:spcBef>
                <a:spcPts val="6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/>
              <a:t>Shared</a:t>
            </a:r>
            <a:r>
              <a:rPr spc="-35" dirty="0"/>
              <a:t> </a:t>
            </a:r>
            <a:r>
              <a:rPr dirty="0"/>
              <a:t>best</a:t>
            </a:r>
            <a:r>
              <a:rPr spc="-20" dirty="0"/>
              <a:t> </a:t>
            </a:r>
            <a:r>
              <a:rPr dirty="0"/>
              <a:t>practice-</a:t>
            </a:r>
            <a:r>
              <a:rPr spc="-35" dirty="0"/>
              <a:t> </a:t>
            </a:r>
            <a:r>
              <a:rPr dirty="0"/>
              <a:t>planning,</a:t>
            </a:r>
            <a:r>
              <a:rPr spc="-25" dirty="0"/>
              <a:t> </a:t>
            </a:r>
            <a:r>
              <a:rPr dirty="0"/>
              <a:t>risk,</a:t>
            </a:r>
            <a:r>
              <a:rPr spc="-25" dirty="0"/>
              <a:t> </a:t>
            </a:r>
            <a:r>
              <a:rPr spc="-10" dirty="0"/>
              <a:t>reporting, product/customer</a:t>
            </a:r>
            <a:r>
              <a:rPr spc="-45" dirty="0"/>
              <a:t> </a:t>
            </a:r>
            <a:r>
              <a:rPr spc="-10" dirty="0"/>
              <a:t>value</a:t>
            </a:r>
          </a:p>
        </p:txBody>
      </p:sp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29062" y="280923"/>
            <a:ext cx="228727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dirty="0">
                <a:latin typeface="Calibri"/>
                <a:cs typeface="Calibri"/>
              </a:rPr>
              <a:t>Day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2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Summary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81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2307" y="1432052"/>
            <a:ext cx="3778885" cy="2268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We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have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covered:-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4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Execution,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Control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Monitoring.</a:t>
            </a:r>
            <a:endParaRPr sz="1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Risk</a:t>
            </a:r>
            <a:r>
              <a:rPr sz="1800" spc="-10" dirty="0">
                <a:latin typeface="Calibri"/>
                <a:cs typeface="Calibri"/>
              </a:rPr>
              <a:t> Evaluation.</a:t>
            </a:r>
            <a:endParaRPr sz="1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45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Record</a:t>
            </a:r>
            <a:r>
              <a:rPr sz="1800" spc="-7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Management.</a:t>
            </a:r>
            <a:endParaRPr sz="1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Change</a:t>
            </a:r>
            <a:r>
              <a:rPr sz="1800" spc="-10" dirty="0">
                <a:latin typeface="Calibri"/>
                <a:cs typeface="Calibri"/>
              </a:rPr>
              <a:t> Management.</a:t>
            </a:r>
            <a:endParaRPr sz="1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Project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Management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Methodologies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24555" y="988059"/>
            <a:ext cx="302641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u="sng" spc="-6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Take</a:t>
            </a:r>
            <a:r>
              <a:rPr sz="2800" u="sng" spc="-5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8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home</a:t>
            </a:r>
            <a:r>
              <a:rPr sz="2800" u="sng" spc="-5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8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exercise:-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82</a:t>
            </a:fld>
            <a:endParaRPr spc="-25" dirty="0"/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02590" y="1429003"/>
            <a:ext cx="5050155" cy="1662430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53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Pick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project,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real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or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imaginary.</a:t>
            </a:r>
            <a:endParaRPr sz="1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Conduct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 </a:t>
            </a:r>
            <a:r>
              <a:rPr sz="1800" spc="-10" dirty="0">
                <a:latin typeface="Calibri"/>
                <a:cs typeface="Calibri"/>
              </a:rPr>
              <a:t>stakeholder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analysis.</a:t>
            </a:r>
            <a:endParaRPr sz="1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45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Consider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list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change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issues.</a:t>
            </a:r>
            <a:endParaRPr sz="1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What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will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your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acceptance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strategy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look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like.</a:t>
            </a:r>
            <a:endParaRPr sz="1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Calibri"/>
                <a:cs typeface="Calibri"/>
              </a:rPr>
              <a:t>What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is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Mendolow’s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matrix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why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is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it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relevant?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02590" y="3782059"/>
            <a:ext cx="35782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15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minute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feedback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class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next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time.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51519" y="980728"/>
            <a:ext cx="8495927" cy="394268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83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195">
              <a:lnSpc>
                <a:spcPct val="100000"/>
              </a:lnSpc>
              <a:spcBef>
                <a:spcPts val="100"/>
              </a:spcBef>
            </a:pPr>
            <a:r>
              <a:rPr dirty="0"/>
              <a:t>End</a:t>
            </a:r>
            <a:r>
              <a:rPr spc="-30" dirty="0"/>
              <a:t> </a:t>
            </a:r>
            <a:r>
              <a:rPr dirty="0"/>
              <a:t>of</a:t>
            </a:r>
            <a:r>
              <a:rPr spc="-30" dirty="0"/>
              <a:t> </a:t>
            </a:r>
            <a:r>
              <a:rPr dirty="0"/>
              <a:t>Day</a:t>
            </a:r>
            <a:r>
              <a:rPr spc="-20" dirty="0"/>
              <a:t> </a:t>
            </a:r>
            <a:r>
              <a:rPr spc="-50" dirty="0"/>
              <a:t>2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84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286633" y="2644140"/>
            <a:ext cx="259270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latin typeface="Calibri"/>
                <a:cs typeface="Calibri"/>
              </a:rPr>
              <a:t>Any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Questions?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85</a:t>
            </a:fld>
            <a:endParaRPr spc="-25" dirty="0"/>
          </a:p>
        </p:txBody>
      </p:sp>
      <p:sp>
        <p:nvSpPr>
          <p:cNvPr id="3" name="object 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20/08/2020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4432</Words>
  <Application>Microsoft Office PowerPoint</Application>
  <PresentationFormat>On-screen Show (4:3)</PresentationFormat>
  <Paragraphs>1111</Paragraphs>
  <Slides>85</Slides>
  <Notes>85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85</vt:i4>
      </vt:variant>
    </vt:vector>
  </HeadingPairs>
  <TitlesOfParts>
    <vt:vector size="90" baseType="lpstr">
      <vt:lpstr>MS PGothic</vt:lpstr>
      <vt:lpstr>Arial</vt:lpstr>
      <vt:lpstr>Calibri</vt:lpstr>
      <vt:lpstr>Times New Roman</vt:lpstr>
      <vt:lpstr>Office Theme</vt:lpstr>
      <vt:lpstr>BMPF7018:  Managing Work-Based Projects  Day 2  Gary Metcalfe</vt:lpstr>
      <vt:lpstr>Managing Work-based Projects Day 2</vt:lpstr>
      <vt:lpstr>PowerPoint Presentation</vt:lpstr>
      <vt:lpstr>Take home exercise from last time:-</vt:lpstr>
      <vt:lpstr>PowerPoint Presentation</vt:lpstr>
      <vt:lpstr>What is a project?</vt:lpstr>
      <vt:lpstr>Quality</vt:lpstr>
      <vt:lpstr>What you Know</vt:lpstr>
      <vt:lpstr>Some Reminders from Last Session</vt:lpstr>
      <vt:lpstr>PowerPoint Presentation</vt:lpstr>
      <vt:lpstr>From Last time</vt:lpstr>
      <vt:lpstr>PowerPoint Presentation</vt:lpstr>
      <vt:lpstr>PowerPoint Presentation</vt:lpstr>
      <vt:lpstr>Risk</vt:lpstr>
      <vt:lpstr>Risk Management</vt:lpstr>
      <vt:lpstr>Murphy’s Law</vt:lpstr>
      <vt:lpstr>PowerPoint Presentation</vt:lpstr>
      <vt:lpstr>"Thinking is the hardest work there is............... which is probably the reason so few engage in it.”</vt:lpstr>
      <vt:lpstr>Project Risk; an Opportunity or a Threat?</vt:lpstr>
      <vt:lpstr>Project Risk Management</vt:lpstr>
      <vt:lpstr>Considerations around Risk</vt:lpstr>
      <vt:lpstr>Project Risk Management</vt:lpstr>
      <vt:lpstr>Risk Management Process</vt:lpstr>
      <vt:lpstr>Risk Quantification</vt:lpstr>
      <vt:lpstr>PowerPoint Presentation</vt:lpstr>
      <vt:lpstr>Risk Categories</vt:lpstr>
      <vt:lpstr>1. Scope Risk</vt:lpstr>
      <vt:lpstr>2. Schedule Risk</vt:lpstr>
      <vt:lpstr>3. Resource Risk</vt:lpstr>
      <vt:lpstr>Resource Risk contd.</vt:lpstr>
      <vt:lpstr>4. Financial or Budget Risk</vt:lpstr>
      <vt:lpstr>5. Environmental or Political Risk</vt:lpstr>
      <vt:lpstr>6. Supplier Risk</vt:lpstr>
      <vt:lpstr>Risk Response</vt:lpstr>
      <vt:lpstr>Risk Monitoring and Control</vt:lpstr>
      <vt:lpstr>Risk Register</vt:lpstr>
      <vt:lpstr>PowerPoint Presentation</vt:lpstr>
      <vt:lpstr>PowerPoint Presentation</vt:lpstr>
      <vt:lpstr>Break.</vt:lpstr>
      <vt:lpstr>Exercise</vt:lpstr>
      <vt:lpstr>Getting to Work – Process Map PROCESS STEPS</vt:lpstr>
      <vt:lpstr>Getting to Work – Process Map, cont.</vt:lpstr>
      <vt:lpstr>Definition - FMEA</vt:lpstr>
      <vt:lpstr>FMEA History</vt:lpstr>
      <vt:lpstr>Where Do Risks Come From?</vt:lpstr>
      <vt:lpstr>Definition of Terms</vt:lpstr>
      <vt:lpstr>PowerPoint Presentation</vt:lpstr>
      <vt:lpstr>Break</vt:lpstr>
      <vt:lpstr>Project Management</vt:lpstr>
      <vt:lpstr>3. Project Execution</vt:lpstr>
      <vt:lpstr>3 - Project Execution</vt:lpstr>
      <vt:lpstr>Assigning Resources</vt:lpstr>
      <vt:lpstr>Communication</vt:lpstr>
      <vt:lpstr>4. Monitoring and Controlling</vt:lpstr>
      <vt:lpstr>4 –Monitoring and Control</vt:lpstr>
      <vt:lpstr>Control Tools</vt:lpstr>
      <vt:lpstr>Project Meetings</vt:lpstr>
      <vt:lpstr>PowerPoint Presentation</vt:lpstr>
      <vt:lpstr>Managing Project Changes</vt:lpstr>
      <vt:lpstr>Managing Project Changes</vt:lpstr>
      <vt:lpstr>Project Record Management</vt:lpstr>
      <vt:lpstr>Project Record Management</vt:lpstr>
      <vt:lpstr>PowerPoint Presentation</vt:lpstr>
      <vt:lpstr>Success factors High level</vt:lpstr>
      <vt:lpstr>Success factors contd</vt:lpstr>
      <vt:lpstr>Conclusion</vt:lpstr>
      <vt:lpstr>Conclusion</vt:lpstr>
      <vt:lpstr>Break</vt:lpstr>
      <vt:lpstr>Project management methodologies With thanks to Martin Locock author.</vt:lpstr>
      <vt:lpstr>Session outline</vt:lpstr>
      <vt:lpstr>Project management methodologies</vt:lpstr>
      <vt:lpstr>PowerPoint Presentation</vt:lpstr>
      <vt:lpstr>PowerPoint Presentation</vt:lpstr>
      <vt:lpstr>Agile</vt:lpstr>
      <vt:lpstr>Agile terminology</vt:lpstr>
      <vt:lpstr>Lean management</vt:lpstr>
      <vt:lpstr>Six Sigma</vt:lpstr>
      <vt:lpstr>Managing Successful Programmes</vt:lpstr>
      <vt:lpstr>Exercise- scenarios</vt:lpstr>
      <vt:lpstr>Conclusions</vt:lpstr>
      <vt:lpstr>Day 2 Summary</vt:lpstr>
      <vt:lpstr>Take home exercise:-</vt:lpstr>
      <vt:lpstr>PowerPoint Presentation</vt:lpstr>
      <vt:lpstr>End of Day 2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BMPF7018:  Managing Work-Based Projects  Day 2  Gary Metcalfe</dc:title>
  <cp:lastModifiedBy>Gary Metcalfe (IMH)</cp:lastModifiedBy>
  <cp:revision>1</cp:revision>
  <dcterms:created xsi:type="dcterms:W3CDTF">2022-07-26T17:14:42Z</dcterms:created>
  <dcterms:modified xsi:type="dcterms:W3CDTF">2022-07-28T09:12:39Z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2020-08-20T00:00:00Z</vt:filetime>
  </property>
  <property fmtid="{D5CDD505-2E9C-101B-9397-08002B2CF9AE}" pid="3" name="LastSaved">
    <vt:filetime>2022-07-26T00:00:00Z</vt:filetime>
  </property>
  <property fmtid="{D5CDD505-2E9C-101B-9397-08002B2CF9AE}" pid="4" name="Producer">
    <vt:lpwstr>macOS Version 10.15.3 (Build 19D76) Quartz PDFContext</vt:lpwstr>
  </property>
</Properties>
</file>