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3" r:id="rId3"/>
    <p:sldId id="264" r:id="rId4"/>
    <p:sldId id="257" r:id="rId5"/>
    <p:sldId id="258" r:id="rId6"/>
    <p:sldId id="259" r:id="rId7"/>
    <p:sldId id="260" r:id="rId8"/>
    <p:sldId id="261" r:id="rId9"/>
    <p:sldId id="270" r:id="rId10"/>
    <p:sldId id="271" r:id="rId11"/>
    <p:sldId id="265" r:id="rId12"/>
    <p:sldId id="266" r:id="rId13"/>
    <p:sldId id="267" r:id="rId14"/>
    <p:sldId id="268" r:id="rId15"/>
    <p:sldId id="269"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7935" autoAdjust="0"/>
  </p:normalViewPr>
  <p:slideViewPr>
    <p:cSldViewPr snapToGrid="0">
      <p:cViewPr varScale="1">
        <p:scale>
          <a:sx n="48" d="100"/>
          <a:sy n="48" d="100"/>
        </p:scale>
        <p:origin x="200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AE0FF5A-58E3-464C-BFC7-2196F6D92EE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8D2E694-97A2-4534-99AF-3BC5B872BD31}">
      <dgm:prSet/>
      <dgm:spPr/>
      <dgm:t>
        <a:bodyPr/>
        <a:lstStyle/>
        <a:p>
          <a:r>
            <a:rPr lang="en-US"/>
            <a:t>Introducing a new variant of fuzzy drink into the market.</a:t>
          </a:r>
        </a:p>
      </dgm:t>
    </dgm:pt>
    <dgm:pt modelId="{EB16225F-5C60-4FE5-866D-78C29E3BFA6B}" type="parTrans" cxnId="{0379C48B-F083-419F-9A6E-E6A4AC84DC7B}">
      <dgm:prSet/>
      <dgm:spPr/>
      <dgm:t>
        <a:bodyPr/>
        <a:lstStyle/>
        <a:p>
          <a:endParaRPr lang="en-US"/>
        </a:p>
      </dgm:t>
    </dgm:pt>
    <dgm:pt modelId="{256D5C8D-BA9B-4628-B485-0D96F880551D}" type="sibTrans" cxnId="{0379C48B-F083-419F-9A6E-E6A4AC84DC7B}">
      <dgm:prSet/>
      <dgm:spPr/>
      <dgm:t>
        <a:bodyPr/>
        <a:lstStyle/>
        <a:p>
          <a:endParaRPr lang="en-US"/>
        </a:p>
      </dgm:t>
    </dgm:pt>
    <dgm:pt modelId="{12CD6E7D-FEA1-4A6A-A6E9-CB378DC681A5}">
      <dgm:prSet/>
      <dgm:spPr/>
      <dgm:t>
        <a:bodyPr/>
        <a:lstStyle/>
        <a:p>
          <a:r>
            <a:rPr lang="en-US"/>
            <a:t>This presentation is conducted by a three-member team.</a:t>
          </a:r>
        </a:p>
      </dgm:t>
    </dgm:pt>
    <dgm:pt modelId="{61A92DED-3D1D-4430-8532-AC8907F352F0}" type="parTrans" cxnId="{2401D653-BB54-4E2E-BBF3-E3CBF4C0895B}">
      <dgm:prSet/>
      <dgm:spPr/>
      <dgm:t>
        <a:bodyPr/>
        <a:lstStyle/>
        <a:p>
          <a:endParaRPr lang="en-US"/>
        </a:p>
      </dgm:t>
    </dgm:pt>
    <dgm:pt modelId="{6372A65C-23FE-4CC7-A1E8-70B01DC2805B}" type="sibTrans" cxnId="{2401D653-BB54-4E2E-BBF3-E3CBF4C0895B}">
      <dgm:prSet/>
      <dgm:spPr/>
      <dgm:t>
        <a:bodyPr/>
        <a:lstStyle/>
        <a:p>
          <a:endParaRPr lang="en-US"/>
        </a:p>
      </dgm:t>
    </dgm:pt>
    <dgm:pt modelId="{9DDFF537-5C58-4E69-A61E-6782948F9DD9}">
      <dgm:prSet/>
      <dgm:spPr/>
      <dgm:t>
        <a:bodyPr/>
        <a:lstStyle/>
        <a:p>
          <a:r>
            <a:rPr lang="en-US"/>
            <a:t>Covering several key components:</a:t>
          </a:r>
        </a:p>
      </dgm:t>
    </dgm:pt>
    <dgm:pt modelId="{D3ACAEF8-14FF-4715-85B6-78377C15307B}" type="parTrans" cxnId="{68CFF4C0-6F42-49BA-81C7-ABF961808981}">
      <dgm:prSet/>
      <dgm:spPr/>
      <dgm:t>
        <a:bodyPr/>
        <a:lstStyle/>
        <a:p>
          <a:endParaRPr lang="en-US"/>
        </a:p>
      </dgm:t>
    </dgm:pt>
    <dgm:pt modelId="{11FAF000-06C7-49CA-BEE8-015F657903F2}" type="sibTrans" cxnId="{68CFF4C0-6F42-49BA-81C7-ABF961808981}">
      <dgm:prSet/>
      <dgm:spPr/>
      <dgm:t>
        <a:bodyPr/>
        <a:lstStyle/>
        <a:p>
          <a:endParaRPr lang="en-US"/>
        </a:p>
      </dgm:t>
    </dgm:pt>
    <dgm:pt modelId="{AC4AE7A9-338B-4C1B-9222-C330F9FCA9DF}">
      <dgm:prSet/>
      <dgm:spPr/>
      <dgm:t>
        <a:bodyPr/>
        <a:lstStyle/>
        <a:p>
          <a:r>
            <a:rPr lang="en-US"/>
            <a:t>A project outline and scope</a:t>
          </a:r>
        </a:p>
      </dgm:t>
    </dgm:pt>
    <dgm:pt modelId="{32D0D4A2-534C-49C2-BE67-CA9B663418DC}" type="parTrans" cxnId="{9CDD741A-703F-43B9-91D6-DE3717D4821F}">
      <dgm:prSet/>
      <dgm:spPr/>
      <dgm:t>
        <a:bodyPr/>
        <a:lstStyle/>
        <a:p>
          <a:endParaRPr lang="en-US"/>
        </a:p>
      </dgm:t>
    </dgm:pt>
    <dgm:pt modelId="{F7D235AE-70DF-4E7A-BA22-DD62BA490DC3}" type="sibTrans" cxnId="{9CDD741A-703F-43B9-91D6-DE3717D4821F}">
      <dgm:prSet/>
      <dgm:spPr/>
      <dgm:t>
        <a:bodyPr/>
        <a:lstStyle/>
        <a:p>
          <a:endParaRPr lang="en-US"/>
        </a:p>
      </dgm:t>
    </dgm:pt>
    <dgm:pt modelId="{196CF965-BFDB-4D3E-9194-62CACC264C3E}">
      <dgm:prSet/>
      <dgm:spPr/>
      <dgm:t>
        <a:bodyPr/>
        <a:lstStyle/>
        <a:p>
          <a:r>
            <a:rPr lang="en-US"/>
            <a:t>Stakeholder analysis</a:t>
          </a:r>
        </a:p>
      </dgm:t>
    </dgm:pt>
    <dgm:pt modelId="{1DA66072-3E30-40A0-AF26-CFDB596EAA52}" type="parTrans" cxnId="{506305F0-E42B-4946-BF8D-DE332151DFFC}">
      <dgm:prSet/>
      <dgm:spPr/>
      <dgm:t>
        <a:bodyPr/>
        <a:lstStyle/>
        <a:p>
          <a:endParaRPr lang="en-US"/>
        </a:p>
      </dgm:t>
    </dgm:pt>
    <dgm:pt modelId="{D424B730-533C-477C-BA16-F1043A41ED30}" type="sibTrans" cxnId="{506305F0-E42B-4946-BF8D-DE332151DFFC}">
      <dgm:prSet/>
      <dgm:spPr/>
      <dgm:t>
        <a:bodyPr/>
        <a:lstStyle/>
        <a:p>
          <a:endParaRPr lang="en-US"/>
        </a:p>
      </dgm:t>
    </dgm:pt>
    <dgm:pt modelId="{9FF6296B-FD90-42B3-B1EA-4AC2661CACFC}">
      <dgm:prSet/>
      <dgm:spPr/>
      <dgm:t>
        <a:bodyPr/>
        <a:lstStyle/>
        <a:p>
          <a:r>
            <a:rPr lang="en-US"/>
            <a:t>Project Gantt Chart and Work Breakdown Structure (WBS)</a:t>
          </a:r>
        </a:p>
      </dgm:t>
    </dgm:pt>
    <dgm:pt modelId="{8AD4C453-6F1E-4A80-ADB2-CC9A3D95EAE6}" type="parTrans" cxnId="{FED5BD0C-449A-49AA-834F-7EA2EB41E103}">
      <dgm:prSet/>
      <dgm:spPr/>
      <dgm:t>
        <a:bodyPr/>
        <a:lstStyle/>
        <a:p>
          <a:endParaRPr lang="en-US"/>
        </a:p>
      </dgm:t>
    </dgm:pt>
    <dgm:pt modelId="{A97C6086-35BE-4359-8717-57477F3834ED}" type="sibTrans" cxnId="{FED5BD0C-449A-49AA-834F-7EA2EB41E103}">
      <dgm:prSet/>
      <dgm:spPr/>
      <dgm:t>
        <a:bodyPr/>
        <a:lstStyle/>
        <a:p>
          <a:endParaRPr lang="en-US"/>
        </a:p>
      </dgm:t>
    </dgm:pt>
    <dgm:pt modelId="{81B4F4E3-EFC4-4F2E-B1C4-C0BD9A0A4CB8}">
      <dgm:prSet/>
      <dgm:spPr/>
      <dgm:t>
        <a:bodyPr/>
        <a:lstStyle/>
        <a:p>
          <a:r>
            <a:rPr lang="en-US"/>
            <a:t>Quad Chart</a:t>
          </a:r>
        </a:p>
      </dgm:t>
    </dgm:pt>
    <dgm:pt modelId="{9FC6690C-8726-4998-8511-63AD7D978D9D}" type="parTrans" cxnId="{D3BEBFD3-2F36-4768-81DC-21DB4B9927B0}">
      <dgm:prSet/>
      <dgm:spPr/>
      <dgm:t>
        <a:bodyPr/>
        <a:lstStyle/>
        <a:p>
          <a:endParaRPr lang="en-US"/>
        </a:p>
      </dgm:t>
    </dgm:pt>
    <dgm:pt modelId="{2432CCCF-21F0-4115-AD50-24FD84502917}" type="sibTrans" cxnId="{D3BEBFD3-2F36-4768-81DC-21DB4B9927B0}">
      <dgm:prSet/>
      <dgm:spPr/>
      <dgm:t>
        <a:bodyPr/>
        <a:lstStyle/>
        <a:p>
          <a:endParaRPr lang="en-US"/>
        </a:p>
      </dgm:t>
    </dgm:pt>
    <dgm:pt modelId="{C48AF878-D4BC-4639-9A20-84E7658A2CEC}" type="pres">
      <dgm:prSet presAssocID="{2AE0FF5A-58E3-464C-BFC7-2196F6D92EEB}" presName="root" presStyleCnt="0">
        <dgm:presLayoutVars>
          <dgm:dir/>
          <dgm:resizeHandles val="exact"/>
        </dgm:presLayoutVars>
      </dgm:prSet>
      <dgm:spPr/>
    </dgm:pt>
    <dgm:pt modelId="{81E2A104-32D7-4750-8043-5561921E2B94}" type="pres">
      <dgm:prSet presAssocID="{38D2E694-97A2-4534-99AF-3BC5B872BD31}" presName="compNode" presStyleCnt="0"/>
      <dgm:spPr/>
    </dgm:pt>
    <dgm:pt modelId="{53DF30D2-352A-4485-AE2D-857A50DB08BF}" type="pres">
      <dgm:prSet presAssocID="{38D2E694-97A2-4534-99AF-3BC5B872BD31}" presName="bgRect" presStyleLbl="bgShp" presStyleIdx="0" presStyleCnt="3"/>
      <dgm:spPr/>
    </dgm:pt>
    <dgm:pt modelId="{B218E47E-4ABB-41F1-92FE-0E58EE35468A}" type="pres">
      <dgm:prSet presAssocID="{38D2E694-97A2-4534-99AF-3BC5B872BD3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46CBC936-8C4B-4291-900A-A0CED58219A8}" type="pres">
      <dgm:prSet presAssocID="{38D2E694-97A2-4534-99AF-3BC5B872BD31}" presName="spaceRect" presStyleCnt="0"/>
      <dgm:spPr/>
    </dgm:pt>
    <dgm:pt modelId="{1BC9EB4D-B6C0-4F9B-B4AE-CD01ECA52CFE}" type="pres">
      <dgm:prSet presAssocID="{38D2E694-97A2-4534-99AF-3BC5B872BD31}" presName="parTx" presStyleLbl="revTx" presStyleIdx="0" presStyleCnt="4">
        <dgm:presLayoutVars>
          <dgm:chMax val="0"/>
          <dgm:chPref val="0"/>
        </dgm:presLayoutVars>
      </dgm:prSet>
      <dgm:spPr/>
    </dgm:pt>
    <dgm:pt modelId="{F5A63486-1490-4A54-87C9-2C0C6037B704}" type="pres">
      <dgm:prSet presAssocID="{256D5C8D-BA9B-4628-B485-0D96F880551D}" presName="sibTrans" presStyleCnt="0"/>
      <dgm:spPr/>
    </dgm:pt>
    <dgm:pt modelId="{F93175D5-314D-444C-89BC-12993EFB7B02}" type="pres">
      <dgm:prSet presAssocID="{12CD6E7D-FEA1-4A6A-A6E9-CB378DC681A5}" presName="compNode" presStyleCnt="0"/>
      <dgm:spPr/>
    </dgm:pt>
    <dgm:pt modelId="{2C4E458C-CFB2-452B-9F3F-29CC6BED6A0D}" type="pres">
      <dgm:prSet presAssocID="{12CD6E7D-FEA1-4A6A-A6E9-CB378DC681A5}" presName="bgRect" presStyleLbl="bgShp" presStyleIdx="1" presStyleCnt="3"/>
      <dgm:spPr/>
    </dgm:pt>
    <dgm:pt modelId="{53544D3E-9EB4-477E-BE2B-2F350177462D}" type="pres">
      <dgm:prSet presAssocID="{12CD6E7D-FEA1-4A6A-A6E9-CB378DC681A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0B5AE08D-C7B5-423C-9026-83C1627470C0}" type="pres">
      <dgm:prSet presAssocID="{12CD6E7D-FEA1-4A6A-A6E9-CB378DC681A5}" presName="spaceRect" presStyleCnt="0"/>
      <dgm:spPr/>
    </dgm:pt>
    <dgm:pt modelId="{FF27A7C9-D107-4981-8BE6-3433AFB9CA46}" type="pres">
      <dgm:prSet presAssocID="{12CD6E7D-FEA1-4A6A-A6E9-CB378DC681A5}" presName="parTx" presStyleLbl="revTx" presStyleIdx="1" presStyleCnt="4">
        <dgm:presLayoutVars>
          <dgm:chMax val="0"/>
          <dgm:chPref val="0"/>
        </dgm:presLayoutVars>
      </dgm:prSet>
      <dgm:spPr/>
    </dgm:pt>
    <dgm:pt modelId="{8AF5A577-3715-49E7-A97D-08725F1529F3}" type="pres">
      <dgm:prSet presAssocID="{6372A65C-23FE-4CC7-A1E8-70B01DC2805B}" presName="sibTrans" presStyleCnt="0"/>
      <dgm:spPr/>
    </dgm:pt>
    <dgm:pt modelId="{75111E6C-28D3-4EC6-96BE-9A4655E0534E}" type="pres">
      <dgm:prSet presAssocID="{9DDFF537-5C58-4E69-A61E-6782948F9DD9}" presName="compNode" presStyleCnt="0"/>
      <dgm:spPr/>
    </dgm:pt>
    <dgm:pt modelId="{481F805C-D5B8-4421-AB8F-FC2CFFCAA3E8}" type="pres">
      <dgm:prSet presAssocID="{9DDFF537-5C58-4E69-A61E-6782948F9DD9}" presName="bgRect" presStyleLbl="bgShp" presStyleIdx="2" presStyleCnt="3"/>
      <dgm:spPr/>
    </dgm:pt>
    <dgm:pt modelId="{ADB3BAB6-5AF6-4CAC-8C9A-02938784E58D}" type="pres">
      <dgm:prSet presAssocID="{9DDFF537-5C58-4E69-A61E-6782948F9DD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E7CA07F8-08B4-47CC-B0D5-14C6844EAF97}" type="pres">
      <dgm:prSet presAssocID="{9DDFF537-5C58-4E69-A61E-6782948F9DD9}" presName="spaceRect" presStyleCnt="0"/>
      <dgm:spPr/>
    </dgm:pt>
    <dgm:pt modelId="{CCA4CF35-5E8A-4EAE-9582-6569B78B76D6}" type="pres">
      <dgm:prSet presAssocID="{9DDFF537-5C58-4E69-A61E-6782948F9DD9}" presName="parTx" presStyleLbl="revTx" presStyleIdx="2" presStyleCnt="4">
        <dgm:presLayoutVars>
          <dgm:chMax val="0"/>
          <dgm:chPref val="0"/>
        </dgm:presLayoutVars>
      </dgm:prSet>
      <dgm:spPr/>
    </dgm:pt>
    <dgm:pt modelId="{67C24447-5197-4095-9012-336781123D1C}" type="pres">
      <dgm:prSet presAssocID="{9DDFF537-5C58-4E69-A61E-6782948F9DD9}" presName="desTx" presStyleLbl="revTx" presStyleIdx="3" presStyleCnt="4">
        <dgm:presLayoutVars/>
      </dgm:prSet>
      <dgm:spPr/>
    </dgm:pt>
  </dgm:ptLst>
  <dgm:cxnLst>
    <dgm:cxn modelId="{FED5BD0C-449A-49AA-834F-7EA2EB41E103}" srcId="{9DDFF537-5C58-4E69-A61E-6782948F9DD9}" destId="{9FF6296B-FD90-42B3-B1EA-4AC2661CACFC}" srcOrd="2" destOrd="0" parTransId="{8AD4C453-6F1E-4A80-ADB2-CC9A3D95EAE6}" sibTransId="{A97C6086-35BE-4359-8717-57477F3834ED}"/>
    <dgm:cxn modelId="{9CDD741A-703F-43B9-91D6-DE3717D4821F}" srcId="{9DDFF537-5C58-4E69-A61E-6782948F9DD9}" destId="{AC4AE7A9-338B-4C1B-9222-C330F9FCA9DF}" srcOrd="0" destOrd="0" parTransId="{32D0D4A2-534C-49C2-BE67-CA9B663418DC}" sibTransId="{F7D235AE-70DF-4E7A-BA22-DD62BA490DC3}"/>
    <dgm:cxn modelId="{0461282A-F7A5-4487-A3D7-DC19285AA18A}" type="presOf" srcId="{196CF965-BFDB-4D3E-9194-62CACC264C3E}" destId="{67C24447-5197-4095-9012-336781123D1C}" srcOrd="0" destOrd="1" presId="urn:microsoft.com/office/officeart/2018/2/layout/IconVerticalSolidList"/>
    <dgm:cxn modelId="{81358D69-D3B7-428F-A778-223C07770553}" type="presOf" srcId="{38D2E694-97A2-4534-99AF-3BC5B872BD31}" destId="{1BC9EB4D-B6C0-4F9B-B4AE-CD01ECA52CFE}" srcOrd="0" destOrd="0" presId="urn:microsoft.com/office/officeart/2018/2/layout/IconVerticalSolidList"/>
    <dgm:cxn modelId="{2401D653-BB54-4E2E-BBF3-E3CBF4C0895B}" srcId="{2AE0FF5A-58E3-464C-BFC7-2196F6D92EEB}" destId="{12CD6E7D-FEA1-4A6A-A6E9-CB378DC681A5}" srcOrd="1" destOrd="0" parTransId="{61A92DED-3D1D-4430-8532-AC8907F352F0}" sibTransId="{6372A65C-23FE-4CC7-A1E8-70B01DC2805B}"/>
    <dgm:cxn modelId="{5B5F0A75-CD7D-4854-BC67-F1C27263054E}" type="presOf" srcId="{9FF6296B-FD90-42B3-B1EA-4AC2661CACFC}" destId="{67C24447-5197-4095-9012-336781123D1C}" srcOrd="0" destOrd="2" presId="urn:microsoft.com/office/officeart/2018/2/layout/IconVerticalSolidList"/>
    <dgm:cxn modelId="{0379C48B-F083-419F-9A6E-E6A4AC84DC7B}" srcId="{2AE0FF5A-58E3-464C-BFC7-2196F6D92EEB}" destId="{38D2E694-97A2-4534-99AF-3BC5B872BD31}" srcOrd="0" destOrd="0" parTransId="{EB16225F-5C60-4FE5-866D-78C29E3BFA6B}" sibTransId="{256D5C8D-BA9B-4628-B485-0D96F880551D}"/>
    <dgm:cxn modelId="{ACC1A48D-F20A-40F4-88BD-3288AE2068EE}" type="presOf" srcId="{AC4AE7A9-338B-4C1B-9222-C330F9FCA9DF}" destId="{67C24447-5197-4095-9012-336781123D1C}" srcOrd="0" destOrd="0" presId="urn:microsoft.com/office/officeart/2018/2/layout/IconVerticalSolidList"/>
    <dgm:cxn modelId="{EF710295-09CE-4636-A1DF-A881C86A22EA}" type="presOf" srcId="{81B4F4E3-EFC4-4F2E-B1C4-C0BD9A0A4CB8}" destId="{67C24447-5197-4095-9012-336781123D1C}" srcOrd="0" destOrd="3" presId="urn:microsoft.com/office/officeart/2018/2/layout/IconVerticalSolidList"/>
    <dgm:cxn modelId="{D92D25B8-B0E9-4779-93E7-0923354C904A}" type="presOf" srcId="{2AE0FF5A-58E3-464C-BFC7-2196F6D92EEB}" destId="{C48AF878-D4BC-4639-9A20-84E7658A2CEC}" srcOrd="0" destOrd="0" presId="urn:microsoft.com/office/officeart/2018/2/layout/IconVerticalSolidList"/>
    <dgm:cxn modelId="{EADACFBF-539A-462F-9EC6-9AA6221C5A57}" type="presOf" srcId="{12CD6E7D-FEA1-4A6A-A6E9-CB378DC681A5}" destId="{FF27A7C9-D107-4981-8BE6-3433AFB9CA46}" srcOrd="0" destOrd="0" presId="urn:microsoft.com/office/officeart/2018/2/layout/IconVerticalSolidList"/>
    <dgm:cxn modelId="{68CFF4C0-6F42-49BA-81C7-ABF961808981}" srcId="{2AE0FF5A-58E3-464C-BFC7-2196F6D92EEB}" destId="{9DDFF537-5C58-4E69-A61E-6782948F9DD9}" srcOrd="2" destOrd="0" parTransId="{D3ACAEF8-14FF-4715-85B6-78377C15307B}" sibTransId="{11FAF000-06C7-49CA-BEE8-015F657903F2}"/>
    <dgm:cxn modelId="{D3BEBFD3-2F36-4768-81DC-21DB4B9927B0}" srcId="{9DDFF537-5C58-4E69-A61E-6782948F9DD9}" destId="{81B4F4E3-EFC4-4F2E-B1C4-C0BD9A0A4CB8}" srcOrd="3" destOrd="0" parTransId="{9FC6690C-8726-4998-8511-63AD7D978D9D}" sibTransId="{2432CCCF-21F0-4115-AD50-24FD84502917}"/>
    <dgm:cxn modelId="{506305F0-E42B-4946-BF8D-DE332151DFFC}" srcId="{9DDFF537-5C58-4E69-A61E-6782948F9DD9}" destId="{196CF965-BFDB-4D3E-9194-62CACC264C3E}" srcOrd="1" destOrd="0" parTransId="{1DA66072-3E30-40A0-AF26-CFDB596EAA52}" sibTransId="{D424B730-533C-477C-BA16-F1043A41ED30}"/>
    <dgm:cxn modelId="{C66D86FD-4740-4408-8686-1C57FE2453E6}" type="presOf" srcId="{9DDFF537-5C58-4E69-A61E-6782948F9DD9}" destId="{CCA4CF35-5E8A-4EAE-9582-6569B78B76D6}" srcOrd="0" destOrd="0" presId="urn:microsoft.com/office/officeart/2018/2/layout/IconVerticalSolidList"/>
    <dgm:cxn modelId="{2EF28984-8428-4157-9A12-6C6F551817B5}" type="presParOf" srcId="{C48AF878-D4BC-4639-9A20-84E7658A2CEC}" destId="{81E2A104-32D7-4750-8043-5561921E2B94}" srcOrd="0" destOrd="0" presId="urn:microsoft.com/office/officeart/2018/2/layout/IconVerticalSolidList"/>
    <dgm:cxn modelId="{069E495A-D263-44A8-AF2F-4CDF60B1DCD4}" type="presParOf" srcId="{81E2A104-32D7-4750-8043-5561921E2B94}" destId="{53DF30D2-352A-4485-AE2D-857A50DB08BF}" srcOrd="0" destOrd="0" presId="urn:microsoft.com/office/officeart/2018/2/layout/IconVerticalSolidList"/>
    <dgm:cxn modelId="{0D737F08-BE19-4757-B30E-DB412DD6E2FF}" type="presParOf" srcId="{81E2A104-32D7-4750-8043-5561921E2B94}" destId="{B218E47E-4ABB-41F1-92FE-0E58EE35468A}" srcOrd="1" destOrd="0" presId="urn:microsoft.com/office/officeart/2018/2/layout/IconVerticalSolidList"/>
    <dgm:cxn modelId="{244DD907-4D79-489D-A903-DDCFF5986B1A}" type="presParOf" srcId="{81E2A104-32D7-4750-8043-5561921E2B94}" destId="{46CBC936-8C4B-4291-900A-A0CED58219A8}" srcOrd="2" destOrd="0" presId="urn:microsoft.com/office/officeart/2018/2/layout/IconVerticalSolidList"/>
    <dgm:cxn modelId="{FD607D76-39FE-4B34-80CF-9FE5021EC8AF}" type="presParOf" srcId="{81E2A104-32D7-4750-8043-5561921E2B94}" destId="{1BC9EB4D-B6C0-4F9B-B4AE-CD01ECA52CFE}" srcOrd="3" destOrd="0" presId="urn:microsoft.com/office/officeart/2018/2/layout/IconVerticalSolidList"/>
    <dgm:cxn modelId="{862D3BDE-669E-4AD8-BB14-A6E2D6C9E345}" type="presParOf" srcId="{C48AF878-D4BC-4639-9A20-84E7658A2CEC}" destId="{F5A63486-1490-4A54-87C9-2C0C6037B704}" srcOrd="1" destOrd="0" presId="urn:microsoft.com/office/officeart/2018/2/layout/IconVerticalSolidList"/>
    <dgm:cxn modelId="{0B3DAB6F-5D71-4F45-BE1C-29ADE9BA62F6}" type="presParOf" srcId="{C48AF878-D4BC-4639-9A20-84E7658A2CEC}" destId="{F93175D5-314D-444C-89BC-12993EFB7B02}" srcOrd="2" destOrd="0" presId="urn:microsoft.com/office/officeart/2018/2/layout/IconVerticalSolidList"/>
    <dgm:cxn modelId="{07BF7C69-37CA-480D-B9BE-92C38C5CB654}" type="presParOf" srcId="{F93175D5-314D-444C-89BC-12993EFB7B02}" destId="{2C4E458C-CFB2-452B-9F3F-29CC6BED6A0D}" srcOrd="0" destOrd="0" presId="urn:microsoft.com/office/officeart/2018/2/layout/IconVerticalSolidList"/>
    <dgm:cxn modelId="{FBF2B6B4-E2EE-45B1-B548-61688ABE6BBC}" type="presParOf" srcId="{F93175D5-314D-444C-89BC-12993EFB7B02}" destId="{53544D3E-9EB4-477E-BE2B-2F350177462D}" srcOrd="1" destOrd="0" presId="urn:microsoft.com/office/officeart/2018/2/layout/IconVerticalSolidList"/>
    <dgm:cxn modelId="{A6B3B653-A742-45AB-97D9-94FD53FBBFBE}" type="presParOf" srcId="{F93175D5-314D-444C-89BC-12993EFB7B02}" destId="{0B5AE08D-C7B5-423C-9026-83C1627470C0}" srcOrd="2" destOrd="0" presId="urn:microsoft.com/office/officeart/2018/2/layout/IconVerticalSolidList"/>
    <dgm:cxn modelId="{DDCA900B-A8B6-4A24-A895-FC1E8D206E20}" type="presParOf" srcId="{F93175D5-314D-444C-89BC-12993EFB7B02}" destId="{FF27A7C9-D107-4981-8BE6-3433AFB9CA46}" srcOrd="3" destOrd="0" presId="urn:microsoft.com/office/officeart/2018/2/layout/IconVerticalSolidList"/>
    <dgm:cxn modelId="{76A5C940-0A40-491C-93E8-5B68176ECC63}" type="presParOf" srcId="{C48AF878-D4BC-4639-9A20-84E7658A2CEC}" destId="{8AF5A577-3715-49E7-A97D-08725F1529F3}" srcOrd="3" destOrd="0" presId="urn:microsoft.com/office/officeart/2018/2/layout/IconVerticalSolidList"/>
    <dgm:cxn modelId="{87B5A3AC-23F8-4526-9B95-086085550DB7}" type="presParOf" srcId="{C48AF878-D4BC-4639-9A20-84E7658A2CEC}" destId="{75111E6C-28D3-4EC6-96BE-9A4655E0534E}" srcOrd="4" destOrd="0" presId="urn:microsoft.com/office/officeart/2018/2/layout/IconVerticalSolidList"/>
    <dgm:cxn modelId="{4ABC84FB-379B-4AD1-AC7F-6B7ED85EB07F}" type="presParOf" srcId="{75111E6C-28D3-4EC6-96BE-9A4655E0534E}" destId="{481F805C-D5B8-4421-AB8F-FC2CFFCAA3E8}" srcOrd="0" destOrd="0" presId="urn:microsoft.com/office/officeart/2018/2/layout/IconVerticalSolidList"/>
    <dgm:cxn modelId="{837A20B0-FDDD-42CF-B360-005FE38E7F60}" type="presParOf" srcId="{75111E6C-28D3-4EC6-96BE-9A4655E0534E}" destId="{ADB3BAB6-5AF6-4CAC-8C9A-02938784E58D}" srcOrd="1" destOrd="0" presId="urn:microsoft.com/office/officeart/2018/2/layout/IconVerticalSolidList"/>
    <dgm:cxn modelId="{D5E9B097-0255-476B-BCF7-170A4BAE2917}" type="presParOf" srcId="{75111E6C-28D3-4EC6-96BE-9A4655E0534E}" destId="{E7CA07F8-08B4-47CC-B0D5-14C6844EAF97}" srcOrd="2" destOrd="0" presId="urn:microsoft.com/office/officeart/2018/2/layout/IconVerticalSolidList"/>
    <dgm:cxn modelId="{B720D476-914B-45B9-B25E-95740BC13F5A}" type="presParOf" srcId="{75111E6C-28D3-4EC6-96BE-9A4655E0534E}" destId="{CCA4CF35-5E8A-4EAE-9582-6569B78B76D6}" srcOrd="3" destOrd="0" presId="urn:microsoft.com/office/officeart/2018/2/layout/IconVerticalSolidList"/>
    <dgm:cxn modelId="{ADFC714E-2753-4ED3-B696-9E33D42678D4}" type="presParOf" srcId="{75111E6C-28D3-4EC6-96BE-9A4655E0534E}" destId="{67C24447-5197-4095-9012-336781123D1C}"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F30D2-352A-4485-AE2D-857A50DB08BF}">
      <dsp:nvSpPr>
        <dsp:cNvPr id="0" name=""/>
        <dsp:cNvSpPr/>
      </dsp:nvSpPr>
      <dsp:spPr>
        <a:xfrm>
          <a:off x="0" y="3364"/>
          <a:ext cx="6364224" cy="15734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8E47E-4ABB-41F1-92FE-0E58EE35468A}">
      <dsp:nvSpPr>
        <dsp:cNvPr id="0" name=""/>
        <dsp:cNvSpPr/>
      </dsp:nvSpPr>
      <dsp:spPr>
        <a:xfrm>
          <a:off x="475971" y="357392"/>
          <a:ext cx="865401" cy="8654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C9EB4D-B6C0-4F9B-B4AE-CD01ECA52CFE}">
      <dsp:nvSpPr>
        <dsp:cNvPr id="0" name=""/>
        <dsp:cNvSpPr/>
      </dsp:nvSpPr>
      <dsp:spPr>
        <a:xfrm>
          <a:off x="1817343" y="3364"/>
          <a:ext cx="4545103" cy="1573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24" tIns="166524" rIns="166524" bIns="166524" numCol="1" spcCol="1270" anchor="ctr" anchorCtr="0">
          <a:noAutofit/>
        </a:bodyPr>
        <a:lstStyle/>
        <a:p>
          <a:pPr marL="0" lvl="0" indent="0" algn="l" defTabSz="1111250">
            <a:lnSpc>
              <a:spcPct val="90000"/>
            </a:lnSpc>
            <a:spcBef>
              <a:spcPct val="0"/>
            </a:spcBef>
            <a:spcAft>
              <a:spcPct val="35000"/>
            </a:spcAft>
            <a:buNone/>
          </a:pPr>
          <a:r>
            <a:rPr lang="en-US" sz="2500" kern="1200"/>
            <a:t>Introducing a new variant of fuzzy drink into the market.</a:t>
          </a:r>
        </a:p>
      </dsp:txBody>
      <dsp:txXfrm>
        <a:off x="1817343" y="3364"/>
        <a:ext cx="4545103" cy="1573457"/>
      </dsp:txXfrm>
    </dsp:sp>
    <dsp:sp modelId="{2C4E458C-CFB2-452B-9F3F-29CC6BED6A0D}">
      <dsp:nvSpPr>
        <dsp:cNvPr id="0" name=""/>
        <dsp:cNvSpPr/>
      </dsp:nvSpPr>
      <dsp:spPr>
        <a:xfrm>
          <a:off x="0" y="1970187"/>
          <a:ext cx="6364224" cy="15734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544D3E-9EB4-477E-BE2B-2F350177462D}">
      <dsp:nvSpPr>
        <dsp:cNvPr id="0" name=""/>
        <dsp:cNvSpPr/>
      </dsp:nvSpPr>
      <dsp:spPr>
        <a:xfrm>
          <a:off x="475971" y="2324215"/>
          <a:ext cx="865401" cy="8654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27A7C9-D107-4981-8BE6-3433AFB9CA46}">
      <dsp:nvSpPr>
        <dsp:cNvPr id="0" name=""/>
        <dsp:cNvSpPr/>
      </dsp:nvSpPr>
      <dsp:spPr>
        <a:xfrm>
          <a:off x="1817343" y="1970187"/>
          <a:ext cx="4545103" cy="1573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24" tIns="166524" rIns="166524" bIns="166524" numCol="1" spcCol="1270" anchor="ctr" anchorCtr="0">
          <a:noAutofit/>
        </a:bodyPr>
        <a:lstStyle/>
        <a:p>
          <a:pPr marL="0" lvl="0" indent="0" algn="l" defTabSz="1111250">
            <a:lnSpc>
              <a:spcPct val="90000"/>
            </a:lnSpc>
            <a:spcBef>
              <a:spcPct val="0"/>
            </a:spcBef>
            <a:spcAft>
              <a:spcPct val="35000"/>
            </a:spcAft>
            <a:buNone/>
          </a:pPr>
          <a:r>
            <a:rPr lang="en-US" sz="2500" kern="1200"/>
            <a:t>This presentation is conducted by a three-member team.</a:t>
          </a:r>
        </a:p>
      </dsp:txBody>
      <dsp:txXfrm>
        <a:off x="1817343" y="1970187"/>
        <a:ext cx="4545103" cy="1573457"/>
      </dsp:txXfrm>
    </dsp:sp>
    <dsp:sp modelId="{481F805C-D5B8-4421-AB8F-FC2CFFCAA3E8}">
      <dsp:nvSpPr>
        <dsp:cNvPr id="0" name=""/>
        <dsp:cNvSpPr/>
      </dsp:nvSpPr>
      <dsp:spPr>
        <a:xfrm>
          <a:off x="0" y="3937009"/>
          <a:ext cx="6364224" cy="157345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3BAB6-5AF6-4CAC-8C9A-02938784E58D}">
      <dsp:nvSpPr>
        <dsp:cNvPr id="0" name=""/>
        <dsp:cNvSpPr/>
      </dsp:nvSpPr>
      <dsp:spPr>
        <a:xfrm>
          <a:off x="475971" y="4291037"/>
          <a:ext cx="865401" cy="8654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A4CF35-5E8A-4EAE-9582-6569B78B76D6}">
      <dsp:nvSpPr>
        <dsp:cNvPr id="0" name=""/>
        <dsp:cNvSpPr/>
      </dsp:nvSpPr>
      <dsp:spPr>
        <a:xfrm>
          <a:off x="1817343" y="3937009"/>
          <a:ext cx="2863900" cy="1573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24" tIns="166524" rIns="166524" bIns="166524" numCol="1" spcCol="1270" anchor="ctr" anchorCtr="0">
          <a:noAutofit/>
        </a:bodyPr>
        <a:lstStyle/>
        <a:p>
          <a:pPr marL="0" lvl="0" indent="0" algn="l" defTabSz="1111250">
            <a:lnSpc>
              <a:spcPct val="90000"/>
            </a:lnSpc>
            <a:spcBef>
              <a:spcPct val="0"/>
            </a:spcBef>
            <a:spcAft>
              <a:spcPct val="35000"/>
            </a:spcAft>
            <a:buNone/>
          </a:pPr>
          <a:r>
            <a:rPr lang="en-US" sz="2500" kern="1200"/>
            <a:t>Covering several key components:</a:t>
          </a:r>
        </a:p>
      </dsp:txBody>
      <dsp:txXfrm>
        <a:off x="1817343" y="3937009"/>
        <a:ext cx="2863900" cy="1573457"/>
      </dsp:txXfrm>
    </dsp:sp>
    <dsp:sp modelId="{67C24447-5197-4095-9012-336781123D1C}">
      <dsp:nvSpPr>
        <dsp:cNvPr id="0" name=""/>
        <dsp:cNvSpPr/>
      </dsp:nvSpPr>
      <dsp:spPr>
        <a:xfrm>
          <a:off x="4681244" y="3937009"/>
          <a:ext cx="1681202" cy="15734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24" tIns="166524" rIns="166524" bIns="166524" numCol="1" spcCol="1270" anchor="ctr" anchorCtr="0">
          <a:noAutofit/>
        </a:bodyPr>
        <a:lstStyle/>
        <a:p>
          <a:pPr marL="0" lvl="0" indent="0" algn="l" defTabSz="488950">
            <a:lnSpc>
              <a:spcPct val="90000"/>
            </a:lnSpc>
            <a:spcBef>
              <a:spcPct val="0"/>
            </a:spcBef>
            <a:spcAft>
              <a:spcPct val="35000"/>
            </a:spcAft>
            <a:buNone/>
          </a:pPr>
          <a:r>
            <a:rPr lang="en-US" sz="1100" kern="1200"/>
            <a:t>A project outline and scope</a:t>
          </a:r>
        </a:p>
        <a:p>
          <a:pPr marL="0" lvl="0" indent="0" algn="l" defTabSz="488950">
            <a:lnSpc>
              <a:spcPct val="90000"/>
            </a:lnSpc>
            <a:spcBef>
              <a:spcPct val="0"/>
            </a:spcBef>
            <a:spcAft>
              <a:spcPct val="35000"/>
            </a:spcAft>
            <a:buNone/>
          </a:pPr>
          <a:r>
            <a:rPr lang="en-US" sz="1100" kern="1200"/>
            <a:t>Stakeholder analysis</a:t>
          </a:r>
        </a:p>
        <a:p>
          <a:pPr marL="0" lvl="0" indent="0" algn="l" defTabSz="488950">
            <a:lnSpc>
              <a:spcPct val="90000"/>
            </a:lnSpc>
            <a:spcBef>
              <a:spcPct val="0"/>
            </a:spcBef>
            <a:spcAft>
              <a:spcPct val="35000"/>
            </a:spcAft>
            <a:buNone/>
          </a:pPr>
          <a:r>
            <a:rPr lang="en-US" sz="1100" kern="1200"/>
            <a:t>Project Gantt Chart and Work Breakdown Structure (WBS)</a:t>
          </a:r>
        </a:p>
        <a:p>
          <a:pPr marL="0" lvl="0" indent="0" algn="l" defTabSz="488950">
            <a:lnSpc>
              <a:spcPct val="90000"/>
            </a:lnSpc>
            <a:spcBef>
              <a:spcPct val="0"/>
            </a:spcBef>
            <a:spcAft>
              <a:spcPct val="35000"/>
            </a:spcAft>
            <a:buNone/>
          </a:pPr>
          <a:r>
            <a:rPr lang="en-US" sz="1100" kern="1200"/>
            <a:t>Quad Chart</a:t>
          </a:r>
        </a:p>
      </dsp:txBody>
      <dsp:txXfrm>
        <a:off x="4681244" y="3937009"/>
        <a:ext cx="1681202" cy="15734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338D3A-E415-4E99-B1B4-DB19A3583C90}" type="datetimeFigureOut">
              <a:rPr lang="en-GB" smtClean="0"/>
              <a:t>17/10/2023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804AE-5718-4E0D-AB02-4E734B28F3CF}" type="slidenum">
              <a:rPr lang="en-GB" smtClean="0"/>
              <a:t>‹#›</a:t>
            </a:fld>
            <a:endParaRPr lang="en-GB"/>
          </a:p>
        </p:txBody>
      </p:sp>
    </p:spTree>
    <p:extLst>
      <p:ext uri="{BB962C8B-B14F-4D97-AF65-F5344CB8AC3E}">
        <p14:creationId xmlns:p14="http://schemas.microsoft.com/office/powerpoint/2010/main" val="718659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C804AE-5718-4E0D-AB02-4E734B28F3CF}" type="slidenum">
              <a:rPr lang="en-GB" smtClean="0"/>
              <a:t>2</a:t>
            </a:fld>
            <a:endParaRPr lang="en-GB"/>
          </a:p>
        </p:txBody>
      </p:sp>
    </p:spTree>
    <p:extLst>
      <p:ext uri="{BB962C8B-B14F-4D97-AF65-F5344CB8AC3E}">
        <p14:creationId xmlns:p14="http://schemas.microsoft.com/office/powerpoint/2010/main" val="28472609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Introduction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Ladies and Gentlemen, thank you for joining us today for this critical presentation on the "Fuzzy Drink Launch Plan." This strategic initiative aims to steer our food &amp; beverage company towards market leadership by successfully introducing a new variant of fuzzy drink into the market. Past attempts to launch new products have unfortunately not met our sales targets, leaving room for improvement and innovation. This presentation, conducted by a three-member team, is a comprehensive project management plan designed to avert past failures and maximise our market share.</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We will be covering several key components critical to the successful implementation of this project: starting with a project outline and scope, followed by stakeholder analysis. We'll then delve into the Project Gantt Chart and Work Breakdown Structure (WBS) to provide a clear roadmap for execution. Additionally, we'll introduce a Quad Chart for quick reference and discuss our project communication strategies. The presentation will conclude with an analysis of the resources needed, the criteria we'll employ to gauge project success, and a risk assessment to pre-emptively address any challenges that may arise.</a:t>
            </a:r>
          </a:p>
        </p:txBody>
      </p:sp>
      <p:sp>
        <p:nvSpPr>
          <p:cNvPr id="4" name="Slide Number Placeholder 3"/>
          <p:cNvSpPr>
            <a:spLocks noGrp="1"/>
          </p:cNvSpPr>
          <p:nvPr>
            <p:ph type="sldNum" sz="quarter" idx="5"/>
          </p:nvPr>
        </p:nvSpPr>
        <p:spPr/>
        <p:txBody>
          <a:bodyPr/>
          <a:lstStyle/>
          <a:p>
            <a:fld id="{3CC804AE-5718-4E0D-AB02-4E734B28F3CF}" type="slidenum">
              <a:rPr lang="en-GB" smtClean="0"/>
              <a:t>3</a:t>
            </a:fld>
            <a:endParaRPr lang="en-GB"/>
          </a:p>
        </p:txBody>
      </p:sp>
    </p:spTree>
    <p:extLst>
      <p:ext uri="{BB962C8B-B14F-4D97-AF65-F5344CB8AC3E}">
        <p14:creationId xmlns:p14="http://schemas.microsoft.com/office/powerpoint/2010/main" val="1346284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A project description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Fuzzy Drink Launch Plan is a strategic initiative commissioned by the senior management of our Food and beverage company, aimed at successfully introducing a new variant of a fuzzy drink into the marketplace. This project was born out of the necessity to recalibrate the product launch strategy following several unsuccessful attempts to introduce new offerings. In prior instances, the company faced significant challenges in meeting sales targets and establishing partnerships with new customers, educational institutions, hospitality services, healthcare facilities, and retail stores. Consequently, this has hindered competitiveness and market growth.</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primary objective of the Fuzzy Drink Launch Plan is to penetrate these markets effectively, thereby positioning the company as a dominant player in the highly competitive Food and beverage sector. Success in this venture has the potential not only to boost profits but also to enhance our brand image and customer loyalty, which are indispensable assets in today’s business environment.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To ensure the structured and efficient rollout of the new fuzzy drink variant, the project incorporates multiple facets of project management. These include defining the project scope, conducting an in-depth stakeholder analysis, establishing a Gantt Chart and Work Breakdown Structure (WBS) for effective timeline management, and generating a Quad Chart for succinct status reporting. The project will also involve meticulous planning of communication strategies, resource allocation, success criteria, and a comprehensive risk assessment to proactively identify and mitigate potential challenges.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By leveraging best practices in project management, the Fuzzy Drink Launch Plan aims to circumvent past shortcomings and propel the company to new heights in market dominance and profitability.</a:t>
            </a:r>
          </a:p>
        </p:txBody>
      </p:sp>
      <p:sp>
        <p:nvSpPr>
          <p:cNvPr id="4" name="Slide Number Placeholder 3"/>
          <p:cNvSpPr>
            <a:spLocks noGrp="1"/>
          </p:cNvSpPr>
          <p:nvPr>
            <p:ph type="sldNum" sz="quarter" idx="5"/>
          </p:nvPr>
        </p:nvSpPr>
        <p:spPr/>
        <p:txBody>
          <a:bodyPr/>
          <a:lstStyle/>
          <a:p>
            <a:fld id="{3CC804AE-5718-4E0D-AB02-4E734B28F3CF}" type="slidenum">
              <a:rPr lang="en-GB" smtClean="0"/>
              <a:t>4</a:t>
            </a:fld>
            <a:endParaRPr lang="en-GB"/>
          </a:p>
        </p:txBody>
      </p:sp>
    </p:spTree>
    <p:extLst>
      <p:ext uri="{BB962C8B-B14F-4D97-AF65-F5344CB8AC3E}">
        <p14:creationId xmlns:p14="http://schemas.microsoft.com/office/powerpoint/2010/main" val="162903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Scope</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scope of the Fuzzy Drink Launch Plan is both comprehensive and multi-faceted, designed to address various critical aspects that contribute to the successful introduction of a new product in the market. One of the foremost elements is the development of an extensive new product launching plan, which acts as the blueprint for all subsequent activities. According to Kerzner (2022), a well-defined project plan is pivotal in setting the foundation for the project's success, as it outlines the objectives, key milestones, and the approach to achieving them.</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Equally vital is the creation of effective marketing and promotional plans. As pointed out by Fewings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Henjewele</a:t>
            </a:r>
            <a:r>
              <a:rPr lang="en-GB" sz="1800" kern="100" dirty="0">
                <a:effectLst/>
                <a:latin typeface="Calibri" panose="020F0502020204030204" pitchFamily="34" charset="0"/>
                <a:ea typeface="Calibri" panose="020F0502020204030204" pitchFamily="34" charset="0"/>
                <a:cs typeface="Arial" panose="020B0604020202020204" pitchFamily="34" charset="0"/>
              </a:rPr>
              <a:t> (2019), marketing strategies are the linchpin in customer acquisition and are directly correlated with a project's profitability. In this project, selecting appropriate marketing channels and communication mediums is another significant scope element. Wilson,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Bhakoo</a:t>
            </a:r>
            <a:r>
              <a:rPr lang="en-GB" sz="1800" kern="100" dirty="0">
                <a:effectLst/>
                <a:latin typeface="Calibri" panose="020F0502020204030204" pitchFamily="34" charset="0"/>
                <a:ea typeface="Calibri" panose="020F0502020204030204" pitchFamily="34" charset="0"/>
                <a:cs typeface="Arial" panose="020B0604020202020204" pitchFamily="34" charset="0"/>
              </a:rPr>
              <a:t>, and Samson (2018) argue that the choice of marketing channels can either amplify or diminish the effectiveness of a marketing strategy, particularly in today's digital age. Therefore, choosing the right channels is crucial for maximising reach and engagement.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Once these plans are developed, management approval becomes the next critical milestone in the project scope. Any project, regardless of its magnitude, requires the endorsement and support from higher-ups to proceed (Walker, 2015). Fund management for implementation follows this, and it's crucial to ensure that the project does not falter due to budgetary constraints. The execution phase, known as project implementation, is where the rubber meets the road. Here, all the approved plans and allocated funds are put into action.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Additionally, the scope includes the dissemination of information among employees. Intra-organizational communication is vital for ensuring that all staff members are aligned with the project's objectives and timelines, thus reducing the risk of internal conflicts and delays. Finally, project closure involves not just the completion of the project deliverables but also an evaluation phase where key learnings are documented for future reference.</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In conclusion, each element of the project scope is instrumental in its own right, and when collectively executed, it possesses the potential to overturn past failures and set the company on a path of market dominance and increased profitability.</a:t>
            </a:r>
          </a:p>
        </p:txBody>
      </p:sp>
      <p:sp>
        <p:nvSpPr>
          <p:cNvPr id="4" name="Slide Number Placeholder 3"/>
          <p:cNvSpPr>
            <a:spLocks noGrp="1"/>
          </p:cNvSpPr>
          <p:nvPr>
            <p:ph type="sldNum" sz="quarter" idx="5"/>
          </p:nvPr>
        </p:nvSpPr>
        <p:spPr/>
        <p:txBody>
          <a:bodyPr/>
          <a:lstStyle/>
          <a:p>
            <a:fld id="{3CC804AE-5718-4E0D-AB02-4E734B28F3CF}" type="slidenum">
              <a:rPr lang="en-GB" smtClean="0"/>
              <a:t>5</a:t>
            </a:fld>
            <a:endParaRPr lang="en-GB"/>
          </a:p>
        </p:txBody>
      </p:sp>
    </p:spTree>
    <p:extLst>
      <p:ext uri="{BB962C8B-B14F-4D97-AF65-F5344CB8AC3E}">
        <p14:creationId xmlns:p14="http://schemas.microsoft.com/office/powerpoint/2010/main" val="10994141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stakeholder analysis</a:t>
            </a:r>
          </a:p>
          <a:p>
            <a:pPr algn="just">
              <a:lnSpc>
                <a:spcPct val="150000"/>
              </a:lnSpc>
              <a:spcAft>
                <a:spcPts val="800"/>
              </a:spcAft>
            </a:pPr>
            <a:r>
              <a:rPr lang="en-GB" sz="1800" b="1" i="1" kern="100" dirty="0">
                <a:effectLst/>
                <a:latin typeface="Calibri" panose="020F0502020204030204" pitchFamily="34" charset="0"/>
                <a:ea typeface="Calibri" panose="020F0502020204030204" pitchFamily="34" charset="0"/>
                <a:cs typeface="Arial" panose="020B0604020202020204" pitchFamily="34" charset="0"/>
              </a:rPr>
              <a:t>Put Most Importance</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In the realm of project management, the identification and management of key stakeholders is of pivotal importance, significantly influencing the project's likelihood of success (Morris, 2013). A particularly useful tool in this context is the power/interest matrix, which categorises stakeholders based on their level of authority ('power') and their level of concern ('interest') regarding the project outcomes. For the Fuzzy Drink Launch Plan, the stakeholders that can be classified under 'Put Most Importance' are Customers, Project Implementers (Employees), Top Management, and Company Owners.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Starting with customers, they are the lifeblood of any consumer-oriented business and thus, their satisfaction directly correlates with the project's success (Meredith, Shafer, and Mantel Jr, 2017). Customers expect a high-quality, enjoyable fuzzy drink that offers good value for money. They are crucial because their reception of the product will determine its market success. Next, project implementers or employees are the ones who will bring the plan to life. Their expertise, morale, and productivity have a direct impact on the efficiency and effectiveness of the project. According to Hall (2012), employee satisfaction and motivation often translate into increased productivity and better-quality work.</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Top management, too, holds a significant stake in this project. Their expectations revolve around a strong return on investment, market penetration, and brand enhancement. Harrison and Lock (2017) emphasised that the commitment from top management is often the linchpin that can either facilitate or hinder the resources and support that a project receives. Lastly, the company owners are most concerned with long-term value creation and market sustainability. As primary investors, they seek a successful product launch that would not only generate profits but also elevate the brand's market position.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Given these considerations, the project team should adopt a multifaceted approach to meet the diverse needs of these key stakeholders. For customers, market research and product testing should be exhaustive to ensure the final product meets or exceeds expectations. Employees should be offered training and motivational incentives to align their goals with the project objectives. Open and regular communication channels should be maintained with top management to keep them abreast of project developments and to secure their continued support. As for the company owners, long-term strategies should be aligned with short-term goals to ensure that the project contributes to sustained business growth.</a:t>
            </a:r>
          </a:p>
          <a:p>
            <a:pPr algn="just">
              <a:lnSpc>
                <a:spcPct val="150000"/>
              </a:lnSpc>
              <a:spcAft>
                <a:spcPts val="800"/>
              </a:spcAft>
            </a:pPr>
            <a:r>
              <a:rPr lang="en-GB" sz="1800" b="1" i="1" kern="100" dirty="0">
                <a:effectLst/>
                <a:latin typeface="Calibri" panose="020F0502020204030204" pitchFamily="34" charset="0"/>
                <a:ea typeface="Calibri" panose="020F0502020204030204" pitchFamily="34" charset="0"/>
                <a:cs typeface="Arial" panose="020B0604020202020204" pitchFamily="34" charset="0"/>
              </a:rPr>
              <a:t>Keep </a:t>
            </a:r>
            <a:r>
              <a:rPr lang="en-GB" sz="1800" b="1" i="1" kern="100" dirty="0" err="1">
                <a:effectLst/>
                <a:latin typeface="Calibri" panose="020F0502020204030204" pitchFamily="34" charset="0"/>
                <a:ea typeface="Calibri" panose="020F0502020204030204" pitchFamily="34" charset="0"/>
                <a:cs typeface="Arial" panose="020B0604020202020204" pitchFamily="34" charset="0"/>
              </a:rPr>
              <a:t>Satisfied:Top</a:t>
            </a:r>
            <a:r>
              <a:rPr lang="en-GB" sz="1800" b="1" i="1" kern="100" dirty="0">
                <a:effectLst/>
                <a:latin typeface="Calibri" panose="020F0502020204030204" pitchFamily="34" charset="0"/>
                <a:ea typeface="Calibri" panose="020F0502020204030204" pitchFamily="34" charset="0"/>
                <a:cs typeface="Arial" panose="020B0604020202020204" pitchFamily="34" charset="0"/>
              </a:rPr>
              <a:t> of Form</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Retailers are particularly crucial in ensuring that the fuzzy drink reaches consumers. As highlighted by Brewer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Dittman</a:t>
            </a:r>
            <a:r>
              <a:rPr lang="en-GB" sz="1800" kern="100" dirty="0">
                <a:effectLst/>
                <a:latin typeface="Calibri" panose="020F0502020204030204" pitchFamily="34" charset="0"/>
                <a:ea typeface="Calibri" panose="020F0502020204030204" pitchFamily="34" charset="0"/>
                <a:cs typeface="Arial" panose="020B0604020202020204" pitchFamily="34" charset="0"/>
              </a:rPr>
              <a:t> (2018), the effectiveness of a product's supply chain, in which retailers are a key link, can greatly influence its market success. Retailers expect timely deliveries, promotional support, and satisfactory profit margins. Given the volatile nature of the retail industry, where shelf space is at a premium, keeping them satisfied is essential for continued product placement and visibility.</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Materials and Ingredients Suppliers are the backbone that supports the manufacturing process. As Gustavsson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Hallin</a:t>
            </a:r>
            <a:r>
              <a:rPr lang="en-GB" sz="1800" kern="100" dirty="0">
                <a:effectLst/>
                <a:latin typeface="Calibri" panose="020F0502020204030204" pitchFamily="34" charset="0"/>
                <a:ea typeface="Calibri" panose="020F0502020204030204" pitchFamily="34" charset="0"/>
                <a:cs typeface="Arial" panose="020B0604020202020204" pitchFamily="34" charset="0"/>
              </a:rPr>
              <a:t> (2014) note, the quality and timeliness of raw materials can significantly affect production schedules and product quality. Suppliers expect prompt payments and foreseeable order schedules. To keep these stakeholders satisfied, the project team must ensure transparent and frequent communication, and perhaps employ strategies such as dual sourcing to mitigate risks of supply chain disruptions.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Local Authorities and Regulatory Bodies have a vested interest in ensuring that the product meets all local and national standards. Their expectations are straightforward compliance with all legal and safety regulations. Burke (2013) underscores the importance of understanding and adhering to local regulations to avoid potential legal complications that could disrupt or even halt production.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Finally, Food Quality Controlling Authorities demand strict adherence to food safety standards. According to Armenia et al. (2019), these bodies have increasingly stringent requirements that can affect a product's time-to-market and its subsequent success. They expect uncompromised quality, verified through rigorous testing. Kim, Chang, and Castro-</a:t>
            </a:r>
            <a:r>
              <a:rPr lang="en-GB" sz="1800" kern="100" dirty="0" err="1">
                <a:effectLst/>
                <a:latin typeface="Calibri" panose="020F0502020204030204" pitchFamily="34" charset="0"/>
                <a:ea typeface="Calibri" panose="020F0502020204030204" pitchFamily="34" charset="0"/>
                <a:cs typeface="Arial" panose="020B0604020202020204" pitchFamily="34" charset="0"/>
              </a:rPr>
              <a:t>Lacouture</a:t>
            </a:r>
            <a:r>
              <a:rPr lang="en-GB" sz="1800" kern="100" dirty="0">
                <a:effectLst/>
                <a:latin typeface="Calibri" panose="020F0502020204030204" pitchFamily="34" charset="0"/>
                <a:ea typeface="Calibri" panose="020F0502020204030204" pitchFamily="34" charset="0"/>
                <a:cs typeface="Arial" panose="020B0604020202020204" pitchFamily="34" charset="0"/>
              </a:rPr>
              <a:t> (2020) point out that addressing these regulatory requirements early in the project can prevent costly adjustments later 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project team should, therefore, allocate adequate resources and designate responsible individuals to liaise with each of these stakeholder groups. This involves not only meeting their specific expectations but also keeping them well-informed of any changes that may affect them. The goal is to forge a symbiotic relationship, wherein each party understands its role and its stake in the project's success. Consequently, meticulous attention to these 'Keep Satisfied' stakeholders can mitigate risks, foster collaboration, and ultimately contribute to the project’s successful realisation.</a:t>
            </a:r>
          </a:p>
        </p:txBody>
      </p:sp>
      <p:sp>
        <p:nvSpPr>
          <p:cNvPr id="4" name="Slide Number Placeholder 3"/>
          <p:cNvSpPr>
            <a:spLocks noGrp="1"/>
          </p:cNvSpPr>
          <p:nvPr>
            <p:ph type="sldNum" sz="quarter" idx="5"/>
          </p:nvPr>
        </p:nvSpPr>
        <p:spPr/>
        <p:txBody>
          <a:bodyPr/>
          <a:lstStyle/>
          <a:p>
            <a:fld id="{3CC804AE-5718-4E0D-AB02-4E734B28F3CF}" type="slidenum">
              <a:rPr lang="en-GB" smtClean="0"/>
              <a:t>6</a:t>
            </a:fld>
            <a:endParaRPr lang="en-GB"/>
          </a:p>
        </p:txBody>
      </p:sp>
    </p:spTree>
    <p:extLst>
      <p:ext uri="{BB962C8B-B14F-4D97-AF65-F5344CB8AC3E}">
        <p14:creationId xmlns:p14="http://schemas.microsoft.com/office/powerpoint/2010/main" val="2302609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Gantt Chart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GANTT chart offers a visual timeline of the Fuzzy Drink Launch Plan across 20 weeks. Beginning with the product launch planning phase and concluding with the project closure, the chart aptly showcases the sequence and duration of each critical task. Notably, certain tasks, such as 'Management approval of the plans' and 'Information dissemination among employees', are relatively short-lived, hinting at their specific nature. On the other hand, the extended durations of 'Project implementation' and 'Fund management for implementation' underline their multifaceted and critical roles. By segmenting the project's journey, this GANTT chart acts as both a planning tool and a progress tracker, ensuring timely execution and stakeholder alignment.</a:t>
            </a:r>
          </a:p>
        </p:txBody>
      </p:sp>
      <p:sp>
        <p:nvSpPr>
          <p:cNvPr id="4" name="Slide Number Placeholder 3"/>
          <p:cNvSpPr>
            <a:spLocks noGrp="1"/>
          </p:cNvSpPr>
          <p:nvPr>
            <p:ph type="sldNum" sz="quarter" idx="5"/>
          </p:nvPr>
        </p:nvSpPr>
        <p:spPr/>
        <p:txBody>
          <a:bodyPr/>
          <a:lstStyle/>
          <a:p>
            <a:fld id="{3CC804AE-5718-4E0D-AB02-4E734B28F3CF}" type="slidenum">
              <a:rPr lang="en-GB" smtClean="0"/>
              <a:t>7</a:t>
            </a:fld>
            <a:endParaRPr lang="en-GB"/>
          </a:p>
        </p:txBody>
      </p:sp>
    </p:spTree>
    <p:extLst>
      <p:ext uri="{BB962C8B-B14F-4D97-AF65-F5344CB8AC3E}">
        <p14:creationId xmlns:p14="http://schemas.microsoft.com/office/powerpoint/2010/main" val="21954616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Work Breakdown Structure (WBS)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Work Breakdown Structure (WBS) for the Fuzzy Drink Launch Plan serves as an invaluable roadmap for our 20-week journey to successful project implementation. By breaking down main tasks into more manageable sub-tasks, we create a hierarchical framework that clearly delineates responsibilities and work packages. This granularity enables better estimation of time, cost, and resources, making it easier to align the various elements of the project with our overarching goals. Given that we have a tight window of 20 weeks, this detailed WBS will be instrumental in keeping the team on track, facilitating more effective communication, and providing a structured approach to problem-solving should any obstacles arise.</a:t>
            </a:r>
          </a:p>
        </p:txBody>
      </p:sp>
      <p:sp>
        <p:nvSpPr>
          <p:cNvPr id="4" name="Slide Number Placeholder 3"/>
          <p:cNvSpPr>
            <a:spLocks noGrp="1"/>
          </p:cNvSpPr>
          <p:nvPr>
            <p:ph type="sldNum" sz="quarter" idx="5"/>
          </p:nvPr>
        </p:nvSpPr>
        <p:spPr/>
        <p:txBody>
          <a:bodyPr/>
          <a:lstStyle/>
          <a:p>
            <a:fld id="{3CC804AE-5718-4E0D-AB02-4E734B28F3CF}" type="slidenum">
              <a:rPr lang="en-GB" smtClean="0"/>
              <a:t>8</a:t>
            </a:fld>
            <a:endParaRPr lang="en-GB"/>
          </a:p>
        </p:txBody>
      </p:sp>
    </p:spTree>
    <p:extLst>
      <p:ext uri="{BB962C8B-B14F-4D97-AF65-F5344CB8AC3E}">
        <p14:creationId xmlns:p14="http://schemas.microsoft.com/office/powerpoint/2010/main" val="710860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ct val="115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Quadrant 1: Project Overview</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Project Title: Fuzzy Drink Launch Plan</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Project Manager: The team members</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Objective: To successfully introduce the new Fuzzy Drink variant to the market, attaining a robust foothold and outperforming past launches.</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Dates: Commencing on the 1st January 2024 for a duration of 20 weeks.</a:t>
            </a:r>
          </a:p>
          <a:p>
            <a:endParaRPr lang="en-GB" dirty="0"/>
          </a:p>
          <a:p>
            <a:pPr algn="l">
              <a:lnSpc>
                <a:spcPct val="115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Quadrant 2: Technical Details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Scope: Developing and launching the Fuzzy Drink with aligned marketing and promotional efforts, while securing necessary approvals and managing funds. Excludes post-launch feedback mechanisms.</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Methodology: Conducting primary research via customer surveys to inform the launch strategy.</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Deliverables: Comprehensive product launch plan, marketing strategy, stakeholder communication blueprint, and fund management protocol.</a:t>
            </a:r>
          </a:p>
          <a:p>
            <a:endParaRPr lang="en-GB" dirty="0"/>
          </a:p>
          <a:p>
            <a:pPr algn="l">
              <a:lnSpc>
                <a:spcPct val="115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Quadrant 3: Financial Overview</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Budget: Allocated £78,000 for end-to-end project execution.</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Funding Source: Primarily from internal reserves, supplemented by a minor loan.</a:t>
            </a:r>
          </a:p>
          <a:p>
            <a:pPr algn="l">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Financial Risks: Potential overruns due to unforeseen marketing costs or production delays.</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Current Spend: £1,000 spent on preliminary research and planning.</a:t>
            </a:r>
          </a:p>
          <a:p>
            <a:endParaRPr lang="en-GB" dirty="0"/>
          </a:p>
          <a:p>
            <a:pPr algn="l">
              <a:lnSpc>
                <a:spcPct val="115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Quadrant 4: Status and Risks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Status: Initial phase of strategy development is underway, with a focus on market research.</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Risks and Issues: Potential supply chain disruptions, competitors launching similar products, and unforeseen regulatory challenges.</a:t>
            </a:r>
          </a:p>
          <a:p>
            <a:pPr algn="just">
              <a:lnSpc>
                <a:spcPct val="115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Mitigation Strategies: Diversifying suppliers, closely monitoring competitor actions, and engaging in continuous dialogue with regulatory bodies to ensure compliance.</a:t>
            </a:r>
          </a:p>
        </p:txBody>
      </p:sp>
      <p:sp>
        <p:nvSpPr>
          <p:cNvPr id="4" name="Slide Number Placeholder 3"/>
          <p:cNvSpPr>
            <a:spLocks noGrp="1"/>
          </p:cNvSpPr>
          <p:nvPr>
            <p:ph type="sldNum" sz="quarter" idx="5"/>
          </p:nvPr>
        </p:nvSpPr>
        <p:spPr/>
        <p:txBody>
          <a:bodyPr/>
          <a:lstStyle/>
          <a:p>
            <a:fld id="{3CC804AE-5718-4E0D-AB02-4E734B28F3CF}" type="slidenum">
              <a:rPr lang="en-GB" smtClean="0"/>
              <a:t>9</a:t>
            </a:fld>
            <a:endParaRPr lang="en-GB"/>
          </a:p>
        </p:txBody>
      </p:sp>
    </p:spTree>
    <p:extLst>
      <p:ext uri="{BB962C8B-B14F-4D97-AF65-F5344CB8AC3E}">
        <p14:creationId xmlns:p14="http://schemas.microsoft.com/office/powerpoint/2010/main" val="42258330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communication strategies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Communication is fundamental to the success of any project, ensuring alignment of vision, understanding of roles, and clear dissemination of information among all stakeholders. For the 'Fuzzy Drink Launch Plan', there are several communication strategies that will be crucial.</a:t>
            </a:r>
          </a:p>
          <a:p>
            <a:pPr algn="just">
              <a:lnSpc>
                <a:spcPct val="150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Regular Stakeholder Meetings:</a:t>
            </a:r>
            <a:r>
              <a:rPr lang="en-GB" sz="1800" kern="100" dirty="0">
                <a:effectLst/>
                <a:latin typeface="Calibri" panose="020F0502020204030204" pitchFamily="34" charset="0"/>
                <a:ea typeface="Calibri" panose="020F0502020204030204" pitchFamily="34" charset="0"/>
                <a:cs typeface="Arial" panose="020B0604020202020204" pitchFamily="34" charset="0"/>
              </a:rPr>
              <a:t> Regular meetings will be held, accommodating both internal and external stakeholders. This will provide a platform for updates on project progression, potential roadblocks, and obtaining feedback. According to Kerzner (2019), maintaining an open line of communication through frequent interactions helps in quickly identifying and resolving potential conflicts, leading to smoother project transitions.</a:t>
            </a:r>
          </a:p>
          <a:p>
            <a:pPr algn="just">
              <a:lnSpc>
                <a:spcPct val="150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Digital Communication Platforms:</a:t>
            </a:r>
            <a:r>
              <a:rPr lang="en-GB" sz="1800" kern="100" dirty="0">
                <a:effectLst/>
                <a:latin typeface="Calibri" panose="020F0502020204030204" pitchFamily="34" charset="0"/>
                <a:ea typeface="Calibri" panose="020F0502020204030204" pitchFamily="34" charset="0"/>
                <a:cs typeface="Arial" panose="020B0604020202020204" pitchFamily="34" charset="0"/>
              </a:rPr>
              <a:t> In this age of technology, utilising platforms like email, messaging applications, or dedicated project management tools ensures that stakeholders, irrespective of their location, remain in the loop. Lee et al. (2018) posit that leveraging technology not only facilitates quick dissemination of information but also maintains a repository of communications, which can be referenced when needed.</a:t>
            </a:r>
          </a:p>
          <a:p>
            <a:pPr algn="just">
              <a:lnSpc>
                <a:spcPct val="150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Detailed Project Newsletters:</a:t>
            </a:r>
            <a:r>
              <a:rPr lang="en-GB" sz="1800" kern="100" dirty="0">
                <a:effectLst/>
                <a:latin typeface="Calibri" panose="020F0502020204030204" pitchFamily="34" charset="0"/>
                <a:ea typeface="Calibri" panose="020F0502020204030204" pitchFamily="34" charset="0"/>
                <a:cs typeface="Arial" panose="020B0604020202020204" pitchFamily="34" charset="0"/>
              </a:rPr>
              <a:t> Periodic newsletters can be a comprehensive way to update stakeholders on various facets of the project. These could include achievements, milestones reached, challenges faced, and the way forward. As per Mavi and Standing (2018), newsletters act as a structured means to inform, engage, and even educate stakeholders, which can be particularly important in complex projects.</a:t>
            </a:r>
          </a:p>
          <a:p>
            <a:pPr algn="just">
              <a:lnSpc>
                <a:spcPct val="150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Feedback Mechanisms:</a:t>
            </a:r>
            <a:r>
              <a:rPr lang="en-GB" sz="1800" kern="100" dirty="0">
                <a:effectLst/>
                <a:latin typeface="Calibri" panose="020F0502020204030204" pitchFamily="34" charset="0"/>
                <a:ea typeface="Calibri" panose="020F0502020204030204" pitchFamily="34" charset="0"/>
                <a:cs typeface="Arial" panose="020B0604020202020204" pitchFamily="34" charset="0"/>
              </a:rPr>
              <a:t> Creating avenues for stakeholders to provide feedback is crucial. It could be in the form of suggestion boxes, online forms, or dedicated sessions. Levy (2018) emphasises that feedback mechanisms are instrumental in ensuring that the project remains on track and aligned with stakeholder expectations. Moreover, they provide stakeholders with a sense of involvement, enhancing their buy-in.</a:t>
            </a:r>
          </a:p>
          <a:p>
            <a:pPr algn="just">
              <a:lnSpc>
                <a:spcPct val="150000"/>
              </a:lnSpc>
              <a:spcAft>
                <a:spcPts val="800"/>
              </a:spcAft>
            </a:pPr>
            <a:r>
              <a:rPr lang="en-GB" sz="1800" b="1" kern="100" dirty="0">
                <a:effectLst/>
                <a:latin typeface="Calibri" panose="020F0502020204030204" pitchFamily="34" charset="0"/>
                <a:ea typeface="Calibri" panose="020F0502020204030204" pitchFamily="34" charset="0"/>
                <a:cs typeface="Arial" panose="020B0604020202020204" pitchFamily="34" charset="0"/>
              </a:rPr>
              <a:t>Crisis Communication Plan:</a:t>
            </a:r>
            <a:r>
              <a:rPr lang="en-GB" sz="1800" kern="100" dirty="0">
                <a:effectLst/>
                <a:latin typeface="Calibri" panose="020F0502020204030204" pitchFamily="34" charset="0"/>
                <a:ea typeface="Calibri" panose="020F0502020204030204" pitchFamily="34" charset="0"/>
                <a:cs typeface="Arial" panose="020B0604020202020204" pitchFamily="34" charset="0"/>
              </a:rPr>
              <a:t> Every project faces unforeseen challenges. Having a crisis communication plan means that when things don't go according to the script, there's a structured way to handle communications, ensuring that stakeholders remain informed and that there's minimal panic. Kerzner (2018) elucidates that during times of crisis, clear and timely communication can mitigate the potential negative impacts, keeping stakeholder trust intact.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In conclusion, communication isn't merely about disseminating information; it's about building and maintaining relationships, ensuring clarity, and fostering trust. By integrating these strategies, the project team can ensure that the stakeholders remain engaged, informed, and supportive throughout the project lifecycle, thereby increasing the chances of the project's success.</a:t>
            </a:r>
          </a:p>
        </p:txBody>
      </p:sp>
      <p:sp>
        <p:nvSpPr>
          <p:cNvPr id="4" name="Slide Number Placeholder 3"/>
          <p:cNvSpPr>
            <a:spLocks noGrp="1"/>
          </p:cNvSpPr>
          <p:nvPr>
            <p:ph type="sldNum" sz="quarter" idx="5"/>
          </p:nvPr>
        </p:nvSpPr>
        <p:spPr/>
        <p:txBody>
          <a:bodyPr/>
          <a:lstStyle/>
          <a:p>
            <a:fld id="{3CC804AE-5718-4E0D-AB02-4E734B28F3CF}" type="slidenum">
              <a:rPr lang="en-GB" smtClean="0"/>
              <a:t>10</a:t>
            </a:fld>
            <a:endParaRPr lang="en-GB"/>
          </a:p>
        </p:txBody>
      </p:sp>
    </p:spTree>
    <p:extLst>
      <p:ext uri="{BB962C8B-B14F-4D97-AF65-F5344CB8AC3E}">
        <p14:creationId xmlns:p14="http://schemas.microsoft.com/office/powerpoint/2010/main" val="26183516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presented sales plan offers a comprehensive breakdown of projected expenditures essential for a successful product launch. Allocating significant funds for digital promotion and advertising showcases an understanding of modern marketing's pivotal role. Additionally, investing in personal selling and retailer partnership incentives indicates an emphasis on building strong relationships with direct sales agents and retailers. The contingency fund under "Miscellaneous" is a prudent inclusion, allowing flexibility to manage unforeseen expenses. However, continuous monitoring is essential to ensure that each allocated amount yields the desired return on investment and aligns with the project's evolving needs. Overall, the plan appears well-considered, laying a strong foundation for the project's success.</a:t>
            </a:r>
          </a:p>
        </p:txBody>
      </p:sp>
      <p:sp>
        <p:nvSpPr>
          <p:cNvPr id="4" name="Slide Number Placeholder 3"/>
          <p:cNvSpPr>
            <a:spLocks noGrp="1"/>
          </p:cNvSpPr>
          <p:nvPr>
            <p:ph type="sldNum" sz="quarter" idx="5"/>
          </p:nvPr>
        </p:nvSpPr>
        <p:spPr/>
        <p:txBody>
          <a:bodyPr/>
          <a:lstStyle/>
          <a:p>
            <a:fld id="{3CC804AE-5718-4E0D-AB02-4E734B28F3CF}" type="slidenum">
              <a:rPr lang="en-GB" smtClean="0"/>
              <a:t>11</a:t>
            </a:fld>
            <a:endParaRPr lang="en-GB"/>
          </a:p>
        </p:txBody>
      </p:sp>
    </p:spTree>
    <p:extLst>
      <p:ext uri="{BB962C8B-B14F-4D97-AF65-F5344CB8AC3E}">
        <p14:creationId xmlns:p14="http://schemas.microsoft.com/office/powerpoint/2010/main" val="20919225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success criteria</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In the intricate process of launching a new product, success is multifaceted. The first criterion, on-time completion, ensures that the product hits the market when it can optimally seize the market opportunity and before any competitors do. A delay might result in missed opportunities or increased costs (Nicholas and Steyn, 2020). On-budget delivery, the second criterion, is crucial to ensure financial viability. If costs spiral out of control, the project might not yield the anticipated return on investment or could drain resources from other essential initiatives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Portny</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Portny</a:t>
            </a:r>
            <a:r>
              <a:rPr lang="en-GB" sz="1800" kern="100" dirty="0">
                <a:effectLst/>
                <a:latin typeface="Calibri" panose="020F0502020204030204" pitchFamily="34" charset="0"/>
                <a:ea typeface="Calibri" panose="020F0502020204030204" pitchFamily="34" charset="0"/>
                <a:cs typeface="Arial" panose="020B0604020202020204" pitchFamily="34" charset="0"/>
              </a:rPr>
              <a:t>, 2022).</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Quality of deliverables is non-negotiable. It encompasses not only the product itself but also promotional materials, branding, and all associated campaigns. If quality falters, it could tarnish the brand's reputation, thereby affecting future endeavours (Ford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Lyneis</a:t>
            </a:r>
            <a:r>
              <a:rPr lang="en-GB" sz="1800" kern="100" dirty="0">
                <a:effectLst/>
                <a:latin typeface="Calibri" panose="020F0502020204030204" pitchFamily="34" charset="0"/>
                <a:ea typeface="Calibri" panose="020F0502020204030204" pitchFamily="34" charset="0"/>
                <a:cs typeface="Arial" panose="020B0604020202020204" pitchFamily="34" charset="0"/>
              </a:rPr>
              <a:t>, 2020). Stakeholder satisfaction plays a pivotal role in the product's success. If stakeholders, ranging from investors to end consumers, are displeased, the product may not receive the support or reception it needs. Lastly, the achievement of project objectives is the overarching success metric. It means that all specific goals, whether they pertain to sales numbers, market share, or any other metric, have been met. This comprehensive approach ensures a holistic measure of success.</a:t>
            </a:r>
          </a:p>
        </p:txBody>
      </p:sp>
      <p:sp>
        <p:nvSpPr>
          <p:cNvPr id="4" name="Slide Number Placeholder 3"/>
          <p:cNvSpPr>
            <a:spLocks noGrp="1"/>
          </p:cNvSpPr>
          <p:nvPr>
            <p:ph type="sldNum" sz="quarter" idx="5"/>
          </p:nvPr>
        </p:nvSpPr>
        <p:spPr/>
        <p:txBody>
          <a:bodyPr/>
          <a:lstStyle/>
          <a:p>
            <a:fld id="{3CC804AE-5718-4E0D-AB02-4E734B28F3CF}" type="slidenum">
              <a:rPr lang="en-GB" smtClean="0"/>
              <a:t>12</a:t>
            </a:fld>
            <a:endParaRPr lang="en-GB"/>
          </a:p>
        </p:txBody>
      </p:sp>
    </p:spTree>
    <p:extLst>
      <p:ext uri="{BB962C8B-B14F-4D97-AF65-F5344CB8AC3E}">
        <p14:creationId xmlns:p14="http://schemas.microsoft.com/office/powerpoint/2010/main" val="23650818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Project risk assessment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launch of the Fuzzy Drink is not without its inherent challenges. Each risk presents a unique threat that, if left unaddressed, can gravely derail the project's trajectory. The potential delays or failure in developing an effective marketing plan carries both a high possibility and impact. This can cripple the product's reception in the market, making its introduction lacklustre. As Meredith, Shafer, and Mantel Jr (2017) assert, marketing is a linchpin to product launches, determining both initial impressions and sustained growth. Thus, proactive development, testing, and refinement of the marketing strategy are paramount. Regular team check-ins and the use of agile methodologies can facilitate rapid iterations based on real-time feedback.</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different type of danger looms with the risk of the drink's non-compliance with Health and Safety Regulations. Despite its low possibility, the impact remains significant. Such a violation can lead to severe financial penalties, a tarnished brand image, and even product recalls (Harrison and Lock, 2017). To mitigate this, rigorous and regular product testing against all local health and safety standards should be prioritised. Also, it would be prudent to employ legal expertise specifically versed in food and beverage regulations.</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Budget overruns and unforeseen costs, bearing a high possibility and impact, can strain resources and impede other critical operations. As Brewer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Dittman</a:t>
            </a:r>
            <a:r>
              <a:rPr lang="en-GB" sz="1800" kern="100" dirty="0">
                <a:effectLst/>
                <a:latin typeface="Calibri" panose="020F0502020204030204" pitchFamily="34" charset="0"/>
                <a:ea typeface="Calibri" panose="020F0502020204030204" pitchFamily="34" charset="0"/>
                <a:cs typeface="Arial" panose="020B0604020202020204" pitchFamily="34" charset="0"/>
              </a:rPr>
              <a:t> (2018) note, financial deviations can stem from a myriad of sources, including but not limited to, inflation, unexpected vendor price hikes, and unanticipated operational challenges. It is imperative to maintain a financial buffer or contingency fund to cater to these unforeseen costs. Moreover, adopting a robust financial tracking system and engaging in periodic budget reviews can ensure the project remains financially viable.</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Another potential risk is inadequate engagement or resistance from stakeholders. Stakeholders, from suppliers to retailers, play pivotal roles in the product's market journey. If they are disengaged or actively resist the product, its market penetration can be severely limited. Burke (2013) emphasises the importance of stakeholder management, recommending regular communication, addressing concerns proactively, and building relationships founded on mutual trust and respect.</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Lastly, failure in the supply chain, particularly in sourcing quality food ingredients, is a significant concern. Given its high possibility and impact, such a disruption can lead to production halts, compromising the drink's quality and, thereby, its market reputation. Gustavsson and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Hallin</a:t>
            </a:r>
            <a:r>
              <a:rPr lang="en-GB" sz="1800" kern="100" dirty="0">
                <a:effectLst/>
                <a:latin typeface="Calibri" panose="020F0502020204030204" pitchFamily="34" charset="0"/>
                <a:ea typeface="Calibri" panose="020F0502020204030204" pitchFamily="34" charset="0"/>
                <a:cs typeface="Arial" panose="020B0604020202020204" pitchFamily="34" charset="0"/>
              </a:rPr>
              <a:t> (2014) suggest forging strong partnerships with multiple suppliers, thereby ensuring a backup in case of any disruptions. Also, maintaining a stockpile of key ingredients can cushion against short-term supply chain disturbances.</a:t>
            </a:r>
          </a:p>
        </p:txBody>
      </p:sp>
      <p:sp>
        <p:nvSpPr>
          <p:cNvPr id="4" name="Slide Number Placeholder 3"/>
          <p:cNvSpPr>
            <a:spLocks noGrp="1"/>
          </p:cNvSpPr>
          <p:nvPr>
            <p:ph type="sldNum" sz="quarter" idx="5"/>
          </p:nvPr>
        </p:nvSpPr>
        <p:spPr/>
        <p:txBody>
          <a:bodyPr/>
          <a:lstStyle/>
          <a:p>
            <a:fld id="{3CC804AE-5718-4E0D-AB02-4E734B28F3CF}" type="slidenum">
              <a:rPr lang="en-GB" smtClean="0"/>
              <a:t>13</a:t>
            </a:fld>
            <a:endParaRPr lang="en-GB"/>
          </a:p>
        </p:txBody>
      </p:sp>
    </p:spTree>
    <p:extLst>
      <p:ext uri="{BB962C8B-B14F-4D97-AF65-F5344CB8AC3E}">
        <p14:creationId xmlns:p14="http://schemas.microsoft.com/office/powerpoint/2010/main" val="7239583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a:t>
            </a:r>
          </a:p>
          <a:p>
            <a:pPr algn="just">
              <a:lnSpc>
                <a:spcPct val="150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project management plan for the launch of the Fuzzy Drink has been meticulously crafted to address all vital facets of bringing a new product to market. From initial conceptualisation to the final rollout, every phase has been thoughtfully structured, underpinned by industry best practices and scholarly insights. The incorporation of detailed financial forecasts, resource allocations, and communication strategies showcases a commitment to thoroughness. Risk assessment stands out as particularly crucial, with the team having identified potential challenges and formulated strategies to mitigate them. Such proactive approaches, combined with clear success criteria, set a robust framework for the project's execution. It is also commendable how stakeholder engagement and communication have been emphasised, highlighting the understanding that a project's success is intertwined with the collaboration and support of all involved parties. In essence, this plan not only serves as a roadmap for the Fuzzy Drink's launch but also as a testament to the team's dedication to excellence. With careful adherence to this blueprint, the launch of the Fuzzy Drink is poised for success, promising a favourable reception in the market and a bright future for the product.</a:t>
            </a:r>
          </a:p>
        </p:txBody>
      </p:sp>
      <p:sp>
        <p:nvSpPr>
          <p:cNvPr id="4" name="Slide Number Placeholder 3"/>
          <p:cNvSpPr>
            <a:spLocks noGrp="1"/>
          </p:cNvSpPr>
          <p:nvPr>
            <p:ph type="sldNum" sz="quarter" idx="5"/>
          </p:nvPr>
        </p:nvSpPr>
        <p:spPr/>
        <p:txBody>
          <a:bodyPr/>
          <a:lstStyle/>
          <a:p>
            <a:fld id="{3CC804AE-5718-4E0D-AB02-4E734B28F3CF}" type="slidenum">
              <a:rPr lang="en-GB" smtClean="0"/>
              <a:t>14</a:t>
            </a:fld>
            <a:endParaRPr lang="en-GB"/>
          </a:p>
        </p:txBody>
      </p:sp>
    </p:spTree>
    <p:extLst>
      <p:ext uri="{BB962C8B-B14F-4D97-AF65-F5344CB8AC3E}">
        <p14:creationId xmlns:p14="http://schemas.microsoft.com/office/powerpoint/2010/main" val="1555405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258C7-7D36-8FA1-BF31-4129B50F49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D37EC9-FF42-9A10-1558-7ADCCB4BC5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ED4AB0-D697-5EE4-512A-F237EFCB8460}"/>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7A34BC91-5DFA-53A0-E2D8-15DDA3876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223A8E-1505-10AD-9E6A-13DDF0D3310F}"/>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2277416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08976-03B9-568C-F686-FF00760E5C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090D19-1B9D-7E80-8C67-DBE30385AEA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78D6C9-48FD-99E4-B25E-217EF48762A7}"/>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547B8F41-D5C7-303D-359B-6FFD783386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5F4F45-0B41-8D93-6361-12485DA48F93}"/>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4579697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A4274-17E2-9A13-6FE2-7927C26C20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9517AD-5307-A486-4BA4-9D5DEC06A36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1D5A44C-A2B7-51B9-C471-499BA196DD49}"/>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E75AC7C8-89B6-B764-B2A1-CE62C0D3F2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01F7D0-0606-CB1E-7809-77D680682426}"/>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333503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48B1-6167-C879-2489-ADBB427D36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F02D0-E838-0D4E-0141-483CF649A9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DD7CB2-C91D-7441-8107-8310D756CB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BD70F87-5F8F-6FA9-3829-77A39B28B5FE}"/>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6" name="Footer Placeholder 5">
            <a:extLst>
              <a:ext uri="{FF2B5EF4-FFF2-40B4-BE49-F238E27FC236}">
                <a16:creationId xmlns:a16="http://schemas.microsoft.com/office/drawing/2014/main" id="{F2A9E773-6966-43E3-EDC8-7ADC73F800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206EAE-8F6A-A0E6-4244-9542035BFCB7}"/>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630784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F14A8-A534-3801-1A4F-B6903E8B5B2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1B99A9-B338-EA13-7190-1B78423EF2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F8E7AC-1C25-47F4-23BA-2051A79BB4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409E07-5DA7-FA75-585F-48A5779DEA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F89BA1-4FA1-AEC5-920E-3E200C3D67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99B74-9114-D4E4-F376-615FB7DE17EA}"/>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8" name="Footer Placeholder 7">
            <a:extLst>
              <a:ext uri="{FF2B5EF4-FFF2-40B4-BE49-F238E27FC236}">
                <a16:creationId xmlns:a16="http://schemas.microsoft.com/office/drawing/2014/main" id="{8465F05D-5F27-6F26-EE12-3E1FF5C97E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343C4B-A40C-E8AE-33E5-C868A62C6BDF}"/>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70850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82D31-C6D9-8F1D-2DA8-306D67A3426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65C497-92AE-B1DB-030B-505218F3EA6C}"/>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4" name="Footer Placeholder 3">
            <a:extLst>
              <a:ext uri="{FF2B5EF4-FFF2-40B4-BE49-F238E27FC236}">
                <a16:creationId xmlns:a16="http://schemas.microsoft.com/office/drawing/2014/main" id="{B24D8D37-C34B-39AB-1E0C-2268FB0F06F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F3C481-A8DA-AF32-F258-4CF255495574}"/>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980065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CCC49E-41EB-FF56-DB94-3D16A56BE3AA}"/>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3" name="Footer Placeholder 2">
            <a:extLst>
              <a:ext uri="{FF2B5EF4-FFF2-40B4-BE49-F238E27FC236}">
                <a16:creationId xmlns:a16="http://schemas.microsoft.com/office/drawing/2014/main" id="{9D0ADA93-4AB3-98D4-2DAF-9570CF880D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26E8FAD-F473-B431-28BF-9711C4FEA82A}"/>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438712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014A0-DA70-365B-969C-C76C9D595D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3747B9-E6EA-2900-07BF-EA4097F5B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1FB4BD-ECDC-1D0B-3E14-285C5D99EC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BC995F-5112-8D97-A1EE-91682CB51D26}"/>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6" name="Footer Placeholder 5">
            <a:extLst>
              <a:ext uri="{FF2B5EF4-FFF2-40B4-BE49-F238E27FC236}">
                <a16:creationId xmlns:a16="http://schemas.microsoft.com/office/drawing/2014/main" id="{1BCA921F-5351-A912-A86E-B7E65B65BF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528F42-882B-7406-0B3B-F9AC160DB161}"/>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37397603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EE717-C9DC-AA3B-7079-3C5F6537A0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76D481-EF39-9457-DEB4-99D914BDFF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52F831-DDE5-A994-D55B-C71461AE4E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09DC12-7542-E805-F256-2A58DDEE86F8}"/>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6" name="Footer Placeholder 5">
            <a:extLst>
              <a:ext uri="{FF2B5EF4-FFF2-40B4-BE49-F238E27FC236}">
                <a16:creationId xmlns:a16="http://schemas.microsoft.com/office/drawing/2014/main" id="{F76F20B7-0649-3166-FC95-02DAA29B8B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E7B961-AC13-BF1A-B762-0351BDFE694C}"/>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2234705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6C5BB-E869-2BAC-35D3-0070B0B4AA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CC9241-1407-1F08-C75A-2DA28E2351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A233B3-4320-4B12-6331-E46D699A95D1}"/>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7AEABC26-94FE-2294-D990-1CAA47C639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F9ACB-2BD3-C25A-7783-4AB74E17445A}"/>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3808579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98FD5A-D4FA-F132-70E8-86AB7C8C84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49E9C0-5290-EC9C-E84E-15456910B8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C8933D-BAB5-EE9B-FC75-050A431BF198}"/>
              </a:ext>
            </a:extLst>
          </p:cNvPr>
          <p:cNvSpPr>
            <a:spLocks noGrp="1"/>
          </p:cNvSpPr>
          <p:nvPr>
            <p:ph type="dt" sz="half" idx="10"/>
          </p:nvPr>
        </p:nvSpPr>
        <p:spPr/>
        <p:txBody>
          <a:body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2F68DD03-92CE-0CBE-D839-D1C362DD57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9EE382-FC41-C6FD-60E6-DDEF75933D89}"/>
              </a:ext>
            </a:extLst>
          </p:cNvPr>
          <p:cNvSpPr>
            <a:spLocks noGrp="1"/>
          </p:cNvSpPr>
          <p:nvPr>
            <p:ph type="sldNum" sz="quarter" idx="12"/>
          </p:nvPr>
        </p:nvSpPr>
        <p:spPr/>
        <p:txBody>
          <a:bodyPr/>
          <a:lstStyle/>
          <a:p>
            <a:fld id="{F084802B-A562-4FF5-BED0-75068BC8945E}" type="slidenum">
              <a:rPr lang="en-GB" smtClean="0"/>
              <a:t>‹#›</a:t>
            </a:fld>
            <a:endParaRPr lang="en-GB"/>
          </a:p>
        </p:txBody>
      </p:sp>
    </p:spTree>
    <p:extLst>
      <p:ext uri="{BB962C8B-B14F-4D97-AF65-F5344CB8AC3E}">
        <p14:creationId xmlns:p14="http://schemas.microsoft.com/office/powerpoint/2010/main" val="19553336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A12F17C-456C-AA50-9AA3-8C23BE7B0A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C205EE-288E-56A5-1291-0948104BBC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51F6C3-88FC-C76F-AA18-899EBB82D5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8E45EC-5DE2-464D-B54D-5203727510EA}" type="datetimeFigureOut">
              <a:rPr lang="en-GB" smtClean="0"/>
              <a:t>17/10/2023</a:t>
            </a:fld>
            <a:endParaRPr lang="en-GB"/>
          </a:p>
        </p:txBody>
      </p:sp>
      <p:sp>
        <p:nvSpPr>
          <p:cNvPr id="5" name="Footer Placeholder 4">
            <a:extLst>
              <a:ext uri="{FF2B5EF4-FFF2-40B4-BE49-F238E27FC236}">
                <a16:creationId xmlns:a16="http://schemas.microsoft.com/office/drawing/2014/main" id="{7E874D33-E10E-72DB-3FD7-16120E369A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EB3958-423C-9801-4DE4-C2785F396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84802B-A562-4FF5-BED0-75068BC8945E}" type="slidenum">
              <a:rPr lang="en-GB" smtClean="0"/>
              <a:t>‹#›</a:t>
            </a:fld>
            <a:endParaRPr lang="en-GB"/>
          </a:p>
        </p:txBody>
      </p:sp>
    </p:spTree>
    <p:extLst>
      <p:ext uri="{BB962C8B-B14F-4D97-AF65-F5344CB8AC3E}">
        <p14:creationId xmlns:p14="http://schemas.microsoft.com/office/powerpoint/2010/main" val="1906088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EA114C9-0028-ACAA-73D6-5483E4373FF1}"/>
              </a:ext>
            </a:extLst>
          </p:cNvPr>
          <p:cNvPicPr>
            <a:picLocks noChangeAspect="1"/>
          </p:cNvPicPr>
          <p:nvPr/>
        </p:nvPicPr>
        <p:blipFill rotWithShape="1">
          <a:blip r:embed="rId2"/>
          <a:srcRect t="28269" b="1548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FF97E8-AC67-7453-2674-120315FEC79A}"/>
              </a:ext>
            </a:extLst>
          </p:cNvPr>
          <p:cNvSpPr>
            <a:spLocks noGrp="1"/>
          </p:cNvSpPr>
          <p:nvPr>
            <p:ph type="ctrTitle"/>
          </p:nvPr>
        </p:nvSpPr>
        <p:spPr>
          <a:xfrm>
            <a:off x="1063752" y="443423"/>
            <a:ext cx="10058400" cy="2119654"/>
          </a:xfrm>
          <a:effectLst>
            <a:outerShdw blurRad="50800" dist="38100" dir="2700000" algn="tl" rotWithShape="0">
              <a:prstClr val="black">
                <a:alpha val="40000"/>
              </a:prstClr>
            </a:outerShdw>
          </a:effectLst>
        </p:spPr>
        <p:txBody>
          <a:bodyPr>
            <a:normAutofit/>
          </a:bodyPr>
          <a:lstStyle/>
          <a:p>
            <a:r>
              <a:rPr lang="en-US" b="1" dirty="0">
                <a:solidFill>
                  <a:srgbClr val="FFFFFF"/>
                </a:solidFill>
              </a:rPr>
              <a:t>BMSW5104: Managing Projects in the Workplace</a:t>
            </a:r>
            <a:endParaRPr lang="en-GB" b="1" dirty="0">
              <a:solidFill>
                <a:srgbClr val="FFFFFF"/>
              </a:solidFill>
            </a:endParaRPr>
          </a:p>
        </p:txBody>
      </p:sp>
      <p:sp>
        <p:nvSpPr>
          <p:cNvPr id="3" name="Subtitle 2">
            <a:extLst>
              <a:ext uri="{FF2B5EF4-FFF2-40B4-BE49-F238E27FC236}">
                <a16:creationId xmlns:a16="http://schemas.microsoft.com/office/drawing/2014/main" id="{F1E8CF4C-4DF4-A606-93C8-477D8671EC56}"/>
              </a:ext>
            </a:extLst>
          </p:cNvPr>
          <p:cNvSpPr>
            <a:spLocks noGrp="1"/>
          </p:cNvSpPr>
          <p:nvPr>
            <p:ph type="subTitle" idx="1"/>
          </p:nvPr>
        </p:nvSpPr>
        <p:spPr>
          <a:xfrm>
            <a:off x="827334" y="3653570"/>
            <a:ext cx="10771107" cy="1716178"/>
          </a:xfrm>
          <a:effectLst>
            <a:outerShdw blurRad="50800" dist="38100" dir="2700000" algn="tl" rotWithShape="0">
              <a:prstClr val="black">
                <a:alpha val="40000"/>
              </a:prstClr>
            </a:outerShdw>
          </a:effectLst>
        </p:spPr>
        <p:txBody>
          <a:bodyPr>
            <a:noAutofit/>
          </a:bodyPr>
          <a:lstStyle/>
          <a:p>
            <a:r>
              <a:rPr lang="en-US" sz="6000" dirty="0">
                <a:solidFill>
                  <a:srgbClr val="FFFFFF"/>
                </a:solidFill>
              </a:rPr>
              <a:t>Task 1: Proposal Pitch Presentation</a:t>
            </a:r>
            <a:endParaRPr lang="en-GB" sz="6000" dirty="0">
              <a:solidFill>
                <a:srgbClr val="FFFFFF"/>
              </a:solidFill>
            </a:endParaRPr>
          </a:p>
        </p:txBody>
      </p:sp>
    </p:spTree>
    <p:extLst>
      <p:ext uri="{BB962C8B-B14F-4D97-AF65-F5344CB8AC3E}">
        <p14:creationId xmlns:p14="http://schemas.microsoft.com/office/powerpoint/2010/main" val="746482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32DD2-5E01-6BAF-D953-76B9DB0EC537}"/>
              </a:ext>
            </a:extLst>
          </p:cNvPr>
          <p:cNvSpPr>
            <a:spLocks noGrp="1"/>
          </p:cNvSpPr>
          <p:nvPr>
            <p:ph type="title"/>
          </p:nvPr>
        </p:nvSpPr>
        <p:spPr>
          <a:xfrm>
            <a:off x="699713" y="248038"/>
            <a:ext cx="7429143" cy="1159200"/>
          </a:xfrm>
        </p:spPr>
        <p:txBody>
          <a:bodyPr vert="horz" lIns="91440" tIns="45720" rIns="91440" bIns="45720" rtlCol="0" anchor="ctr">
            <a:normAutofit/>
          </a:bodyPr>
          <a:lstStyle/>
          <a:p>
            <a:r>
              <a:rPr lang="en-US" sz="4000" kern="1200" dirty="0">
                <a:solidFill>
                  <a:srgbClr val="FFFFFF"/>
                </a:solidFill>
                <a:latin typeface="+mj-lt"/>
                <a:ea typeface="+mj-ea"/>
                <a:cs typeface="+mj-cs"/>
              </a:rPr>
              <a:t>Content and team’s contribution</a:t>
            </a:r>
          </a:p>
        </p:txBody>
      </p:sp>
      <p:graphicFrame>
        <p:nvGraphicFramePr>
          <p:cNvPr id="4" name="Table 3">
            <a:extLst>
              <a:ext uri="{FF2B5EF4-FFF2-40B4-BE49-F238E27FC236}">
                <a16:creationId xmlns:a16="http://schemas.microsoft.com/office/drawing/2014/main" id="{7A8D0B26-B931-748A-38EC-2EDE3D5841B4}"/>
              </a:ext>
            </a:extLst>
          </p:cNvPr>
          <p:cNvGraphicFramePr>
            <a:graphicFrameLocks noGrp="1"/>
          </p:cNvGraphicFramePr>
          <p:nvPr>
            <p:extLst>
              <p:ext uri="{D42A27DB-BD31-4B8C-83A1-F6EECF244321}">
                <p14:modId xmlns:p14="http://schemas.microsoft.com/office/powerpoint/2010/main" val="730846554"/>
              </p:ext>
            </p:extLst>
          </p:nvPr>
        </p:nvGraphicFramePr>
        <p:xfrm>
          <a:off x="112295" y="1574310"/>
          <a:ext cx="12079703" cy="5283691"/>
        </p:xfrm>
        <a:graphic>
          <a:graphicData uri="http://schemas.openxmlformats.org/drawingml/2006/table">
            <a:tbl>
              <a:tblPr firstRow="1" bandRow="1">
                <a:tableStyleId>{21E4AEA4-8DFA-4A89-87EB-49C32662AFE0}</a:tableStyleId>
              </a:tblPr>
              <a:tblGrid>
                <a:gridCol w="2521811">
                  <a:extLst>
                    <a:ext uri="{9D8B030D-6E8A-4147-A177-3AD203B41FA5}">
                      <a16:colId xmlns:a16="http://schemas.microsoft.com/office/drawing/2014/main" val="3516733805"/>
                    </a:ext>
                  </a:extLst>
                </a:gridCol>
                <a:gridCol w="1629555">
                  <a:extLst>
                    <a:ext uri="{9D8B030D-6E8A-4147-A177-3AD203B41FA5}">
                      <a16:colId xmlns:a16="http://schemas.microsoft.com/office/drawing/2014/main" val="1616713074"/>
                    </a:ext>
                  </a:extLst>
                </a:gridCol>
                <a:gridCol w="7928337">
                  <a:extLst>
                    <a:ext uri="{9D8B030D-6E8A-4147-A177-3AD203B41FA5}">
                      <a16:colId xmlns:a16="http://schemas.microsoft.com/office/drawing/2014/main" val="1630949195"/>
                    </a:ext>
                  </a:extLst>
                </a:gridCol>
              </a:tblGrid>
              <a:tr h="511093">
                <a:tc>
                  <a:txBody>
                    <a:bodyPr/>
                    <a:lstStyle/>
                    <a:p>
                      <a:pPr algn="ctr"/>
                      <a:r>
                        <a:rPr lang="en-GB" sz="2000" dirty="0"/>
                        <a:t>Names</a:t>
                      </a:r>
                    </a:p>
                  </a:txBody>
                  <a:tcPr marL="90984" marR="90984" marT="45492" marB="45492"/>
                </a:tc>
                <a:tc>
                  <a:txBody>
                    <a:bodyPr/>
                    <a:lstStyle/>
                    <a:p>
                      <a:pPr algn="ctr"/>
                      <a:r>
                        <a:rPr lang="en-GB" sz="2000" dirty="0"/>
                        <a:t>IDs</a:t>
                      </a:r>
                    </a:p>
                  </a:txBody>
                  <a:tcPr marL="90984" marR="90984" marT="45492" marB="45492"/>
                </a:tc>
                <a:tc>
                  <a:txBody>
                    <a:bodyPr/>
                    <a:lstStyle/>
                    <a:p>
                      <a:pPr algn="ctr"/>
                      <a:r>
                        <a:rPr lang="en-GB" sz="2000" dirty="0"/>
                        <a:t>Roles</a:t>
                      </a:r>
                    </a:p>
                  </a:txBody>
                  <a:tcPr marL="90984" marR="90984" marT="45492" marB="45492"/>
                </a:tc>
                <a:extLst>
                  <a:ext uri="{0D108BD9-81ED-4DB2-BD59-A6C34878D82A}">
                    <a16:rowId xmlns:a16="http://schemas.microsoft.com/office/drawing/2014/main" val="539014203"/>
                  </a:ext>
                </a:extLst>
              </a:tr>
              <a:tr h="1590866">
                <a:tc>
                  <a:txBody>
                    <a:bodyPr/>
                    <a:lstStyle/>
                    <a:p>
                      <a:pPr algn="ctr"/>
                      <a:r>
                        <a:rPr lang="en-GB" sz="2000" b="1" dirty="0" err="1"/>
                        <a:t>Touqir</a:t>
                      </a:r>
                      <a:r>
                        <a:rPr lang="en-GB" sz="2000" b="1" dirty="0"/>
                        <a:t> Hanif</a:t>
                      </a:r>
                    </a:p>
                  </a:txBody>
                  <a:tcPr marL="90984" marR="90984" marT="45492" marB="45492"/>
                </a:tc>
                <a:tc>
                  <a:txBody>
                    <a:bodyPr/>
                    <a:lstStyle/>
                    <a:p>
                      <a:pPr algn="ctr"/>
                      <a:r>
                        <a:rPr lang="en-GB" sz="2000" b="1" dirty="0"/>
                        <a:t>2107037</a:t>
                      </a:r>
                    </a:p>
                  </a:txBody>
                  <a:tcPr marL="90984" marR="90984" marT="45492" marB="45492"/>
                </a:tc>
                <a:tc>
                  <a:txBody>
                    <a:bodyPr/>
                    <a:lstStyle/>
                    <a:p>
                      <a:pPr marL="285750" indent="-285750" algn="l">
                        <a:buFont typeface="Arial" panose="020B0604020202020204" pitchFamily="34" charset="0"/>
                        <a:buChar char="•"/>
                      </a:pPr>
                      <a:r>
                        <a:rPr lang="en-GB" sz="2000" b="1" dirty="0"/>
                        <a:t>Introduction</a:t>
                      </a:r>
                    </a:p>
                    <a:p>
                      <a:pPr marL="285750" indent="-285750" algn="l">
                        <a:buFont typeface="Arial" panose="020B0604020202020204" pitchFamily="34" charset="0"/>
                        <a:buChar char="•"/>
                      </a:pPr>
                      <a:r>
                        <a:rPr lang="en-GB" sz="2000" b="1" dirty="0"/>
                        <a:t>A project description</a:t>
                      </a:r>
                    </a:p>
                    <a:p>
                      <a:pPr marL="285750" indent="-285750" algn="l">
                        <a:buFont typeface="Arial" panose="020B0604020202020204" pitchFamily="34" charset="0"/>
                        <a:buChar char="•"/>
                      </a:pPr>
                      <a:r>
                        <a:rPr lang="en-GB" sz="2000" b="1" dirty="0"/>
                        <a:t>Project Scope</a:t>
                      </a:r>
                    </a:p>
                    <a:p>
                      <a:pPr marL="285750" indent="-285750" algn="l">
                        <a:buFont typeface="Arial" panose="020B0604020202020204" pitchFamily="34" charset="0"/>
                        <a:buChar char="•"/>
                      </a:pPr>
                      <a:r>
                        <a:rPr lang="en-GB" sz="2000" b="1" dirty="0"/>
                        <a:t>Project stakeholder analysis</a:t>
                      </a:r>
                    </a:p>
                  </a:txBody>
                  <a:tcPr marL="90984" marR="90984" marT="45492" marB="45492"/>
                </a:tc>
                <a:extLst>
                  <a:ext uri="{0D108BD9-81ED-4DB2-BD59-A6C34878D82A}">
                    <a16:rowId xmlns:a16="http://schemas.microsoft.com/office/drawing/2014/main" val="2303299084"/>
                  </a:ext>
                </a:extLst>
              </a:tr>
              <a:tr h="1590866">
                <a:tc>
                  <a:txBody>
                    <a:bodyPr/>
                    <a:lstStyle/>
                    <a:p>
                      <a:pPr algn="ctr"/>
                      <a:r>
                        <a:rPr lang="en-GB" sz="2000" b="1" dirty="0"/>
                        <a:t>Ashfaq Ahmed</a:t>
                      </a:r>
                    </a:p>
                  </a:txBody>
                  <a:tcPr marL="90984" marR="90984" marT="45492" marB="45492"/>
                </a:tc>
                <a:tc>
                  <a:txBody>
                    <a:bodyPr/>
                    <a:lstStyle/>
                    <a:p>
                      <a:pPr algn="ctr"/>
                      <a:r>
                        <a:rPr lang="en-GB" sz="2000" b="1" dirty="0"/>
                        <a:t>2028429</a:t>
                      </a:r>
                    </a:p>
                  </a:txBody>
                  <a:tcPr marL="90984" marR="90984" marT="45492" marB="45492"/>
                </a:tc>
                <a:tc>
                  <a:txBody>
                    <a:bodyPr/>
                    <a:lstStyle/>
                    <a:p>
                      <a:pPr marL="285750" indent="-285750" algn="l">
                        <a:buFont typeface="Arial" panose="020B0604020202020204" pitchFamily="34" charset="0"/>
                        <a:buChar char="•"/>
                      </a:pPr>
                      <a:r>
                        <a:rPr lang="en-US" sz="2000" b="1" dirty="0"/>
                        <a:t>Project Gantt Chart</a:t>
                      </a:r>
                    </a:p>
                    <a:p>
                      <a:pPr marL="285750" indent="-285750" algn="l">
                        <a:buFont typeface="Arial" panose="020B0604020202020204" pitchFamily="34" charset="0"/>
                        <a:buChar char="•"/>
                      </a:pPr>
                      <a:r>
                        <a:rPr lang="en-US" sz="2000" b="1" dirty="0"/>
                        <a:t>Project Work Breakdown Structure (WBS)</a:t>
                      </a:r>
                    </a:p>
                    <a:p>
                      <a:pPr marL="285750" indent="-285750" algn="l">
                        <a:buFont typeface="Arial" panose="020B0604020202020204" pitchFamily="34" charset="0"/>
                        <a:buChar char="•"/>
                      </a:pPr>
                      <a:r>
                        <a:rPr lang="en-US" sz="2000" b="1" dirty="0"/>
                        <a:t>Quad chart</a:t>
                      </a:r>
                    </a:p>
                    <a:p>
                      <a:pPr marL="285750" indent="-285750" algn="l">
                        <a:buFont typeface="Arial" panose="020B0604020202020204" pitchFamily="34" charset="0"/>
                        <a:buChar char="•"/>
                      </a:pPr>
                      <a:r>
                        <a:rPr lang="en-US" sz="2000" b="1" dirty="0"/>
                        <a:t>Project communication strategies</a:t>
                      </a:r>
                    </a:p>
                  </a:txBody>
                  <a:tcPr marL="90984" marR="90984" marT="45492" marB="45492"/>
                </a:tc>
                <a:extLst>
                  <a:ext uri="{0D108BD9-81ED-4DB2-BD59-A6C34878D82A}">
                    <a16:rowId xmlns:a16="http://schemas.microsoft.com/office/drawing/2014/main" val="1542014857"/>
                  </a:ext>
                </a:extLst>
              </a:tr>
              <a:tr h="1590866">
                <a:tc>
                  <a:txBody>
                    <a:bodyPr/>
                    <a:lstStyle/>
                    <a:p>
                      <a:pPr algn="ctr"/>
                      <a:r>
                        <a:rPr lang="en-GB" sz="2000" b="1" dirty="0"/>
                        <a:t>Naveed Hussain</a:t>
                      </a:r>
                    </a:p>
                  </a:txBody>
                  <a:tcPr marL="90984" marR="90984" marT="45492" marB="45492"/>
                </a:tc>
                <a:tc>
                  <a:txBody>
                    <a:bodyPr/>
                    <a:lstStyle/>
                    <a:p>
                      <a:pPr algn="ctr"/>
                      <a:r>
                        <a:rPr lang="en-GB" sz="2000" b="1" dirty="0"/>
                        <a:t>2123734</a:t>
                      </a:r>
                    </a:p>
                  </a:txBody>
                  <a:tcPr marL="90984" marR="90984" marT="45492" marB="45492"/>
                </a:tc>
                <a:tc>
                  <a:txBody>
                    <a:bodyPr/>
                    <a:lstStyle/>
                    <a:p>
                      <a:pPr marL="285750" indent="-285750" algn="l">
                        <a:buFont typeface="Arial" panose="020B0604020202020204" pitchFamily="34" charset="0"/>
                        <a:buChar char="•"/>
                      </a:pPr>
                      <a:r>
                        <a:rPr lang="en-US" sz="2000" b="1" dirty="0"/>
                        <a:t>Project resources needed</a:t>
                      </a:r>
                    </a:p>
                    <a:p>
                      <a:pPr marL="285750" indent="-285750" algn="l">
                        <a:buFont typeface="Arial" panose="020B0604020202020204" pitchFamily="34" charset="0"/>
                        <a:buChar char="•"/>
                      </a:pPr>
                      <a:r>
                        <a:rPr lang="en-US" sz="2000" b="1" dirty="0"/>
                        <a:t>Project success criteria</a:t>
                      </a:r>
                    </a:p>
                    <a:p>
                      <a:pPr marL="285750" indent="-285750" algn="l">
                        <a:buFont typeface="Arial" panose="020B0604020202020204" pitchFamily="34" charset="0"/>
                        <a:buChar char="•"/>
                      </a:pPr>
                      <a:r>
                        <a:rPr lang="en-US" sz="2000" b="1" dirty="0"/>
                        <a:t>Project risk assessment</a:t>
                      </a:r>
                    </a:p>
                    <a:p>
                      <a:pPr marL="285750" indent="-285750" algn="l">
                        <a:buFont typeface="Arial" panose="020B0604020202020204" pitchFamily="34" charset="0"/>
                        <a:buChar char="•"/>
                      </a:pPr>
                      <a:r>
                        <a:rPr lang="en-US" sz="2000" b="1" dirty="0"/>
                        <a:t>Conclusion</a:t>
                      </a:r>
                    </a:p>
                  </a:txBody>
                  <a:tcPr marL="90984" marR="90984" marT="45492" marB="45492"/>
                </a:tc>
                <a:extLst>
                  <a:ext uri="{0D108BD9-81ED-4DB2-BD59-A6C34878D82A}">
                    <a16:rowId xmlns:a16="http://schemas.microsoft.com/office/drawing/2014/main" val="1863318933"/>
                  </a:ext>
                </a:extLst>
              </a:tr>
            </a:tbl>
          </a:graphicData>
        </a:graphic>
      </p:graphicFrame>
    </p:spTree>
    <p:extLst>
      <p:ext uri="{BB962C8B-B14F-4D97-AF65-F5344CB8AC3E}">
        <p14:creationId xmlns:p14="http://schemas.microsoft.com/office/powerpoint/2010/main" val="26556449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2C3B991-B1AD-6B71-F608-4D12B9E90375}"/>
              </a:ext>
            </a:extLst>
          </p:cNvPr>
          <p:cNvSpPr>
            <a:spLocks noGrp="1"/>
          </p:cNvSpPr>
          <p:nvPr>
            <p:ph type="title"/>
          </p:nvPr>
        </p:nvSpPr>
        <p:spPr>
          <a:xfrm>
            <a:off x="621792" y="1161288"/>
            <a:ext cx="3602736" cy="4526280"/>
          </a:xfrm>
        </p:spPr>
        <p:txBody>
          <a:bodyPr>
            <a:normAutofit/>
          </a:bodyPr>
          <a:lstStyle/>
          <a:p>
            <a:r>
              <a:rPr lang="en-GB" sz="4000"/>
              <a:t>Introduction</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68ED11C-7EA6-4D78-B49C-19EA26B52CE8}"/>
              </a:ext>
            </a:extLst>
          </p:cNvPr>
          <p:cNvGraphicFramePr>
            <a:graphicFrameLocks noGrp="1"/>
          </p:cNvGraphicFramePr>
          <p:nvPr>
            <p:ph idx="1"/>
            <p:extLst>
              <p:ext uri="{D42A27DB-BD31-4B8C-83A1-F6EECF244321}">
                <p14:modId xmlns:p14="http://schemas.microsoft.com/office/powerpoint/2010/main" val="654987926"/>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06549FFD-4664-2C8B-4396-6577B94374A5}"/>
              </a:ext>
            </a:extLst>
          </p:cNvPr>
          <p:cNvSpPr/>
          <p:nvPr/>
        </p:nvSpPr>
        <p:spPr>
          <a:xfrm>
            <a:off x="6183688" y="37173"/>
            <a:ext cx="5919537" cy="5724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err="1"/>
              <a:t>Touqir</a:t>
            </a:r>
            <a:r>
              <a:rPr lang="en-GB" sz="3200" dirty="0"/>
              <a:t> Hanif</a:t>
            </a:r>
          </a:p>
        </p:txBody>
      </p:sp>
    </p:spTree>
    <p:extLst>
      <p:ext uri="{BB962C8B-B14F-4D97-AF65-F5344CB8AC3E}">
        <p14:creationId xmlns:p14="http://schemas.microsoft.com/office/powerpoint/2010/main" val="291109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60EB1-BC1F-FC6F-24B7-0072FA9062D1}"/>
              </a:ext>
            </a:extLst>
          </p:cNvPr>
          <p:cNvSpPr>
            <a:spLocks noGrp="1"/>
          </p:cNvSpPr>
          <p:nvPr>
            <p:ph type="title"/>
          </p:nvPr>
        </p:nvSpPr>
        <p:spPr>
          <a:xfrm>
            <a:off x="630936" y="649224"/>
            <a:ext cx="6031790" cy="831302"/>
          </a:xfrm>
        </p:spPr>
        <p:txBody>
          <a:bodyPr anchor="b">
            <a:normAutofit/>
          </a:bodyPr>
          <a:lstStyle/>
          <a:p>
            <a:pPr algn="ctr"/>
            <a:r>
              <a:rPr lang="en-GB" sz="5000" dirty="0"/>
              <a:t>A project description</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6D68BF-7A76-D66B-D3C5-C4E5FC553492}"/>
              </a:ext>
            </a:extLst>
          </p:cNvPr>
          <p:cNvSpPr>
            <a:spLocks noGrp="1"/>
          </p:cNvSpPr>
          <p:nvPr>
            <p:ph idx="1"/>
          </p:nvPr>
        </p:nvSpPr>
        <p:spPr>
          <a:xfrm>
            <a:off x="630935" y="2427732"/>
            <a:ext cx="6031789" cy="3996168"/>
          </a:xfrm>
        </p:spPr>
        <p:txBody>
          <a:bodyPr anchor="t">
            <a:normAutofit/>
          </a:bodyPr>
          <a:lstStyle/>
          <a:p>
            <a:r>
              <a:rPr lang="en-US" sz="2000" dirty="0"/>
              <a:t>The Fuzzy Drink Launch Plan is a strategic initiative.</a:t>
            </a:r>
          </a:p>
          <a:p>
            <a:r>
              <a:rPr lang="en-US" sz="2000" dirty="0"/>
              <a:t>The company faced significant challenges in meeting sales targets.</a:t>
            </a:r>
          </a:p>
          <a:p>
            <a:r>
              <a:rPr lang="en-US" sz="2000" dirty="0"/>
              <a:t>Consequently, this has hindered competitiveness and market growth.</a:t>
            </a:r>
          </a:p>
          <a:p>
            <a:r>
              <a:rPr lang="en-US" sz="2000" dirty="0"/>
              <a:t>The primary objective of the Fuzzy Drink Launch Plan.</a:t>
            </a:r>
          </a:p>
          <a:p>
            <a:r>
              <a:rPr lang="en-US" sz="2000" dirty="0"/>
              <a:t>The project incorporates multiple facets of project management.</a:t>
            </a:r>
          </a:p>
        </p:txBody>
      </p:sp>
      <p:pic>
        <p:nvPicPr>
          <p:cNvPr id="5" name="Picture 4">
            <a:extLst>
              <a:ext uri="{FF2B5EF4-FFF2-40B4-BE49-F238E27FC236}">
                <a16:creationId xmlns:a16="http://schemas.microsoft.com/office/drawing/2014/main" id="{4A3DE4B0-4C92-D3CC-892A-195F1426B941}"/>
              </a:ext>
            </a:extLst>
          </p:cNvPr>
          <p:cNvPicPr>
            <a:picLocks noChangeAspect="1"/>
          </p:cNvPicPr>
          <p:nvPr/>
        </p:nvPicPr>
        <p:blipFill rotWithShape="1">
          <a:blip r:embed="rId3"/>
          <a:srcRect l="5640" r="8073" b="-1"/>
          <a:stretch/>
        </p:blipFill>
        <p:spPr>
          <a:xfrm>
            <a:off x="6662726" y="36576"/>
            <a:ext cx="5529274" cy="6821424"/>
          </a:xfrm>
          <a:prstGeom prst="rect">
            <a:avLst/>
          </a:prstGeom>
        </p:spPr>
      </p:pic>
    </p:spTree>
    <p:extLst>
      <p:ext uri="{BB962C8B-B14F-4D97-AF65-F5344CB8AC3E}">
        <p14:creationId xmlns:p14="http://schemas.microsoft.com/office/powerpoint/2010/main" val="3859765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4BA2E3-48B1-4A8F-141D-F7319BDDE635}"/>
              </a:ext>
            </a:extLst>
          </p:cNvPr>
          <p:cNvSpPr>
            <a:spLocks noGrp="1"/>
          </p:cNvSpPr>
          <p:nvPr>
            <p:ph type="title"/>
          </p:nvPr>
        </p:nvSpPr>
        <p:spPr>
          <a:xfrm>
            <a:off x="919693" y="715637"/>
            <a:ext cx="4818888" cy="741787"/>
          </a:xfrm>
        </p:spPr>
        <p:txBody>
          <a:bodyPr anchor="b">
            <a:normAutofit fontScale="90000"/>
          </a:bodyPr>
          <a:lstStyle/>
          <a:p>
            <a:pPr algn="ctr"/>
            <a:r>
              <a:rPr lang="en-GB" sz="5400" dirty="0"/>
              <a:t>Project Scope</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08EC7A-CB1B-BE06-1E72-CB854E423E9A}"/>
              </a:ext>
            </a:extLst>
          </p:cNvPr>
          <p:cNvSpPr>
            <a:spLocks noGrp="1"/>
          </p:cNvSpPr>
          <p:nvPr>
            <p:ph idx="1"/>
          </p:nvPr>
        </p:nvSpPr>
        <p:spPr>
          <a:xfrm>
            <a:off x="630935" y="2372868"/>
            <a:ext cx="6370340" cy="3835908"/>
          </a:xfrm>
        </p:spPr>
        <p:txBody>
          <a:bodyPr anchor="t">
            <a:normAutofit/>
          </a:bodyPr>
          <a:lstStyle/>
          <a:p>
            <a:r>
              <a:rPr lang="en-US" sz="1700" dirty="0"/>
              <a:t>Developing an extensive new product launching plan.</a:t>
            </a:r>
          </a:p>
          <a:p>
            <a:r>
              <a:rPr lang="en-US" sz="1700" dirty="0"/>
              <a:t>Devising marketing and promotional plans.</a:t>
            </a:r>
          </a:p>
          <a:p>
            <a:r>
              <a:rPr lang="en-US" sz="1700" dirty="0"/>
              <a:t>Selecting the marketing channels and communication mediums.</a:t>
            </a:r>
          </a:p>
          <a:p>
            <a:r>
              <a:rPr lang="en-US" sz="1700" dirty="0"/>
              <a:t>Management approval of the plans.</a:t>
            </a:r>
          </a:p>
          <a:p>
            <a:r>
              <a:rPr lang="en-US" sz="1700" dirty="0"/>
              <a:t>Fund management for implementation</a:t>
            </a:r>
          </a:p>
          <a:p>
            <a:r>
              <a:rPr lang="en-US" sz="1700" dirty="0"/>
              <a:t>Project implementation.</a:t>
            </a:r>
          </a:p>
          <a:p>
            <a:r>
              <a:rPr lang="en-US" sz="1700" dirty="0"/>
              <a:t>Information dissemination among employees about the project.</a:t>
            </a:r>
          </a:p>
          <a:p>
            <a:r>
              <a:rPr lang="en-US" sz="1700" dirty="0"/>
              <a:t>Project closure.</a:t>
            </a:r>
            <a:endParaRPr lang="en-GB" sz="1700" dirty="0"/>
          </a:p>
        </p:txBody>
      </p:sp>
      <p:pic>
        <p:nvPicPr>
          <p:cNvPr id="5" name="Picture 4" descr="A screen shot of a diagram&#10;&#10;Description automatically generated">
            <a:extLst>
              <a:ext uri="{FF2B5EF4-FFF2-40B4-BE49-F238E27FC236}">
                <a16:creationId xmlns:a16="http://schemas.microsoft.com/office/drawing/2014/main" id="{933BB981-A290-A73B-3F49-826DE27F4A2B}"/>
              </a:ext>
            </a:extLst>
          </p:cNvPr>
          <p:cNvPicPr>
            <a:picLocks noChangeAspect="1"/>
          </p:cNvPicPr>
          <p:nvPr/>
        </p:nvPicPr>
        <p:blipFill>
          <a:blip r:embed="rId3"/>
          <a:stretch>
            <a:fillRect/>
          </a:stretch>
        </p:blipFill>
        <p:spPr>
          <a:xfrm>
            <a:off x="7078027" y="405847"/>
            <a:ext cx="5037221" cy="6046305"/>
          </a:xfrm>
          <a:prstGeom prst="rect">
            <a:avLst/>
          </a:prstGeom>
        </p:spPr>
      </p:pic>
    </p:spTree>
    <p:extLst>
      <p:ext uri="{BB962C8B-B14F-4D97-AF65-F5344CB8AC3E}">
        <p14:creationId xmlns:p14="http://schemas.microsoft.com/office/powerpoint/2010/main" val="2225181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E90ED0-9C9C-FD22-4BB8-4298F9DCD5F1}"/>
              </a:ext>
            </a:extLst>
          </p:cNvPr>
          <p:cNvSpPr>
            <a:spLocks noGrp="1"/>
          </p:cNvSpPr>
          <p:nvPr>
            <p:ph type="title"/>
          </p:nvPr>
        </p:nvSpPr>
        <p:spPr>
          <a:xfrm>
            <a:off x="0" y="208687"/>
            <a:ext cx="5962785" cy="944701"/>
          </a:xfrm>
        </p:spPr>
        <p:txBody>
          <a:bodyPr vert="horz" lIns="91440" tIns="45720" rIns="91440" bIns="45720" rtlCol="0" anchor="ctr">
            <a:normAutofit/>
          </a:bodyPr>
          <a:lstStyle/>
          <a:p>
            <a:pPr algn="ctr"/>
            <a:r>
              <a:rPr lang="en-US" sz="4100" kern="1200" dirty="0">
                <a:solidFill>
                  <a:schemeClr val="tx1"/>
                </a:solidFill>
                <a:latin typeface="+mj-lt"/>
                <a:ea typeface="+mj-ea"/>
                <a:cs typeface="+mj-cs"/>
              </a:rPr>
              <a:t>Project stakeholder analysis</a:t>
            </a:r>
          </a:p>
        </p:txBody>
      </p:sp>
      <p:sp>
        <p:nvSpPr>
          <p:cNvPr id="4" name="Content Placeholder 2">
            <a:extLst>
              <a:ext uri="{FF2B5EF4-FFF2-40B4-BE49-F238E27FC236}">
                <a16:creationId xmlns:a16="http://schemas.microsoft.com/office/drawing/2014/main" id="{E1E53514-4DBD-1ECD-CF5B-E1BA0FF31DD4}"/>
              </a:ext>
            </a:extLst>
          </p:cNvPr>
          <p:cNvSpPr txBox="1">
            <a:spLocks/>
          </p:cNvSpPr>
          <p:nvPr/>
        </p:nvSpPr>
        <p:spPr>
          <a:xfrm>
            <a:off x="208547" y="1362075"/>
            <a:ext cx="5754238" cy="54959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Put Most Importance:</a:t>
            </a:r>
          </a:p>
          <a:p>
            <a:pPr lvl="1"/>
            <a:r>
              <a:rPr lang="en-US" sz="1600" dirty="0"/>
              <a:t>Customers</a:t>
            </a:r>
          </a:p>
          <a:p>
            <a:pPr lvl="1"/>
            <a:r>
              <a:rPr lang="en-US" sz="1600" dirty="0"/>
              <a:t>Project implementers (Employees)</a:t>
            </a:r>
          </a:p>
          <a:p>
            <a:pPr lvl="1"/>
            <a:r>
              <a:rPr lang="en-US" sz="1600" dirty="0"/>
              <a:t>Top Management</a:t>
            </a:r>
          </a:p>
          <a:p>
            <a:pPr lvl="1"/>
            <a:r>
              <a:rPr lang="en-US" sz="1600" dirty="0"/>
              <a:t>The Company Owners</a:t>
            </a:r>
          </a:p>
          <a:p>
            <a:r>
              <a:rPr lang="en-US" sz="1600" dirty="0"/>
              <a:t>Keep Satisfied:</a:t>
            </a:r>
          </a:p>
          <a:p>
            <a:pPr lvl="1"/>
            <a:r>
              <a:rPr lang="en-US" sz="1600" dirty="0"/>
              <a:t>Retailers (who will sell Fuzzy Drink)</a:t>
            </a:r>
          </a:p>
          <a:p>
            <a:pPr lvl="1"/>
            <a:r>
              <a:rPr lang="en-US" sz="1600" dirty="0"/>
              <a:t>Materials and ingredients Suppliers</a:t>
            </a:r>
          </a:p>
          <a:p>
            <a:pPr lvl="1"/>
            <a:r>
              <a:rPr lang="en-US" sz="1600" dirty="0"/>
              <a:t>Local Authorities and Regulatory Bodies</a:t>
            </a:r>
          </a:p>
          <a:p>
            <a:pPr lvl="1"/>
            <a:r>
              <a:rPr lang="en-US" sz="1600" dirty="0"/>
              <a:t>Food quality controlling authority</a:t>
            </a:r>
          </a:p>
        </p:txBody>
      </p:sp>
      <p:pic>
        <p:nvPicPr>
          <p:cNvPr id="6" name="Picture 5" descr="A hand drawing a diagram&#10;&#10;Description automatically generated">
            <a:extLst>
              <a:ext uri="{FF2B5EF4-FFF2-40B4-BE49-F238E27FC236}">
                <a16:creationId xmlns:a16="http://schemas.microsoft.com/office/drawing/2014/main" id="{A32B1AC6-269D-EC3F-D4C3-75C270E2CCB7}"/>
              </a:ext>
            </a:extLst>
          </p:cNvPr>
          <p:cNvPicPr>
            <a:picLocks noChangeAspect="1"/>
          </p:cNvPicPr>
          <p:nvPr/>
        </p:nvPicPr>
        <p:blipFill>
          <a:blip r:embed="rId3"/>
          <a:stretch>
            <a:fillRect/>
          </a:stretch>
        </p:blipFill>
        <p:spPr>
          <a:xfrm>
            <a:off x="6096000" y="1153388"/>
            <a:ext cx="6092952" cy="4958654"/>
          </a:xfrm>
          <a:prstGeom prst="rect">
            <a:avLst/>
          </a:prstGeom>
        </p:spPr>
      </p:pic>
    </p:spTree>
    <p:extLst>
      <p:ext uri="{BB962C8B-B14F-4D97-AF65-F5344CB8AC3E}">
        <p14:creationId xmlns:p14="http://schemas.microsoft.com/office/powerpoint/2010/main" val="15987060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DD138F-10C7-7F32-CEEE-8A56143CFC9A}"/>
              </a:ext>
            </a:extLst>
          </p:cNvPr>
          <p:cNvSpPr>
            <a:spLocks noGrp="1"/>
          </p:cNvSpPr>
          <p:nvPr>
            <p:ph type="title"/>
          </p:nvPr>
        </p:nvSpPr>
        <p:spPr>
          <a:xfrm>
            <a:off x="0" y="4230094"/>
            <a:ext cx="4969565" cy="839212"/>
          </a:xfrm>
        </p:spPr>
        <p:txBody>
          <a:bodyPr vert="horz" lIns="91440" tIns="45720" rIns="91440" bIns="45720" rtlCol="0" anchor="t">
            <a:normAutofit/>
          </a:bodyPr>
          <a:lstStyle/>
          <a:p>
            <a:pPr algn="r"/>
            <a:r>
              <a:rPr lang="en-US" sz="4000" kern="1200" dirty="0">
                <a:solidFill>
                  <a:schemeClr val="tx1"/>
                </a:solidFill>
                <a:latin typeface="+mj-lt"/>
                <a:ea typeface="+mj-ea"/>
                <a:cs typeface="+mj-cs"/>
              </a:rPr>
              <a:t>Project Gantt Chart</a:t>
            </a:r>
          </a:p>
        </p:txBody>
      </p:sp>
      <p:pic>
        <p:nvPicPr>
          <p:cNvPr id="4" name="Picture 3" descr="A screenshot of a computer&#10;&#10;Description automatically generated">
            <a:extLst>
              <a:ext uri="{FF2B5EF4-FFF2-40B4-BE49-F238E27FC236}">
                <a16:creationId xmlns:a16="http://schemas.microsoft.com/office/drawing/2014/main" id="{F992C465-50E6-5B95-5F9B-B48376C9F759}"/>
              </a:ext>
            </a:extLst>
          </p:cNvPr>
          <p:cNvPicPr>
            <a:picLocks noChangeAspect="1"/>
          </p:cNvPicPr>
          <p:nvPr/>
        </p:nvPicPr>
        <p:blipFill>
          <a:blip r:embed="rId3"/>
          <a:stretch>
            <a:fillRect/>
          </a:stretch>
        </p:blipFill>
        <p:spPr>
          <a:xfrm>
            <a:off x="341904" y="511349"/>
            <a:ext cx="11672547" cy="3467093"/>
          </a:xfrm>
          <a:prstGeom prst="rect">
            <a:avLst/>
          </a:prstGeom>
        </p:spPr>
      </p:pic>
      <p:sp>
        <p:nvSpPr>
          <p:cNvPr id="6" name="TextBox 5">
            <a:extLst>
              <a:ext uri="{FF2B5EF4-FFF2-40B4-BE49-F238E27FC236}">
                <a16:creationId xmlns:a16="http://schemas.microsoft.com/office/drawing/2014/main" id="{494CEE62-D986-D86B-0367-B871369BEB78}"/>
              </a:ext>
            </a:extLst>
          </p:cNvPr>
          <p:cNvSpPr txBox="1"/>
          <p:nvPr/>
        </p:nvSpPr>
        <p:spPr>
          <a:xfrm>
            <a:off x="5246415" y="3978442"/>
            <a:ext cx="6768036" cy="2051816"/>
          </a:xfrm>
          <a:prstGeom prst="rect">
            <a:avLst/>
          </a:prstGeom>
        </p:spPr>
        <p:txBody>
          <a:bodyPr vert="horz" lIns="91440" tIns="45720" rIns="91440" bIns="45720" rtlCol="0" anchor="t">
            <a:normAutofit/>
          </a:bodyPr>
          <a:lstStyle/>
          <a:p>
            <a:pPr marL="285750" indent="-228600">
              <a:lnSpc>
                <a:spcPct val="90000"/>
              </a:lnSpc>
              <a:spcAft>
                <a:spcPts val="800"/>
              </a:spcAft>
              <a:buFont typeface="Arial" panose="020B0604020202020204" pitchFamily="34" charset="0"/>
              <a:buChar char="•"/>
            </a:pPr>
            <a:r>
              <a:rPr lang="en-US" sz="2000" dirty="0"/>
              <a:t>A</a:t>
            </a:r>
            <a:r>
              <a:rPr lang="en-US" sz="2000" dirty="0">
                <a:effectLst/>
              </a:rPr>
              <a:t> visual timeline of the Fuzzy Drink Launch Plan across 20 weeks</a:t>
            </a:r>
          </a:p>
          <a:p>
            <a:pPr marL="285750" indent="-228600">
              <a:lnSpc>
                <a:spcPct val="90000"/>
              </a:lnSpc>
              <a:spcAft>
                <a:spcPts val="800"/>
              </a:spcAft>
              <a:buFont typeface="Arial" panose="020B0604020202020204" pitchFamily="34" charset="0"/>
              <a:buChar char="•"/>
            </a:pPr>
            <a:r>
              <a:rPr lang="en-US" sz="2000" dirty="0"/>
              <a:t>T</a:t>
            </a:r>
            <a:r>
              <a:rPr lang="en-US" sz="2000" dirty="0">
                <a:effectLst/>
              </a:rPr>
              <a:t>he sequence and duration of each critical task</a:t>
            </a:r>
          </a:p>
          <a:p>
            <a:pPr marL="285750" indent="-228600">
              <a:lnSpc>
                <a:spcPct val="90000"/>
              </a:lnSpc>
              <a:spcAft>
                <a:spcPts val="800"/>
              </a:spcAft>
              <a:buFont typeface="Arial" panose="020B0604020202020204" pitchFamily="34" charset="0"/>
              <a:buChar char="•"/>
            </a:pPr>
            <a:r>
              <a:rPr lang="en-US" sz="2000" dirty="0">
                <a:effectLst/>
              </a:rPr>
              <a:t>This GANTT chart acts as both a planning tool and a progress tracker</a:t>
            </a:r>
          </a:p>
        </p:txBody>
      </p:sp>
      <p:sp>
        <p:nvSpPr>
          <p:cNvPr id="13" name="Rectangle 12">
            <a:extLst>
              <a:ext uri="{FF2B5EF4-FFF2-40B4-BE49-F238E27FC236}">
                <a16:creationId xmlns:a16="http://schemas.microsoft.com/office/drawing/2014/main" id="{E7BFF8DC-0AE7-4AD2-9B28-2E5F26D62C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E0162AD-C6E5-4BF8-A453-76ADB3687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31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B6656460-B989-CCA6-631E-37E8E4BB1F05}"/>
              </a:ext>
            </a:extLst>
          </p:cNvPr>
          <p:cNvSpPr/>
          <p:nvPr/>
        </p:nvSpPr>
        <p:spPr>
          <a:xfrm>
            <a:off x="6183688" y="37173"/>
            <a:ext cx="5919537" cy="5724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Ashfaq Ahmed</a:t>
            </a:r>
          </a:p>
        </p:txBody>
      </p:sp>
    </p:spTree>
    <p:extLst>
      <p:ext uri="{BB962C8B-B14F-4D97-AF65-F5344CB8AC3E}">
        <p14:creationId xmlns:p14="http://schemas.microsoft.com/office/powerpoint/2010/main" val="1853404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D40EF8-BF6E-E09C-1BFA-7D65CDC0C42F}"/>
              </a:ext>
            </a:extLst>
          </p:cNvPr>
          <p:cNvSpPr>
            <a:spLocks noGrp="1"/>
          </p:cNvSpPr>
          <p:nvPr>
            <p:ph type="title"/>
          </p:nvPr>
        </p:nvSpPr>
        <p:spPr>
          <a:xfrm>
            <a:off x="0" y="248038"/>
            <a:ext cx="8128855" cy="858867"/>
          </a:xfrm>
        </p:spPr>
        <p:txBody>
          <a:bodyPr vert="horz" lIns="91440" tIns="45720" rIns="91440" bIns="45720" rtlCol="0" anchor="ctr">
            <a:normAutofit/>
          </a:bodyPr>
          <a:lstStyle/>
          <a:p>
            <a:pPr algn="ctr"/>
            <a:r>
              <a:rPr lang="en-US" sz="3700" kern="1200" dirty="0">
                <a:solidFill>
                  <a:srgbClr val="FFFFFF"/>
                </a:solidFill>
                <a:latin typeface="+mj-lt"/>
                <a:ea typeface="+mj-ea"/>
                <a:cs typeface="+mj-cs"/>
              </a:rPr>
              <a:t>Project Work Breakdown Structure (WBS)</a:t>
            </a:r>
          </a:p>
        </p:txBody>
      </p:sp>
      <p:pic>
        <p:nvPicPr>
          <p:cNvPr id="4" name="Picture 3" descr="A screenshot of a graph&#10;&#10;Description automatically generated">
            <a:extLst>
              <a:ext uri="{FF2B5EF4-FFF2-40B4-BE49-F238E27FC236}">
                <a16:creationId xmlns:a16="http://schemas.microsoft.com/office/drawing/2014/main" id="{7D6067AC-D915-4FBC-FAF3-EDCA0FB80CC4}"/>
              </a:ext>
            </a:extLst>
          </p:cNvPr>
          <p:cNvPicPr>
            <a:picLocks noChangeAspect="1"/>
          </p:cNvPicPr>
          <p:nvPr/>
        </p:nvPicPr>
        <p:blipFill>
          <a:blip r:embed="rId3"/>
          <a:stretch>
            <a:fillRect/>
          </a:stretch>
        </p:blipFill>
        <p:spPr>
          <a:xfrm>
            <a:off x="0" y="1574310"/>
            <a:ext cx="11803003" cy="5283690"/>
          </a:xfrm>
          <a:prstGeom prst="rect">
            <a:avLst/>
          </a:prstGeom>
        </p:spPr>
      </p:pic>
    </p:spTree>
    <p:extLst>
      <p:ext uri="{BB962C8B-B14F-4D97-AF65-F5344CB8AC3E}">
        <p14:creationId xmlns:p14="http://schemas.microsoft.com/office/powerpoint/2010/main" val="1184722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84DA6-9E3B-6F41-2FDB-FC6845D45BB1}"/>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kern="1200">
                <a:solidFill>
                  <a:srgbClr val="FFFFFF"/>
                </a:solidFill>
                <a:latin typeface="+mj-lt"/>
                <a:ea typeface="+mj-ea"/>
                <a:cs typeface="+mj-cs"/>
              </a:rPr>
              <a:t>Quad chart</a:t>
            </a:r>
          </a:p>
        </p:txBody>
      </p:sp>
      <p:graphicFrame>
        <p:nvGraphicFramePr>
          <p:cNvPr id="4" name="Table 3">
            <a:extLst>
              <a:ext uri="{FF2B5EF4-FFF2-40B4-BE49-F238E27FC236}">
                <a16:creationId xmlns:a16="http://schemas.microsoft.com/office/drawing/2014/main" id="{94EAA483-0B4A-53AF-D113-621E08D5F9D7}"/>
              </a:ext>
            </a:extLst>
          </p:cNvPr>
          <p:cNvGraphicFramePr>
            <a:graphicFrameLocks noGrp="1"/>
          </p:cNvGraphicFramePr>
          <p:nvPr>
            <p:extLst>
              <p:ext uri="{D42A27DB-BD31-4B8C-83A1-F6EECF244321}">
                <p14:modId xmlns:p14="http://schemas.microsoft.com/office/powerpoint/2010/main" val="2351587487"/>
              </p:ext>
            </p:extLst>
          </p:nvPr>
        </p:nvGraphicFramePr>
        <p:xfrm>
          <a:off x="0" y="1574310"/>
          <a:ext cx="12191998" cy="5035651"/>
        </p:xfrm>
        <a:graphic>
          <a:graphicData uri="http://schemas.openxmlformats.org/drawingml/2006/table">
            <a:tbl>
              <a:tblPr firstRow="1" firstCol="1" bandRow="1">
                <a:tableStyleId>{5940675A-B579-460E-94D1-54222C63F5DA}</a:tableStyleId>
              </a:tblPr>
              <a:tblGrid>
                <a:gridCol w="5965270">
                  <a:extLst>
                    <a:ext uri="{9D8B030D-6E8A-4147-A177-3AD203B41FA5}">
                      <a16:colId xmlns:a16="http://schemas.microsoft.com/office/drawing/2014/main" val="3731217381"/>
                    </a:ext>
                  </a:extLst>
                </a:gridCol>
                <a:gridCol w="6226728">
                  <a:extLst>
                    <a:ext uri="{9D8B030D-6E8A-4147-A177-3AD203B41FA5}">
                      <a16:colId xmlns:a16="http://schemas.microsoft.com/office/drawing/2014/main" val="2077236015"/>
                    </a:ext>
                  </a:extLst>
                </a:gridCol>
              </a:tblGrid>
              <a:tr h="392994">
                <a:tc>
                  <a:txBody>
                    <a:bodyPr/>
                    <a:lstStyle/>
                    <a:p>
                      <a:pPr algn="ctr">
                        <a:lnSpc>
                          <a:spcPct val="115000"/>
                        </a:lnSpc>
                        <a:spcAft>
                          <a:spcPts val="800"/>
                        </a:spcAft>
                      </a:pPr>
                      <a:r>
                        <a:rPr lang="en-GB" sz="1800" kern="100">
                          <a:effectLst/>
                        </a:rPr>
                        <a:t>Quadrant 1: Project Overview</a:t>
                      </a:r>
                      <a:endParaRPr lang="en-GB" sz="1800" kern="10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tc>
                  <a:txBody>
                    <a:bodyPr/>
                    <a:lstStyle/>
                    <a:p>
                      <a:pPr algn="ctr">
                        <a:lnSpc>
                          <a:spcPct val="115000"/>
                        </a:lnSpc>
                        <a:spcAft>
                          <a:spcPts val="800"/>
                        </a:spcAft>
                      </a:pPr>
                      <a:r>
                        <a:rPr lang="en-GB" sz="1800" kern="100">
                          <a:effectLst/>
                        </a:rPr>
                        <a:t>Quadrant 2: Technical Details</a:t>
                      </a:r>
                      <a:endParaRPr lang="en-GB" sz="1800" kern="10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extLst>
                  <a:ext uri="{0D108BD9-81ED-4DB2-BD59-A6C34878D82A}">
                    <a16:rowId xmlns:a16="http://schemas.microsoft.com/office/drawing/2014/main" val="127441864"/>
                  </a:ext>
                </a:extLst>
              </a:tr>
              <a:tr h="1747260">
                <a:tc>
                  <a:txBody>
                    <a:bodyPr/>
                    <a:lstStyle/>
                    <a:p>
                      <a:pPr algn="just">
                        <a:lnSpc>
                          <a:spcPct val="115000"/>
                        </a:lnSpc>
                        <a:spcAft>
                          <a:spcPts val="800"/>
                        </a:spcAft>
                      </a:pPr>
                      <a:r>
                        <a:rPr lang="en-GB" sz="1800" b="1" i="1" kern="100" dirty="0">
                          <a:effectLst/>
                        </a:rPr>
                        <a:t>Project Title</a:t>
                      </a:r>
                      <a:r>
                        <a:rPr lang="en-GB" sz="1800" kern="100" dirty="0">
                          <a:effectLst/>
                        </a:rPr>
                        <a:t>: Fuzzy Drink Launch Plan</a:t>
                      </a:r>
                    </a:p>
                    <a:p>
                      <a:pPr algn="just">
                        <a:lnSpc>
                          <a:spcPct val="115000"/>
                        </a:lnSpc>
                        <a:spcAft>
                          <a:spcPts val="800"/>
                        </a:spcAft>
                      </a:pPr>
                      <a:r>
                        <a:rPr lang="en-GB" sz="1800" b="1" i="1" kern="100" dirty="0">
                          <a:effectLst/>
                        </a:rPr>
                        <a:t>Project Manager</a:t>
                      </a:r>
                      <a:r>
                        <a:rPr lang="en-GB" sz="1800" kern="100" dirty="0">
                          <a:effectLst/>
                        </a:rPr>
                        <a:t>: The team members</a:t>
                      </a:r>
                    </a:p>
                    <a:p>
                      <a:pPr algn="just">
                        <a:lnSpc>
                          <a:spcPct val="115000"/>
                        </a:lnSpc>
                        <a:spcAft>
                          <a:spcPts val="800"/>
                        </a:spcAft>
                      </a:pPr>
                      <a:r>
                        <a:rPr lang="en-GB" sz="1800" b="1" i="1" kern="100" dirty="0">
                          <a:effectLst/>
                        </a:rPr>
                        <a:t>Objective</a:t>
                      </a:r>
                      <a:r>
                        <a:rPr lang="en-GB" sz="1800" kern="100" dirty="0">
                          <a:effectLst/>
                        </a:rPr>
                        <a:t>: To successfully introduce the new Fuzzy Drink variant</a:t>
                      </a:r>
                    </a:p>
                  </a:txBody>
                  <a:tcPr marL="67113" marR="67113" marT="0" marB="0"/>
                </a:tc>
                <a:tc>
                  <a:txBody>
                    <a:bodyPr/>
                    <a:lstStyle/>
                    <a:p>
                      <a:pPr algn="just">
                        <a:lnSpc>
                          <a:spcPct val="115000"/>
                        </a:lnSpc>
                        <a:spcAft>
                          <a:spcPts val="800"/>
                        </a:spcAft>
                      </a:pPr>
                      <a:r>
                        <a:rPr lang="en-GB" sz="1800" b="1" i="1" kern="100" dirty="0">
                          <a:effectLst/>
                        </a:rPr>
                        <a:t>Scope</a:t>
                      </a:r>
                      <a:r>
                        <a:rPr lang="en-GB" sz="1800" kern="100" dirty="0">
                          <a:effectLst/>
                        </a:rPr>
                        <a:t>: Developing and launching the Fuzzy Drink.</a:t>
                      </a:r>
                    </a:p>
                    <a:p>
                      <a:pPr algn="just">
                        <a:lnSpc>
                          <a:spcPct val="115000"/>
                        </a:lnSpc>
                        <a:spcAft>
                          <a:spcPts val="800"/>
                        </a:spcAft>
                      </a:pPr>
                      <a:r>
                        <a:rPr lang="en-GB" sz="1800" b="1" i="1" kern="100" dirty="0">
                          <a:effectLst/>
                        </a:rPr>
                        <a:t>Methodology</a:t>
                      </a:r>
                      <a:r>
                        <a:rPr lang="en-GB" sz="1800" kern="100" dirty="0">
                          <a:effectLst/>
                        </a:rPr>
                        <a:t>: Conducting primary research.</a:t>
                      </a:r>
                    </a:p>
                    <a:p>
                      <a:pPr algn="just">
                        <a:lnSpc>
                          <a:spcPct val="115000"/>
                        </a:lnSpc>
                        <a:spcAft>
                          <a:spcPts val="800"/>
                        </a:spcAft>
                      </a:pPr>
                      <a:r>
                        <a:rPr lang="en-GB" sz="1800" b="1" i="1" kern="100" dirty="0">
                          <a:effectLst/>
                        </a:rPr>
                        <a:t>Deliverables</a:t>
                      </a:r>
                      <a:r>
                        <a:rPr lang="en-GB" sz="1800" kern="100" dirty="0">
                          <a:effectLst/>
                        </a:rPr>
                        <a:t>: Comprehensive product launch plan</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extLst>
                  <a:ext uri="{0D108BD9-81ED-4DB2-BD59-A6C34878D82A}">
                    <a16:rowId xmlns:a16="http://schemas.microsoft.com/office/drawing/2014/main" val="2431963974"/>
                  </a:ext>
                </a:extLst>
              </a:tr>
              <a:tr h="392994">
                <a:tc>
                  <a:txBody>
                    <a:bodyPr/>
                    <a:lstStyle/>
                    <a:p>
                      <a:pPr algn="ctr">
                        <a:lnSpc>
                          <a:spcPct val="115000"/>
                        </a:lnSpc>
                        <a:spcAft>
                          <a:spcPts val="800"/>
                        </a:spcAft>
                      </a:pPr>
                      <a:r>
                        <a:rPr lang="en-GB" sz="1800" kern="100">
                          <a:effectLst/>
                        </a:rPr>
                        <a:t>Quadrant 3: Financial Overview</a:t>
                      </a:r>
                      <a:endParaRPr lang="en-GB" sz="1800" kern="10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tc>
                  <a:txBody>
                    <a:bodyPr/>
                    <a:lstStyle/>
                    <a:p>
                      <a:pPr algn="ctr">
                        <a:lnSpc>
                          <a:spcPct val="115000"/>
                        </a:lnSpc>
                        <a:spcAft>
                          <a:spcPts val="800"/>
                        </a:spcAft>
                      </a:pPr>
                      <a:r>
                        <a:rPr lang="en-GB" sz="1800" kern="100">
                          <a:effectLst/>
                        </a:rPr>
                        <a:t>Quadrant 4: Status and Risks</a:t>
                      </a:r>
                      <a:endParaRPr lang="en-GB" sz="1800" kern="10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extLst>
                  <a:ext uri="{0D108BD9-81ED-4DB2-BD59-A6C34878D82A}">
                    <a16:rowId xmlns:a16="http://schemas.microsoft.com/office/drawing/2014/main" val="2555022937"/>
                  </a:ext>
                </a:extLst>
              </a:tr>
              <a:tr h="2502403">
                <a:tc>
                  <a:txBody>
                    <a:bodyPr/>
                    <a:lstStyle/>
                    <a:p>
                      <a:pPr algn="just">
                        <a:lnSpc>
                          <a:spcPct val="115000"/>
                        </a:lnSpc>
                        <a:spcAft>
                          <a:spcPts val="800"/>
                        </a:spcAft>
                      </a:pPr>
                      <a:r>
                        <a:rPr lang="en-GB" sz="1800" b="1" i="1" kern="100" dirty="0">
                          <a:effectLst/>
                        </a:rPr>
                        <a:t>Budget</a:t>
                      </a:r>
                      <a:r>
                        <a:rPr lang="en-GB" sz="1800" kern="100" dirty="0">
                          <a:effectLst/>
                        </a:rPr>
                        <a:t>: Allocated £78,000 for end-to-end project execution.</a:t>
                      </a:r>
                    </a:p>
                    <a:p>
                      <a:pPr algn="just">
                        <a:lnSpc>
                          <a:spcPct val="115000"/>
                        </a:lnSpc>
                        <a:spcAft>
                          <a:spcPts val="800"/>
                        </a:spcAft>
                      </a:pPr>
                      <a:r>
                        <a:rPr lang="en-GB" sz="1800" b="1" i="1" kern="100" dirty="0">
                          <a:effectLst/>
                        </a:rPr>
                        <a:t>Funding Source</a:t>
                      </a:r>
                      <a:r>
                        <a:rPr lang="en-GB" sz="1800" kern="100" dirty="0">
                          <a:effectLst/>
                        </a:rPr>
                        <a:t>: Primarily from internal reserves, supplemented by a minor loan.</a:t>
                      </a:r>
                    </a:p>
                    <a:p>
                      <a:pPr algn="just">
                        <a:lnSpc>
                          <a:spcPct val="115000"/>
                        </a:lnSpc>
                        <a:spcAft>
                          <a:spcPts val="800"/>
                        </a:spcAft>
                      </a:pPr>
                      <a:r>
                        <a:rPr lang="en-GB" sz="1800" b="1" i="1" kern="100" dirty="0">
                          <a:effectLst/>
                        </a:rPr>
                        <a:t>Financial Risks</a:t>
                      </a:r>
                      <a:r>
                        <a:rPr lang="en-GB" sz="1800" kern="100" dirty="0">
                          <a:effectLst/>
                        </a:rPr>
                        <a:t>: Potential overruns due to unforeseen marketing costs or production delays.</a:t>
                      </a:r>
                    </a:p>
                  </a:txBody>
                  <a:tcPr marL="67113" marR="67113" marT="0" marB="0"/>
                </a:tc>
                <a:tc>
                  <a:txBody>
                    <a:bodyPr/>
                    <a:lstStyle/>
                    <a:p>
                      <a:pPr algn="just">
                        <a:lnSpc>
                          <a:spcPct val="115000"/>
                        </a:lnSpc>
                        <a:spcAft>
                          <a:spcPts val="800"/>
                        </a:spcAft>
                      </a:pPr>
                      <a:r>
                        <a:rPr lang="en-GB" sz="1800" b="1" i="1" kern="100" dirty="0">
                          <a:effectLst/>
                        </a:rPr>
                        <a:t>Status</a:t>
                      </a:r>
                      <a:r>
                        <a:rPr lang="en-GB" sz="1800" kern="100" dirty="0">
                          <a:effectLst/>
                        </a:rPr>
                        <a:t>: Initial phase of strategy development is underway, with a focus on market research.</a:t>
                      </a:r>
                    </a:p>
                    <a:p>
                      <a:pPr algn="just">
                        <a:lnSpc>
                          <a:spcPct val="115000"/>
                        </a:lnSpc>
                        <a:spcAft>
                          <a:spcPts val="800"/>
                        </a:spcAft>
                      </a:pPr>
                      <a:r>
                        <a:rPr lang="en-GB" sz="1800" b="1" i="1" kern="100" dirty="0">
                          <a:effectLst/>
                        </a:rPr>
                        <a:t>Risks and Issues</a:t>
                      </a:r>
                      <a:r>
                        <a:rPr lang="en-GB" sz="1800" kern="100" dirty="0">
                          <a:effectLst/>
                        </a:rPr>
                        <a:t>: Potential supply chain disruptions, competitors launching similar products.</a:t>
                      </a:r>
                    </a:p>
                    <a:p>
                      <a:pPr algn="just">
                        <a:lnSpc>
                          <a:spcPct val="115000"/>
                        </a:lnSpc>
                        <a:spcAft>
                          <a:spcPts val="800"/>
                        </a:spcAft>
                      </a:pPr>
                      <a:r>
                        <a:rPr lang="en-GB" sz="1800" b="1" i="1" kern="100" dirty="0">
                          <a:effectLst/>
                        </a:rPr>
                        <a:t>Mitigation Strategies</a:t>
                      </a:r>
                      <a:r>
                        <a:rPr lang="en-GB" sz="1800" kern="100" dirty="0">
                          <a:effectLst/>
                        </a:rPr>
                        <a:t>: Diversifying suppliers, closely monitoring competitor actions,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txBody>
                  <a:tcPr marL="67113" marR="67113" marT="0" marB="0"/>
                </a:tc>
                <a:extLst>
                  <a:ext uri="{0D108BD9-81ED-4DB2-BD59-A6C34878D82A}">
                    <a16:rowId xmlns:a16="http://schemas.microsoft.com/office/drawing/2014/main" val="1820369021"/>
                  </a:ext>
                </a:extLst>
              </a:tr>
            </a:tbl>
          </a:graphicData>
        </a:graphic>
      </p:graphicFrame>
    </p:spTree>
    <p:extLst>
      <p:ext uri="{BB962C8B-B14F-4D97-AF65-F5344CB8AC3E}">
        <p14:creationId xmlns:p14="http://schemas.microsoft.com/office/powerpoint/2010/main" val="3182355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1F8158-AB4C-BB15-E3D4-5768BDF6D5AF}"/>
              </a:ext>
            </a:extLst>
          </p:cNvPr>
          <p:cNvSpPr>
            <a:spLocks noGrp="1"/>
          </p:cNvSpPr>
          <p:nvPr>
            <p:ph type="title"/>
          </p:nvPr>
        </p:nvSpPr>
        <p:spPr>
          <a:xfrm>
            <a:off x="761803" y="350196"/>
            <a:ext cx="4646904" cy="1624520"/>
          </a:xfrm>
        </p:spPr>
        <p:txBody>
          <a:bodyPr anchor="ctr">
            <a:normAutofit/>
          </a:bodyPr>
          <a:lstStyle/>
          <a:p>
            <a:r>
              <a:rPr lang="en-GB" sz="3700"/>
              <a:t>Project communication strategies</a:t>
            </a:r>
          </a:p>
        </p:txBody>
      </p:sp>
      <p:sp>
        <p:nvSpPr>
          <p:cNvPr id="3" name="Content Placeholder 2">
            <a:extLst>
              <a:ext uri="{FF2B5EF4-FFF2-40B4-BE49-F238E27FC236}">
                <a16:creationId xmlns:a16="http://schemas.microsoft.com/office/drawing/2014/main" id="{DB69B828-EFCB-335C-F1EC-FA544BFB0F42}"/>
              </a:ext>
            </a:extLst>
          </p:cNvPr>
          <p:cNvSpPr>
            <a:spLocks noGrp="1"/>
          </p:cNvSpPr>
          <p:nvPr>
            <p:ph idx="1"/>
          </p:nvPr>
        </p:nvSpPr>
        <p:spPr>
          <a:xfrm>
            <a:off x="761802" y="2743200"/>
            <a:ext cx="4646905" cy="3613149"/>
          </a:xfrm>
        </p:spPr>
        <p:txBody>
          <a:bodyPr anchor="ctr">
            <a:normAutofit/>
          </a:bodyPr>
          <a:lstStyle/>
          <a:p>
            <a:r>
              <a:rPr lang="en-US" sz="2000"/>
              <a:t>Regular Stakeholder Meetings</a:t>
            </a:r>
          </a:p>
          <a:p>
            <a:r>
              <a:rPr lang="en-US" sz="2000"/>
              <a:t>Digital Communication Platforms</a:t>
            </a:r>
          </a:p>
          <a:p>
            <a:r>
              <a:rPr lang="en-US" sz="2000"/>
              <a:t>Detailed Project Newsletters</a:t>
            </a:r>
          </a:p>
          <a:p>
            <a:r>
              <a:rPr lang="en-US" sz="2000"/>
              <a:t>Feedback Mechanisms</a:t>
            </a:r>
          </a:p>
          <a:p>
            <a:r>
              <a:rPr lang="en-US" sz="2000"/>
              <a:t>Crisis Communication Plan</a:t>
            </a:r>
          </a:p>
        </p:txBody>
      </p:sp>
      <p:pic>
        <p:nvPicPr>
          <p:cNvPr id="5" name="Picture 4" descr="Person watching empty phone">
            <a:extLst>
              <a:ext uri="{FF2B5EF4-FFF2-40B4-BE49-F238E27FC236}">
                <a16:creationId xmlns:a16="http://schemas.microsoft.com/office/drawing/2014/main" id="{0EB23B77-C473-EDF3-A89C-4492FDE0C0F5}"/>
              </a:ext>
            </a:extLst>
          </p:cNvPr>
          <p:cNvPicPr>
            <a:picLocks noChangeAspect="1"/>
          </p:cNvPicPr>
          <p:nvPr/>
        </p:nvPicPr>
        <p:blipFill rotWithShape="1">
          <a:blip r:embed="rId3"/>
          <a:srcRect l="35880" r="4720" b="-2"/>
          <a:stretch/>
        </p:blipFill>
        <p:spPr>
          <a:xfrm>
            <a:off x="6096000" y="1"/>
            <a:ext cx="6102825" cy="6858000"/>
          </a:xfrm>
          <a:prstGeom prst="rect">
            <a:avLst/>
          </a:prstGeom>
        </p:spPr>
      </p:pic>
    </p:spTree>
    <p:extLst>
      <p:ext uri="{BB962C8B-B14F-4D97-AF65-F5344CB8AC3E}">
        <p14:creationId xmlns:p14="http://schemas.microsoft.com/office/powerpoint/2010/main" val="914503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708CA-83FC-3640-F3A2-C40AF70649EC}"/>
              </a:ext>
            </a:extLst>
          </p:cNvPr>
          <p:cNvSpPr>
            <a:spLocks noGrp="1"/>
          </p:cNvSpPr>
          <p:nvPr>
            <p:ph type="title"/>
          </p:nvPr>
        </p:nvSpPr>
        <p:spPr/>
        <p:txBody>
          <a:bodyPr/>
          <a:lstStyle/>
          <a:p>
            <a:r>
              <a:rPr lang="en-GB"/>
              <a:t>Project resources needed</a:t>
            </a:r>
            <a:endParaRPr lang="en-GB" dirty="0"/>
          </a:p>
        </p:txBody>
      </p:sp>
      <p:graphicFrame>
        <p:nvGraphicFramePr>
          <p:cNvPr id="4" name="Table 3">
            <a:extLst>
              <a:ext uri="{FF2B5EF4-FFF2-40B4-BE49-F238E27FC236}">
                <a16:creationId xmlns:a16="http://schemas.microsoft.com/office/drawing/2014/main" id="{6210BDE5-1C92-E809-B9B6-2894700E8B8F}"/>
              </a:ext>
            </a:extLst>
          </p:cNvPr>
          <p:cNvGraphicFramePr>
            <a:graphicFrameLocks noGrp="1"/>
          </p:cNvGraphicFramePr>
          <p:nvPr>
            <p:extLst>
              <p:ext uri="{D42A27DB-BD31-4B8C-83A1-F6EECF244321}">
                <p14:modId xmlns:p14="http://schemas.microsoft.com/office/powerpoint/2010/main" val="3301498037"/>
              </p:ext>
            </p:extLst>
          </p:nvPr>
        </p:nvGraphicFramePr>
        <p:xfrm>
          <a:off x="0" y="1411706"/>
          <a:ext cx="12191999" cy="5446298"/>
        </p:xfrm>
        <a:graphic>
          <a:graphicData uri="http://schemas.openxmlformats.org/drawingml/2006/table">
            <a:tbl>
              <a:tblPr firstRow="1" firstCol="1" bandRow="1">
                <a:tableStyleId>{0E3FDE45-AF77-4B5C-9715-49D594BDF05E}</a:tableStyleId>
              </a:tblPr>
              <a:tblGrid>
                <a:gridCol w="7504855">
                  <a:extLst>
                    <a:ext uri="{9D8B030D-6E8A-4147-A177-3AD203B41FA5}">
                      <a16:colId xmlns:a16="http://schemas.microsoft.com/office/drawing/2014/main" val="2094888449"/>
                    </a:ext>
                  </a:extLst>
                </a:gridCol>
                <a:gridCol w="4687144">
                  <a:extLst>
                    <a:ext uri="{9D8B030D-6E8A-4147-A177-3AD203B41FA5}">
                      <a16:colId xmlns:a16="http://schemas.microsoft.com/office/drawing/2014/main" val="3979146772"/>
                    </a:ext>
                  </a:extLst>
                </a:gridCol>
              </a:tblGrid>
              <a:tr h="418946">
                <a:tc>
                  <a:txBody>
                    <a:bodyPr/>
                    <a:lstStyle/>
                    <a:p>
                      <a:pPr algn="ctr">
                        <a:lnSpc>
                          <a:spcPct val="115000"/>
                        </a:lnSpc>
                        <a:spcAft>
                          <a:spcPts val="800"/>
                        </a:spcAft>
                      </a:pPr>
                      <a:r>
                        <a:rPr lang="en-GB" sz="1600" kern="0">
                          <a:effectLst/>
                        </a:rPr>
                        <a:t>Resource</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15000"/>
                        </a:lnSpc>
                        <a:spcAft>
                          <a:spcPts val="800"/>
                        </a:spcAft>
                      </a:pPr>
                      <a:r>
                        <a:rPr lang="en-GB" sz="1600" kern="0">
                          <a:effectLst/>
                        </a:rPr>
                        <a:t>Projected Amount (in GBP)</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54445561"/>
                  </a:ext>
                </a:extLst>
              </a:tr>
              <a:tr h="418946">
                <a:tc>
                  <a:txBody>
                    <a:bodyPr/>
                    <a:lstStyle/>
                    <a:p>
                      <a:pPr>
                        <a:lnSpc>
                          <a:spcPct val="115000"/>
                        </a:lnSpc>
                        <a:spcAft>
                          <a:spcPts val="800"/>
                        </a:spcAft>
                      </a:pPr>
                      <a:r>
                        <a:rPr lang="en-GB" sz="1600" kern="0">
                          <a:effectLst/>
                        </a:rPr>
                        <a:t>Marketing materials printing</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£5,000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89107806"/>
                  </a:ext>
                </a:extLst>
              </a:tr>
              <a:tr h="418946">
                <a:tc>
                  <a:txBody>
                    <a:bodyPr/>
                    <a:lstStyle/>
                    <a:p>
                      <a:pPr>
                        <a:lnSpc>
                          <a:spcPct val="115000"/>
                        </a:lnSpc>
                        <a:spcAft>
                          <a:spcPts val="800"/>
                        </a:spcAft>
                      </a:pPr>
                      <a:r>
                        <a:rPr lang="en-GB" sz="1600" kern="0" dirty="0">
                          <a:effectLst/>
                        </a:rPr>
                        <a:t>Digital promotion and advertising</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£15,000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04554960"/>
                  </a:ext>
                </a:extLst>
              </a:tr>
              <a:tr h="418946">
                <a:tc>
                  <a:txBody>
                    <a:bodyPr/>
                    <a:lstStyle/>
                    <a:p>
                      <a:pPr>
                        <a:lnSpc>
                          <a:spcPct val="115000"/>
                        </a:lnSpc>
                        <a:spcAft>
                          <a:spcPts val="800"/>
                        </a:spcAft>
                      </a:pPr>
                      <a:r>
                        <a:rPr lang="en-GB" sz="1600" kern="0" dirty="0">
                          <a:effectLst/>
                        </a:rPr>
                        <a:t>Personal selling (Training &amp; Incentives)</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£8,000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33311330"/>
                  </a:ext>
                </a:extLst>
              </a:tr>
              <a:tr h="418946">
                <a:tc>
                  <a:txBody>
                    <a:bodyPr/>
                    <a:lstStyle/>
                    <a:p>
                      <a:pPr>
                        <a:lnSpc>
                          <a:spcPct val="115000"/>
                        </a:lnSpc>
                        <a:spcAft>
                          <a:spcPts val="800"/>
                        </a:spcAft>
                      </a:pPr>
                      <a:r>
                        <a:rPr lang="en-GB" sz="1600" kern="0" dirty="0">
                          <a:effectLst/>
                        </a:rPr>
                        <a:t>Communication (Internal &amp; External)</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£3,000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3904314"/>
                  </a:ext>
                </a:extLst>
              </a:tr>
              <a:tr h="418946">
                <a:tc>
                  <a:txBody>
                    <a:bodyPr/>
                    <a:lstStyle/>
                    <a:p>
                      <a:pPr>
                        <a:lnSpc>
                          <a:spcPct val="115000"/>
                        </a:lnSpc>
                        <a:spcAft>
                          <a:spcPts val="800"/>
                        </a:spcAft>
                      </a:pPr>
                      <a:r>
                        <a:rPr lang="en-GB" sz="1600" kern="0" dirty="0">
                          <a:effectLst/>
                        </a:rPr>
                        <a:t>Product Sampling</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£2,500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90213909"/>
                  </a:ext>
                </a:extLst>
              </a:tr>
              <a:tr h="418946">
                <a:tc>
                  <a:txBody>
                    <a:bodyPr/>
                    <a:lstStyle/>
                    <a:p>
                      <a:pPr>
                        <a:lnSpc>
                          <a:spcPct val="115000"/>
                        </a:lnSpc>
                        <a:spcAft>
                          <a:spcPts val="800"/>
                        </a:spcAft>
                      </a:pPr>
                      <a:r>
                        <a:rPr lang="en-GB" sz="1600" kern="0">
                          <a:effectLst/>
                        </a:rPr>
                        <a:t>Event promotions (Launch events)</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£10,000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567051036"/>
                  </a:ext>
                </a:extLst>
              </a:tr>
              <a:tr h="418946">
                <a:tc>
                  <a:txBody>
                    <a:bodyPr/>
                    <a:lstStyle/>
                    <a:p>
                      <a:pPr>
                        <a:lnSpc>
                          <a:spcPct val="115000"/>
                        </a:lnSpc>
                        <a:spcAft>
                          <a:spcPts val="800"/>
                        </a:spcAft>
                      </a:pPr>
                      <a:r>
                        <a:rPr lang="en-GB" sz="1600" kern="0">
                          <a:effectLst/>
                        </a:rPr>
                        <a:t>Market research and surveys</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£4,500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239436893"/>
                  </a:ext>
                </a:extLst>
              </a:tr>
              <a:tr h="418946">
                <a:tc>
                  <a:txBody>
                    <a:bodyPr/>
                    <a:lstStyle/>
                    <a:p>
                      <a:pPr>
                        <a:lnSpc>
                          <a:spcPct val="115000"/>
                        </a:lnSpc>
                        <a:spcAft>
                          <a:spcPts val="800"/>
                        </a:spcAft>
                      </a:pPr>
                      <a:r>
                        <a:rPr lang="en-GB" sz="1600" kern="0">
                          <a:effectLst/>
                        </a:rPr>
                        <a:t>Retailer partnership incentives</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£6,000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521222869"/>
                  </a:ext>
                </a:extLst>
              </a:tr>
              <a:tr h="418946">
                <a:tc>
                  <a:txBody>
                    <a:bodyPr/>
                    <a:lstStyle/>
                    <a:p>
                      <a:pPr>
                        <a:lnSpc>
                          <a:spcPct val="115000"/>
                        </a:lnSpc>
                        <a:spcAft>
                          <a:spcPts val="800"/>
                        </a:spcAft>
                      </a:pPr>
                      <a:r>
                        <a:rPr lang="en-GB" sz="1600" kern="0">
                          <a:effectLst/>
                        </a:rPr>
                        <a:t>Logistics (Distribution &amp; Storage)</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£7,000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30326192"/>
                  </a:ext>
                </a:extLst>
              </a:tr>
              <a:tr h="418946">
                <a:tc>
                  <a:txBody>
                    <a:bodyPr/>
                    <a:lstStyle/>
                    <a:p>
                      <a:pPr>
                        <a:lnSpc>
                          <a:spcPct val="115000"/>
                        </a:lnSpc>
                        <a:spcAft>
                          <a:spcPts val="800"/>
                        </a:spcAft>
                      </a:pPr>
                      <a:r>
                        <a:rPr lang="en-GB" sz="1600" kern="0">
                          <a:effectLst/>
                        </a:rPr>
                        <a:t>Personnel (Marketing and sales teams)</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£12,000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7069731"/>
                  </a:ext>
                </a:extLst>
              </a:tr>
              <a:tr h="418946">
                <a:tc>
                  <a:txBody>
                    <a:bodyPr/>
                    <a:lstStyle/>
                    <a:p>
                      <a:pPr>
                        <a:lnSpc>
                          <a:spcPct val="115000"/>
                        </a:lnSpc>
                        <a:spcAft>
                          <a:spcPts val="800"/>
                        </a:spcAft>
                      </a:pPr>
                      <a:r>
                        <a:rPr lang="en-GB" sz="1600" kern="0">
                          <a:effectLst/>
                        </a:rPr>
                        <a:t>Miscellaneous (Contingency fund)</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a:effectLst/>
                        </a:rPr>
                        <a:t>£5,000</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3681860"/>
                  </a:ext>
                </a:extLst>
              </a:tr>
              <a:tr h="418946">
                <a:tc>
                  <a:txBody>
                    <a:bodyPr/>
                    <a:lstStyle/>
                    <a:p>
                      <a:pPr>
                        <a:lnSpc>
                          <a:spcPct val="115000"/>
                        </a:lnSpc>
                        <a:spcAft>
                          <a:spcPts val="800"/>
                        </a:spcAft>
                      </a:pPr>
                      <a:r>
                        <a:rPr lang="en-GB" sz="1600" kern="0">
                          <a:effectLst/>
                        </a:rPr>
                        <a:t>Total</a:t>
                      </a:r>
                      <a:endParaRPr lang="en-GB" sz="1600" kern="10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tc>
                  <a:txBody>
                    <a:bodyPr/>
                    <a:lstStyle/>
                    <a:p>
                      <a:pPr algn="r">
                        <a:lnSpc>
                          <a:spcPct val="115000"/>
                        </a:lnSpc>
                        <a:spcAft>
                          <a:spcPts val="800"/>
                        </a:spcAft>
                      </a:pPr>
                      <a:r>
                        <a:rPr lang="en-GB" sz="1600" kern="0" dirty="0">
                          <a:effectLst/>
                        </a:rPr>
                        <a:t>£78,000</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96402405"/>
                  </a:ext>
                </a:extLst>
              </a:tr>
            </a:tbl>
          </a:graphicData>
        </a:graphic>
      </p:graphicFrame>
      <p:sp>
        <p:nvSpPr>
          <p:cNvPr id="3" name="Rectangle 2">
            <a:extLst>
              <a:ext uri="{FF2B5EF4-FFF2-40B4-BE49-F238E27FC236}">
                <a16:creationId xmlns:a16="http://schemas.microsoft.com/office/drawing/2014/main" id="{5BF69145-F5D7-F93C-BDF4-36BF414DB5D5}"/>
              </a:ext>
            </a:extLst>
          </p:cNvPr>
          <p:cNvSpPr/>
          <p:nvPr/>
        </p:nvSpPr>
        <p:spPr>
          <a:xfrm>
            <a:off x="6183688" y="37173"/>
            <a:ext cx="5919537" cy="5724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Naveed Hussain</a:t>
            </a:r>
          </a:p>
        </p:txBody>
      </p:sp>
    </p:spTree>
    <p:extLst>
      <p:ext uri="{BB962C8B-B14F-4D97-AF65-F5344CB8AC3E}">
        <p14:creationId xmlns:p14="http://schemas.microsoft.com/office/powerpoint/2010/main" val="2608339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3F12B-D259-E958-7E8A-3308F4A809A8}"/>
              </a:ext>
            </a:extLst>
          </p:cNvPr>
          <p:cNvSpPr>
            <a:spLocks noGrp="1"/>
          </p:cNvSpPr>
          <p:nvPr>
            <p:ph type="title"/>
          </p:nvPr>
        </p:nvSpPr>
        <p:spPr>
          <a:xfrm>
            <a:off x="128337" y="1510204"/>
            <a:ext cx="5449824" cy="592916"/>
          </a:xfrm>
        </p:spPr>
        <p:txBody>
          <a:bodyPr anchor="b">
            <a:normAutofit fontScale="90000"/>
          </a:bodyPr>
          <a:lstStyle/>
          <a:p>
            <a:pPr algn="ctr"/>
            <a:r>
              <a:rPr lang="en-GB" dirty="0"/>
              <a:t>Project success criteria</a:t>
            </a:r>
          </a:p>
        </p:txBody>
      </p:sp>
      <p:sp>
        <p:nvSpPr>
          <p:cNvPr id="20"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7395D2-0378-DCDF-9346-E1CC4487E25A}"/>
              </a:ext>
            </a:extLst>
          </p:cNvPr>
          <p:cNvSpPr>
            <a:spLocks noGrp="1"/>
          </p:cNvSpPr>
          <p:nvPr>
            <p:ph idx="1"/>
          </p:nvPr>
        </p:nvSpPr>
        <p:spPr>
          <a:xfrm>
            <a:off x="128337" y="2660903"/>
            <a:ext cx="5321487" cy="4197095"/>
          </a:xfrm>
        </p:spPr>
        <p:txBody>
          <a:bodyPr anchor="t">
            <a:normAutofit/>
          </a:bodyPr>
          <a:lstStyle/>
          <a:p>
            <a:r>
              <a:rPr lang="en-US" sz="2200" dirty="0"/>
              <a:t>On-time Completion</a:t>
            </a:r>
          </a:p>
          <a:p>
            <a:r>
              <a:rPr lang="en-US" sz="2200" dirty="0"/>
              <a:t>On-budget Delivery</a:t>
            </a:r>
          </a:p>
          <a:p>
            <a:r>
              <a:rPr lang="en-US" sz="2200" dirty="0"/>
              <a:t>Quality of Deliverables</a:t>
            </a:r>
          </a:p>
          <a:p>
            <a:r>
              <a:rPr lang="en-US" sz="2200" dirty="0"/>
              <a:t>Stakeholder Satisfaction</a:t>
            </a:r>
          </a:p>
          <a:p>
            <a:r>
              <a:rPr lang="en-US" sz="2200" dirty="0"/>
              <a:t>Achievement of Project Objectives</a:t>
            </a:r>
            <a:endParaRPr lang="en-GB" sz="2200" dirty="0"/>
          </a:p>
        </p:txBody>
      </p:sp>
      <p:pic>
        <p:nvPicPr>
          <p:cNvPr id="6" name="Picture 5" descr="A diagram of a project&#10;&#10;Description automatically generated">
            <a:extLst>
              <a:ext uri="{FF2B5EF4-FFF2-40B4-BE49-F238E27FC236}">
                <a16:creationId xmlns:a16="http://schemas.microsoft.com/office/drawing/2014/main" id="{DDAFF085-29B0-6065-13B7-C3F27E8176D6}"/>
              </a:ext>
            </a:extLst>
          </p:cNvPr>
          <p:cNvPicPr>
            <a:picLocks noChangeAspect="1"/>
          </p:cNvPicPr>
          <p:nvPr/>
        </p:nvPicPr>
        <p:blipFill>
          <a:blip r:embed="rId3"/>
          <a:stretch>
            <a:fillRect/>
          </a:stretch>
        </p:blipFill>
        <p:spPr>
          <a:xfrm>
            <a:off x="5449824" y="0"/>
            <a:ext cx="6742176" cy="6857999"/>
          </a:xfrm>
          <a:prstGeom prst="rect">
            <a:avLst/>
          </a:prstGeom>
        </p:spPr>
      </p:pic>
    </p:spTree>
    <p:extLst>
      <p:ext uri="{BB962C8B-B14F-4D97-AF65-F5344CB8AC3E}">
        <p14:creationId xmlns:p14="http://schemas.microsoft.com/office/powerpoint/2010/main" val="1675340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A7F51-9DB1-5F62-4185-AAEB89CAB505}"/>
              </a:ext>
            </a:extLst>
          </p:cNvPr>
          <p:cNvSpPr>
            <a:spLocks noGrp="1"/>
          </p:cNvSpPr>
          <p:nvPr>
            <p:ph type="title"/>
          </p:nvPr>
        </p:nvSpPr>
        <p:spPr>
          <a:xfrm>
            <a:off x="761803" y="350196"/>
            <a:ext cx="4646904" cy="1624520"/>
          </a:xfrm>
        </p:spPr>
        <p:txBody>
          <a:bodyPr anchor="ctr">
            <a:normAutofit/>
          </a:bodyPr>
          <a:lstStyle/>
          <a:p>
            <a:r>
              <a:rPr lang="en-GB" sz="4000"/>
              <a:t>Project risk assessment</a:t>
            </a:r>
          </a:p>
        </p:txBody>
      </p:sp>
      <p:sp>
        <p:nvSpPr>
          <p:cNvPr id="3" name="Content Placeholder 2">
            <a:extLst>
              <a:ext uri="{FF2B5EF4-FFF2-40B4-BE49-F238E27FC236}">
                <a16:creationId xmlns:a16="http://schemas.microsoft.com/office/drawing/2014/main" id="{0976F25B-8225-65D5-9C85-51146551240F}"/>
              </a:ext>
            </a:extLst>
          </p:cNvPr>
          <p:cNvSpPr>
            <a:spLocks noGrp="1"/>
          </p:cNvSpPr>
          <p:nvPr>
            <p:ph idx="1"/>
          </p:nvPr>
        </p:nvSpPr>
        <p:spPr>
          <a:xfrm>
            <a:off x="761802" y="2743200"/>
            <a:ext cx="4646905" cy="3613149"/>
          </a:xfrm>
        </p:spPr>
        <p:txBody>
          <a:bodyPr anchor="ctr">
            <a:normAutofit/>
          </a:bodyPr>
          <a:lstStyle/>
          <a:p>
            <a:r>
              <a:rPr lang="en-US" sz="2000"/>
              <a:t>Delays or failure in developing an effective marketing plan</a:t>
            </a:r>
          </a:p>
          <a:p>
            <a:r>
              <a:rPr lang="en-US" sz="2000"/>
              <a:t>Non-compliance of the drink with Health and Safety Regulations </a:t>
            </a:r>
          </a:p>
          <a:p>
            <a:r>
              <a:rPr lang="en-US" sz="2000"/>
              <a:t>Budget Overruns and Unforeseen Costs </a:t>
            </a:r>
          </a:p>
          <a:p>
            <a:r>
              <a:rPr lang="en-US" sz="2000"/>
              <a:t>Inadequate Engagement or Resistance from Stakeholders </a:t>
            </a:r>
          </a:p>
          <a:p>
            <a:r>
              <a:rPr lang="en-US" sz="2000"/>
              <a:t>Failure in the Supply Chain or Sourcing of Quality Food Ingredients</a:t>
            </a:r>
          </a:p>
        </p:txBody>
      </p:sp>
      <p:pic>
        <p:nvPicPr>
          <p:cNvPr id="6" name="Picture 5">
            <a:extLst>
              <a:ext uri="{FF2B5EF4-FFF2-40B4-BE49-F238E27FC236}">
                <a16:creationId xmlns:a16="http://schemas.microsoft.com/office/drawing/2014/main" id="{E314214F-E6A6-A818-A642-59456299A4FE}"/>
              </a:ext>
            </a:extLst>
          </p:cNvPr>
          <p:cNvPicPr>
            <a:picLocks noChangeAspect="1"/>
          </p:cNvPicPr>
          <p:nvPr/>
        </p:nvPicPr>
        <p:blipFill rotWithShape="1">
          <a:blip r:embed="rId3"/>
          <a:srcRect l="37523" r="14647" b="1"/>
          <a:stretch/>
        </p:blipFill>
        <p:spPr>
          <a:xfrm>
            <a:off x="6096000" y="1"/>
            <a:ext cx="6102825" cy="6858000"/>
          </a:xfrm>
          <a:prstGeom prst="rect">
            <a:avLst/>
          </a:prstGeom>
        </p:spPr>
      </p:pic>
    </p:spTree>
    <p:extLst>
      <p:ext uri="{BB962C8B-B14F-4D97-AF65-F5344CB8AC3E}">
        <p14:creationId xmlns:p14="http://schemas.microsoft.com/office/powerpoint/2010/main" val="2505985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F42E66-78E9-DC56-6A1C-280EF70C84FE}"/>
              </a:ext>
            </a:extLst>
          </p:cNvPr>
          <p:cNvSpPr>
            <a:spLocks noGrp="1"/>
          </p:cNvSpPr>
          <p:nvPr>
            <p:ph type="title"/>
          </p:nvPr>
        </p:nvSpPr>
        <p:spPr>
          <a:xfrm>
            <a:off x="8643193" y="489507"/>
            <a:ext cx="3091607" cy="1655483"/>
          </a:xfrm>
        </p:spPr>
        <p:txBody>
          <a:bodyPr anchor="b">
            <a:normAutofit/>
          </a:bodyPr>
          <a:lstStyle/>
          <a:p>
            <a:r>
              <a:rPr lang="en-GB" sz="4000"/>
              <a:t>Conclusion</a:t>
            </a:r>
          </a:p>
        </p:txBody>
      </p:sp>
      <p:pic>
        <p:nvPicPr>
          <p:cNvPr id="5" name="Picture 4" descr="Large skydiving group mid-air">
            <a:extLst>
              <a:ext uri="{FF2B5EF4-FFF2-40B4-BE49-F238E27FC236}">
                <a16:creationId xmlns:a16="http://schemas.microsoft.com/office/drawing/2014/main" id="{A4367614-5494-6D1D-115F-AFA95F2BC3A3}"/>
              </a:ext>
            </a:extLst>
          </p:cNvPr>
          <p:cNvPicPr>
            <a:picLocks noChangeAspect="1"/>
          </p:cNvPicPr>
          <p:nvPr/>
        </p:nvPicPr>
        <p:blipFill rotWithShape="1">
          <a:blip r:embed="rId3"/>
          <a:srcRect l="8477" r="7308" b="-2"/>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7DA1B7CA-421B-DBAD-DC37-44BE9AD95302}"/>
              </a:ext>
            </a:extLst>
          </p:cNvPr>
          <p:cNvSpPr>
            <a:spLocks noGrp="1"/>
          </p:cNvSpPr>
          <p:nvPr>
            <p:ph idx="1"/>
          </p:nvPr>
        </p:nvSpPr>
        <p:spPr>
          <a:xfrm>
            <a:off x="8643193" y="2418408"/>
            <a:ext cx="2942813" cy="3540265"/>
          </a:xfrm>
        </p:spPr>
        <p:txBody>
          <a:bodyPr>
            <a:normAutofit/>
          </a:bodyPr>
          <a:lstStyle/>
          <a:p>
            <a:r>
              <a:rPr lang="en-US" sz="2000"/>
              <a:t>Thoughtfully structured</a:t>
            </a:r>
          </a:p>
          <a:p>
            <a:r>
              <a:rPr lang="en-US" sz="2000"/>
              <a:t>Underpinned by industry best practices and scholarly insights</a:t>
            </a:r>
          </a:p>
          <a:p>
            <a:r>
              <a:rPr lang="en-US" sz="2000"/>
              <a:t>Risk assessment stands out as particularly crucial</a:t>
            </a:r>
          </a:p>
          <a:p>
            <a:r>
              <a:rPr lang="en-US" sz="2000"/>
              <a:t>Set a robust framework for the project's execution</a:t>
            </a:r>
          </a:p>
          <a:p>
            <a:endParaRPr lang="en-GB" sz="2000"/>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051575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4B5C-96C1-3303-7F04-F76F96CA505A}"/>
              </a:ext>
            </a:extLst>
          </p:cNvPr>
          <p:cNvSpPr>
            <a:spLocks noGrp="1"/>
          </p:cNvSpPr>
          <p:nvPr>
            <p:ph type="title"/>
          </p:nvPr>
        </p:nvSpPr>
        <p:spPr>
          <a:xfrm>
            <a:off x="838200" y="365126"/>
            <a:ext cx="10515600" cy="3159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A904EC67-A12A-6EF4-0C61-DD5A8444F7F1}"/>
              </a:ext>
            </a:extLst>
          </p:cNvPr>
          <p:cNvSpPr>
            <a:spLocks noGrp="1"/>
          </p:cNvSpPr>
          <p:nvPr>
            <p:ph idx="1"/>
          </p:nvPr>
        </p:nvSpPr>
        <p:spPr>
          <a:xfrm>
            <a:off x="838200" y="984738"/>
            <a:ext cx="10515600" cy="5627077"/>
          </a:xfrm>
        </p:spPr>
        <p:txBody>
          <a:bodyPr>
            <a:normAutofit lnSpcReduction="10000"/>
          </a:bodyPr>
          <a:lstStyle/>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Armenia, S.,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Dangelico</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M.,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Nonino</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 and Pompei, A. (2019). Sustainable project management: A conceptualization-oriented review and a framework proposal for future studies.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Sustainability</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11</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(9), 2664.</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Brewer, J. L., and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Dittman</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 C. (2018).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Methods of IT project management</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Purdue University Press.</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Burke, R. (2013).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planning and control techniques</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Fewings, P., and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Henjewele</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(2019).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Construction project management: an integrated approach</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Routledge.</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Ford, D. N., and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Lyneis</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M. (2020). System dynamics applied to project management: a survey, assessment, and directions for future research.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System Dynamics: Theory and Applications</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285-314.</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Gustavsson, T. K., and </a:t>
            </a:r>
            <a:r>
              <a:rPr lang="en-GB" sz="16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Hallin</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 (2014). Rethinking dichotomization: A critical perspective on the use of “hard” and “soft” in project management research.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International Journal of Project Management</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32</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(4), 568-577.</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Hall, N. G. (2012). Project management: Recent developments and research opportunities.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Systems Science and Systems Engineering</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21</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129-143.</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Harrison, F., and Lock, D. (2017).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Advanced project management: a structured approach</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Routledge.</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Kerzner, H. (2018).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best practices: Achieving global excellence</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0000"/>
              </a:lnSpc>
              <a:spcAft>
                <a:spcPts val="800"/>
              </a:spcAft>
            </a:pP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Kerzner, H. (2019). </a:t>
            </a:r>
            <a:r>
              <a:rPr lang="en-GB" sz="16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Using the project management maturity model: strategic planning for project management</a:t>
            </a:r>
            <a:r>
              <a:rPr lang="en-GB" sz="16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6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363412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4B5C-96C1-3303-7F04-F76F96CA505A}"/>
              </a:ext>
            </a:extLst>
          </p:cNvPr>
          <p:cNvSpPr>
            <a:spLocks noGrp="1"/>
          </p:cNvSpPr>
          <p:nvPr>
            <p:ph type="title"/>
          </p:nvPr>
        </p:nvSpPr>
        <p:spPr>
          <a:xfrm>
            <a:off x="838200" y="365126"/>
            <a:ext cx="10515600" cy="3159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A904EC67-A12A-6EF4-0C61-DD5A8444F7F1}"/>
              </a:ext>
            </a:extLst>
          </p:cNvPr>
          <p:cNvSpPr>
            <a:spLocks noGrp="1"/>
          </p:cNvSpPr>
          <p:nvPr>
            <p:ph idx="1"/>
          </p:nvPr>
        </p:nvSpPr>
        <p:spPr>
          <a:xfrm>
            <a:off x="838200" y="984738"/>
            <a:ext cx="10515600" cy="5627077"/>
          </a:xfrm>
        </p:spPr>
        <p:txBody>
          <a:bodyPr>
            <a:normAutofit fontScale="92500" lnSpcReduction="20000"/>
          </a:bodyPr>
          <a:lstStyle/>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Kerzner, H. (2022).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metrics, KPIs, and dashboards: a guide to measuring and monitoring project performance</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Kim, S., Chang, S., and Castro-</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Lacouture</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D. (2020). Dynamic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modeling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for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analyzing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impacts of skilled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labor</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shortage on construction project management.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Management in Engineering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36</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 04019035.</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Lee, C. Y., Chong, H. Y., Liao, P. C., and Wang, X. (2018). Critical review of social network analysis applications in complex project management.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management in engineering</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34</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(2), 04017061.</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Levy, S. M. (2018).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in construction</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McGraw-Hill Education.</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Mavi, R. K., and Standing, C. (2018). Critical success factors of sustainable project management in construction: A fuzzy DEMATEL-ANP approach.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Journal of cleaner production</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194</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751-765.</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Meredith, J. R., Shafer, S. M., and Mantel Jr, S. J. (2017).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a strategic managerial approach</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Morris, P. W. (2013).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Reconstructing project management</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Nicholas, J. M., and Steyn, H. (2020).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for engineering, business and technology</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Routledge.</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Portny</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L., and </a:t>
            </a:r>
            <a:r>
              <a:rPr lang="en-GB" sz="14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Portny</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 E. (2022).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for dummies</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20000"/>
              </a:lnSpc>
              <a:spcAft>
                <a:spcPts val="800"/>
              </a:spcAft>
            </a:pP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Walker, A. (2015). </a:t>
            </a:r>
            <a:r>
              <a:rPr lang="en-GB" sz="1400" i="1"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Project management in construction</a:t>
            </a:r>
            <a:r>
              <a:rPr lang="en-GB" sz="1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20000"/>
              </a:lnSpc>
            </a:pPr>
            <a:r>
              <a:rPr lang="en-GB" sz="1400" dirty="0">
                <a:solidFill>
                  <a:srgbClr val="000000"/>
                </a:solidFill>
                <a:effectLst/>
                <a:latin typeface="Calibri" panose="020F0502020204030204" pitchFamily="34" charset="0"/>
                <a:ea typeface="Calibri" panose="020F0502020204030204" pitchFamily="34" charset="0"/>
              </a:rPr>
              <a:t>Wilson, K. B., </a:t>
            </a:r>
            <a:r>
              <a:rPr lang="en-GB" sz="1400" dirty="0" err="1">
                <a:solidFill>
                  <a:srgbClr val="000000"/>
                </a:solidFill>
                <a:effectLst/>
                <a:latin typeface="Calibri" panose="020F0502020204030204" pitchFamily="34" charset="0"/>
                <a:ea typeface="Calibri" panose="020F0502020204030204" pitchFamily="34" charset="0"/>
              </a:rPr>
              <a:t>Bhakoo</a:t>
            </a:r>
            <a:r>
              <a:rPr lang="en-GB" sz="1400" dirty="0">
                <a:solidFill>
                  <a:srgbClr val="000000"/>
                </a:solidFill>
                <a:effectLst/>
                <a:latin typeface="Calibri" panose="020F0502020204030204" pitchFamily="34" charset="0"/>
                <a:ea typeface="Calibri" panose="020F0502020204030204" pitchFamily="34" charset="0"/>
              </a:rPr>
              <a:t>, V., and Samson, D. (2018). Crowdsourcing: A contemporary form of project management with linkages to open innovation and novel operations. </a:t>
            </a:r>
            <a:r>
              <a:rPr lang="en-GB" sz="1400" i="1" dirty="0">
                <a:solidFill>
                  <a:srgbClr val="000000"/>
                </a:solidFill>
                <a:effectLst/>
                <a:latin typeface="Calibri" panose="020F0502020204030204" pitchFamily="34" charset="0"/>
                <a:ea typeface="Calibri" panose="020F0502020204030204" pitchFamily="34" charset="0"/>
              </a:rPr>
              <a:t>International Journal of Operations and Production Management</a:t>
            </a:r>
            <a:r>
              <a:rPr lang="en-GB" sz="1400" dirty="0">
                <a:solidFill>
                  <a:srgbClr val="000000"/>
                </a:solidFill>
                <a:effectLst/>
                <a:latin typeface="Calibri" panose="020F0502020204030204" pitchFamily="34" charset="0"/>
                <a:ea typeface="Calibri" panose="020F0502020204030204" pitchFamily="34" charset="0"/>
              </a:rPr>
              <a:t>.</a:t>
            </a:r>
            <a:endParaRPr lang="en-GB" sz="1200" kern="1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13693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65</TotalTime>
  <Words>5033</Words>
  <Application>Microsoft Office PowerPoint</Application>
  <PresentationFormat>Widescreen</PresentationFormat>
  <Paragraphs>240</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BMSW5104: Managing Projects in the Workplace</vt:lpstr>
      <vt:lpstr>Content and team’s contribution</vt:lpstr>
      <vt:lpstr>Introduction</vt:lpstr>
      <vt:lpstr>A project description</vt:lpstr>
      <vt:lpstr>Project Scope</vt:lpstr>
      <vt:lpstr>Project stakeholder analysis</vt:lpstr>
      <vt:lpstr>Project Gantt Chart</vt:lpstr>
      <vt:lpstr>Project Work Breakdown Structure (WBS)</vt:lpstr>
      <vt:lpstr>Quad chart</vt:lpstr>
      <vt:lpstr>Project communication strategies</vt:lpstr>
      <vt:lpstr>Project resources needed</vt:lpstr>
      <vt:lpstr>Project success criteria</vt:lpstr>
      <vt:lpstr>Project risk assessment</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Touqir</dc:creator>
  <dcterms:created xsi:type="dcterms:W3CDTF">2023-10-15T19:36:09Z</dcterms:created>
  <dcterms:modified xsi:type="dcterms:W3CDTF">2023-10-17T11:17:14Z</dcterms:modified>
</cp:coreProperties>
</file>