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sldIdLst>
    <p:sldId id="256" r:id="rId2"/>
    <p:sldId id="257" r:id="rId3"/>
    <p:sldId id="258" r:id="rId4"/>
    <p:sldId id="263" r:id="rId5"/>
    <p:sldId id="262" r:id="rId6"/>
    <p:sldId id="261" r:id="rId7"/>
    <p:sldId id="260" r:id="rId8"/>
    <p:sldId id="259" r:id="rId9"/>
    <p:sldId id="264" r:id="rId10"/>
    <p:sldId id="265" r:id="rId11"/>
    <p:sldId id="266" r:id="rId12"/>
    <p:sldId id="267" r:id="rId13"/>
    <p:sldId id="268" r:id="rId14"/>
    <p:sldId id="269" r:id="rId15"/>
  </p:sldIdLst>
  <p:sldSz cx="13716000" cy="96012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p15:clr>
            <a:srgbClr val="A4A3A4"/>
          </p15:clr>
        </p15:guide>
        <p15:guide id="2" pos="43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07" autoAdjust="0"/>
    <p:restoredTop sz="94660"/>
  </p:normalViewPr>
  <p:slideViewPr>
    <p:cSldViewPr>
      <p:cViewPr varScale="1">
        <p:scale>
          <a:sx n="56" d="100"/>
          <a:sy n="56" d="100"/>
        </p:scale>
        <p:origin x="1483" y="34"/>
      </p:cViewPr>
      <p:guideLst>
        <p:guide orient="horz" pos="3024"/>
        <p:guide pos="432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A4D7BE-2C32-4321-882A-5431CD68FF7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CB9CD1B-B798-4948-A6C8-25310FCFB5D4}">
      <dgm:prSet/>
      <dgm:spPr/>
      <dgm:t>
        <a:bodyPr/>
        <a:lstStyle/>
        <a:p>
          <a:r>
            <a:rPr lang="en-US"/>
            <a:t>Cardiac cycle: categorised into ventricular systole and diastole- maintain a balance between venous return and cardiac output (Buddiga 2023).</a:t>
          </a:r>
        </a:p>
      </dgm:t>
    </dgm:pt>
    <dgm:pt modelId="{62050EDC-3BE4-4341-9FCD-2E016DB6213D}" type="parTrans" cxnId="{95DBC4E7-78FB-4CF0-9D81-9F177ADBE2A0}">
      <dgm:prSet/>
      <dgm:spPr/>
      <dgm:t>
        <a:bodyPr/>
        <a:lstStyle/>
        <a:p>
          <a:endParaRPr lang="en-US"/>
        </a:p>
      </dgm:t>
    </dgm:pt>
    <dgm:pt modelId="{2277EDCC-59B3-4010-BDA7-8990D7F38E64}" type="sibTrans" cxnId="{95DBC4E7-78FB-4CF0-9D81-9F177ADBE2A0}">
      <dgm:prSet/>
      <dgm:spPr/>
      <dgm:t>
        <a:bodyPr/>
        <a:lstStyle/>
        <a:p>
          <a:endParaRPr lang="en-US"/>
        </a:p>
      </dgm:t>
    </dgm:pt>
    <dgm:pt modelId="{4F023287-85B1-46D2-9FCE-C8BB9D79EFF4}">
      <dgm:prSet/>
      <dgm:spPr/>
      <dgm:t>
        <a:bodyPr/>
        <a:lstStyle/>
        <a:p>
          <a:r>
            <a:rPr lang="en-US"/>
            <a:t>A normal heart rate is measured at 72 beats/minute </a:t>
          </a:r>
        </a:p>
      </dgm:t>
    </dgm:pt>
    <dgm:pt modelId="{8F8B47DF-2280-4AED-B61A-E41FE299135D}" type="parTrans" cxnId="{E523D62C-6E2A-4C44-8032-3800F970713F}">
      <dgm:prSet/>
      <dgm:spPr/>
      <dgm:t>
        <a:bodyPr/>
        <a:lstStyle/>
        <a:p>
          <a:endParaRPr lang="en-US"/>
        </a:p>
      </dgm:t>
    </dgm:pt>
    <dgm:pt modelId="{3EF97944-47EE-4260-A184-9AA3A232D8E6}" type="sibTrans" cxnId="{E523D62C-6E2A-4C44-8032-3800F970713F}">
      <dgm:prSet/>
      <dgm:spPr/>
      <dgm:t>
        <a:bodyPr/>
        <a:lstStyle/>
        <a:p>
          <a:endParaRPr lang="en-US"/>
        </a:p>
      </dgm:t>
    </dgm:pt>
    <dgm:pt modelId="{2279C888-532C-4A74-A44D-17704F465503}">
      <dgm:prSet/>
      <dgm:spPr/>
      <dgm:t>
        <a:bodyPr/>
        <a:lstStyle/>
        <a:p>
          <a:r>
            <a:rPr lang="en-US"/>
            <a:t>The cardiac cycle occurs over 0.8 seconds (Buddiga, 2023).</a:t>
          </a:r>
        </a:p>
      </dgm:t>
    </dgm:pt>
    <dgm:pt modelId="{F50B7E4E-61E6-4F2F-814D-1A9446FA5FBC}" type="parTrans" cxnId="{49E133F4-DFF3-4256-8F1A-AFFA2EC09AB3}">
      <dgm:prSet/>
      <dgm:spPr/>
      <dgm:t>
        <a:bodyPr/>
        <a:lstStyle/>
        <a:p>
          <a:endParaRPr lang="en-US"/>
        </a:p>
      </dgm:t>
    </dgm:pt>
    <dgm:pt modelId="{1A0A6FAD-0472-46DD-898D-D14433DAFA9D}" type="sibTrans" cxnId="{49E133F4-DFF3-4256-8F1A-AFFA2EC09AB3}">
      <dgm:prSet/>
      <dgm:spPr/>
      <dgm:t>
        <a:bodyPr/>
        <a:lstStyle/>
        <a:p>
          <a:endParaRPr lang="en-US"/>
        </a:p>
      </dgm:t>
    </dgm:pt>
    <dgm:pt modelId="{9DE7C47A-FA2C-4E45-8B2F-EAE9BC8BC48B}">
      <dgm:prSet/>
      <dgm:spPr/>
      <dgm:t>
        <a:bodyPr/>
        <a:lstStyle/>
        <a:p>
          <a:r>
            <a:rPr lang="en-US"/>
            <a:t>Electrical impulses generated in the sinoatrial node (Kroeker, 2018)</a:t>
          </a:r>
        </a:p>
      </dgm:t>
    </dgm:pt>
    <dgm:pt modelId="{7135AA5E-469F-4F41-ABAE-4178D1CC6ECC}" type="parTrans" cxnId="{910C193B-2336-44A5-9182-6F1177807D2B}">
      <dgm:prSet/>
      <dgm:spPr/>
      <dgm:t>
        <a:bodyPr/>
        <a:lstStyle/>
        <a:p>
          <a:endParaRPr lang="en-US"/>
        </a:p>
      </dgm:t>
    </dgm:pt>
    <dgm:pt modelId="{11B5F09A-10CB-4D5C-A9B2-BE52E749089F}" type="sibTrans" cxnId="{910C193B-2336-44A5-9182-6F1177807D2B}">
      <dgm:prSet/>
      <dgm:spPr/>
      <dgm:t>
        <a:bodyPr/>
        <a:lstStyle/>
        <a:p>
          <a:endParaRPr lang="en-US"/>
        </a:p>
      </dgm:t>
    </dgm:pt>
    <dgm:pt modelId="{D55F3ECE-B92D-4743-B4C1-9C33B4029C96}">
      <dgm:prSet/>
      <dgm:spPr/>
      <dgm:t>
        <a:bodyPr/>
        <a:lstStyle/>
        <a:p>
          <a:r>
            <a:rPr lang="en-US"/>
            <a:t>Large arteries are generally thicker and more elastic</a:t>
          </a:r>
        </a:p>
      </dgm:t>
    </dgm:pt>
    <dgm:pt modelId="{AD3B9604-8112-4270-829A-98EEF9B29916}" type="parTrans" cxnId="{0E14F7C2-1D4E-4049-9878-73257A40B570}">
      <dgm:prSet/>
      <dgm:spPr/>
      <dgm:t>
        <a:bodyPr/>
        <a:lstStyle/>
        <a:p>
          <a:endParaRPr lang="en-US"/>
        </a:p>
      </dgm:t>
    </dgm:pt>
    <dgm:pt modelId="{99E05B0E-CF3B-4099-B355-67928437CCC5}" type="sibTrans" cxnId="{0E14F7C2-1D4E-4049-9878-73257A40B570}">
      <dgm:prSet/>
      <dgm:spPr/>
      <dgm:t>
        <a:bodyPr/>
        <a:lstStyle/>
        <a:p>
          <a:endParaRPr lang="en-US"/>
        </a:p>
      </dgm:t>
    </dgm:pt>
    <dgm:pt modelId="{879F20CA-4BF3-4DCC-9993-E793CA4C4109}">
      <dgm:prSet/>
      <dgm:spPr/>
      <dgm:t>
        <a:bodyPr/>
        <a:lstStyle/>
        <a:p>
          <a:r>
            <a:rPr lang="en-US"/>
            <a:t>Capillaries assist in exchanging gases, nutrients and waste with organs and tissues. </a:t>
          </a:r>
        </a:p>
      </dgm:t>
    </dgm:pt>
    <dgm:pt modelId="{517AECFB-0CDF-486A-BAD8-CACB83B8BB16}" type="parTrans" cxnId="{506AA2F5-F513-41E4-9C0F-1C973BA16EB5}">
      <dgm:prSet/>
      <dgm:spPr/>
      <dgm:t>
        <a:bodyPr/>
        <a:lstStyle/>
        <a:p>
          <a:endParaRPr lang="en-US"/>
        </a:p>
      </dgm:t>
    </dgm:pt>
    <dgm:pt modelId="{3094167C-B628-4215-ABF8-62569879AE75}" type="sibTrans" cxnId="{506AA2F5-F513-41E4-9C0F-1C973BA16EB5}">
      <dgm:prSet/>
      <dgm:spPr/>
      <dgm:t>
        <a:bodyPr/>
        <a:lstStyle/>
        <a:p>
          <a:endParaRPr lang="en-US"/>
        </a:p>
      </dgm:t>
    </dgm:pt>
    <dgm:pt modelId="{E152B8C0-4E7F-401A-87B8-CA4ECBC9BE5A}" type="pres">
      <dgm:prSet presAssocID="{D1A4D7BE-2C32-4321-882A-5431CD68FF70}" presName="linear" presStyleCnt="0">
        <dgm:presLayoutVars>
          <dgm:animLvl val="lvl"/>
          <dgm:resizeHandles val="exact"/>
        </dgm:presLayoutVars>
      </dgm:prSet>
      <dgm:spPr/>
    </dgm:pt>
    <dgm:pt modelId="{F5286124-533B-4BD5-8B5F-9D1A0D28EF20}" type="pres">
      <dgm:prSet presAssocID="{ECB9CD1B-B798-4948-A6C8-25310FCFB5D4}" presName="parentText" presStyleLbl="node1" presStyleIdx="0" presStyleCnt="6">
        <dgm:presLayoutVars>
          <dgm:chMax val="0"/>
          <dgm:bulletEnabled val="1"/>
        </dgm:presLayoutVars>
      </dgm:prSet>
      <dgm:spPr/>
    </dgm:pt>
    <dgm:pt modelId="{71B658F4-6FD5-41A7-9D7B-85B8E87C281E}" type="pres">
      <dgm:prSet presAssocID="{2277EDCC-59B3-4010-BDA7-8990D7F38E64}" presName="spacer" presStyleCnt="0"/>
      <dgm:spPr/>
    </dgm:pt>
    <dgm:pt modelId="{D444D1E0-40AD-4E48-A50D-E837891A4FF3}" type="pres">
      <dgm:prSet presAssocID="{4F023287-85B1-46D2-9FCE-C8BB9D79EFF4}" presName="parentText" presStyleLbl="node1" presStyleIdx="1" presStyleCnt="6">
        <dgm:presLayoutVars>
          <dgm:chMax val="0"/>
          <dgm:bulletEnabled val="1"/>
        </dgm:presLayoutVars>
      </dgm:prSet>
      <dgm:spPr/>
    </dgm:pt>
    <dgm:pt modelId="{F8D0255D-CBE2-48D0-99E2-5C19A275CDF9}" type="pres">
      <dgm:prSet presAssocID="{3EF97944-47EE-4260-A184-9AA3A232D8E6}" presName="spacer" presStyleCnt="0"/>
      <dgm:spPr/>
    </dgm:pt>
    <dgm:pt modelId="{C64DD388-719B-40ED-B244-70EBA888F543}" type="pres">
      <dgm:prSet presAssocID="{2279C888-532C-4A74-A44D-17704F465503}" presName="parentText" presStyleLbl="node1" presStyleIdx="2" presStyleCnt="6">
        <dgm:presLayoutVars>
          <dgm:chMax val="0"/>
          <dgm:bulletEnabled val="1"/>
        </dgm:presLayoutVars>
      </dgm:prSet>
      <dgm:spPr/>
    </dgm:pt>
    <dgm:pt modelId="{E3BDD5BB-DE8E-40B7-B639-89F4933EDEB9}" type="pres">
      <dgm:prSet presAssocID="{1A0A6FAD-0472-46DD-898D-D14433DAFA9D}" presName="spacer" presStyleCnt="0"/>
      <dgm:spPr/>
    </dgm:pt>
    <dgm:pt modelId="{8B96BBC4-61B6-4B05-A5E5-C23F15F9C7AA}" type="pres">
      <dgm:prSet presAssocID="{9DE7C47A-FA2C-4E45-8B2F-EAE9BC8BC48B}" presName="parentText" presStyleLbl="node1" presStyleIdx="3" presStyleCnt="6">
        <dgm:presLayoutVars>
          <dgm:chMax val="0"/>
          <dgm:bulletEnabled val="1"/>
        </dgm:presLayoutVars>
      </dgm:prSet>
      <dgm:spPr/>
    </dgm:pt>
    <dgm:pt modelId="{A72F301D-C405-41FE-97D4-097C74645165}" type="pres">
      <dgm:prSet presAssocID="{11B5F09A-10CB-4D5C-A9B2-BE52E749089F}" presName="spacer" presStyleCnt="0"/>
      <dgm:spPr/>
    </dgm:pt>
    <dgm:pt modelId="{8AF70C82-CE4E-41C3-B927-1B7155295947}" type="pres">
      <dgm:prSet presAssocID="{D55F3ECE-B92D-4743-B4C1-9C33B4029C96}" presName="parentText" presStyleLbl="node1" presStyleIdx="4" presStyleCnt="6">
        <dgm:presLayoutVars>
          <dgm:chMax val="0"/>
          <dgm:bulletEnabled val="1"/>
        </dgm:presLayoutVars>
      </dgm:prSet>
      <dgm:spPr/>
    </dgm:pt>
    <dgm:pt modelId="{C9756CAF-1BE9-466A-8FA5-C6218B87B453}" type="pres">
      <dgm:prSet presAssocID="{99E05B0E-CF3B-4099-B355-67928437CCC5}" presName="spacer" presStyleCnt="0"/>
      <dgm:spPr/>
    </dgm:pt>
    <dgm:pt modelId="{86A8D0A9-3BB8-48CB-AC59-D34161D8C61C}" type="pres">
      <dgm:prSet presAssocID="{879F20CA-4BF3-4DCC-9993-E793CA4C4109}" presName="parentText" presStyleLbl="node1" presStyleIdx="5" presStyleCnt="6">
        <dgm:presLayoutVars>
          <dgm:chMax val="0"/>
          <dgm:bulletEnabled val="1"/>
        </dgm:presLayoutVars>
      </dgm:prSet>
      <dgm:spPr/>
    </dgm:pt>
  </dgm:ptLst>
  <dgm:cxnLst>
    <dgm:cxn modelId="{E523D62C-6E2A-4C44-8032-3800F970713F}" srcId="{D1A4D7BE-2C32-4321-882A-5431CD68FF70}" destId="{4F023287-85B1-46D2-9FCE-C8BB9D79EFF4}" srcOrd="1" destOrd="0" parTransId="{8F8B47DF-2280-4AED-B61A-E41FE299135D}" sibTransId="{3EF97944-47EE-4260-A184-9AA3A232D8E6}"/>
    <dgm:cxn modelId="{3D25F836-39B8-4829-A219-203FCFB785EB}" type="presOf" srcId="{2279C888-532C-4A74-A44D-17704F465503}" destId="{C64DD388-719B-40ED-B244-70EBA888F543}" srcOrd="0" destOrd="0" presId="urn:microsoft.com/office/officeart/2005/8/layout/vList2"/>
    <dgm:cxn modelId="{910C193B-2336-44A5-9182-6F1177807D2B}" srcId="{D1A4D7BE-2C32-4321-882A-5431CD68FF70}" destId="{9DE7C47A-FA2C-4E45-8B2F-EAE9BC8BC48B}" srcOrd="3" destOrd="0" parTransId="{7135AA5E-469F-4F41-ABAE-4178D1CC6ECC}" sibTransId="{11B5F09A-10CB-4D5C-A9B2-BE52E749089F}"/>
    <dgm:cxn modelId="{BA86285C-560E-4756-B79C-59E30504D229}" type="presOf" srcId="{ECB9CD1B-B798-4948-A6C8-25310FCFB5D4}" destId="{F5286124-533B-4BD5-8B5F-9D1A0D28EF20}" srcOrd="0" destOrd="0" presId="urn:microsoft.com/office/officeart/2005/8/layout/vList2"/>
    <dgm:cxn modelId="{28D49B9F-3CD6-415F-8FB0-58944D573876}" type="presOf" srcId="{D1A4D7BE-2C32-4321-882A-5431CD68FF70}" destId="{E152B8C0-4E7F-401A-87B8-CA4ECBC9BE5A}" srcOrd="0" destOrd="0" presId="urn:microsoft.com/office/officeart/2005/8/layout/vList2"/>
    <dgm:cxn modelId="{0E14F7C2-1D4E-4049-9878-73257A40B570}" srcId="{D1A4D7BE-2C32-4321-882A-5431CD68FF70}" destId="{D55F3ECE-B92D-4743-B4C1-9C33B4029C96}" srcOrd="4" destOrd="0" parTransId="{AD3B9604-8112-4270-829A-98EEF9B29916}" sibTransId="{99E05B0E-CF3B-4099-B355-67928437CCC5}"/>
    <dgm:cxn modelId="{BC039BDF-A5F8-4E0E-926A-A2678FBC6595}" type="presOf" srcId="{9DE7C47A-FA2C-4E45-8B2F-EAE9BC8BC48B}" destId="{8B96BBC4-61B6-4B05-A5E5-C23F15F9C7AA}" srcOrd="0" destOrd="0" presId="urn:microsoft.com/office/officeart/2005/8/layout/vList2"/>
    <dgm:cxn modelId="{6D6E2DE6-BE26-4464-9ABB-CB746149CE8B}" type="presOf" srcId="{4F023287-85B1-46D2-9FCE-C8BB9D79EFF4}" destId="{D444D1E0-40AD-4E48-A50D-E837891A4FF3}" srcOrd="0" destOrd="0" presId="urn:microsoft.com/office/officeart/2005/8/layout/vList2"/>
    <dgm:cxn modelId="{95DBC4E7-78FB-4CF0-9D81-9F177ADBE2A0}" srcId="{D1A4D7BE-2C32-4321-882A-5431CD68FF70}" destId="{ECB9CD1B-B798-4948-A6C8-25310FCFB5D4}" srcOrd="0" destOrd="0" parTransId="{62050EDC-3BE4-4341-9FCD-2E016DB6213D}" sibTransId="{2277EDCC-59B3-4010-BDA7-8990D7F38E64}"/>
    <dgm:cxn modelId="{638B71E8-6D9A-4C3D-982D-BF79908341C1}" type="presOf" srcId="{879F20CA-4BF3-4DCC-9993-E793CA4C4109}" destId="{86A8D0A9-3BB8-48CB-AC59-D34161D8C61C}" srcOrd="0" destOrd="0" presId="urn:microsoft.com/office/officeart/2005/8/layout/vList2"/>
    <dgm:cxn modelId="{49E133F4-DFF3-4256-8F1A-AFFA2EC09AB3}" srcId="{D1A4D7BE-2C32-4321-882A-5431CD68FF70}" destId="{2279C888-532C-4A74-A44D-17704F465503}" srcOrd="2" destOrd="0" parTransId="{F50B7E4E-61E6-4F2F-814D-1A9446FA5FBC}" sibTransId="{1A0A6FAD-0472-46DD-898D-D14433DAFA9D}"/>
    <dgm:cxn modelId="{506AA2F5-F513-41E4-9C0F-1C973BA16EB5}" srcId="{D1A4D7BE-2C32-4321-882A-5431CD68FF70}" destId="{879F20CA-4BF3-4DCC-9993-E793CA4C4109}" srcOrd="5" destOrd="0" parTransId="{517AECFB-0CDF-486A-BAD8-CACB83B8BB16}" sibTransId="{3094167C-B628-4215-ABF8-62569879AE75}"/>
    <dgm:cxn modelId="{CF20FBF9-D008-4CA1-B0C9-A6B96D3CA475}" type="presOf" srcId="{D55F3ECE-B92D-4743-B4C1-9C33B4029C96}" destId="{8AF70C82-CE4E-41C3-B927-1B7155295947}" srcOrd="0" destOrd="0" presId="urn:microsoft.com/office/officeart/2005/8/layout/vList2"/>
    <dgm:cxn modelId="{DC615951-0956-4ADD-87BA-6AD40961E267}" type="presParOf" srcId="{E152B8C0-4E7F-401A-87B8-CA4ECBC9BE5A}" destId="{F5286124-533B-4BD5-8B5F-9D1A0D28EF20}" srcOrd="0" destOrd="0" presId="urn:microsoft.com/office/officeart/2005/8/layout/vList2"/>
    <dgm:cxn modelId="{F6C1FA97-41D0-4A74-B756-AE881780DD72}" type="presParOf" srcId="{E152B8C0-4E7F-401A-87B8-CA4ECBC9BE5A}" destId="{71B658F4-6FD5-41A7-9D7B-85B8E87C281E}" srcOrd="1" destOrd="0" presId="urn:microsoft.com/office/officeart/2005/8/layout/vList2"/>
    <dgm:cxn modelId="{C130F24F-FBD1-430D-8543-C205987AE41E}" type="presParOf" srcId="{E152B8C0-4E7F-401A-87B8-CA4ECBC9BE5A}" destId="{D444D1E0-40AD-4E48-A50D-E837891A4FF3}" srcOrd="2" destOrd="0" presId="urn:microsoft.com/office/officeart/2005/8/layout/vList2"/>
    <dgm:cxn modelId="{229815E3-5BCF-4C02-A896-6F3BD8964B95}" type="presParOf" srcId="{E152B8C0-4E7F-401A-87B8-CA4ECBC9BE5A}" destId="{F8D0255D-CBE2-48D0-99E2-5C19A275CDF9}" srcOrd="3" destOrd="0" presId="urn:microsoft.com/office/officeart/2005/8/layout/vList2"/>
    <dgm:cxn modelId="{261A75F2-DB06-4CA1-AB4A-C7178C38A3B0}" type="presParOf" srcId="{E152B8C0-4E7F-401A-87B8-CA4ECBC9BE5A}" destId="{C64DD388-719B-40ED-B244-70EBA888F543}" srcOrd="4" destOrd="0" presId="urn:microsoft.com/office/officeart/2005/8/layout/vList2"/>
    <dgm:cxn modelId="{3E74C290-2186-40EC-908F-35EE3C9DBEAC}" type="presParOf" srcId="{E152B8C0-4E7F-401A-87B8-CA4ECBC9BE5A}" destId="{E3BDD5BB-DE8E-40B7-B639-89F4933EDEB9}" srcOrd="5" destOrd="0" presId="urn:microsoft.com/office/officeart/2005/8/layout/vList2"/>
    <dgm:cxn modelId="{A6D76EB3-F69D-467E-95B8-555FABA25096}" type="presParOf" srcId="{E152B8C0-4E7F-401A-87B8-CA4ECBC9BE5A}" destId="{8B96BBC4-61B6-4B05-A5E5-C23F15F9C7AA}" srcOrd="6" destOrd="0" presId="urn:microsoft.com/office/officeart/2005/8/layout/vList2"/>
    <dgm:cxn modelId="{5054C539-679D-47BA-8A6F-789294EC75C2}" type="presParOf" srcId="{E152B8C0-4E7F-401A-87B8-CA4ECBC9BE5A}" destId="{A72F301D-C405-41FE-97D4-097C74645165}" srcOrd="7" destOrd="0" presId="urn:microsoft.com/office/officeart/2005/8/layout/vList2"/>
    <dgm:cxn modelId="{77855E19-5C11-49F0-B062-C7E334AF8D26}" type="presParOf" srcId="{E152B8C0-4E7F-401A-87B8-CA4ECBC9BE5A}" destId="{8AF70C82-CE4E-41C3-B927-1B7155295947}" srcOrd="8" destOrd="0" presId="urn:microsoft.com/office/officeart/2005/8/layout/vList2"/>
    <dgm:cxn modelId="{B1153749-5E39-4991-B7A7-E82B214D7C9E}" type="presParOf" srcId="{E152B8C0-4E7F-401A-87B8-CA4ECBC9BE5A}" destId="{C9756CAF-1BE9-466A-8FA5-C6218B87B453}" srcOrd="9" destOrd="0" presId="urn:microsoft.com/office/officeart/2005/8/layout/vList2"/>
    <dgm:cxn modelId="{4593C91D-4792-47BE-8D93-94F8592C502E}" type="presParOf" srcId="{E152B8C0-4E7F-401A-87B8-CA4ECBC9BE5A}" destId="{86A8D0A9-3BB8-48CB-AC59-D34161D8C61C}" srcOrd="1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86124-533B-4BD5-8B5F-9D1A0D28EF20}">
      <dsp:nvSpPr>
        <dsp:cNvPr id="0" name=""/>
        <dsp:cNvSpPr/>
      </dsp:nvSpPr>
      <dsp:spPr>
        <a:xfrm>
          <a:off x="0" y="116006"/>
          <a:ext cx="5943600" cy="989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Cardiac cycle: categorised into ventricular systole and diastole- maintain a balance between venous return and cardiac output (Buddiga 2023).</a:t>
          </a:r>
        </a:p>
      </dsp:txBody>
      <dsp:txXfrm>
        <a:off x="48319" y="164325"/>
        <a:ext cx="5846962" cy="893182"/>
      </dsp:txXfrm>
    </dsp:sp>
    <dsp:sp modelId="{D444D1E0-40AD-4E48-A50D-E837891A4FF3}">
      <dsp:nvSpPr>
        <dsp:cNvPr id="0" name=""/>
        <dsp:cNvSpPr/>
      </dsp:nvSpPr>
      <dsp:spPr>
        <a:xfrm>
          <a:off x="0" y="1157666"/>
          <a:ext cx="5943600" cy="989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A normal heart rate is measured at 72 beats/minute </a:t>
          </a:r>
        </a:p>
      </dsp:txBody>
      <dsp:txXfrm>
        <a:off x="48319" y="1205985"/>
        <a:ext cx="5846962" cy="893182"/>
      </dsp:txXfrm>
    </dsp:sp>
    <dsp:sp modelId="{C64DD388-719B-40ED-B244-70EBA888F543}">
      <dsp:nvSpPr>
        <dsp:cNvPr id="0" name=""/>
        <dsp:cNvSpPr/>
      </dsp:nvSpPr>
      <dsp:spPr>
        <a:xfrm>
          <a:off x="0" y="2199326"/>
          <a:ext cx="5943600" cy="989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cardiac cycle occurs over 0.8 seconds (Buddiga, 2023).</a:t>
          </a:r>
        </a:p>
      </dsp:txBody>
      <dsp:txXfrm>
        <a:off x="48319" y="2247645"/>
        <a:ext cx="5846962" cy="893182"/>
      </dsp:txXfrm>
    </dsp:sp>
    <dsp:sp modelId="{8B96BBC4-61B6-4B05-A5E5-C23F15F9C7AA}">
      <dsp:nvSpPr>
        <dsp:cNvPr id="0" name=""/>
        <dsp:cNvSpPr/>
      </dsp:nvSpPr>
      <dsp:spPr>
        <a:xfrm>
          <a:off x="0" y="3240985"/>
          <a:ext cx="5943600" cy="989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Electrical impulses generated in the sinoatrial node (Kroeker, 2018)</a:t>
          </a:r>
        </a:p>
      </dsp:txBody>
      <dsp:txXfrm>
        <a:off x="48319" y="3289304"/>
        <a:ext cx="5846962" cy="893182"/>
      </dsp:txXfrm>
    </dsp:sp>
    <dsp:sp modelId="{8AF70C82-CE4E-41C3-B927-1B7155295947}">
      <dsp:nvSpPr>
        <dsp:cNvPr id="0" name=""/>
        <dsp:cNvSpPr/>
      </dsp:nvSpPr>
      <dsp:spPr>
        <a:xfrm>
          <a:off x="0" y="4282646"/>
          <a:ext cx="5943600" cy="989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Large arteries are generally thicker and more elastic</a:t>
          </a:r>
        </a:p>
      </dsp:txBody>
      <dsp:txXfrm>
        <a:off x="48319" y="4330965"/>
        <a:ext cx="5846962" cy="893182"/>
      </dsp:txXfrm>
    </dsp:sp>
    <dsp:sp modelId="{86A8D0A9-3BB8-48CB-AC59-D34161D8C61C}">
      <dsp:nvSpPr>
        <dsp:cNvPr id="0" name=""/>
        <dsp:cNvSpPr/>
      </dsp:nvSpPr>
      <dsp:spPr>
        <a:xfrm>
          <a:off x="0" y="5324306"/>
          <a:ext cx="5943600" cy="989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Capillaries assist in exchanging gases, nutrients and waste with organs and tissues. </a:t>
          </a:r>
        </a:p>
      </dsp:txBody>
      <dsp:txXfrm>
        <a:off x="48319" y="5372625"/>
        <a:ext cx="5846962" cy="89318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8F19F1-81D0-4338-B778-670B1168E314}" type="datetimeFigureOut">
              <a:rPr lang="en-US" smtClean="0"/>
              <a:t>11/15/2025</a:t>
            </a:fld>
            <a:endParaRPr lang="en-US"/>
          </a:p>
        </p:txBody>
      </p:sp>
      <p:sp>
        <p:nvSpPr>
          <p:cNvPr id="4" name="Slide Image Placeholder 3"/>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65731C-57BB-4AB4-9B8D-54260451B5DC}"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1332372" rtl="0" eaLnBrk="1" latinLnBrk="0" hangingPunct="1">
      <a:defRPr sz="1700" kern="1200">
        <a:solidFill>
          <a:schemeClr val="tx1"/>
        </a:solidFill>
        <a:latin typeface="+mn-lt"/>
        <a:ea typeface="+mn-ea"/>
        <a:cs typeface="+mn-cs"/>
      </a:defRPr>
    </a:lvl1pPr>
    <a:lvl2pPr marL="666186" algn="l" defTabSz="1332372" rtl="0" eaLnBrk="1" latinLnBrk="0" hangingPunct="1">
      <a:defRPr sz="1700" kern="1200">
        <a:solidFill>
          <a:schemeClr val="tx1"/>
        </a:solidFill>
        <a:latin typeface="+mn-lt"/>
        <a:ea typeface="+mn-ea"/>
        <a:cs typeface="+mn-cs"/>
      </a:defRPr>
    </a:lvl2pPr>
    <a:lvl3pPr marL="1332372" algn="l" defTabSz="1332372" rtl="0" eaLnBrk="1" latinLnBrk="0" hangingPunct="1">
      <a:defRPr sz="1700" kern="1200">
        <a:solidFill>
          <a:schemeClr val="tx1"/>
        </a:solidFill>
        <a:latin typeface="+mn-lt"/>
        <a:ea typeface="+mn-ea"/>
        <a:cs typeface="+mn-cs"/>
      </a:defRPr>
    </a:lvl3pPr>
    <a:lvl4pPr marL="1998558" algn="l" defTabSz="1332372" rtl="0" eaLnBrk="1" latinLnBrk="0" hangingPunct="1">
      <a:defRPr sz="1700" kern="1200">
        <a:solidFill>
          <a:schemeClr val="tx1"/>
        </a:solidFill>
        <a:latin typeface="+mn-lt"/>
        <a:ea typeface="+mn-ea"/>
        <a:cs typeface="+mn-cs"/>
      </a:defRPr>
    </a:lvl4pPr>
    <a:lvl5pPr marL="2664744" algn="l" defTabSz="1332372" rtl="0" eaLnBrk="1" latinLnBrk="0" hangingPunct="1">
      <a:defRPr sz="1700" kern="1200">
        <a:solidFill>
          <a:schemeClr val="tx1"/>
        </a:solidFill>
        <a:latin typeface="+mn-lt"/>
        <a:ea typeface="+mn-ea"/>
        <a:cs typeface="+mn-cs"/>
      </a:defRPr>
    </a:lvl5pPr>
    <a:lvl6pPr marL="3330931" algn="l" defTabSz="1332372" rtl="0" eaLnBrk="1" latinLnBrk="0" hangingPunct="1">
      <a:defRPr sz="1700" kern="1200">
        <a:solidFill>
          <a:schemeClr val="tx1"/>
        </a:solidFill>
        <a:latin typeface="+mn-lt"/>
        <a:ea typeface="+mn-ea"/>
        <a:cs typeface="+mn-cs"/>
      </a:defRPr>
    </a:lvl6pPr>
    <a:lvl7pPr marL="3997117" algn="l" defTabSz="1332372" rtl="0" eaLnBrk="1" latinLnBrk="0" hangingPunct="1">
      <a:defRPr sz="1700" kern="1200">
        <a:solidFill>
          <a:schemeClr val="tx1"/>
        </a:solidFill>
        <a:latin typeface="+mn-lt"/>
        <a:ea typeface="+mn-ea"/>
        <a:cs typeface="+mn-cs"/>
      </a:defRPr>
    </a:lvl7pPr>
    <a:lvl8pPr marL="4663303" algn="l" defTabSz="1332372" rtl="0" eaLnBrk="1" latinLnBrk="0" hangingPunct="1">
      <a:defRPr sz="1700" kern="1200">
        <a:solidFill>
          <a:schemeClr val="tx1"/>
        </a:solidFill>
        <a:latin typeface="+mn-lt"/>
        <a:ea typeface="+mn-ea"/>
        <a:cs typeface="+mn-cs"/>
      </a:defRPr>
    </a:lvl8pPr>
    <a:lvl9pPr marL="5329489" algn="l" defTabSz="1332372" rtl="0" eaLnBrk="1" latinLnBrk="0" hangingPunct="1">
      <a:defRPr sz="1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Hi Everyone! In this presentation, I have developed a Care Plan for a fictitious individual, Edward Stone, a 56-year-old man, who is suffering from Coronary Artery Disease (CAD). In this presentation, a detailed evaluation of CAD and the relevant physiology and anatomical function of the cardiovascular system has been performed to </a:t>
            </a:r>
            <a:r>
              <a:rPr lang="en-US" sz="1700" kern="1200" dirty="0" err="1">
                <a:solidFill>
                  <a:schemeClr val="tx1"/>
                </a:solidFill>
                <a:latin typeface="+mn-lt"/>
                <a:ea typeface="+mn-ea"/>
                <a:cs typeface="+mn-cs"/>
              </a:rPr>
              <a:t>recognise</a:t>
            </a:r>
            <a:r>
              <a:rPr lang="en-US" sz="1700" kern="1200" dirty="0">
                <a:solidFill>
                  <a:schemeClr val="tx1"/>
                </a:solidFill>
                <a:latin typeface="+mn-lt"/>
                <a:ea typeface="+mn-ea"/>
                <a:cs typeface="+mn-cs"/>
              </a:rPr>
              <a:t> the way CAD compromises the general functioning of the cardiovascular system. This understanding helps in preparing an evidence-based care plan following NICE and NHS guidelines.</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Cardiovascular Diseases (CVD) refers to a range of conditions that compromise blood vessels and heart functioning, and over 7.6 million people in the UK are suffering from CVD (British Heart Foundation, 2025). CVD is responsible for the death of 26% of the population living with CVD, particularly men. This presentation has given attention to CAD, which occurs when fatty deposits or plaques develop within arterial walls that compromise the blood supply to the heart and other body parts (CDC, 2024). Cholesterol and other matter deposits result in the narrowing of the arteries, which can partially or completely clog the blood flow, leading to atherosclerosis.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The cardiovascular system comprises the anatomical pump, the heart, which is intrinsically connected to the veins, arteries, and capillaries throughout the whole body to supply blood, assist in nutrient delivery, maintain homeostasis, and facilitate basic bodily functions (</a:t>
            </a:r>
            <a:r>
              <a:rPr lang="en-US" sz="1700" kern="1200" dirty="0" err="1">
                <a:solidFill>
                  <a:schemeClr val="tx1"/>
                </a:solidFill>
                <a:latin typeface="+mn-lt"/>
                <a:ea typeface="+mn-ea"/>
                <a:cs typeface="+mn-cs"/>
              </a:rPr>
              <a:t>Buddiga</a:t>
            </a:r>
            <a:r>
              <a:rPr lang="en-US" sz="1700" kern="1200" dirty="0">
                <a:solidFill>
                  <a:schemeClr val="tx1"/>
                </a:solidFill>
                <a:latin typeface="+mn-lt"/>
                <a:ea typeface="+mn-ea"/>
                <a:cs typeface="+mn-cs"/>
              </a:rPr>
              <a:t> 2023). Within the dual-pump system of the heart, the right portion gathers deoxygenated blood from the veins and sends it to the lungs via pulmonary arteries during the pulmonary circulation, while the left side collects oxygenated blood via pulmonary veins and sends it to the body tissues via the aorta under the process called the systemic circulation (</a:t>
            </a:r>
            <a:r>
              <a:rPr lang="en-US" sz="1700" kern="1200" dirty="0" err="1">
                <a:solidFill>
                  <a:schemeClr val="tx1"/>
                </a:solidFill>
                <a:latin typeface="+mn-lt"/>
                <a:ea typeface="+mn-ea"/>
                <a:cs typeface="+mn-cs"/>
              </a:rPr>
              <a:t>Kroeker</a:t>
            </a:r>
            <a:r>
              <a:rPr lang="en-US" sz="1700" kern="1200" dirty="0">
                <a:solidFill>
                  <a:schemeClr val="tx1"/>
                </a:solidFill>
                <a:latin typeface="+mn-lt"/>
                <a:ea typeface="+mn-ea"/>
                <a:cs typeface="+mn-cs"/>
              </a:rPr>
              <a:t>, 2018; </a:t>
            </a:r>
            <a:r>
              <a:rPr lang="en-US" sz="1700" kern="1200" dirty="0" err="1">
                <a:solidFill>
                  <a:schemeClr val="tx1"/>
                </a:solidFill>
                <a:latin typeface="+mn-lt"/>
                <a:ea typeface="+mn-ea"/>
                <a:cs typeface="+mn-cs"/>
              </a:rPr>
              <a:t>Chaudhry</a:t>
            </a:r>
            <a:r>
              <a:rPr lang="en-US" sz="1700" kern="1200" dirty="0">
                <a:solidFill>
                  <a:schemeClr val="tx1"/>
                </a:solidFill>
                <a:latin typeface="+mn-lt"/>
                <a:ea typeface="+mn-ea"/>
                <a:cs typeface="+mn-cs"/>
              </a:rPr>
              <a:t> et al., 2022). Four heart valves, including pulmonary, tricuspid, aortic and mitral valves, ensure unidirectional blood flow.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The heart-pumping action is influenced by the cardiac cycle, which is </a:t>
            </a:r>
            <a:r>
              <a:rPr lang="en-US" sz="1700" kern="1200" dirty="0" err="1">
                <a:solidFill>
                  <a:schemeClr val="tx1"/>
                </a:solidFill>
                <a:latin typeface="+mn-lt"/>
                <a:ea typeface="+mn-ea"/>
                <a:cs typeface="+mn-cs"/>
              </a:rPr>
              <a:t>categorised</a:t>
            </a:r>
            <a:r>
              <a:rPr lang="en-US" sz="1700" kern="1200" dirty="0">
                <a:solidFill>
                  <a:schemeClr val="tx1"/>
                </a:solidFill>
                <a:latin typeface="+mn-lt"/>
                <a:ea typeface="+mn-ea"/>
                <a:cs typeface="+mn-cs"/>
              </a:rPr>
              <a:t> into ventricular systole and diastole to maintain a balance between venous return and cardiac output (</a:t>
            </a:r>
            <a:r>
              <a:rPr lang="en-US" sz="1700" kern="1200" dirty="0" err="1">
                <a:solidFill>
                  <a:schemeClr val="tx1"/>
                </a:solidFill>
                <a:latin typeface="+mn-lt"/>
                <a:ea typeface="+mn-ea"/>
                <a:cs typeface="+mn-cs"/>
              </a:rPr>
              <a:t>Buddiga</a:t>
            </a:r>
            <a:r>
              <a:rPr lang="en-US" sz="1700" kern="1200" dirty="0">
                <a:solidFill>
                  <a:schemeClr val="tx1"/>
                </a:solidFill>
                <a:latin typeface="+mn-lt"/>
                <a:ea typeface="+mn-ea"/>
                <a:cs typeface="+mn-cs"/>
              </a:rPr>
              <a:t> 2023). A normal heart rate is generally measured at 72 beats/minute, and the cardiac cycle occurs over 0.8 seconds, which is influenced by electrical impulses generated in the </a:t>
            </a:r>
            <a:r>
              <a:rPr lang="en-US" sz="1700" kern="1200" dirty="0" err="1">
                <a:solidFill>
                  <a:schemeClr val="tx1"/>
                </a:solidFill>
                <a:latin typeface="+mn-lt"/>
                <a:ea typeface="+mn-ea"/>
                <a:cs typeface="+mn-cs"/>
              </a:rPr>
              <a:t>sinoatrial</a:t>
            </a:r>
            <a:r>
              <a:rPr lang="en-US" sz="1700" kern="1200" dirty="0">
                <a:solidFill>
                  <a:schemeClr val="tx1"/>
                </a:solidFill>
                <a:latin typeface="+mn-lt"/>
                <a:ea typeface="+mn-ea"/>
                <a:cs typeface="+mn-cs"/>
              </a:rPr>
              <a:t> node (</a:t>
            </a:r>
            <a:r>
              <a:rPr lang="en-US" sz="1700" kern="1200" dirty="0" err="1">
                <a:solidFill>
                  <a:schemeClr val="tx1"/>
                </a:solidFill>
                <a:latin typeface="+mn-lt"/>
                <a:ea typeface="+mn-ea"/>
                <a:cs typeface="+mn-cs"/>
              </a:rPr>
              <a:t>Kroeker</a:t>
            </a:r>
            <a:r>
              <a:rPr lang="en-US" sz="1700" kern="1200" dirty="0">
                <a:solidFill>
                  <a:schemeClr val="tx1"/>
                </a:solidFill>
                <a:latin typeface="+mn-lt"/>
                <a:ea typeface="+mn-ea"/>
                <a:cs typeface="+mn-cs"/>
              </a:rPr>
              <a:t>, 2018; </a:t>
            </a:r>
            <a:r>
              <a:rPr lang="en-US" sz="1700" kern="1200" dirty="0" err="1">
                <a:solidFill>
                  <a:schemeClr val="tx1"/>
                </a:solidFill>
                <a:latin typeface="+mn-lt"/>
                <a:ea typeface="+mn-ea"/>
                <a:cs typeface="+mn-cs"/>
              </a:rPr>
              <a:t>Buddiga</a:t>
            </a:r>
            <a:r>
              <a:rPr lang="en-US" sz="1700" kern="1200" dirty="0">
                <a:solidFill>
                  <a:schemeClr val="tx1"/>
                </a:solidFill>
                <a:latin typeface="+mn-lt"/>
                <a:ea typeface="+mn-ea"/>
                <a:cs typeface="+mn-cs"/>
              </a:rPr>
              <a:t>, 2023). Large arteries are generally thicker and more elastic to be able to manage high blood pressure, whereas smaller arteries or arterioles relax or contract to regulate blood flow in certain areas of the body (</a:t>
            </a:r>
            <a:r>
              <a:rPr lang="en-US" sz="1700" kern="1200" dirty="0" err="1">
                <a:solidFill>
                  <a:schemeClr val="tx1"/>
                </a:solidFill>
                <a:latin typeface="+mn-lt"/>
                <a:ea typeface="+mn-ea"/>
                <a:cs typeface="+mn-cs"/>
              </a:rPr>
              <a:t>Chaudhry</a:t>
            </a:r>
            <a:r>
              <a:rPr lang="en-US" sz="1700" kern="1200" dirty="0">
                <a:solidFill>
                  <a:schemeClr val="tx1"/>
                </a:solidFill>
                <a:latin typeface="+mn-lt"/>
                <a:ea typeface="+mn-ea"/>
                <a:cs typeface="+mn-cs"/>
              </a:rPr>
              <a:t> et al., 2022). The capillaries, on the other hand, entail a single-cell layer and branch into arterioles that assist in exchanging gases, nutrients and waste with organs and tissues.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The coronary arteries are responsible for supplying oxygen to the heart muscles to maintain their functionality; however, plaque buildup in the artery wall disrupts this functionality, causing a range of issues like chest pain, shortness of breath and pain in the shoulder or arms (</a:t>
            </a:r>
            <a:r>
              <a:rPr lang="en-US" sz="1700" kern="1200" dirty="0" err="1">
                <a:solidFill>
                  <a:schemeClr val="tx1"/>
                </a:solidFill>
                <a:latin typeface="+mn-lt"/>
                <a:ea typeface="+mn-ea"/>
                <a:cs typeface="+mn-cs"/>
              </a:rPr>
              <a:t>Buddiga</a:t>
            </a:r>
            <a:r>
              <a:rPr lang="en-US" sz="1700" kern="1200" dirty="0">
                <a:solidFill>
                  <a:schemeClr val="tx1"/>
                </a:solidFill>
                <a:latin typeface="+mn-lt"/>
                <a:ea typeface="+mn-ea"/>
                <a:cs typeface="+mn-cs"/>
              </a:rPr>
              <a:t> 2023). Impairment in blood flow affects oxygen delivery in the myocardium, causing ischemia, and complete blockage of an artery might lead to myocardial infarction, in which the heart muscles might even become necrotic due to oxygen deprivation (</a:t>
            </a:r>
            <a:r>
              <a:rPr lang="en-US" sz="1700" kern="1200" dirty="0" err="1">
                <a:solidFill>
                  <a:schemeClr val="tx1"/>
                </a:solidFill>
                <a:latin typeface="+mn-lt"/>
                <a:ea typeface="+mn-ea"/>
                <a:cs typeface="+mn-cs"/>
              </a:rPr>
              <a:t>Shahjehan</a:t>
            </a:r>
            <a:r>
              <a:rPr lang="en-US" sz="1700" kern="1200" dirty="0">
                <a:solidFill>
                  <a:schemeClr val="tx1"/>
                </a:solidFill>
                <a:latin typeface="+mn-lt"/>
                <a:ea typeface="+mn-ea"/>
                <a:cs typeface="+mn-cs"/>
              </a:rPr>
              <a:t> et al., 2024). CAD, thus, is </a:t>
            </a:r>
            <a:r>
              <a:rPr lang="en-US" sz="1700" kern="1200" dirty="0" err="1">
                <a:solidFill>
                  <a:schemeClr val="tx1"/>
                </a:solidFill>
                <a:latin typeface="+mn-lt"/>
                <a:ea typeface="+mn-ea"/>
                <a:cs typeface="+mn-cs"/>
              </a:rPr>
              <a:t>recognised</a:t>
            </a:r>
            <a:r>
              <a:rPr lang="en-US" sz="1700" kern="1200" dirty="0">
                <a:solidFill>
                  <a:schemeClr val="tx1"/>
                </a:solidFill>
                <a:latin typeface="+mn-lt"/>
                <a:ea typeface="+mn-ea"/>
                <a:cs typeface="+mn-cs"/>
              </a:rPr>
              <a:t> as a major factor leading to arrhythmias and heart failure.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The present case study refers to the 56-year-old man, Edward Stone, as a high-risk case of CAD due to his advanced age, gender, sedentary lifestyle as an office worker and the history of smoking habit (7-10 cigarettes in a day). The patient is overweight with a BMI of 29 and has hypertension, which further complicates his care since both of these conditions put an additional burden on the heart. He acknowledged having cardiac issues within the family, increasing the risk of developing CAD in the patient. Absence of diet planning and the lack of physical activity further contribute to cholesterol and blood pressure in patients, which must be considered while developing the care plan.</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CAD is one of the major contributors to mortality across the world, including the UK (</a:t>
            </a:r>
            <a:r>
              <a:rPr lang="en-US" sz="1700" kern="1200" dirty="0" err="1">
                <a:solidFill>
                  <a:schemeClr val="tx1"/>
                </a:solidFill>
                <a:latin typeface="+mn-lt"/>
                <a:ea typeface="+mn-ea"/>
                <a:cs typeface="+mn-cs"/>
              </a:rPr>
              <a:t>Nowbar</a:t>
            </a:r>
            <a:r>
              <a:rPr lang="en-US" sz="1700" kern="1200" dirty="0">
                <a:solidFill>
                  <a:schemeClr val="tx1"/>
                </a:solidFill>
                <a:latin typeface="+mn-lt"/>
                <a:ea typeface="+mn-ea"/>
                <a:cs typeface="+mn-cs"/>
              </a:rPr>
              <a:t> et al., 2019). Thus, regular monitoring and data collection from the patient is extremely important, which involves a range of diagnostic tests and clinical assessments like stress testing, electrocardiography or electrocardiogram and even coronary angiography, as noted by </a:t>
            </a:r>
            <a:r>
              <a:rPr lang="en-US" sz="1700" kern="1200" dirty="0" err="1">
                <a:solidFill>
                  <a:schemeClr val="tx1"/>
                </a:solidFill>
                <a:latin typeface="+mn-lt"/>
                <a:ea typeface="+mn-ea"/>
                <a:cs typeface="+mn-cs"/>
              </a:rPr>
              <a:t>Shahjehan</a:t>
            </a:r>
            <a:r>
              <a:rPr lang="en-US" sz="1700" kern="1200" dirty="0">
                <a:solidFill>
                  <a:schemeClr val="tx1"/>
                </a:solidFill>
                <a:latin typeface="+mn-lt"/>
                <a:ea typeface="+mn-ea"/>
                <a:cs typeface="+mn-cs"/>
              </a:rPr>
              <a:t> et al., (2024). The heart rate, weight and blood pressure of </a:t>
            </a:r>
            <a:r>
              <a:rPr lang="en-US" sz="1700" kern="1200" dirty="0" err="1">
                <a:solidFill>
                  <a:schemeClr val="tx1"/>
                </a:solidFill>
                <a:latin typeface="+mn-lt"/>
                <a:ea typeface="+mn-ea"/>
                <a:cs typeface="+mn-cs"/>
              </a:rPr>
              <a:t>Mr</a:t>
            </a:r>
            <a:r>
              <a:rPr lang="en-US" sz="1700" kern="1200" dirty="0">
                <a:solidFill>
                  <a:schemeClr val="tx1"/>
                </a:solidFill>
                <a:latin typeface="+mn-lt"/>
                <a:ea typeface="+mn-ea"/>
                <a:cs typeface="+mn-cs"/>
              </a:rPr>
              <a:t> Stone can be measured regularly, along with the electrocardiogram or ECG, which helps in measuring the electrical rate, activity and regularity of heartbeat, whereas, exercise stress test measures heart functioning while walking on a treadmill (CDC, 2024). Blood testing, on the other hand, helps in measuring the glucose levels, lipid condition and </a:t>
            </a:r>
            <a:r>
              <a:rPr lang="en-US" sz="1700" kern="1200" dirty="0" err="1">
                <a:solidFill>
                  <a:schemeClr val="tx1"/>
                </a:solidFill>
                <a:latin typeface="+mn-lt"/>
                <a:ea typeface="+mn-ea"/>
                <a:cs typeface="+mn-cs"/>
              </a:rPr>
              <a:t>troponin</a:t>
            </a:r>
            <a:r>
              <a:rPr lang="en-US" sz="1700" kern="1200" dirty="0">
                <a:solidFill>
                  <a:schemeClr val="tx1"/>
                </a:solidFill>
                <a:latin typeface="+mn-lt"/>
                <a:ea typeface="+mn-ea"/>
                <a:cs typeface="+mn-cs"/>
              </a:rPr>
              <a:t> to </a:t>
            </a:r>
            <a:r>
              <a:rPr lang="en-US" sz="1700" kern="1200" dirty="0" err="1">
                <a:solidFill>
                  <a:schemeClr val="tx1"/>
                </a:solidFill>
                <a:latin typeface="+mn-lt"/>
                <a:ea typeface="+mn-ea"/>
                <a:cs typeface="+mn-cs"/>
              </a:rPr>
              <a:t>recognise</a:t>
            </a:r>
            <a:r>
              <a:rPr lang="en-US" sz="1700" kern="1200" dirty="0">
                <a:solidFill>
                  <a:schemeClr val="tx1"/>
                </a:solidFill>
                <a:latin typeface="+mn-lt"/>
                <a:ea typeface="+mn-ea"/>
                <a:cs typeface="+mn-cs"/>
              </a:rPr>
              <a:t> diabetes and cardiac damage to develop a treatment plan.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The focus of the current care plan for Edward is to maintain blood pressure, reduce cholesterol and </a:t>
            </a:r>
            <a:r>
              <a:rPr lang="en-US" sz="1700" kern="1200" dirty="0" err="1">
                <a:solidFill>
                  <a:schemeClr val="tx1"/>
                </a:solidFill>
                <a:latin typeface="+mn-lt"/>
                <a:ea typeface="+mn-ea"/>
                <a:cs typeface="+mn-cs"/>
              </a:rPr>
              <a:t>minimise</a:t>
            </a:r>
            <a:r>
              <a:rPr lang="en-US" sz="1700" kern="1200" dirty="0">
                <a:solidFill>
                  <a:schemeClr val="tx1"/>
                </a:solidFill>
                <a:latin typeface="+mn-lt"/>
                <a:ea typeface="+mn-ea"/>
                <a:cs typeface="+mn-cs"/>
              </a:rPr>
              <a:t> symptoms of angina. For this, both long-term and short-term plans have been considered, in which the long-term plan involves making dietary changes, smoking cessation and engaging in physical activities, while the short-term plan includes medication management, monitoring health progress by the nurses, getting nutrition advice and receiving </a:t>
            </a:r>
            <a:r>
              <a:rPr lang="en-US" sz="1700" kern="1200" dirty="0" err="1">
                <a:solidFill>
                  <a:schemeClr val="tx1"/>
                </a:solidFill>
                <a:latin typeface="+mn-lt"/>
                <a:ea typeface="+mn-ea"/>
                <a:cs typeface="+mn-cs"/>
              </a:rPr>
              <a:t>counselling</a:t>
            </a:r>
            <a:r>
              <a:rPr lang="en-US" sz="1700" kern="1200" dirty="0">
                <a:solidFill>
                  <a:schemeClr val="tx1"/>
                </a:solidFill>
                <a:latin typeface="+mn-lt"/>
                <a:ea typeface="+mn-ea"/>
                <a:cs typeface="+mn-cs"/>
              </a:rPr>
              <a:t> from psychologists. In this context, collaboration between healthcare professionals is extremely important to gain quality care and promote self-management practices (</a:t>
            </a:r>
            <a:r>
              <a:rPr lang="en-US" sz="1700" kern="1200" dirty="0" err="1">
                <a:solidFill>
                  <a:schemeClr val="tx1"/>
                </a:solidFill>
                <a:latin typeface="+mn-lt"/>
                <a:ea typeface="+mn-ea"/>
                <a:cs typeface="+mn-cs"/>
              </a:rPr>
              <a:t>Dineen</a:t>
            </a:r>
            <a:r>
              <a:rPr lang="en-US" sz="1700" kern="1200" dirty="0">
                <a:solidFill>
                  <a:schemeClr val="tx1"/>
                </a:solidFill>
                <a:latin typeface="+mn-lt"/>
                <a:ea typeface="+mn-ea"/>
                <a:cs typeface="+mn-cs"/>
              </a:rPr>
              <a:t>-Griffin et al., 2019).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Effective and quality communication increases trust of patients towards doctors and nurses, making patients more reliable and confident in the care they are receiving, as research indicates that communication enhances the patient-provider relationship along with social and psychological health (</a:t>
            </a:r>
            <a:r>
              <a:rPr lang="en-US" sz="1700" kern="1200" dirty="0" err="1">
                <a:solidFill>
                  <a:schemeClr val="tx1"/>
                </a:solidFill>
                <a:latin typeface="+mn-lt"/>
                <a:ea typeface="+mn-ea"/>
                <a:cs typeface="+mn-cs"/>
              </a:rPr>
              <a:t>Sharkiya</a:t>
            </a:r>
            <a:r>
              <a:rPr lang="en-US" sz="1700" kern="1200" dirty="0">
                <a:solidFill>
                  <a:schemeClr val="tx1"/>
                </a:solidFill>
                <a:latin typeface="+mn-lt"/>
                <a:ea typeface="+mn-ea"/>
                <a:cs typeface="+mn-cs"/>
              </a:rPr>
              <a:t>, 2023). Thus, healthcare professionals must communicate with Edward to make him aware of his health conditions and choose a treatment option that meets his needs. Healthcare professionals must ensure that the confidentiality of the patient is protected, since it is a critical criterion in the UK-based healthcare services under the NMC Guidelines (NMC, 2018). Offer health education to promote self-management.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Blood testing of Edward, particularly through “ambulatory blood pressure monitoring” (ABPM), must be </a:t>
            </a:r>
            <a:r>
              <a:rPr lang="en-US" sz="1700" kern="1200" dirty="0" err="1">
                <a:solidFill>
                  <a:schemeClr val="tx1"/>
                </a:solidFill>
                <a:latin typeface="+mn-lt"/>
                <a:ea typeface="+mn-ea"/>
                <a:cs typeface="+mn-cs"/>
              </a:rPr>
              <a:t>prioritised</a:t>
            </a:r>
            <a:r>
              <a:rPr lang="en-US" sz="1700" kern="1200" dirty="0">
                <a:solidFill>
                  <a:schemeClr val="tx1"/>
                </a:solidFill>
                <a:latin typeface="+mn-lt"/>
                <a:ea typeface="+mn-ea"/>
                <a:cs typeface="+mn-cs"/>
              </a:rPr>
              <a:t> before making any decision, as Edward has acknowledged having hypertension under the NICE guidelines (NICE, 2023). Following confirmation, </a:t>
            </a:r>
            <a:r>
              <a:rPr lang="en-US" sz="1700" kern="1200" dirty="0" err="1">
                <a:solidFill>
                  <a:schemeClr val="tx1"/>
                </a:solidFill>
                <a:latin typeface="+mn-lt"/>
                <a:ea typeface="+mn-ea"/>
                <a:cs typeface="+mn-cs"/>
              </a:rPr>
              <a:t>statins</a:t>
            </a:r>
            <a:r>
              <a:rPr lang="en-US" sz="1700" kern="1200" dirty="0">
                <a:solidFill>
                  <a:schemeClr val="tx1"/>
                </a:solidFill>
                <a:latin typeface="+mn-lt"/>
                <a:ea typeface="+mn-ea"/>
                <a:cs typeface="+mn-cs"/>
              </a:rPr>
              <a:t> can be used to reduce beta-blockers and cholesterol, as research has found </a:t>
            </a:r>
            <a:r>
              <a:rPr lang="en-US" sz="1700" kern="1200" dirty="0" err="1">
                <a:solidFill>
                  <a:schemeClr val="tx1"/>
                </a:solidFill>
                <a:latin typeface="+mn-lt"/>
                <a:ea typeface="+mn-ea"/>
                <a:cs typeface="+mn-cs"/>
              </a:rPr>
              <a:t>statins</a:t>
            </a:r>
            <a:r>
              <a:rPr lang="en-US" sz="1700" kern="1200" dirty="0">
                <a:solidFill>
                  <a:schemeClr val="tx1"/>
                </a:solidFill>
                <a:latin typeface="+mn-lt"/>
                <a:ea typeface="+mn-ea"/>
                <a:cs typeface="+mn-cs"/>
              </a:rPr>
              <a:t> effective in </a:t>
            </a:r>
            <a:r>
              <a:rPr lang="en-US" sz="1700" kern="1200" dirty="0" err="1">
                <a:solidFill>
                  <a:schemeClr val="tx1"/>
                </a:solidFill>
                <a:latin typeface="+mn-lt"/>
                <a:ea typeface="+mn-ea"/>
                <a:cs typeface="+mn-cs"/>
              </a:rPr>
              <a:t>minimising</a:t>
            </a:r>
            <a:r>
              <a:rPr lang="en-US" sz="1700" kern="1200" dirty="0">
                <a:solidFill>
                  <a:schemeClr val="tx1"/>
                </a:solidFill>
                <a:latin typeface="+mn-lt"/>
                <a:ea typeface="+mn-ea"/>
                <a:cs typeface="+mn-cs"/>
              </a:rPr>
              <a:t> the risks of CVD (Liu et al., 2023). The use of “</a:t>
            </a:r>
            <a:r>
              <a:rPr lang="en-US" sz="1700" kern="1200" dirty="0" err="1">
                <a:solidFill>
                  <a:schemeClr val="tx1"/>
                </a:solidFill>
                <a:latin typeface="+mn-lt"/>
                <a:ea typeface="+mn-ea"/>
                <a:cs typeface="+mn-cs"/>
              </a:rPr>
              <a:t>Angiotensin</a:t>
            </a:r>
            <a:r>
              <a:rPr lang="en-US" sz="1700" kern="1200" dirty="0">
                <a:solidFill>
                  <a:schemeClr val="tx1"/>
                </a:solidFill>
                <a:latin typeface="+mn-lt"/>
                <a:ea typeface="+mn-ea"/>
                <a:cs typeface="+mn-cs"/>
              </a:rPr>
              <a:t>-converting enzyme inhibitors” or ACE inhibitors has also been considered to reduce blood pressure, while aspirin was prescribed to avoid conditions like clot formation (</a:t>
            </a:r>
            <a:r>
              <a:rPr lang="en-US" sz="1700" kern="1200" dirty="0" err="1">
                <a:solidFill>
                  <a:schemeClr val="tx1"/>
                </a:solidFill>
                <a:latin typeface="+mn-lt"/>
                <a:ea typeface="+mn-ea"/>
                <a:cs typeface="+mn-cs"/>
              </a:rPr>
              <a:t>Patrono</a:t>
            </a:r>
            <a:r>
              <a:rPr lang="en-US" sz="1700" kern="1200" dirty="0">
                <a:solidFill>
                  <a:schemeClr val="tx1"/>
                </a:solidFill>
                <a:latin typeface="+mn-lt"/>
                <a:ea typeface="+mn-ea"/>
                <a:cs typeface="+mn-cs"/>
              </a:rPr>
              <a:t> and </a:t>
            </a:r>
            <a:r>
              <a:rPr lang="en-US" sz="1700" kern="1200" dirty="0" err="1">
                <a:solidFill>
                  <a:schemeClr val="tx1"/>
                </a:solidFill>
                <a:latin typeface="+mn-lt"/>
                <a:ea typeface="+mn-ea"/>
                <a:cs typeface="+mn-cs"/>
              </a:rPr>
              <a:t>Baigent</a:t>
            </a:r>
            <a:r>
              <a:rPr lang="en-US" sz="1700" kern="1200" dirty="0">
                <a:solidFill>
                  <a:schemeClr val="tx1"/>
                </a:solidFill>
                <a:latin typeface="+mn-lt"/>
                <a:ea typeface="+mn-ea"/>
                <a:cs typeface="+mn-cs"/>
              </a:rPr>
              <a:t>, 2019; Singh et al., 2025). Daily exercise for at least 150-300 minutes a week and a diet with low salt and saturated fat are recommended for the patient, along with stress reduction </a:t>
            </a:r>
            <a:r>
              <a:rPr lang="en-US" sz="1700" kern="1200" dirty="0" err="1">
                <a:solidFill>
                  <a:schemeClr val="tx1"/>
                </a:solidFill>
                <a:latin typeface="+mn-lt"/>
                <a:ea typeface="+mn-ea"/>
                <a:cs typeface="+mn-cs"/>
              </a:rPr>
              <a:t>counselling</a:t>
            </a:r>
            <a:r>
              <a:rPr lang="en-US" sz="1700" kern="1200" dirty="0">
                <a:solidFill>
                  <a:schemeClr val="tx1"/>
                </a:solidFill>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1332372" rtl="0" eaLnBrk="1" fontAlgn="auto" latinLnBrk="0" hangingPunct="1">
              <a:lnSpc>
                <a:spcPct val="100000"/>
              </a:lnSpc>
              <a:spcBef>
                <a:spcPts val="0"/>
              </a:spcBef>
              <a:spcAft>
                <a:spcPts val="0"/>
              </a:spcAft>
              <a:buClrTx/>
              <a:buSzTx/>
              <a:buFontTx/>
              <a:buNone/>
              <a:tabLst/>
              <a:defRPr/>
            </a:pPr>
            <a:r>
              <a:rPr lang="en-US" sz="1700" kern="1200" dirty="0">
                <a:solidFill>
                  <a:schemeClr val="tx1"/>
                </a:solidFill>
                <a:latin typeface="+mn-lt"/>
                <a:ea typeface="+mn-ea"/>
                <a:cs typeface="+mn-cs"/>
              </a:rPr>
              <a:t>The follow-up protocol is critical for ensuring the safety and health of a patient with a higher risk of CVD. It will not only ensure that the health condition of Edward has not worsened further, but will also encourage Edward to make lifestyle changes by avoiding smoking and a sedentary lifestyle. The follow-up protocols will involve regular weight measurements, blood pressure check-ups, and ECGs. The side effects of medication can also be documented and adjusted as per the condition of the patient.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700" kern="1200" dirty="0">
                <a:solidFill>
                  <a:schemeClr val="tx1"/>
                </a:solidFill>
                <a:latin typeface="+mn-lt"/>
                <a:ea typeface="+mn-ea"/>
                <a:cs typeface="+mn-cs"/>
              </a:rPr>
              <a:t>Lastly, it can be said that CVD presents a significant threat to the UK public health service frameworks due to high mortality and complexity in diagnosing and receiving care. As a result, </a:t>
            </a:r>
            <a:r>
              <a:rPr lang="en-US" sz="1700" kern="1200" dirty="0" err="1">
                <a:solidFill>
                  <a:schemeClr val="tx1"/>
                </a:solidFill>
                <a:latin typeface="+mn-lt"/>
                <a:ea typeface="+mn-ea"/>
                <a:cs typeface="+mn-cs"/>
              </a:rPr>
              <a:t>Mr</a:t>
            </a:r>
            <a:r>
              <a:rPr lang="en-US" sz="1700" kern="1200" dirty="0">
                <a:solidFill>
                  <a:schemeClr val="tx1"/>
                </a:solidFill>
                <a:latin typeface="+mn-lt"/>
                <a:ea typeface="+mn-ea"/>
                <a:cs typeface="+mn-cs"/>
              </a:rPr>
              <a:t> Edward Stone would require comprehensive care planning, which includes regular heart monitoring and blood pressure check-ups, person-</a:t>
            </a:r>
            <a:r>
              <a:rPr lang="en-US" sz="1700" kern="1200" dirty="0" err="1">
                <a:solidFill>
                  <a:schemeClr val="tx1"/>
                </a:solidFill>
                <a:latin typeface="+mn-lt"/>
                <a:ea typeface="+mn-ea"/>
                <a:cs typeface="+mn-cs"/>
              </a:rPr>
              <a:t>centred</a:t>
            </a:r>
            <a:r>
              <a:rPr lang="en-US" sz="1700" kern="1200" dirty="0">
                <a:solidFill>
                  <a:schemeClr val="tx1"/>
                </a:solidFill>
                <a:latin typeface="+mn-lt"/>
                <a:ea typeface="+mn-ea"/>
                <a:cs typeface="+mn-cs"/>
              </a:rPr>
              <a:t> communications and evidence-based interventions to ensure long-term well-being and avoid future health complications. </a:t>
            </a:r>
          </a:p>
          <a:p>
            <a:br>
              <a:rPr lang="en-US" sz="1700" kern="1200" dirty="0">
                <a:solidFill>
                  <a:schemeClr val="tx1"/>
                </a:solidFill>
                <a:latin typeface="+mn-lt"/>
                <a:ea typeface="+mn-ea"/>
                <a:cs typeface="+mn-cs"/>
              </a:rPr>
            </a:br>
            <a:r>
              <a:rPr lang="en-US" sz="1700" kern="1200" dirty="0">
                <a:solidFill>
                  <a:schemeClr val="tx1"/>
                </a:solidFill>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FD65731C-57BB-4AB4-9B8D-54260451B5DC}" type="slidenum">
              <a:rPr lang="en-US" smtClean="0"/>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74319" y="256031"/>
            <a:ext cx="13167360" cy="9089136"/>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248728" y="1235326"/>
            <a:ext cx="11212830" cy="4096512"/>
          </a:xfrm>
        </p:spPr>
        <p:txBody>
          <a:bodyPr anchor="b">
            <a:normAutofit/>
          </a:bodyPr>
          <a:lstStyle>
            <a:lvl1pPr algn="ctr">
              <a:lnSpc>
                <a:spcPct val="85000"/>
              </a:lnSpc>
              <a:defRPr sz="84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923223" y="5417490"/>
            <a:ext cx="9863843" cy="1943431"/>
          </a:xfrm>
        </p:spPr>
        <p:txBody>
          <a:bodyPr>
            <a:normAutofit/>
          </a:bodyPr>
          <a:lstStyle>
            <a:lvl1pPr marL="0" indent="0" algn="ctr">
              <a:spcBef>
                <a:spcPts val="1400"/>
              </a:spcBef>
              <a:buNone/>
              <a:defRPr sz="2520">
                <a:solidFill>
                  <a:srgbClr val="FFFFFF"/>
                </a:solidFill>
              </a:defRPr>
            </a:lvl1pPr>
            <a:lvl2pPr marL="480060" indent="0" algn="ctr">
              <a:buNone/>
              <a:defRPr sz="2520"/>
            </a:lvl2pPr>
            <a:lvl3pPr marL="960120" indent="0" algn="ctr">
              <a:buNone/>
              <a:defRPr sz="2520"/>
            </a:lvl3pPr>
            <a:lvl4pPr marL="1440180" indent="0" algn="ctr">
              <a:buNone/>
              <a:defRPr sz="2100"/>
            </a:lvl4pPr>
            <a:lvl5pPr marL="1920240" indent="0" algn="ctr">
              <a:buNone/>
              <a:defRPr sz="2100"/>
            </a:lvl5pPr>
            <a:lvl6pPr marL="2400300" indent="0" algn="ctr">
              <a:buNone/>
              <a:defRPr sz="2100"/>
            </a:lvl6pPr>
            <a:lvl7pPr marL="2880360" indent="0" algn="ctr">
              <a:buNone/>
              <a:defRPr sz="2100"/>
            </a:lvl7pPr>
            <a:lvl8pPr marL="3360420" indent="0" algn="ctr">
              <a:buNone/>
              <a:defRPr sz="2100"/>
            </a:lvl8pPr>
            <a:lvl9pPr marL="3840480" indent="0" algn="ctr">
              <a:buNone/>
              <a:defRPr sz="21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4686EBFD-679C-4C48-B040-0DFC259B03A3}" type="datetimeFigureOut">
              <a:rPr lang="en-US" smtClean="0"/>
              <a:t>11/15/2025</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0AF5645-1776-4925-B431-4E51EC6074AE}" type="slidenum">
              <a:rPr lang="en-US" smtClean="0"/>
              <a:t>‹#›</a:t>
            </a:fld>
            <a:endParaRPr lang="en-US"/>
          </a:p>
        </p:txBody>
      </p:sp>
      <p:cxnSp>
        <p:nvCxnSpPr>
          <p:cNvPr id="8" name="Straight Connector 7"/>
          <p:cNvCxnSpPr/>
          <p:nvPr/>
        </p:nvCxnSpPr>
        <p:spPr>
          <a:xfrm>
            <a:off x="2225993" y="5227320"/>
            <a:ext cx="9258302"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0267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spcBef>
                <a:spcPts val="140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86EBFD-679C-4C48-B040-0DFC259B03A3}"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195749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44727" y="1643005"/>
            <a:ext cx="11212830" cy="4096512"/>
          </a:xfrm>
        </p:spPr>
        <p:txBody>
          <a:bodyPr anchor="b">
            <a:noAutofit/>
          </a:bodyPr>
          <a:lstStyle>
            <a:lvl1pPr algn="ctr">
              <a:lnSpc>
                <a:spcPct val="85000"/>
              </a:lnSpc>
              <a:defRPr sz="84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923669" y="5816328"/>
            <a:ext cx="9865233" cy="1909328"/>
          </a:xfrm>
        </p:spPr>
        <p:txBody>
          <a:bodyPr anchor="t">
            <a:normAutofit/>
          </a:bodyPr>
          <a:lstStyle>
            <a:lvl1pPr marL="0" indent="0" algn="ctr">
              <a:buNone/>
              <a:defRPr sz="2520">
                <a:solidFill>
                  <a:schemeClr val="accent1"/>
                </a:solidFill>
              </a:defRPr>
            </a:lvl1pPr>
            <a:lvl2pPr marL="480060" indent="0">
              <a:buNone/>
              <a:defRPr sz="1890">
                <a:solidFill>
                  <a:schemeClr val="tx1">
                    <a:tint val="75000"/>
                  </a:schemeClr>
                </a:solidFill>
              </a:defRPr>
            </a:lvl2pPr>
            <a:lvl3pPr marL="960120" indent="0">
              <a:buNone/>
              <a:defRPr sz="1680">
                <a:solidFill>
                  <a:schemeClr val="tx1">
                    <a:tint val="75000"/>
                  </a:schemeClr>
                </a:solidFill>
              </a:defRPr>
            </a:lvl3pPr>
            <a:lvl4pPr marL="1440180" indent="0">
              <a:buNone/>
              <a:defRPr sz="1470">
                <a:solidFill>
                  <a:schemeClr val="tx1">
                    <a:tint val="75000"/>
                  </a:schemeClr>
                </a:solidFill>
              </a:defRPr>
            </a:lvl4pPr>
            <a:lvl5pPr marL="1920240" indent="0">
              <a:buNone/>
              <a:defRPr sz="1470">
                <a:solidFill>
                  <a:schemeClr val="tx1">
                    <a:tint val="75000"/>
                  </a:schemeClr>
                </a:solidFill>
              </a:defRPr>
            </a:lvl5pPr>
            <a:lvl6pPr marL="2400300" indent="0">
              <a:buNone/>
              <a:defRPr sz="1470">
                <a:solidFill>
                  <a:schemeClr val="tx1">
                    <a:tint val="75000"/>
                  </a:schemeClr>
                </a:solidFill>
              </a:defRPr>
            </a:lvl6pPr>
            <a:lvl7pPr marL="2880360" indent="0">
              <a:buNone/>
              <a:defRPr sz="1470">
                <a:solidFill>
                  <a:schemeClr val="tx1">
                    <a:tint val="75000"/>
                  </a:schemeClr>
                </a:solidFill>
              </a:defRPr>
            </a:lvl7pPr>
            <a:lvl8pPr marL="3360420" indent="0">
              <a:buNone/>
              <a:defRPr sz="1470">
                <a:solidFill>
                  <a:schemeClr val="tx1">
                    <a:tint val="75000"/>
                  </a:schemeClr>
                </a:solidFill>
              </a:defRPr>
            </a:lvl8pPr>
            <a:lvl9pPr marL="3840480" indent="0">
              <a:buNone/>
              <a:defRPr sz="147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86EBFD-679C-4C48-B040-0DFC259B03A3}"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AF5645-1776-4925-B431-4E51EC6074AE}" type="slidenum">
              <a:rPr lang="en-US" smtClean="0"/>
              <a:t>‹#›</a:t>
            </a:fld>
            <a:endParaRPr lang="en-US"/>
          </a:p>
        </p:txBody>
      </p:sp>
      <p:cxnSp>
        <p:nvCxnSpPr>
          <p:cNvPr id="7" name="Straight Connector 6"/>
          <p:cNvCxnSpPr/>
          <p:nvPr/>
        </p:nvCxnSpPr>
        <p:spPr>
          <a:xfrm>
            <a:off x="2228851" y="5628571"/>
            <a:ext cx="9258302"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5012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85875" y="2880359"/>
            <a:ext cx="5349240" cy="5632704"/>
          </a:xfrm>
        </p:spPr>
        <p:txBody>
          <a:bodyPr/>
          <a:lstStyle>
            <a:lvl1pPr>
              <a:defRPr sz="2310"/>
            </a:lvl1pPr>
            <a:lvl2pPr>
              <a:defRPr sz="2100"/>
            </a:lvl2pPr>
            <a:lvl3pPr>
              <a:defRPr sz="1890"/>
            </a:lvl3pPr>
            <a:lvl4pPr>
              <a:defRPr sz="1680"/>
            </a:lvl4pPr>
            <a:lvl5pPr>
              <a:defRPr sz="1680"/>
            </a:lvl5pPr>
            <a:lvl6pPr>
              <a:defRPr sz="1680"/>
            </a:lvl6pPr>
            <a:lvl7pPr>
              <a:defRPr sz="1680"/>
            </a:lvl7pPr>
            <a:lvl8pPr>
              <a:defRPr sz="1680"/>
            </a:lvl8pPr>
            <a:lvl9pPr>
              <a:defRPr sz="1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051064" y="2880360"/>
            <a:ext cx="5349240" cy="5632704"/>
          </a:xfrm>
        </p:spPr>
        <p:txBody>
          <a:bodyPr/>
          <a:lstStyle>
            <a:lvl1pPr>
              <a:defRPr sz="2310"/>
            </a:lvl1pPr>
            <a:lvl2pPr>
              <a:defRPr sz="2100"/>
            </a:lvl2pPr>
            <a:lvl3pPr>
              <a:defRPr sz="1890"/>
            </a:lvl3pPr>
            <a:lvl4pPr>
              <a:defRPr sz="1680"/>
            </a:lvl4pPr>
            <a:lvl5pPr>
              <a:defRPr sz="1680"/>
            </a:lvl5pPr>
            <a:lvl6pPr>
              <a:defRPr sz="1680"/>
            </a:lvl6pPr>
            <a:lvl7pPr>
              <a:defRPr sz="1680"/>
            </a:lvl7pPr>
            <a:lvl8pPr>
              <a:defRPr sz="1680"/>
            </a:lvl8pPr>
            <a:lvl9pPr>
              <a:defRPr sz="1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86EBFD-679C-4C48-B040-0DFC259B03A3}"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3248011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85875" y="2802115"/>
            <a:ext cx="5349240" cy="1088136"/>
          </a:xfrm>
        </p:spPr>
        <p:txBody>
          <a:bodyPr anchor="ctr"/>
          <a:lstStyle>
            <a:lvl1pPr marL="0" indent="0">
              <a:spcBef>
                <a:spcPts val="0"/>
              </a:spcBef>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1285875" y="3810076"/>
            <a:ext cx="5349240" cy="4736592"/>
          </a:xfrm>
        </p:spPr>
        <p:txBody>
          <a:bodyPr/>
          <a:lstStyle>
            <a:lvl1pPr>
              <a:defRPr sz="2310"/>
            </a:lvl1pPr>
            <a:lvl2pPr>
              <a:defRPr sz="2100"/>
            </a:lvl2pPr>
            <a:lvl3pPr>
              <a:defRPr sz="1890"/>
            </a:lvl3pPr>
            <a:lvl4pPr>
              <a:defRPr sz="1680"/>
            </a:lvl4pPr>
            <a:lvl5pPr>
              <a:defRPr sz="1680"/>
            </a:lvl5pPr>
            <a:lvl6pPr>
              <a:defRPr sz="1680"/>
            </a:lvl6pPr>
            <a:lvl7pPr>
              <a:defRPr sz="1680"/>
            </a:lvl7pPr>
            <a:lvl8pPr>
              <a:defRPr sz="1680"/>
            </a:lvl8pPr>
            <a:lvl9pPr>
              <a:defRPr sz="1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052820" y="2798645"/>
            <a:ext cx="5349240" cy="1088136"/>
          </a:xfrm>
        </p:spPr>
        <p:txBody>
          <a:bodyPr anchor="ctr"/>
          <a:lstStyle>
            <a:lvl1pPr marL="0" indent="0">
              <a:spcBef>
                <a:spcPts val="0"/>
              </a:spcBef>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7052820" y="3807051"/>
            <a:ext cx="5349240" cy="4736592"/>
          </a:xfrm>
        </p:spPr>
        <p:txBody>
          <a:bodyPr/>
          <a:lstStyle>
            <a:lvl1pPr>
              <a:defRPr sz="2310"/>
            </a:lvl1pPr>
            <a:lvl2pPr>
              <a:defRPr sz="2100"/>
            </a:lvl2pPr>
            <a:lvl3pPr>
              <a:defRPr sz="1890"/>
            </a:lvl3pPr>
            <a:lvl4pPr>
              <a:defRPr sz="1680"/>
            </a:lvl4pPr>
            <a:lvl5pPr>
              <a:defRPr sz="1680"/>
            </a:lvl5pPr>
            <a:lvl6pPr>
              <a:defRPr sz="1680"/>
            </a:lvl6pPr>
            <a:lvl7pPr>
              <a:defRPr sz="1680"/>
            </a:lvl7pPr>
            <a:lvl8pPr>
              <a:defRPr sz="1680"/>
            </a:lvl8pPr>
            <a:lvl9pPr>
              <a:defRPr sz="168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86EBFD-679C-4C48-B040-0DFC259B03A3}" type="datetimeFigureOut">
              <a:rPr lang="en-US" smtClean="0"/>
              <a:t>11/15/2025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4219186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86EBFD-679C-4C48-B040-0DFC259B03A3}" type="datetimeFigureOut">
              <a:rPr lang="en-US" smtClean="0"/>
              <a:t>11/15/2025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2984109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86EBFD-679C-4C48-B040-0DFC259B03A3}" type="datetimeFigureOut">
              <a:rPr lang="en-US" smtClean="0"/>
              <a:t>11/15/2025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2763397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85875" y="1536192"/>
            <a:ext cx="4251960" cy="2432304"/>
          </a:xfrm>
        </p:spPr>
        <p:txBody>
          <a:bodyPr anchor="b">
            <a:noAutofit/>
          </a:bodyPr>
          <a:lstStyle>
            <a:lvl1pPr>
              <a:lnSpc>
                <a:spcPct val="90000"/>
              </a:lnSpc>
              <a:defRPr sz="4200" b="0"/>
            </a:lvl1pPr>
          </a:lstStyle>
          <a:p>
            <a:r>
              <a:rPr lang="en-US"/>
              <a:t>Click to edit Master title style</a:t>
            </a:r>
            <a:endParaRPr lang="en-US" dirty="0"/>
          </a:p>
        </p:txBody>
      </p:sp>
      <p:sp>
        <p:nvSpPr>
          <p:cNvPr id="3" name="Content Placeholder 2"/>
          <p:cNvSpPr>
            <a:spLocks noGrp="1"/>
          </p:cNvSpPr>
          <p:nvPr>
            <p:ph idx="1"/>
          </p:nvPr>
        </p:nvSpPr>
        <p:spPr>
          <a:xfrm>
            <a:off x="6193971" y="1536192"/>
            <a:ext cx="6224457" cy="6528816"/>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85875" y="3968496"/>
            <a:ext cx="4251960" cy="4096512"/>
          </a:xfrm>
        </p:spPr>
        <p:txBody>
          <a:bodyPr>
            <a:normAutofit/>
          </a:bodyPr>
          <a:lstStyle>
            <a:lvl1pPr marL="0" indent="0">
              <a:lnSpc>
                <a:spcPct val="100000"/>
              </a:lnSpc>
              <a:spcBef>
                <a:spcPts val="1120"/>
              </a:spcBef>
              <a:buNone/>
              <a:defRPr sz="1785"/>
            </a:lvl1pPr>
            <a:lvl2pPr marL="480060" indent="0">
              <a:buNone/>
              <a:defRPr sz="1260"/>
            </a:lvl2pPr>
            <a:lvl3pPr marL="960120" indent="0">
              <a:buNone/>
              <a:defRPr sz="1050"/>
            </a:lvl3pPr>
            <a:lvl4pPr marL="1440180" indent="0">
              <a:buNone/>
              <a:defRPr sz="945"/>
            </a:lvl4pPr>
            <a:lvl5pPr marL="1920240" indent="0">
              <a:buNone/>
              <a:defRPr sz="945"/>
            </a:lvl5pPr>
            <a:lvl6pPr marL="2400300" indent="0">
              <a:buNone/>
              <a:defRPr sz="945"/>
            </a:lvl6pPr>
            <a:lvl7pPr marL="2880360" indent="0">
              <a:buNone/>
              <a:defRPr sz="945"/>
            </a:lvl7pPr>
            <a:lvl8pPr marL="3360420" indent="0">
              <a:buNone/>
              <a:defRPr sz="945"/>
            </a:lvl8pPr>
            <a:lvl9pPr marL="3840480" indent="0">
              <a:buNone/>
              <a:defRPr sz="945"/>
            </a:lvl9pPr>
          </a:lstStyle>
          <a:p>
            <a:pPr lvl="0"/>
            <a:r>
              <a:rPr lang="en-US"/>
              <a:t>Click to edit Master text styles</a:t>
            </a:r>
          </a:p>
        </p:txBody>
      </p:sp>
      <p:sp>
        <p:nvSpPr>
          <p:cNvPr id="5" name="Date Placeholder 4"/>
          <p:cNvSpPr>
            <a:spLocks noGrp="1"/>
          </p:cNvSpPr>
          <p:nvPr>
            <p:ph type="dt" sz="half" idx="10"/>
          </p:nvPr>
        </p:nvSpPr>
        <p:spPr/>
        <p:txBody>
          <a:bodyPr/>
          <a:lstStyle/>
          <a:p>
            <a:fld id="{4686EBFD-679C-4C48-B040-0DFC259B03A3}"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2599574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85875" y="1536192"/>
            <a:ext cx="4251960" cy="2432304"/>
          </a:xfrm>
        </p:spPr>
        <p:txBody>
          <a:bodyPr anchor="b">
            <a:noAutofit/>
          </a:bodyPr>
          <a:lstStyle>
            <a:lvl1pPr>
              <a:lnSpc>
                <a:spcPct val="90000"/>
              </a:lnSpc>
              <a:defRPr sz="4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28661" y="1497787"/>
            <a:ext cx="6386555" cy="6503214"/>
          </a:xfrm>
        </p:spPr>
        <p:txBody>
          <a:bodyPr lIns="274320" tIns="182880" anchor="t">
            <a:normAutofit/>
          </a:bodyPr>
          <a:lstStyle>
            <a:lvl1pPr marL="0" indent="0">
              <a:buNone/>
              <a:defRPr sz="294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endParaRPr lang="en-US" dirty="0"/>
          </a:p>
        </p:txBody>
      </p:sp>
      <p:sp>
        <p:nvSpPr>
          <p:cNvPr id="4" name="Text Placeholder 3"/>
          <p:cNvSpPr>
            <a:spLocks noGrp="1"/>
          </p:cNvSpPr>
          <p:nvPr>
            <p:ph type="body" sz="half" idx="2"/>
          </p:nvPr>
        </p:nvSpPr>
        <p:spPr>
          <a:xfrm>
            <a:off x="1285875" y="3968496"/>
            <a:ext cx="4251960" cy="4032504"/>
          </a:xfrm>
        </p:spPr>
        <p:txBody>
          <a:bodyPr>
            <a:normAutofit/>
          </a:bodyPr>
          <a:lstStyle>
            <a:lvl1pPr marL="0" indent="0">
              <a:lnSpc>
                <a:spcPct val="100000"/>
              </a:lnSpc>
              <a:spcBef>
                <a:spcPts val="1120"/>
              </a:spcBef>
              <a:buNone/>
              <a:defRPr sz="1785"/>
            </a:lvl1pPr>
            <a:lvl2pPr marL="480060" indent="0">
              <a:buNone/>
              <a:defRPr sz="1260"/>
            </a:lvl2pPr>
            <a:lvl3pPr marL="960120" indent="0">
              <a:buNone/>
              <a:defRPr sz="1050"/>
            </a:lvl3pPr>
            <a:lvl4pPr marL="1440180" indent="0">
              <a:buNone/>
              <a:defRPr sz="945"/>
            </a:lvl4pPr>
            <a:lvl5pPr marL="1920240" indent="0">
              <a:buNone/>
              <a:defRPr sz="945"/>
            </a:lvl5pPr>
            <a:lvl6pPr marL="2400300" indent="0">
              <a:buNone/>
              <a:defRPr sz="945"/>
            </a:lvl6pPr>
            <a:lvl7pPr marL="2880360" indent="0">
              <a:buNone/>
              <a:defRPr sz="945"/>
            </a:lvl7pPr>
            <a:lvl8pPr marL="3360420" indent="0">
              <a:buNone/>
              <a:defRPr sz="945"/>
            </a:lvl8pPr>
            <a:lvl9pPr marL="3840480" indent="0">
              <a:buNone/>
              <a:defRPr sz="945"/>
            </a:lvl9pPr>
          </a:lstStyle>
          <a:p>
            <a:pPr lvl="0"/>
            <a:r>
              <a:rPr lang="en-US"/>
              <a:t>Click to edit Master text styles</a:t>
            </a:r>
          </a:p>
        </p:txBody>
      </p:sp>
      <p:sp>
        <p:nvSpPr>
          <p:cNvPr id="5" name="Date Placeholder 4"/>
          <p:cNvSpPr>
            <a:spLocks noGrp="1"/>
          </p:cNvSpPr>
          <p:nvPr>
            <p:ph type="dt" sz="half" idx="10"/>
          </p:nvPr>
        </p:nvSpPr>
        <p:spPr/>
        <p:txBody>
          <a:bodyPr/>
          <a:lstStyle/>
          <a:p>
            <a:fld id="{4686EBFD-679C-4C48-B040-0DFC259B03A3}" type="datetimeFigureOut">
              <a:rPr lang="en-US" smtClean="0"/>
              <a:t>11/15/2025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3638590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86EBFD-679C-4C48-B040-0DFC259B03A3}"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3249392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15513" y="1066800"/>
            <a:ext cx="2614613" cy="75742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85876" y="1066800"/>
            <a:ext cx="8358188" cy="75742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86EBFD-679C-4C48-B040-0DFC259B03A3}" type="datetimeFigureOut">
              <a:rPr lang="en-US" smtClean="0"/>
              <a:t>11/15/2025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AF5645-1776-4925-B431-4E51EC6074AE}" type="slidenum">
              <a:rPr lang="en-US" smtClean="0"/>
              <a:t>‹#›</a:t>
            </a:fld>
            <a:endParaRPr lang="en-US"/>
          </a:p>
        </p:txBody>
      </p:sp>
    </p:spTree>
    <p:extLst>
      <p:ext uri="{BB962C8B-B14F-4D97-AF65-F5344CB8AC3E}">
        <p14:creationId xmlns:p14="http://schemas.microsoft.com/office/powerpoint/2010/main" val="3748940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p:nvPr/>
        </p:nvSpPr>
        <p:spPr>
          <a:xfrm>
            <a:off x="274320" y="256032"/>
            <a:ext cx="13167360" cy="9089136"/>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285875" y="853440"/>
            <a:ext cx="11109960" cy="189890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85877" y="2880360"/>
            <a:ext cx="11106980" cy="565404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85871" y="8713361"/>
            <a:ext cx="2620209" cy="511175"/>
          </a:xfrm>
          <a:prstGeom prst="rect">
            <a:avLst/>
          </a:prstGeom>
        </p:spPr>
        <p:txBody>
          <a:bodyPr vert="horz" lIns="91440" tIns="45720" rIns="91440" bIns="45720" rtlCol="0" anchor="ctr"/>
          <a:lstStyle>
            <a:lvl1pPr algn="l">
              <a:defRPr sz="1400">
                <a:solidFill>
                  <a:schemeClr val="accent1"/>
                </a:solidFill>
              </a:defRPr>
            </a:lvl1pPr>
          </a:lstStyle>
          <a:p>
            <a:fld id="{4686EBFD-679C-4C48-B040-0DFC259B03A3}" type="datetimeFigureOut">
              <a:rPr lang="en-US" smtClean="0"/>
              <a:t>11/15/2025</a:t>
            </a:fld>
            <a:endParaRPr lang="en-US"/>
          </a:p>
        </p:txBody>
      </p:sp>
      <p:sp>
        <p:nvSpPr>
          <p:cNvPr id="5" name="Footer Placeholder 4"/>
          <p:cNvSpPr>
            <a:spLocks noGrp="1"/>
          </p:cNvSpPr>
          <p:nvPr>
            <p:ph type="ftr" sz="quarter" idx="3"/>
          </p:nvPr>
        </p:nvSpPr>
        <p:spPr>
          <a:xfrm>
            <a:off x="4442792" y="8713361"/>
            <a:ext cx="5307497" cy="511175"/>
          </a:xfrm>
          <a:prstGeom prst="rect">
            <a:avLst/>
          </a:prstGeom>
        </p:spPr>
        <p:txBody>
          <a:bodyPr vert="horz" lIns="91440" tIns="45720" rIns="91440" bIns="45720" rtlCol="0" anchor="ctr"/>
          <a:lstStyle>
            <a:lvl1pPr algn="ctr">
              <a:defRPr sz="1400">
                <a:solidFill>
                  <a:schemeClr val="accent1"/>
                </a:solidFill>
              </a:defRPr>
            </a:lvl1pPr>
          </a:lstStyle>
          <a:p>
            <a:endParaRPr lang="en-US"/>
          </a:p>
        </p:txBody>
      </p:sp>
      <p:sp>
        <p:nvSpPr>
          <p:cNvPr id="6" name="Slide Number Placeholder 5"/>
          <p:cNvSpPr>
            <a:spLocks noGrp="1"/>
          </p:cNvSpPr>
          <p:nvPr>
            <p:ph type="sldNum" sz="quarter" idx="4"/>
          </p:nvPr>
        </p:nvSpPr>
        <p:spPr>
          <a:xfrm>
            <a:off x="10495723" y="8713361"/>
            <a:ext cx="1919495" cy="511175"/>
          </a:xfrm>
          <a:prstGeom prst="rect">
            <a:avLst/>
          </a:prstGeom>
        </p:spPr>
        <p:txBody>
          <a:bodyPr vert="horz" lIns="91440" tIns="45720" rIns="91440" bIns="45720" rtlCol="0" anchor="ctr"/>
          <a:lstStyle>
            <a:lvl1pPr algn="r">
              <a:defRPr sz="1400">
                <a:solidFill>
                  <a:schemeClr val="accent1"/>
                </a:solidFill>
              </a:defRPr>
            </a:lvl1pPr>
          </a:lstStyle>
          <a:p>
            <a:fld id="{A0AF5645-1776-4925-B431-4E51EC6074AE}" type="slidenum">
              <a:rPr lang="en-US" smtClean="0"/>
              <a:t>‹#›</a:t>
            </a:fld>
            <a:endParaRPr lang="en-US"/>
          </a:p>
        </p:txBody>
      </p:sp>
    </p:spTree>
    <p:extLst>
      <p:ext uri="{BB962C8B-B14F-4D97-AF65-F5344CB8AC3E}">
        <p14:creationId xmlns:p14="http://schemas.microsoft.com/office/powerpoint/2010/main" val="47284025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60120" rtl="0" eaLnBrk="1" latinLnBrk="0" hangingPunct="1">
        <a:lnSpc>
          <a:spcPct val="90000"/>
        </a:lnSpc>
        <a:spcBef>
          <a:spcPct val="0"/>
        </a:spcBef>
        <a:buNone/>
        <a:defRPr sz="5600" kern="1200">
          <a:solidFill>
            <a:schemeClr val="accent1"/>
          </a:solidFill>
          <a:latin typeface="+mj-lt"/>
          <a:ea typeface="+mj-ea"/>
          <a:cs typeface="+mj-cs"/>
        </a:defRPr>
      </a:lvl1pPr>
    </p:titleStyle>
    <p:bodyStyle>
      <a:lvl1pPr marL="240030" indent="-192024" algn="l" defTabSz="960120" rtl="0" eaLnBrk="1" latinLnBrk="0" hangingPunct="1">
        <a:lnSpc>
          <a:spcPct val="90000"/>
        </a:lnSpc>
        <a:spcBef>
          <a:spcPts val="1400"/>
        </a:spcBef>
        <a:buClr>
          <a:schemeClr val="accent1"/>
        </a:buClr>
        <a:buSzPct val="80000"/>
        <a:buFont typeface="Corbel" pitchFamily="34" charset="0"/>
        <a:buChar char="•"/>
        <a:defRPr sz="2800" kern="1200">
          <a:solidFill>
            <a:schemeClr val="accent1"/>
          </a:solidFill>
          <a:latin typeface="+mn-lt"/>
          <a:ea typeface="+mn-ea"/>
          <a:cs typeface="+mn-cs"/>
        </a:defRPr>
      </a:lvl1pPr>
      <a:lvl2pPr marL="480060" indent="-192024" algn="l" defTabSz="960120" rtl="0" eaLnBrk="1" latinLnBrk="0" hangingPunct="1">
        <a:lnSpc>
          <a:spcPct val="90000"/>
        </a:lnSpc>
        <a:spcBef>
          <a:spcPts val="210"/>
        </a:spcBef>
        <a:spcAft>
          <a:spcPts val="420"/>
        </a:spcAft>
        <a:buClr>
          <a:schemeClr val="accent1"/>
        </a:buClr>
        <a:buSzPct val="80000"/>
        <a:buFont typeface="Corbel" pitchFamily="34" charset="0"/>
        <a:buChar char="•"/>
        <a:defRPr sz="2520" kern="1200">
          <a:solidFill>
            <a:schemeClr val="accent1"/>
          </a:solidFill>
          <a:latin typeface="+mn-lt"/>
          <a:ea typeface="+mn-ea"/>
          <a:cs typeface="+mn-cs"/>
        </a:defRPr>
      </a:lvl2pPr>
      <a:lvl3pPr marL="768096" indent="-192024" algn="l" defTabSz="960120" rtl="0" eaLnBrk="1" latinLnBrk="0" hangingPunct="1">
        <a:lnSpc>
          <a:spcPct val="90000"/>
        </a:lnSpc>
        <a:spcBef>
          <a:spcPts val="210"/>
        </a:spcBef>
        <a:spcAft>
          <a:spcPts val="420"/>
        </a:spcAft>
        <a:buClr>
          <a:schemeClr val="accent1"/>
        </a:buClr>
        <a:buSzPct val="80000"/>
        <a:buFont typeface="Corbel" pitchFamily="34" charset="0"/>
        <a:buChar char="•"/>
        <a:defRPr sz="2240" kern="1200">
          <a:solidFill>
            <a:schemeClr val="accent1"/>
          </a:solidFill>
          <a:latin typeface="+mn-lt"/>
          <a:ea typeface="+mn-ea"/>
          <a:cs typeface="+mn-cs"/>
        </a:defRPr>
      </a:lvl3pPr>
      <a:lvl4pPr marL="1056132" indent="-192024" algn="l" defTabSz="960120" rtl="0" eaLnBrk="1" latinLnBrk="0" hangingPunct="1">
        <a:lnSpc>
          <a:spcPct val="90000"/>
        </a:lnSpc>
        <a:spcBef>
          <a:spcPts val="210"/>
        </a:spcBef>
        <a:spcAft>
          <a:spcPts val="420"/>
        </a:spcAft>
        <a:buClr>
          <a:schemeClr val="accent1"/>
        </a:buClr>
        <a:buSzPct val="80000"/>
        <a:buFont typeface="Corbel" pitchFamily="34" charset="0"/>
        <a:buChar char="•"/>
        <a:defRPr sz="1960" kern="1200">
          <a:solidFill>
            <a:schemeClr val="accent1"/>
          </a:solidFill>
          <a:latin typeface="+mn-lt"/>
          <a:ea typeface="+mn-ea"/>
          <a:cs typeface="+mn-cs"/>
        </a:defRPr>
      </a:lvl4pPr>
      <a:lvl5pPr marL="1288168" indent="-192024" algn="l" defTabSz="960120" rtl="0" eaLnBrk="1" latinLnBrk="0" hangingPunct="1">
        <a:lnSpc>
          <a:spcPct val="90000"/>
        </a:lnSpc>
        <a:spcBef>
          <a:spcPts val="210"/>
        </a:spcBef>
        <a:spcAft>
          <a:spcPts val="420"/>
        </a:spcAft>
        <a:buClr>
          <a:schemeClr val="accent1"/>
        </a:buClr>
        <a:buSzPct val="80000"/>
        <a:buFont typeface="Corbel" pitchFamily="34" charset="0"/>
        <a:buChar char="•"/>
        <a:defRPr sz="1960" kern="1200">
          <a:solidFill>
            <a:schemeClr val="accent1"/>
          </a:solidFill>
          <a:latin typeface="+mn-lt"/>
          <a:ea typeface="+mn-ea"/>
          <a:cs typeface="+mn-cs"/>
        </a:defRPr>
      </a:lvl5pPr>
      <a:lvl6pPr marL="1540000" indent="-240030" algn="l" defTabSz="960120" rtl="0" eaLnBrk="1" latinLnBrk="0" hangingPunct="1">
        <a:lnSpc>
          <a:spcPct val="90000"/>
        </a:lnSpc>
        <a:spcBef>
          <a:spcPts val="210"/>
        </a:spcBef>
        <a:spcAft>
          <a:spcPts val="420"/>
        </a:spcAft>
        <a:buClr>
          <a:schemeClr val="accent1"/>
        </a:buClr>
        <a:buSzPct val="80000"/>
        <a:buFont typeface="Corbel" pitchFamily="34" charset="0"/>
        <a:buChar char="•"/>
        <a:defRPr sz="1960" kern="1200">
          <a:solidFill>
            <a:schemeClr val="accent1"/>
          </a:solidFill>
          <a:latin typeface="+mn-lt"/>
          <a:ea typeface="+mn-ea"/>
          <a:cs typeface="+mn-cs"/>
        </a:defRPr>
      </a:lvl6pPr>
      <a:lvl7pPr marL="1820000" indent="-240030" algn="l" defTabSz="960120" rtl="0" eaLnBrk="1" latinLnBrk="0" hangingPunct="1">
        <a:lnSpc>
          <a:spcPct val="90000"/>
        </a:lnSpc>
        <a:spcBef>
          <a:spcPts val="210"/>
        </a:spcBef>
        <a:spcAft>
          <a:spcPts val="420"/>
        </a:spcAft>
        <a:buClr>
          <a:schemeClr val="accent1"/>
        </a:buClr>
        <a:buSzPct val="80000"/>
        <a:buFont typeface="Corbel" pitchFamily="34" charset="0"/>
        <a:buChar char="•"/>
        <a:defRPr sz="1960" kern="1200">
          <a:solidFill>
            <a:schemeClr val="accent1"/>
          </a:solidFill>
          <a:latin typeface="+mn-lt"/>
          <a:ea typeface="+mn-ea"/>
          <a:cs typeface="+mn-cs"/>
        </a:defRPr>
      </a:lvl7pPr>
      <a:lvl8pPr marL="2100000" indent="-240030" algn="l" defTabSz="960120" rtl="0" eaLnBrk="1" latinLnBrk="0" hangingPunct="1">
        <a:lnSpc>
          <a:spcPct val="90000"/>
        </a:lnSpc>
        <a:spcBef>
          <a:spcPts val="210"/>
        </a:spcBef>
        <a:spcAft>
          <a:spcPts val="420"/>
        </a:spcAft>
        <a:buClr>
          <a:schemeClr val="accent1"/>
        </a:buClr>
        <a:buSzPct val="80000"/>
        <a:buFont typeface="Corbel" pitchFamily="34" charset="0"/>
        <a:buChar char="•"/>
        <a:defRPr sz="1960" kern="1200">
          <a:solidFill>
            <a:schemeClr val="accent1"/>
          </a:solidFill>
          <a:latin typeface="+mn-lt"/>
          <a:ea typeface="+mn-ea"/>
          <a:cs typeface="+mn-cs"/>
        </a:defRPr>
      </a:lvl8pPr>
      <a:lvl9pPr marL="2380000" indent="-240030" algn="l" defTabSz="960120" rtl="0" eaLnBrk="1" latinLnBrk="0" hangingPunct="1">
        <a:lnSpc>
          <a:spcPct val="90000"/>
        </a:lnSpc>
        <a:spcBef>
          <a:spcPts val="210"/>
        </a:spcBef>
        <a:spcAft>
          <a:spcPts val="420"/>
        </a:spcAft>
        <a:buClr>
          <a:schemeClr val="accent1"/>
        </a:buClr>
        <a:buSzPct val="80000"/>
        <a:buFont typeface="Corbel" pitchFamily="34" charset="0"/>
        <a:buChar char="•"/>
        <a:defRPr sz="1960" kern="1200">
          <a:solidFill>
            <a:schemeClr val="accent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Layout" Target="../diagrams/layout1.xml"/><Relationship Id="rId11" Type="http://schemas.openxmlformats.org/officeDocument/2006/relationships/image" Target="../media/image1.png"/><Relationship Id="rId5" Type="http://schemas.openxmlformats.org/officeDocument/2006/relationships/diagramData" Target="../diagrams/data1.xml"/><Relationship Id="rId10" Type="http://schemas.openxmlformats.org/officeDocument/2006/relationships/image" Target="../media/image6.png"/><Relationship Id="rId4" Type="http://schemas.openxmlformats.org/officeDocument/2006/relationships/notesSlide" Target="../notesSlides/notesSlide4.xml"/><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10.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hyperlink" Target="https://mednexus.org/doi/10.1097/CM9.0000000000003431" TargetMode="External"/><Relationship Id="rId5" Type="http://schemas.openxmlformats.org/officeDocument/2006/relationships/image" Target="../media/image12.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hyperlink" Target="https://doi.org/10.1186/s12913-023-09869-8"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s://api.taylorfrancis.com/content/chapters/edit/download?identifierName=doi&amp;identifierValue=10.1201/b21917-1&amp;type=chapterpdf" TargetMode="External"/><Relationship Id="rId5" Type="http://schemas.openxmlformats.org/officeDocument/2006/relationships/hyperlink" Target="https://doi.org/10.1371/journal.pone.0220116" TargetMode="External"/><Relationship Id="rId4" Type="http://schemas.openxmlformats.org/officeDocument/2006/relationships/hyperlink" Target="https://www.bhf.org.uk/-/media/files/for-professionals/research/heart-statistics/bhf-cvd-statistics-uk-factsheet.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A566188-DA61-435D-B7D6-F237748F1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3716000" cy="9601200"/>
          </a:xfrm>
          <a:prstGeom prst="rect">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a:extLst>
              <a:ext uri="{FF2B5EF4-FFF2-40B4-BE49-F238E27FC236}">
                <a16:creationId xmlns:a16="http://schemas.microsoft.com/office/drawing/2014/main" id="{59CDD208-D64E-4053-BB7E-A9CF89D12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7175" y="345643"/>
            <a:ext cx="13190220" cy="8929114"/>
          </a:xfrm>
          <a:prstGeom prst="rect">
            <a:avLst/>
          </a:prstGeom>
          <a:noFill/>
          <a:ln w="1270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07400" y="1208709"/>
            <a:ext cx="7489660" cy="7176574"/>
          </a:xfrm>
        </p:spPr>
        <p:txBody>
          <a:bodyPr anchor="ctr">
            <a:normAutofit/>
          </a:bodyPr>
          <a:lstStyle/>
          <a:p>
            <a:pPr algn="r">
              <a:spcBef>
                <a:spcPts val="0"/>
              </a:spcBef>
            </a:pPr>
            <a:br>
              <a:rPr lang="en-US" sz="5200" dirty="0">
                <a:latin typeface="Arial"/>
                <a:ea typeface="Arial"/>
              </a:rPr>
            </a:br>
            <a:br>
              <a:rPr lang="en-US" sz="5200" dirty="0">
                <a:latin typeface="Arial"/>
                <a:ea typeface="Arial"/>
              </a:rPr>
            </a:br>
            <a:br>
              <a:rPr lang="en-US" sz="5200" dirty="0">
                <a:latin typeface="Arial"/>
                <a:ea typeface="Arial"/>
              </a:rPr>
            </a:br>
            <a:br>
              <a:rPr lang="en-US" sz="5200" dirty="0">
                <a:latin typeface="Arial"/>
                <a:ea typeface="Arial"/>
              </a:rPr>
            </a:br>
            <a:r>
              <a:rPr lang="en-US" sz="5200" dirty="0">
                <a:latin typeface="Arial"/>
                <a:ea typeface="Arial"/>
              </a:rPr>
              <a:t>COMPONENT 2: PRESENTATION</a:t>
            </a:r>
            <a:br>
              <a:rPr lang="en-US" sz="5200" dirty="0">
                <a:latin typeface="Arial"/>
                <a:ea typeface="Arial"/>
              </a:rPr>
            </a:br>
            <a:r>
              <a:rPr lang="en-US" sz="5200" dirty="0">
                <a:latin typeface="Arial"/>
                <a:ea typeface="Arial"/>
              </a:rPr>
              <a:t>CARE PLAN FOR A PATIENT WITH CAD (CORONARY ARTERY DISEASE)</a:t>
            </a:r>
            <a:endParaRPr lang="en-US" sz="5200" dirty="0"/>
          </a:p>
        </p:txBody>
      </p:sp>
      <p:sp>
        <p:nvSpPr>
          <p:cNvPr id="3" name="Subtitle 2"/>
          <p:cNvSpPr>
            <a:spLocks noGrp="1"/>
          </p:cNvSpPr>
          <p:nvPr>
            <p:ph type="subTitle" idx="1"/>
          </p:nvPr>
        </p:nvSpPr>
        <p:spPr>
          <a:xfrm>
            <a:off x="9397058" y="1208709"/>
            <a:ext cx="3468359" cy="7168609"/>
          </a:xfrm>
        </p:spPr>
        <p:txBody>
          <a:bodyPr anchor="ctr">
            <a:normAutofit/>
          </a:bodyPr>
          <a:lstStyle/>
          <a:p>
            <a:pPr algn="l"/>
            <a:r>
              <a:rPr lang="en-US" sz="2500" b="1">
                <a:solidFill>
                  <a:srgbClr val="000000"/>
                </a:solidFill>
                <a:latin typeface="Arial"/>
                <a:ea typeface="Arial"/>
              </a:rPr>
              <a:t>INTRODUCTION TO PHYSIOLOGY</a:t>
            </a:r>
            <a:endParaRPr lang="en-US" sz="2500">
              <a:solidFill>
                <a:srgbClr val="000000"/>
              </a:solidFill>
              <a:latin typeface="Arial"/>
              <a:ea typeface="Arial"/>
            </a:endParaRPr>
          </a:p>
          <a:p>
            <a:pPr algn="l"/>
            <a:r>
              <a:rPr lang="en-US" sz="2500" b="1">
                <a:solidFill>
                  <a:srgbClr val="000000"/>
                </a:solidFill>
                <a:latin typeface="Arial"/>
                <a:ea typeface="Arial"/>
              </a:rPr>
              <a:t>BMHP5023</a:t>
            </a:r>
            <a:endParaRPr lang="en-US" sz="2500">
              <a:solidFill>
                <a:srgbClr val="000000"/>
              </a:solidFill>
              <a:latin typeface="Arial"/>
              <a:ea typeface="Arial"/>
            </a:endParaRPr>
          </a:p>
          <a:p>
            <a:pPr algn="l"/>
            <a:endParaRPr lang="en-US" sz="2500">
              <a:solidFill>
                <a:srgbClr val="000000"/>
              </a:solidFill>
            </a:endParaRPr>
          </a:p>
        </p:txBody>
      </p:sp>
      <p:cxnSp>
        <p:nvCxnSpPr>
          <p:cNvPr id="12" name="Straight Connector 11">
            <a:extLst>
              <a:ext uri="{FF2B5EF4-FFF2-40B4-BE49-F238E27FC236}">
                <a16:creationId xmlns:a16="http://schemas.microsoft.com/office/drawing/2014/main" id="{B93C2A17-5343-41E9-BE0B-BFA49AFA1E1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956398" y="2876756"/>
            <a:ext cx="0" cy="3840480"/>
          </a:xfrm>
          <a:prstGeom prst="line">
            <a:avLst/>
          </a:prstGeom>
          <a:ln w="12700">
            <a:solidFill>
              <a:srgbClr val="000000"/>
            </a:solidFill>
          </a:ln>
        </p:spPr>
        <p:style>
          <a:lnRef idx="1">
            <a:schemeClr val="accent1"/>
          </a:lnRef>
          <a:fillRef idx="0">
            <a:schemeClr val="accent1"/>
          </a:fillRef>
          <a:effectRef idx="0">
            <a:schemeClr val="accent1"/>
          </a:effectRef>
          <a:fontRef idx="minor">
            <a:schemeClr val="tx1"/>
          </a:fontRef>
        </p:style>
      </p:cxnSp>
      <p:pic>
        <p:nvPicPr>
          <p:cNvPr id="49" name="Audio 48">
            <a:hlinkClick r:id="" action="ppaction://media"/>
            <a:extLst>
              <a:ext uri="{FF2B5EF4-FFF2-40B4-BE49-F238E27FC236}">
                <a16:creationId xmlns:a16="http://schemas.microsoft.com/office/drawing/2014/main" id="{E98BC685-C0CD-9504-A2DD-D2DBA54F8E2D}"/>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45505" t="-245505" r="-245505" b="-245505"/>
          <a:stretch>
            <a:fillRect/>
          </a:stretch>
        </p:blipFill>
        <p:spPr>
          <a:xfrm>
            <a:off x="10720426" y="6605626"/>
            <a:ext cx="2880360" cy="288036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7818"/>
    </mc:Choice>
    <mc:Fallback>
      <p:transition spd="slow" advTm="178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9"/>
                                        </p:tgtEl>
                                      </p:cBhvr>
                                    </p:cmd>
                                  </p:childTnLst>
                                </p:cTn>
                              </p:par>
                              <p:par>
                                <p:cTn id="7" presetID="10" presetClass="entr" presetSubtype="0" fill="hold" grpId="0" nodeType="withEffect">
                                  <p:stCondLst>
                                    <p:cond delay="5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4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49"/>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dirty="0">
                <a:latin typeface="Arial"/>
                <a:ea typeface="Arial"/>
              </a:rPr>
              <a:t>Introduction  </a:t>
            </a:r>
            <a:endParaRPr lang="en-US" dirty="0"/>
          </a:p>
        </p:txBody>
      </p:sp>
      <p:sp>
        <p:nvSpPr>
          <p:cNvPr id="3" name="Content Placeholder 2"/>
          <p:cNvSpPr>
            <a:spLocks noGrp="1"/>
          </p:cNvSpPr>
          <p:nvPr>
            <p:ph idx="1"/>
          </p:nvPr>
        </p:nvSpPr>
        <p:spPr>
          <a:xfrm>
            <a:off x="685800" y="2485268"/>
            <a:ext cx="6019800" cy="5515732"/>
          </a:xfrm>
        </p:spPr>
        <p:txBody>
          <a:bodyPr>
            <a:normAutofit fontScale="47500" lnSpcReduction="20000"/>
          </a:bodyPr>
          <a:lstStyle/>
          <a:p>
            <a:pPr marL="342900" lvl="0" indent="-342900" algn="just">
              <a:lnSpc>
                <a:spcPct val="150000"/>
              </a:lnSpc>
              <a:buFont typeface="Arial"/>
              <a:buChar char="●"/>
            </a:pPr>
            <a:r>
              <a:rPr lang="en-US" sz="4800" dirty="0">
                <a:latin typeface="Arial"/>
                <a:ea typeface="Arial"/>
              </a:rPr>
              <a:t>Describing the physiology and anatomical function of the cardiovascular system</a:t>
            </a:r>
          </a:p>
          <a:p>
            <a:pPr marL="342900" lvl="0" indent="-342900" algn="just">
              <a:lnSpc>
                <a:spcPct val="150000"/>
              </a:lnSpc>
              <a:buFont typeface="Arial"/>
              <a:buChar char="●"/>
            </a:pPr>
            <a:r>
              <a:rPr lang="en-US" sz="4800" dirty="0">
                <a:latin typeface="Arial"/>
                <a:ea typeface="Arial"/>
              </a:rPr>
              <a:t>Assessing the way CAD compromises the general functioning of the cardiovascular system</a:t>
            </a:r>
          </a:p>
          <a:p>
            <a:pPr marL="342900" lvl="0" indent="-342900" algn="just">
              <a:lnSpc>
                <a:spcPct val="150000"/>
              </a:lnSpc>
              <a:buFont typeface="Arial"/>
              <a:buChar char="●"/>
            </a:pPr>
            <a:r>
              <a:rPr lang="en-US" sz="4800" dirty="0">
                <a:latin typeface="Arial"/>
                <a:ea typeface="Arial"/>
              </a:rPr>
              <a:t>Developing a patient profile</a:t>
            </a:r>
          </a:p>
          <a:p>
            <a:pPr marL="342900" lvl="0" indent="-342900" algn="just">
              <a:lnSpc>
                <a:spcPct val="150000"/>
              </a:lnSpc>
              <a:buFont typeface="Arial"/>
              <a:buChar char="●"/>
            </a:pPr>
            <a:r>
              <a:rPr lang="en-US" sz="4800" dirty="0">
                <a:latin typeface="Arial"/>
                <a:ea typeface="Arial"/>
              </a:rPr>
              <a:t>Preparing an evidence-based care plan following NICE and NHS guidelines</a:t>
            </a:r>
          </a:p>
          <a:p>
            <a:endParaRPr lang="en-US" dirty="0"/>
          </a:p>
        </p:txBody>
      </p:sp>
      <p:pic>
        <p:nvPicPr>
          <p:cNvPr id="3074" name="Picture 2" descr="Coronary artery disease: Causes, Risk Factors, Symptoms, Treatment"/>
          <p:cNvPicPr>
            <a:picLocks noChangeAspect="1" noChangeArrowheads="1"/>
          </p:cNvPicPr>
          <p:nvPr/>
        </p:nvPicPr>
        <p:blipFill>
          <a:blip r:embed="rId5"/>
          <a:srcRect/>
          <a:stretch>
            <a:fillRect/>
          </a:stretch>
        </p:blipFill>
        <p:spPr bwMode="auto">
          <a:xfrm>
            <a:off x="7467600" y="2590800"/>
            <a:ext cx="5562600" cy="5562601"/>
          </a:xfrm>
          <a:prstGeom prst="rect">
            <a:avLst/>
          </a:prstGeom>
          <a:noFill/>
        </p:spPr>
      </p:pic>
      <p:sp>
        <p:nvSpPr>
          <p:cNvPr id="5" name="Rectangle 4"/>
          <p:cNvSpPr/>
          <p:nvPr/>
        </p:nvSpPr>
        <p:spPr>
          <a:xfrm>
            <a:off x="6400800" y="8382000"/>
            <a:ext cx="6858000" cy="307777"/>
          </a:xfrm>
          <a:prstGeom prst="rect">
            <a:avLst/>
          </a:prstGeom>
        </p:spPr>
        <p:txBody>
          <a:bodyPr>
            <a:spAutoFit/>
          </a:bodyPr>
          <a:lstStyle/>
          <a:p>
            <a:pPr algn="ctr"/>
            <a:r>
              <a:rPr lang="en-US" sz="1400" dirty="0"/>
              <a:t>https://continentalhospitals.com/diseases/coronary-artery-disease/</a:t>
            </a:r>
          </a:p>
        </p:txBody>
      </p:sp>
      <p:pic>
        <p:nvPicPr>
          <p:cNvPr id="43" name="Audio 42">
            <a:hlinkClick r:id="" action="ppaction://media"/>
            <a:extLst>
              <a:ext uri="{FF2B5EF4-FFF2-40B4-BE49-F238E27FC236}">
                <a16:creationId xmlns:a16="http://schemas.microsoft.com/office/drawing/2014/main" id="{7F537B64-A1FD-AA99-9071-020EF58A629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54854"/>
    </mc:Choice>
    <mc:Fallback>
      <p:transition spd="slow" advTm="54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spcBef>
                <a:spcPts val="0"/>
              </a:spcBef>
              <a:spcAft>
                <a:spcPts val="0"/>
              </a:spcAft>
            </a:pPr>
            <a:r>
              <a:rPr lang="en-US" sz="4000" dirty="0">
                <a:latin typeface="Arial"/>
                <a:ea typeface="Arial"/>
              </a:rPr>
              <a:t>Cardiovascular Diseases in the UK</a:t>
            </a:r>
            <a:endParaRPr lang="en-US" sz="4000" dirty="0"/>
          </a:p>
        </p:txBody>
      </p:sp>
      <p:sp>
        <p:nvSpPr>
          <p:cNvPr id="3" name="Content Placeholder 2"/>
          <p:cNvSpPr>
            <a:spLocks noGrp="1"/>
          </p:cNvSpPr>
          <p:nvPr>
            <p:ph idx="1"/>
          </p:nvPr>
        </p:nvSpPr>
        <p:spPr>
          <a:xfrm>
            <a:off x="8382000" y="2209801"/>
            <a:ext cx="4648200" cy="6553200"/>
          </a:xfrm>
        </p:spPr>
        <p:txBody>
          <a:bodyPr>
            <a:normAutofit fontScale="40000" lnSpcReduction="20000"/>
          </a:bodyPr>
          <a:lstStyle/>
          <a:p>
            <a:pPr marL="0" algn="just">
              <a:lnSpc>
                <a:spcPct val="150000"/>
              </a:lnSpc>
              <a:buNone/>
            </a:pPr>
            <a:r>
              <a:rPr lang="en-US" sz="4800" b="1" dirty="0">
                <a:latin typeface="Arial"/>
                <a:ea typeface="Arial"/>
              </a:rPr>
              <a:t>CVD</a:t>
            </a:r>
            <a:endParaRPr lang="en-US" sz="4800" dirty="0">
              <a:latin typeface="Arial"/>
              <a:ea typeface="Arial"/>
            </a:endParaRPr>
          </a:p>
          <a:p>
            <a:pPr marL="342900" lvl="0" indent="-342900" algn="just">
              <a:lnSpc>
                <a:spcPct val="150000"/>
              </a:lnSpc>
              <a:buFont typeface="Arial"/>
              <a:buChar char="●"/>
            </a:pPr>
            <a:r>
              <a:rPr lang="en-US" sz="4800" dirty="0">
                <a:latin typeface="Arial"/>
                <a:ea typeface="Arial"/>
              </a:rPr>
              <a:t>Compromised blood vessels and heart functioning</a:t>
            </a:r>
          </a:p>
          <a:p>
            <a:pPr marL="342900" lvl="0" indent="-342900" algn="just">
              <a:lnSpc>
                <a:spcPct val="150000"/>
              </a:lnSpc>
              <a:buFont typeface="Arial"/>
              <a:buChar char="●"/>
            </a:pPr>
            <a:r>
              <a:rPr lang="en-US" sz="4800" dirty="0">
                <a:latin typeface="Arial"/>
                <a:ea typeface="Arial"/>
              </a:rPr>
              <a:t>Affects over 7.6 million people in the UK (British Heart Foundation, 2025)</a:t>
            </a:r>
          </a:p>
          <a:p>
            <a:pPr marL="342900" lvl="0" indent="-342900" algn="just">
              <a:lnSpc>
                <a:spcPct val="150000"/>
              </a:lnSpc>
              <a:buFont typeface="Arial"/>
              <a:buChar char="●"/>
            </a:pPr>
            <a:r>
              <a:rPr lang="en-US" sz="4800" dirty="0">
                <a:latin typeface="Arial"/>
                <a:ea typeface="Arial"/>
              </a:rPr>
              <a:t>The death of 26% of the population living with CVD, particularly men.</a:t>
            </a:r>
          </a:p>
          <a:p>
            <a:pPr marL="342900" lvl="0" indent="-342900" algn="just">
              <a:lnSpc>
                <a:spcPct val="150000"/>
              </a:lnSpc>
              <a:buFont typeface="Arial"/>
              <a:buChar char="●"/>
            </a:pPr>
            <a:r>
              <a:rPr lang="en-US" sz="4800" dirty="0">
                <a:latin typeface="Arial"/>
                <a:ea typeface="Arial"/>
              </a:rPr>
              <a:t>Occurs when plaques develop within arterial walls that compromise the blood supply to the heart and other body parts (CDC, 2024). </a:t>
            </a:r>
          </a:p>
          <a:p>
            <a:pPr marL="342900" lvl="0" indent="-342900" algn="just">
              <a:lnSpc>
                <a:spcPct val="150000"/>
              </a:lnSpc>
              <a:buFont typeface="Arial"/>
              <a:buChar char="●"/>
            </a:pPr>
            <a:r>
              <a:rPr lang="en-US" sz="4800" dirty="0">
                <a:latin typeface="Arial"/>
                <a:ea typeface="Arial"/>
              </a:rPr>
              <a:t>Narrowing the arteries can partially or completely clog the blood flow, leading to atherosclerosis. </a:t>
            </a:r>
          </a:p>
          <a:p>
            <a:pPr>
              <a:buNone/>
            </a:pPr>
            <a:endParaRPr lang="en-US" dirty="0"/>
          </a:p>
        </p:txBody>
      </p:sp>
      <p:pic>
        <p:nvPicPr>
          <p:cNvPr id="4" name="image8.png"/>
          <p:cNvPicPr/>
          <p:nvPr/>
        </p:nvPicPr>
        <p:blipFill>
          <a:blip r:embed="rId5"/>
          <a:srcRect/>
          <a:stretch>
            <a:fillRect/>
          </a:stretch>
        </p:blipFill>
        <p:spPr>
          <a:xfrm>
            <a:off x="4876800" y="2362200"/>
            <a:ext cx="3367088" cy="3454855"/>
          </a:xfrm>
          <a:prstGeom prst="rect">
            <a:avLst/>
          </a:prstGeom>
          <a:ln/>
        </p:spPr>
      </p:pic>
      <p:pic>
        <p:nvPicPr>
          <p:cNvPr id="5" name="image3.png"/>
          <p:cNvPicPr/>
          <p:nvPr/>
        </p:nvPicPr>
        <p:blipFill>
          <a:blip r:embed="rId6"/>
          <a:srcRect/>
          <a:stretch>
            <a:fillRect/>
          </a:stretch>
        </p:blipFill>
        <p:spPr>
          <a:xfrm>
            <a:off x="609600" y="5257800"/>
            <a:ext cx="4191000" cy="3133725"/>
          </a:xfrm>
          <a:prstGeom prst="rect">
            <a:avLst/>
          </a:prstGeom>
          <a:ln/>
        </p:spPr>
      </p:pic>
      <p:sp>
        <p:nvSpPr>
          <p:cNvPr id="6" name="Rectangle 5"/>
          <p:cNvSpPr/>
          <p:nvPr/>
        </p:nvSpPr>
        <p:spPr>
          <a:xfrm>
            <a:off x="3352800" y="8839200"/>
            <a:ext cx="3227487" cy="369332"/>
          </a:xfrm>
          <a:prstGeom prst="rect">
            <a:avLst/>
          </a:prstGeom>
        </p:spPr>
        <p:txBody>
          <a:bodyPr wrap="none">
            <a:spAutoFit/>
          </a:bodyPr>
          <a:lstStyle/>
          <a:p>
            <a:r>
              <a:rPr lang="en-US" sz="1800" dirty="0"/>
              <a:t>(British Heart Foundation, 2025)</a:t>
            </a:r>
          </a:p>
        </p:txBody>
      </p:sp>
      <p:pic>
        <p:nvPicPr>
          <p:cNvPr id="24" name="Audio 23">
            <a:hlinkClick r:id="" action="ppaction://media"/>
            <a:extLst>
              <a:ext uri="{FF2B5EF4-FFF2-40B4-BE49-F238E27FC236}">
                <a16:creationId xmlns:a16="http://schemas.microsoft.com/office/drawing/2014/main" id="{94D7828B-E93E-B4BA-6B7A-561F43C19FC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7586"/>
    </mc:Choice>
    <mc:Fallback>
      <p:transition spd="slow" advTm="47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000" dirty="0">
                <a:latin typeface="Arial"/>
                <a:ea typeface="Arial"/>
              </a:rPr>
              <a:t>Cardiovascular System: Anatomy</a:t>
            </a:r>
            <a:endParaRPr lang="en-US" sz="4000" dirty="0"/>
          </a:p>
        </p:txBody>
      </p:sp>
      <p:sp>
        <p:nvSpPr>
          <p:cNvPr id="3" name="Content Placeholder 2"/>
          <p:cNvSpPr>
            <a:spLocks noGrp="1"/>
          </p:cNvSpPr>
          <p:nvPr>
            <p:ph idx="1"/>
          </p:nvPr>
        </p:nvSpPr>
        <p:spPr>
          <a:xfrm>
            <a:off x="685800" y="2485269"/>
            <a:ext cx="5181600" cy="5896731"/>
          </a:xfrm>
        </p:spPr>
        <p:txBody>
          <a:bodyPr>
            <a:normAutofit fontScale="40000" lnSpcReduction="20000"/>
          </a:bodyPr>
          <a:lstStyle/>
          <a:p>
            <a:pPr marL="342900" lvl="0" indent="-342900" algn="just">
              <a:lnSpc>
                <a:spcPct val="150000"/>
              </a:lnSpc>
              <a:buFont typeface="Arial"/>
              <a:buChar char="●"/>
            </a:pPr>
            <a:r>
              <a:rPr lang="en-US" sz="4800" dirty="0">
                <a:latin typeface="Arial"/>
                <a:ea typeface="Arial"/>
              </a:rPr>
              <a:t>The anatomical pump-the heart (</a:t>
            </a:r>
            <a:r>
              <a:rPr lang="en-US" sz="4800" dirty="0" err="1">
                <a:latin typeface="Arial"/>
                <a:ea typeface="Arial"/>
              </a:rPr>
              <a:t>Buddiga</a:t>
            </a:r>
            <a:r>
              <a:rPr lang="en-US" sz="4800" dirty="0">
                <a:latin typeface="Arial"/>
                <a:ea typeface="Arial"/>
              </a:rPr>
              <a:t> 2023).</a:t>
            </a:r>
          </a:p>
          <a:p>
            <a:pPr marL="342900" lvl="0" indent="-342900" algn="just">
              <a:lnSpc>
                <a:spcPct val="150000"/>
              </a:lnSpc>
              <a:buFont typeface="Arial"/>
              <a:buChar char="●"/>
            </a:pPr>
            <a:r>
              <a:rPr lang="en-US" sz="4800" dirty="0">
                <a:latin typeface="Arial"/>
                <a:ea typeface="Arial"/>
              </a:rPr>
              <a:t>Intrinsically connected to the veins, arteries, and capillaries </a:t>
            </a:r>
          </a:p>
          <a:p>
            <a:pPr marL="342900" lvl="0" indent="-342900" algn="just">
              <a:lnSpc>
                <a:spcPct val="150000"/>
              </a:lnSpc>
              <a:buFont typeface="Arial"/>
              <a:buChar char="●"/>
            </a:pPr>
            <a:r>
              <a:rPr lang="en-US" sz="4800" dirty="0">
                <a:latin typeface="Arial"/>
                <a:ea typeface="Arial"/>
              </a:rPr>
              <a:t>Assist in nutrient delivery, maintain homeostasis, and facilitate basic bodily functions (</a:t>
            </a:r>
            <a:r>
              <a:rPr lang="en-US" sz="4800" dirty="0" err="1">
                <a:latin typeface="Arial"/>
                <a:ea typeface="Arial"/>
              </a:rPr>
              <a:t>Buddiga</a:t>
            </a:r>
            <a:r>
              <a:rPr lang="en-US" sz="4800" dirty="0">
                <a:latin typeface="Arial"/>
                <a:ea typeface="Arial"/>
              </a:rPr>
              <a:t> 2023).</a:t>
            </a:r>
          </a:p>
          <a:p>
            <a:pPr marL="342900" lvl="0" indent="-342900" algn="just">
              <a:lnSpc>
                <a:spcPct val="150000"/>
              </a:lnSpc>
              <a:buFont typeface="Arial"/>
              <a:buChar char="●"/>
            </a:pPr>
            <a:r>
              <a:rPr lang="en-US" sz="4800" dirty="0">
                <a:latin typeface="Arial"/>
                <a:ea typeface="Arial"/>
              </a:rPr>
              <a:t>Four heart valves, including pulmonary, tricuspid, aortic and mitral valves (</a:t>
            </a:r>
            <a:r>
              <a:rPr lang="en-US" sz="4800" dirty="0" err="1">
                <a:latin typeface="Arial"/>
                <a:ea typeface="Arial"/>
              </a:rPr>
              <a:t>Kroeker</a:t>
            </a:r>
            <a:r>
              <a:rPr lang="en-US" sz="4800" dirty="0">
                <a:latin typeface="Arial"/>
                <a:ea typeface="Arial"/>
              </a:rPr>
              <a:t>, 2018)</a:t>
            </a:r>
          </a:p>
          <a:p>
            <a:pPr marL="342900" lvl="0" indent="-342900" algn="just">
              <a:lnSpc>
                <a:spcPct val="150000"/>
              </a:lnSpc>
              <a:buFont typeface="Arial"/>
              <a:buChar char="●"/>
            </a:pPr>
            <a:r>
              <a:rPr lang="en-US" sz="4800" dirty="0">
                <a:latin typeface="Arial"/>
                <a:ea typeface="Arial"/>
              </a:rPr>
              <a:t>The right portion gathers deoxygenated blood (</a:t>
            </a:r>
            <a:r>
              <a:rPr lang="en-US" sz="4800" dirty="0" err="1">
                <a:latin typeface="Arial"/>
                <a:ea typeface="Arial"/>
              </a:rPr>
              <a:t>Chaudhry</a:t>
            </a:r>
            <a:r>
              <a:rPr lang="en-US" sz="4800" dirty="0">
                <a:latin typeface="Arial"/>
                <a:ea typeface="Arial"/>
              </a:rPr>
              <a:t> et al., 2022)</a:t>
            </a:r>
          </a:p>
          <a:p>
            <a:pPr marL="342900" lvl="0" indent="-342900" algn="just">
              <a:lnSpc>
                <a:spcPct val="150000"/>
              </a:lnSpc>
              <a:buFont typeface="Arial"/>
              <a:buChar char="●"/>
            </a:pPr>
            <a:r>
              <a:rPr lang="en-US" sz="4800" dirty="0">
                <a:latin typeface="Arial"/>
                <a:ea typeface="Arial"/>
              </a:rPr>
              <a:t>The left side collects oxygenated blood</a:t>
            </a:r>
          </a:p>
          <a:p>
            <a:endParaRPr lang="en-US" dirty="0"/>
          </a:p>
        </p:txBody>
      </p:sp>
      <p:pic>
        <p:nvPicPr>
          <p:cNvPr id="4" name="image12.png"/>
          <p:cNvPicPr/>
          <p:nvPr/>
        </p:nvPicPr>
        <p:blipFill>
          <a:blip r:embed="rId5"/>
          <a:srcRect/>
          <a:stretch>
            <a:fillRect/>
          </a:stretch>
        </p:blipFill>
        <p:spPr>
          <a:xfrm>
            <a:off x="6324600" y="2514600"/>
            <a:ext cx="6553200" cy="6096000"/>
          </a:xfrm>
          <a:prstGeom prst="rect">
            <a:avLst/>
          </a:prstGeom>
          <a:ln/>
        </p:spPr>
      </p:pic>
      <p:sp>
        <p:nvSpPr>
          <p:cNvPr id="5" name="Rectangle 4"/>
          <p:cNvSpPr/>
          <p:nvPr/>
        </p:nvSpPr>
        <p:spPr>
          <a:xfrm>
            <a:off x="6553200" y="8305800"/>
            <a:ext cx="6858000" cy="307777"/>
          </a:xfrm>
          <a:prstGeom prst="rect">
            <a:avLst/>
          </a:prstGeom>
        </p:spPr>
        <p:txBody>
          <a:bodyPr>
            <a:spAutoFit/>
          </a:bodyPr>
          <a:lstStyle/>
          <a:p>
            <a:pPr algn="ctr"/>
            <a:r>
              <a:rPr lang="en-US" sz="1400" dirty="0"/>
              <a:t>(The Internal Heart Anatomy, Anterior View; </a:t>
            </a:r>
            <a:r>
              <a:rPr lang="en-US" sz="1400" dirty="0" err="1"/>
              <a:t>Kroeker</a:t>
            </a:r>
            <a:r>
              <a:rPr lang="en-US" sz="1400" dirty="0"/>
              <a:t>, 2018)</a:t>
            </a:r>
          </a:p>
        </p:txBody>
      </p:sp>
      <p:pic>
        <p:nvPicPr>
          <p:cNvPr id="19" name="Audio 18">
            <a:hlinkClick r:id="" action="ppaction://media"/>
            <a:extLst>
              <a:ext uri="{FF2B5EF4-FFF2-40B4-BE49-F238E27FC236}">
                <a16:creationId xmlns:a16="http://schemas.microsoft.com/office/drawing/2014/main" id="{AA41B01A-4045-A19D-F1E6-8B6DC94B32D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5908"/>
    </mc:Choice>
    <mc:Fallback>
      <p:transition spd="slow" advTm="75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000" dirty="0">
                <a:latin typeface="Arial"/>
                <a:ea typeface="Arial"/>
              </a:rPr>
              <a:t>Cardiovascular System: Physiology</a:t>
            </a:r>
            <a:endParaRPr lang="en-US" sz="4000" dirty="0"/>
          </a:p>
        </p:txBody>
      </p:sp>
      <p:graphicFrame>
        <p:nvGraphicFramePr>
          <p:cNvPr id="9" name="Content Placeholder 2">
            <a:extLst>
              <a:ext uri="{FF2B5EF4-FFF2-40B4-BE49-F238E27FC236}">
                <a16:creationId xmlns:a16="http://schemas.microsoft.com/office/drawing/2014/main" id="{BE900336-BBB2-0C52-CFAB-ECF0F534626B}"/>
              </a:ext>
            </a:extLst>
          </p:cNvPr>
          <p:cNvGraphicFramePr>
            <a:graphicFrameLocks noGrp="1"/>
          </p:cNvGraphicFramePr>
          <p:nvPr>
            <p:ph idx="1"/>
          </p:nvPr>
        </p:nvGraphicFramePr>
        <p:xfrm>
          <a:off x="7086600" y="2485269"/>
          <a:ext cx="5943600" cy="643013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image5.png"/>
          <p:cNvPicPr/>
          <p:nvPr/>
        </p:nvPicPr>
        <p:blipFill>
          <a:blip r:embed="rId10"/>
          <a:srcRect/>
          <a:stretch>
            <a:fillRect/>
          </a:stretch>
        </p:blipFill>
        <p:spPr>
          <a:xfrm>
            <a:off x="685800" y="2590800"/>
            <a:ext cx="5867400" cy="5105400"/>
          </a:xfrm>
          <a:prstGeom prst="rect">
            <a:avLst/>
          </a:prstGeom>
          <a:ln/>
        </p:spPr>
      </p:pic>
      <p:sp>
        <p:nvSpPr>
          <p:cNvPr id="5" name="Rectangle 4"/>
          <p:cNvSpPr/>
          <p:nvPr/>
        </p:nvSpPr>
        <p:spPr>
          <a:xfrm>
            <a:off x="914400" y="8001000"/>
            <a:ext cx="5791200" cy="381000"/>
          </a:xfrm>
          <a:prstGeom prst="rect">
            <a:avLst/>
          </a:prstGeom>
        </p:spPr>
        <p:txBody>
          <a:bodyPr wrap="square">
            <a:spAutoFit/>
          </a:bodyPr>
          <a:lstStyle/>
          <a:p>
            <a:pPr algn="ctr"/>
            <a:r>
              <a:rPr lang="en-US" sz="1800" dirty="0"/>
              <a:t>(The Heart’s Conducting Pathway, </a:t>
            </a:r>
            <a:r>
              <a:rPr lang="en-US" sz="1800" dirty="0" err="1"/>
              <a:t>Kroeker</a:t>
            </a:r>
            <a:r>
              <a:rPr lang="en-US" sz="1800" dirty="0"/>
              <a:t>, 2018)</a:t>
            </a:r>
          </a:p>
        </p:txBody>
      </p:sp>
      <p:pic>
        <p:nvPicPr>
          <p:cNvPr id="20" name="Audio 19">
            <a:hlinkClick r:id="" action="ppaction://media"/>
            <a:extLst>
              <a:ext uri="{FF2B5EF4-FFF2-40B4-BE49-F238E27FC236}">
                <a16:creationId xmlns:a16="http://schemas.microsoft.com/office/drawing/2014/main" id="{FA1BFA5E-3E67-2E06-57A0-65954ECE56BB}"/>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5894"/>
    </mc:Choice>
    <mc:Fallback>
      <p:transition spd="slow" advTm="758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marR="0" algn="ctr">
              <a:spcBef>
                <a:spcPts val="0"/>
              </a:spcBef>
              <a:spcAft>
                <a:spcPts val="0"/>
              </a:spcAft>
            </a:pPr>
            <a:r>
              <a:rPr lang="en-US" sz="4000" dirty="0">
                <a:latin typeface="Arial"/>
                <a:ea typeface="Arial"/>
              </a:rPr>
              <a:t>Coronary Artery Disease Affecting the Cardiovascular System</a:t>
            </a:r>
            <a:endParaRPr lang="en-US" sz="4000" dirty="0"/>
          </a:p>
        </p:txBody>
      </p:sp>
      <p:sp>
        <p:nvSpPr>
          <p:cNvPr id="3" name="Content Placeholder 2"/>
          <p:cNvSpPr>
            <a:spLocks noGrp="1"/>
          </p:cNvSpPr>
          <p:nvPr>
            <p:ph idx="1"/>
          </p:nvPr>
        </p:nvSpPr>
        <p:spPr>
          <a:xfrm>
            <a:off x="685800" y="2485268"/>
            <a:ext cx="5410200" cy="6125331"/>
          </a:xfrm>
        </p:spPr>
        <p:txBody>
          <a:bodyPr>
            <a:normAutofit fontScale="40000" lnSpcReduction="20000"/>
          </a:bodyPr>
          <a:lstStyle/>
          <a:p>
            <a:pPr marL="342900" lvl="0" indent="-342900" algn="just">
              <a:lnSpc>
                <a:spcPct val="150000"/>
              </a:lnSpc>
              <a:buFont typeface="Arial"/>
              <a:buChar char="●"/>
            </a:pPr>
            <a:r>
              <a:rPr lang="en-US" sz="4800" dirty="0">
                <a:latin typeface="Arial"/>
                <a:ea typeface="Arial"/>
              </a:rPr>
              <a:t>Plaque buildup in the artery wall disrupts the functionality of the coronary arteries</a:t>
            </a:r>
          </a:p>
          <a:p>
            <a:pPr marL="342900" lvl="0" indent="-342900" algn="just">
              <a:lnSpc>
                <a:spcPct val="150000"/>
              </a:lnSpc>
              <a:buFont typeface="Arial"/>
              <a:buChar char="●"/>
            </a:pPr>
            <a:r>
              <a:rPr lang="en-US" sz="4800" dirty="0">
                <a:latin typeface="Arial"/>
                <a:ea typeface="Arial"/>
              </a:rPr>
              <a:t>Causes chest pain, shortness of breath and pain in the shoulder or arms (</a:t>
            </a:r>
            <a:r>
              <a:rPr lang="en-US" sz="4800" dirty="0" err="1">
                <a:latin typeface="Arial"/>
                <a:ea typeface="Arial"/>
              </a:rPr>
              <a:t>Buddiga</a:t>
            </a:r>
            <a:r>
              <a:rPr lang="en-US" sz="4800" dirty="0">
                <a:latin typeface="Arial"/>
                <a:ea typeface="Arial"/>
              </a:rPr>
              <a:t> 2023)</a:t>
            </a:r>
          </a:p>
          <a:p>
            <a:pPr marL="342900" lvl="0" indent="-342900" algn="just">
              <a:lnSpc>
                <a:spcPct val="150000"/>
              </a:lnSpc>
              <a:buFont typeface="Arial"/>
              <a:buChar char="●"/>
            </a:pPr>
            <a:r>
              <a:rPr lang="en-US" sz="4800" dirty="0">
                <a:latin typeface="Arial"/>
                <a:ea typeface="Arial"/>
              </a:rPr>
              <a:t>Impairment in blood flow affects oxygen delivery in the myocardium, causing ischemia</a:t>
            </a:r>
          </a:p>
          <a:p>
            <a:pPr marL="342900" lvl="0" indent="-342900" algn="just">
              <a:lnSpc>
                <a:spcPct val="150000"/>
              </a:lnSpc>
              <a:buFont typeface="Arial"/>
              <a:buChar char="●"/>
            </a:pPr>
            <a:r>
              <a:rPr lang="en-US" sz="4800" dirty="0">
                <a:latin typeface="Arial"/>
                <a:ea typeface="Arial"/>
              </a:rPr>
              <a:t>Complete blockage of an artery might cause a myocardial infarction (</a:t>
            </a:r>
            <a:r>
              <a:rPr lang="en-US" sz="4800" dirty="0" err="1">
                <a:latin typeface="Arial"/>
                <a:ea typeface="Arial"/>
              </a:rPr>
              <a:t>Shahjehan</a:t>
            </a:r>
            <a:r>
              <a:rPr lang="en-US" sz="4800" dirty="0">
                <a:latin typeface="Arial"/>
                <a:ea typeface="Arial"/>
              </a:rPr>
              <a:t> et al., 2024)</a:t>
            </a:r>
          </a:p>
          <a:p>
            <a:pPr marL="342900" lvl="0" indent="-342900" algn="just">
              <a:lnSpc>
                <a:spcPct val="150000"/>
              </a:lnSpc>
              <a:buFont typeface="Arial"/>
              <a:buChar char="●"/>
            </a:pPr>
            <a:r>
              <a:rPr lang="en-US" sz="4800" dirty="0">
                <a:latin typeface="Arial"/>
                <a:ea typeface="Arial"/>
              </a:rPr>
              <a:t>Causes arrhythmias and heart failure.</a:t>
            </a:r>
          </a:p>
          <a:p>
            <a:endParaRPr lang="en-US" dirty="0"/>
          </a:p>
        </p:txBody>
      </p:sp>
      <p:pic>
        <p:nvPicPr>
          <p:cNvPr id="4" name="image2.png"/>
          <p:cNvPicPr/>
          <p:nvPr/>
        </p:nvPicPr>
        <p:blipFill>
          <a:blip r:embed="rId5"/>
          <a:srcRect/>
          <a:stretch>
            <a:fillRect/>
          </a:stretch>
        </p:blipFill>
        <p:spPr>
          <a:xfrm>
            <a:off x="6858000" y="2590800"/>
            <a:ext cx="6324600" cy="5410200"/>
          </a:xfrm>
          <a:prstGeom prst="rect">
            <a:avLst/>
          </a:prstGeom>
          <a:ln/>
        </p:spPr>
      </p:pic>
      <p:sp>
        <p:nvSpPr>
          <p:cNvPr id="28673" name="Rectangle 1"/>
          <p:cNvSpPr>
            <a:spLocks noChangeArrowheads="1"/>
          </p:cNvSpPr>
          <p:nvPr/>
        </p:nvSpPr>
        <p:spPr bwMode="auto">
          <a:xfrm>
            <a:off x="0" y="0"/>
            <a:ext cx="13716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a:ln>
                  <a:noFill/>
                </a:ln>
                <a:solidFill>
                  <a:schemeClr val="tx1"/>
                </a:solidFill>
                <a:effectLst/>
                <a:latin typeface="Arial" pitchFamily="34" charset="0"/>
                <a:ea typeface="Arial" pitchFamily="34" charset="0"/>
                <a:cs typeface="Arial" pitchFamily="34" charset="0"/>
              </a:rPr>
              <a:t>(</a:t>
            </a:r>
            <a:r>
              <a:rPr kumimoji="0" lang="en-US" sz="1100" b="0" i="0" u="none" strike="noStrike" cap="none" normalizeH="0" baseline="0">
                <a:ln>
                  <a:noFill/>
                </a:ln>
                <a:solidFill>
                  <a:schemeClr val="tx1"/>
                </a:solidFill>
                <a:effectLst/>
                <a:latin typeface="Arial" pitchFamily="34" charset="0"/>
                <a:ea typeface="Arial" pitchFamily="34" charset="0"/>
                <a:cs typeface="Arial" pitchFamily="34" charset="0"/>
              </a:rPr>
              <a:t>CDC, 2024)</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8674" name="Rectangle 2"/>
          <p:cNvSpPr>
            <a:spLocks noChangeArrowheads="1"/>
          </p:cNvSpPr>
          <p:nvPr/>
        </p:nvSpPr>
        <p:spPr bwMode="auto">
          <a:xfrm>
            <a:off x="0" y="0"/>
            <a:ext cx="13716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a:ln>
                  <a:noFill/>
                </a:ln>
                <a:solidFill>
                  <a:schemeClr val="tx1"/>
                </a:solidFill>
                <a:effectLst/>
                <a:latin typeface="Arial" pitchFamily="34" charset="0"/>
                <a:ea typeface="Arial" pitchFamily="34" charset="0"/>
                <a:cs typeface="Arial" pitchFamily="34" charset="0"/>
              </a:rPr>
              <a:t>(</a:t>
            </a:r>
            <a:r>
              <a:rPr kumimoji="0" lang="en-US" sz="1100" b="0" i="0" u="none" strike="noStrike" cap="none" normalizeH="0" baseline="0">
                <a:ln>
                  <a:noFill/>
                </a:ln>
                <a:solidFill>
                  <a:schemeClr val="tx1"/>
                </a:solidFill>
                <a:effectLst/>
                <a:latin typeface="Arial" pitchFamily="34" charset="0"/>
                <a:ea typeface="Arial" pitchFamily="34" charset="0"/>
                <a:cs typeface="Arial" pitchFamily="34" charset="0"/>
              </a:rPr>
              <a:t>CDC, 2024)</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8675" name="Rectangle 3"/>
          <p:cNvSpPr>
            <a:spLocks noChangeArrowheads="1"/>
          </p:cNvSpPr>
          <p:nvPr/>
        </p:nvSpPr>
        <p:spPr bwMode="auto">
          <a:xfrm>
            <a:off x="7924800" y="8305800"/>
            <a:ext cx="4800600" cy="2616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a:ln>
                  <a:noFill/>
                </a:ln>
                <a:solidFill>
                  <a:schemeClr val="tx1"/>
                </a:solidFill>
                <a:effectLst/>
                <a:latin typeface="Arial" pitchFamily="34" charset="0"/>
                <a:ea typeface="Arial" pitchFamily="34" charset="0"/>
                <a:cs typeface="Arial" pitchFamily="34" charset="0"/>
              </a:rPr>
              <a:t>(</a:t>
            </a:r>
            <a:r>
              <a:rPr kumimoji="0" lang="en-US" sz="1100" b="0" i="0" u="none" strike="noStrike" cap="none" normalizeH="0" baseline="0">
                <a:ln>
                  <a:noFill/>
                </a:ln>
                <a:solidFill>
                  <a:schemeClr val="tx1"/>
                </a:solidFill>
                <a:effectLst/>
                <a:latin typeface="Arial" pitchFamily="34" charset="0"/>
                <a:ea typeface="Arial" pitchFamily="34" charset="0"/>
                <a:cs typeface="Arial" pitchFamily="34" charset="0"/>
              </a:rPr>
              <a:t>CDC, 2024)</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pic>
        <p:nvPicPr>
          <p:cNvPr id="12" name="Audio 11">
            <a:hlinkClick r:id="" action="ppaction://media"/>
            <a:extLst>
              <a:ext uri="{FF2B5EF4-FFF2-40B4-BE49-F238E27FC236}">
                <a16:creationId xmlns:a16="http://schemas.microsoft.com/office/drawing/2014/main" id="{EAE465DE-8B64-C052-4995-62B7DFF1E378}"/>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6202"/>
    </mc:Choice>
    <mc:Fallback>
      <p:transition spd="slow" advTm="662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000" dirty="0">
                <a:latin typeface="Arial"/>
                <a:ea typeface="Arial"/>
              </a:rPr>
              <a:t>Patient Profile</a:t>
            </a:r>
            <a:endParaRPr lang="en-US" sz="4000" dirty="0"/>
          </a:p>
        </p:txBody>
      </p:sp>
      <p:sp>
        <p:nvSpPr>
          <p:cNvPr id="3" name="Content Placeholder 2"/>
          <p:cNvSpPr>
            <a:spLocks noGrp="1"/>
          </p:cNvSpPr>
          <p:nvPr>
            <p:ph idx="1"/>
          </p:nvPr>
        </p:nvSpPr>
        <p:spPr>
          <a:xfrm>
            <a:off x="8991600" y="2362200"/>
            <a:ext cx="4038600" cy="6598921"/>
          </a:xfrm>
        </p:spPr>
        <p:txBody>
          <a:bodyPr>
            <a:normAutofit fontScale="55000" lnSpcReduction="20000"/>
          </a:bodyPr>
          <a:lstStyle/>
          <a:p>
            <a:pPr marL="342900" lvl="0" indent="-342900" algn="just">
              <a:lnSpc>
                <a:spcPct val="150000"/>
              </a:lnSpc>
              <a:buFont typeface="Arial"/>
              <a:buChar char="●"/>
            </a:pPr>
            <a:r>
              <a:rPr lang="en-US" sz="4800" dirty="0">
                <a:latin typeface="Arial"/>
                <a:ea typeface="Arial"/>
              </a:rPr>
              <a:t>56-year-old man, Edward Stone</a:t>
            </a:r>
          </a:p>
          <a:p>
            <a:pPr marL="342900" lvl="0" indent="-342900" algn="just">
              <a:lnSpc>
                <a:spcPct val="150000"/>
              </a:lnSpc>
              <a:buFont typeface="Arial"/>
              <a:buChar char="●"/>
            </a:pPr>
            <a:r>
              <a:rPr lang="en-US" sz="4800" dirty="0">
                <a:latin typeface="Arial"/>
                <a:ea typeface="Arial"/>
              </a:rPr>
              <a:t>Sedentary lifestyle as an office worker</a:t>
            </a:r>
          </a:p>
          <a:p>
            <a:pPr marL="342900" lvl="0" indent="-342900" algn="just">
              <a:lnSpc>
                <a:spcPct val="150000"/>
              </a:lnSpc>
              <a:buFont typeface="Arial"/>
              <a:buChar char="●"/>
            </a:pPr>
            <a:r>
              <a:rPr lang="en-US" sz="4800" dirty="0">
                <a:latin typeface="Arial"/>
                <a:ea typeface="Arial"/>
              </a:rPr>
              <a:t>Smoking habit (7-10 cigarettes a day)</a:t>
            </a:r>
          </a:p>
          <a:p>
            <a:pPr marL="342900" lvl="0" indent="-342900" algn="just">
              <a:lnSpc>
                <a:spcPct val="150000"/>
              </a:lnSpc>
              <a:buFont typeface="Arial"/>
              <a:buChar char="●"/>
            </a:pPr>
            <a:r>
              <a:rPr lang="en-US" sz="4800" dirty="0">
                <a:latin typeface="Arial"/>
                <a:ea typeface="Arial"/>
              </a:rPr>
              <a:t>Overweight (BMI 29)</a:t>
            </a:r>
          </a:p>
          <a:p>
            <a:pPr marL="342900" lvl="0" indent="-342900" algn="just">
              <a:lnSpc>
                <a:spcPct val="150000"/>
              </a:lnSpc>
              <a:buFont typeface="Arial"/>
              <a:buChar char="●"/>
            </a:pPr>
            <a:r>
              <a:rPr lang="en-US" sz="4800" dirty="0">
                <a:latin typeface="Arial"/>
                <a:ea typeface="Arial"/>
              </a:rPr>
              <a:t>Hypertension</a:t>
            </a:r>
          </a:p>
          <a:p>
            <a:pPr marL="342900" lvl="0" indent="-342900" algn="just">
              <a:lnSpc>
                <a:spcPct val="150000"/>
              </a:lnSpc>
              <a:buFont typeface="Arial"/>
              <a:buChar char="●"/>
            </a:pPr>
            <a:r>
              <a:rPr lang="en-US" sz="4800" dirty="0">
                <a:latin typeface="Arial"/>
                <a:ea typeface="Arial"/>
              </a:rPr>
              <a:t>Family history of cardiac arrest. </a:t>
            </a:r>
          </a:p>
          <a:p>
            <a:endParaRPr lang="en-US" dirty="0"/>
          </a:p>
        </p:txBody>
      </p:sp>
      <p:pic>
        <p:nvPicPr>
          <p:cNvPr id="4" name="image11.png"/>
          <p:cNvPicPr/>
          <p:nvPr/>
        </p:nvPicPr>
        <p:blipFill>
          <a:blip r:embed="rId5"/>
          <a:srcRect/>
          <a:stretch>
            <a:fillRect/>
          </a:stretch>
        </p:blipFill>
        <p:spPr>
          <a:xfrm>
            <a:off x="762000" y="2514600"/>
            <a:ext cx="7391400" cy="4953000"/>
          </a:xfrm>
          <a:prstGeom prst="rect">
            <a:avLst/>
          </a:prstGeom>
          <a:ln/>
        </p:spPr>
      </p:pic>
      <p:pic>
        <p:nvPicPr>
          <p:cNvPr id="11" name="Audio 10">
            <a:hlinkClick r:id="" action="ppaction://media"/>
            <a:extLst>
              <a:ext uri="{FF2B5EF4-FFF2-40B4-BE49-F238E27FC236}">
                <a16:creationId xmlns:a16="http://schemas.microsoft.com/office/drawing/2014/main" id="{25B42EA7-0B7D-1848-EBFB-6D424BA5B9C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3486"/>
    </mc:Choice>
    <mc:Fallback>
      <p:transition spd="slow" advTm="1034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000" dirty="0">
                <a:latin typeface="Arial"/>
                <a:ea typeface="Arial"/>
              </a:rPr>
              <a:t>Care Routine and Monitoring</a:t>
            </a:r>
            <a:endParaRPr lang="en-US" sz="4000" dirty="0"/>
          </a:p>
        </p:txBody>
      </p:sp>
      <p:sp>
        <p:nvSpPr>
          <p:cNvPr id="3" name="Content Placeholder 2"/>
          <p:cNvSpPr>
            <a:spLocks noGrp="1"/>
          </p:cNvSpPr>
          <p:nvPr>
            <p:ph idx="1"/>
          </p:nvPr>
        </p:nvSpPr>
        <p:spPr>
          <a:xfrm>
            <a:off x="685800" y="2485268"/>
            <a:ext cx="4191000" cy="6353932"/>
          </a:xfrm>
        </p:spPr>
        <p:txBody>
          <a:bodyPr>
            <a:normAutofit fontScale="32500" lnSpcReduction="20000"/>
          </a:bodyPr>
          <a:lstStyle/>
          <a:p>
            <a:pPr marL="342900" lvl="0" indent="-342900" algn="just">
              <a:lnSpc>
                <a:spcPct val="150000"/>
              </a:lnSpc>
              <a:buFont typeface="Arial"/>
              <a:buChar char="●"/>
            </a:pPr>
            <a:r>
              <a:rPr lang="en-US" sz="4800" dirty="0">
                <a:latin typeface="Arial"/>
                <a:ea typeface="Arial"/>
              </a:rPr>
              <a:t>Electrocardiography-measuring the electrical rate, activity and regularity of heartbeat, </a:t>
            </a:r>
          </a:p>
          <a:p>
            <a:pPr marL="342900" lvl="0" indent="-342900" algn="just">
              <a:lnSpc>
                <a:spcPct val="150000"/>
              </a:lnSpc>
              <a:buFont typeface="Arial"/>
              <a:buChar char="●"/>
            </a:pPr>
            <a:r>
              <a:rPr lang="en-US" sz="4800" dirty="0">
                <a:latin typeface="Arial"/>
                <a:ea typeface="Arial"/>
              </a:rPr>
              <a:t>Coronary angiography (</a:t>
            </a:r>
            <a:r>
              <a:rPr lang="en-US" sz="4800" dirty="0" err="1">
                <a:latin typeface="Arial"/>
                <a:ea typeface="Arial"/>
              </a:rPr>
              <a:t>Shahjehan</a:t>
            </a:r>
            <a:r>
              <a:rPr lang="en-US" sz="4800" dirty="0">
                <a:latin typeface="Arial"/>
                <a:ea typeface="Arial"/>
              </a:rPr>
              <a:t> et al., 2024).</a:t>
            </a:r>
          </a:p>
          <a:p>
            <a:pPr marL="342900" lvl="0" indent="-342900" algn="just">
              <a:lnSpc>
                <a:spcPct val="150000"/>
              </a:lnSpc>
              <a:buFont typeface="Arial"/>
              <a:buChar char="●"/>
            </a:pPr>
            <a:r>
              <a:rPr lang="en-US" sz="4800" dirty="0">
                <a:latin typeface="Arial"/>
                <a:ea typeface="Arial"/>
              </a:rPr>
              <a:t>Stress testing- measures heart functioning while walking on a treadmill (CDC, 2024). </a:t>
            </a:r>
          </a:p>
          <a:p>
            <a:pPr marL="342900" lvl="0" indent="-342900" algn="just">
              <a:lnSpc>
                <a:spcPct val="150000"/>
              </a:lnSpc>
              <a:buFont typeface="Arial"/>
              <a:buChar char="●"/>
            </a:pPr>
            <a:r>
              <a:rPr lang="en-US" sz="4800" dirty="0">
                <a:latin typeface="Arial"/>
                <a:ea typeface="Arial"/>
              </a:rPr>
              <a:t>Measurement of blood pressure to assess the glucose levels, lipid condition and </a:t>
            </a:r>
            <a:r>
              <a:rPr lang="en-US" sz="4800" dirty="0" err="1">
                <a:latin typeface="Arial"/>
                <a:ea typeface="Arial"/>
              </a:rPr>
              <a:t>troponin</a:t>
            </a:r>
            <a:r>
              <a:rPr lang="en-US" sz="4800" dirty="0">
                <a:latin typeface="Arial"/>
                <a:ea typeface="Arial"/>
              </a:rPr>
              <a:t> to </a:t>
            </a:r>
            <a:r>
              <a:rPr lang="en-US" sz="4800" dirty="0" err="1">
                <a:latin typeface="Arial"/>
                <a:ea typeface="Arial"/>
              </a:rPr>
              <a:t>recognise</a:t>
            </a:r>
            <a:r>
              <a:rPr lang="en-US" sz="4800" dirty="0">
                <a:latin typeface="Arial"/>
                <a:ea typeface="Arial"/>
              </a:rPr>
              <a:t> diabetes and cardiac damage.</a:t>
            </a:r>
          </a:p>
          <a:p>
            <a:pPr marL="342900" lvl="0" indent="-342900" algn="just">
              <a:lnSpc>
                <a:spcPct val="150000"/>
              </a:lnSpc>
              <a:buFont typeface="Arial"/>
              <a:buChar char="●"/>
            </a:pPr>
            <a:r>
              <a:rPr lang="en-US" sz="4800" dirty="0">
                <a:latin typeface="Arial"/>
                <a:ea typeface="Arial"/>
              </a:rPr>
              <a:t>Weight measurement and BMI assessment</a:t>
            </a:r>
          </a:p>
          <a:p>
            <a:endParaRPr lang="en-US" dirty="0"/>
          </a:p>
        </p:txBody>
      </p:sp>
      <p:pic>
        <p:nvPicPr>
          <p:cNvPr id="4" name="image1.png"/>
          <p:cNvPicPr/>
          <p:nvPr/>
        </p:nvPicPr>
        <p:blipFill>
          <a:blip r:embed="rId5"/>
          <a:srcRect/>
          <a:stretch>
            <a:fillRect/>
          </a:stretch>
        </p:blipFill>
        <p:spPr>
          <a:xfrm>
            <a:off x="5638800" y="2819400"/>
            <a:ext cx="7315200" cy="4876800"/>
          </a:xfrm>
          <a:prstGeom prst="rect">
            <a:avLst/>
          </a:prstGeom>
          <a:ln/>
        </p:spPr>
      </p:pic>
      <p:sp>
        <p:nvSpPr>
          <p:cNvPr id="5" name="Rectangle 4"/>
          <p:cNvSpPr/>
          <p:nvPr/>
        </p:nvSpPr>
        <p:spPr>
          <a:xfrm>
            <a:off x="5638800" y="8077200"/>
            <a:ext cx="6858000" cy="369332"/>
          </a:xfrm>
          <a:prstGeom prst="rect">
            <a:avLst/>
          </a:prstGeom>
        </p:spPr>
        <p:txBody>
          <a:bodyPr>
            <a:spAutoFit/>
          </a:bodyPr>
          <a:lstStyle/>
          <a:p>
            <a:pPr algn="ctr"/>
            <a:r>
              <a:rPr lang="en-US" sz="1800" dirty="0"/>
              <a:t>(https://www.verywellhealth.com/the-cardiac-stress-test-1745248)</a:t>
            </a:r>
          </a:p>
        </p:txBody>
      </p:sp>
      <p:pic>
        <p:nvPicPr>
          <p:cNvPr id="13" name="Audio 12">
            <a:hlinkClick r:id="" action="ppaction://media"/>
            <a:extLst>
              <a:ext uri="{FF2B5EF4-FFF2-40B4-BE49-F238E27FC236}">
                <a16:creationId xmlns:a16="http://schemas.microsoft.com/office/drawing/2014/main" id="{3786B3C2-8E60-E1B3-B3F2-F0BC5CFAF26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9374"/>
    </mc:Choice>
    <mc:Fallback>
      <p:transition spd="slow" advTm="793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400" dirty="0">
                <a:latin typeface="Arial"/>
                <a:ea typeface="Arial"/>
              </a:rPr>
              <a:t>Care Plan</a:t>
            </a:r>
            <a:endParaRPr lang="en-US" sz="4400" dirty="0"/>
          </a:p>
        </p:txBody>
      </p:sp>
      <p:sp>
        <p:nvSpPr>
          <p:cNvPr id="3" name="Content Placeholder 2"/>
          <p:cNvSpPr>
            <a:spLocks noGrp="1"/>
          </p:cNvSpPr>
          <p:nvPr>
            <p:ph idx="1"/>
          </p:nvPr>
        </p:nvSpPr>
        <p:spPr>
          <a:xfrm>
            <a:off x="6934200" y="2362200"/>
            <a:ext cx="6096000" cy="6598921"/>
          </a:xfrm>
        </p:spPr>
        <p:txBody>
          <a:bodyPr>
            <a:normAutofit fontScale="32500" lnSpcReduction="20000"/>
          </a:bodyPr>
          <a:lstStyle/>
          <a:p>
            <a:pPr marL="342900" lvl="0" indent="-342900" algn="just">
              <a:lnSpc>
                <a:spcPct val="150000"/>
              </a:lnSpc>
              <a:buFont typeface="Arial"/>
              <a:buChar char="●"/>
            </a:pPr>
            <a:r>
              <a:rPr lang="en-US" sz="4800" dirty="0">
                <a:latin typeface="Arial"/>
                <a:ea typeface="Arial"/>
              </a:rPr>
              <a:t>Maintain blood pressure, reduce cholesterol and </a:t>
            </a:r>
            <a:r>
              <a:rPr lang="en-US" sz="4800" dirty="0" err="1">
                <a:latin typeface="Arial"/>
                <a:ea typeface="Arial"/>
              </a:rPr>
              <a:t>minimise</a:t>
            </a:r>
            <a:r>
              <a:rPr lang="en-US" sz="4800" dirty="0">
                <a:latin typeface="Arial"/>
                <a:ea typeface="Arial"/>
              </a:rPr>
              <a:t> symptoms of angina</a:t>
            </a:r>
          </a:p>
          <a:p>
            <a:pPr marL="342900" lvl="0" indent="-342900" algn="just">
              <a:lnSpc>
                <a:spcPct val="150000"/>
              </a:lnSpc>
              <a:buFont typeface="Arial"/>
              <a:buChar char="●"/>
            </a:pPr>
            <a:r>
              <a:rPr lang="en-US" sz="4800" dirty="0">
                <a:latin typeface="Arial"/>
                <a:ea typeface="Arial"/>
              </a:rPr>
              <a:t>Collaboration between healthcare professionals is extremely important to gain quality care (</a:t>
            </a:r>
            <a:r>
              <a:rPr lang="en-US" sz="4800" dirty="0" err="1">
                <a:latin typeface="Arial"/>
                <a:ea typeface="Arial"/>
              </a:rPr>
              <a:t>Dineen</a:t>
            </a:r>
            <a:r>
              <a:rPr lang="en-US" sz="4800" dirty="0">
                <a:latin typeface="Arial"/>
                <a:ea typeface="Arial"/>
              </a:rPr>
              <a:t>-Griffin et al., 2019)</a:t>
            </a:r>
          </a:p>
          <a:p>
            <a:pPr marL="0" algn="just">
              <a:lnSpc>
                <a:spcPct val="150000"/>
              </a:lnSpc>
              <a:buNone/>
            </a:pPr>
            <a:r>
              <a:rPr lang="en-US" sz="4800" b="1" dirty="0">
                <a:latin typeface="Arial"/>
                <a:ea typeface="Arial"/>
              </a:rPr>
              <a:t>Long-term Goal</a:t>
            </a:r>
            <a:endParaRPr lang="en-US" sz="4800" dirty="0">
              <a:latin typeface="Arial"/>
              <a:ea typeface="Arial"/>
            </a:endParaRPr>
          </a:p>
          <a:p>
            <a:pPr marL="342900" lvl="0" indent="-342900" algn="just">
              <a:lnSpc>
                <a:spcPct val="150000"/>
              </a:lnSpc>
              <a:buFont typeface="Arial"/>
              <a:buChar char="●"/>
            </a:pPr>
            <a:r>
              <a:rPr lang="en-US" sz="4800" dirty="0">
                <a:latin typeface="Arial"/>
                <a:ea typeface="Arial"/>
              </a:rPr>
              <a:t>Making dietary changes</a:t>
            </a:r>
          </a:p>
          <a:p>
            <a:pPr marL="342900" lvl="0" indent="-342900" algn="just">
              <a:lnSpc>
                <a:spcPct val="150000"/>
              </a:lnSpc>
              <a:buFont typeface="Arial"/>
              <a:buChar char="●"/>
            </a:pPr>
            <a:r>
              <a:rPr lang="en-US" sz="4800" dirty="0">
                <a:latin typeface="Arial"/>
                <a:ea typeface="Arial"/>
              </a:rPr>
              <a:t>Smoking cessation </a:t>
            </a:r>
          </a:p>
          <a:p>
            <a:pPr marL="342900" lvl="0" indent="-342900" algn="just">
              <a:lnSpc>
                <a:spcPct val="150000"/>
              </a:lnSpc>
              <a:buFont typeface="Arial"/>
              <a:buChar char="●"/>
            </a:pPr>
            <a:r>
              <a:rPr lang="en-US" sz="4800" dirty="0">
                <a:latin typeface="Arial"/>
                <a:ea typeface="Arial"/>
              </a:rPr>
              <a:t>Engaging in physical activities</a:t>
            </a:r>
          </a:p>
          <a:p>
            <a:pPr marL="0" algn="just">
              <a:lnSpc>
                <a:spcPct val="150000"/>
              </a:lnSpc>
              <a:buNone/>
            </a:pPr>
            <a:r>
              <a:rPr lang="en-US" sz="4800" b="1" dirty="0">
                <a:latin typeface="Arial"/>
                <a:ea typeface="Arial"/>
              </a:rPr>
              <a:t>Short-term Goal</a:t>
            </a:r>
            <a:endParaRPr lang="en-US" sz="4800" dirty="0">
              <a:latin typeface="Arial"/>
              <a:ea typeface="Arial"/>
            </a:endParaRPr>
          </a:p>
          <a:p>
            <a:pPr marL="342900" lvl="0" indent="-342900" algn="just">
              <a:lnSpc>
                <a:spcPct val="150000"/>
              </a:lnSpc>
              <a:buFont typeface="Arial"/>
              <a:buChar char="●"/>
            </a:pPr>
            <a:r>
              <a:rPr lang="en-US" sz="4800" dirty="0">
                <a:latin typeface="Arial"/>
                <a:ea typeface="Arial"/>
              </a:rPr>
              <a:t>Medication management</a:t>
            </a:r>
          </a:p>
          <a:p>
            <a:pPr marL="342900" lvl="0" indent="-342900" algn="just">
              <a:lnSpc>
                <a:spcPct val="150000"/>
              </a:lnSpc>
              <a:buFont typeface="Arial"/>
              <a:buChar char="●"/>
            </a:pPr>
            <a:r>
              <a:rPr lang="en-US" sz="4800" dirty="0">
                <a:latin typeface="Arial"/>
                <a:ea typeface="Arial"/>
              </a:rPr>
              <a:t>Monitoring health progress by the nurses</a:t>
            </a:r>
          </a:p>
          <a:p>
            <a:pPr marL="342900" lvl="0" indent="-342900" algn="just">
              <a:lnSpc>
                <a:spcPct val="150000"/>
              </a:lnSpc>
              <a:buFont typeface="Arial"/>
              <a:buChar char="●"/>
            </a:pPr>
            <a:r>
              <a:rPr lang="en-US" sz="4800" dirty="0">
                <a:latin typeface="Arial"/>
                <a:ea typeface="Arial"/>
              </a:rPr>
              <a:t>Getting nutrition advice </a:t>
            </a:r>
          </a:p>
          <a:p>
            <a:pPr marL="342900" lvl="0" indent="-342900" algn="just">
              <a:lnSpc>
                <a:spcPct val="150000"/>
              </a:lnSpc>
              <a:buFont typeface="Arial"/>
              <a:buChar char="●"/>
            </a:pPr>
            <a:r>
              <a:rPr lang="en-US" sz="4800" dirty="0" err="1">
                <a:latin typeface="Arial"/>
                <a:ea typeface="Arial"/>
              </a:rPr>
              <a:t>Counselling</a:t>
            </a:r>
            <a:r>
              <a:rPr lang="en-US" sz="4800" dirty="0">
                <a:latin typeface="Arial"/>
                <a:ea typeface="Arial"/>
              </a:rPr>
              <a:t> from psychologists</a:t>
            </a:r>
          </a:p>
          <a:p>
            <a:endParaRPr lang="en-US" dirty="0"/>
          </a:p>
        </p:txBody>
      </p:sp>
      <p:pic>
        <p:nvPicPr>
          <p:cNvPr id="4" name="image6.png"/>
          <p:cNvPicPr/>
          <p:nvPr/>
        </p:nvPicPr>
        <p:blipFill>
          <a:blip r:embed="rId5"/>
          <a:srcRect/>
          <a:stretch>
            <a:fillRect/>
          </a:stretch>
        </p:blipFill>
        <p:spPr>
          <a:xfrm>
            <a:off x="381000" y="2667000"/>
            <a:ext cx="6172200" cy="5257800"/>
          </a:xfrm>
          <a:prstGeom prst="rect">
            <a:avLst/>
          </a:prstGeom>
          <a:ln/>
        </p:spPr>
      </p:pic>
      <p:sp>
        <p:nvSpPr>
          <p:cNvPr id="5" name="Rectangle 4"/>
          <p:cNvSpPr/>
          <p:nvPr/>
        </p:nvSpPr>
        <p:spPr>
          <a:xfrm>
            <a:off x="685800" y="8229600"/>
            <a:ext cx="6858000" cy="338554"/>
          </a:xfrm>
          <a:prstGeom prst="rect">
            <a:avLst/>
          </a:prstGeom>
        </p:spPr>
        <p:txBody>
          <a:bodyPr>
            <a:spAutoFit/>
          </a:bodyPr>
          <a:lstStyle/>
          <a:p>
            <a:pPr algn="ctr"/>
            <a:r>
              <a:rPr lang="en-US" sz="1600" dirty="0"/>
              <a:t>(https://www.sciencedirect.com/science/article/pii/S003306202100133X)</a:t>
            </a:r>
          </a:p>
        </p:txBody>
      </p:sp>
      <p:pic>
        <p:nvPicPr>
          <p:cNvPr id="9" name="Audio 8">
            <a:hlinkClick r:id="" action="ppaction://media"/>
            <a:extLst>
              <a:ext uri="{FF2B5EF4-FFF2-40B4-BE49-F238E27FC236}">
                <a16:creationId xmlns:a16="http://schemas.microsoft.com/office/drawing/2014/main" id="{40F48332-B3E6-4862-0F1B-7A3D411EF454}"/>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15510"/>
    </mc:Choice>
    <mc:Fallback>
      <p:transition spd="slow" advTm="115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spcBef>
                <a:spcPts val="0"/>
              </a:spcBef>
              <a:spcAft>
                <a:spcPts val="0"/>
              </a:spcAft>
            </a:pPr>
            <a:r>
              <a:rPr lang="en-US" sz="4000" dirty="0">
                <a:latin typeface="Arial"/>
                <a:ea typeface="Arial"/>
              </a:rPr>
              <a:t>Communication and Ethical Requirements</a:t>
            </a:r>
            <a:endParaRPr lang="en-US" sz="4000" dirty="0"/>
          </a:p>
        </p:txBody>
      </p:sp>
      <p:sp>
        <p:nvSpPr>
          <p:cNvPr id="3" name="Content Placeholder 2"/>
          <p:cNvSpPr>
            <a:spLocks noGrp="1"/>
          </p:cNvSpPr>
          <p:nvPr>
            <p:ph idx="1"/>
          </p:nvPr>
        </p:nvSpPr>
        <p:spPr>
          <a:xfrm>
            <a:off x="685800" y="2485269"/>
            <a:ext cx="4724400" cy="5439531"/>
          </a:xfrm>
        </p:spPr>
        <p:txBody>
          <a:bodyPr>
            <a:normAutofit fontScale="47500" lnSpcReduction="20000"/>
          </a:bodyPr>
          <a:lstStyle/>
          <a:p>
            <a:pPr marL="342900" lvl="0" indent="-342900" algn="just">
              <a:lnSpc>
                <a:spcPct val="150000"/>
              </a:lnSpc>
              <a:buFont typeface="Arial"/>
              <a:buChar char="●"/>
            </a:pPr>
            <a:r>
              <a:rPr lang="en-US" sz="4800" dirty="0">
                <a:latin typeface="Arial"/>
                <a:ea typeface="Arial"/>
              </a:rPr>
              <a:t>Effective and quality communication to improve the patient-provider relationship (</a:t>
            </a:r>
            <a:r>
              <a:rPr lang="en-US" sz="4800" dirty="0" err="1">
                <a:latin typeface="Arial"/>
                <a:ea typeface="Arial"/>
              </a:rPr>
              <a:t>Sharkiya</a:t>
            </a:r>
            <a:r>
              <a:rPr lang="en-US" sz="4800" dirty="0">
                <a:latin typeface="Arial"/>
                <a:ea typeface="Arial"/>
              </a:rPr>
              <a:t>, 2023).</a:t>
            </a:r>
          </a:p>
          <a:p>
            <a:pPr marL="342900" lvl="0" indent="-342900" algn="just">
              <a:lnSpc>
                <a:spcPct val="150000"/>
              </a:lnSpc>
              <a:buFont typeface="Arial"/>
              <a:buChar char="●"/>
            </a:pPr>
            <a:r>
              <a:rPr lang="en-US" sz="4800" dirty="0">
                <a:latin typeface="Arial"/>
                <a:ea typeface="Arial"/>
              </a:rPr>
              <a:t>Ensure patient confidentiality under the NMC Guidelines (NMC, 2018).</a:t>
            </a:r>
          </a:p>
          <a:p>
            <a:pPr marL="342900" lvl="0" indent="-342900" algn="just">
              <a:lnSpc>
                <a:spcPct val="150000"/>
              </a:lnSpc>
              <a:buFont typeface="Arial"/>
              <a:buChar char="●"/>
            </a:pPr>
            <a:r>
              <a:rPr lang="en-US" sz="4800" dirty="0">
                <a:latin typeface="Arial"/>
                <a:ea typeface="Arial"/>
              </a:rPr>
              <a:t>Offer health education</a:t>
            </a:r>
          </a:p>
          <a:p>
            <a:endParaRPr lang="en-US" dirty="0"/>
          </a:p>
        </p:txBody>
      </p:sp>
      <p:pic>
        <p:nvPicPr>
          <p:cNvPr id="4" name="image4.png"/>
          <p:cNvPicPr/>
          <p:nvPr/>
        </p:nvPicPr>
        <p:blipFill>
          <a:blip r:embed="rId5"/>
          <a:srcRect/>
          <a:stretch>
            <a:fillRect/>
          </a:stretch>
        </p:blipFill>
        <p:spPr>
          <a:xfrm>
            <a:off x="5715000" y="3124200"/>
            <a:ext cx="6934200" cy="4038600"/>
          </a:xfrm>
          <a:prstGeom prst="rect">
            <a:avLst/>
          </a:prstGeom>
          <a:ln/>
        </p:spPr>
      </p:pic>
      <p:sp>
        <p:nvSpPr>
          <p:cNvPr id="5" name="Rectangle 4"/>
          <p:cNvSpPr/>
          <p:nvPr/>
        </p:nvSpPr>
        <p:spPr>
          <a:xfrm>
            <a:off x="5943600" y="7391400"/>
            <a:ext cx="6858000" cy="892552"/>
          </a:xfrm>
          <a:prstGeom prst="rect">
            <a:avLst/>
          </a:prstGeom>
        </p:spPr>
        <p:txBody>
          <a:bodyPr>
            <a:spAutoFit/>
          </a:bodyPr>
          <a:lstStyle/>
          <a:p>
            <a:r>
              <a:rPr lang="en-US" dirty="0"/>
              <a:t>(https://</a:t>
            </a:r>
            <a:r>
              <a:rPr lang="en-US" sz="1600" dirty="0"/>
              <a:t>pwonlyias.com/current-affairs/new-national-medical-commission-guideline</a:t>
            </a:r>
            <a:r>
              <a:rPr lang="en-US" dirty="0"/>
              <a:t>/)</a:t>
            </a:r>
          </a:p>
        </p:txBody>
      </p:sp>
      <p:pic>
        <p:nvPicPr>
          <p:cNvPr id="9" name="Audio 8">
            <a:hlinkClick r:id="" action="ppaction://media"/>
            <a:extLst>
              <a:ext uri="{FF2B5EF4-FFF2-40B4-BE49-F238E27FC236}">
                <a16:creationId xmlns:a16="http://schemas.microsoft.com/office/drawing/2014/main" id="{9DD10632-AB02-89FA-8369-C8E9F676FD8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5596"/>
    </mc:Choice>
    <mc:Fallback>
      <p:transition spd="slow" advTm="655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a:latin typeface="Arial"/>
                <a:ea typeface="Arial"/>
              </a:rPr>
              <a:t>Evidence-Based Action Plan</a:t>
            </a:r>
            <a:endParaRPr lang="en-US" sz="4000" dirty="0"/>
          </a:p>
        </p:txBody>
      </p:sp>
      <p:sp>
        <p:nvSpPr>
          <p:cNvPr id="3" name="Content Placeholder 2"/>
          <p:cNvSpPr>
            <a:spLocks noGrp="1"/>
          </p:cNvSpPr>
          <p:nvPr>
            <p:ph idx="1"/>
          </p:nvPr>
        </p:nvSpPr>
        <p:spPr>
          <a:xfrm>
            <a:off x="8458200" y="2286000"/>
            <a:ext cx="4572000" cy="6675121"/>
          </a:xfrm>
        </p:spPr>
        <p:txBody>
          <a:bodyPr>
            <a:normAutofit fontScale="32500" lnSpcReduction="20000"/>
          </a:bodyPr>
          <a:lstStyle/>
          <a:p>
            <a:pPr marL="342900" lvl="0" indent="-342900" algn="just">
              <a:lnSpc>
                <a:spcPct val="150000"/>
              </a:lnSpc>
              <a:buFont typeface="Arial"/>
              <a:buChar char="●"/>
            </a:pPr>
            <a:r>
              <a:rPr lang="en-US" sz="4800" dirty="0">
                <a:latin typeface="Arial"/>
                <a:ea typeface="Arial"/>
              </a:rPr>
              <a:t>Blood testing through “ambulatory blood pressure monitoring” (ABPM) as per the NICE guidelines (NICE, 2023).</a:t>
            </a:r>
          </a:p>
          <a:p>
            <a:pPr marL="342900" lvl="0" indent="-342900" algn="just">
              <a:lnSpc>
                <a:spcPct val="150000"/>
              </a:lnSpc>
              <a:buFont typeface="Arial"/>
              <a:buChar char="●"/>
            </a:pPr>
            <a:r>
              <a:rPr lang="en-US" sz="4800" dirty="0" err="1">
                <a:latin typeface="Arial"/>
                <a:ea typeface="Arial"/>
              </a:rPr>
              <a:t>Statins</a:t>
            </a:r>
            <a:r>
              <a:rPr lang="en-US" sz="4800" dirty="0">
                <a:latin typeface="Arial"/>
                <a:ea typeface="Arial"/>
              </a:rPr>
              <a:t> to reduce beta-blockers and cholesterol (Liu et al., 2023)</a:t>
            </a:r>
          </a:p>
          <a:p>
            <a:pPr marL="342900" lvl="0" indent="-342900" algn="just">
              <a:lnSpc>
                <a:spcPct val="150000"/>
              </a:lnSpc>
              <a:buFont typeface="Arial"/>
              <a:buChar char="●"/>
            </a:pPr>
            <a:r>
              <a:rPr lang="en-US" sz="4800" dirty="0">
                <a:latin typeface="Arial"/>
                <a:ea typeface="Arial"/>
              </a:rPr>
              <a:t>ACE inhibitors to reduce blood pressure (Singh et al., 2025)</a:t>
            </a:r>
          </a:p>
          <a:p>
            <a:pPr marL="342900" lvl="0" indent="-342900" algn="just">
              <a:lnSpc>
                <a:spcPct val="150000"/>
              </a:lnSpc>
              <a:buFont typeface="Arial"/>
              <a:buChar char="●"/>
            </a:pPr>
            <a:r>
              <a:rPr lang="en-US" sz="4800" dirty="0">
                <a:latin typeface="Arial"/>
                <a:ea typeface="Arial"/>
              </a:rPr>
              <a:t>Aspirin to avoid conditions like clot formation (</a:t>
            </a:r>
            <a:r>
              <a:rPr lang="en-US" sz="4800" dirty="0" err="1">
                <a:latin typeface="Arial"/>
                <a:ea typeface="Arial"/>
              </a:rPr>
              <a:t>Patrono</a:t>
            </a:r>
            <a:r>
              <a:rPr lang="en-US" sz="4800" dirty="0">
                <a:latin typeface="Arial"/>
                <a:ea typeface="Arial"/>
              </a:rPr>
              <a:t> and </a:t>
            </a:r>
            <a:r>
              <a:rPr lang="en-US" sz="4800" dirty="0" err="1">
                <a:latin typeface="Arial"/>
                <a:ea typeface="Arial"/>
              </a:rPr>
              <a:t>Baigent</a:t>
            </a:r>
            <a:r>
              <a:rPr lang="en-US" sz="4800" dirty="0">
                <a:latin typeface="Arial"/>
                <a:ea typeface="Arial"/>
              </a:rPr>
              <a:t>, 2019)</a:t>
            </a:r>
          </a:p>
          <a:p>
            <a:pPr marL="342900" lvl="0" indent="-342900" algn="just">
              <a:lnSpc>
                <a:spcPct val="150000"/>
              </a:lnSpc>
              <a:buFont typeface="Arial"/>
              <a:buChar char="●"/>
            </a:pPr>
            <a:r>
              <a:rPr lang="en-US" sz="4800" dirty="0">
                <a:latin typeface="Arial"/>
                <a:ea typeface="Arial"/>
              </a:rPr>
              <a:t>Daily exercise for at least 150-300 minutes a week </a:t>
            </a:r>
          </a:p>
          <a:p>
            <a:pPr marL="342900" lvl="0" indent="-342900" algn="just">
              <a:lnSpc>
                <a:spcPct val="150000"/>
              </a:lnSpc>
              <a:buFont typeface="Arial"/>
              <a:buChar char="●"/>
            </a:pPr>
            <a:r>
              <a:rPr lang="en-US" sz="4800" dirty="0">
                <a:latin typeface="Arial"/>
                <a:ea typeface="Arial"/>
              </a:rPr>
              <a:t>A diet with low salt and saturated fat </a:t>
            </a:r>
          </a:p>
          <a:p>
            <a:pPr marL="342900" lvl="0" indent="-342900" algn="just">
              <a:lnSpc>
                <a:spcPct val="150000"/>
              </a:lnSpc>
              <a:buFont typeface="Arial"/>
              <a:buChar char="●"/>
            </a:pPr>
            <a:r>
              <a:rPr lang="en-US" sz="4800" dirty="0">
                <a:latin typeface="Arial"/>
                <a:ea typeface="Arial"/>
              </a:rPr>
              <a:t>Stress reduction </a:t>
            </a:r>
            <a:r>
              <a:rPr lang="en-US" sz="4800" dirty="0" err="1">
                <a:latin typeface="Arial"/>
                <a:ea typeface="Arial"/>
              </a:rPr>
              <a:t>counselling</a:t>
            </a:r>
            <a:endParaRPr lang="en-US" sz="4800" dirty="0">
              <a:latin typeface="Arial"/>
              <a:ea typeface="Arial"/>
            </a:endParaRPr>
          </a:p>
          <a:p>
            <a:endParaRPr lang="en-US" dirty="0"/>
          </a:p>
        </p:txBody>
      </p:sp>
      <p:pic>
        <p:nvPicPr>
          <p:cNvPr id="4" name="image10.png"/>
          <p:cNvPicPr/>
          <p:nvPr/>
        </p:nvPicPr>
        <p:blipFill>
          <a:blip r:embed="rId5"/>
          <a:srcRect/>
          <a:stretch>
            <a:fillRect/>
          </a:stretch>
        </p:blipFill>
        <p:spPr>
          <a:xfrm>
            <a:off x="685800" y="2438400"/>
            <a:ext cx="7543800" cy="3733800"/>
          </a:xfrm>
          <a:prstGeom prst="rect">
            <a:avLst/>
          </a:prstGeom>
          <a:ln/>
        </p:spPr>
      </p:pic>
      <p:sp>
        <p:nvSpPr>
          <p:cNvPr id="5" name="Rectangle 4"/>
          <p:cNvSpPr/>
          <p:nvPr/>
        </p:nvSpPr>
        <p:spPr>
          <a:xfrm>
            <a:off x="1143000" y="6248400"/>
            <a:ext cx="6858000" cy="276999"/>
          </a:xfrm>
          <a:prstGeom prst="rect">
            <a:avLst/>
          </a:prstGeom>
        </p:spPr>
        <p:txBody>
          <a:bodyPr>
            <a:spAutoFit/>
          </a:bodyPr>
          <a:lstStyle/>
          <a:p>
            <a:pPr algn="ctr"/>
            <a:r>
              <a:rPr lang="en-US" sz="1200" dirty="0"/>
              <a:t>(</a:t>
            </a:r>
            <a:r>
              <a:rPr lang="en-US" sz="1200" u="sng" dirty="0">
                <a:hlinkClick r:id="rId6"/>
              </a:rPr>
              <a:t>https://mednexus.org/doi/10.1097/CM9.0000000000003431</a:t>
            </a:r>
            <a:r>
              <a:rPr lang="en-US" sz="1200" dirty="0"/>
              <a:t>)</a:t>
            </a:r>
          </a:p>
        </p:txBody>
      </p:sp>
      <p:pic>
        <p:nvPicPr>
          <p:cNvPr id="6" name="image7.png"/>
          <p:cNvPicPr/>
          <p:nvPr/>
        </p:nvPicPr>
        <p:blipFill>
          <a:blip r:embed="rId7"/>
          <a:srcRect/>
          <a:stretch>
            <a:fillRect/>
          </a:stretch>
        </p:blipFill>
        <p:spPr>
          <a:xfrm>
            <a:off x="3200401" y="6943725"/>
            <a:ext cx="2209800" cy="2276475"/>
          </a:xfrm>
          <a:prstGeom prst="rect">
            <a:avLst/>
          </a:prstGeom>
          <a:ln/>
        </p:spPr>
      </p:pic>
      <p:sp>
        <p:nvSpPr>
          <p:cNvPr id="7" name="Rectangle 6"/>
          <p:cNvSpPr/>
          <p:nvPr/>
        </p:nvSpPr>
        <p:spPr>
          <a:xfrm>
            <a:off x="5867400" y="8839200"/>
            <a:ext cx="6858000" cy="307777"/>
          </a:xfrm>
          <a:prstGeom prst="rect">
            <a:avLst/>
          </a:prstGeom>
        </p:spPr>
        <p:txBody>
          <a:bodyPr>
            <a:spAutoFit/>
          </a:bodyPr>
          <a:lstStyle/>
          <a:p>
            <a:pPr algn="ctr"/>
            <a:r>
              <a:rPr lang="en-US" sz="1400" dirty="0"/>
              <a:t>(https://www.sciencedirect.com/science/article/pii/S073510971741518X)</a:t>
            </a:r>
          </a:p>
        </p:txBody>
      </p:sp>
      <p:pic>
        <p:nvPicPr>
          <p:cNvPr id="11" name="Audio 10">
            <a:hlinkClick r:id="" action="ppaction://media"/>
            <a:extLst>
              <a:ext uri="{FF2B5EF4-FFF2-40B4-BE49-F238E27FC236}">
                <a16:creationId xmlns:a16="http://schemas.microsoft.com/office/drawing/2014/main" id="{A85B42D3-D9AF-6203-A529-DEA556F7B6C9}"/>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5122"/>
    </mc:Choice>
    <mc:Fallback>
      <p:transition spd="slow" advTm="75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400" dirty="0">
                <a:latin typeface="Arial"/>
                <a:ea typeface="Arial"/>
              </a:rPr>
              <a:t>Follow-up Protocol</a:t>
            </a:r>
            <a:endParaRPr lang="en-US" sz="4400" dirty="0"/>
          </a:p>
        </p:txBody>
      </p:sp>
      <p:sp>
        <p:nvSpPr>
          <p:cNvPr id="3" name="Content Placeholder 2"/>
          <p:cNvSpPr>
            <a:spLocks noGrp="1"/>
          </p:cNvSpPr>
          <p:nvPr>
            <p:ph idx="1"/>
          </p:nvPr>
        </p:nvSpPr>
        <p:spPr>
          <a:xfrm>
            <a:off x="685800" y="2485269"/>
            <a:ext cx="4724400" cy="6430131"/>
          </a:xfrm>
        </p:spPr>
        <p:txBody>
          <a:bodyPr>
            <a:normAutofit fontScale="62500" lnSpcReduction="20000"/>
          </a:bodyPr>
          <a:lstStyle/>
          <a:p>
            <a:pPr marL="342900" lvl="0" indent="-342900" algn="just">
              <a:lnSpc>
                <a:spcPct val="150000"/>
              </a:lnSpc>
              <a:buFont typeface="Arial"/>
              <a:buChar char="●"/>
            </a:pPr>
            <a:r>
              <a:rPr lang="en-US" sz="4800" dirty="0">
                <a:latin typeface="Arial"/>
                <a:ea typeface="Arial"/>
              </a:rPr>
              <a:t>Encourage Edward to avoid smoking and a sedentary lifestyle</a:t>
            </a:r>
          </a:p>
          <a:p>
            <a:pPr marL="342900" lvl="0" indent="-342900" algn="just">
              <a:lnSpc>
                <a:spcPct val="150000"/>
              </a:lnSpc>
              <a:buFont typeface="Arial"/>
              <a:buChar char="●"/>
            </a:pPr>
            <a:r>
              <a:rPr lang="en-US" sz="4800" dirty="0">
                <a:latin typeface="Arial"/>
                <a:ea typeface="Arial"/>
              </a:rPr>
              <a:t>Ensure regular weight measurements, blood pressure check-ups, and ECGs.</a:t>
            </a:r>
          </a:p>
          <a:p>
            <a:pPr marL="342900" lvl="0" indent="-342900" algn="just">
              <a:lnSpc>
                <a:spcPct val="150000"/>
              </a:lnSpc>
              <a:buFont typeface="Arial"/>
              <a:buChar char="●"/>
            </a:pPr>
            <a:r>
              <a:rPr lang="en-US" sz="4800" dirty="0">
                <a:latin typeface="Arial"/>
                <a:ea typeface="Arial"/>
              </a:rPr>
              <a:t>Documenting and adjusting the side effects of medication.</a:t>
            </a:r>
          </a:p>
          <a:p>
            <a:endParaRPr lang="en-US" dirty="0"/>
          </a:p>
        </p:txBody>
      </p:sp>
      <p:pic>
        <p:nvPicPr>
          <p:cNvPr id="4" name="image9.png"/>
          <p:cNvPicPr/>
          <p:nvPr/>
        </p:nvPicPr>
        <p:blipFill>
          <a:blip r:embed="rId5"/>
          <a:srcRect/>
          <a:stretch>
            <a:fillRect/>
          </a:stretch>
        </p:blipFill>
        <p:spPr>
          <a:xfrm>
            <a:off x="6248400" y="2819400"/>
            <a:ext cx="6400800" cy="5105400"/>
          </a:xfrm>
          <a:prstGeom prst="rect">
            <a:avLst/>
          </a:prstGeom>
          <a:ln/>
        </p:spPr>
      </p:pic>
      <p:sp>
        <p:nvSpPr>
          <p:cNvPr id="5" name="Rectangle 4"/>
          <p:cNvSpPr/>
          <p:nvPr/>
        </p:nvSpPr>
        <p:spPr>
          <a:xfrm>
            <a:off x="6400800" y="8153400"/>
            <a:ext cx="6463116" cy="492443"/>
          </a:xfrm>
          <a:prstGeom prst="rect">
            <a:avLst/>
          </a:prstGeom>
        </p:spPr>
        <p:txBody>
          <a:bodyPr wrap="none">
            <a:spAutoFit/>
          </a:bodyPr>
          <a:lstStyle/>
          <a:p>
            <a:r>
              <a:rPr lang="en-US" dirty="0"/>
              <a:t>(https://www.mdpi.com/2308-3425/12/5/171#)</a:t>
            </a:r>
          </a:p>
        </p:txBody>
      </p:sp>
      <p:pic>
        <p:nvPicPr>
          <p:cNvPr id="9" name="Audio 8">
            <a:hlinkClick r:id="" action="ppaction://media"/>
            <a:extLst>
              <a:ext uri="{FF2B5EF4-FFF2-40B4-BE49-F238E27FC236}">
                <a16:creationId xmlns:a16="http://schemas.microsoft.com/office/drawing/2014/main" id="{CDC70B4C-354C-70B2-6EED-01779DC47D6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2176"/>
    </mc:Choice>
    <mc:Fallback>
      <p:transition spd="slow" advTm="421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0"/>
              </a:spcAft>
            </a:pPr>
            <a:r>
              <a:rPr lang="en-US" sz="4400" dirty="0">
                <a:latin typeface="Arial"/>
                <a:ea typeface="Arial"/>
              </a:rPr>
              <a:t>Summary</a:t>
            </a:r>
            <a:endParaRPr lang="en-US" sz="4400" dirty="0"/>
          </a:p>
        </p:txBody>
      </p:sp>
      <p:sp>
        <p:nvSpPr>
          <p:cNvPr id="3" name="Content Placeholder 2"/>
          <p:cNvSpPr>
            <a:spLocks noGrp="1"/>
          </p:cNvSpPr>
          <p:nvPr>
            <p:ph idx="1"/>
          </p:nvPr>
        </p:nvSpPr>
        <p:spPr/>
        <p:txBody>
          <a:bodyPr>
            <a:normAutofit fontScale="70000" lnSpcReduction="20000"/>
          </a:bodyPr>
          <a:lstStyle/>
          <a:p>
            <a:pPr marL="342900" lvl="0" indent="-342900" algn="just">
              <a:lnSpc>
                <a:spcPct val="150000"/>
              </a:lnSpc>
              <a:buFont typeface="Arial"/>
              <a:buChar char="●"/>
            </a:pPr>
            <a:r>
              <a:rPr lang="en-US" sz="4800" dirty="0">
                <a:latin typeface="Arial"/>
                <a:ea typeface="Arial"/>
              </a:rPr>
              <a:t>CVD presents a significant threat to the public health services in the UK</a:t>
            </a:r>
          </a:p>
          <a:p>
            <a:pPr marL="342900" lvl="0" indent="-342900" algn="just">
              <a:lnSpc>
                <a:spcPct val="150000"/>
              </a:lnSpc>
              <a:buFont typeface="Arial"/>
              <a:buChar char="●"/>
            </a:pPr>
            <a:r>
              <a:rPr lang="en-US" sz="4800" dirty="0">
                <a:latin typeface="Arial"/>
                <a:ea typeface="Arial"/>
              </a:rPr>
              <a:t>High mortality</a:t>
            </a:r>
          </a:p>
          <a:p>
            <a:pPr marL="342900" lvl="0" indent="-342900" algn="just">
              <a:lnSpc>
                <a:spcPct val="150000"/>
              </a:lnSpc>
              <a:buFont typeface="Arial"/>
              <a:buChar char="●"/>
            </a:pPr>
            <a:r>
              <a:rPr lang="en-US" sz="4800" dirty="0">
                <a:latin typeface="Arial"/>
                <a:ea typeface="Arial"/>
              </a:rPr>
              <a:t>Complexity in diagnosing and receiving care</a:t>
            </a:r>
          </a:p>
          <a:p>
            <a:pPr marL="342900" lvl="0" indent="-342900" algn="just">
              <a:lnSpc>
                <a:spcPct val="150000"/>
              </a:lnSpc>
              <a:buFont typeface="Arial"/>
              <a:buChar char="●"/>
            </a:pPr>
            <a:r>
              <a:rPr lang="en-US" sz="4800" dirty="0">
                <a:latin typeface="Arial"/>
                <a:ea typeface="Arial"/>
              </a:rPr>
              <a:t>Comprehensive care planning–regular heart monitoring and blood pressure check-ups, person-</a:t>
            </a:r>
            <a:r>
              <a:rPr lang="en-US" sz="4800" dirty="0" err="1">
                <a:latin typeface="Arial"/>
                <a:ea typeface="Arial"/>
              </a:rPr>
              <a:t>centred</a:t>
            </a:r>
            <a:r>
              <a:rPr lang="en-US" sz="4800" dirty="0">
                <a:latin typeface="Arial"/>
                <a:ea typeface="Arial"/>
              </a:rPr>
              <a:t> communications and evidence-based interventions.</a:t>
            </a:r>
          </a:p>
          <a:p>
            <a:endParaRPr lang="en-US" dirty="0"/>
          </a:p>
        </p:txBody>
      </p:sp>
      <p:pic>
        <p:nvPicPr>
          <p:cNvPr id="7" name="Audio 6">
            <a:hlinkClick r:id="" action="ppaction://media"/>
            <a:extLst>
              <a:ext uri="{FF2B5EF4-FFF2-40B4-BE49-F238E27FC236}">
                <a16:creationId xmlns:a16="http://schemas.microsoft.com/office/drawing/2014/main" id="{5B069DFE-1243-1BB4-F6C6-EDAFE754D13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1305"/>
    </mc:Choice>
    <mc:Fallback>
      <p:transition spd="slow" advTm="61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marL="0" marR="0" algn="ctr">
              <a:lnSpc>
                <a:spcPct val="150000"/>
              </a:lnSpc>
              <a:spcBef>
                <a:spcPts val="0"/>
              </a:spcBef>
              <a:spcAft>
                <a:spcPts val="1000"/>
              </a:spcAft>
            </a:pPr>
            <a:r>
              <a:rPr lang="en-US" sz="4000" dirty="0">
                <a:latin typeface="Arial"/>
                <a:ea typeface="Calibri"/>
              </a:rPr>
              <a:t>References</a:t>
            </a:r>
            <a:endParaRPr lang="en-US" sz="4000" dirty="0"/>
          </a:p>
        </p:txBody>
      </p:sp>
      <p:sp>
        <p:nvSpPr>
          <p:cNvPr id="3" name="Content Placeholder 2"/>
          <p:cNvSpPr>
            <a:spLocks noGrp="1"/>
          </p:cNvSpPr>
          <p:nvPr>
            <p:ph idx="1"/>
          </p:nvPr>
        </p:nvSpPr>
        <p:spPr>
          <a:xfrm>
            <a:off x="533400" y="2209800"/>
            <a:ext cx="12496800" cy="6751321"/>
          </a:xfrm>
        </p:spPr>
        <p:txBody>
          <a:bodyPr>
            <a:normAutofit fontScale="25000" lnSpcReduction="20000"/>
          </a:bodyPr>
          <a:lstStyle/>
          <a:p>
            <a:pPr marL="0" algn="just">
              <a:lnSpc>
                <a:spcPct val="120000"/>
              </a:lnSpc>
              <a:spcAft>
                <a:spcPts val="1000"/>
              </a:spcAft>
            </a:pPr>
            <a:r>
              <a:rPr lang="en-US" sz="4800" dirty="0">
                <a:solidFill>
                  <a:srgbClr val="000000"/>
                </a:solidFill>
                <a:latin typeface="Arial" pitchFamily="34" charset="0"/>
                <a:ea typeface="Calibri"/>
                <a:cs typeface="Arial" pitchFamily="34" charset="0"/>
              </a:rPr>
              <a:t>British Heart Foundation, (2025). ‘</a:t>
            </a:r>
            <a:r>
              <a:rPr lang="en-US" sz="4800" i="1" dirty="0">
                <a:solidFill>
                  <a:srgbClr val="000000"/>
                </a:solidFill>
                <a:latin typeface="Arial" pitchFamily="34" charset="0"/>
                <a:ea typeface="Calibri"/>
                <a:cs typeface="Arial" pitchFamily="34" charset="0"/>
              </a:rPr>
              <a:t>UK Cardiovascular Disease Factsheet’</a:t>
            </a:r>
            <a:r>
              <a:rPr lang="en-US" sz="4800" dirty="0">
                <a:solidFill>
                  <a:srgbClr val="000000"/>
                </a:solidFill>
                <a:latin typeface="Arial" pitchFamily="34" charset="0"/>
                <a:ea typeface="Calibri"/>
                <a:cs typeface="Arial" pitchFamily="34" charset="0"/>
              </a:rPr>
              <a:t>. Available at: </a:t>
            </a:r>
            <a:r>
              <a:rPr lang="en-US" sz="4800" dirty="0">
                <a:solidFill>
                  <a:srgbClr val="000000"/>
                </a:solidFill>
                <a:latin typeface="Arial" pitchFamily="34" charset="0"/>
                <a:ea typeface="Calibri"/>
                <a:cs typeface="Arial" pitchFamily="34" charset="0"/>
                <a:hlinkClick r:id="rId4"/>
              </a:rPr>
              <a:t>https://www.bhf.org.uk/-/media/files/for-professionals/research/heart-statistics/bhf-cvd-statistics-uk-factsheet.pdf</a:t>
            </a:r>
            <a:r>
              <a:rPr lang="en-US" sz="4800" dirty="0">
                <a:solidFill>
                  <a:srgbClr val="000000"/>
                </a:solidFill>
                <a:latin typeface="Arial" pitchFamily="34" charset="0"/>
                <a:ea typeface="Calibri"/>
                <a:cs typeface="Arial" pitchFamily="34" charset="0"/>
              </a:rPr>
              <a:t>. [Accessed on 29th October 2025]</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Buddiga</a:t>
            </a:r>
            <a:r>
              <a:rPr lang="en-US" sz="4800" dirty="0">
                <a:solidFill>
                  <a:srgbClr val="000000"/>
                </a:solidFill>
                <a:latin typeface="Arial" pitchFamily="34" charset="0"/>
                <a:ea typeface="Calibri"/>
                <a:cs typeface="Arial" pitchFamily="34" charset="0"/>
              </a:rPr>
              <a:t>, P. (2023) </a:t>
            </a:r>
            <a:r>
              <a:rPr lang="en-US" sz="4800" i="1" dirty="0">
                <a:solidFill>
                  <a:srgbClr val="000000"/>
                </a:solidFill>
                <a:latin typeface="Arial" pitchFamily="34" charset="0"/>
                <a:ea typeface="Calibri"/>
                <a:cs typeface="Arial" pitchFamily="34" charset="0"/>
              </a:rPr>
              <a:t>MD: Cardiovascular System Anatomy. </a:t>
            </a:r>
            <a:r>
              <a:rPr lang="en-US" sz="4800" i="1" dirty="0" err="1">
                <a:solidFill>
                  <a:srgbClr val="000000"/>
                </a:solidFill>
                <a:latin typeface="Arial" pitchFamily="34" charset="0"/>
                <a:ea typeface="Calibri"/>
                <a:cs typeface="Arial" pitchFamily="34" charset="0"/>
              </a:rPr>
              <a:t>Medscape</a:t>
            </a:r>
            <a:r>
              <a:rPr lang="en-US" sz="4800" dirty="0">
                <a:solidFill>
                  <a:srgbClr val="000000"/>
                </a:solidFill>
                <a:latin typeface="Arial" pitchFamily="34" charset="0"/>
                <a:ea typeface="Calibri"/>
                <a:cs typeface="Arial" pitchFamily="34" charset="0"/>
              </a:rPr>
              <a:t>. Available at: https://emedicine.medscape.com/article/1948510-overview?form=fpf [Accessed on 29th October 2025]</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a:solidFill>
                  <a:srgbClr val="000000"/>
                </a:solidFill>
                <a:latin typeface="Arial" pitchFamily="34" charset="0"/>
                <a:ea typeface="Calibri"/>
                <a:cs typeface="Arial" pitchFamily="34" charset="0"/>
              </a:rPr>
              <a:t>CDC, (2024). About Coronary Artery Disease (CAD). Available at: https://www.cdc.gov/heart-disease/about/coronary-artery-disease.html [Accessed on 29th October 2025]</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Chaudhry</a:t>
            </a:r>
            <a:r>
              <a:rPr lang="en-US" sz="4800" dirty="0">
                <a:solidFill>
                  <a:srgbClr val="000000"/>
                </a:solidFill>
                <a:latin typeface="Arial" pitchFamily="34" charset="0"/>
                <a:ea typeface="Calibri"/>
                <a:cs typeface="Arial" pitchFamily="34" charset="0"/>
              </a:rPr>
              <a:t>, R., Miao, J. H., and </a:t>
            </a:r>
            <a:r>
              <a:rPr lang="en-US" sz="4800" dirty="0" err="1">
                <a:solidFill>
                  <a:srgbClr val="000000"/>
                </a:solidFill>
                <a:latin typeface="Arial" pitchFamily="34" charset="0"/>
                <a:ea typeface="Calibri"/>
                <a:cs typeface="Arial" pitchFamily="34" charset="0"/>
              </a:rPr>
              <a:t>Rehman</a:t>
            </a:r>
            <a:r>
              <a:rPr lang="en-US" sz="4800" dirty="0">
                <a:solidFill>
                  <a:srgbClr val="000000"/>
                </a:solidFill>
                <a:latin typeface="Arial" pitchFamily="34" charset="0"/>
                <a:ea typeface="Calibri"/>
                <a:cs typeface="Arial" pitchFamily="34" charset="0"/>
              </a:rPr>
              <a:t>, A. (2022). Physiology, cardiovascular. In </a:t>
            </a:r>
            <a:r>
              <a:rPr lang="en-US" sz="4800" i="1" dirty="0" err="1">
                <a:solidFill>
                  <a:srgbClr val="000000"/>
                </a:solidFill>
                <a:latin typeface="Arial" pitchFamily="34" charset="0"/>
                <a:ea typeface="Calibri"/>
                <a:cs typeface="Arial" pitchFamily="34" charset="0"/>
              </a:rPr>
              <a:t>StatPearls</a:t>
            </a:r>
            <a:r>
              <a:rPr lang="en-US" sz="4800" i="1" dirty="0">
                <a:solidFill>
                  <a:srgbClr val="000000"/>
                </a:solidFill>
                <a:latin typeface="Arial" pitchFamily="34" charset="0"/>
                <a:ea typeface="Calibri"/>
                <a:cs typeface="Arial" pitchFamily="34" charset="0"/>
              </a:rPr>
              <a:t> [Internet]</a:t>
            </a:r>
            <a:r>
              <a:rPr lang="en-US" sz="4800" dirty="0">
                <a:solidFill>
                  <a:srgbClr val="000000"/>
                </a:solidFill>
                <a:latin typeface="Arial" pitchFamily="34" charset="0"/>
                <a:ea typeface="Calibri"/>
                <a:cs typeface="Arial" pitchFamily="34" charset="0"/>
              </a:rPr>
              <a:t>. </a:t>
            </a:r>
            <a:r>
              <a:rPr lang="en-US" sz="4800" dirty="0" err="1">
                <a:solidFill>
                  <a:srgbClr val="000000"/>
                </a:solidFill>
                <a:latin typeface="Arial" pitchFamily="34" charset="0"/>
                <a:ea typeface="Calibri"/>
                <a:cs typeface="Arial" pitchFamily="34" charset="0"/>
              </a:rPr>
              <a:t>StatPearls</a:t>
            </a:r>
            <a:r>
              <a:rPr lang="en-US" sz="4800" dirty="0">
                <a:solidFill>
                  <a:srgbClr val="000000"/>
                </a:solidFill>
                <a:latin typeface="Arial" pitchFamily="34" charset="0"/>
                <a:ea typeface="Calibri"/>
                <a:cs typeface="Arial" pitchFamily="34" charset="0"/>
              </a:rPr>
              <a:t> Publishing.</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Dineen</a:t>
            </a:r>
            <a:r>
              <a:rPr lang="en-US" sz="4800" dirty="0">
                <a:solidFill>
                  <a:srgbClr val="000000"/>
                </a:solidFill>
                <a:latin typeface="Arial" pitchFamily="34" charset="0"/>
                <a:ea typeface="Calibri"/>
                <a:cs typeface="Arial" pitchFamily="34" charset="0"/>
              </a:rPr>
              <a:t>-Griffin, S., Garcia-Cardenas, V., Williams, K. and </a:t>
            </a:r>
            <a:r>
              <a:rPr lang="en-US" sz="4800" dirty="0" err="1">
                <a:solidFill>
                  <a:srgbClr val="000000"/>
                </a:solidFill>
                <a:latin typeface="Arial" pitchFamily="34" charset="0"/>
                <a:ea typeface="Calibri"/>
                <a:cs typeface="Arial" pitchFamily="34" charset="0"/>
              </a:rPr>
              <a:t>Benrimoj</a:t>
            </a:r>
            <a:r>
              <a:rPr lang="en-US" sz="4800" dirty="0">
                <a:solidFill>
                  <a:srgbClr val="000000"/>
                </a:solidFill>
                <a:latin typeface="Arial" pitchFamily="34" charset="0"/>
                <a:ea typeface="Calibri"/>
                <a:cs typeface="Arial" pitchFamily="34" charset="0"/>
              </a:rPr>
              <a:t>, S.I., 2019. Helping patients help themselves: a systematic review of self-management support strategies in primary health care practice. </a:t>
            </a:r>
            <a:r>
              <a:rPr lang="en-US" sz="4800" i="1" dirty="0" err="1">
                <a:solidFill>
                  <a:srgbClr val="000000"/>
                </a:solidFill>
                <a:latin typeface="Arial" pitchFamily="34" charset="0"/>
                <a:ea typeface="Calibri"/>
                <a:cs typeface="Arial" pitchFamily="34" charset="0"/>
              </a:rPr>
              <a:t>PloS</a:t>
            </a:r>
            <a:r>
              <a:rPr lang="en-US" sz="4800" i="1" dirty="0">
                <a:solidFill>
                  <a:srgbClr val="000000"/>
                </a:solidFill>
                <a:latin typeface="Arial" pitchFamily="34" charset="0"/>
                <a:ea typeface="Calibri"/>
                <a:cs typeface="Arial" pitchFamily="34" charset="0"/>
              </a:rPr>
              <a:t> one</a:t>
            </a:r>
            <a:r>
              <a:rPr lang="en-US" sz="4800" dirty="0">
                <a:solidFill>
                  <a:srgbClr val="000000"/>
                </a:solidFill>
                <a:latin typeface="Arial" pitchFamily="34" charset="0"/>
                <a:ea typeface="Calibri"/>
                <a:cs typeface="Arial" pitchFamily="34" charset="0"/>
              </a:rPr>
              <a:t>, </a:t>
            </a:r>
            <a:r>
              <a:rPr lang="en-US" sz="4800" i="1" dirty="0">
                <a:solidFill>
                  <a:srgbClr val="000000"/>
                </a:solidFill>
                <a:latin typeface="Arial" pitchFamily="34" charset="0"/>
                <a:ea typeface="Calibri"/>
                <a:cs typeface="Arial" pitchFamily="34" charset="0"/>
              </a:rPr>
              <a:t>14</a:t>
            </a:r>
            <a:r>
              <a:rPr lang="en-US" sz="4800" dirty="0">
                <a:solidFill>
                  <a:srgbClr val="000000"/>
                </a:solidFill>
                <a:latin typeface="Arial" pitchFamily="34" charset="0"/>
                <a:ea typeface="Calibri"/>
                <a:cs typeface="Arial" pitchFamily="34" charset="0"/>
              </a:rPr>
              <a:t>(8), p.e0220116. </a:t>
            </a:r>
            <a:r>
              <a:rPr lang="en-US" sz="4800" dirty="0">
                <a:solidFill>
                  <a:srgbClr val="000000"/>
                </a:solidFill>
                <a:latin typeface="Arial" pitchFamily="34" charset="0"/>
                <a:ea typeface="Calibri"/>
                <a:cs typeface="Arial" pitchFamily="34" charset="0"/>
                <a:hlinkClick r:id="rId5"/>
              </a:rPr>
              <a:t>https://doi.org/10.1371/journal.pone.0220116</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Kroeker</a:t>
            </a:r>
            <a:r>
              <a:rPr lang="en-US" sz="4800" dirty="0">
                <a:solidFill>
                  <a:srgbClr val="000000"/>
                </a:solidFill>
                <a:latin typeface="Arial" pitchFamily="34" charset="0"/>
                <a:ea typeface="Calibri"/>
                <a:cs typeface="Arial" pitchFamily="34" charset="0"/>
              </a:rPr>
              <a:t>, C. G. (2018). Cardiovascular system: anatomy and physiology. </a:t>
            </a:r>
            <a:r>
              <a:rPr lang="en-US" sz="4800" i="1" dirty="0">
                <a:solidFill>
                  <a:srgbClr val="000000"/>
                </a:solidFill>
                <a:latin typeface="Arial" pitchFamily="34" charset="0"/>
                <a:ea typeface="Calibri"/>
                <a:cs typeface="Arial" pitchFamily="34" charset="0"/>
              </a:rPr>
              <a:t>Cardiovascular Mechanics</a:t>
            </a:r>
            <a:r>
              <a:rPr lang="en-US" sz="4800" dirty="0">
                <a:solidFill>
                  <a:srgbClr val="000000"/>
                </a:solidFill>
                <a:latin typeface="Arial" pitchFamily="34" charset="0"/>
                <a:ea typeface="Calibri"/>
                <a:cs typeface="Arial" pitchFamily="34" charset="0"/>
              </a:rPr>
              <a:t>, </a:t>
            </a:r>
            <a:r>
              <a:rPr lang="en-US" sz="4800" i="1" dirty="0">
                <a:solidFill>
                  <a:srgbClr val="000000"/>
                </a:solidFill>
                <a:latin typeface="Arial" pitchFamily="34" charset="0"/>
                <a:ea typeface="Calibri"/>
                <a:cs typeface="Arial" pitchFamily="34" charset="0"/>
              </a:rPr>
              <a:t>2</a:t>
            </a:r>
            <a:r>
              <a:rPr lang="en-US" sz="4800" dirty="0">
                <a:solidFill>
                  <a:srgbClr val="000000"/>
                </a:solidFill>
                <a:latin typeface="Arial" pitchFamily="34" charset="0"/>
                <a:ea typeface="Calibri"/>
                <a:cs typeface="Arial" pitchFamily="34" charset="0"/>
              </a:rPr>
              <a:t>(5), 1. </a:t>
            </a:r>
            <a:r>
              <a:rPr lang="en-US" sz="4800" dirty="0">
                <a:solidFill>
                  <a:srgbClr val="000000"/>
                </a:solidFill>
                <a:latin typeface="Arial" pitchFamily="34" charset="0"/>
                <a:ea typeface="Calibri"/>
                <a:cs typeface="Arial" pitchFamily="34" charset="0"/>
                <a:hlinkClick r:id="rId6"/>
              </a:rPr>
              <a:t>https://api.taylorfrancis.com/content/chapters/edit/download?identifierName=doi&amp;identifierValue=10.1201/b21917-1&amp;type=chapterpdf</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a:solidFill>
                  <a:srgbClr val="000000"/>
                </a:solidFill>
                <a:latin typeface="Arial" pitchFamily="34" charset="0"/>
                <a:ea typeface="Calibri"/>
                <a:cs typeface="Arial" pitchFamily="34" charset="0"/>
              </a:rPr>
              <a:t>Liu, H. T., Deng, N. H., Wu, Z. F., Zhou, Z. Y., </a:t>
            </a:r>
            <a:r>
              <a:rPr lang="en-US" sz="4800" dirty="0" err="1">
                <a:solidFill>
                  <a:srgbClr val="000000"/>
                </a:solidFill>
                <a:latin typeface="Arial" pitchFamily="34" charset="0"/>
                <a:ea typeface="Calibri"/>
                <a:cs typeface="Arial" pitchFamily="34" charset="0"/>
              </a:rPr>
              <a:t>Tian</a:t>
            </a:r>
            <a:r>
              <a:rPr lang="en-US" sz="4800" dirty="0">
                <a:solidFill>
                  <a:srgbClr val="000000"/>
                </a:solidFill>
                <a:latin typeface="Arial" pitchFamily="34" charset="0"/>
                <a:ea typeface="Calibri"/>
                <a:cs typeface="Arial" pitchFamily="34" charset="0"/>
              </a:rPr>
              <a:t>, Z., Liu, X. Y., ... &amp; Jiang, Z. S. (2023). </a:t>
            </a:r>
            <a:r>
              <a:rPr lang="en-US" sz="4800" dirty="0" err="1">
                <a:solidFill>
                  <a:srgbClr val="000000"/>
                </a:solidFill>
                <a:latin typeface="Arial" pitchFamily="34" charset="0"/>
                <a:ea typeface="Calibri"/>
                <a:cs typeface="Arial" pitchFamily="34" charset="0"/>
              </a:rPr>
              <a:t>Statin's</a:t>
            </a:r>
            <a:r>
              <a:rPr lang="en-US" sz="4800" dirty="0">
                <a:solidFill>
                  <a:srgbClr val="000000"/>
                </a:solidFill>
                <a:latin typeface="Arial" pitchFamily="34" charset="0"/>
                <a:ea typeface="Calibri"/>
                <a:cs typeface="Arial" pitchFamily="34" charset="0"/>
              </a:rPr>
              <a:t> role on blood pressure levels: Meta‐analysis based on randomized controlled trials. </a:t>
            </a:r>
            <a:r>
              <a:rPr lang="en-US" sz="4800" i="1" dirty="0">
                <a:solidFill>
                  <a:srgbClr val="000000"/>
                </a:solidFill>
                <a:latin typeface="Arial" pitchFamily="34" charset="0"/>
                <a:ea typeface="Calibri"/>
                <a:cs typeface="Arial" pitchFamily="34" charset="0"/>
              </a:rPr>
              <a:t>The Journal of Clinical Hypertension</a:t>
            </a:r>
            <a:r>
              <a:rPr lang="en-US" sz="4800" dirty="0">
                <a:solidFill>
                  <a:srgbClr val="000000"/>
                </a:solidFill>
                <a:latin typeface="Arial" pitchFamily="34" charset="0"/>
                <a:ea typeface="Calibri"/>
                <a:cs typeface="Arial" pitchFamily="34" charset="0"/>
              </a:rPr>
              <a:t>, </a:t>
            </a:r>
            <a:r>
              <a:rPr lang="en-US" sz="4800" i="1" dirty="0">
                <a:solidFill>
                  <a:srgbClr val="000000"/>
                </a:solidFill>
                <a:latin typeface="Arial" pitchFamily="34" charset="0"/>
                <a:ea typeface="Calibri"/>
                <a:cs typeface="Arial" pitchFamily="34" charset="0"/>
              </a:rPr>
              <a:t>25</a:t>
            </a:r>
            <a:r>
              <a:rPr lang="en-US" sz="4800" dirty="0">
                <a:solidFill>
                  <a:srgbClr val="000000"/>
                </a:solidFill>
                <a:latin typeface="Arial" pitchFamily="34" charset="0"/>
                <a:ea typeface="Calibri"/>
                <a:cs typeface="Arial" pitchFamily="34" charset="0"/>
              </a:rPr>
              <a:t>(3), 238-250. </a:t>
            </a:r>
            <a:r>
              <a:rPr lang="en-US" sz="4800" dirty="0" err="1">
                <a:solidFill>
                  <a:srgbClr val="000000"/>
                </a:solidFill>
                <a:latin typeface="Arial" pitchFamily="34" charset="0"/>
                <a:ea typeface="Calibri"/>
                <a:cs typeface="Arial" pitchFamily="34" charset="0"/>
              </a:rPr>
              <a:t>doi</a:t>
            </a:r>
            <a:r>
              <a:rPr lang="en-US" sz="4800" dirty="0">
                <a:solidFill>
                  <a:srgbClr val="000000"/>
                </a:solidFill>
                <a:latin typeface="Arial" pitchFamily="34" charset="0"/>
                <a:ea typeface="Calibri"/>
                <a:cs typeface="Arial" pitchFamily="34" charset="0"/>
              </a:rPr>
              <a:t>: 10.1111/jch.14645</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a:solidFill>
                  <a:srgbClr val="000000"/>
                </a:solidFill>
                <a:latin typeface="Arial" pitchFamily="34" charset="0"/>
                <a:ea typeface="Calibri"/>
                <a:cs typeface="Arial" pitchFamily="34" charset="0"/>
              </a:rPr>
              <a:t>NICE, (2023). Hypertension in adults: diagnosis and management. Available at: https://www.nice.org.uk/guidance/ng136/chapter/recommendations [Accessed on 29th October 2025]</a:t>
            </a:r>
            <a:endParaRPr lang="en-US" sz="4800" dirty="0">
              <a:latin typeface="Arial" pitchFamily="34" charset="0"/>
              <a:ea typeface="Arial"/>
              <a:cs typeface="Arial" pitchFamily="34" charset="0"/>
            </a:endParaRPr>
          </a:p>
          <a:p>
            <a:pPr marL="0" algn="just">
              <a:lnSpc>
                <a:spcPct val="120000"/>
              </a:lnSpc>
            </a:pPr>
            <a:r>
              <a:rPr lang="en-US" sz="4800" dirty="0">
                <a:solidFill>
                  <a:srgbClr val="000000"/>
                </a:solidFill>
                <a:latin typeface="Arial" pitchFamily="34" charset="0"/>
                <a:ea typeface="Times New Roman"/>
                <a:cs typeface="Arial" pitchFamily="34" charset="0"/>
              </a:rPr>
              <a:t>NMC, (2018).</a:t>
            </a:r>
            <a:r>
              <a:rPr lang="en-US" sz="4800" dirty="0">
                <a:solidFill>
                  <a:srgbClr val="000000"/>
                </a:solidFill>
                <a:latin typeface="Arial" pitchFamily="34" charset="0"/>
                <a:ea typeface="Calibri"/>
                <a:cs typeface="Arial" pitchFamily="34" charset="0"/>
              </a:rPr>
              <a:t> </a:t>
            </a:r>
            <a:r>
              <a:rPr lang="en-US" sz="4800" dirty="0">
                <a:solidFill>
                  <a:srgbClr val="000000"/>
                </a:solidFill>
                <a:latin typeface="Arial" pitchFamily="34" charset="0"/>
                <a:ea typeface="Times New Roman"/>
                <a:cs typeface="Arial" pitchFamily="34" charset="0"/>
              </a:rPr>
              <a:t>The Code Professional standards of practice and </a:t>
            </a:r>
            <a:r>
              <a:rPr lang="en-US" sz="4800" dirty="0" err="1">
                <a:solidFill>
                  <a:srgbClr val="000000"/>
                </a:solidFill>
                <a:latin typeface="Arial" pitchFamily="34" charset="0"/>
                <a:ea typeface="Times New Roman"/>
                <a:cs typeface="Arial" pitchFamily="34" charset="0"/>
              </a:rPr>
              <a:t>behaviour</a:t>
            </a:r>
            <a:r>
              <a:rPr lang="en-US" sz="4800" dirty="0">
                <a:solidFill>
                  <a:srgbClr val="000000"/>
                </a:solidFill>
                <a:latin typeface="Arial" pitchFamily="34" charset="0"/>
                <a:ea typeface="Times New Roman"/>
                <a:cs typeface="Arial" pitchFamily="34" charset="0"/>
              </a:rPr>
              <a:t> for nurses, midwives and nursing associates. Available at: https://www.nmc.org.uk/globalassets/sitedocuments/nmc-publications/nmc-code.pdf [Accessed on 29th October 2025]</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Nowbar</a:t>
            </a:r>
            <a:r>
              <a:rPr lang="en-US" sz="4800" dirty="0">
                <a:solidFill>
                  <a:srgbClr val="000000"/>
                </a:solidFill>
                <a:latin typeface="Arial" pitchFamily="34" charset="0"/>
                <a:ea typeface="Calibri"/>
                <a:cs typeface="Arial" pitchFamily="34" charset="0"/>
              </a:rPr>
              <a:t>, A. N., </a:t>
            </a:r>
            <a:r>
              <a:rPr lang="en-US" sz="4800" dirty="0" err="1">
                <a:solidFill>
                  <a:srgbClr val="000000"/>
                </a:solidFill>
                <a:latin typeface="Arial" pitchFamily="34" charset="0"/>
                <a:ea typeface="Calibri"/>
                <a:cs typeface="Arial" pitchFamily="34" charset="0"/>
              </a:rPr>
              <a:t>Gitto</a:t>
            </a:r>
            <a:r>
              <a:rPr lang="en-US" sz="4800" dirty="0">
                <a:solidFill>
                  <a:srgbClr val="000000"/>
                </a:solidFill>
                <a:latin typeface="Arial" pitchFamily="34" charset="0"/>
                <a:ea typeface="Calibri"/>
                <a:cs typeface="Arial" pitchFamily="34" charset="0"/>
              </a:rPr>
              <a:t>, M., Howard, J. P., Francis, D. P., and Al-</a:t>
            </a:r>
            <a:r>
              <a:rPr lang="en-US" sz="4800" dirty="0" err="1">
                <a:solidFill>
                  <a:srgbClr val="000000"/>
                </a:solidFill>
                <a:latin typeface="Arial" pitchFamily="34" charset="0"/>
                <a:ea typeface="Calibri"/>
                <a:cs typeface="Arial" pitchFamily="34" charset="0"/>
              </a:rPr>
              <a:t>Lamee</a:t>
            </a:r>
            <a:r>
              <a:rPr lang="en-US" sz="4800" dirty="0">
                <a:solidFill>
                  <a:srgbClr val="000000"/>
                </a:solidFill>
                <a:latin typeface="Arial" pitchFamily="34" charset="0"/>
                <a:ea typeface="Calibri"/>
                <a:cs typeface="Arial" pitchFamily="34" charset="0"/>
              </a:rPr>
              <a:t>, R. (2019). Mortality from ischemic heart disease: Analysis of data from the World Health Organization and coronary artery disease risk factors From NCD Risk Factor Collaboration. </a:t>
            </a:r>
            <a:r>
              <a:rPr lang="en-US" sz="4800" i="1" dirty="0">
                <a:solidFill>
                  <a:srgbClr val="000000"/>
                </a:solidFill>
                <a:latin typeface="Arial" pitchFamily="34" charset="0"/>
                <a:ea typeface="Calibri"/>
                <a:cs typeface="Arial" pitchFamily="34" charset="0"/>
              </a:rPr>
              <a:t>Circulation: cardiovascular quality and outcomes</a:t>
            </a:r>
            <a:r>
              <a:rPr lang="en-US" sz="4800" dirty="0">
                <a:solidFill>
                  <a:srgbClr val="000000"/>
                </a:solidFill>
                <a:latin typeface="Arial" pitchFamily="34" charset="0"/>
                <a:ea typeface="Calibri"/>
                <a:cs typeface="Arial" pitchFamily="34" charset="0"/>
              </a:rPr>
              <a:t>, </a:t>
            </a:r>
            <a:r>
              <a:rPr lang="en-US" sz="4800" i="1" dirty="0">
                <a:solidFill>
                  <a:srgbClr val="000000"/>
                </a:solidFill>
                <a:latin typeface="Arial" pitchFamily="34" charset="0"/>
                <a:ea typeface="Calibri"/>
                <a:cs typeface="Arial" pitchFamily="34" charset="0"/>
              </a:rPr>
              <a:t>12</a:t>
            </a:r>
            <a:r>
              <a:rPr lang="en-US" sz="4800" dirty="0">
                <a:solidFill>
                  <a:srgbClr val="000000"/>
                </a:solidFill>
                <a:latin typeface="Arial" pitchFamily="34" charset="0"/>
                <a:ea typeface="Calibri"/>
                <a:cs typeface="Arial" pitchFamily="34" charset="0"/>
              </a:rPr>
              <a:t>(6), e005375. https://doi.org/10.1161/CIRCOUTCOMES.118.005375</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Patrono</a:t>
            </a:r>
            <a:r>
              <a:rPr lang="en-US" sz="4800" dirty="0">
                <a:solidFill>
                  <a:srgbClr val="000000"/>
                </a:solidFill>
                <a:latin typeface="Arial" pitchFamily="34" charset="0"/>
                <a:ea typeface="Calibri"/>
                <a:cs typeface="Arial" pitchFamily="34" charset="0"/>
              </a:rPr>
              <a:t>, C., and </a:t>
            </a:r>
            <a:r>
              <a:rPr lang="en-US" sz="4800" dirty="0" err="1">
                <a:solidFill>
                  <a:srgbClr val="000000"/>
                </a:solidFill>
                <a:latin typeface="Arial" pitchFamily="34" charset="0"/>
                <a:ea typeface="Calibri"/>
                <a:cs typeface="Arial" pitchFamily="34" charset="0"/>
              </a:rPr>
              <a:t>Baigent</a:t>
            </a:r>
            <a:r>
              <a:rPr lang="en-US" sz="4800" dirty="0">
                <a:solidFill>
                  <a:srgbClr val="000000"/>
                </a:solidFill>
                <a:latin typeface="Arial" pitchFamily="34" charset="0"/>
                <a:ea typeface="Calibri"/>
                <a:cs typeface="Arial" pitchFamily="34" charset="0"/>
              </a:rPr>
              <a:t>, C. (2019). Role of aspirin in primary prevention of cardiovascular disease. </a:t>
            </a:r>
            <a:r>
              <a:rPr lang="en-US" sz="4800" i="1" dirty="0">
                <a:solidFill>
                  <a:srgbClr val="000000"/>
                </a:solidFill>
                <a:latin typeface="Arial" pitchFamily="34" charset="0"/>
                <a:ea typeface="Calibri"/>
                <a:cs typeface="Arial" pitchFamily="34" charset="0"/>
              </a:rPr>
              <a:t>Nature Reviews Cardiology</a:t>
            </a:r>
            <a:r>
              <a:rPr lang="en-US" sz="4800" dirty="0">
                <a:solidFill>
                  <a:srgbClr val="000000"/>
                </a:solidFill>
                <a:latin typeface="Arial" pitchFamily="34" charset="0"/>
                <a:ea typeface="Calibri"/>
                <a:cs typeface="Arial" pitchFamily="34" charset="0"/>
              </a:rPr>
              <a:t>, </a:t>
            </a:r>
            <a:r>
              <a:rPr lang="en-US" sz="4800" i="1" dirty="0">
                <a:solidFill>
                  <a:srgbClr val="000000"/>
                </a:solidFill>
                <a:latin typeface="Arial" pitchFamily="34" charset="0"/>
                <a:ea typeface="Calibri"/>
                <a:cs typeface="Arial" pitchFamily="34" charset="0"/>
              </a:rPr>
              <a:t>16</a:t>
            </a:r>
            <a:r>
              <a:rPr lang="en-US" sz="4800" dirty="0">
                <a:solidFill>
                  <a:srgbClr val="000000"/>
                </a:solidFill>
                <a:latin typeface="Arial" pitchFamily="34" charset="0"/>
                <a:ea typeface="Calibri"/>
                <a:cs typeface="Arial" pitchFamily="34" charset="0"/>
              </a:rPr>
              <a:t>(11), 675-686. https://doi.org/10.1038/s41569-019-0225-y</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Shahjehan</a:t>
            </a:r>
            <a:r>
              <a:rPr lang="en-US" sz="4800" dirty="0">
                <a:solidFill>
                  <a:srgbClr val="000000"/>
                </a:solidFill>
                <a:latin typeface="Arial" pitchFamily="34" charset="0"/>
                <a:ea typeface="Calibri"/>
                <a:cs typeface="Arial" pitchFamily="34" charset="0"/>
              </a:rPr>
              <a:t>, R. D., Sharma, S., and </a:t>
            </a:r>
            <a:r>
              <a:rPr lang="en-US" sz="4800" dirty="0" err="1">
                <a:solidFill>
                  <a:srgbClr val="000000"/>
                </a:solidFill>
                <a:latin typeface="Arial" pitchFamily="34" charset="0"/>
                <a:ea typeface="Calibri"/>
                <a:cs typeface="Arial" pitchFamily="34" charset="0"/>
              </a:rPr>
              <a:t>Bhutta</a:t>
            </a:r>
            <a:r>
              <a:rPr lang="en-US" sz="4800" dirty="0">
                <a:solidFill>
                  <a:srgbClr val="000000"/>
                </a:solidFill>
                <a:latin typeface="Arial" pitchFamily="34" charset="0"/>
                <a:ea typeface="Calibri"/>
                <a:cs typeface="Arial" pitchFamily="34" charset="0"/>
              </a:rPr>
              <a:t>, B. S. (2024). Coronary artery disease. In </a:t>
            </a:r>
            <a:r>
              <a:rPr lang="en-US" sz="4800" i="1" dirty="0" err="1">
                <a:solidFill>
                  <a:srgbClr val="000000"/>
                </a:solidFill>
                <a:latin typeface="Arial" pitchFamily="34" charset="0"/>
                <a:ea typeface="Calibri"/>
                <a:cs typeface="Arial" pitchFamily="34" charset="0"/>
              </a:rPr>
              <a:t>StatPearls</a:t>
            </a:r>
            <a:r>
              <a:rPr lang="en-US" sz="4800" i="1" dirty="0">
                <a:solidFill>
                  <a:srgbClr val="000000"/>
                </a:solidFill>
                <a:latin typeface="Arial" pitchFamily="34" charset="0"/>
                <a:ea typeface="Calibri"/>
                <a:cs typeface="Arial" pitchFamily="34" charset="0"/>
              </a:rPr>
              <a:t> [Internet]</a:t>
            </a:r>
            <a:r>
              <a:rPr lang="en-US" sz="4800" dirty="0">
                <a:solidFill>
                  <a:srgbClr val="000000"/>
                </a:solidFill>
                <a:latin typeface="Arial" pitchFamily="34" charset="0"/>
                <a:ea typeface="Calibri"/>
                <a:cs typeface="Arial" pitchFamily="34" charset="0"/>
              </a:rPr>
              <a:t>. </a:t>
            </a:r>
            <a:r>
              <a:rPr lang="en-US" sz="4800" dirty="0" err="1">
                <a:solidFill>
                  <a:srgbClr val="000000"/>
                </a:solidFill>
                <a:latin typeface="Arial" pitchFamily="34" charset="0"/>
                <a:ea typeface="Calibri"/>
                <a:cs typeface="Arial" pitchFamily="34" charset="0"/>
              </a:rPr>
              <a:t>StatPearls</a:t>
            </a:r>
            <a:r>
              <a:rPr lang="en-US" sz="4800" dirty="0">
                <a:solidFill>
                  <a:srgbClr val="000000"/>
                </a:solidFill>
                <a:latin typeface="Arial" pitchFamily="34" charset="0"/>
                <a:ea typeface="Calibri"/>
                <a:cs typeface="Arial" pitchFamily="34" charset="0"/>
              </a:rPr>
              <a:t> Publishing.</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err="1">
                <a:solidFill>
                  <a:srgbClr val="000000"/>
                </a:solidFill>
                <a:latin typeface="Arial" pitchFamily="34" charset="0"/>
                <a:ea typeface="Calibri"/>
                <a:cs typeface="Arial" pitchFamily="34" charset="0"/>
              </a:rPr>
              <a:t>Sharkiya</a:t>
            </a:r>
            <a:r>
              <a:rPr lang="en-US" sz="4800" dirty="0">
                <a:solidFill>
                  <a:srgbClr val="000000"/>
                </a:solidFill>
                <a:latin typeface="Arial" pitchFamily="34" charset="0"/>
                <a:ea typeface="Calibri"/>
                <a:cs typeface="Arial" pitchFamily="34" charset="0"/>
              </a:rPr>
              <a:t>, S. H. (2023). Quality communication can improve patient-</a:t>
            </a:r>
            <a:r>
              <a:rPr lang="en-US" sz="4800" dirty="0" err="1">
                <a:solidFill>
                  <a:srgbClr val="000000"/>
                </a:solidFill>
                <a:latin typeface="Arial" pitchFamily="34" charset="0"/>
                <a:ea typeface="Calibri"/>
                <a:cs typeface="Arial" pitchFamily="34" charset="0"/>
              </a:rPr>
              <a:t>centred</a:t>
            </a:r>
            <a:r>
              <a:rPr lang="en-US" sz="4800" dirty="0">
                <a:solidFill>
                  <a:srgbClr val="000000"/>
                </a:solidFill>
                <a:latin typeface="Arial" pitchFamily="34" charset="0"/>
                <a:ea typeface="Calibri"/>
                <a:cs typeface="Arial" pitchFamily="34" charset="0"/>
              </a:rPr>
              <a:t> health outcomes among older patients: a rapid review. </a:t>
            </a:r>
            <a:r>
              <a:rPr lang="en-US" sz="4800" i="1" dirty="0">
                <a:solidFill>
                  <a:srgbClr val="000000"/>
                </a:solidFill>
                <a:latin typeface="Arial" pitchFamily="34" charset="0"/>
                <a:ea typeface="Calibri"/>
                <a:cs typeface="Arial" pitchFamily="34" charset="0"/>
              </a:rPr>
              <a:t>BMC Health Services Research</a:t>
            </a:r>
            <a:r>
              <a:rPr lang="en-US" sz="4800" dirty="0">
                <a:solidFill>
                  <a:srgbClr val="000000"/>
                </a:solidFill>
                <a:latin typeface="Arial" pitchFamily="34" charset="0"/>
                <a:ea typeface="Calibri"/>
                <a:cs typeface="Arial" pitchFamily="34" charset="0"/>
              </a:rPr>
              <a:t>, </a:t>
            </a:r>
            <a:r>
              <a:rPr lang="en-US" sz="4800" i="1" dirty="0">
                <a:solidFill>
                  <a:srgbClr val="000000"/>
                </a:solidFill>
                <a:latin typeface="Arial" pitchFamily="34" charset="0"/>
                <a:ea typeface="Calibri"/>
                <a:cs typeface="Arial" pitchFamily="34" charset="0"/>
              </a:rPr>
              <a:t>23</a:t>
            </a:r>
            <a:r>
              <a:rPr lang="en-US" sz="4800" dirty="0">
                <a:solidFill>
                  <a:srgbClr val="000000"/>
                </a:solidFill>
                <a:latin typeface="Arial" pitchFamily="34" charset="0"/>
                <a:ea typeface="Calibri"/>
                <a:cs typeface="Arial" pitchFamily="34" charset="0"/>
              </a:rPr>
              <a:t>(1), 886. </a:t>
            </a:r>
            <a:r>
              <a:rPr lang="en-US" sz="4800" dirty="0">
                <a:solidFill>
                  <a:srgbClr val="000000"/>
                </a:solidFill>
                <a:latin typeface="Arial" pitchFamily="34" charset="0"/>
                <a:ea typeface="Calibri"/>
                <a:cs typeface="Arial" pitchFamily="34" charset="0"/>
                <a:hlinkClick r:id="rId7"/>
              </a:rPr>
              <a:t>https://doi.org/10.1186/s12913-023-09869-8</a:t>
            </a:r>
            <a:endParaRPr lang="en-US" sz="4800" dirty="0">
              <a:latin typeface="Arial" pitchFamily="34" charset="0"/>
              <a:ea typeface="Arial"/>
              <a:cs typeface="Arial" pitchFamily="34" charset="0"/>
            </a:endParaRPr>
          </a:p>
          <a:p>
            <a:pPr marL="0" algn="just">
              <a:lnSpc>
                <a:spcPct val="120000"/>
              </a:lnSpc>
              <a:spcAft>
                <a:spcPts val="1000"/>
              </a:spcAft>
            </a:pPr>
            <a:r>
              <a:rPr lang="en-US" sz="4800" dirty="0">
                <a:solidFill>
                  <a:srgbClr val="000000"/>
                </a:solidFill>
                <a:latin typeface="Arial" pitchFamily="34" charset="0"/>
                <a:ea typeface="Calibri"/>
                <a:cs typeface="Arial" pitchFamily="34" charset="0"/>
              </a:rPr>
              <a:t>Singh, B., </a:t>
            </a:r>
            <a:r>
              <a:rPr lang="en-US" sz="4800" dirty="0" err="1">
                <a:solidFill>
                  <a:srgbClr val="000000"/>
                </a:solidFill>
                <a:latin typeface="Arial" pitchFamily="34" charset="0"/>
                <a:ea typeface="Calibri"/>
                <a:cs typeface="Arial" pitchFamily="34" charset="0"/>
              </a:rPr>
              <a:t>Cusick</a:t>
            </a:r>
            <a:r>
              <a:rPr lang="en-US" sz="4800" dirty="0">
                <a:solidFill>
                  <a:srgbClr val="000000"/>
                </a:solidFill>
                <a:latin typeface="Arial" pitchFamily="34" charset="0"/>
                <a:ea typeface="Calibri"/>
                <a:cs typeface="Arial" pitchFamily="34" charset="0"/>
              </a:rPr>
              <a:t>, A. S., </a:t>
            </a:r>
            <a:r>
              <a:rPr lang="en-US" sz="4800" dirty="0" err="1">
                <a:solidFill>
                  <a:srgbClr val="000000"/>
                </a:solidFill>
                <a:latin typeface="Arial" pitchFamily="34" charset="0"/>
                <a:ea typeface="Calibri"/>
                <a:cs typeface="Arial" pitchFamily="34" charset="0"/>
              </a:rPr>
              <a:t>Goyal</a:t>
            </a:r>
            <a:r>
              <a:rPr lang="en-US" sz="4800" dirty="0">
                <a:solidFill>
                  <a:srgbClr val="000000"/>
                </a:solidFill>
                <a:latin typeface="Arial" pitchFamily="34" charset="0"/>
                <a:ea typeface="Calibri"/>
                <a:cs typeface="Arial" pitchFamily="34" charset="0"/>
              </a:rPr>
              <a:t>, A., and Patel, P. (2025). ACE inhibitors. In </a:t>
            </a:r>
            <a:r>
              <a:rPr lang="en-US" sz="4800" i="1" dirty="0" err="1">
                <a:solidFill>
                  <a:srgbClr val="000000"/>
                </a:solidFill>
                <a:latin typeface="Arial" pitchFamily="34" charset="0"/>
                <a:ea typeface="Calibri"/>
                <a:cs typeface="Arial" pitchFamily="34" charset="0"/>
              </a:rPr>
              <a:t>StatPearls</a:t>
            </a:r>
            <a:r>
              <a:rPr lang="en-US" sz="4800" i="1" dirty="0">
                <a:solidFill>
                  <a:srgbClr val="000000"/>
                </a:solidFill>
                <a:latin typeface="Arial" pitchFamily="34" charset="0"/>
                <a:ea typeface="Calibri"/>
                <a:cs typeface="Arial" pitchFamily="34" charset="0"/>
              </a:rPr>
              <a:t> [Internet]</a:t>
            </a:r>
            <a:r>
              <a:rPr lang="en-US" sz="4800" dirty="0">
                <a:solidFill>
                  <a:srgbClr val="000000"/>
                </a:solidFill>
                <a:latin typeface="Arial" pitchFamily="34" charset="0"/>
                <a:ea typeface="Calibri"/>
                <a:cs typeface="Arial" pitchFamily="34" charset="0"/>
              </a:rPr>
              <a:t>. </a:t>
            </a:r>
            <a:r>
              <a:rPr lang="en-US" sz="4800" dirty="0" err="1">
                <a:solidFill>
                  <a:srgbClr val="000000"/>
                </a:solidFill>
                <a:latin typeface="Arial" pitchFamily="34" charset="0"/>
                <a:ea typeface="Calibri"/>
                <a:cs typeface="Arial" pitchFamily="34" charset="0"/>
              </a:rPr>
              <a:t>StatPearls</a:t>
            </a:r>
            <a:r>
              <a:rPr lang="en-US" sz="4800" dirty="0">
                <a:solidFill>
                  <a:srgbClr val="000000"/>
                </a:solidFill>
                <a:latin typeface="Arial" pitchFamily="34" charset="0"/>
                <a:ea typeface="Calibri"/>
                <a:cs typeface="Arial" pitchFamily="34" charset="0"/>
              </a:rPr>
              <a:t> Publishing.</a:t>
            </a:r>
            <a:endParaRPr lang="en-US" sz="4800" dirty="0">
              <a:latin typeface="Arial" pitchFamily="34" charset="0"/>
              <a:ea typeface="Arial"/>
              <a:cs typeface="Arial" pitchFamily="34" charset="0"/>
            </a:endParaRPr>
          </a:p>
        </p:txBody>
      </p:sp>
      <p:pic>
        <p:nvPicPr>
          <p:cNvPr id="9" name="Audio 8">
            <a:hlinkClick r:id="" action="ppaction://media"/>
            <a:extLst>
              <a:ext uri="{FF2B5EF4-FFF2-40B4-BE49-F238E27FC236}">
                <a16:creationId xmlns:a16="http://schemas.microsoft.com/office/drawing/2014/main" id="{426949AE-22CF-86E2-FB59-BCC50C7C6529}"/>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45505" t="-245505" r="-245505" b="-245505"/>
          <a:stretch>
            <a:fillRect/>
          </a:stretch>
        </p:blipFill>
        <p:spPr>
          <a:xfrm>
            <a:off x="10720426" y="6605626"/>
            <a:ext cx="2880360" cy="288036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623"/>
    </mc:Choice>
    <mc:Fallback>
      <p:transition spd="slow" advTm="106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4.3"/>
</p:tagLst>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TM03457444[[fn=Basis]]</Template>
  <TotalTime>291</TotalTime>
  <Words>2934</Words>
  <Application>Microsoft Office PowerPoint</Application>
  <PresentationFormat>Custom</PresentationFormat>
  <Paragraphs>134</Paragraphs>
  <Slides>14</Slides>
  <Notes>12</Notes>
  <HiddenSlides>0</HiddenSlides>
  <MMClips>14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Corbel</vt:lpstr>
      <vt:lpstr>Basis</vt:lpstr>
      <vt:lpstr>    COMPONENT 2: PRESENTATION CARE PLAN FOR A PATIENT WITH CAD (CORONARY ARTERY DISEASE)</vt:lpstr>
      <vt:lpstr>Introduction  </vt:lpstr>
      <vt:lpstr>Cardiovascular Diseases in the UK</vt:lpstr>
      <vt:lpstr>Cardiovascular System: Anatomy</vt:lpstr>
      <vt:lpstr>Cardiovascular System: Physiology</vt:lpstr>
      <vt:lpstr>Coronary Artery Disease Affecting the Cardiovascular System</vt:lpstr>
      <vt:lpstr>Patient Profile</vt:lpstr>
      <vt:lpstr>Care Routine and Monitoring</vt:lpstr>
      <vt:lpstr>Care Plan</vt:lpstr>
      <vt:lpstr>Communication and Ethical Requirements</vt:lpstr>
      <vt:lpstr>Evidence-Based Action Plan</vt:lpstr>
      <vt:lpstr>Follow-up Protocol</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Paul Asare (2433918)</cp:lastModifiedBy>
  <cp:revision>1</cp:revision>
  <dcterms:created xsi:type="dcterms:W3CDTF">2025-10-30T13:08:06Z</dcterms:created>
  <dcterms:modified xsi:type="dcterms:W3CDTF">2025-11-15T15:32:29Z</dcterms:modified>
</cp:coreProperties>
</file>