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7"/>
  </p:sldMasterIdLst>
  <p:notesMasterIdLst>
    <p:notesMasterId r:id="rId81"/>
  </p:notesMasterIdLst>
  <p:sldIdLst>
    <p:sldId id="4864" r:id="rId8"/>
    <p:sldId id="4865" r:id="rId9"/>
    <p:sldId id="4883" r:id="rId10"/>
    <p:sldId id="4884" r:id="rId11"/>
    <p:sldId id="4885" r:id="rId12"/>
    <p:sldId id="4867" r:id="rId13"/>
    <p:sldId id="4888" r:id="rId14"/>
    <p:sldId id="4889" r:id="rId15"/>
    <p:sldId id="4890" r:id="rId16"/>
    <p:sldId id="348" r:id="rId17"/>
    <p:sldId id="4869" r:id="rId18"/>
    <p:sldId id="4891" r:id="rId19"/>
    <p:sldId id="4892" r:id="rId20"/>
    <p:sldId id="4893" r:id="rId21"/>
    <p:sldId id="4871" r:id="rId22"/>
    <p:sldId id="4894" r:id="rId23"/>
    <p:sldId id="4840" r:id="rId24"/>
    <p:sldId id="387" r:id="rId25"/>
    <p:sldId id="388" r:id="rId26"/>
    <p:sldId id="389" r:id="rId27"/>
    <p:sldId id="4895" r:id="rId28"/>
    <p:sldId id="4896" r:id="rId29"/>
    <p:sldId id="4897" r:id="rId30"/>
    <p:sldId id="4898" r:id="rId31"/>
    <p:sldId id="4899" r:id="rId32"/>
    <p:sldId id="4900" r:id="rId33"/>
    <p:sldId id="4901" r:id="rId34"/>
    <p:sldId id="4837" r:id="rId35"/>
    <p:sldId id="4873" r:id="rId36"/>
    <p:sldId id="414" r:id="rId37"/>
    <p:sldId id="419" r:id="rId38"/>
    <p:sldId id="418" r:id="rId39"/>
    <p:sldId id="415" r:id="rId40"/>
    <p:sldId id="417" r:id="rId41"/>
    <p:sldId id="416" r:id="rId42"/>
    <p:sldId id="411" r:id="rId43"/>
    <p:sldId id="412" r:id="rId44"/>
    <p:sldId id="4875" r:id="rId45"/>
    <p:sldId id="421" r:id="rId46"/>
    <p:sldId id="397" r:id="rId47"/>
    <p:sldId id="266" r:id="rId48"/>
    <p:sldId id="4812" r:id="rId49"/>
    <p:sldId id="395" r:id="rId50"/>
    <p:sldId id="4813" r:id="rId51"/>
    <p:sldId id="393" r:id="rId52"/>
    <p:sldId id="359" r:id="rId53"/>
    <p:sldId id="4814" r:id="rId54"/>
    <p:sldId id="4815" r:id="rId55"/>
    <p:sldId id="4816" r:id="rId56"/>
    <p:sldId id="4817" r:id="rId57"/>
    <p:sldId id="391" r:id="rId58"/>
    <p:sldId id="4818" r:id="rId59"/>
    <p:sldId id="396" r:id="rId60"/>
    <p:sldId id="394" r:id="rId61"/>
    <p:sldId id="4819" r:id="rId62"/>
    <p:sldId id="4877" r:id="rId63"/>
    <p:sldId id="4831" r:id="rId64"/>
    <p:sldId id="4844" r:id="rId65"/>
    <p:sldId id="4833" r:id="rId66"/>
    <p:sldId id="4845" r:id="rId67"/>
    <p:sldId id="4835" r:id="rId68"/>
    <p:sldId id="4879" r:id="rId69"/>
    <p:sldId id="4902" r:id="rId70"/>
    <p:sldId id="4821" r:id="rId71"/>
    <p:sldId id="4881" r:id="rId72"/>
    <p:sldId id="4861" r:id="rId73"/>
    <p:sldId id="4822" r:id="rId74"/>
    <p:sldId id="4862" r:id="rId75"/>
    <p:sldId id="4863" r:id="rId76"/>
    <p:sldId id="4823" r:id="rId77"/>
    <p:sldId id="4824" r:id="rId78"/>
    <p:sldId id="4825" r:id="rId79"/>
    <p:sldId id="4820"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4138018-165D-14E4-2B7C-973F37730939}" name="Peach, Jocelyn Dr (DSA-DOSR-Regs-Class-1)" initials="PJD(DRC1" userId="S::Jocelyn.Peach108@mod.gov.uk::f460d1dc-a983-46fe-878d-7a5542222a1e" providerId="AD"/>
  <p188:author id="{BEF95A77-FB60-DFD6-8194-322CD92C2EC7}" name="Gillstroem McLean, Stephen  (DSA-DOSR-Assurance-ATL)" initials="GMS(DAA" userId="S::Stephen.GillstroemMcLean387@mod.gov.uk::45b05836-7a5e-4879-be2f-17d0b3a97de0"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4F213A"/>
    <a:srgbClr val="D0F1F4"/>
    <a:srgbClr val="98E0E8"/>
    <a:srgbClr val="186169"/>
    <a:srgbClr val="7C345B"/>
    <a:srgbClr val="BD6394"/>
    <a:srgbClr val="DEB0C9"/>
    <a:srgbClr val="26D07C"/>
    <a:srgbClr val="9C7A18"/>
    <a:srgbClr val="837A1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906DA7-DAF6-4C15-8037-F03CFCBA29E2}" v="41" dt="2025-11-03T13:41:06.1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4" autoAdjust="0"/>
    <p:restoredTop sz="84510" autoAdjust="0"/>
  </p:normalViewPr>
  <p:slideViewPr>
    <p:cSldViewPr snapToGrid="0">
      <p:cViewPr varScale="1">
        <p:scale>
          <a:sx n="110" d="100"/>
          <a:sy n="110" d="100"/>
        </p:scale>
        <p:origin x="57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theme" Target="theme/theme1.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5" Type="http://schemas.openxmlformats.org/officeDocument/2006/relationships/customXml" Target="../customXml/item5.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openxmlformats.org/officeDocument/2006/relationships/slide" Target="slides/slide70.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80" Type="http://schemas.openxmlformats.org/officeDocument/2006/relationships/slide" Target="slides/slide73.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notesMaster" Target="notesMasters/notesMaster1.xml"/><Relationship Id="rId86" Type="http://schemas.microsoft.com/office/2015/10/relationships/revisionInfo" Target="revisionInfo.xml"/><Relationship Id="rId4" Type="http://schemas.openxmlformats.org/officeDocument/2006/relationships/customXml" Target="../customXml/item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7" Type="http://schemas.openxmlformats.org/officeDocument/2006/relationships/slideMaster" Target="slideMasters/slideMaster1.xml"/><Relationship Id="rId71" Type="http://schemas.openxmlformats.org/officeDocument/2006/relationships/slide" Target="slides/slide64.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microsoft.com/office/2018/10/relationships/authors" Target="authors.xml"/><Relationship Id="rId61" Type="http://schemas.openxmlformats.org/officeDocument/2006/relationships/slide" Target="slides/slide54.xml"/><Relationship Id="rId8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7.jpeg"/><Relationship Id="rId2" Type="http://schemas.openxmlformats.org/officeDocument/2006/relationships/image" Target="../media/image32.png"/><Relationship Id="rId1" Type="http://schemas.openxmlformats.org/officeDocument/2006/relationships/image" Target="../media/image31.jpeg"/><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7.jpeg"/><Relationship Id="rId2" Type="http://schemas.openxmlformats.org/officeDocument/2006/relationships/image" Target="../media/image32.png"/><Relationship Id="rId1" Type="http://schemas.openxmlformats.org/officeDocument/2006/relationships/image" Target="../media/image31.jpeg"/><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C5B907-41C3-4864-8947-98B6DE507C2B}"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41C34F11-393C-4511-8EA8-2A5AB8F50B87}">
      <dgm:prSet phldrT="[Text]"/>
      <dgm:spPr>
        <a:solidFill>
          <a:srgbClr val="7C345B"/>
        </a:solidFill>
      </dgm:spPr>
      <dgm:t>
        <a:bodyPr/>
        <a:lstStyle/>
        <a:p>
          <a:r>
            <a:rPr lang="en-GB" baseline="0" dirty="0"/>
            <a:t>OME </a:t>
          </a:r>
          <a:r>
            <a:rPr lang="en-GB" dirty="0"/>
            <a:t>Certification</a:t>
          </a:r>
        </a:p>
      </dgm:t>
    </dgm:pt>
    <dgm:pt modelId="{AD086544-738A-401D-A9A7-121545667E94}" type="parTrans" cxnId="{A051E9E4-C611-43EA-B427-9CFF34FB2084}">
      <dgm:prSet/>
      <dgm:spPr/>
      <dgm:t>
        <a:bodyPr/>
        <a:lstStyle/>
        <a:p>
          <a:endParaRPr lang="en-GB"/>
        </a:p>
      </dgm:t>
    </dgm:pt>
    <dgm:pt modelId="{278356FB-6255-4A27-9863-8104E5303286}" type="sibTrans" cxnId="{A051E9E4-C611-43EA-B427-9CFF34FB2084}">
      <dgm:prSet/>
      <dgm:spPr/>
      <dgm:t>
        <a:bodyPr/>
        <a:lstStyle/>
        <a:p>
          <a:endParaRPr lang="en-GB"/>
        </a:p>
      </dgm:t>
    </dgm:pt>
    <dgm:pt modelId="{E8954F38-0952-465D-87E3-F04D0BA4CC97}">
      <dgm:prSet phldrT="[Text]"/>
      <dgm:spPr>
        <a:solidFill>
          <a:srgbClr val="7C345B"/>
        </a:solidFill>
      </dgm:spPr>
      <dgm:t>
        <a:bodyPr/>
        <a:lstStyle/>
        <a:p>
          <a:pPr>
            <a:buNone/>
          </a:pPr>
          <a:r>
            <a:rPr lang="en-GB" b="0" u="none" dirty="0">
              <a:effectLst/>
              <a:latin typeface="+mn-lt"/>
              <a:cs typeface="Arial" panose="020B0604020202020204" pitchFamily="34" charset="0"/>
            </a:rPr>
            <a:t>OME In-service and Operational Support</a:t>
          </a:r>
          <a:endParaRPr lang="en-GB" dirty="0"/>
        </a:p>
      </dgm:t>
    </dgm:pt>
    <dgm:pt modelId="{342966A4-3DA7-447A-A26C-0528867AFE96}" type="parTrans" cxnId="{18EED199-D0EC-4C37-BBDE-F3EE569E923D}">
      <dgm:prSet/>
      <dgm:spPr/>
      <dgm:t>
        <a:bodyPr/>
        <a:lstStyle/>
        <a:p>
          <a:endParaRPr lang="en-GB"/>
        </a:p>
      </dgm:t>
    </dgm:pt>
    <dgm:pt modelId="{0D7B36E2-9E5B-4308-A319-E00A1E1A21C3}" type="sibTrans" cxnId="{18EED199-D0EC-4C37-BBDE-F3EE569E923D}">
      <dgm:prSet/>
      <dgm:spPr/>
      <dgm:t>
        <a:bodyPr/>
        <a:lstStyle/>
        <a:p>
          <a:endParaRPr lang="en-GB"/>
        </a:p>
      </dgm:t>
    </dgm:pt>
    <dgm:pt modelId="{82BD93FC-9EBC-4D08-AB57-239034578BDC}">
      <dgm:prSet phldrT="[Text]"/>
      <dgm:spPr>
        <a:solidFill>
          <a:srgbClr val="7C345B"/>
        </a:solidFill>
      </dgm:spPr>
      <dgm:t>
        <a:bodyPr/>
        <a:lstStyle/>
        <a:p>
          <a:pPr>
            <a:buNone/>
          </a:pPr>
          <a:r>
            <a:rPr lang="en-GB" b="0" dirty="0">
              <a:effectLst/>
              <a:latin typeface="+mn-lt"/>
              <a:cs typeface="Arial" panose="020B0604020202020204" pitchFamily="34" charset="0"/>
            </a:rPr>
            <a:t>Defence Ranges</a:t>
          </a:r>
        </a:p>
      </dgm:t>
    </dgm:pt>
    <dgm:pt modelId="{2F6814B9-0F80-4E21-B57A-C953E8293D64}" type="parTrans" cxnId="{5CD04600-D5F4-4967-A2BE-1EBD296DE3A7}">
      <dgm:prSet/>
      <dgm:spPr/>
      <dgm:t>
        <a:bodyPr/>
        <a:lstStyle/>
        <a:p>
          <a:endParaRPr lang="en-GB"/>
        </a:p>
      </dgm:t>
    </dgm:pt>
    <dgm:pt modelId="{E9AEFB93-E74B-4D7A-B387-BFCEC159E191}" type="sibTrans" cxnId="{5CD04600-D5F4-4967-A2BE-1EBD296DE3A7}">
      <dgm:prSet/>
      <dgm:spPr/>
      <dgm:t>
        <a:bodyPr/>
        <a:lstStyle/>
        <a:p>
          <a:endParaRPr lang="en-GB"/>
        </a:p>
      </dgm:t>
    </dgm:pt>
    <dgm:pt modelId="{07422230-3279-4432-A5FE-E8D2F55F1549}">
      <dgm:prSet phldrT="[Text]"/>
      <dgm:spPr>
        <a:solidFill>
          <a:srgbClr val="7C345B"/>
        </a:solidFill>
      </dgm:spPr>
      <dgm:t>
        <a:bodyPr/>
        <a:lstStyle/>
        <a:p>
          <a:pPr>
            <a:buNone/>
          </a:pPr>
          <a:r>
            <a:rPr lang="en-GB" b="0" dirty="0">
              <a:effectLst/>
              <a:latin typeface="+mn-lt"/>
              <a:cs typeface="Arial" panose="020B0604020202020204" pitchFamily="34" charset="0"/>
            </a:rPr>
            <a:t>Major Accident Control</a:t>
          </a:r>
          <a:endParaRPr lang="en-GB" dirty="0"/>
        </a:p>
      </dgm:t>
    </dgm:pt>
    <dgm:pt modelId="{67AEB500-AE35-45D9-B37F-CD0529ADEEF8}" type="parTrans" cxnId="{28681257-6881-4AAC-8C84-83D210C2068B}">
      <dgm:prSet/>
      <dgm:spPr/>
      <dgm:t>
        <a:bodyPr/>
        <a:lstStyle/>
        <a:p>
          <a:endParaRPr lang="en-GB"/>
        </a:p>
      </dgm:t>
    </dgm:pt>
    <dgm:pt modelId="{0EC65BA6-4352-49DA-81AC-B5D3C98E4F73}" type="sibTrans" cxnId="{28681257-6881-4AAC-8C84-83D210C2068B}">
      <dgm:prSet/>
      <dgm:spPr/>
      <dgm:t>
        <a:bodyPr/>
        <a:lstStyle/>
        <a:p>
          <a:endParaRPr lang="en-GB"/>
        </a:p>
      </dgm:t>
    </dgm:pt>
    <dgm:pt modelId="{8532B585-F19C-4A09-94D8-67606F54DCE2}">
      <dgm:prSet/>
      <dgm:spPr>
        <a:solidFill>
          <a:srgbClr val="7C345B"/>
        </a:solidFill>
      </dgm:spPr>
      <dgm:t>
        <a:bodyPr/>
        <a:lstStyle/>
        <a:p>
          <a:r>
            <a:rPr lang="en-GB" dirty="0"/>
            <a:t>Lasers and Directed Energy Weapons (DEW)</a:t>
          </a:r>
        </a:p>
      </dgm:t>
    </dgm:pt>
    <dgm:pt modelId="{598844AD-B9D2-4497-99BC-06FF76828AD7}" type="parTrans" cxnId="{4490A9E1-C9C0-4C8D-B3FD-351930F69832}">
      <dgm:prSet/>
      <dgm:spPr/>
      <dgm:t>
        <a:bodyPr/>
        <a:lstStyle/>
        <a:p>
          <a:endParaRPr lang="en-GB"/>
        </a:p>
      </dgm:t>
    </dgm:pt>
    <dgm:pt modelId="{CF145019-99B4-4DFD-A3C1-7A934BCE30AD}" type="sibTrans" cxnId="{4490A9E1-C9C0-4C8D-B3FD-351930F69832}">
      <dgm:prSet/>
      <dgm:spPr/>
      <dgm:t>
        <a:bodyPr/>
        <a:lstStyle/>
        <a:p>
          <a:endParaRPr lang="en-GB"/>
        </a:p>
      </dgm:t>
    </dgm:pt>
    <dgm:pt modelId="{9DC79120-005E-4424-ADF1-32C85871328C}">
      <dgm:prSet/>
      <dgm:spPr>
        <a:solidFill>
          <a:srgbClr val="7C345B"/>
        </a:solidFill>
      </dgm:spPr>
      <dgm:t>
        <a:bodyPr/>
        <a:lstStyle/>
        <a:p>
          <a:r>
            <a:rPr lang="en-GB" baseline="0" dirty="0">
              <a:solidFill>
                <a:schemeClr val="bg1"/>
              </a:solidFill>
            </a:rPr>
            <a:t>Hazard Classification of Military Explosives</a:t>
          </a:r>
        </a:p>
      </dgm:t>
    </dgm:pt>
    <dgm:pt modelId="{9A9181F4-ACAA-4B74-AC52-C18099497526}" type="parTrans" cxnId="{66BBF5CB-02A8-4B61-9DAF-A514BC816A9D}">
      <dgm:prSet/>
      <dgm:spPr/>
      <dgm:t>
        <a:bodyPr/>
        <a:lstStyle/>
        <a:p>
          <a:endParaRPr lang="en-GB"/>
        </a:p>
      </dgm:t>
    </dgm:pt>
    <dgm:pt modelId="{D79CE5D6-8992-4542-9890-51BD559BBAD4}" type="sibTrans" cxnId="{66BBF5CB-02A8-4B61-9DAF-A514BC816A9D}">
      <dgm:prSet/>
      <dgm:spPr/>
      <dgm:t>
        <a:bodyPr/>
        <a:lstStyle/>
        <a:p>
          <a:endParaRPr lang="en-GB"/>
        </a:p>
      </dgm:t>
    </dgm:pt>
    <dgm:pt modelId="{05F1B2C1-A4A0-480F-B6DA-4C15537B227C}">
      <dgm:prSet/>
      <dgm:spPr>
        <a:solidFill>
          <a:srgbClr val="7C345B"/>
        </a:solidFill>
      </dgm:spPr>
      <dgm:t>
        <a:bodyPr/>
        <a:lstStyle/>
        <a:p>
          <a:r>
            <a:rPr lang="en-GB" dirty="0"/>
            <a:t>OME Acquisition</a:t>
          </a:r>
        </a:p>
      </dgm:t>
    </dgm:pt>
    <dgm:pt modelId="{6ED09F11-8CDD-433A-AF41-25EF36806511}" type="parTrans" cxnId="{B62B9BC7-7C54-4661-9E34-E5744930BD41}">
      <dgm:prSet/>
      <dgm:spPr/>
      <dgm:t>
        <a:bodyPr/>
        <a:lstStyle/>
        <a:p>
          <a:endParaRPr lang="en-GB"/>
        </a:p>
      </dgm:t>
    </dgm:pt>
    <dgm:pt modelId="{9BA5AC3D-14B0-4992-8D9B-C198B1EF3535}" type="sibTrans" cxnId="{B62B9BC7-7C54-4661-9E34-E5744930BD41}">
      <dgm:prSet/>
      <dgm:spPr/>
      <dgm:t>
        <a:bodyPr/>
        <a:lstStyle/>
        <a:p>
          <a:endParaRPr lang="en-GB"/>
        </a:p>
      </dgm:t>
    </dgm:pt>
    <dgm:pt modelId="{787DCEF5-3F62-4D08-BC53-2368288423E2}" type="pres">
      <dgm:prSet presAssocID="{E5C5B907-41C3-4864-8947-98B6DE507C2B}" presName="Name0" presStyleCnt="0">
        <dgm:presLayoutVars>
          <dgm:dir/>
          <dgm:resizeHandles val="exact"/>
        </dgm:presLayoutVars>
      </dgm:prSet>
      <dgm:spPr/>
    </dgm:pt>
    <dgm:pt modelId="{A0C49AEF-CEB0-4E4A-95EB-D872BFE7EC8F}" type="pres">
      <dgm:prSet presAssocID="{E5C5B907-41C3-4864-8947-98B6DE507C2B}" presName="bkgdShp" presStyleLbl="alignAccFollowNode1" presStyleIdx="0" presStyleCnt="1"/>
      <dgm:spPr>
        <a:solidFill>
          <a:srgbClr val="4F213A">
            <a:alpha val="90000"/>
          </a:srgbClr>
        </a:solidFill>
      </dgm:spPr>
    </dgm:pt>
    <dgm:pt modelId="{EA45CAC7-9F89-4828-949A-63C17A008F8B}" type="pres">
      <dgm:prSet presAssocID="{E5C5B907-41C3-4864-8947-98B6DE507C2B}" presName="linComp" presStyleCnt="0"/>
      <dgm:spPr/>
    </dgm:pt>
    <dgm:pt modelId="{4EE816C8-9F78-4D90-B105-544A2026A2BF}" type="pres">
      <dgm:prSet presAssocID="{41C34F11-393C-4511-8EA8-2A5AB8F50B87}" presName="compNode" presStyleCnt="0"/>
      <dgm:spPr/>
    </dgm:pt>
    <dgm:pt modelId="{AAF1B829-5255-4A63-91DC-5FB96A4D13A7}" type="pres">
      <dgm:prSet presAssocID="{41C34F11-393C-4511-8EA8-2A5AB8F50B87}" presName="node" presStyleLbl="node1" presStyleIdx="0" presStyleCnt="7">
        <dgm:presLayoutVars>
          <dgm:bulletEnabled val="1"/>
        </dgm:presLayoutVars>
      </dgm:prSet>
      <dgm:spPr/>
    </dgm:pt>
    <dgm:pt modelId="{A3D0D7C1-4369-4FDF-938A-047D207D844B}" type="pres">
      <dgm:prSet presAssocID="{41C34F11-393C-4511-8EA8-2A5AB8F50B87}" presName="invisiNode" presStyleLbl="node1" presStyleIdx="0" presStyleCnt="7"/>
      <dgm:spPr/>
    </dgm:pt>
    <dgm:pt modelId="{6F2A6DE5-23A4-4BCB-9E13-7DB8EE10ABDE}" type="pres">
      <dgm:prSet presAssocID="{41C34F11-393C-4511-8EA8-2A5AB8F50B87}" presName="imagNode" presStyleLbl="fgImgPlace1" presStyleIdx="0" presStyleCnt="7" custLinFactNeighborX="0"/>
      <dgm:spPr>
        <a:blipFill rotWithShape="1">
          <a:blip xmlns:r="http://schemas.openxmlformats.org/officeDocument/2006/relationships" r:embed="rId1" cstate="email">
            <a:extLst>
              <a:ext uri="{28A0092B-C50C-407E-A947-70E740481C1C}">
                <a14:useLocalDpi xmlns:a14="http://schemas.microsoft.com/office/drawing/2010/main"/>
              </a:ext>
            </a:extLst>
          </a:blip>
          <a:srcRect/>
          <a:stretch>
            <a:fillRect/>
          </a:stretch>
        </a:blipFill>
      </dgm:spPr>
    </dgm:pt>
    <dgm:pt modelId="{73CBD512-FAD2-463E-9E35-F3931D083B64}" type="pres">
      <dgm:prSet presAssocID="{278356FB-6255-4A27-9863-8104E5303286}" presName="sibTrans" presStyleLbl="sibTrans2D1" presStyleIdx="0" presStyleCnt="0"/>
      <dgm:spPr/>
    </dgm:pt>
    <dgm:pt modelId="{62D949BB-C79A-4F29-A012-B2611B5C1A74}" type="pres">
      <dgm:prSet presAssocID="{E8954F38-0952-465D-87E3-F04D0BA4CC97}" presName="compNode" presStyleCnt="0"/>
      <dgm:spPr/>
    </dgm:pt>
    <dgm:pt modelId="{F9DD2E92-5E97-46D0-BA05-043529A521FA}" type="pres">
      <dgm:prSet presAssocID="{E8954F38-0952-465D-87E3-F04D0BA4CC97}" presName="node" presStyleLbl="node1" presStyleIdx="1" presStyleCnt="7">
        <dgm:presLayoutVars>
          <dgm:bulletEnabled val="1"/>
        </dgm:presLayoutVars>
      </dgm:prSet>
      <dgm:spPr/>
    </dgm:pt>
    <dgm:pt modelId="{FEC6EF78-CEC3-4E38-BA74-52F380313D0E}" type="pres">
      <dgm:prSet presAssocID="{E8954F38-0952-465D-87E3-F04D0BA4CC97}" presName="invisiNode" presStyleLbl="node1" presStyleIdx="1" presStyleCnt="7"/>
      <dgm:spPr/>
    </dgm:pt>
    <dgm:pt modelId="{94424312-B64E-41B6-A719-56BE280F6A84}" type="pres">
      <dgm:prSet presAssocID="{E8954F38-0952-465D-87E3-F04D0BA4CC97}" presName="imagNode" presStyleLbl="fgImgPlace1" presStyleIdx="1" presStyleCnt="7"/>
      <dgm:spPr>
        <a:blipFill rotWithShape="1">
          <a:blip xmlns:r="http://schemas.openxmlformats.org/officeDocument/2006/relationships" r:embed="rId2" cstate="email">
            <a:extLst>
              <a:ext uri="{28A0092B-C50C-407E-A947-70E740481C1C}">
                <a14:useLocalDpi xmlns:a14="http://schemas.microsoft.com/office/drawing/2010/main"/>
              </a:ext>
            </a:extLst>
          </a:blip>
          <a:srcRect/>
          <a:stretch>
            <a:fillRect/>
          </a:stretch>
        </a:blipFill>
      </dgm:spPr>
    </dgm:pt>
    <dgm:pt modelId="{CB22C8FE-B735-4463-A959-BE13F210B9DC}" type="pres">
      <dgm:prSet presAssocID="{0D7B36E2-9E5B-4308-A319-E00A1E1A21C3}" presName="sibTrans" presStyleLbl="sibTrans2D1" presStyleIdx="0" presStyleCnt="0"/>
      <dgm:spPr/>
    </dgm:pt>
    <dgm:pt modelId="{B954855A-DF2A-4F89-9142-AF66D3C77480}" type="pres">
      <dgm:prSet presAssocID="{82BD93FC-9EBC-4D08-AB57-239034578BDC}" presName="compNode" presStyleCnt="0"/>
      <dgm:spPr/>
    </dgm:pt>
    <dgm:pt modelId="{CFF9A135-C63C-4778-8180-142FB8534B38}" type="pres">
      <dgm:prSet presAssocID="{82BD93FC-9EBC-4D08-AB57-239034578BDC}" presName="node" presStyleLbl="node1" presStyleIdx="2" presStyleCnt="7">
        <dgm:presLayoutVars>
          <dgm:bulletEnabled val="1"/>
        </dgm:presLayoutVars>
      </dgm:prSet>
      <dgm:spPr/>
    </dgm:pt>
    <dgm:pt modelId="{85E27630-8350-4025-A09F-63D0F99E4D01}" type="pres">
      <dgm:prSet presAssocID="{82BD93FC-9EBC-4D08-AB57-239034578BDC}" presName="invisiNode" presStyleLbl="node1" presStyleIdx="2" presStyleCnt="7"/>
      <dgm:spPr/>
    </dgm:pt>
    <dgm:pt modelId="{38EDAE5F-4160-4DE8-95AE-300B862DD24D}" type="pres">
      <dgm:prSet presAssocID="{82BD93FC-9EBC-4D08-AB57-239034578BDC}" presName="imagNode" presStyleLbl="fgImgPlace1" presStyleIdx="2" presStyleCnt="7"/>
      <dgm:spPr>
        <a:blipFill rotWithShape="1">
          <a:blip xmlns:r="http://schemas.openxmlformats.org/officeDocument/2006/relationships" r:embed="rId3" cstate="email">
            <a:extLst>
              <a:ext uri="{28A0092B-C50C-407E-A947-70E740481C1C}">
                <a14:useLocalDpi xmlns:a14="http://schemas.microsoft.com/office/drawing/2010/main"/>
              </a:ext>
            </a:extLst>
          </a:blip>
          <a:srcRect/>
          <a:stretch>
            <a:fillRect/>
          </a:stretch>
        </a:blipFill>
      </dgm:spPr>
    </dgm:pt>
    <dgm:pt modelId="{41DC6E4B-586E-4BFF-8A7B-4D07033E48B7}" type="pres">
      <dgm:prSet presAssocID="{E9AEFB93-E74B-4D7A-B387-BFCEC159E191}" presName="sibTrans" presStyleLbl="sibTrans2D1" presStyleIdx="0" presStyleCnt="0"/>
      <dgm:spPr/>
    </dgm:pt>
    <dgm:pt modelId="{4EF81FE4-E2E8-45D1-BF65-914F4E819C0A}" type="pres">
      <dgm:prSet presAssocID="{07422230-3279-4432-A5FE-E8D2F55F1549}" presName="compNode" presStyleCnt="0"/>
      <dgm:spPr/>
    </dgm:pt>
    <dgm:pt modelId="{B1449D91-6954-4A5B-B73F-CFE4BD303FC8}" type="pres">
      <dgm:prSet presAssocID="{07422230-3279-4432-A5FE-E8D2F55F1549}" presName="node" presStyleLbl="node1" presStyleIdx="3" presStyleCnt="7">
        <dgm:presLayoutVars>
          <dgm:bulletEnabled val="1"/>
        </dgm:presLayoutVars>
      </dgm:prSet>
      <dgm:spPr/>
    </dgm:pt>
    <dgm:pt modelId="{A5A02B65-FE67-49B7-B885-D415C1A39A8B}" type="pres">
      <dgm:prSet presAssocID="{07422230-3279-4432-A5FE-E8D2F55F1549}" presName="invisiNode" presStyleLbl="node1" presStyleIdx="3" presStyleCnt="7"/>
      <dgm:spPr/>
    </dgm:pt>
    <dgm:pt modelId="{69E27D4A-8B48-46F0-A054-E8DF76EC5B1C}" type="pres">
      <dgm:prSet presAssocID="{07422230-3279-4432-A5FE-E8D2F55F1549}" presName="imagNode" presStyleLbl="fgImgPlace1" presStyleIdx="3" presStyleCnt="7"/>
      <dgm:spPr>
        <a:blipFill rotWithShape="1">
          <a:blip xmlns:r="http://schemas.openxmlformats.org/officeDocument/2006/relationships" r:embed="rId4" cstate="email">
            <a:extLst>
              <a:ext uri="{28A0092B-C50C-407E-A947-70E740481C1C}">
                <a14:useLocalDpi xmlns:a14="http://schemas.microsoft.com/office/drawing/2010/main"/>
              </a:ext>
            </a:extLst>
          </a:blip>
          <a:srcRect/>
          <a:stretch>
            <a:fillRect/>
          </a:stretch>
        </a:blipFill>
      </dgm:spPr>
    </dgm:pt>
    <dgm:pt modelId="{A928CC86-EBF0-41CB-8586-F22091B06C13}" type="pres">
      <dgm:prSet presAssocID="{0EC65BA6-4352-49DA-81AC-B5D3C98E4F73}" presName="sibTrans" presStyleLbl="sibTrans2D1" presStyleIdx="0" presStyleCnt="0"/>
      <dgm:spPr/>
    </dgm:pt>
    <dgm:pt modelId="{5ECE9E32-3A08-4CA3-A3ED-2CBD61D6BFFB}" type="pres">
      <dgm:prSet presAssocID="{8532B585-F19C-4A09-94D8-67606F54DCE2}" presName="compNode" presStyleCnt="0"/>
      <dgm:spPr/>
    </dgm:pt>
    <dgm:pt modelId="{53596DDF-8000-4F11-A9FE-BF202892CC2D}" type="pres">
      <dgm:prSet presAssocID="{8532B585-F19C-4A09-94D8-67606F54DCE2}" presName="node" presStyleLbl="node1" presStyleIdx="4" presStyleCnt="7">
        <dgm:presLayoutVars>
          <dgm:bulletEnabled val="1"/>
        </dgm:presLayoutVars>
      </dgm:prSet>
      <dgm:spPr/>
    </dgm:pt>
    <dgm:pt modelId="{10EADEEC-F439-49D0-A6B1-4580F5E78072}" type="pres">
      <dgm:prSet presAssocID="{8532B585-F19C-4A09-94D8-67606F54DCE2}" presName="invisiNode" presStyleLbl="node1" presStyleIdx="4" presStyleCnt="7"/>
      <dgm:spPr/>
    </dgm:pt>
    <dgm:pt modelId="{44B97E08-E9FD-4E3F-94DD-98D57F88FBBC}" type="pres">
      <dgm:prSet presAssocID="{8532B585-F19C-4A09-94D8-67606F54DCE2}" presName="imagNode" presStyleLbl="fgImgPlace1" presStyleIdx="4" presStyleCnt="7"/>
      <dgm:spPr>
        <a:blipFill rotWithShape="1">
          <a:blip xmlns:r="http://schemas.openxmlformats.org/officeDocument/2006/relationships" r:embed="rId5" cstate="email">
            <a:extLst>
              <a:ext uri="{28A0092B-C50C-407E-A947-70E740481C1C}">
                <a14:useLocalDpi xmlns:a14="http://schemas.microsoft.com/office/drawing/2010/main"/>
              </a:ext>
            </a:extLst>
          </a:blip>
          <a:srcRect/>
          <a:stretch>
            <a:fillRect/>
          </a:stretch>
        </a:blipFill>
      </dgm:spPr>
    </dgm:pt>
    <dgm:pt modelId="{AF0850F6-88EE-4C7F-82C1-D0B3A4AD9D31}" type="pres">
      <dgm:prSet presAssocID="{CF145019-99B4-4DFD-A3C1-7A934BCE30AD}" presName="sibTrans" presStyleLbl="sibTrans2D1" presStyleIdx="0" presStyleCnt="0"/>
      <dgm:spPr/>
    </dgm:pt>
    <dgm:pt modelId="{B22389E1-0A8F-4CF7-8861-096FA94753F0}" type="pres">
      <dgm:prSet presAssocID="{9DC79120-005E-4424-ADF1-32C85871328C}" presName="compNode" presStyleCnt="0"/>
      <dgm:spPr/>
    </dgm:pt>
    <dgm:pt modelId="{073465D7-EDF1-4B73-8F9B-CA4C5D06C6C9}" type="pres">
      <dgm:prSet presAssocID="{9DC79120-005E-4424-ADF1-32C85871328C}" presName="node" presStyleLbl="node1" presStyleIdx="5" presStyleCnt="7">
        <dgm:presLayoutVars>
          <dgm:bulletEnabled val="1"/>
        </dgm:presLayoutVars>
      </dgm:prSet>
      <dgm:spPr/>
    </dgm:pt>
    <dgm:pt modelId="{F1BFDE94-B6FF-4041-95C4-40A6446882B1}" type="pres">
      <dgm:prSet presAssocID="{9DC79120-005E-4424-ADF1-32C85871328C}" presName="invisiNode" presStyleLbl="node1" presStyleIdx="5" presStyleCnt="7"/>
      <dgm:spPr/>
    </dgm:pt>
    <dgm:pt modelId="{0E2ABD6B-FE72-4E00-923B-AA8448F3F65B}" type="pres">
      <dgm:prSet presAssocID="{9DC79120-005E-4424-ADF1-32C85871328C}" presName="imagNode" presStyleLbl="fgImgPlace1" presStyleIdx="5" presStyleCnt="7" custLinFactNeighborX="0"/>
      <dgm:spPr>
        <a:blipFill rotWithShape="1">
          <a:blip xmlns:r="http://schemas.openxmlformats.org/officeDocument/2006/relationships" r:embed="rId6" cstate="email">
            <a:extLst>
              <a:ext uri="{28A0092B-C50C-407E-A947-70E740481C1C}">
                <a14:useLocalDpi xmlns:a14="http://schemas.microsoft.com/office/drawing/2010/main"/>
              </a:ext>
            </a:extLst>
          </a:blip>
          <a:srcRect/>
          <a:stretch>
            <a:fillRect/>
          </a:stretch>
        </a:blipFill>
      </dgm:spPr>
    </dgm:pt>
    <dgm:pt modelId="{C664B428-C3BD-4C7D-B6D0-2CA2DF5A6503}" type="pres">
      <dgm:prSet presAssocID="{D79CE5D6-8992-4542-9890-51BD559BBAD4}" presName="sibTrans" presStyleLbl="sibTrans2D1" presStyleIdx="0" presStyleCnt="0"/>
      <dgm:spPr/>
    </dgm:pt>
    <dgm:pt modelId="{A46A9A7D-BF7A-4155-B314-CA1C833A2397}" type="pres">
      <dgm:prSet presAssocID="{05F1B2C1-A4A0-480F-B6DA-4C15537B227C}" presName="compNode" presStyleCnt="0"/>
      <dgm:spPr/>
    </dgm:pt>
    <dgm:pt modelId="{0847508C-F5A7-4B9E-B6EA-30A2FD3956E1}" type="pres">
      <dgm:prSet presAssocID="{05F1B2C1-A4A0-480F-B6DA-4C15537B227C}" presName="node" presStyleLbl="node1" presStyleIdx="6" presStyleCnt="7">
        <dgm:presLayoutVars>
          <dgm:bulletEnabled val="1"/>
        </dgm:presLayoutVars>
      </dgm:prSet>
      <dgm:spPr/>
    </dgm:pt>
    <dgm:pt modelId="{0035FE76-6A2F-40E9-83C5-BEA096D096EA}" type="pres">
      <dgm:prSet presAssocID="{05F1B2C1-A4A0-480F-B6DA-4C15537B227C}" presName="invisiNode" presStyleLbl="node1" presStyleIdx="6" presStyleCnt="7"/>
      <dgm:spPr/>
    </dgm:pt>
    <dgm:pt modelId="{53195B45-BBDA-4241-BF9B-DB7A7C8431E5}" type="pres">
      <dgm:prSet presAssocID="{05F1B2C1-A4A0-480F-B6DA-4C15537B227C}" presName="imagNode" presStyleLbl="fgImgPlace1" presStyleIdx="6" presStyleCnt="7" custLinFactNeighborX="799"/>
      <dgm:spPr>
        <a:blipFill rotWithShape="1">
          <a:blip xmlns:r="http://schemas.openxmlformats.org/officeDocument/2006/relationships" r:embed="rId7" cstate="email">
            <a:extLst>
              <a:ext uri="{28A0092B-C50C-407E-A947-70E740481C1C}">
                <a14:useLocalDpi xmlns:a14="http://schemas.microsoft.com/office/drawing/2010/main"/>
              </a:ext>
            </a:extLst>
          </a:blip>
          <a:srcRect/>
          <a:stretch>
            <a:fillRect/>
          </a:stretch>
        </a:blipFill>
      </dgm:spPr>
    </dgm:pt>
  </dgm:ptLst>
  <dgm:cxnLst>
    <dgm:cxn modelId="{5CD04600-D5F4-4967-A2BE-1EBD296DE3A7}" srcId="{E5C5B907-41C3-4864-8947-98B6DE507C2B}" destId="{82BD93FC-9EBC-4D08-AB57-239034578BDC}" srcOrd="2" destOrd="0" parTransId="{2F6814B9-0F80-4E21-B57A-C953E8293D64}" sibTransId="{E9AEFB93-E74B-4D7A-B387-BFCEC159E191}"/>
    <dgm:cxn modelId="{F4602B13-AEB1-4874-B2D6-FF4DA97923D7}" type="presOf" srcId="{E9AEFB93-E74B-4D7A-B387-BFCEC159E191}" destId="{41DC6E4B-586E-4BFF-8A7B-4D07033E48B7}" srcOrd="0" destOrd="0" presId="urn:microsoft.com/office/officeart/2005/8/layout/pList2"/>
    <dgm:cxn modelId="{5C4A8E32-C21A-4131-A521-35E1C4D4EB7E}" type="presOf" srcId="{0D7B36E2-9E5B-4308-A319-E00A1E1A21C3}" destId="{CB22C8FE-B735-4463-A959-BE13F210B9DC}" srcOrd="0" destOrd="0" presId="urn:microsoft.com/office/officeart/2005/8/layout/pList2"/>
    <dgm:cxn modelId="{4A96F141-5745-4232-BBBF-CEAF75A9813F}" type="presOf" srcId="{41C34F11-393C-4511-8EA8-2A5AB8F50B87}" destId="{AAF1B829-5255-4A63-91DC-5FB96A4D13A7}" srcOrd="0" destOrd="0" presId="urn:microsoft.com/office/officeart/2005/8/layout/pList2"/>
    <dgm:cxn modelId="{18703A48-9556-41BC-943B-4413CB61D7A9}" type="presOf" srcId="{9DC79120-005E-4424-ADF1-32C85871328C}" destId="{073465D7-EDF1-4B73-8F9B-CA4C5D06C6C9}" srcOrd="0" destOrd="0" presId="urn:microsoft.com/office/officeart/2005/8/layout/pList2"/>
    <dgm:cxn modelId="{2A2C2650-F187-4EED-9EBD-5E990E048AAE}" type="presOf" srcId="{05F1B2C1-A4A0-480F-B6DA-4C15537B227C}" destId="{0847508C-F5A7-4B9E-B6EA-30A2FD3956E1}" srcOrd="0" destOrd="0" presId="urn:microsoft.com/office/officeart/2005/8/layout/pList2"/>
    <dgm:cxn modelId="{28681257-6881-4AAC-8C84-83D210C2068B}" srcId="{E5C5B907-41C3-4864-8947-98B6DE507C2B}" destId="{07422230-3279-4432-A5FE-E8D2F55F1549}" srcOrd="3" destOrd="0" parTransId="{67AEB500-AE35-45D9-B37F-CD0529ADEEF8}" sibTransId="{0EC65BA6-4352-49DA-81AC-B5D3C98E4F73}"/>
    <dgm:cxn modelId="{025D5E5D-4EF0-4153-9D3B-655F877C4CAB}" type="presOf" srcId="{D79CE5D6-8992-4542-9890-51BD559BBAD4}" destId="{C664B428-C3BD-4C7D-B6D0-2CA2DF5A6503}" srcOrd="0" destOrd="0" presId="urn:microsoft.com/office/officeart/2005/8/layout/pList2"/>
    <dgm:cxn modelId="{55A14D61-FF1B-4E7F-B063-190DFD292309}" type="presOf" srcId="{CF145019-99B4-4DFD-A3C1-7A934BCE30AD}" destId="{AF0850F6-88EE-4C7F-82C1-D0B3A4AD9D31}" srcOrd="0" destOrd="0" presId="urn:microsoft.com/office/officeart/2005/8/layout/pList2"/>
    <dgm:cxn modelId="{78BD1D78-0E97-4079-A8F8-75726DFD2680}" type="presOf" srcId="{278356FB-6255-4A27-9863-8104E5303286}" destId="{73CBD512-FAD2-463E-9E35-F3931D083B64}" srcOrd="0" destOrd="0" presId="urn:microsoft.com/office/officeart/2005/8/layout/pList2"/>
    <dgm:cxn modelId="{B951588A-E938-4789-9A08-4C8FB8160A88}" type="presOf" srcId="{E8954F38-0952-465D-87E3-F04D0BA4CC97}" destId="{F9DD2E92-5E97-46D0-BA05-043529A521FA}" srcOrd="0" destOrd="0" presId="urn:microsoft.com/office/officeart/2005/8/layout/pList2"/>
    <dgm:cxn modelId="{F3FD4A8E-16C9-4128-9E46-907994225581}" type="presOf" srcId="{0EC65BA6-4352-49DA-81AC-B5D3C98E4F73}" destId="{A928CC86-EBF0-41CB-8586-F22091B06C13}" srcOrd="0" destOrd="0" presId="urn:microsoft.com/office/officeart/2005/8/layout/pList2"/>
    <dgm:cxn modelId="{18EED199-D0EC-4C37-BBDE-F3EE569E923D}" srcId="{E5C5B907-41C3-4864-8947-98B6DE507C2B}" destId="{E8954F38-0952-465D-87E3-F04D0BA4CC97}" srcOrd="1" destOrd="0" parTransId="{342966A4-3DA7-447A-A26C-0528867AFE96}" sibTransId="{0D7B36E2-9E5B-4308-A319-E00A1E1A21C3}"/>
    <dgm:cxn modelId="{F7206AAA-65B6-493B-9B51-7074B6208428}" type="presOf" srcId="{82BD93FC-9EBC-4D08-AB57-239034578BDC}" destId="{CFF9A135-C63C-4778-8180-142FB8534B38}" srcOrd="0" destOrd="0" presId="urn:microsoft.com/office/officeart/2005/8/layout/pList2"/>
    <dgm:cxn modelId="{2BEC34B9-B56F-4854-ABFF-3AEA7B77AD9B}" type="presOf" srcId="{07422230-3279-4432-A5FE-E8D2F55F1549}" destId="{B1449D91-6954-4A5B-B73F-CFE4BD303FC8}" srcOrd="0" destOrd="0" presId="urn:microsoft.com/office/officeart/2005/8/layout/pList2"/>
    <dgm:cxn modelId="{B62B9BC7-7C54-4661-9E34-E5744930BD41}" srcId="{E5C5B907-41C3-4864-8947-98B6DE507C2B}" destId="{05F1B2C1-A4A0-480F-B6DA-4C15537B227C}" srcOrd="6" destOrd="0" parTransId="{6ED09F11-8CDD-433A-AF41-25EF36806511}" sibTransId="{9BA5AC3D-14B0-4992-8D9B-C198B1EF3535}"/>
    <dgm:cxn modelId="{FDED95C9-F4CE-4A56-BCC5-E2F43D57A3A7}" type="presOf" srcId="{E5C5B907-41C3-4864-8947-98B6DE507C2B}" destId="{787DCEF5-3F62-4D08-BC53-2368288423E2}" srcOrd="0" destOrd="0" presId="urn:microsoft.com/office/officeart/2005/8/layout/pList2"/>
    <dgm:cxn modelId="{66BBF5CB-02A8-4B61-9DAF-A514BC816A9D}" srcId="{E5C5B907-41C3-4864-8947-98B6DE507C2B}" destId="{9DC79120-005E-4424-ADF1-32C85871328C}" srcOrd="5" destOrd="0" parTransId="{9A9181F4-ACAA-4B74-AC52-C18099497526}" sibTransId="{D79CE5D6-8992-4542-9890-51BD559BBAD4}"/>
    <dgm:cxn modelId="{CB2B97D7-C218-4C29-B94D-0EA12849B01C}" type="presOf" srcId="{8532B585-F19C-4A09-94D8-67606F54DCE2}" destId="{53596DDF-8000-4F11-A9FE-BF202892CC2D}" srcOrd="0" destOrd="0" presId="urn:microsoft.com/office/officeart/2005/8/layout/pList2"/>
    <dgm:cxn modelId="{4490A9E1-C9C0-4C8D-B3FD-351930F69832}" srcId="{E5C5B907-41C3-4864-8947-98B6DE507C2B}" destId="{8532B585-F19C-4A09-94D8-67606F54DCE2}" srcOrd="4" destOrd="0" parTransId="{598844AD-B9D2-4497-99BC-06FF76828AD7}" sibTransId="{CF145019-99B4-4DFD-A3C1-7A934BCE30AD}"/>
    <dgm:cxn modelId="{A051E9E4-C611-43EA-B427-9CFF34FB2084}" srcId="{E5C5B907-41C3-4864-8947-98B6DE507C2B}" destId="{41C34F11-393C-4511-8EA8-2A5AB8F50B87}" srcOrd="0" destOrd="0" parTransId="{AD086544-738A-401D-A9A7-121545667E94}" sibTransId="{278356FB-6255-4A27-9863-8104E5303286}"/>
    <dgm:cxn modelId="{C7BD3508-348B-4D6D-B1F5-20A415E3CDE1}" type="presParOf" srcId="{787DCEF5-3F62-4D08-BC53-2368288423E2}" destId="{A0C49AEF-CEB0-4E4A-95EB-D872BFE7EC8F}" srcOrd="0" destOrd="0" presId="urn:microsoft.com/office/officeart/2005/8/layout/pList2"/>
    <dgm:cxn modelId="{AE11CB23-05E9-44FD-9C55-36FE1F2FB586}" type="presParOf" srcId="{787DCEF5-3F62-4D08-BC53-2368288423E2}" destId="{EA45CAC7-9F89-4828-949A-63C17A008F8B}" srcOrd="1" destOrd="0" presId="urn:microsoft.com/office/officeart/2005/8/layout/pList2"/>
    <dgm:cxn modelId="{39ADFAB1-BDC9-466F-9653-6D117F7597A3}" type="presParOf" srcId="{EA45CAC7-9F89-4828-949A-63C17A008F8B}" destId="{4EE816C8-9F78-4D90-B105-544A2026A2BF}" srcOrd="0" destOrd="0" presId="urn:microsoft.com/office/officeart/2005/8/layout/pList2"/>
    <dgm:cxn modelId="{889C0549-A2E5-40C4-A844-DEB7828B77CC}" type="presParOf" srcId="{4EE816C8-9F78-4D90-B105-544A2026A2BF}" destId="{AAF1B829-5255-4A63-91DC-5FB96A4D13A7}" srcOrd="0" destOrd="0" presId="urn:microsoft.com/office/officeart/2005/8/layout/pList2"/>
    <dgm:cxn modelId="{9F826950-D18D-439A-AAC6-A6EF3D7D6BD0}" type="presParOf" srcId="{4EE816C8-9F78-4D90-B105-544A2026A2BF}" destId="{A3D0D7C1-4369-4FDF-938A-047D207D844B}" srcOrd="1" destOrd="0" presId="urn:microsoft.com/office/officeart/2005/8/layout/pList2"/>
    <dgm:cxn modelId="{F2007494-5AC4-44AA-BF7C-D6F83C703BB9}" type="presParOf" srcId="{4EE816C8-9F78-4D90-B105-544A2026A2BF}" destId="{6F2A6DE5-23A4-4BCB-9E13-7DB8EE10ABDE}" srcOrd="2" destOrd="0" presId="urn:microsoft.com/office/officeart/2005/8/layout/pList2"/>
    <dgm:cxn modelId="{C2CCBE52-3238-48A5-A853-EC9942DFF540}" type="presParOf" srcId="{EA45CAC7-9F89-4828-949A-63C17A008F8B}" destId="{73CBD512-FAD2-463E-9E35-F3931D083B64}" srcOrd="1" destOrd="0" presId="urn:microsoft.com/office/officeart/2005/8/layout/pList2"/>
    <dgm:cxn modelId="{09C2CBEE-F0BD-4CD2-BC16-C7B900BE898B}" type="presParOf" srcId="{EA45CAC7-9F89-4828-949A-63C17A008F8B}" destId="{62D949BB-C79A-4F29-A012-B2611B5C1A74}" srcOrd="2" destOrd="0" presId="urn:microsoft.com/office/officeart/2005/8/layout/pList2"/>
    <dgm:cxn modelId="{D0894DFD-286D-4E06-A933-AF727790B600}" type="presParOf" srcId="{62D949BB-C79A-4F29-A012-B2611B5C1A74}" destId="{F9DD2E92-5E97-46D0-BA05-043529A521FA}" srcOrd="0" destOrd="0" presId="urn:microsoft.com/office/officeart/2005/8/layout/pList2"/>
    <dgm:cxn modelId="{297E1C58-22B6-4283-80E9-47CC99F0B717}" type="presParOf" srcId="{62D949BB-C79A-4F29-A012-B2611B5C1A74}" destId="{FEC6EF78-CEC3-4E38-BA74-52F380313D0E}" srcOrd="1" destOrd="0" presId="urn:microsoft.com/office/officeart/2005/8/layout/pList2"/>
    <dgm:cxn modelId="{19E6200C-ACEE-4C32-9918-52CAA2020272}" type="presParOf" srcId="{62D949BB-C79A-4F29-A012-B2611B5C1A74}" destId="{94424312-B64E-41B6-A719-56BE280F6A84}" srcOrd="2" destOrd="0" presId="urn:microsoft.com/office/officeart/2005/8/layout/pList2"/>
    <dgm:cxn modelId="{18669CE3-AF7B-411F-8635-358FD6E8B60B}" type="presParOf" srcId="{EA45CAC7-9F89-4828-949A-63C17A008F8B}" destId="{CB22C8FE-B735-4463-A959-BE13F210B9DC}" srcOrd="3" destOrd="0" presId="urn:microsoft.com/office/officeart/2005/8/layout/pList2"/>
    <dgm:cxn modelId="{1F921E7D-12FF-446A-8F41-D2BEEED2FB71}" type="presParOf" srcId="{EA45CAC7-9F89-4828-949A-63C17A008F8B}" destId="{B954855A-DF2A-4F89-9142-AF66D3C77480}" srcOrd="4" destOrd="0" presId="urn:microsoft.com/office/officeart/2005/8/layout/pList2"/>
    <dgm:cxn modelId="{27EE9D8E-E370-4B23-822C-394D45FDB9D1}" type="presParOf" srcId="{B954855A-DF2A-4F89-9142-AF66D3C77480}" destId="{CFF9A135-C63C-4778-8180-142FB8534B38}" srcOrd="0" destOrd="0" presId="urn:microsoft.com/office/officeart/2005/8/layout/pList2"/>
    <dgm:cxn modelId="{E6A7E41F-C85C-44D1-B5A0-D52BE343230E}" type="presParOf" srcId="{B954855A-DF2A-4F89-9142-AF66D3C77480}" destId="{85E27630-8350-4025-A09F-63D0F99E4D01}" srcOrd="1" destOrd="0" presId="urn:microsoft.com/office/officeart/2005/8/layout/pList2"/>
    <dgm:cxn modelId="{505629F0-B47D-4D79-A201-4C035BAAF4AA}" type="presParOf" srcId="{B954855A-DF2A-4F89-9142-AF66D3C77480}" destId="{38EDAE5F-4160-4DE8-95AE-300B862DD24D}" srcOrd="2" destOrd="0" presId="urn:microsoft.com/office/officeart/2005/8/layout/pList2"/>
    <dgm:cxn modelId="{77F73454-6973-4ED3-A215-F134C5B04E13}" type="presParOf" srcId="{EA45CAC7-9F89-4828-949A-63C17A008F8B}" destId="{41DC6E4B-586E-4BFF-8A7B-4D07033E48B7}" srcOrd="5" destOrd="0" presId="urn:microsoft.com/office/officeart/2005/8/layout/pList2"/>
    <dgm:cxn modelId="{8BB59ED7-2391-4BA5-A8E8-C95F28DF05C5}" type="presParOf" srcId="{EA45CAC7-9F89-4828-949A-63C17A008F8B}" destId="{4EF81FE4-E2E8-45D1-BF65-914F4E819C0A}" srcOrd="6" destOrd="0" presId="urn:microsoft.com/office/officeart/2005/8/layout/pList2"/>
    <dgm:cxn modelId="{4CECD040-6418-4C1D-BFFA-A18ABA23A128}" type="presParOf" srcId="{4EF81FE4-E2E8-45D1-BF65-914F4E819C0A}" destId="{B1449D91-6954-4A5B-B73F-CFE4BD303FC8}" srcOrd="0" destOrd="0" presId="urn:microsoft.com/office/officeart/2005/8/layout/pList2"/>
    <dgm:cxn modelId="{70C19F40-30EB-4BBC-AA83-8858508DBD54}" type="presParOf" srcId="{4EF81FE4-E2E8-45D1-BF65-914F4E819C0A}" destId="{A5A02B65-FE67-49B7-B885-D415C1A39A8B}" srcOrd="1" destOrd="0" presId="urn:microsoft.com/office/officeart/2005/8/layout/pList2"/>
    <dgm:cxn modelId="{7A7041CB-251C-4E0E-B855-6D589DBC2C05}" type="presParOf" srcId="{4EF81FE4-E2E8-45D1-BF65-914F4E819C0A}" destId="{69E27D4A-8B48-46F0-A054-E8DF76EC5B1C}" srcOrd="2" destOrd="0" presId="urn:microsoft.com/office/officeart/2005/8/layout/pList2"/>
    <dgm:cxn modelId="{733E9961-C745-4168-B591-C05E492B00BC}" type="presParOf" srcId="{EA45CAC7-9F89-4828-949A-63C17A008F8B}" destId="{A928CC86-EBF0-41CB-8586-F22091B06C13}" srcOrd="7" destOrd="0" presId="urn:microsoft.com/office/officeart/2005/8/layout/pList2"/>
    <dgm:cxn modelId="{99EC70A2-50AA-44FE-9212-77A7B9DA681D}" type="presParOf" srcId="{EA45CAC7-9F89-4828-949A-63C17A008F8B}" destId="{5ECE9E32-3A08-4CA3-A3ED-2CBD61D6BFFB}" srcOrd="8" destOrd="0" presId="urn:microsoft.com/office/officeart/2005/8/layout/pList2"/>
    <dgm:cxn modelId="{F484342F-C380-4410-8426-90BF0F93E473}" type="presParOf" srcId="{5ECE9E32-3A08-4CA3-A3ED-2CBD61D6BFFB}" destId="{53596DDF-8000-4F11-A9FE-BF202892CC2D}" srcOrd="0" destOrd="0" presId="urn:microsoft.com/office/officeart/2005/8/layout/pList2"/>
    <dgm:cxn modelId="{EF61332C-6684-49BF-9868-F7C9BBFD0849}" type="presParOf" srcId="{5ECE9E32-3A08-4CA3-A3ED-2CBD61D6BFFB}" destId="{10EADEEC-F439-49D0-A6B1-4580F5E78072}" srcOrd="1" destOrd="0" presId="urn:microsoft.com/office/officeart/2005/8/layout/pList2"/>
    <dgm:cxn modelId="{CEA3674C-B942-406D-B7A3-50158180C02B}" type="presParOf" srcId="{5ECE9E32-3A08-4CA3-A3ED-2CBD61D6BFFB}" destId="{44B97E08-E9FD-4E3F-94DD-98D57F88FBBC}" srcOrd="2" destOrd="0" presId="urn:microsoft.com/office/officeart/2005/8/layout/pList2"/>
    <dgm:cxn modelId="{C97CD0FE-639E-44F6-9646-CAAC78CA5973}" type="presParOf" srcId="{EA45CAC7-9F89-4828-949A-63C17A008F8B}" destId="{AF0850F6-88EE-4C7F-82C1-D0B3A4AD9D31}" srcOrd="9" destOrd="0" presId="urn:microsoft.com/office/officeart/2005/8/layout/pList2"/>
    <dgm:cxn modelId="{0E75FDEF-E77A-493E-BCE8-C94AD9550EE4}" type="presParOf" srcId="{EA45CAC7-9F89-4828-949A-63C17A008F8B}" destId="{B22389E1-0A8F-4CF7-8861-096FA94753F0}" srcOrd="10" destOrd="0" presId="urn:microsoft.com/office/officeart/2005/8/layout/pList2"/>
    <dgm:cxn modelId="{99DCA3B9-2CA4-45E8-A424-D59F4C170564}" type="presParOf" srcId="{B22389E1-0A8F-4CF7-8861-096FA94753F0}" destId="{073465D7-EDF1-4B73-8F9B-CA4C5D06C6C9}" srcOrd="0" destOrd="0" presId="urn:microsoft.com/office/officeart/2005/8/layout/pList2"/>
    <dgm:cxn modelId="{FD061734-3225-424D-BA37-42524165C820}" type="presParOf" srcId="{B22389E1-0A8F-4CF7-8861-096FA94753F0}" destId="{F1BFDE94-B6FF-4041-95C4-40A6446882B1}" srcOrd="1" destOrd="0" presId="urn:microsoft.com/office/officeart/2005/8/layout/pList2"/>
    <dgm:cxn modelId="{EB690407-4193-424C-BD12-686A4BCCBF4B}" type="presParOf" srcId="{B22389E1-0A8F-4CF7-8861-096FA94753F0}" destId="{0E2ABD6B-FE72-4E00-923B-AA8448F3F65B}" srcOrd="2" destOrd="0" presId="urn:microsoft.com/office/officeart/2005/8/layout/pList2"/>
    <dgm:cxn modelId="{0F454930-176B-431B-8470-E77326AD6BD6}" type="presParOf" srcId="{EA45CAC7-9F89-4828-949A-63C17A008F8B}" destId="{C664B428-C3BD-4C7D-B6D0-2CA2DF5A6503}" srcOrd="11" destOrd="0" presId="urn:microsoft.com/office/officeart/2005/8/layout/pList2"/>
    <dgm:cxn modelId="{15648A77-D51F-4167-A4E7-CDB662C1706C}" type="presParOf" srcId="{EA45CAC7-9F89-4828-949A-63C17A008F8B}" destId="{A46A9A7D-BF7A-4155-B314-CA1C833A2397}" srcOrd="12" destOrd="0" presId="urn:microsoft.com/office/officeart/2005/8/layout/pList2"/>
    <dgm:cxn modelId="{15D243BD-6F49-44E8-A230-22904B72FB1B}" type="presParOf" srcId="{A46A9A7D-BF7A-4155-B314-CA1C833A2397}" destId="{0847508C-F5A7-4B9E-B6EA-30A2FD3956E1}" srcOrd="0" destOrd="0" presId="urn:microsoft.com/office/officeart/2005/8/layout/pList2"/>
    <dgm:cxn modelId="{0CCFF618-D462-4343-BF0F-6CC4E7CF3B32}" type="presParOf" srcId="{A46A9A7D-BF7A-4155-B314-CA1C833A2397}" destId="{0035FE76-6A2F-40E9-83C5-BEA096D096EA}" srcOrd="1" destOrd="0" presId="urn:microsoft.com/office/officeart/2005/8/layout/pList2"/>
    <dgm:cxn modelId="{3F97F583-3A3F-48A2-94A2-CBDE1B0DE66D}" type="presParOf" srcId="{A46A9A7D-BF7A-4155-B314-CA1C833A2397}" destId="{53195B45-BBDA-4241-BF9B-DB7A7C8431E5}"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26F70A-8295-4ABD-ABDD-A3676ECF1B66}" type="doc">
      <dgm:prSet loTypeId="urn:microsoft.com/office/officeart/2005/8/layout/hierarchy4" loCatId="hierarchy" qsTypeId="urn:microsoft.com/office/officeart/2005/8/quickstyle/simple1" qsCatId="simple" csTypeId="urn:microsoft.com/office/officeart/2005/8/colors/accent1_2" csCatId="accent1" phldr="1"/>
      <dgm:spPr/>
      <dgm:t>
        <a:bodyPr/>
        <a:lstStyle/>
        <a:p>
          <a:endParaRPr lang="en-GB"/>
        </a:p>
      </dgm:t>
    </dgm:pt>
    <dgm:pt modelId="{8D235DEF-3198-459A-9218-23D1E8883187}">
      <dgm:prSet phldrT="[Text]"/>
      <dgm:spPr>
        <a:solidFill>
          <a:srgbClr val="4F213A"/>
        </a:solidFill>
      </dgm:spPr>
      <dgm:t>
        <a:bodyPr/>
        <a:lstStyle/>
        <a:p>
          <a:r>
            <a:rPr lang="en-US" b="0" i="0" dirty="0"/>
            <a:t>218 UK Statutory Rules apply to the DOSR AOR</a:t>
          </a:r>
          <a:endParaRPr lang="en-GB" dirty="0"/>
        </a:p>
      </dgm:t>
    </dgm:pt>
    <dgm:pt modelId="{C3997E1D-9F63-4112-81B5-E799B542063C}" type="parTrans" cxnId="{5CFF27FD-0213-4452-B24E-782ECED09D8E}">
      <dgm:prSet/>
      <dgm:spPr/>
      <dgm:t>
        <a:bodyPr/>
        <a:lstStyle/>
        <a:p>
          <a:endParaRPr lang="en-GB"/>
        </a:p>
      </dgm:t>
    </dgm:pt>
    <dgm:pt modelId="{94FE1F29-EA45-46AA-889B-5EC06AC0BB8B}" type="sibTrans" cxnId="{5CFF27FD-0213-4452-B24E-782ECED09D8E}">
      <dgm:prSet/>
      <dgm:spPr/>
      <dgm:t>
        <a:bodyPr/>
        <a:lstStyle/>
        <a:p>
          <a:endParaRPr lang="en-GB"/>
        </a:p>
      </dgm:t>
    </dgm:pt>
    <dgm:pt modelId="{E67101B4-070B-43D5-94B4-699AE95D619F}">
      <dgm:prSet phldrT="[Text]"/>
      <dgm:spPr>
        <a:solidFill>
          <a:srgbClr val="7C345B"/>
        </a:solidFill>
      </dgm:spPr>
      <dgm:t>
        <a:bodyPr/>
        <a:lstStyle/>
        <a:p>
          <a:r>
            <a:rPr lang="en-US" b="0" i="0" dirty="0"/>
            <a:t>129 Rules have no identified DED</a:t>
          </a:r>
          <a:endParaRPr lang="en-GB" dirty="0"/>
        </a:p>
      </dgm:t>
    </dgm:pt>
    <dgm:pt modelId="{085D257F-0015-4CB3-8985-C762869CAE20}" type="parTrans" cxnId="{93611434-7113-422C-BF43-875297081E43}">
      <dgm:prSet/>
      <dgm:spPr/>
      <dgm:t>
        <a:bodyPr/>
        <a:lstStyle/>
        <a:p>
          <a:endParaRPr lang="en-GB"/>
        </a:p>
      </dgm:t>
    </dgm:pt>
    <dgm:pt modelId="{C5612A34-9C87-4DCF-8B82-181541C91235}" type="sibTrans" cxnId="{93611434-7113-422C-BF43-875297081E43}">
      <dgm:prSet/>
      <dgm:spPr/>
      <dgm:t>
        <a:bodyPr/>
        <a:lstStyle/>
        <a:p>
          <a:endParaRPr lang="en-GB"/>
        </a:p>
      </dgm:t>
    </dgm:pt>
    <dgm:pt modelId="{FFAA9D8C-2CF5-41F8-8889-D8FC6639F9BA}">
      <dgm:prSet phldrT="[Text]"/>
      <dgm:spPr>
        <a:solidFill>
          <a:srgbClr val="7C345B"/>
        </a:solidFill>
      </dgm:spPr>
      <dgm:t>
        <a:bodyPr/>
        <a:lstStyle/>
        <a:p>
          <a:r>
            <a:rPr lang="en-US" b="0" i="0" dirty="0"/>
            <a:t>89 Rules equate to 107 DEDs</a:t>
          </a:r>
          <a:endParaRPr lang="en-GB" dirty="0"/>
        </a:p>
      </dgm:t>
    </dgm:pt>
    <dgm:pt modelId="{4F6DDEA1-3179-461A-99C9-543121AF02EF}" type="parTrans" cxnId="{9C546755-8D21-4A18-95DD-7DF88ECE5E82}">
      <dgm:prSet/>
      <dgm:spPr/>
      <dgm:t>
        <a:bodyPr/>
        <a:lstStyle/>
        <a:p>
          <a:endParaRPr lang="en-GB"/>
        </a:p>
      </dgm:t>
    </dgm:pt>
    <dgm:pt modelId="{196C011D-8379-4AEB-AAFF-977F8D9DBDC4}" type="sibTrans" cxnId="{9C546755-8D21-4A18-95DD-7DF88ECE5E82}">
      <dgm:prSet/>
      <dgm:spPr/>
      <dgm:t>
        <a:bodyPr/>
        <a:lstStyle/>
        <a:p>
          <a:endParaRPr lang="en-GB"/>
        </a:p>
      </dgm:t>
    </dgm:pt>
    <dgm:pt modelId="{887B24CE-4D8A-4C09-BD90-EBD3FB3C2291}">
      <dgm:prSet phldrT="[Text]"/>
      <dgm:spPr>
        <a:solidFill>
          <a:srgbClr val="BD6394"/>
        </a:solidFill>
      </dgm:spPr>
      <dgm:t>
        <a:bodyPr/>
        <a:lstStyle/>
        <a:p>
          <a:pPr>
            <a:buFont typeface="Arial" panose="020B0604020202020204" pitchFamily="34" charset="0"/>
            <a:buChar char="•"/>
          </a:pPr>
          <a:r>
            <a:rPr lang="en-US" b="0" i="0" dirty="0"/>
            <a:t>50​ Dis-applications</a:t>
          </a:r>
          <a:endParaRPr lang="en-GB" dirty="0"/>
        </a:p>
      </dgm:t>
    </dgm:pt>
    <dgm:pt modelId="{DE5C2058-3597-4088-901E-C4A810923AA8}" type="parTrans" cxnId="{DFD16835-07BB-4E0A-A26F-BE515CC39AE1}">
      <dgm:prSet/>
      <dgm:spPr/>
      <dgm:t>
        <a:bodyPr/>
        <a:lstStyle/>
        <a:p>
          <a:endParaRPr lang="en-GB"/>
        </a:p>
      </dgm:t>
    </dgm:pt>
    <dgm:pt modelId="{1CF850A4-A0EB-4218-8933-700767726E0B}" type="sibTrans" cxnId="{DFD16835-07BB-4E0A-A26F-BE515CC39AE1}">
      <dgm:prSet/>
      <dgm:spPr/>
      <dgm:t>
        <a:bodyPr/>
        <a:lstStyle/>
        <a:p>
          <a:endParaRPr lang="en-GB"/>
        </a:p>
      </dgm:t>
    </dgm:pt>
    <dgm:pt modelId="{B1CED255-29F0-441F-AE85-9FEA9906BA3F}">
      <dgm:prSet/>
      <dgm:spPr>
        <a:solidFill>
          <a:srgbClr val="BD6394"/>
        </a:solidFill>
      </dgm:spPr>
      <dgm:t>
        <a:bodyPr/>
        <a:lstStyle/>
        <a:p>
          <a:r>
            <a:rPr lang="en-US" b="0" i="0" dirty="0"/>
            <a:t>35 Exemptions</a:t>
          </a:r>
        </a:p>
      </dgm:t>
    </dgm:pt>
    <dgm:pt modelId="{801A6DF0-E830-4F4E-9640-48728B84142C}" type="parTrans" cxnId="{34DA1BD9-9777-43AA-89B0-850406F2A083}">
      <dgm:prSet/>
      <dgm:spPr/>
      <dgm:t>
        <a:bodyPr/>
        <a:lstStyle/>
        <a:p>
          <a:endParaRPr lang="en-GB"/>
        </a:p>
      </dgm:t>
    </dgm:pt>
    <dgm:pt modelId="{10301576-AFB3-48CA-9823-1ADADAC3DAD2}" type="sibTrans" cxnId="{34DA1BD9-9777-43AA-89B0-850406F2A083}">
      <dgm:prSet/>
      <dgm:spPr/>
      <dgm:t>
        <a:bodyPr/>
        <a:lstStyle/>
        <a:p>
          <a:endParaRPr lang="en-GB"/>
        </a:p>
      </dgm:t>
    </dgm:pt>
    <dgm:pt modelId="{A2918678-1D32-4FB7-B259-609903A406D1}">
      <dgm:prSet/>
      <dgm:spPr>
        <a:solidFill>
          <a:srgbClr val="BD6394"/>
        </a:solidFill>
      </dgm:spPr>
      <dgm:t>
        <a:bodyPr/>
        <a:lstStyle/>
        <a:p>
          <a:r>
            <a:rPr lang="en-US" b="0" i="0" dirty="0"/>
            <a:t>22 Derogations</a:t>
          </a:r>
        </a:p>
      </dgm:t>
    </dgm:pt>
    <dgm:pt modelId="{5C9E28E4-71B5-4DCB-BED2-A6D9696A134B}" type="parTrans" cxnId="{AA613546-A969-4D0E-801C-06EEBA7B3BBD}">
      <dgm:prSet/>
      <dgm:spPr/>
      <dgm:t>
        <a:bodyPr/>
        <a:lstStyle/>
        <a:p>
          <a:endParaRPr lang="en-GB"/>
        </a:p>
      </dgm:t>
    </dgm:pt>
    <dgm:pt modelId="{700C954F-2410-422E-BA26-87D507FBF4DF}" type="sibTrans" cxnId="{AA613546-A969-4D0E-801C-06EEBA7B3BBD}">
      <dgm:prSet/>
      <dgm:spPr/>
      <dgm:t>
        <a:bodyPr/>
        <a:lstStyle/>
        <a:p>
          <a:endParaRPr lang="en-GB"/>
        </a:p>
      </dgm:t>
    </dgm:pt>
    <dgm:pt modelId="{6473A75D-4771-43E6-8134-1B97BC28A984}" type="pres">
      <dgm:prSet presAssocID="{6326F70A-8295-4ABD-ABDD-A3676ECF1B66}" presName="Name0" presStyleCnt="0">
        <dgm:presLayoutVars>
          <dgm:chPref val="1"/>
          <dgm:dir/>
          <dgm:animOne val="branch"/>
          <dgm:animLvl val="lvl"/>
          <dgm:resizeHandles/>
        </dgm:presLayoutVars>
      </dgm:prSet>
      <dgm:spPr/>
    </dgm:pt>
    <dgm:pt modelId="{2BAE3F5F-008D-44A1-9538-6D5F5BD6842C}" type="pres">
      <dgm:prSet presAssocID="{8D235DEF-3198-459A-9218-23D1E8883187}" presName="vertOne" presStyleCnt="0"/>
      <dgm:spPr/>
    </dgm:pt>
    <dgm:pt modelId="{CFB46135-1B8F-41E4-9E51-B0BACAAEE702}" type="pres">
      <dgm:prSet presAssocID="{8D235DEF-3198-459A-9218-23D1E8883187}" presName="txOne" presStyleLbl="node0" presStyleIdx="0" presStyleCnt="1">
        <dgm:presLayoutVars>
          <dgm:chPref val="3"/>
        </dgm:presLayoutVars>
      </dgm:prSet>
      <dgm:spPr/>
    </dgm:pt>
    <dgm:pt modelId="{316B35EF-B687-4272-B87C-10516401958B}" type="pres">
      <dgm:prSet presAssocID="{8D235DEF-3198-459A-9218-23D1E8883187}" presName="parTransOne" presStyleCnt="0"/>
      <dgm:spPr/>
    </dgm:pt>
    <dgm:pt modelId="{0F490CD0-E74F-4C28-B18A-7409CAFA81AC}" type="pres">
      <dgm:prSet presAssocID="{8D235DEF-3198-459A-9218-23D1E8883187}" presName="horzOne" presStyleCnt="0"/>
      <dgm:spPr/>
    </dgm:pt>
    <dgm:pt modelId="{E90C0F59-92FA-438A-853D-646BFAE45C34}" type="pres">
      <dgm:prSet presAssocID="{E67101B4-070B-43D5-94B4-699AE95D619F}" presName="vertTwo" presStyleCnt="0"/>
      <dgm:spPr/>
    </dgm:pt>
    <dgm:pt modelId="{A4EEA7EC-F9E4-4E2E-B888-6D0EBB4B719F}" type="pres">
      <dgm:prSet presAssocID="{E67101B4-070B-43D5-94B4-699AE95D619F}" presName="txTwo" presStyleLbl="node2" presStyleIdx="0" presStyleCnt="2">
        <dgm:presLayoutVars>
          <dgm:chPref val="3"/>
        </dgm:presLayoutVars>
      </dgm:prSet>
      <dgm:spPr/>
    </dgm:pt>
    <dgm:pt modelId="{69E64356-2A14-4607-96A6-FAAFF1FA10ED}" type="pres">
      <dgm:prSet presAssocID="{E67101B4-070B-43D5-94B4-699AE95D619F}" presName="horzTwo" presStyleCnt="0"/>
      <dgm:spPr/>
    </dgm:pt>
    <dgm:pt modelId="{9C5338C1-0A5D-406B-B6DA-D95CC7E51811}" type="pres">
      <dgm:prSet presAssocID="{C5612A34-9C87-4DCF-8B82-181541C91235}" presName="sibSpaceTwo" presStyleCnt="0"/>
      <dgm:spPr/>
    </dgm:pt>
    <dgm:pt modelId="{53CA061F-4D18-400A-B688-38C174A9C820}" type="pres">
      <dgm:prSet presAssocID="{FFAA9D8C-2CF5-41F8-8889-D8FC6639F9BA}" presName="vertTwo" presStyleCnt="0"/>
      <dgm:spPr/>
    </dgm:pt>
    <dgm:pt modelId="{AF8775CE-A2EC-42D2-8FDA-3A330C5708DB}" type="pres">
      <dgm:prSet presAssocID="{FFAA9D8C-2CF5-41F8-8889-D8FC6639F9BA}" presName="txTwo" presStyleLbl="node2" presStyleIdx="1" presStyleCnt="2">
        <dgm:presLayoutVars>
          <dgm:chPref val="3"/>
        </dgm:presLayoutVars>
      </dgm:prSet>
      <dgm:spPr/>
    </dgm:pt>
    <dgm:pt modelId="{7915B5FB-44C8-439C-A431-0DC4941081BB}" type="pres">
      <dgm:prSet presAssocID="{FFAA9D8C-2CF5-41F8-8889-D8FC6639F9BA}" presName="parTransTwo" presStyleCnt="0"/>
      <dgm:spPr/>
    </dgm:pt>
    <dgm:pt modelId="{BE8B6004-8C78-4F6E-B5C3-A94D38E7544B}" type="pres">
      <dgm:prSet presAssocID="{FFAA9D8C-2CF5-41F8-8889-D8FC6639F9BA}" presName="horzTwo" presStyleCnt="0"/>
      <dgm:spPr/>
    </dgm:pt>
    <dgm:pt modelId="{DF44AB9F-B43B-4BA3-A972-D67B0913DFF3}" type="pres">
      <dgm:prSet presAssocID="{887B24CE-4D8A-4C09-BD90-EBD3FB3C2291}" presName="vertThree" presStyleCnt="0"/>
      <dgm:spPr/>
    </dgm:pt>
    <dgm:pt modelId="{D24479EF-4C63-4D13-874C-0AC5D6A62D76}" type="pres">
      <dgm:prSet presAssocID="{887B24CE-4D8A-4C09-BD90-EBD3FB3C2291}" presName="txThree" presStyleLbl="node3" presStyleIdx="0" presStyleCnt="3">
        <dgm:presLayoutVars>
          <dgm:chPref val="3"/>
        </dgm:presLayoutVars>
      </dgm:prSet>
      <dgm:spPr/>
    </dgm:pt>
    <dgm:pt modelId="{83FDE426-0FAF-4C83-9A0F-A3E7B7643FAD}" type="pres">
      <dgm:prSet presAssocID="{887B24CE-4D8A-4C09-BD90-EBD3FB3C2291}" presName="horzThree" presStyleCnt="0"/>
      <dgm:spPr/>
    </dgm:pt>
    <dgm:pt modelId="{8E81BED3-7ADD-4C95-9132-00D65D4C2584}" type="pres">
      <dgm:prSet presAssocID="{1CF850A4-A0EB-4218-8933-700767726E0B}" presName="sibSpaceThree" presStyleCnt="0"/>
      <dgm:spPr/>
    </dgm:pt>
    <dgm:pt modelId="{9C7053EE-4D3E-4A61-8F85-E616299F3125}" type="pres">
      <dgm:prSet presAssocID="{B1CED255-29F0-441F-AE85-9FEA9906BA3F}" presName="vertThree" presStyleCnt="0"/>
      <dgm:spPr/>
    </dgm:pt>
    <dgm:pt modelId="{769BBF62-1764-4292-B10C-F12624B12F42}" type="pres">
      <dgm:prSet presAssocID="{B1CED255-29F0-441F-AE85-9FEA9906BA3F}" presName="txThree" presStyleLbl="node3" presStyleIdx="1" presStyleCnt="3">
        <dgm:presLayoutVars>
          <dgm:chPref val="3"/>
        </dgm:presLayoutVars>
      </dgm:prSet>
      <dgm:spPr/>
    </dgm:pt>
    <dgm:pt modelId="{665C3FA8-0A9E-442A-B5F8-E851316CE8FF}" type="pres">
      <dgm:prSet presAssocID="{B1CED255-29F0-441F-AE85-9FEA9906BA3F}" presName="horzThree" presStyleCnt="0"/>
      <dgm:spPr/>
    </dgm:pt>
    <dgm:pt modelId="{BC2C3130-DC21-4ACE-94BD-69463ADEFC31}" type="pres">
      <dgm:prSet presAssocID="{10301576-AFB3-48CA-9823-1ADADAC3DAD2}" presName="sibSpaceThree" presStyleCnt="0"/>
      <dgm:spPr/>
    </dgm:pt>
    <dgm:pt modelId="{3E56AD28-6499-4C8B-B7CC-7E3FE5FED673}" type="pres">
      <dgm:prSet presAssocID="{A2918678-1D32-4FB7-B259-609903A406D1}" presName="vertThree" presStyleCnt="0"/>
      <dgm:spPr/>
    </dgm:pt>
    <dgm:pt modelId="{E5CCB134-9FEB-4A84-A629-B804F5592F46}" type="pres">
      <dgm:prSet presAssocID="{A2918678-1D32-4FB7-B259-609903A406D1}" presName="txThree" presStyleLbl="node3" presStyleIdx="2" presStyleCnt="3">
        <dgm:presLayoutVars>
          <dgm:chPref val="3"/>
        </dgm:presLayoutVars>
      </dgm:prSet>
      <dgm:spPr/>
    </dgm:pt>
    <dgm:pt modelId="{E0772EC0-34A2-434F-AEC6-89BB4AD13E94}" type="pres">
      <dgm:prSet presAssocID="{A2918678-1D32-4FB7-B259-609903A406D1}" presName="horzThree" presStyleCnt="0"/>
      <dgm:spPr/>
    </dgm:pt>
  </dgm:ptLst>
  <dgm:cxnLst>
    <dgm:cxn modelId="{2ACF461E-FEF4-4C57-8839-E65687FAAA1B}" type="presOf" srcId="{887B24CE-4D8A-4C09-BD90-EBD3FB3C2291}" destId="{D24479EF-4C63-4D13-874C-0AC5D6A62D76}" srcOrd="0" destOrd="0" presId="urn:microsoft.com/office/officeart/2005/8/layout/hierarchy4"/>
    <dgm:cxn modelId="{93611434-7113-422C-BF43-875297081E43}" srcId="{8D235DEF-3198-459A-9218-23D1E8883187}" destId="{E67101B4-070B-43D5-94B4-699AE95D619F}" srcOrd="0" destOrd="0" parTransId="{085D257F-0015-4CB3-8985-C762869CAE20}" sibTransId="{C5612A34-9C87-4DCF-8B82-181541C91235}"/>
    <dgm:cxn modelId="{DFD16835-07BB-4E0A-A26F-BE515CC39AE1}" srcId="{FFAA9D8C-2CF5-41F8-8889-D8FC6639F9BA}" destId="{887B24CE-4D8A-4C09-BD90-EBD3FB3C2291}" srcOrd="0" destOrd="0" parTransId="{DE5C2058-3597-4088-901E-C4A810923AA8}" sibTransId="{1CF850A4-A0EB-4218-8933-700767726E0B}"/>
    <dgm:cxn modelId="{7B0D3743-C154-47F5-8319-78E1C080C41D}" type="presOf" srcId="{B1CED255-29F0-441F-AE85-9FEA9906BA3F}" destId="{769BBF62-1764-4292-B10C-F12624B12F42}" srcOrd="0" destOrd="0" presId="urn:microsoft.com/office/officeart/2005/8/layout/hierarchy4"/>
    <dgm:cxn modelId="{AA613546-A969-4D0E-801C-06EEBA7B3BBD}" srcId="{FFAA9D8C-2CF5-41F8-8889-D8FC6639F9BA}" destId="{A2918678-1D32-4FB7-B259-609903A406D1}" srcOrd="2" destOrd="0" parTransId="{5C9E28E4-71B5-4DCB-BED2-A6D9696A134B}" sibTransId="{700C954F-2410-422E-BA26-87D507FBF4DF}"/>
    <dgm:cxn modelId="{89743F48-D74C-47F9-8CC5-23F177619737}" type="presOf" srcId="{A2918678-1D32-4FB7-B259-609903A406D1}" destId="{E5CCB134-9FEB-4A84-A629-B804F5592F46}" srcOrd="0" destOrd="0" presId="urn:microsoft.com/office/officeart/2005/8/layout/hierarchy4"/>
    <dgm:cxn modelId="{9C546755-8D21-4A18-95DD-7DF88ECE5E82}" srcId="{8D235DEF-3198-459A-9218-23D1E8883187}" destId="{FFAA9D8C-2CF5-41F8-8889-D8FC6639F9BA}" srcOrd="1" destOrd="0" parTransId="{4F6DDEA1-3179-461A-99C9-543121AF02EF}" sibTransId="{196C011D-8379-4AEB-AAFF-977F8D9DBDC4}"/>
    <dgm:cxn modelId="{21F6CE57-CC9F-4EF5-B674-EBF91DFC46CF}" type="presOf" srcId="{6326F70A-8295-4ABD-ABDD-A3676ECF1B66}" destId="{6473A75D-4771-43E6-8134-1B97BC28A984}" srcOrd="0" destOrd="0" presId="urn:microsoft.com/office/officeart/2005/8/layout/hierarchy4"/>
    <dgm:cxn modelId="{16EF5D7E-ED7D-46B6-A294-AAD438D574F6}" type="presOf" srcId="{FFAA9D8C-2CF5-41F8-8889-D8FC6639F9BA}" destId="{AF8775CE-A2EC-42D2-8FDA-3A330C5708DB}" srcOrd="0" destOrd="0" presId="urn:microsoft.com/office/officeart/2005/8/layout/hierarchy4"/>
    <dgm:cxn modelId="{D29389CD-2DF9-4E90-97F9-7869DE2117AE}" type="presOf" srcId="{E67101B4-070B-43D5-94B4-699AE95D619F}" destId="{A4EEA7EC-F9E4-4E2E-B888-6D0EBB4B719F}" srcOrd="0" destOrd="0" presId="urn:microsoft.com/office/officeart/2005/8/layout/hierarchy4"/>
    <dgm:cxn modelId="{34DA1BD9-9777-43AA-89B0-850406F2A083}" srcId="{FFAA9D8C-2CF5-41F8-8889-D8FC6639F9BA}" destId="{B1CED255-29F0-441F-AE85-9FEA9906BA3F}" srcOrd="1" destOrd="0" parTransId="{801A6DF0-E830-4F4E-9640-48728B84142C}" sibTransId="{10301576-AFB3-48CA-9823-1ADADAC3DAD2}"/>
    <dgm:cxn modelId="{E6C64CEF-9722-4286-9C76-344E5AF20C60}" type="presOf" srcId="{8D235DEF-3198-459A-9218-23D1E8883187}" destId="{CFB46135-1B8F-41E4-9E51-B0BACAAEE702}" srcOrd="0" destOrd="0" presId="urn:microsoft.com/office/officeart/2005/8/layout/hierarchy4"/>
    <dgm:cxn modelId="{5CFF27FD-0213-4452-B24E-782ECED09D8E}" srcId="{6326F70A-8295-4ABD-ABDD-A3676ECF1B66}" destId="{8D235DEF-3198-459A-9218-23D1E8883187}" srcOrd="0" destOrd="0" parTransId="{C3997E1D-9F63-4112-81B5-E799B542063C}" sibTransId="{94FE1F29-EA45-46AA-889B-5EC06AC0BB8B}"/>
    <dgm:cxn modelId="{23F5CD83-BA26-404A-9CA2-40C42DDE9270}" type="presParOf" srcId="{6473A75D-4771-43E6-8134-1B97BC28A984}" destId="{2BAE3F5F-008D-44A1-9538-6D5F5BD6842C}" srcOrd="0" destOrd="0" presId="urn:microsoft.com/office/officeart/2005/8/layout/hierarchy4"/>
    <dgm:cxn modelId="{2CFA8D57-6EEE-4FF7-A2D9-8DC5BED1A183}" type="presParOf" srcId="{2BAE3F5F-008D-44A1-9538-6D5F5BD6842C}" destId="{CFB46135-1B8F-41E4-9E51-B0BACAAEE702}" srcOrd="0" destOrd="0" presId="urn:microsoft.com/office/officeart/2005/8/layout/hierarchy4"/>
    <dgm:cxn modelId="{ED1806BB-EEDE-44F9-9A86-856154C6C4CB}" type="presParOf" srcId="{2BAE3F5F-008D-44A1-9538-6D5F5BD6842C}" destId="{316B35EF-B687-4272-B87C-10516401958B}" srcOrd="1" destOrd="0" presId="urn:microsoft.com/office/officeart/2005/8/layout/hierarchy4"/>
    <dgm:cxn modelId="{7A307B5B-05D4-45B9-B69D-5A85F25DBA5D}" type="presParOf" srcId="{2BAE3F5F-008D-44A1-9538-6D5F5BD6842C}" destId="{0F490CD0-E74F-4C28-B18A-7409CAFA81AC}" srcOrd="2" destOrd="0" presId="urn:microsoft.com/office/officeart/2005/8/layout/hierarchy4"/>
    <dgm:cxn modelId="{14C38CE6-55DA-4079-A3A9-FB3594354B2F}" type="presParOf" srcId="{0F490CD0-E74F-4C28-B18A-7409CAFA81AC}" destId="{E90C0F59-92FA-438A-853D-646BFAE45C34}" srcOrd="0" destOrd="0" presId="urn:microsoft.com/office/officeart/2005/8/layout/hierarchy4"/>
    <dgm:cxn modelId="{F9CF2F0B-35D9-47C7-B5DA-8E282B912C6D}" type="presParOf" srcId="{E90C0F59-92FA-438A-853D-646BFAE45C34}" destId="{A4EEA7EC-F9E4-4E2E-B888-6D0EBB4B719F}" srcOrd="0" destOrd="0" presId="urn:microsoft.com/office/officeart/2005/8/layout/hierarchy4"/>
    <dgm:cxn modelId="{42E1114B-CF48-4CAD-AC8C-69C99B17496E}" type="presParOf" srcId="{E90C0F59-92FA-438A-853D-646BFAE45C34}" destId="{69E64356-2A14-4607-96A6-FAAFF1FA10ED}" srcOrd="1" destOrd="0" presId="urn:microsoft.com/office/officeart/2005/8/layout/hierarchy4"/>
    <dgm:cxn modelId="{C3EB9BA7-3344-4B63-8C8C-4286DF94FC42}" type="presParOf" srcId="{0F490CD0-E74F-4C28-B18A-7409CAFA81AC}" destId="{9C5338C1-0A5D-406B-B6DA-D95CC7E51811}" srcOrd="1" destOrd="0" presId="urn:microsoft.com/office/officeart/2005/8/layout/hierarchy4"/>
    <dgm:cxn modelId="{01187941-26FD-4D50-ABBE-BCB55EE5ECAF}" type="presParOf" srcId="{0F490CD0-E74F-4C28-B18A-7409CAFA81AC}" destId="{53CA061F-4D18-400A-B688-38C174A9C820}" srcOrd="2" destOrd="0" presId="urn:microsoft.com/office/officeart/2005/8/layout/hierarchy4"/>
    <dgm:cxn modelId="{00094FF2-D569-42CE-9B25-6B14CC00BDB6}" type="presParOf" srcId="{53CA061F-4D18-400A-B688-38C174A9C820}" destId="{AF8775CE-A2EC-42D2-8FDA-3A330C5708DB}" srcOrd="0" destOrd="0" presId="urn:microsoft.com/office/officeart/2005/8/layout/hierarchy4"/>
    <dgm:cxn modelId="{77215BA1-51A8-43A9-B7D1-87F78C4B570B}" type="presParOf" srcId="{53CA061F-4D18-400A-B688-38C174A9C820}" destId="{7915B5FB-44C8-439C-A431-0DC4941081BB}" srcOrd="1" destOrd="0" presId="urn:microsoft.com/office/officeart/2005/8/layout/hierarchy4"/>
    <dgm:cxn modelId="{204B3D41-4DC8-4728-8590-E895B6C37EB1}" type="presParOf" srcId="{53CA061F-4D18-400A-B688-38C174A9C820}" destId="{BE8B6004-8C78-4F6E-B5C3-A94D38E7544B}" srcOrd="2" destOrd="0" presId="urn:microsoft.com/office/officeart/2005/8/layout/hierarchy4"/>
    <dgm:cxn modelId="{41FFA32D-B74F-4A04-9BFF-F266B99B4A13}" type="presParOf" srcId="{BE8B6004-8C78-4F6E-B5C3-A94D38E7544B}" destId="{DF44AB9F-B43B-4BA3-A972-D67B0913DFF3}" srcOrd="0" destOrd="0" presId="urn:microsoft.com/office/officeart/2005/8/layout/hierarchy4"/>
    <dgm:cxn modelId="{5E912E90-E2F0-457B-BF99-66D0A63D0381}" type="presParOf" srcId="{DF44AB9F-B43B-4BA3-A972-D67B0913DFF3}" destId="{D24479EF-4C63-4D13-874C-0AC5D6A62D76}" srcOrd="0" destOrd="0" presId="urn:microsoft.com/office/officeart/2005/8/layout/hierarchy4"/>
    <dgm:cxn modelId="{39DC90C2-47E2-4E31-9BD1-9228C2D0F280}" type="presParOf" srcId="{DF44AB9F-B43B-4BA3-A972-D67B0913DFF3}" destId="{83FDE426-0FAF-4C83-9A0F-A3E7B7643FAD}" srcOrd="1" destOrd="0" presId="urn:microsoft.com/office/officeart/2005/8/layout/hierarchy4"/>
    <dgm:cxn modelId="{5BD41E77-DCEC-4987-B9C6-4A5B88E66595}" type="presParOf" srcId="{BE8B6004-8C78-4F6E-B5C3-A94D38E7544B}" destId="{8E81BED3-7ADD-4C95-9132-00D65D4C2584}" srcOrd="1" destOrd="0" presId="urn:microsoft.com/office/officeart/2005/8/layout/hierarchy4"/>
    <dgm:cxn modelId="{3AEB84C0-5B12-4F3A-8EB9-7A733215C374}" type="presParOf" srcId="{BE8B6004-8C78-4F6E-B5C3-A94D38E7544B}" destId="{9C7053EE-4D3E-4A61-8F85-E616299F3125}" srcOrd="2" destOrd="0" presId="urn:microsoft.com/office/officeart/2005/8/layout/hierarchy4"/>
    <dgm:cxn modelId="{20F824CF-F0C8-4C48-8484-456B01CC15C8}" type="presParOf" srcId="{9C7053EE-4D3E-4A61-8F85-E616299F3125}" destId="{769BBF62-1764-4292-B10C-F12624B12F42}" srcOrd="0" destOrd="0" presId="urn:microsoft.com/office/officeart/2005/8/layout/hierarchy4"/>
    <dgm:cxn modelId="{14552C00-0631-4750-9BC4-DB863F23FA1C}" type="presParOf" srcId="{9C7053EE-4D3E-4A61-8F85-E616299F3125}" destId="{665C3FA8-0A9E-442A-B5F8-E851316CE8FF}" srcOrd="1" destOrd="0" presId="urn:microsoft.com/office/officeart/2005/8/layout/hierarchy4"/>
    <dgm:cxn modelId="{FADAC471-DE9B-4F75-B4E3-AC030A832E6E}" type="presParOf" srcId="{BE8B6004-8C78-4F6E-B5C3-A94D38E7544B}" destId="{BC2C3130-DC21-4ACE-94BD-69463ADEFC31}" srcOrd="3" destOrd="0" presId="urn:microsoft.com/office/officeart/2005/8/layout/hierarchy4"/>
    <dgm:cxn modelId="{8BC56684-159F-44DD-ACCD-31B0E922B856}" type="presParOf" srcId="{BE8B6004-8C78-4F6E-B5C3-A94D38E7544B}" destId="{3E56AD28-6499-4C8B-B7CC-7E3FE5FED673}" srcOrd="4" destOrd="0" presId="urn:microsoft.com/office/officeart/2005/8/layout/hierarchy4"/>
    <dgm:cxn modelId="{F32DCECE-F63A-476D-99A0-7143F5E6E1BA}" type="presParOf" srcId="{3E56AD28-6499-4C8B-B7CC-7E3FE5FED673}" destId="{E5CCB134-9FEB-4A84-A629-B804F5592F46}" srcOrd="0" destOrd="0" presId="urn:microsoft.com/office/officeart/2005/8/layout/hierarchy4"/>
    <dgm:cxn modelId="{9264059D-E421-4DEB-A7F2-3B1452451259}" type="presParOf" srcId="{3E56AD28-6499-4C8B-B7CC-7E3FE5FED673}" destId="{E0772EC0-34A2-434F-AEC6-89BB4AD13E94}"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B52ADD8A-C4E1-49ED-A128-8FE25B90AD87}" type="doc">
      <dgm:prSet loTypeId="urn:microsoft.com/office/officeart/2005/8/layout/hierarchy6" loCatId="hierarchy" qsTypeId="urn:microsoft.com/office/officeart/2005/8/quickstyle/simple1" qsCatId="simple" csTypeId="urn:microsoft.com/office/officeart/2005/8/colors/accent0_2" csCatId="mainScheme" phldr="1"/>
      <dgm:spPr/>
      <dgm:t>
        <a:bodyPr/>
        <a:lstStyle/>
        <a:p>
          <a:endParaRPr lang="en-GB"/>
        </a:p>
      </dgm:t>
    </dgm:pt>
    <dgm:pt modelId="{65126067-D76D-4E50-90C0-281AAB19770D}">
      <dgm:prSet phldrT="[Text]"/>
      <dgm:spPr/>
      <dgm:t>
        <a:bodyPr/>
        <a:lstStyle/>
        <a:p>
          <a:r>
            <a:rPr lang="en-GB" dirty="0"/>
            <a:t>DOSR Stakeholder Committee</a:t>
          </a:r>
        </a:p>
      </dgm:t>
    </dgm:pt>
    <dgm:pt modelId="{BE02536E-9D60-4F19-B60F-82EF32AD54D3}" type="parTrans" cxnId="{EFC61FE0-8433-4729-89AE-C7682BBA6FC8}">
      <dgm:prSet/>
      <dgm:spPr/>
      <dgm:t>
        <a:bodyPr/>
        <a:lstStyle/>
        <a:p>
          <a:endParaRPr lang="en-GB"/>
        </a:p>
      </dgm:t>
    </dgm:pt>
    <dgm:pt modelId="{802EFF7A-E8F0-4FAB-B1B3-3B6BCCA3DF2C}" type="sibTrans" cxnId="{EFC61FE0-8433-4729-89AE-C7682BBA6FC8}">
      <dgm:prSet/>
      <dgm:spPr/>
      <dgm:t>
        <a:bodyPr/>
        <a:lstStyle/>
        <a:p>
          <a:endParaRPr lang="en-GB"/>
        </a:p>
      </dgm:t>
    </dgm:pt>
    <dgm:pt modelId="{063CDCC4-231D-4766-9929-46C4EDE1A22D}">
      <dgm:prSet phldrT="[Text]"/>
      <dgm:spPr/>
      <dgm:t>
        <a:bodyPr/>
        <a:lstStyle/>
        <a:p>
          <a:r>
            <a:rPr lang="en-GB" dirty="0"/>
            <a:t>Defence OME Safety Committee</a:t>
          </a:r>
        </a:p>
      </dgm:t>
    </dgm:pt>
    <dgm:pt modelId="{20551C16-D4A4-4E22-93C3-79C1301DAB7C}" type="parTrans" cxnId="{4C4FB598-2CCD-4F72-9F8B-5A56F420ABD7}">
      <dgm:prSet/>
      <dgm:spPr/>
      <dgm:t>
        <a:bodyPr/>
        <a:lstStyle/>
        <a:p>
          <a:endParaRPr lang="en-GB"/>
        </a:p>
      </dgm:t>
    </dgm:pt>
    <dgm:pt modelId="{0CB9806F-6CDC-4CCC-A5CE-8197052D1B54}" type="sibTrans" cxnId="{4C4FB598-2CCD-4F72-9F8B-5A56F420ABD7}">
      <dgm:prSet/>
      <dgm:spPr/>
      <dgm:t>
        <a:bodyPr/>
        <a:lstStyle/>
        <a:p>
          <a:endParaRPr lang="en-GB"/>
        </a:p>
      </dgm:t>
    </dgm:pt>
    <dgm:pt modelId="{2BB2C6A3-3198-4C33-8DD5-53115515735F}">
      <dgm:prSet phldrT="[Text]"/>
      <dgm:spPr/>
      <dgm:t>
        <a:bodyPr/>
        <a:lstStyle/>
        <a:p>
          <a:r>
            <a:rPr lang="en-GB" dirty="0"/>
            <a:t>Defence MAC Safety Committee</a:t>
          </a:r>
        </a:p>
      </dgm:t>
    </dgm:pt>
    <dgm:pt modelId="{7A3C2C0A-B09E-4466-93E7-24586249B19D}" type="parTrans" cxnId="{AA456FF2-0843-41FA-9335-2638757B19BB}">
      <dgm:prSet/>
      <dgm:spPr/>
      <dgm:t>
        <a:bodyPr/>
        <a:lstStyle/>
        <a:p>
          <a:endParaRPr lang="en-GB"/>
        </a:p>
      </dgm:t>
    </dgm:pt>
    <dgm:pt modelId="{9552C8CF-5110-422C-8A26-3BDBED5445DA}" type="sibTrans" cxnId="{AA456FF2-0843-41FA-9335-2638757B19BB}">
      <dgm:prSet/>
      <dgm:spPr/>
      <dgm:t>
        <a:bodyPr/>
        <a:lstStyle/>
        <a:p>
          <a:endParaRPr lang="en-GB"/>
        </a:p>
      </dgm:t>
    </dgm:pt>
    <dgm:pt modelId="{C9D0DCC8-FD6C-4F2F-B30F-8CD5D3A39087}">
      <dgm:prSet phldrT="[Text]"/>
      <dgm:spPr/>
      <dgm:t>
        <a:bodyPr/>
        <a:lstStyle/>
        <a:p>
          <a:r>
            <a:rPr lang="en-GB" dirty="0"/>
            <a:t>Defence Ranges Safety Committee</a:t>
          </a:r>
        </a:p>
      </dgm:t>
    </dgm:pt>
    <dgm:pt modelId="{160E35BC-8F7B-4203-BC36-2E0E2A015803}" type="parTrans" cxnId="{A57BE089-9112-4AE8-B117-9A94FA1DA3B5}">
      <dgm:prSet/>
      <dgm:spPr/>
      <dgm:t>
        <a:bodyPr/>
        <a:lstStyle/>
        <a:p>
          <a:endParaRPr lang="en-GB"/>
        </a:p>
      </dgm:t>
    </dgm:pt>
    <dgm:pt modelId="{A7966419-85CA-4401-8B77-6E8B3721110D}" type="sibTrans" cxnId="{A57BE089-9112-4AE8-B117-9A94FA1DA3B5}">
      <dgm:prSet/>
      <dgm:spPr/>
      <dgm:t>
        <a:bodyPr/>
        <a:lstStyle/>
        <a:p>
          <a:endParaRPr lang="en-GB"/>
        </a:p>
      </dgm:t>
    </dgm:pt>
    <dgm:pt modelId="{2060B823-1BC5-41C2-AAF5-2A00D1DF5759}">
      <dgm:prSet/>
      <dgm:spPr/>
      <dgm:t>
        <a:bodyPr/>
        <a:lstStyle/>
        <a:p>
          <a:r>
            <a:rPr lang="en-GB" dirty="0"/>
            <a:t>Defence OME Working Group</a:t>
          </a:r>
        </a:p>
      </dgm:t>
    </dgm:pt>
    <dgm:pt modelId="{2A80263B-FDCC-494D-BF8B-383D9943C376}" type="parTrans" cxnId="{12916DC9-EEDD-4773-A577-9EF837D98A74}">
      <dgm:prSet/>
      <dgm:spPr/>
      <dgm:t>
        <a:bodyPr/>
        <a:lstStyle/>
        <a:p>
          <a:endParaRPr lang="en-GB"/>
        </a:p>
      </dgm:t>
    </dgm:pt>
    <dgm:pt modelId="{7504C9E3-12A3-402C-8CBF-626B067362B1}" type="sibTrans" cxnId="{12916DC9-EEDD-4773-A577-9EF837D98A74}">
      <dgm:prSet/>
      <dgm:spPr/>
      <dgm:t>
        <a:bodyPr/>
        <a:lstStyle/>
        <a:p>
          <a:endParaRPr lang="en-GB"/>
        </a:p>
      </dgm:t>
    </dgm:pt>
    <dgm:pt modelId="{72EC88D0-B13E-4625-8AA6-91330CB24184}">
      <dgm:prSet/>
      <dgm:spPr/>
      <dgm:t>
        <a:bodyPr/>
        <a:lstStyle/>
        <a:p>
          <a:r>
            <a:rPr lang="en-GB" dirty="0"/>
            <a:t>Defence MAC Working Group</a:t>
          </a:r>
        </a:p>
      </dgm:t>
    </dgm:pt>
    <dgm:pt modelId="{3561DA67-835E-46A9-877C-170C40C8F0B7}" type="parTrans" cxnId="{9EEF6597-D02C-476A-88E9-943AE52B93B5}">
      <dgm:prSet/>
      <dgm:spPr/>
      <dgm:t>
        <a:bodyPr/>
        <a:lstStyle/>
        <a:p>
          <a:endParaRPr lang="en-GB"/>
        </a:p>
      </dgm:t>
    </dgm:pt>
    <dgm:pt modelId="{F2357F3B-7D3E-4EB9-9B1A-895D9EE8100A}" type="sibTrans" cxnId="{9EEF6597-D02C-476A-88E9-943AE52B93B5}">
      <dgm:prSet/>
      <dgm:spPr/>
      <dgm:t>
        <a:bodyPr/>
        <a:lstStyle/>
        <a:p>
          <a:endParaRPr lang="en-GB"/>
        </a:p>
      </dgm:t>
    </dgm:pt>
    <dgm:pt modelId="{7CB81CF2-51DF-4E92-B0D5-CFF7D1F7C79F}">
      <dgm:prSet/>
      <dgm:spPr/>
      <dgm:t>
        <a:bodyPr/>
        <a:lstStyle/>
        <a:p>
          <a:r>
            <a:rPr lang="en-GB" dirty="0"/>
            <a:t>Defence Ranges Working Group</a:t>
          </a:r>
        </a:p>
      </dgm:t>
    </dgm:pt>
    <dgm:pt modelId="{9C77E015-535B-4CE5-9A9B-340E3DC50336}" type="parTrans" cxnId="{50C27F8B-A8F5-4D54-B26B-08DC7EE3C44D}">
      <dgm:prSet/>
      <dgm:spPr/>
      <dgm:t>
        <a:bodyPr/>
        <a:lstStyle/>
        <a:p>
          <a:endParaRPr lang="en-GB"/>
        </a:p>
      </dgm:t>
    </dgm:pt>
    <dgm:pt modelId="{BBB1F1A3-F61E-45CC-99DC-960BA10EC38F}" type="sibTrans" cxnId="{50C27F8B-A8F5-4D54-B26B-08DC7EE3C44D}">
      <dgm:prSet/>
      <dgm:spPr/>
      <dgm:t>
        <a:bodyPr/>
        <a:lstStyle/>
        <a:p>
          <a:endParaRPr lang="en-GB"/>
        </a:p>
      </dgm:t>
    </dgm:pt>
    <dgm:pt modelId="{88FD922B-4324-4430-8E02-58E03ED9ED83}">
      <dgm:prSet/>
      <dgm:spPr/>
      <dgm:t>
        <a:bodyPr/>
        <a:lstStyle/>
        <a:p>
          <a:r>
            <a:rPr lang="en-GB" dirty="0"/>
            <a:t>MACR Training Sub-WG</a:t>
          </a:r>
        </a:p>
      </dgm:t>
    </dgm:pt>
    <dgm:pt modelId="{19BF83E7-5213-4A00-A324-3E634782368F}" type="parTrans" cxnId="{1EB74C1B-E7EC-4FB4-8268-3481C89A9C6E}">
      <dgm:prSet/>
      <dgm:spPr/>
      <dgm:t>
        <a:bodyPr/>
        <a:lstStyle/>
        <a:p>
          <a:endParaRPr lang="en-GB"/>
        </a:p>
      </dgm:t>
    </dgm:pt>
    <dgm:pt modelId="{33E4FCD8-EBF4-4259-82CF-20D3D4D72583}" type="sibTrans" cxnId="{1EB74C1B-E7EC-4FB4-8268-3481C89A9C6E}">
      <dgm:prSet/>
      <dgm:spPr/>
      <dgm:t>
        <a:bodyPr/>
        <a:lstStyle/>
        <a:p>
          <a:endParaRPr lang="en-GB"/>
        </a:p>
      </dgm:t>
    </dgm:pt>
    <dgm:pt modelId="{5958AAAD-9295-4BF1-B391-518679A83D80}">
      <dgm:prSet/>
      <dgm:spPr/>
      <dgm:t>
        <a:bodyPr/>
        <a:lstStyle/>
        <a:p>
          <a:r>
            <a:rPr lang="en-GB" dirty="0"/>
            <a:t>FTA Sub-WG</a:t>
          </a:r>
        </a:p>
      </dgm:t>
    </dgm:pt>
    <dgm:pt modelId="{84ECF50C-3A0C-40C4-8E17-BCDE7249E87F}" type="parTrans" cxnId="{19B71C61-6FFE-47BC-A646-DAE343CA7F8C}">
      <dgm:prSet/>
      <dgm:spPr/>
      <dgm:t>
        <a:bodyPr/>
        <a:lstStyle/>
        <a:p>
          <a:endParaRPr lang="en-GB"/>
        </a:p>
      </dgm:t>
    </dgm:pt>
    <dgm:pt modelId="{7DAA42C4-D163-45A1-8E14-6DAF7E3D47B1}" type="sibTrans" cxnId="{19B71C61-6FFE-47BC-A646-DAE343CA7F8C}">
      <dgm:prSet/>
      <dgm:spPr/>
      <dgm:t>
        <a:bodyPr/>
        <a:lstStyle/>
        <a:p>
          <a:endParaRPr lang="en-GB"/>
        </a:p>
      </dgm:t>
    </dgm:pt>
    <dgm:pt modelId="{E419AE36-EF3F-4DDA-9E49-DB71564D1980}">
      <dgm:prSet/>
      <dgm:spPr/>
      <dgm:t>
        <a:bodyPr/>
        <a:lstStyle/>
        <a:p>
          <a:r>
            <a:rPr lang="en-GB" dirty="0"/>
            <a:t>Other Sub-WG</a:t>
          </a:r>
        </a:p>
      </dgm:t>
    </dgm:pt>
    <dgm:pt modelId="{008493BF-697C-4321-A91F-32732B52C2BA}" type="parTrans" cxnId="{401A7129-430D-478D-B315-F968143EF82B}">
      <dgm:prSet/>
      <dgm:spPr/>
      <dgm:t>
        <a:bodyPr/>
        <a:lstStyle/>
        <a:p>
          <a:endParaRPr lang="en-GB"/>
        </a:p>
      </dgm:t>
    </dgm:pt>
    <dgm:pt modelId="{7C53C739-4629-4465-8B03-7FA3BC5151CB}" type="sibTrans" cxnId="{401A7129-430D-478D-B315-F968143EF82B}">
      <dgm:prSet/>
      <dgm:spPr/>
      <dgm:t>
        <a:bodyPr/>
        <a:lstStyle/>
        <a:p>
          <a:endParaRPr lang="en-GB"/>
        </a:p>
      </dgm:t>
    </dgm:pt>
    <dgm:pt modelId="{A8921D4A-BE8D-4E5D-99A6-B3CEF7DA8243}">
      <dgm:prSet/>
      <dgm:spPr/>
      <dgm:t>
        <a:bodyPr/>
        <a:lstStyle/>
        <a:p>
          <a:r>
            <a:rPr lang="en-GB" dirty="0"/>
            <a:t>Concurrent Processing Sub-WG</a:t>
          </a:r>
        </a:p>
      </dgm:t>
    </dgm:pt>
    <dgm:pt modelId="{69A6FA8E-A347-45EE-9053-63EF598BDABD}" type="parTrans" cxnId="{C9A212F1-FCF2-4E0E-B071-1C7EF2566675}">
      <dgm:prSet/>
      <dgm:spPr/>
      <dgm:t>
        <a:bodyPr/>
        <a:lstStyle/>
        <a:p>
          <a:endParaRPr lang="en-GB"/>
        </a:p>
      </dgm:t>
    </dgm:pt>
    <dgm:pt modelId="{B3BE2F5A-5DFC-442A-BC7A-BBA9926209A7}" type="sibTrans" cxnId="{C9A212F1-FCF2-4E0E-B071-1C7EF2566675}">
      <dgm:prSet/>
      <dgm:spPr/>
      <dgm:t>
        <a:bodyPr/>
        <a:lstStyle/>
        <a:p>
          <a:endParaRPr lang="en-GB"/>
        </a:p>
      </dgm:t>
    </dgm:pt>
    <dgm:pt modelId="{94DFE1D2-D17E-48B8-9B87-2B249815D016}">
      <dgm:prSet/>
      <dgm:spPr/>
      <dgm:t>
        <a:bodyPr/>
        <a:lstStyle/>
        <a:p>
          <a:r>
            <a:rPr lang="en-GB" dirty="0"/>
            <a:t>Other Sub-WG</a:t>
          </a:r>
        </a:p>
      </dgm:t>
    </dgm:pt>
    <dgm:pt modelId="{A1689544-CF7F-43E7-836A-F3983F81C7C3}" type="parTrans" cxnId="{DE794077-46CE-48FD-8292-4FBB6C221095}">
      <dgm:prSet/>
      <dgm:spPr/>
      <dgm:t>
        <a:bodyPr/>
        <a:lstStyle/>
        <a:p>
          <a:endParaRPr lang="en-GB"/>
        </a:p>
      </dgm:t>
    </dgm:pt>
    <dgm:pt modelId="{E838BEEA-A747-4FD1-BFF8-58654FA94FE5}" type="sibTrans" cxnId="{DE794077-46CE-48FD-8292-4FBB6C221095}">
      <dgm:prSet/>
      <dgm:spPr/>
      <dgm:t>
        <a:bodyPr/>
        <a:lstStyle/>
        <a:p>
          <a:endParaRPr lang="en-GB"/>
        </a:p>
      </dgm:t>
    </dgm:pt>
    <dgm:pt modelId="{C1196AC1-417E-4D13-BAEA-0D74EE09DD40}">
      <dgm:prSet/>
      <dgm:spPr/>
      <dgm:t>
        <a:bodyPr/>
        <a:lstStyle/>
        <a:p>
          <a:r>
            <a:rPr lang="en-GB" dirty="0"/>
            <a:t>Other Sub-WG</a:t>
          </a:r>
        </a:p>
      </dgm:t>
    </dgm:pt>
    <dgm:pt modelId="{FBC31971-5EC3-4209-B88E-90E5D164CD2F}" type="parTrans" cxnId="{33D0087C-555F-4D97-8978-8F84F4D5876D}">
      <dgm:prSet/>
      <dgm:spPr/>
      <dgm:t>
        <a:bodyPr/>
        <a:lstStyle/>
        <a:p>
          <a:endParaRPr lang="en-GB"/>
        </a:p>
      </dgm:t>
    </dgm:pt>
    <dgm:pt modelId="{A960DBFF-1406-44DE-89F9-7A63FAA74F8F}" type="sibTrans" cxnId="{33D0087C-555F-4D97-8978-8F84F4D5876D}">
      <dgm:prSet/>
      <dgm:spPr/>
      <dgm:t>
        <a:bodyPr/>
        <a:lstStyle/>
        <a:p>
          <a:endParaRPr lang="en-GB"/>
        </a:p>
      </dgm:t>
    </dgm:pt>
    <dgm:pt modelId="{C744C009-8B12-44FC-89F8-CD30689196B1}">
      <dgm:prSet/>
      <dgm:spPr/>
      <dgm:t>
        <a:bodyPr/>
        <a:lstStyle/>
        <a:p>
          <a:r>
            <a:rPr lang="en-GB" dirty="0"/>
            <a:t>Defence Laser Safety Committee</a:t>
          </a:r>
        </a:p>
      </dgm:t>
    </dgm:pt>
    <dgm:pt modelId="{D244F047-740C-4F8A-8F60-FE2C240E1E23}" type="parTrans" cxnId="{659119B6-7939-4035-A9BD-653F30722BF1}">
      <dgm:prSet/>
      <dgm:spPr/>
      <dgm:t>
        <a:bodyPr/>
        <a:lstStyle/>
        <a:p>
          <a:endParaRPr lang="en-GB"/>
        </a:p>
      </dgm:t>
    </dgm:pt>
    <dgm:pt modelId="{7E6A6563-D50D-43B9-8203-64C28ED823F1}" type="sibTrans" cxnId="{659119B6-7939-4035-A9BD-653F30722BF1}">
      <dgm:prSet/>
      <dgm:spPr/>
      <dgm:t>
        <a:bodyPr/>
        <a:lstStyle/>
        <a:p>
          <a:endParaRPr lang="en-GB"/>
        </a:p>
      </dgm:t>
    </dgm:pt>
    <dgm:pt modelId="{1BB958E0-70B2-4CC0-8C7F-D4C515E57E71}">
      <dgm:prSet/>
      <dgm:spPr/>
      <dgm:t>
        <a:bodyPr/>
        <a:lstStyle/>
        <a:p>
          <a:r>
            <a:rPr lang="en-GB" dirty="0"/>
            <a:t>Defence Laser Working Group</a:t>
          </a:r>
        </a:p>
      </dgm:t>
    </dgm:pt>
    <dgm:pt modelId="{38B15617-F47D-416C-BCA9-D0BE6DDC495B}" type="parTrans" cxnId="{2E916DB1-83E7-49FC-881C-8B9AC5607E62}">
      <dgm:prSet/>
      <dgm:spPr/>
      <dgm:t>
        <a:bodyPr/>
        <a:lstStyle/>
        <a:p>
          <a:endParaRPr lang="en-GB"/>
        </a:p>
      </dgm:t>
    </dgm:pt>
    <dgm:pt modelId="{394796E9-7920-4DDD-BDC5-71FE2B771889}" type="sibTrans" cxnId="{2E916DB1-83E7-49FC-881C-8B9AC5607E62}">
      <dgm:prSet/>
      <dgm:spPr/>
      <dgm:t>
        <a:bodyPr/>
        <a:lstStyle/>
        <a:p>
          <a:endParaRPr lang="en-GB"/>
        </a:p>
      </dgm:t>
    </dgm:pt>
    <dgm:pt modelId="{EF76A247-0F77-4C0E-9168-73CB57ED6A50}">
      <dgm:prSet/>
      <dgm:spPr/>
      <dgm:t>
        <a:bodyPr/>
        <a:lstStyle/>
        <a:p>
          <a:r>
            <a:rPr lang="en-GB" dirty="0"/>
            <a:t>Other Sub-WG</a:t>
          </a:r>
        </a:p>
      </dgm:t>
    </dgm:pt>
    <dgm:pt modelId="{A3ADE834-499F-4E9D-B88A-F01337C8637F}" type="parTrans" cxnId="{9B78F145-6761-46DE-AF0A-BF91888A3DB1}">
      <dgm:prSet/>
      <dgm:spPr/>
      <dgm:t>
        <a:bodyPr/>
        <a:lstStyle/>
        <a:p>
          <a:endParaRPr lang="en-GB"/>
        </a:p>
      </dgm:t>
    </dgm:pt>
    <dgm:pt modelId="{13277898-9BBE-477C-B832-8388D5D0E966}" type="sibTrans" cxnId="{9B78F145-6761-46DE-AF0A-BF91888A3DB1}">
      <dgm:prSet/>
      <dgm:spPr/>
      <dgm:t>
        <a:bodyPr/>
        <a:lstStyle/>
        <a:p>
          <a:endParaRPr lang="en-GB"/>
        </a:p>
      </dgm:t>
    </dgm:pt>
    <dgm:pt modelId="{05A712BD-47FE-4A61-BBC5-BB199EEF217A}" type="pres">
      <dgm:prSet presAssocID="{B52ADD8A-C4E1-49ED-A128-8FE25B90AD87}" presName="mainComposite" presStyleCnt="0">
        <dgm:presLayoutVars>
          <dgm:chPref val="1"/>
          <dgm:dir/>
          <dgm:animOne val="branch"/>
          <dgm:animLvl val="lvl"/>
          <dgm:resizeHandles val="exact"/>
        </dgm:presLayoutVars>
      </dgm:prSet>
      <dgm:spPr/>
    </dgm:pt>
    <dgm:pt modelId="{CEB05EB5-8F6B-41CA-AA96-2C6B9594A297}" type="pres">
      <dgm:prSet presAssocID="{B52ADD8A-C4E1-49ED-A128-8FE25B90AD87}" presName="hierFlow" presStyleCnt="0"/>
      <dgm:spPr/>
    </dgm:pt>
    <dgm:pt modelId="{F652D5F4-02A1-47D7-864B-3805443AE3E9}" type="pres">
      <dgm:prSet presAssocID="{B52ADD8A-C4E1-49ED-A128-8FE25B90AD87}" presName="hierChild1" presStyleCnt="0">
        <dgm:presLayoutVars>
          <dgm:chPref val="1"/>
          <dgm:animOne val="branch"/>
          <dgm:animLvl val="lvl"/>
        </dgm:presLayoutVars>
      </dgm:prSet>
      <dgm:spPr/>
    </dgm:pt>
    <dgm:pt modelId="{A0A08593-6E59-445B-9A77-771BC185C063}" type="pres">
      <dgm:prSet presAssocID="{65126067-D76D-4E50-90C0-281AAB19770D}" presName="Name14" presStyleCnt="0"/>
      <dgm:spPr/>
    </dgm:pt>
    <dgm:pt modelId="{C998A2AE-EA3A-4F77-9D2F-EA56E5DDB3FE}" type="pres">
      <dgm:prSet presAssocID="{65126067-D76D-4E50-90C0-281AAB19770D}" presName="level1Shape" presStyleLbl="node0" presStyleIdx="0" presStyleCnt="1">
        <dgm:presLayoutVars>
          <dgm:chPref val="3"/>
        </dgm:presLayoutVars>
      </dgm:prSet>
      <dgm:spPr/>
    </dgm:pt>
    <dgm:pt modelId="{B468DC08-C072-4D13-8C6A-9F8994968C99}" type="pres">
      <dgm:prSet presAssocID="{65126067-D76D-4E50-90C0-281AAB19770D}" presName="hierChild2" presStyleCnt="0"/>
      <dgm:spPr/>
    </dgm:pt>
    <dgm:pt modelId="{9FCBEE77-83A5-4A0A-A320-966B43D72745}" type="pres">
      <dgm:prSet presAssocID="{20551C16-D4A4-4E22-93C3-79C1301DAB7C}" presName="Name19" presStyleLbl="parChTrans1D2" presStyleIdx="0" presStyleCnt="4"/>
      <dgm:spPr/>
    </dgm:pt>
    <dgm:pt modelId="{6B215FC8-37D7-4B2C-8D5C-EA8BCD55D38E}" type="pres">
      <dgm:prSet presAssocID="{063CDCC4-231D-4766-9929-46C4EDE1A22D}" presName="Name21" presStyleCnt="0"/>
      <dgm:spPr/>
    </dgm:pt>
    <dgm:pt modelId="{D1A32ED7-1AF6-4DC0-9C3B-E04B7A0063CE}" type="pres">
      <dgm:prSet presAssocID="{063CDCC4-231D-4766-9929-46C4EDE1A22D}" presName="level2Shape" presStyleLbl="node2" presStyleIdx="0" presStyleCnt="4"/>
      <dgm:spPr/>
    </dgm:pt>
    <dgm:pt modelId="{54990B82-77D9-4B90-9ED5-61B3C6416B96}" type="pres">
      <dgm:prSet presAssocID="{063CDCC4-231D-4766-9929-46C4EDE1A22D}" presName="hierChild3" presStyleCnt="0"/>
      <dgm:spPr/>
    </dgm:pt>
    <dgm:pt modelId="{4773C47B-B542-4407-8BD3-884617EEADAE}" type="pres">
      <dgm:prSet presAssocID="{2A80263B-FDCC-494D-BF8B-383D9943C376}" presName="Name19" presStyleLbl="parChTrans1D3" presStyleIdx="0" presStyleCnt="4"/>
      <dgm:spPr/>
    </dgm:pt>
    <dgm:pt modelId="{DF425CE0-2AF5-41FF-8A98-C1BA45926B7F}" type="pres">
      <dgm:prSet presAssocID="{2060B823-1BC5-41C2-AAF5-2A00D1DF5759}" presName="Name21" presStyleCnt="0"/>
      <dgm:spPr/>
    </dgm:pt>
    <dgm:pt modelId="{14D1FAFD-99F7-400D-8FFB-3EFBF85D373C}" type="pres">
      <dgm:prSet presAssocID="{2060B823-1BC5-41C2-AAF5-2A00D1DF5759}" presName="level2Shape" presStyleLbl="node3" presStyleIdx="0" presStyleCnt="4"/>
      <dgm:spPr/>
    </dgm:pt>
    <dgm:pt modelId="{F995AAA4-2D90-485D-816A-7B6FAE6E90F5}" type="pres">
      <dgm:prSet presAssocID="{2060B823-1BC5-41C2-AAF5-2A00D1DF5759}" presName="hierChild3" presStyleCnt="0"/>
      <dgm:spPr/>
    </dgm:pt>
    <dgm:pt modelId="{3237952B-5932-4D9E-B14A-972D828E6529}" type="pres">
      <dgm:prSet presAssocID="{69A6FA8E-A347-45EE-9053-63EF598BDABD}" presName="Name19" presStyleLbl="parChTrans1D4" presStyleIdx="0" presStyleCnt="7"/>
      <dgm:spPr/>
    </dgm:pt>
    <dgm:pt modelId="{50E21DA9-0A40-4B29-842D-24E791379718}" type="pres">
      <dgm:prSet presAssocID="{A8921D4A-BE8D-4E5D-99A6-B3CEF7DA8243}" presName="Name21" presStyleCnt="0"/>
      <dgm:spPr/>
    </dgm:pt>
    <dgm:pt modelId="{10D33E09-9532-4B25-AEE1-16C32E45F343}" type="pres">
      <dgm:prSet presAssocID="{A8921D4A-BE8D-4E5D-99A6-B3CEF7DA8243}" presName="level2Shape" presStyleLbl="node4" presStyleIdx="0" presStyleCnt="7"/>
      <dgm:spPr/>
    </dgm:pt>
    <dgm:pt modelId="{7063A354-2A5F-4CD8-9C30-DBD4E120A215}" type="pres">
      <dgm:prSet presAssocID="{A8921D4A-BE8D-4E5D-99A6-B3CEF7DA8243}" presName="hierChild3" presStyleCnt="0"/>
      <dgm:spPr/>
    </dgm:pt>
    <dgm:pt modelId="{81F75431-5A66-4053-A909-B3ABE86F0B13}" type="pres">
      <dgm:prSet presAssocID="{FBC31971-5EC3-4209-B88E-90E5D164CD2F}" presName="Name19" presStyleLbl="parChTrans1D4" presStyleIdx="1" presStyleCnt="7"/>
      <dgm:spPr/>
    </dgm:pt>
    <dgm:pt modelId="{821FDD71-2E9E-4650-91C8-A4DAEF191E75}" type="pres">
      <dgm:prSet presAssocID="{C1196AC1-417E-4D13-BAEA-0D74EE09DD40}" presName="Name21" presStyleCnt="0"/>
      <dgm:spPr/>
    </dgm:pt>
    <dgm:pt modelId="{9E0B283E-6E28-45C7-BBBE-4AF08F3F8BCD}" type="pres">
      <dgm:prSet presAssocID="{C1196AC1-417E-4D13-BAEA-0D74EE09DD40}" presName="level2Shape" presStyleLbl="node4" presStyleIdx="1" presStyleCnt="7"/>
      <dgm:spPr/>
    </dgm:pt>
    <dgm:pt modelId="{6729C5C4-FB00-44EE-B6BF-080FC05E390E}" type="pres">
      <dgm:prSet presAssocID="{C1196AC1-417E-4D13-BAEA-0D74EE09DD40}" presName="hierChild3" presStyleCnt="0"/>
      <dgm:spPr/>
    </dgm:pt>
    <dgm:pt modelId="{68C15BC4-AFDD-448B-9404-7AC789720555}" type="pres">
      <dgm:prSet presAssocID="{7A3C2C0A-B09E-4466-93E7-24586249B19D}" presName="Name19" presStyleLbl="parChTrans1D2" presStyleIdx="1" presStyleCnt="4"/>
      <dgm:spPr/>
    </dgm:pt>
    <dgm:pt modelId="{F11FF4DD-95B4-4B3E-ABE7-5E216A2076DF}" type="pres">
      <dgm:prSet presAssocID="{2BB2C6A3-3198-4C33-8DD5-53115515735F}" presName="Name21" presStyleCnt="0"/>
      <dgm:spPr/>
    </dgm:pt>
    <dgm:pt modelId="{55DF1E2B-5B79-4EF6-9A62-4F0F4B9E2FAA}" type="pres">
      <dgm:prSet presAssocID="{2BB2C6A3-3198-4C33-8DD5-53115515735F}" presName="level2Shape" presStyleLbl="node2" presStyleIdx="1" presStyleCnt="4"/>
      <dgm:spPr/>
    </dgm:pt>
    <dgm:pt modelId="{59DF949A-CAE6-4C9E-927A-335CFC06038C}" type="pres">
      <dgm:prSet presAssocID="{2BB2C6A3-3198-4C33-8DD5-53115515735F}" presName="hierChild3" presStyleCnt="0"/>
      <dgm:spPr/>
    </dgm:pt>
    <dgm:pt modelId="{498720F0-9A33-494B-952E-753580B080AC}" type="pres">
      <dgm:prSet presAssocID="{3561DA67-835E-46A9-877C-170C40C8F0B7}" presName="Name19" presStyleLbl="parChTrans1D3" presStyleIdx="1" presStyleCnt="4"/>
      <dgm:spPr/>
    </dgm:pt>
    <dgm:pt modelId="{27470B20-C1CF-4E2B-9460-FF900195C744}" type="pres">
      <dgm:prSet presAssocID="{72EC88D0-B13E-4625-8AA6-91330CB24184}" presName="Name21" presStyleCnt="0"/>
      <dgm:spPr/>
    </dgm:pt>
    <dgm:pt modelId="{AFCA0EC5-5274-420E-9974-4F0FF34EABFD}" type="pres">
      <dgm:prSet presAssocID="{72EC88D0-B13E-4625-8AA6-91330CB24184}" presName="level2Shape" presStyleLbl="node3" presStyleIdx="1" presStyleCnt="4"/>
      <dgm:spPr/>
    </dgm:pt>
    <dgm:pt modelId="{5053CF75-03E8-423F-B3B7-190119D55F40}" type="pres">
      <dgm:prSet presAssocID="{72EC88D0-B13E-4625-8AA6-91330CB24184}" presName="hierChild3" presStyleCnt="0"/>
      <dgm:spPr/>
    </dgm:pt>
    <dgm:pt modelId="{CAF7BCF8-549C-4032-B3D1-DFF462AF6BF1}" type="pres">
      <dgm:prSet presAssocID="{19BF83E7-5213-4A00-A324-3E634782368F}" presName="Name19" presStyleLbl="parChTrans1D4" presStyleIdx="2" presStyleCnt="7"/>
      <dgm:spPr/>
    </dgm:pt>
    <dgm:pt modelId="{13E12573-40FB-4BD6-98BD-6CCDD4AECCFB}" type="pres">
      <dgm:prSet presAssocID="{88FD922B-4324-4430-8E02-58E03ED9ED83}" presName="Name21" presStyleCnt="0"/>
      <dgm:spPr/>
    </dgm:pt>
    <dgm:pt modelId="{758A7F2C-8779-4930-A331-434FDBC8F901}" type="pres">
      <dgm:prSet presAssocID="{88FD922B-4324-4430-8E02-58E03ED9ED83}" presName="level2Shape" presStyleLbl="node4" presStyleIdx="2" presStyleCnt="7"/>
      <dgm:spPr/>
    </dgm:pt>
    <dgm:pt modelId="{9D584ADA-6BE5-4D0A-B4A7-A4565F5B8B17}" type="pres">
      <dgm:prSet presAssocID="{88FD922B-4324-4430-8E02-58E03ED9ED83}" presName="hierChild3" presStyleCnt="0"/>
      <dgm:spPr/>
    </dgm:pt>
    <dgm:pt modelId="{D4B23A97-7257-4617-BEE4-E1223EA77C10}" type="pres">
      <dgm:prSet presAssocID="{008493BF-697C-4321-A91F-32732B52C2BA}" presName="Name19" presStyleLbl="parChTrans1D4" presStyleIdx="3" presStyleCnt="7"/>
      <dgm:spPr/>
    </dgm:pt>
    <dgm:pt modelId="{3FE22F5B-10D3-46CE-9F23-0E280EEE4DF2}" type="pres">
      <dgm:prSet presAssocID="{E419AE36-EF3F-4DDA-9E49-DB71564D1980}" presName="Name21" presStyleCnt="0"/>
      <dgm:spPr/>
    </dgm:pt>
    <dgm:pt modelId="{561D8C34-22F4-46D4-8697-E968AD47B8BA}" type="pres">
      <dgm:prSet presAssocID="{E419AE36-EF3F-4DDA-9E49-DB71564D1980}" presName="level2Shape" presStyleLbl="node4" presStyleIdx="3" presStyleCnt="7"/>
      <dgm:spPr/>
    </dgm:pt>
    <dgm:pt modelId="{F692E864-0E64-4FB6-935F-C65E72D83D58}" type="pres">
      <dgm:prSet presAssocID="{E419AE36-EF3F-4DDA-9E49-DB71564D1980}" presName="hierChild3" presStyleCnt="0"/>
      <dgm:spPr/>
    </dgm:pt>
    <dgm:pt modelId="{602ABB28-AB10-4EEF-A2CF-C0FEE1AED960}" type="pres">
      <dgm:prSet presAssocID="{160E35BC-8F7B-4203-BC36-2E0E2A015803}" presName="Name19" presStyleLbl="parChTrans1D2" presStyleIdx="2" presStyleCnt="4"/>
      <dgm:spPr/>
    </dgm:pt>
    <dgm:pt modelId="{B87B9305-22AC-4C4F-82EC-D27EA728F9FC}" type="pres">
      <dgm:prSet presAssocID="{C9D0DCC8-FD6C-4F2F-B30F-8CD5D3A39087}" presName="Name21" presStyleCnt="0"/>
      <dgm:spPr/>
    </dgm:pt>
    <dgm:pt modelId="{8728792D-C4ED-466A-B619-8B274A6D3638}" type="pres">
      <dgm:prSet presAssocID="{C9D0DCC8-FD6C-4F2F-B30F-8CD5D3A39087}" presName="level2Shape" presStyleLbl="node2" presStyleIdx="2" presStyleCnt="4"/>
      <dgm:spPr/>
    </dgm:pt>
    <dgm:pt modelId="{30077192-633A-4BC3-8040-AF8BB8E9F60F}" type="pres">
      <dgm:prSet presAssocID="{C9D0DCC8-FD6C-4F2F-B30F-8CD5D3A39087}" presName="hierChild3" presStyleCnt="0"/>
      <dgm:spPr/>
    </dgm:pt>
    <dgm:pt modelId="{EF3CF92D-71ED-403A-9129-1545361F254B}" type="pres">
      <dgm:prSet presAssocID="{9C77E015-535B-4CE5-9A9B-340E3DC50336}" presName="Name19" presStyleLbl="parChTrans1D3" presStyleIdx="2" presStyleCnt="4"/>
      <dgm:spPr/>
    </dgm:pt>
    <dgm:pt modelId="{BE7678EE-9383-46FA-A5D8-CA18E89C8907}" type="pres">
      <dgm:prSet presAssocID="{7CB81CF2-51DF-4E92-B0D5-CFF7D1F7C79F}" presName="Name21" presStyleCnt="0"/>
      <dgm:spPr/>
    </dgm:pt>
    <dgm:pt modelId="{6AAF0178-825F-4A37-AC31-F507550FCF47}" type="pres">
      <dgm:prSet presAssocID="{7CB81CF2-51DF-4E92-B0D5-CFF7D1F7C79F}" presName="level2Shape" presStyleLbl="node3" presStyleIdx="2" presStyleCnt="4"/>
      <dgm:spPr/>
    </dgm:pt>
    <dgm:pt modelId="{02322F0A-E52C-477B-8E24-BC9B6F3A58E2}" type="pres">
      <dgm:prSet presAssocID="{7CB81CF2-51DF-4E92-B0D5-CFF7D1F7C79F}" presName="hierChild3" presStyleCnt="0"/>
      <dgm:spPr/>
    </dgm:pt>
    <dgm:pt modelId="{3B4294E4-C872-4220-B5AC-A992379F2B1B}" type="pres">
      <dgm:prSet presAssocID="{84ECF50C-3A0C-40C4-8E17-BCDE7249E87F}" presName="Name19" presStyleLbl="parChTrans1D4" presStyleIdx="4" presStyleCnt="7"/>
      <dgm:spPr/>
    </dgm:pt>
    <dgm:pt modelId="{0C8D006F-B733-4744-863A-8A79330D19DE}" type="pres">
      <dgm:prSet presAssocID="{5958AAAD-9295-4BF1-B391-518679A83D80}" presName="Name21" presStyleCnt="0"/>
      <dgm:spPr/>
    </dgm:pt>
    <dgm:pt modelId="{E3603E0A-532D-47CB-87D7-5EDE185B4C1E}" type="pres">
      <dgm:prSet presAssocID="{5958AAAD-9295-4BF1-B391-518679A83D80}" presName="level2Shape" presStyleLbl="node4" presStyleIdx="4" presStyleCnt="7"/>
      <dgm:spPr/>
    </dgm:pt>
    <dgm:pt modelId="{E7129266-B0A2-404A-B838-9BC1DF3AD218}" type="pres">
      <dgm:prSet presAssocID="{5958AAAD-9295-4BF1-B391-518679A83D80}" presName="hierChild3" presStyleCnt="0"/>
      <dgm:spPr/>
    </dgm:pt>
    <dgm:pt modelId="{2C29370E-760F-4805-B067-A968FB2AB6AD}" type="pres">
      <dgm:prSet presAssocID="{A1689544-CF7F-43E7-836A-F3983F81C7C3}" presName="Name19" presStyleLbl="parChTrans1D4" presStyleIdx="5" presStyleCnt="7"/>
      <dgm:spPr/>
    </dgm:pt>
    <dgm:pt modelId="{719B0489-B5B4-4F86-8CD1-38F33C34B644}" type="pres">
      <dgm:prSet presAssocID="{94DFE1D2-D17E-48B8-9B87-2B249815D016}" presName="Name21" presStyleCnt="0"/>
      <dgm:spPr/>
    </dgm:pt>
    <dgm:pt modelId="{09376063-814F-4283-9A5F-F61718C3AB35}" type="pres">
      <dgm:prSet presAssocID="{94DFE1D2-D17E-48B8-9B87-2B249815D016}" presName="level2Shape" presStyleLbl="node4" presStyleIdx="5" presStyleCnt="7"/>
      <dgm:spPr/>
    </dgm:pt>
    <dgm:pt modelId="{BF9F716F-6CAD-4C17-9211-87CF452FC08E}" type="pres">
      <dgm:prSet presAssocID="{94DFE1D2-D17E-48B8-9B87-2B249815D016}" presName="hierChild3" presStyleCnt="0"/>
      <dgm:spPr/>
    </dgm:pt>
    <dgm:pt modelId="{64A1A5C3-BFAF-49AE-93C4-7AEEC528DF13}" type="pres">
      <dgm:prSet presAssocID="{D244F047-740C-4F8A-8F60-FE2C240E1E23}" presName="Name19" presStyleLbl="parChTrans1D2" presStyleIdx="3" presStyleCnt="4"/>
      <dgm:spPr/>
    </dgm:pt>
    <dgm:pt modelId="{50013AC4-6E99-40D3-8931-84346EEF1419}" type="pres">
      <dgm:prSet presAssocID="{C744C009-8B12-44FC-89F8-CD30689196B1}" presName="Name21" presStyleCnt="0"/>
      <dgm:spPr/>
    </dgm:pt>
    <dgm:pt modelId="{9A5520BE-8DA4-4560-BC68-1A3D7FA1E496}" type="pres">
      <dgm:prSet presAssocID="{C744C009-8B12-44FC-89F8-CD30689196B1}" presName="level2Shape" presStyleLbl="node2" presStyleIdx="3" presStyleCnt="4"/>
      <dgm:spPr/>
    </dgm:pt>
    <dgm:pt modelId="{C3F89DA5-BEA6-4081-B7C8-ED503558597C}" type="pres">
      <dgm:prSet presAssocID="{C744C009-8B12-44FC-89F8-CD30689196B1}" presName="hierChild3" presStyleCnt="0"/>
      <dgm:spPr/>
    </dgm:pt>
    <dgm:pt modelId="{F9BE3394-DB99-4DCD-82F3-0BAB30035723}" type="pres">
      <dgm:prSet presAssocID="{38B15617-F47D-416C-BCA9-D0BE6DDC495B}" presName="Name19" presStyleLbl="parChTrans1D3" presStyleIdx="3" presStyleCnt="4"/>
      <dgm:spPr/>
    </dgm:pt>
    <dgm:pt modelId="{D4800D7C-DAF5-4EC4-B341-59AA0403FC51}" type="pres">
      <dgm:prSet presAssocID="{1BB958E0-70B2-4CC0-8C7F-D4C515E57E71}" presName="Name21" presStyleCnt="0"/>
      <dgm:spPr/>
    </dgm:pt>
    <dgm:pt modelId="{8F11CFBD-18DB-4D98-B744-F14E906A6379}" type="pres">
      <dgm:prSet presAssocID="{1BB958E0-70B2-4CC0-8C7F-D4C515E57E71}" presName="level2Shape" presStyleLbl="node3" presStyleIdx="3" presStyleCnt="4"/>
      <dgm:spPr/>
    </dgm:pt>
    <dgm:pt modelId="{34677632-3866-482B-BD28-7F301034E3AC}" type="pres">
      <dgm:prSet presAssocID="{1BB958E0-70B2-4CC0-8C7F-D4C515E57E71}" presName="hierChild3" presStyleCnt="0"/>
      <dgm:spPr/>
    </dgm:pt>
    <dgm:pt modelId="{A4559583-B919-422C-B181-5B2F5D7CD2EC}" type="pres">
      <dgm:prSet presAssocID="{A3ADE834-499F-4E9D-B88A-F01337C8637F}" presName="Name19" presStyleLbl="parChTrans1D4" presStyleIdx="6" presStyleCnt="7"/>
      <dgm:spPr/>
    </dgm:pt>
    <dgm:pt modelId="{E00C5C02-FF3A-4276-AD9A-C9610BEF64C2}" type="pres">
      <dgm:prSet presAssocID="{EF76A247-0F77-4C0E-9168-73CB57ED6A50}" presName="Name21" presStyleCnt="0"/>
      <dgm:spPr/>
    </dgm:pt>
    <dgm:pt modelId="{C57A66ED-E728-466F-B306-826A724BE73D}" type="pres">
      <dgm:prSet presAssocID="{EF76A247-0F77-4C0E-9168-73CB57ED6A50}" presName="level2Shape" presStyleLbl="node4" presStyleIdx="6" presStyleCnt="7"/>
      <dgm:spPr/>
    </dgm:pt>
    <dgm:pt modelId="{802B8118-467F-4FEE-AB74-E404055A8ED2}" type="pres">
      <dgm:prSet presAssocID="{EF76A247-0F77-4C0E-9168-73CB57ED6A50}" presName="hierChild3" presStyleCnt="0"/>
      <dgm:spPr/>
    </dgm:pt>
    <dgm:pt modelId="{16BCEE16-E8AE-4BE4-80EB-012B71122A34}" type="pres">
      <dgm:prSet presAssocID="{B52ADD8A-C4E1-49ED-A128-8FE25B90AD87}" presName="bgShapesFlow" presStyleCnt="0"/>
      <dgm:spPr/>
    </dgm:pt>
  </dgm:ptLst>
  <dgm:cxnLst>
    <dgm:cxn modelId="{2B858D04-4F47-46F4-86B3-0B959809B04F}" type="presOf" srcId="{C9D0DCC8-FD6C-4F2F-B30F-8CD5D3A39087}" destId="{8728792D-C4ED-466A-B619-8B274A6D3638}" srcOrd="0" destOrd="0" presId="urn:microsoft.com/office/officeart/2005/8/layout/hierarchy6"/>
    <dgm:cxn modelId="{1ECE9007-1C7D-46A4-9D9F-27B6210B6386}" type="presOf" srcId="{65126067-D76D-4E50-90C0-281AAB19770D}" destId="{C998A2AE-EA3A-4F77-9D2F-EA56E5DDB3FE}" srcOrd="0" destOrd="0" presId="urn:microsoft.com/office/officeart/2005/8/layout/hierarchy6"/>
    <dgm:cxn modelId="{24A94B0A-DC5F-4120-9E8F-1346E7848B79}" type="presOf" srcId="{7CB81CF2-51DF-4E92-B0D5-CFF7D1F7C79F}" destId="{6AAF0178-825F-4A37-AC31-F507550FCF47}" srcOrd="0" destOrd="0" presId="urn:microsoft.com/office/officeart/2005/8/layout/hierarchy6"/>
    <dgm:cxn modelId="{008FA315-3110-4020-B68E-47E38AEC3544}" type="presOf" srcId="{1BB958E0-70B2-4CC0-8C7F-D4C515E57E71}" destId="{8F11CFBD-18DB-4D98-B744-F14E906A6379}" srcOrd="0" destOrd="0" presId="urn:microsoft.com/office/officeart/2005/8/layout/hierarchy6"/>
    <dgm:cxn modelId="{7C3BA817-383B-4DA2-9D66-D1A7E9705C5B}" type="presOf" srcId="{A3ADE834-499F-4E9D-B88A-F01337C8637F}" destId="{A4559583-B919-422C-B181-5B2F5D7CD2EC}" srcOrd="0" destOrd="0" presId="urn:microsoft.com/office/officeart/2005/8/layout/hierarchy6"/>
    <dgm:cxn modelId="{1EB74C1B-E7EC-4FB4-8268-3481C89A9C6E}" srcId="{72EC88D0-B13E-4625-8AA6-91330CB24184}" destId="{88FD922B-4324-4430-8E02-58E03ED9ED83}" srcOrd="0" destOrd="0" parTransId="{19BF83E7-5213-4A00-A324-3E634782368F}" sibTransId="{33E4FCD8-EBF4-4259-82CF-20D3D4D72583}"/>
    <dgm:cxn modelId="{401A7129-430D-478D-B315-F968143EF82B}" srcId="{72EC88D0-B13E-4625-8AA6-91330CB24184}" destId="{E419AE36-EF3F-4DDA-9E49-DB71564D1980}" srcOrd="1" destOrd="0" parTransId="{008493BF-697C-4321-A91F-32732B52C2BA}" sibTransId="{7C53C739-4629-4465-8B03-7FA3BC5151CB}"/>
    <dgm:cxn modelId="{10501F2A-DA60-4286-A536-77C122F127C5}" type="presOf" srcId="{2A80263B-FDCC-494D-BF8B-383D9943C376}" destId="{4773C47B-B542-4407-8BD3-884617EEADAE}" srcOrd="0" destOrd="0" presId="urn:microsoft.com/office/officeart/2005/8/layout/hierarchy6"/>
    <dgm:cxn modelId="{B2982730-A5D7-4614-AB42-BFD85F8A2A94}" type="presOf" srcId="{20551C16-D4A4-4E22-93C3-79C1301DAB7C}" destId="{9FCBEE77-83A5-4A0A-A320-966B43D72745}" srcOrd="0" destOrd="0" presId="urn:microsoft.com/office/officeart/2005/8/layout/hierarchy6"/>
    <dgm:cxn modelId="{AE2C7D33-6CF9-4FF6-9901-312F1A625E31}" type="presOf" srcId="{A8921D4A-BE8D-4E5D-99A6-B3CEF7DA8243}" destId="{10D33E09-9532-4B25-AEE1-16C32E45F343}" srcOrd="0" destOrd="0" presId="urn:microsoft.com/office/officeart/2005/8/layout/hierarchy6"/>
    <dgm:cxn modelId="{56AFD237-BE15-42A8-B37F-2757D46661E8}" type="presOf" srcId="{C1196AC1-417E-4D13-BAEA-0D74EE09DD40}" destId="{9E0B283E-6E28-45C7-BBBE-4AF08F3F8BCD}" srcOrd="0" destOrd="0" presId="urn:microsoft.com/office/officeart/2005/8/layout/hierarchy6"/>
    <dgm:cxn modelId="{D16CAE40-EBD7-4207-AD0B-88503A4B2519}" type="presOf" srcId="{19BF83E7-5213-4A00-A324-3E634782368F}" destId="{CAF7BCF8-549C-4032-B3D1-DFF462AF6BF1}" srcOrd="0" destOrd="0" presId="urn:microsoft.com/office/officeart/2005/8/layout/hierarchy6"/>
    <dgm:cxn modelId="{428B2744-8835-4C8D-AF78-492573EA9F60}" type="presOf" srcId="{9C77E015-535B-4CE5-9A9B-340E3DC50336}" destId="{EF3CF92D-71ED-403A-9129-1545361F254B}" srcOrd="0" destOrd="0" presId="urn:microsoft.com/office/officeart/2005/8/layout/hierarchy6"/>
    <dgm:cxn modelId="{9B78F145-6761-46DE-AF0A-BF91888A3DB1}" srcId="{1BB958E0-70B2-4CC0-8C7F-D4C515E57E71}" destId="{EF76A247-0F77-4C0E-9168-73CB57ED6A50}" srcOrd="0" destOrd="0" parTransId="{A3ADE834-499F-4E9D-B88A-F01337C8637F}" sibTransId="{13277898-9BBE-477C-B832-8388D5D0E966}"/>
    <dgm:cxn modelId="{7CEB8D4C-12D5-4FCC-AE55-5107EDF938D1}" type="presOf" srcId="{38B15617-F47D-416C-BCA9-D0BE6DDC495B}" destId="{F9BE3394-DB99-4DCD-82F3-0BAB30035723}" srcOrd="0" destOrd="0" presId="urn:microsoft.com/office/officeart/2005/8/layout/hierarchy6"/>
    <dgm:cxn modelId="{AE04DA4F-7FFD-4680-9D88-88B61A7E8DD3}" type="presOf" srcId="{160E35BC-8F7B-4203-BC36-2E0E2A015803}" destId="{602ABB28-AB10-4EEF-A2CF-C0FEE1AED960}" srcOrd="0" destOrd="0" presId="urn:microsoft.com/office/officeart/2005/8/layout/hierarchy6"/>
    <dgm:cxn modelId="{D4B30952-B4DB-4CD0-A2B2-6EE3FB14F36A}" type="presOf" srcId="{94DFE1D2-D17E-48B8-9B87-2B249815D016}" destId="{09376063-814F-4283-9A5F-F61718C3AB35}" srcOrd="0" destOrd="0" presId="urn:microsoft.com/office/officeart/2005/8/layout/hierarchy6"/>
    <dgm:cxn modelId="{7EF0325B-F86A-42B0-8833-6691FCE8443E}" type="presOf" srcId="{84ECF50C-3A0C-40C4-8E17-BCDE7249E87F}" destId="{3B4294E4-C872-4220-B5AC-A992379F2B1B}" srcOrd="0" destOrd="0" presId="urn:microsoft.com/office/officeart/2005/8/layout/hierarchy6"/>
    <dgm:cxn modelId="{19B71C61-6FFE-47BC-A646-DAE343CA7F8C}" srcId="{7CB81CF2-51DF-4E92-B0D5-CFF7D1F7C79F}" destId="{5958AAAD-9295-4BF1-B391-518679A83D80}" srcOrd="0" destOrd="0" parTransId="{84ECF50C-3A0C-40C4-8E17-BCDE7249E87F}" sibTransId="{7DAA42C4-D163-45A1-8E14-6DAF7E3D47B1}"/>
    <dgm:cxn modelId="{FB56AA6A-3891-4AD4-83C8-7C979B68BA69}" type="presOf" srcId="{5958AAAD-9295-4BF1-B391-518679A83D80}" destId="{E3603E0A-532D-47CB-87D7-5EDE185B4C1E}" srcOrd="0" destOrd="0" presId="urn:microsoft.com/office/officeart/2005/8/layout/hierarchy6"/>
    <dgm:cxn modelId="{DE794077-46CE-48FD-8292-4FBB6C221095}" srcId="{7CB81CF2-51DF-4E92-B0D5-CFF7D1F7C79F}" destId="{94DFE1D2-D17E-48B8-9B87-2B249815D016}" srcOrd="1" destOrd="0" parTransId="{A1689544-CF7F-43E7-836A-F3983F81C7C3}" sibTransId="{E838BEEA-A747-4FD1-BFF8-58654FA94FE5}"/>
    <dgm:cxn modelId="{FACA9978-F867-46A6-9474-DDF693727478}" type="presOf" srcId="{E419AE36-EF3F-4DDA-9E49-DB71564D1980}" destId="{561D8C34-22F4-46D4-8697-E968AD47B8BA}" srcOrd="0" destOrd="0" presId="urn:microsoft.com/office/officeart/2005/8/layout/hierarchy6"/>
    <dgm:cxn modelId="{A110B37B-A0FA-4A22-9394-588886D881FF}" type="presOf" srcId="{69A6FA8E-A347-45EE-9053-63EF598BDABD}" destId="{3237952B-5932-4D9E-B14A-972D828E6529}" srcOrd="0" destOrd="0" presId="urn:microsoft.com/office/officeart/2005/8/layout/hierarchy6"/>
    <dgm:cxn modelId="{B469EB7B-04BA-4E8A-9F46-C28CDBEFE6B9}" type="presOf" srcId="{A1689544-CF7F-43E7-836A-F3983F81C7C3}" destId="{2C29370E-760F-4805-B067-A968FB2AB6AD}" srcOrd="0" destOrd="0" presId="urn:microsoft.com/office/officeart/2005/8/layout/hierarchy6"/>
    <dgm:cxn modelId="{33D0087C-555F-4D97-8978-8F84F4D5876D}" srcId="{2060B823-1BC5-41C2-AAF5-2A00D1DF5759}" destId="{C1196AC1-417E-4D13-BAEA-0D74EE09DD40}" srcOrd="1" destOrd="0" parTransId="{FBC31971-5EC3-4209-B88E-90E5D164CD2F}" sibTransId="{A960DBFF-1406-44DE-89F9-7A63FAA74F8F}"/>
    <dgm:cxn modelId="{C787537D-4B71-4035-9D83-B5BC5BCDCDCF}" type="presOf" srcId="{2BB2C6A3-3198-4C33-8DD5-53115515735F}" destId="{55DF1E2B-5B79-4EF6-9A62-4F0F4B9E2FAA}" srcOrd="0" destOrd="0" presId="urn:microsoft.com/office/officeart/2005/8/layout/hierarchy6"/>
    <dgm:cxn modelId="{A57BE089-9112-4AE8-B117-9A94FA1DA3B5}" srcId="{65126067-D76D-4E50-90C0-281AAB19770D}" destId="{C9D0DCC8-FD6C-4F2F-B30F-8CD5D3A39087}" srcOrd="2" destOrd="0" parTransId="{160E35BC-8F7B-4203-BC36-2E0E2A015803}" sibTransId="{A7966419-85CA-4401-8B77-6E8B3721110D}"/>
    <dgm:cxn modelId="{50C27F8B-A8F5-4D54-B26B-08DC7EE3C44D}" srcId="{C9D0DCC8-FD6C-4F2F-B30F-8CD5D3A39087}" destId="{7CB81CF2-51DF-4E92-B0D5-CFF7D1F7C79F}" srcOrd="0" destOrd="0" parTransId="{9C77E015-535B-4CE5-9A9B-340E3DC50336}" sibTransId="{BBB1F1A3-F61E-45CC-99DC-960BA10EC38F}"/>
    <dgm:cxn modelId="{38D2E192-FB33-47D4-A848-DD22A720726C}" type="presOf" srcId="{2060B823-1BC5-41C2-AAF5-2A00D1DF5759}" destId="{14D1FAFD-99F7-400D-8FFB-3EFBF85D373C}" srcOrd="0" destOrd="0" presId="urn:microsoft.com/office/officeart/2005/8/layout/hierarchy6"/>
    <dgm:cxn modelId="{9EEF6597-D02C-476A-88E9-943AE52B93B5}" srcId="{2BB2C6A3-3198-4C33-8DD5-53115515735F}" destId="{72EC88D0-B13E-4625-8AA6-91330CB24184}" srcOrd="0" destOrd="0" parTransId="{3561DA67-835E-46A9-877C-170C40C8F0B7}" sibTransId="{F2357F3B-7D3E-4EB9-9B1A-895D9EE8100A}"/>
    <dgm:cxn modelId="{4C4FB598-2CCD-4F72-9F8B-5A56F420ABD7}" srcId="{65126067-D76D-4E50-90C0-281AAB19770D}" destId="{063CDCC4-231D-4766-9929-46C4EDE1A22D}" srcOrd="0" destOrd="0" parTransId="{20551C16-D4A4-4E22-93C3-79C1301DAB7C}" sibTransId="{0CB9806F-6CDC-4CCC-A5CE-8197052D1B54}"/>
    <dgm:cxn modelId="{7D194F9A-D191-44A4-8F06-DCFBB81873FA}" type="presOf" srcId="{7A3C2C0A-B09E-4466-93E7-24586249B19D}" destId="{68C15BC4-AFDD-448B-9404-7AC789720555}" srcOrd="0" destOrd="0" presId="urn:microsoft.com/office/officeart/2005/8/layout/hierarchy6"/>
    <dgm:cxn modelId="{E483089C-D1C6-4981-8ED8-1EA341B81A48}" type="presOf" srcId="{B52ADD8A-C4E1-49ED-A128-8FE25B90AD87}" destId="{05A712BD-47FE-4A61-BBC5-BB199EEF217A}" srcOrd="0" destOrd="0" presId="urn:microsoft.com/office/officeart/2005/8/layout/hierarchy6"/>
    <dgm:cxn modelId="{5166899E-E9AA-4959-8D49-9A64372707E6}" type="presOf" srcId="{EF76A247-0F77-4C0E-9168-73CB57ED6A50}" destId="{C57A66ED-E728-466F-B306-826A724BE73D}" srcOrd="0" destOrd="0" presId="urn:microsoft.com/office/officeart/2005/8/layout/hierarchy6"/>
    <dgm:cxn modelId="{A73A86A2-607C-462F-9F49-B44A40893081}" type="presOf" srcId="{063CDCC4-231D-4766-9929-46C4EDE1A22D}" destId="{D1A32ED7-1AF6-4DC0-9C3B-E04B7A0063CE}" srcOrd="0" destOrd="0" presId="urn:microsoft.com/office/officeart/2005/8/layout/hierarchy6"/>
    <dgm:cxn modelId="{8F7B17A7-2C71-4C52-850E-09F88DA693FB}" type="presOf" srcId="{88FD922B-4324-4430-8E02-58E03ED9ED83}" destId="{758A7F2C-8779-4930-A331-434FDBC8F901}" srcOrd="0" destOrd="0" presId="urn:microsoft.com/office/officeart/2005/8/layout/hierarchy6"/>
    <dgm:cxn modelId="{E16449B1-E654-43AB-A646-6F299289C7FD}" type="presOf" srcId="{3561DA67-835E-46A9-877C-170C40C8F0B7}" destId="{498720F0-9A33-494B-952E-753580B080AC}" srcOrd="0" destOrd="0" presId="urn:microsoft.com/office/officeart/2005/8/layout/hierarchy6"/>
    <dgm:cxn modelId="{2E916DB1-83E7-49FC-881C-8B9AC5607E62}" srcId="{C744C009-8B12-44FC-89F8-CD30689196B1}" destId="{1BB958E0-70B2-4CC0-8C7F-D4C515E57E71}" srcOrd="0" destOrd="0" parTransId="{38B15617-F47D-416C-BCA9-D0BE6DDC495B}" sibTransId="{394796E9-7920-4DDD-BDC5-71FE2B771889}"/>
    <dgm:cxn modelId="{659119B6-7939-4035-A9BD-653F30722BF1}" srcId="{65126067-D76D-4E50-90C0-281AAB19770D}" destId="{C744C009-8B12-44FC-89F8-CD30689196B1}" srcOrd="3" destOrd="0" parTransId="{D244F047-740C-4F8A-8F60-FE2C240E1E23}" sibTransId="{7E6A6563-D50D-43B9-8203-64C28ED823F1}"/>
    <dgm:cxn modelId="{3D53B4C6-F99D-43BD-B476-E348F0602CD4}" type="presOf" srcId="{72EC88D0-B13E-4625-8AA6-91330CB24184}" destId="{AFCA0EC5-5274-420E-9974-4F0FF34EABFD}" srcOrd="0" destOrd="0" presId="urn:microsoft.com/office/officeart/2005/8/layout/hierarchy6"/>
    <dgm:cxn modelId="{7B7866C8-5BCC-4EB2-8A18-EB334BAE70B8}" type="presOf" srcId="{FBC31971-5EC3-4209-B88E-90E5D164CD2F}" destId="{81F75431-5A66-4053-A909-B3ABE86F0B13}" srcOrd="0" destOrd="0" presId="urn:microsoft.com/office/officeart/2005/8/layout/hierarchy6"/>
    <dgm:cxn modelId="{12916DC9-EEDD-4773-A577-9EF837D98A74}" srcId="{063CDCC4-231D-4766-9929-46C4EDE1A22D}" destId="{2060B823-1BC5-41C2-AAF5-2A00D1DF5759}" srcOrd="0" destOrd="0" parTransId="{2A80263B-FDCC-494D-BF8B-383D9943C376}" sibTransId="{7504C9E3-12A3-402C-8CBF-626B067362B1}"/>
    <dgm:cxn modelId="{EFC61FE0-8433-4729-89AE-C7682BBA6FC8}" srcId="{B52ADD8A-C4E1-49ED-A128-8FE25B90AD87}" destId="{65126067-D76D-4E50-90C0-281AAB19770D}" srcOrd="0" destOrd="0" parTransId="{BE02536E-9D60-4F19-B60F-82EF32AD54D3}" sibTransId="{802EFF7A-E8F0-4FAB-B1B3-3B6BCCA3DF2C}"/>
    <dgm:cxn modelId="{94FE40E7-F59C-4FD9-BAF4-95F41911ED51}" type="presOf" srcId="{D244F047-740C-4F8A-8F60-FE2C240E1E23}" destId="{64A1A5C3-BFAF-49AE-93C4-7AEEC528DF13}" srcOrd="0" destOrd="0" presId="urn:microsoft.com/office/officeart/2005/8/layout/hierarchy6"/>
    <dgm:cxn modelId="{C9A212F1-FCF2-4E0E-B071-1C7EF2566675}" srcId="{2060B823-1BC5-41C2-AAF5-2A00D1DF5759}" destId="{A8921D4A-BE8D-4E5D-99A6-B3CEF7DA8243}" srcOrd="0" destOrd="0" parTransId="{69A6FA8E-A347-45EE-9053-63EF598BDABD}" sibTransId="{B3BE2F5A-5DFC-442A-BC7A-BBA9926209A7}"/>
    <dgm:cxn modelId="{AA456FF2-0843-41FA-9335-2638757B19BB}" srcId="{65126067-D76D-4E50-90C0-281AAB19770D}" destId="{2BB2C6A3-3198-4C33-8DD5-53115515735F}" srcOrd="1" destOrd="0" parTransId="{7A3C2C0A-B09E-4466-93E7-24586249B19D}" sibTransId="{9552C8CF-5110-422C-8A26-3BDBED5445DA}"/>
    <dgm:cxn modelId="{6F56FBF3-7BA8-4FBD-B208-47358DAE238C}" type="presOf" srcId="{008493BF-697C-4321-A91F-32732B52C2BA}" destId="{D4B23A97-7257-4617-BEE4-E1223EA77C10}" srcOrd="0" destOrd="0" presId="urn:microsoft.com/office/officeart/2005/8/layout/hierarchy6"/>
    <dgm:cxn modelId="{C24B30FB-EC20-4228-BCC1-2758A330D660}" type="presOf" srcId="{C744C009-8B12-44FC-89F8-CD30689196B1}" destId="{9A5520BE-8DA4-4560-BC68-1A3D7FA1E496}" srcOrd="0" destOrd="0" presId="urn:microsoft.com/office/officeart/2005/8/layout/hierarchy6"/>
    <dgm:cxn modelId="{451949F8-8336-465A-8A96-E5AA76AA53FF}" type="presParOf" srcId="{05A712BD-47FE-4A61-BBC5-BB199EEF217A}" destId="{CEB05EB5-8F6B-41CA-AA96-2C6B9594A297}" srcOrd="0" destOrd="0" presId="urn:microsoft.com/office/officeart/2005/8/layout/hierarchy6"/>
    <dgm:cxn modelId="{190FFA3E-D357-4E39-BA7A-8686D8E69613}" type="presParOf" srcId="{CEB05EB5-8F6B-41CA-AA96-2C6B9594A297}" destId="{F652D5F4-02A1-47D7-864B-3805443AE3E9}" srcOrd="0" destOrd="0" presId="urn:microsoft.com/office/officeart/2005/8/layout/hierarchy6"/>
    <dgm:cxn modelId="{3846A2E9-0215-4DDB-9524-FAD9FA0F727A}" type="presParOf" srcId="{F652D5F4-02A1-47D7-864B-3805443AE3E9}" destId="{A0A08593-6E59-445B-9A77-771BC185C063}" srcOrd="0" destOrd="0" presId="urn:microsoft.com/office/officeart/2005/8/layout/hierarchy6"/>
    <dgm:cxn modelId="{4D20D81B-DF45-4FEE-BD65-6076F710FA49}" type="presParOf" srcId="{A0A08593-6E59-445B-9A77-771BC185C063}" destId="{C998A2AE-EA3A-4F77-9D2F-EA56E5DDB3FE}" srcOrd="0" destOrd="0" presId="urn:microsoft.com/office/officeart/2005/8/layout/hierarchy6"/>
    <dgm:cxn modelId="{37E1EE50-9FEA-4E90-B5BB-C8B39352F9E4}" type="presParOf" srcId="{A0A08593-6E59-445B-9A77-771BC185C063}" destId="{B468DC08-C072-4D13-8C6A-9F8994968C99}" srcOrd="1" destOrd="0" presId="urn:microsoft.com/office/officeart/2005/8/layout/hierarchy6"/>
    <dgm:cxn modelId="{11AF1FD8-C928-459C-A296-503459DE2DAB}" type="presParOf" srcId="{B468DC08-C072-4D13-8C6A-9F8994968C99}" destId="{9FCBEE77-83A5-4A0A-A320-966B43D72745}" srcOrd="0" destOrd="0" presId="urn:microsoft.com/office/officeart/2005/8/layout/hierarchy6"/>
    <dgm:cxn modelId="{342E1224-DACF-4144-B821-8EC995F48496}" type="presParOf" srcId="{B468DC08-C072-4D13-8C6A-9F8994968C99}" destId="{6B215FC8-37D7-4B2C-8D5C-EA8BCD55D38E}" srcOrd="1" destOrd="0" presId="urn:microsoft.com/office/officeart/2005/8/layout/hierarchy6"/>
    <dgm:cxn modelId="{64ADC4D1-25FE-4C63-B629-B2B5E6864997}" type="presParOf" srcId="{6B215FC8-37D7-4B2C-8D5C-EA8BCD55D38E}" destId="{D1A32ED7-1AF6-4DC0-9C3B-E04B7A0063CE}" srcOrd="0" destOrd="0" presId="urn:microsoft.com/office/officeart/2005/8/layout/hierarchy6"/>
    <dgm:cxn modelId="{9BF3720E-D6C8-4877-A096-D95254235844}" type="presParOf" srcId="{6B215FC8-37D7-4B2C-8D5C-EA8BCD55D38E}" destId="{54990B82-77D9-4B90-9ED5-61B3C6416B96}" srcOrd="1" destOrd="0" presId="urn:microsoft.com/office/officeart/2005/8/layout/hierarchy6"/>
    <dgm:cxn modelId="{0FB1FFC9-D8B3-4E27-95E8-8D8585468252}" type="presParOf" srcId="{54990B82-77D9-4B90-9ED5-61B3C6416B96}" destId="{4773C47B-B542-4407-8BD3-884617EEADAE}" srcOrd="0" destOrd="0" presId="urn:microsoft.com/office/officeart/2005/8/layout/hierarchy6"/>
    <dgm:cxn modelId="{C282B870-2F68-43DD-A279-9282A34B0353}" type="presParOf" srcId="{54990B82-77D9-4B90-9ED5-61B3C6416B96}" destId="{DF425CE0-2AF5-41FF-8A98-C1BA45926B7F}" srcOrd="1" destOrd="0" presId="urn:microsoft.com/office/officeart/2005/8/layout/hierarchy6"/>
    <dgm:cxn modelId="{06718A72-C263-4761-8A54-B88B48F08819}" type="presParOf" srcId="{DF425CE0-2AF5-41FF-8A98-C1BA45926B7F}" destId="{14D1FAFD-99F7-400D-8FFB-3EFBF85D373C}" srcOrd="0" destOrd="0" presId="urn:microsoft.com/office/officeart/2005/8/layout/hierarchy6"/>
    <dgm:cxn modelId="{EB5B2763-C306-4F85-AA82-38C7DCCFE930}" type="presParOf" srcId="{DF425CE0-2AF5-41FF-8A98-C1BA45926B7F}" destId="{F995AAA4-2D90-485D-816A-7B6FAE6E90F5}" srcOrd="1" destOrd="0" presId="urn:microsoft.com/office/officeart/2005/8/layout/hierarchy6"/>
    <dgm:cxn modelId="{72BEA4AC-A02C-4C12-A5F3-231AAD7E32BA}" type="presParOf" srcId="{F995AAA4-2D90-485D-816A-7B6FAE6E90F5}" destId="{3237952B-5932-4D9E-B14A-972D828E6529}" srcOrd="0" destOrd="0" presId="urn:microsoft.com/office/officeart/2005/8/layout/hierarchy6"/>
    <dgm:cxn modelId="{233664A5-AD87-42AF-AB4D-57B2FBE216DD}" type="presParOf" srcId="{F995AAA4-2D90-485D-816A-7B6FAE6E90F5}" destId="{50E21DA9-0A40-4B29-842D-24E791379718}" srcOrd="1" destOrd="0" presId="urn:microsoft.com/office/officeart/2005/8/layout/hierarchy6"/>
    <dgm:cxn modelId="{853734C6-F2A2-4C46-BB55-4D33F1822AE5}" type="presParOf" srcId="{50E21DA9-0A40-4B29-842D-24E791379718}" destId="{10D33E09-9532-4B25-AEE1-16C32E45F343}" srcOrd="0" destOrd="0" presId="urn:microsoft.com/office/officeart/2005/8/layout/hierarchy6"/>
    <dgm:cxn modelId="{F3C4821A-0C6C-4D6B-8A23-D7A8E17B6E85}" type="presParOf" srcId="{50E21DA9-0A40-4B29-842D-24E791379718}" destId="{7063A354-2A5F-4CD8-9C30-DBD4E120A215}" srcOrd="1" destOrd="0" presId="urn:microsoft.com/office/officeart/2005/8/layout/hierarchy6"/>
    <dgm:cxn modelId="{961A8075-97A3-4E89-B9B7-DB8CF8B91259}" type="presParOf" srcId="{F995AAA4-2D90-485D-816A-7B6FAE6E90F5}" destId="{81F75431-5A66-4053-A909-B3ABE86F0B13}" srcOrd="2" destOrd="0" presId="urn:microsoft.com/office/officeart/2005/8/layout/hierarchy6"/>
    <dgm:cxn modelId="{AC03C63C-1BD8-4E7E-A7B0-F81E0261EA62}" type="presParOf" srcId="{F995AAA4-2D90-485D-816A-7B6FAE6E90F5}" destId="{821FDD71-2E9E-4650-91C8-A4DAEF191E75}" srcOrd="3" destOrd="0" presId="urn:microsoft.com/office/officeart/2005/8/layout/hierarchy6"/>
    <dgm:cxn modelId="{7DEA0C94-6E29-48CD-AB52-5E74059367D8}" type="presParOf" srcId="{821FDD71-2E9E-4650-91C8-A4DAEF191E75}" destId="{9E0B283E-6E28-45C7-BBBE-4AF08F3F8BCD}" srcOrd="0" destOrd="0" presId="urn:microsoft.com/office/officeart/2005/8/layout/hierarchy6"/>
    <dgm:cxn modelId="{F6DDFA8C-6F4F-4B95-AB4B-EEA9226F87C3}" type="presParOf" srcId="{821FDD71-2E9E-4650-91C8-A4DAEF191E75}" destId="{6729C5C4-FB00-44EE-B6BF-080FC05E390E}" srcOrd="1" destOrd="0" presId="urn:microsoft.com/office/officeart/2005/8/layout/hierarchy6"/>
    <dgm:cxn modelId="{9AACD7E6-CC01-448B-9420-4C89C3DB182F}" type="presParOf" srcId="{B468DC08-C072-4D13-8C6A-9F8994968C99}" destId="{68C15BC4-AFDD-448B-9404-7AC789720555}" srcOrd="2" destOrd="0" presId="urn:microsoft.com/office/officeart/2005/8/layout/hierarchy6"/>
    <dgm:cxn modelId="{AEE9BC29-9511-4BA5-B525-7B383B631CBC}" type="presParOf" srcId="{B468DC08-C072-4D13-8C6A-9F8994968C99}" destId="{F11FF4DD-95B4-4B3E-ABE7-5E216A2076DF}" srcOrd="3" destOrd="0" presId="urn:microsoft.com/office/officeart/2005/8/layout/hierarchy6"/>
    <dgm:cxn modelId="{ACB24A3E-22CA-4096-9BA5-5388DE6C44E1}" type="presParOf" srcId="{F11FF4DD-95B4-4B3E-ABE7-5E216A2076DF}" destId="{55DF1E2B-5B79-4EF6-9A62-4F0F4B9E2FAA}" srcOrd="0" destOrd="0" presId="urn:microsoft.com/office/officeart/2005/8/layout/hierarchy6"/>
    <dgm:cxn modelId="{1EA76797-F9BB-46C8-9A23-19E6D4CE5244}" type="presParOf" srcId="{F11FF4DD-95B4-4B3E-ABE7-5E216A2076DF}" destId="{59DF949A-CAE6-4C9E-927A-335CFC06038C}" srcOrd="1" destOrd="0" presId="urn:microsoft.com/office/officeart/2005/8/layout/hierarchy6"/>
    <dgm:cxn modelId="{64A7B520-BC0A-4AEE-B19A-C80A049B9BC6}" type="presParOf" srcId="{59DF949A-CAE6-4C9E-927A-335CFC06038C}" destId="{498720F0-9A33-494B-952E-753580B080AC}" srcOrd="0" destOrd="0" presId="urn:microsoft.com/office/officeart/2005/8/layout/hierarchy6"/>
    <dgm:cxn modelId="{215E3E58-BC68-44AE-9AB5-969770486A2E}" type="presParOf" srcId="{59DF949A-CAE6-4C9E-927A-335CFC06038C}" destId="{27470B20-C1CF-4E2B-9460-FF900195C744}" srcOrd="1" destOrd="0" presId="urn:microsoft.com/office/officeart/2005/8/layout/hierarchy6"/>
    <dgm:cxn modelId="{2B6591E7-2BCE-4137-8212-8083C0AAE6B8}" type="presParOf" srcId="{27470B20-C1CF-4E2B-9460-FF900195C744}" destId="{AFCA0EC5-5274-420E-9974-4F0FF34EABFD}" srcOrd="0" destOrd="0" presId="urn:microsoft.com/office/officeart/2005/8/layout/hierarchy6"/>
    <dgm:cxn modelId="{E0E9D205-8074-4E29-BB21-7E7D301830F2}" type="presParOf" srcId="{27470B20-C1CF-4E2B-9460-FF900195C744}" destId="{5053CF75-03E8-423F-B3B7-190119D55F40}" srcOrd="1" destOrd="0" presId="urn:microsoft.com/office/officeart/2005/8/layout/hierarchy6"/>
    <dgm:cxn modelId="{B1BAB682-7207-4E43-83B0-061EDC5C8DF1}" type="presParOf" srcId="{5053CF75-03E8-423F-B3B7-190119D55F40}" destId="{CAF7BCF8-549C-4032-B3D1-DFF462AF6BF1}" srcOrd="0" destOrd="0" presId="urn:microsoft.com/office/officeart/2005/8/layout/hierarchy6"/>
    <dgm:cxn modelId="{890E9DCC-DD10-4CE7-9AB3-8A76AE79E3F0}" type="presParOf" srcId="{5053CF75-03E8-423F-B3B7-190119D55F40}" destId="{13E12573-40FB-4BD6-98BD-6CCDD4AECCFB}" srcOrd="1" destOrd="0" presId="urn:microsoft.com/office/officeart/2005/8/layout/hierarchy6"/>
    <dgm:cxn modelId="{D376C762-B0DB-45FE-ABE8-C6ED2E6627EF}" type="presParOf" srcId="{13E12573-40FB-4BD6-98BD-6CCDD4AECCFB}" destId="{758A7F2C-8779-4930-A331-434FDBC8F901}" srcOrd="0" destOrd="0" presId="urn:microsoft.com/office/officeart/2005/8/layout/hierarchy6"/>
    <dgm:cxn modelId="{0918BC03-0E43-44A4-A95C-6683132DBCEC}" type="presParOf" srcId="{13E12573-40FB-4BD6-98BD-6CCDD4AECCFB}" destId="{9D584ADA-6BE5-4D0A-B4A7-A4565F5B8B17}" srcOrd="1" destOrd="0" presId="urn:microsoft.com/office/officeart/2005/8/layout/hierarchy6"/>
    <dgm:cxn modelId="{7AD1F24E-6241-44A7-9B8A-5A1433FE1D67}" type="presParOf" srcId="{5053CF75-03E8-423F-B3B7-190119D55F40}" destId="{D4B23A97-7257-4617-BEE4-E1223EA77C10}" srcOrd="2" destOrd="0" presId="urn:microsoft.com/office/officeart/2005/8/layout/hierarchy6"/>
    <dgm:cxn modelId="{C23DF024-C740-4EFD-82AE-C42CF6396C73}" type="presParOf" srcId="{5053CF75-03E8-423F-B3B7-190119D55F40}" destId="{3FE22F5B-10D3-46CE-9F23-0E280EEE4DF2}" srcOrd="3" destOrd="0" presId="urn:microsoft.com/office/officeart/2005/8/layout/hierarchy6"/>
    <dgm:cxn modelId="{3DD8FB9B-2D93-4A44-AAC1-2FE9A5921D58}" type="presParOf" srcId="{3FE22F5B-10D3-46CE-9F23-0E280EEE4DF2}" destId="{561D8C34-22F4-46D4-8697-E968AD47B8BA}" srcOrd="0" destOrd="0" presId="urn:microsoft.com/office/officeart/2005/8/layout/hierarchy6"/>
    <dgm:cxn modelId="{BF153EAB-490C-47A1-AB61-31C72D0BC89F}" type="presParOf" srcId="{3FE22F5B-10D3-46CE-9F23-0E280EEE4DF2}" destId="{F692E864-0E64-4FB6-935F-C65E72D83D58}" srcOrd="1" destOrd="0" presId="urn:microsoft.com/office/officeart/2005/8/layout/hierarchy6"/>
    <dgm:cxn modelId="{3C4A06DC-6260-406C-B677-91D0CED02716}" type="presParOf" srcId="{B468DC08-C072-4D13-8C6A-9F8994968C99}" destId="{602ABB28-AB10-4EEF-A2CF-C0FEE1AED960}" srcOrd="4" destOrd="0" presId="urn:microsoft.com/office/officeart/2005/8/layout/hierarchy6"/>
    <dgm:cxn modelId="{21FF5D83-529B-4959-9353-15088587F6A0}" type="presParOf" srcId="{B468DC08-C072-4D13-8C6A-9F8994968C99}" destId="{B87B9305-22AC-4C4F-82EC-D27EA728F9FC}" srcOrd="5" destOrd="0" presId="urn:microsoft.com/office/officeart/2005/8/layout/hierarchy6"/>
    <dgm:cxn modelId="{74F4859C-C569-4033-9352-74366DE571C2}" type="presParOf" srcId="{B87B9305-22AC-4C4F-82EC-D27EA728F9FC}" destId="{8728792D-C4ED-466A-B619-8B274A6D3638}" srcOrd="0" destOrd="0" presId="urn:microsoft.com/office/officeart/2005/8/layout/hierarchy6"/>
    <dgm:cxn modelId="{3CDA1CB8-56C2-4B2E-BB69-75DFB70E40F8}" type="presParOf" srcId="{B87B9305-22AC-4C4F-82EC-D27EA728F9FC}" destId="{30077192-633A-4BC3-8040-AF8BB8E9F60F}" srcOrd="1" destOrd="0" presId="urn:microsoft.com/office/officeart/2005/8/layout/hierarchy6"/>
    <dgm:cxn modelId="{4FA0AD69-BE8F-48C0-A3FD-4923659453D1}" type="presParOf" srcId="{30077192-633A-4BC3-8040-AF8BB8E9F60F}" destId="{EF3CF92D-71ED-403A-9129-1545361F254B}" srcOrd="0" destOrd="0" presId="urn:microsoft.com/office/officeart/2005/8/layout/hierarchy6"/>
    <dgm:cxn modelId="{72F598B6-1FD6-42A4-9DB6-5AC7BBBC4671}" type="presParOf" srcId="{30077192-633A-4BC3-8040-AF8BB8E9F60F}" destId="{BE7678EE-9383-46FA-A5D8-CA18E89C8907}" srcOrd="1" destOrd="0" presId="urn:microsoft.com/office/officeart/2005/8/layout/hierarchy6"/>
    <dgm:cxn modelId="{9C29AD82-53A3-4E3A-AB7D-B7AA781BBE60}" type="presParOf" srcId="{BE7678EE-9383-46FA-A5D8-CA18E89C8907}" destId="{6AAF0178-825F-4A37-AC31-F507550FCF47}" srcOrd="0" destOrd="0" presId="urn:microsoft.com/office/officeart/2005/8/layout/hierarchy6"/>
    <dgm:cxn modelId="{7165D626-B33F-41B5-83E8-9A712A601ED1}" type="presParOf" srcId="{BE7678EE-9383-46FA-A5D8-CA18E89C8907}" destId="{02322F0A-E52C-477B-8E24-BC9B6F3A58E2}" srcOrd="1" destOrd="0" presId="urn:microsoft.com/office/officeart/2005/8/layout/hierarchy6"/>
    <dgm:cxn modelId="{F8589B5C-D9BD-4408-96B8-540D046DAD68}" type="presParOf" srcId="{02322F0A-E52C-477B-8E24-BC9B6F3A58E2}" destId="{3B4294E4-C872-4220-B5AC-A992379F2B1B}" srcOrd="0" destOrd="0" presId="urn:microsoft.com/office/officeart/2005/8/layout/hierarchy6"/>
    <dgm:cxn modelId="{4A740CA6-F15F-4EAB-8DE9-F882F35D8F59}" type="presParOf" srcId="{02322F0A-E52C-477B-8E24-BC9B6F3A58E2}" destId="{0C8D006F-B733-4744-863A-8A79330D19DE}" srcOrd="1" destOrd="0" presId="urn:microsoft.com/office/officeart/2005/8/layout/hierarchy6"/>
    <dgm:cxn modelId="{7045DAE7-A702-4D5A-8382-32B816B16E14}" type="presParOf" srcId="{0C8D006F-B733-4744-863A-8A79330D19DE}" destId="{E3603E0A-532D-47CB-87D7-5EDE185B4C1E}" srcOrd="0" destOrd="0" presId="urn:microsoft.com/office/officeart/2005/8/layout/hierarchy6"/>
    <dgm:cxn modelId="{1BCF580C-2F95-47C0-86F8-B08B7150B8DF}" type="presParOf" srcId="{0C8D006F-B733-4744-863A-8A79330D19DE}" destId="{E7129266-B0A2-404A-B838-9BC1DF3AD218}" srcOrd="1" destOrd="0" presId="urn:microsoft.com/office/officeart/2005/8/layout/hierarchy6"/>
    <dgm:cxn modelId="{1C4D74FC-3B33-479E-950D-049E9CDA50C9}" type="presParOf" srcId="{02322F0A-E52C-477B-8E24-BC9B6F3A58E2}" destId="{2C29370E-760F-4805-B067-A968FB2AB6AD}" srcOrd="2" destOrd="0" presId="urn:microsoft.com/office/officeart/2005/8/layout/hierarchy6"/>
    <dgm:cxn modelId="{633FE3A4-325B-45D5-A4AD-3E55FF648BA7}" type="presParOf" srcId="{02322F0A-E52C-477B-8E24-BC9B6F3A58E2}" destId="{719B0489-B5B4-4F86-8CD1-38F33C34B644}" srcOrd="3" destOrd="0" presId="urn:microsoft.com/office/officeart/2005/8/layout/hierarchy6"/>
    <dgm:cxn modelId="{EC8B291A-9041-4D45-B566-3159CB88336D}" type="presParOf" srcId="{719B0489-B5B4-4F86-8CD1-38F33C34B644}" destId="{09376063-814F-4283-9A5F-F61718C3AB35}" srcOrd="0" destOrd="0" presId="urn:microsoft.com/office/officeart/2005/8/layout/hierarchy6"/>
    <dgm:cxn modelId="{E1F11505-5438-4A71-BFA7-3DA95766391D}" type="presParOf" srcId="{719B0489-B5B4-4F86-8CD1-38F33C34B644}" destId="{BF9F716F-6CAD-4C17-9211-87CF452FC08E}" srcOrd="1" destOrd="0" presId="urn:microsoft.com/office/officeart/2005/8/layout/hierarchy6"/>
    <dgm:cxn modelId="{65DA14FA-5510-4384-8646-522ABF29D5B4}" type="presParOf" srcId="{B468DC08-C072-4D13-8C6A-9F8994968C99}" destId="{64A1A5C3-BFAF-49AE-93C4-7AEEC528DF13}" srcOrd="6" destOrd="0" presId="urn:microsoft.com/office/officeart/2005/8/layout/hierarchy6"/>
    <dgm:cxn modelId="{A49E9253-6950-43A5-9809-7B9003394E99}" type="presParOf" srcId="{B468DC08-C072-4D13-8C6A-9F8994968C99}" destId="{50013AC4-6E99-40D3-8931-84346EEF1419}" srcOrd="7" destOrd="0" presId="urn:microsoft.com/office/officeart/2005/8/layout/hierarchy6"/>
    <dgm:cxn modelId="{BBF1B545-D12A-4B21-A7A2-A63AB58D7B30}" type="presParOf" srcId="{50013AC4-6E99-40D3-8931-84346EEF1419}" destId="{9A5520BE-8DA4-4560-BC68-1A3D7FA1E496}" srcOrd="0" destOrd="0" presId="urn:microsoft.com/office/officeart/2005/8/layout/hierarchy6"/>
    <dgm:cxn modelId="{E19FDC38-8185-4F0D-9F38-0B404CD0AD3D}" type="presParOf" srcId="{50013AC4-6E99-40D3-8931-84346EEF1419}" destId="{C3F89DA5-BEA6-4081-B7C8-ED503558597C}" srcOrd="1" destOrd="0" presId="urn:microsoft.com/office/officeart/2005/8/layout/hierarchy6"/>
    <dgm:cxn modelId="{58DE36B9-3819-4BB4-B375-1A559E7DE446}" type="presParOf" srcId="{C3F89DA5-BEA6-4081-B7C8-ED503558597C}" destId="{F9BE3394-DB99-4DCD-82F3-0BAB30035723}" srcOrd="0" destOrd="0" presId="urn:microsoft.com/office/officeart/2005/8/layout/hierarchy6"/>
    <dgm:cxn modelId="{18F21E55-21C9-4CD6-AF95-D3318EE32F13}" type="presParOf" srcId="{C3F89DA5-BEA6-4081-B7C8-ED503558597C}" destId="{D4800D7C-DAF5-4EC4-B341-59AA0403FC51}" srcOrd="1" destOrd="0" presId="urn:microsoft.com/office/officeart/2005/8/layout/hierarchy6"/>
    <dgm:cxn modelId="{6A2446F4-C533-47AD-AA77-C16AF6B900CC}" type="presParOf" srcId="{D4800D7C-DAF5-4EC4-B341-59AA0403FC51}" destId="{8F11CFBD-18DB-4D98-B744-F14E906A6379}" srcOrd="0" destOrd="0" presId="urn:microsoft.com/office/officeart/2005/8/layout/hierarchy6"/>
    <dgm:cxn modelId="{12D5C300-6EF7-4C79-A965-C37866C26239}" type="presParOf" srcId="{D4800D7C-DAF5-4EC4-B341-59AA0403FC51}" destId="{34677632-3866-482B-BD28-7F301034E3AC}" srcOrd="1" destOrd="0" presId="urn:microsoft.com/office/officeart/2005/8/layout/hierarchy6"/>
    <dgm:cxn modelId="{698A08AF-7202-4E60-BA1B-81837351CFE4}" type="presParOf" srcId="{34677632-3866-482B-BD28-7F301034E3AC}" destId="{A4559583-B919-422C-B181-5B2F5D7CD2EC}" srcOrd="0" destOrd="0" presId="urn:microsoft.com/office/officeart/2005/8/layout/hierarchy6"/>
    <dgm:cxn modelId="{6DE46C28-4CBB-4091-AB4F-5A1E13E422D7}" type="presParOf" srcId="{34677632-3866-482B-BD28-7F301034E3AC}" destId="{E00C5C02-FF3A-4276-AD9A-C9610BEF64C2}" srcOrd="1" destOrd="0" presId="urn:microsoft.com/office/officeart/2005/8/layout/hierarchy6"/>
    <dgm:cxn modelId="{E05DA42A-4B09-4DAE-8308-57F6A3303006}" type="presParOf" srcId="{E00C5C02-FF3A-4276-AD9A-C9610BEF64C2}" destId="{C57A66ED-E728-466F-B306-826A724BE73D}" srcOrd="0" destOrd="0" presId="urn:microsoft.com/office/officeart/2005/8/layout/hierarchy6"/>
    <dgm:cxn modelId="{90B4D291-7150-466A-B64C-3FF6EAF99AA1}" type="presParOf" srcId="{E00C5C02-FF3A-4276-AD9A-C9610BEF64C2}" destId="{802B8118-467F-4FEE-AB74-E404055A8ED2}" srcOrd="1" destOrd="0" presId="urn:microsoft.com/office/officeart/2005/8/layout/hierarchy6"/>
    <dgm:cxn modelId="{4D5285BA-3859-4942-8EF6-F7E12307BFA1}" type="presParOf" srcId="{05A712BD-47FE-4A61-BBC5-BB199EEF217A}" destId="{16BCEE16-E8AE-4BE4-80EB-012B71122A34}"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49AEF-CEB0-4E4A-95EB-D872BFE7EC8F}">
      <dsp:nvSpPr>
        <dsp:cNvPr id="0" name=""/>
        <dsp:cNvSpPr/>
      </dsp:nvSpPr>
      <dsp:spPr>
        <a:xfrm>
          <a:off x="0" y="0"/>
          <a:ext cx="11307336" cy="1422773"/>
        </a:xfrm>
        <a:prstGeom prst="roundRect">
          <a:avLst>
            <a:gd name="adj" fmla="val 10000"/>
          </a:avLst>
        </a:prstGeom>
        <a:solidFill>
          <a:srgbClr val="4F213A">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2A6DE5-23A4-4BCB-9E13-7DB8EE10ABDE}">
      <dsp:nvSpPr>
        <dsp:cNvPr id="0" name=""/>
        <dsp:cNvSpPr/>
      </dsp:nvSpPr>
      <dsp:spPr>
        <a:xfrm>
          <a:off x="348561" y="189703"/>
          <a:ext cx="1396080" cy="1043366"/>
        </a:xfrm>
        <a:prstGeom prst="roundRect">
          <a:avLst>
            <a:gd name="adj" fmla="val 10000"/>
          </a:avLst>
        </a:prstGeom>
        <a:blipFill rotWithShape="1">
          <a:blip xmlns:r="http://schemas.openxmlformats.org/officeDocument/2006/relationships" r:embed="rId1"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F1B829-5255-4A63-91DC-5FB96A4D13A7}">
      <dsp:nvSpPr>
        <dsp:cNvPr id="0" name=""/>
        <dsp:cNvSpPr/>
      </dsp:nvSpPr>
      <dsp:spPr>
        <a:xfrm rot="10800000">
          <a:off x="348561" y="1422773"/>
          <a:ext cx="1396080" cy="1738944"/>
        </a:xfrm>
        <a:prstGeom prst="round2SameRect">
          <a:avLst>
            <a:gd name="adj1" fmla="val 10500"/>
            <a:gd name="adj2" fmla="val 0"/>
          </a:avLst>
        </a:prstGeom>
        <a:solidFill>
          <a:srgbClr val="7C345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kern="1200" baseline="0" dirty="0"/>
            <a:t>OME </a:t>
          </a:r>
          <a:r>
            <a:rPr lang="en-GB" sz="1400" kern="1200" dirty="0"/>
            <a:t>Certification</a:t>
          </a:r>
        </a:p>
      </dsp:txBody>
      <dsp:txXfrm rot="10800000">
        <a:off x="391495" y="1422773"/>
        <a:ext cx="1310212" cy="1696010"/>
      </dsp:txXfrm>
    </dsp:sp>
    <dsp:sp modelId="{94424312-B64E-41B6-A719-56BE280F6A84}">
      <dsp:nvSpPr>
        <dsp:cNvPr id="0" name=""/>
        <dsp:cNvSpPr/>
      </dsp:nvSpPr>
      <dsp:spPr>
        <a:xfrm>
          <a:off x="1884250" y="189703"/>
          <a:ext cx="1396080" cy="1043366"/>
        </a:xfrm>
        <a:prstGeom prst="roundRect">
          <a:avLst>
            <a:gd name="adj" fmla="val 10000"/>
          </a:avLst>
        </a:prstGeom>
        <a:blipFill rotWithShape="1">
          <a:blip xmlns:r="http://schemas.openxmlformats.org/officeDocument/2006/relationships" r:embed="rId2"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DD2E92-5E97-46D0-BA05-043529A521FA}">
      <dsp:nvSpPr>
        <dsp:cNvPr id="0" name=""/>
        <dsp:cNvSpPr/>
      </dsp:nvSpPr>
      <dsp:spPr>
        <a:xfrm rot="10800000">
          <a:off x="1884250" y="1422773"/>
          <a:ext cx="1396080" cy="1738944"/>
        </a:xfrm>
        <a:prstGeom prst="round2SameRect">
          <a:avLst>
            <a:gd name="adj1" fmla="val 10500"/>
            <a:gd name="adj2" fmla="val 0"/>
          </a:avLst>
        </a:prstGeom>
        <a:solidFill>
          <a:srgbClr val="7C345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b="0" u="none" kern="1200" dirty="0">
              <a:effectLst/>
              <a:latin typeface="+mn-lt"/>
              <a:cs typeface="Arial" panose="020B0604020202020204" pitchFamily="34" charset="0"/>
            </a:rPr>
            <a:t>OME In-service and Operational Support</a:t>
          </a:r>
          <a:endParaRPr lang="en-GB" sz="1400" kern="1200" dirty="0"/>
        </a:p>
      </dsp:txBody>
      <dsp:txXfrm rot="10800000">
        <a:off x="1927184" y="1422773"/>
        <a:ext cx="1310212" cy="1696010"/>
      </dsp:txXfrm>
    </dsp:sp>
    <dsp:sp modelId="{38EDAE5F-4160-4DE8-95AE-300B862DD24D}">
      <dsp:nvSpPr>
        <dsp:cNvPr id="0" name=""/>
        <dsp:cNvSpPr/>
      </dsp:nvSpPr>
      <dsp:spPr>
        <a:xfrm>
          <a:off x="3419939" y="189703"/>
          <a:ext cx="1396080" cy="1043366"/>
        </a:xfrm>
        <a:prstGeom prst="roundRect">
          <a:avLst>
            <a:gd name="adj" fmla="val 10000"/>
          </a:avLst>
        </a:prstGeom>
        <a:blipFill rotWithShape="1">
          <a:blip xmlns:r="http://schemas.openxmlformats.org/officeDocument/2006/relationships" r:embed="rId3"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F9A135-C63C-4778-8180-142FB8534B38}">
      <dsp:nvSpPr>
        <dsp:cNvPr id="0" name=""/>
        <dsp:cNvSpPr/>
      </dsp:nvSpPr>
      <dsp:spPr>
        <a:xfrm rot="10800000">
          <a:off x="3419939" y="1422773"/>
          <a:ext cx="1396080" cy="1738944"/>
        </a:xfrm>
        <a:prstGeom prst="round2SameRect">
          <a:avLst>
            <a:gd name="adj1" fmla="val 10500"/>
            <a:gd name="adj2" fmla="val 0"/>
          </a:avLst>
        </a:prstGeom>
        <a:solidFill>
          <a:srgbClr val="7C345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b="0" kern="1200" dirty="0">
              <a:effectLst/>
              <a:latin typeface="+mn-lt"/>
              <a:cs typeface="Arial" panose="020B0604020202020204" pitchFamily="34" charset="0"/>
            </a:rPr>
            <a:t>Defence Ranges</a:t>
          </a:r>
        </a:p>
      </dsp:txBody>
      <dsp:txXfrm rot="10800000">
        <a:off x="3462873" y="1422773"/>
        <a:ext cx="1310212" cy="1696010"/>
      </dsp:txXfrm>
    </dsp:sp>
    <dsp:sp modelId="{69E27D4A-8B48-46F0-A054-E8DF76EC5B1C}">
      <dsp:nvSpPr>
        <dsp:cNvPr id="0" name=""/>
        <dsp:cNvSpPr/>
      </dsp:nvSpPr>
      <dsp:spPr>
        <a:xfrm>
          <a:off x="4955628" y="189703"/>
          <a:ext cx="1396080" cy="1043366"/>
        </a:xfrm>
        <a:prstGeom prst="roundRect">
          <a:avLst>
            <a:gd name="adj" fmla="val 10000"/>
          </a:avLst>
        </a:prstGeom>
        <a:blipFill rotWithShape="1">
          <a:blip xmlns:r="http://schemas.openxmlformats.org/officeDocument/2006/relationships" r:embed="rId4"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449D91-6954-4A5B-B73F-CFE4BD303FC8}">
      <dsp:nvSpPr>
        <dsp:cNvPr id="0" name=""/>
        <dsp:cNvSpPr/>
      </dsp:nvSpPr>
      <dsp:spPr>
        <a:xfrm rot="10800000">
          <a:off x="4955628" y="1422773"/>
          <a:ext cx="1396080" cy="1738944"/>
        </a:xfrm>
        <a:prstGeom prst="round2SameRect">
          <a:avLst>
            <a:gd name="adj1" fmla="val 10500"/>
            <a:gd name="adj2" fmla="val 0"/>
          </a:avLst>
        </a:prstGeom>
        <a:solidFill>
          <a:srgbClr val="7C345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b="0" kern="1200" dirty="0">
              <a:effectLst/>
              <a:latin typeface="+mn-lt"/>
              <a:cs typeface="Arial" panose="020B0604020202020204" pitchFamily="34" charset="0"/>
            </a:rPr>
            <a:t>Major Accident Control</a:t>
          </a:r>
          <a:endParaRPr lang="en-GB" sz="1400" kern="1200" dirty="0"/>
        </a:p>
      </dsp:txBody>
      <dsp:txXfrm rot="10800000">
        <a:off x="4998562" y="1422773"/>
        <a:ext cx="1310212" cy="1696010"/>
      </dsp:txXfrm>
    </dsp:sp>
    <dsp:sp modelId="{44B97E08-E9FD-4E3F-94DD-98D57F88FBBC}">
      <dsp:nvSpPr>
        <dsp:cNvPr id="0" name=""/>
        <dsp:cNvSpPr/>
      </dsp:nvSpPr>
      <dsp:spPr>
        <a:xfrm>
          <a:off x="6491316" y="189703"/>
          <a:ext cx="1396080" cy="1043366"/>
        </a:xfrm>
        <a:prstGeom prst="roundRect">
          <a:avLst>
            <a:gd name="adj" fmla="val 10000"/>
          </a:avLst>
        </a:prstGeom>
        <a:blipFill rotWithShape="1">
          <a:blip xmlns:r="http://schemas.openxmlformats.org/officeDocument/2006/relationships" r:embed="rId5"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596DDF-8000-4F11-A9FE-BF202892CC2D}">
      <dsp:nvSpPr>
        <dsp:cNvPr id="0" name=""/>
        <dsp:cNvSpPr/>
      </dsp:nvSpPr>
      <dsp:spPr>
        <a:xfrm rot="10800000">
          <a:off x="6491316" y="1422773"/>
          <a:ext cx="1396080" cy="1738944"/>
        </a:xfrm>
        <a:prstGeom prst="round2SameRect">
          <a:avLst>
            <a:gd name="adj1" fmla="val 10500"/>
            <a:gd name="adj2" fmla="val 0"/>
          </a:avLst>
        </a:prstGeom>
        <a:solidFill>
          <a:srgbClr val="7C345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kern="1200" dirty="0"/>
            <a:t>Lasers and Directed Energy Weapons (DEW)</a:t>
          </a:r>
        </a:p>
      </dsp:txBody>
      <dsp:txXfrm rot="10800000">
        <a:off x="6534250" y="1422773"/>
        <a:ext cx="1310212" cy="1696010"/>
      </dsp:txXfrm>
    </dsp:sp>
    <dsp:sp modelId="{0E2ABD6B-FE72-4E00-923B-AA8448F3F65B}">
      <dsp:nvSpPr>
        <dsp:cNvPr id="0" name=""/>
        <dsp:cNvSpPr/>
      </dsp:nvSpPr>
      <dsp:spPr>
        <a:xfrm>
          <a:off x="8027005" y="189703"/>
          <a:ext cx="1396080" cy="1043366"/>
        </a:xfrm>
        <a:prstGeom prst="roundRect">
          <a:avLst>
            <a:gd name="adj" fmla="val 10000"/>
          </a:avLst>
        </a:prstGeom>
        <a:blipFill rotWithShape="1">
          <a:blip xmlns:r="http://schemas.openxmlformats.org/officeDocument/2006/relationships" r:embed="rId6"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3465D7-EDF1-4B73-8F9B-CA4C5D06C6C9}">
      <dsp:nvSpPr>
        <dsp:cNvPr id="0" name=""/>
        <dsp:cNvSpPr/>
      </dsp:nvSpPr>
      <dsp:spPr>
        <a:xfrm rot="10800000">
          <a:off x="8027005" y="1422773"/>
          <a:ext cx="1396080" cy="1738944"/>
        </a:xfrm>
        <a:prstGeom prst="round2SameRect">
          <a:avLst>
            <a:gd name="adj1" fmla="val 10500"/>
            <a:gd name="adj2" fmla="val 0"/>
          </a:avLst>
        </a:prstGeom>
        <a:solidFill>
          <a:srgbClr val="7C345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kern="1200" baseline="0" dirty="0">
              <a:solidFill>
                <a:schemeClr val="bg1"/>
              </a:solidFill>
            </a:rPr>
            <a:t>Hazard Classification of Military Explosives</a:t>
          </a:r>
        </a:p>
      </dsp:txBody>
      <dsp:txXfrm rot="10800000">
        <a:off x="8069939" y="1422773"/>
        <a:ext cx="1310212" cy="1696010"/>
      </dsp:txXfrm>
    </dsp:sp>
    <dsp:sp modelId="{53195B45-BBDA-4241-BF9B-DB7A7C8431E5}">
      <dsp:nvSpPr>
        <dsp:cNvPr id="0" name=""/>
        <dsp:cNvSpPr/>
      </dsp:nvSpPr>
      <dsp:spPr>
        <a:xfrm>
          <a:off x="9573849" y="189703"/>
          <a:ext cx="1396080" cy="1043366"/>
        </a:xfrm>
        <a:prstGeom prst="roundRect">
          <a:avLst>
            <a:gd name="adj" fmla="val 10000"/>
          </a:avLst>
        </a:prstGeom>
        <a:blipFill rotWithShape="1">
          <a:blip xmlns:r="http://schemas.openxmlformats.org/officeDocument/2006/relationships" r:embed="rId7" cstate="email">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47508C-F5A7-4B9E-B6EA-30A2FD3956E1}">
      <dsp:nvSpPr>
        <dsp:cNvPr id="0" name=""/>
        <dsp:cNvSpPr/>
      </dsp:nvSpPr>
      <dsp:spPr>
        <a:xfrm rot="10800000">
          <a:off x="9562694" y="1422773"/>
          <a:ext cx="1396080" cy="1738944"/>
        </a:xfrm>
        <a:prstGeom prst="round2SameRect">
          <a:avLst>
            <a:gd name="adj1" fmla="val 10500"/>
            <a:gd name="adj2" fmla="val 0"/>
          </a:avLst>
        </a:prstGeom>
        <a:solidFill>
          <a:srgbClr val="7C345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kern="1200" dirty="0"/>
            <a:t>OME Acquisition</a:t>
          </a:r>
        </a:p>
      </dsp:txBody>
      <dsp:txXfrm rot="10800000">
        <a:off x="9605628" y="1422773"/>
        <a:ext cx="1310212" cy="1696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46135-1B8F-41E4-9E51-B0BACAAEE702}">
      <dsp:nvSpPr>
        <dsp:cNvPr id="0" name=""/>
        <dsp:cNvSpPr/>
      </dsp:nvSpPr>
      <dsp:spPr>
        <a:xfrm>
          <a:off x="4127" y="2164"/>
          <a:ext cx="11172200" cy="1455605"/>
        </a:xfrm>
        <a:prstGeom prst="roundRect">
          <a:avLst>
            <a:gd name="adj" fmla="val 10000"/>
          </a:avLst>
        </a:prstGeom>
        <a:solidFill>
          <a:srgbClr val="4F213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b="0" i="0" kern="1200" dirty="0"/>
            <a:t>218 UK Statutory Rules apply to the DOSR AOR</a:t>
          </a:r>
          <a:endParaRPr lang="en-GB" sz="4000" kern="1200" dirty="0"/>
        </a:p>
      </dsp:txBody>
      <dsp:txXfrm>
        <a:off x="46760" y="44797"/>
        <a:ext cx="11086934" cy="1370339"/>
      </dsp:txXfrm>
    </dsp:sp>
    <dsp:sp modelId="{A4EEA7EC-F9E4-4E2E-B888-6D0EBB4B719F}">
      <dsp:nvSpPr>
        <dsp:cNvPr id="0" name=""/>
        <dsp:cNvSpPr/>
      </dsp:nvSpPr>
      <dsp:spPr>
        <a:xfrm>
          <a:off x="4127" y="1649454"/>
          <a:ext cx="2680470" cy="1455605"/>
        </a:xfrm>
        <a:prstGeom prst="roundRect">
          <a:avLst>
            <a:gd name="adj" fmla="val 10000"/>
          </a:avLst>
        </a:prstGeom>
        <a:solidFill>
          <a:srgbClr val="7C345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0" i="0" kern="1200" dirty="0"/>
            <a:t>129 Rules have no identified DED</a:t>
          </a:r>
          <a:endParaRPr lang="en-GB" sz="2900" kern="1200" dirty="0"/>
        </a:p>
      </dsp:txBody>
      <dsp:txXfrm>
        <a:off x="46760" y="1692087"/>
        <a:ext cx="2595204" cy="1370339"/>
      </dsp:txXfrm>
    </dsp:sp>
    <dsp:sp modelId="{AF8775CE-A2EC-42D2-8FDA-3A330C5708DB}">
      <dsp:nvSpPr>
        <dsp:cNvPr id="0" name=""/>
        <dsp:cNvSpPr/>
      </dsp:nvSpPr>
      <dsp:spPr>
        <a:xfrm>
          <a:off x="2909757" y="1649454"/>
          <a:ext cx="8266570" cy="1455605"/>
        </a:xfrm>
        <a:prstGeom prst="roundRect">
          <a:avLst>
            <a:gd name="adj" fmla="val 10000"/>
          </a:avLst>
        </a:prstGeom>
        <a:solidFill>
          <a:srgbClr val="7C345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0" i="0" kern="1200" dirty="0"/>
            <a:t>89 Rules equate to 107 DEDs</a:t>
          </a:r>
          <a:endParaRPr lang="en-GB" sz="2900" kern="1200" dirty="0"/>
        </a:p>
      </dsp:txBody>
      <dsp:txXfrm>
        <a:off x="2952390" y="1692087"/>
        <a:ext cx="8181304" cy="1370339"/>
      </dsp:txXfrm>
    </dsp:sp>
    <dsp:sp modelId="{D24479EF-4C63-4D13-874C-0AC5D6A62D76}">
      <dsp:nvSpPr>
        <dsp:cNvPr id="0" name=""/>
        <dsp:cNvSpPr/>
      </dsp:nvSpPr>
      <dsp:spPr>
        <a:xfrm>
          <a:off x="2909757" y="3296743"/>
          <a:ext cx="2680470" cy="1455605"/>
        </a:xfrm>
        <a:prstGeom prst="roundRect">
          <a:avLst>
            <a:gd name="adj" fmla="val 10000"/>
          </a:avLst>
        </a:prstGeom>
        <a:solidFill>
          <a:srgbClr val="BD639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Arial" panose="020B0604020202020204" pitchFamily="34" charset="0"/>
            <a:buNone/>
          </a:pPr>
          <a:r>
            <a:rPr lang="en-US" sz="2900" b="0" i="0" kern="1200" dirty="0"/>
            <a:t>50​ Dis-applications</a:t>
          </a:r>
          <a:endParaRPr lang="en-GB" sz="2900" kern="1200" dirty="0"/>
        </a:p>
      </dsp:txBody>
      <dsp:txXfrm>
        <a:off x="2952390" y="3339376"/>
        <a:ext cx="2595204" cy="1370339"/>
      </dsp:txXfrm>
    </dsp:sp>
    <dsp:sp modelId="{769BBF62-1764-4292-B10C-F12624B12F42}">
      <dsp:nvSpPr>
        <dsp:cNvPr id="0" name=""/>
        <dsp:cNvSpPr/>
      </dsp:nvSpPr>
      <dsp:spPr>
        <a:xfrm>
          <a:off x="5702807" y="3296743"/>
          <a:ext cx="2680470" cy="1455605"/>
        </a:xfrm>
        <a:prstGeom prst="roundRect">
          <a:avLst>
            <a:gd name="adj" fmla="val 10000"/>
          </a:avLst>
        </a:prstGeom>
        <a:solidFill>
          <a:srgbClr val="BD639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0" i="0" kern="1200" dirty="0"/>
            <a:t>35 Exemptions</a:t>
          </a:r>
        </a:p>
      </dsp:txBody>
      <dsp:txXfrm>
        <a:off x="5745440" y="3339376"/>
        <a:ext cx="2595204" cy="1370339"/>
      </dsp:txXfrm>
    </dsp:sp>
    <dsp:sp modelId="{E5CCB134-9FEB-4A84-A629-B804F5592F46}">
      <dsp:nvSpPr>
        <dsp:cNvPr id="0" name=""/>
        <dsp:cNvSpPr/>
      </dsp:nvSpPr>
      <dsp:spPr>
        <a:xfrm>
          <a:off x="8495857" y="3296743"/>
          <a:ext cx="2680470" cy="1455605"/>
        </a:xfrm>
        <a:prstGeom prst="roundRect">
          <a:avLst>
            <a:gd name="adj" fmla="val 10000"/>
          </a:avLst>
        </a:prstGeom>
        <a:solidFill>
          <a:srgbClr val="BD639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0" i="0" kern="1200" dirty="0"/>
            <a:t>22 Derogations</a:t>
          </a:r>
        </a:p>
      </dsp:txBody>
      <dsp:txXfrm>
        <a:off x="8538490" y="3339376"/>
        <a:ext cx="2595204" cy="13703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8A2AE-EA3A-4F77-9D2F-EA56E5DDB3FE}">
      <dsp:nvSpPr>
        <dsp:cNvPr id="0" name=""/>
        <dsp:cNvSpPr/>
      </dsp:nvSpPr>
      <dsp:spPr>
        <a:xfrm>
          <a:off x="3793705" y="460784"/>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DOSR Stakeholder Committee</a:t>
          </a:r>
        </a:p>
      </dsp:txBody>
      <dsp:txXfrm>
        <a:off x="3811220" y="478299"/>
        <a:ext cx="861975" cy="562973"/>
      </dsp:txXfrm>
    </dsp:sp>
    <dsp:sp modelId="{9FCBEE77-83A5-4A0A-A320-966B43D72745}">
      <dsp:nvSpPr>
        <dsp:cNvPr id="0" name=""/>
        <dsp:cNvSpPr/>
      </dsp:nvSpPr>
      <dsp:spPr>
        <a:xfrm>
          <a:off x="1035414" y="1058788"/>
          <a:ext cx="3206794" cy="239201"/>
        </a:xfrm>
        <a:custGeom>
          <a:avLst/>
          <a:gdLst/>
          <a:ahLst/>
          <a:cxnLst/>
          <a:rect l="0" t="0" r="0" b="0"/>
          <a:pathLst>
            <a:path>
              <a:moveTo>
                <a:pt x="3206794" y="0"/>
              </a:moveTo>
              <a:lnTo>
                <a:pt x="3206794" y="119600"/>
              </a:lnTo>
              <a:lnTo>
                <a:pt x="0" y="119600"/>
              </a:lnTo>
              <a:lnTo>
                <a:pt x="0" y="239201"/>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A32ED7-1AF6-4DC0-9C3B-E04B7A0063CE}">
      <dsp:nvSpPr>
        <dsp:cNvPr id="0" name=""/>
        <dsp:cNvSpPr/>
      </dsp:nvSpPr>
      <dsp:spPr>
        <a:xfrm>
          <a:off x="586911" y="129798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Defence OME Safety Committee</a:t>
          </a:r>
        </a:p>
      </dsp:txBody>
      <dsp:txXfrm>
        <a:off x="604426" y="1315504"/>
        <a:ext cx="861975" cy="562973"/>
      </dsp:txXfrm>
    </dsp:sp>
    <dsp:sp modelId="{4773C47B-B542-4407-8BD3-884617EEADAE}">
      <dsp:nvSpPr>
        <dsp:cNvPr id="0" name=""/>
        <dsp:cNvSpPr/>
      </dsp:nvSpPr>
      <dsp:spPr>
        <a:xfrm>
          <a:off x="989694" y="1895993"/>
          <a:ext cx="91440" cy="239201"/>
        </a:xfrm>
        <a:custGeom>
          <a:avLst/>
          <a:gdLst/>
          <a:ahLst/>
          <a:cxnLst/>
          <a:rect l="0" t="0" r="0" b="0"/>
          <a:pathLst>
            <a:path>
              <a:moveTo>
                <a:pt x="45720" y="0"/>
              </a:moveTo>
              <a:lnTo>
                <a:pt x="45720"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D1FAFD-99F7-400D-8FFB-3EFBF85D373C}">
      <dsp:nvSpPr>
        <dsp:cNvPr id="0" name=""/>
        <dsp:cNvSpPr/>
      </dsp:nvSpPr>
      <dsp:spPr>
        <a:xfrm>
          <a:off x="586911" y="2135194"/>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Defence OME Working Group</a:t>
          </a:r>
        </a:p>
      </dsp:txBody>
      <dsp:txXfrm>
        <a:off x="604426" y="2152709"/>
        <a:ext cx="861975" cy="562973"/>
      </dsp:txXfrm>
    </dsp:sp>
    <dsp:sp modelId="{3237952B-5932-4D9E-B14A-972D828E6529}">
      <dsp:nvSpPr>
        <dsp:cNvPr id="0" name=""/>
        <dsp:cNvSpPr/>
      </dsp:nvSpPr>
      <dsp:spPr>
        <a:xfrm>
          <a:off x="452360" y="2733198"/>
          <a:ext cx="583053" cy="239201"/>
        </a:xfrm>
        <a:custGeom>
          <a:avLst/>
          <a:gdLst/>
          <a:ahLst/>
          <a:cxnLst/>
          <a:rect l="0" t="0" r="0" b="0"/>
          <a:pathLst>
            <a:path>
              <a:moveTo>
                <a:pt x="583053" y="0"/>
              </a:moveTo>
              <a:lnTo>
                <a:pt x="583053" y="119600"/>
              </a:lnTo>
              <a:lnTo>
                <a:pt x="0" y="119600"/>
              </a:lnTo>
              <a:lnTo>
                <a:pt x="0"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D33E09-9532-4B25-AEE1-16C32E45F343}">
      <dsp:nvSpPr>
        <dsp:cNvPr id="0" name=""/>
        <dsp:cNvSpPr/>
      </dsp:nvSpPr>
      <dsp:spPr>
        <a:xfrm>
          <a:off x="3858" y="297239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Concurrent Processing Sub-WG</a:t>
          </a:r>
        </a:p>
      </dsp:txBody>
      <dsp:txXfrm>
        <a:off x="21373" y="2989914"/>
        <a:ext cx="861975" cy="562973"/>
      </dsp:txXfrm>
    </dsp:sp>
    <dsp:sp modelId="{81F75431-5A66-4053-A909-B3ABE86F0B13}">
      <dsp:nvSpPr>
        <dsp:cNvPr id="0" name=""/>
        <dsp:cNvSpPr/>
      </dsp:nvSpPr>
      <dsp:spPr>
        <a:xfrm>
          <a:off x="1035414" y="2733198"/>
          <a:ext cx="583053" cy="239201"/>
        </a:xfrm>
        <a:custGeom>
          <a:avLst/>
          <a:gdLst/>
          <a:ahLst/>
          <a:cxnLst/>
          <a:rect l="0" t="0" r="0" b="0"/>
          <a:pathLst>
            <a:path>
              <a:moveTo>
                <a:pt x="0" y="0"/>
              </a:moveTo>
              <a:lnTo>
                <a:pt x="0" y="119600"/>
              </a:lnTo>
              <a:lnTo>
                <a:pt x="583053" y="119600"/>
              </a:lnTo>
              <a:lnTo>
                <a:pt x="583053"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E0B283E-6E28-45C7-BBBE-4AF08F3F8BCD}">
      <dsp:nvSpPr>
        <dsp:cNvPr id="0" name=""/>
        <dsp:cNvSpPr/>
      </dsp:nvSpPr>
      <dsp:spPr>
        <a:xfrm>
          <a:off x="1169965" y="297239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Other Sub-WG</a:t>
          </a:r>
        </a:p>
      </dsp:txBody>
      <dsp:txXfrm>
        <a:off x="1187480" y="2989914"/>
        <a:ext cx="861975" cy="562973"/>
      </dsp:txXfrm>
    </dsp:sp>
    <dsp:sp modelId="{68C15BC4-AFDD-448B-9404-7AC789720555}">
      <dsp:nvSpPr>
        <dsp:cNvPr id="0" name=""/>
        <dsp:cNvSpPr/>
      </dsp:nvSpPr>
      <dsp:spPr>
        <a:xfrm>
          <a:off x="3367628" y="1058788"/>
          <a:ext cx="874580" cy="239201"/>
        </a:xfrm>
        <a:custGeom>
          <a:avLst/>
          <a:gdLst/>
          <a:ahLst/>
          <a:cxnLst/>
          <a:rect l="0" t="0" r="0" b="0"/>
          <a:pathLst>
            <a:path>
              <a:moveTo>
                <a:pt x="874580" y="0"/>
              </a:moveTo>
              <a:lnTo>
                <a:pt x="874580" y="119600"/>
              </a:lnTo>
              <a:lnTo>
                <a:pt x="0" y="119600"/>
              </a:lnTo>
              <a:lnTo>
                <a:pt x="0" y="239201"/>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DF1E2B-5B79-4EF6-9A62-4F0F4B9E2FAA}">
      <dsp:nvSpPr>
        <dsp:cNvPr id="0" name=""/>
        <dsp:cNvSpPr/>
      </dsp:nvSpPr>
      <dsp:spPr>
        <a:xfrm>
          <a:off x="2919125" y="129798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Defence MAC Safety Committee</a:t>
          </a:r>
        </a:p>
      </dsp:txBody>
      <dsp:txXfrm>
        <a:off x="2936640" y="1315504"/>
        <a:ext cx="861975" cy="562973"/>
      </dsp:txXfrm>
    </dsp:sp>
    <dsp:sp modelId="{498720F0-9A33-494B-952E-753580B080AC}">
      <dsp:nvSpPr>
        <dsp:cNvPr id="0" name=""/>
        <dsp:cNvSpPr/>
      </dsp:nvSpPr>
      <dsp:spPr>
        <a:xfrm>
          <a:off x="3321908" y="1895993"/>
          <a:ext cx="91440" cy="239201"/>
        </a:xfrm>
        <a:custGeom>
          <a:avLst/>
          <a:gdLst/>
          <a:ahLst/>
          <a:cxnLst/>
          <a:rect l="0" t="0" r="0" b="0"/>
          <a:pathLst>
            <a:path>
              <a:moveTo>
                <a:pt x="45720" y="0"/>
              </a:moveTo>
              <a:lnTo>
                <a:pt x="45720"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CA0EC5-5274-420E-9974-4F0FF34EABFD}">
      <dsp:nvSpPr>
        <dsp:cNvPr id="0" name=""/>
        <dsp:cNvSpPr/>
      </dsp:nvSpPr>
      <dsp:spPr>
        <a:xfrm>
          <a:off x="2919125" y="2135194"/>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Defence MAC Working Group</a:t>
          </a:r>
        </a:p>
      </dsp:txBody>
      <dsp:txXfrm>
        <a:off x="2936640" y="2152709"/>
        <a:ext cx="861975" cy="562973"/>
      </dsp:txXfrm>
    </dsp:sp>
    <dsp:sp modelId="{CAF7BCF8-549C-4032-B3D1-DFF462AF6BF1}">
      <dsp:nvSpPr>
        <dsp:cNvPr id="0" name=""/>
        <dsp:cNvSpPr/>
      </dsp:nvSpPr>
      <dsp:spPr>
        <a:xfrm>
          <a:off x="2784574" y="2733198"/>
          <a:ext cx="583053" cy="239201"/>
        </a:xfrm>
        <a:custGeom>
          <a:avLst/>
          <a:gdLst/>
          <a:ahLst/>
          <a:cxnLst/>
          <a:rect l="0" t="0" r="0" b="0"/>
          <a:pathLst>
            <a:path>
              <a:moveTo>
                <a:pt x="583053" y="0"/>
              </a:moveTo>
              <a:lnTo>
                <a:pt x="583053" y="119600"/>
              </a:lnTo>
              <a:lnTo>
                <a:pt x="0" y="119600"/>
              </a:lnTo>
              <a:lnTo>
                <a:pt x="0"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8A7F2C-8779-4930-A331-434FDBC8F901}">
      <dsp:nvSpPr>
        <dsp:cNvPr id="0" name=""/>
        <dsp:cNvSpPr/>
      </dsp:nvSpPr>
      <dsp:spPr>
        <a:xfrm>
          <a:off x="2336071" y="297239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MACR Training Sub-WG</a:t>
          </a:r>
        </a:p>
      </dsp:txBody>
      <dsp:txXfrm>
        <a:off x="2353586" y="2989914"/>
        <a:ext cx="861975" cy="562973"/>
      </dsp:txXfrm>
    </dsp:sp>
    <dsp:sp modelId="{D4B23A97-7257-4617-BEE4-E1223EA77C10}">
      <dsp:nvSpPr>
        <dsp:cNvPr id="0" name=""/>
        <dsp:cNvSpPr/>
      </dsp:nvSpPr>
      <dsp:spPr>
        <a:xfrm>
          <a:off x="3367628" y="2733198"/>
          <a:ext cx="583053" cy="239201"/>
        </a:xfrm>
        <a:custGeom>
          <a:avLst/>
          <a:gdLst/>
          <a:ahLst/>
          <a:cxnLst/>
          <a:rect l="0" t="0" r="0" b="0"/>
          <a:pathLst>
            <a:path>
              <a:moveTo>
                <a:pt x="0" y="0"/>
              </a:moveTo>
              <a:lnTo>
                <a:pt x="0" y="119600"/>
              </a:lnTo>
              <a:lnTo>
                <a:pt x="583053" y="119600"/>
              </a:lnTo>
              <a:lnTo>
                <a:pt x="583053"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1D8C34-22F4-46D4-8697-E968AD47B8BA}">
      <dsp:nvSpPr>
        <dsp:cNvPr id="0" name=""/>
        <dsp:cNvSpPr/>
      </dsp:nvSpPr>
      <dsp:spPr>
        <a:xfrm>
          <a:off x="3502178" y="297239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Other Sub-WG</a:t>
          </a:r>
        </a:p>
      </dsp:txBody>
      <dsp:txXfrm>
        <a:off x="3519693" y="2989914"/>
        <a:ext cx="861975" cy="562973"/>
      </dsp:txXfrm>
    </dsp:sp>
    <dsp:sp modelId="{602ABB28-AB10-4EEF-A2CF-C0FEE1AED960}">
      <dsp:nvSpPr>
        <dsp:cNvPr id="0" name=""/>
        <dsp:cNvSpPr/>
      </dsp:nvSpPr>
      <dsp:spPr>
        <a:xfrm>
          <a:off x="4242208" y="1058788"/>
          <a:ext cx="1457633" cy="239201"/>
        </a:xfrm>
        <a:custGeom>
          <a:avLst/>
          <a:gdLst/>
          <a:ahLst/>
          <a:cxnLst/>
          <a:rect l="0" t="0" r="0" b="0"/>
          <a:pathLst>
            <a:path>
              <a:moveTo>
                <a:pt x="0" y="0"/>
              </a:moveTo>
              <a:lnTo>
                <a:pt x="0" y="119600"/>
              </a:lnTo>
              <a:lnTo>
                <a:pt x="1457633" y="119600"/>
              </a:lnTo>
              <a:lnTo>
                <a:pt x="1457633" y="239201"/>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728792D-C4ED-466A-B619-8B274A6D3638}">
      <dsp:nvSpPr>
        <dsp:cNvPr id="0" name=""/>
        <dsp:cNvSpPr/>
      </dsp:nvSpPr>
      <dsp:spPr>
        <a:xfrm>
          <a:off x="5251339" y="129798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Defence Ranges Safety Committee</a:t>
          </a:r>
        </a:p>
      </dsp:txBody>
      <dsp:txXfrm>
        <a:off x="5268854" y="1315504"/>
        <a:ext cx="861975" cy="562973"/>
      </dsp:txXfrm>
    </dsp:sp>
    <dsp:sp modelId="{EF3CF92D-71ED-403A-9129-1545361F254B}">
      <dsp:nvSpPr>
        <dsp:cNvPr id="0" name=""/>
        <dsp:cNvSpPr/>
      </dsp:nvSpPr>
      <dsp:spPr>
        <a:xfrm>
          <a:off x="5654121" y="1895993"/>
          <a:ext cx="91440" cy="239201"/>
        </a:xfrm>
        <a:custGeom>
          <a:avLst/>
          <a:gdLst/>
          <a:ahLst/>
          <a:cxnLst/>
          <a:rect l="0" t="0" r="0" b="0"/>
          <a:pathLst>
            <a:path>
              <a:moveTo>
                <a:pt x="45720" y="0"/>
              </a:moveTo>
              <a:lnTo>
                <a:pt x="45720"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AF0178-825F-4A37-AC31-F507550FCF47}">
      <dsp:nvSpPr>
        <dsp:cNvPr id="0" name=""/>
        <dsp:cNvSpPr/>
      </dsp:nvSpPr>
      <dsp:spPr>
        <a:xfrm>
          <a:off x="5251339" y="2135194"/>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Defence Ranges Working Group</a:t>
          </a:r>
        </a:p>
      </dsp:txBody>
      <dsp:txXfrm>
        <a:off x="5268854" y="2152709"/>
        <a:ext cx="861975" cy="562973"/>
      </dsp:txXfrm>
    </dsp:sp>
    <dsp:sp modelId="{3B4294E4-C872-4220-B5AC-A992379F2B1B}">
      <dsp:nvSpPr>
        <dsp:cNvPr id="0" name=""/>
        <dsp:cNvSpPr/>
      </dsp:nvSpPr>
      <dsp:spPr>
        <a:xfrm>
          <a:off x="5116788" y="2733198"/>
          <a:ext cx="583053" cy="239201"/>
        </a:xfrm>
        <a:custGeom>
          <a:avLst/>
          <a:gdLst/>
          <a:ahLst/>
          <a:cxnLst/>
          <a:rect l="0" t="0" r="0" b="0"/>
          <a:pathLst>
            <a:path>
              <a:moveTo>
                <a:pt x="583053" y="0"/>
              </a:moveTo>
              <a:lnTo>
                <a:pt x="583053" y="119600"/>
              </a:lnTo>
              <a:lnTo>
                <a:pt x="0" y="119600"/>
              </a:lnTo>
              <a:lnTo>
                <a:pt x="0"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3603E0A-532D-47CB-87D7-5EDE185B4C1E}">
      <dsp:nvSpPr>
        <dsp:cNvPr id="0" name=""/>
        <dsp:cNvSpPr/>
      </dsp:nvSpPr>
      <dsp:spPr>
        <a:xfrm>
          <a:off x="4668285" y="297239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FTA Sub-WG</a:t>
          </a:r>
        </a:p>
      </dsp:txBody>
      <dsp:txXfrm>
        <a:off x="4685800" y="2989914"/>
        <a:ext cx="861975" cy="562973"/>
      </dsp:txXfrm>
    </dsp:sp>
    <dsp:sp modelId="{2C29370E-760F-4805-B067-A968FB2AB6AD}">
      <dsp:nvSpPr>
        <dsp:cNvPr id="0" name=""/>
        <dsp:cNvSpPr/>
      </dsp:nvSpPr>
      <dsp:spPr>
        <a:xfrm>
          <a:off x="5699841" y="2733198"/>
          <a:ext cx="583053" cy="239201"/>
        </a:xfrm>
        <a:custGeom>
          <a:avLst/>
          <a:gdLst/>
          <a:ahLst/>
          <a:cxnLst/>
          <a:rect l="0" t="0" r="0" b="0"/>
          <a:pathLst>
            <a:path>
              <a:moveTo>
                <a:pt x="0" y="0"/>
              </a:moveTo>
              <a:lnTo>
                <a:pt x="0" y="119600"/>
              </a:lnTo>
              <a:lnTo>
                <a:pt x="583053" y="119600"/>
              </a:lnTo>
              <a:lnTo>
                <a:pt x="583053"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9376063-814F-4283-9A5F-F61718C3AB35}">
      <dsp:nvSpPr>
        <dsp:cNvPr id="0" name=""/>
        <dsp:cNvSpPr/>
      </dsp:nvSpPr>
      <dsp:spPr>
        <a:xfrm>
          <a:off x="5834392" y="297239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Other Sub-WG</a:t>
          </a:r>
        </a:p>
      </dsp:txBody>
      <dsp:txXfrm>
        <a:off x="5851907" y="2989914"/>
        <a:ext cx="861975" cy="562973"/>
      </dsp:txXfrm>
    </dsp:sp>
    <dsp:sp modelId="{64A1A5C3-BFAF-49AE-93C4-7AEEC528DF13}">
      <dsp:nvSpPr>
        <dsp:cNvPr id="0" name=""/>
        <dsp:cNvSpPr/>
      </dsp:nvSpPr>
      <dsp:spPr>
        <a:xfrm>
          <a:off x="4242208" y="1058788"/>
          <a:ext cx="3206794" cy="239201"/>
        </a:xfrm>
        <a:custGeom>
          <a:avLst/>
          <a:gdLst/>
          <a:ahLst/>
          <a:cxnLst/>
          <a:rect l="0" t="0" r="0" b="0"/>
          <a:pathLst>
            <a:path>
              <a:moveTo>
                <a:pt x="0" y="0"/>
              </a:moveTo>
              <a:lnTo>
                <a:pt x="0" y="119600"/>
              </a:lnTo>
              <a:lnTo>
                <a:pt x="3206794" y="119600"/>
              </a:lnTo>
              <a:lnTo>
                <a:pt x="3206794" y="239201"/>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5520BE-8DA4-4560-BC68-1A3D7FA1E496}">
      <dsp:nvSpPr>
        <dsp:cNvPr id="0" name=""/>
        <dsp:cNvSpPr/>
      </dsp:nvSpPr>
      <dsp:spPr>
        <a:xfrm>
          <a:off x="7000499" y="129798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Defence Laser Safety Committee</a:t>
          </a:r>
        </a:p>
      </dsp:txBody>
      <dsp:txXfrm>
        <a:off x="7018014" y="1315504"/>
        <a:ext cx="861975" cy="562973"/>
      </dsp:txXfrm>
    </dsp:sp>
    <dsp:sp modelId="{F9BE3394-DB99-4DCD-82F3-0BAB30035723}">
      <dsp:nvSpPr>
        <dsp:cNvPr id="0" name=""/>
        <dsp:cNvSpPr/>
      </dsp:nvSpPr>
      <dsp:spPr>
        <a:xfrm>
          <a:off x="7403282" y="1895993"/>
          <a:ext cx="91440" cy="239201"/>
        </a:xfrm>
        <a:custGeom>
          <a:avLst/>
          <a:gdLst/>
          <a:ahLst/>
          <a:cxnLst/>
          <a:rect l="0" t="0" r="0" b="0"/>
          <a:pathLst>
            <a:path>
              <a:moveTo>
                <a:pt x="45720" y="0"/>
              </a:moveTo>
              <a:lnTo>
                <a:pt x="45720"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11CFBD-18DB-4D98-B744-F14E906A6379}">
      <dsp:nvSpPr>
        <dsp:cNvPr id="0" name=""/>
        <dsp:cNvSpPr/>
      </dsp:nvSpPr>
      <dsp:spPr>
        <a:xfrm>
          <a:off x="7000499" y="2135194"/>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Defence Laser Working Group</a:t>
          </a:r>
        </a:p>
      </dsp:txBody>
      <dsp:txXfrm>
        <a:off x="7018014" y="2152709"/>
        <a:ext cx="861975" cy="562973"/>
      </dsp:txXfrm>
    </dsp:sp>
    <dsp:sp modelId="{A4559583-B919-422C-B181-5B2F5D7CD2EC}">
      <dsp:nvSpPr>
        <dsp:cNvPr id="0" name=""/>
        <dsp:cNvSpPr/>
      </dsp:nvSpPr>
      <dsp:spPr>
        <a:xfrm>
          <a:off x="7403282" y="2733198"/>
          <a:ext cx="91440" cy="239201"/>
        </a:xfrm>
        <a:custGeom>
          <a:avLst/>
          <a:gdLst/>
          <a:ahLst/>
          <a:cxnLst/>
          <a:rect l="0" t="0" r="0" b="0"/>
          <a:pathLst>
            <a:path>
              <a:moveTo>
                <a:pt x="45720" y="0"/>
              </a:moveTo>
              <a:lnTo>
                <a:pt x="45720" y="239201"/>
              </a:lnTo>
            </a:path>
          </a:pathLst>
        </a:custGeom>
        <a:noFill/>
        <a:ln w="12700" cap="flat" cmpd="sng" algn="ctr">
          <a:solidFill>
            <a:schemeClr val="dk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7A66ED-E728-466F-B306-826A724BE73D}">
      <dsp:nvSpPr>
        <dsp:cNvPr id="0" name=""/>
        <dsp:cNvSpPr/>
      </dsp:nvSpPr>
      <dsp:spPr>
        <a:xfrm>
          <a:off x="7000499" y="2972399"/>
          <a:ext cx="897005" cy="598003"/>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Other Sub-WG</a:t>
          </a:r>
        </a:p>
      </dsp:txBody>
      <dsp:txXfrm>
        <a:off x="7018014" y="2989914"/>
        <a:ext cx="861975" cy="562973"/>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68F149-3521-40F5-AAA4-D7FB14D16CBA}"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3360EA-807D-4EF2-A590-F62EFBA4BB8D}" type="slidenum">
              <a:rPr lang="en-GB" smtClean="0"/>
              <a:t>‹#›</a:t>
            </a:fld>
            <a:endParaRPr lang="en-GB"/>
          </a:p>
        </p:txBody>
      </p:sp>
    </p:spTree>
    <p:extLst>
      <p:ext uri="{BB962C8B-B14F-4D97-AF65-F5344CB8AC3E}">
        <p14:creationId xmlns:p14="http://schemas.microsoft.com/office/powerpoint/2010/main" val="3680455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7</a:t>
            </a:fld>
            <a:endParaRPr lang="en-GB"/>
          </a:p>
        </p:txBody>
      </p:sp>
    </p:spTree>
    <p:extLst>
      <p:ext uri="{BB962C8B-B14F-4D97-AF65-F5344CB8AC3E}">
        <p14:creationId xmlns:p14="http://schemas.microsoft.com/office/powerpoint/2010/main" val="4235800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EE993A-8558-45D0-B584-864A3E3EC218}" type="slidenum">
              <a:rPr lang="en-GB" smtClean="0"/>
              <a:t>9</a:t>
            </a:fld>
            <a:endParaRPr lang="en-GB"/>
          </a:p>
        </p:txBody>
      </p:sp>
    </p:spTree>
    <p:extLst>
      <p:ext uri="{BB962C8B-B14F-4D97-AF65-F5344CB8AC3E}">
        <p14:creationId xmlns:p14="http://schemas.microsoft.com/office/powerpoint/2010/main" val="4251735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55682">
              <a:defRPr/>
            </a:pPr>
            <a:r>
              <a:rPr lang="en-GB" kern="0"/>
              <a:t>Regulate in 8 ‘high hazard’ domains; aviation, nuclear, maritime, land, fire, ordnance, munitions &amp; explosives, medical and now environmental; we are also responsible for investigating accidents and serious occurrences, mostly in consultation with our civil statutory equivalent.</a:t>
            </a:r>
          </a:p>
          <a:p>
            <a:pPr defTabSz="955682">
              <a:defRPr/>
            </a:pPr>
            <a:endParaRPr lang="en-GB" kern="0"/>
          </a:p>
          <a:p>
            <a:pPr defTabSz="955682">
              <a:defRPr/>
            </a:pPr>
            <a:r>
              <a:rPr lang="en-GB" kern="0"/>
              <a:t>Strong links to Statutory authorities and the boundaries and levels of Defence involvement differ across all our regulated areas.</a:t>
            </a:r>
          </a:p>
          <a:p>
            <a:endParaRPr lang="en-GB"/>
          </a:p>
        </p:txBody>
      </p:sp>
      <p:sp>
        <p:nvSpPr>
          <p:cNvPr id="4" name="Slide Number Placeholder 3"/>
          <p:cNvSpPr>
            <a:spLocks noGrp="1"/>
          </p:cNvSpPr>
          <p:nvPr>
            <p:ph type="sldNum" sz="quarter" idx="5"/>
          </p:nvPr>
        </p:nvSpPr>
        <p:spPr/>
        <p:txBody>
          <a:bodyPr/>
          <a:lstStyle/>
          <a:p>
            <a:fld id="{5BFE8174-730C-47EC-ADE0-7A559226D933}" type="slidenum">
              <a:rPr lang="en-GB" smtClean="0"/>
              <a:t>10</a:t>
            </a:fld>
            <a:endParaRPr lang="en-GB"/>
          </a:p>
        </p:txBody>
      </p:sp>
    </p:spTree>
    <p:extLst>
      <p:ext uri="{BB962C8B-B14F-4D97-AF65-F5344CB8AC3E}">
        <p14:creationId xmlns:p14="http://schemas.microsoft.com/office/powerpoint/2010/main" val="1684161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14</a:t>
            </a:fld>
            <a:endParaRPr lang="en-GB"/>
          </a:p>
        </p:txBody>
      </p:sp>
    </p:spTree>
    <p:extLst>
      <p:ext uri="{BB962C8B-B14F-4D97-AF65-F5344CB8AC3E}">
        <p14:creationId xmlns:p14="http://schemas.microsoft.com/office/powerpoint/2010/main" val="1730130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Licence tells max level of explosives you can have, but if you don’t need the max and you have the max, you’re not </a:t>
            </a:r>
            <a:r>
              <a:rPr lang="en-GB" err="1"/>
              <a:t>alarp</a:t>
            </a:r>
            <a:endParaRPr lang="en-GB"/>
          </a:p>
          <a:p>
            <a:r>
              <a:rPr lang="en-GB"/>
              <a:t>Doesn’t have any input of preventing the accident in the first place, but looks at the consequence.</a:t>
            </a:r>
          </a:p>
        </p:txBody>
      </p:sp>
      <p:sp>
        <p:nvSpPr>
          <p:cNvPr id="4" name="Slide Number Placeholder 3"/>
          <p:cNvSpPr>
            <a:spLocks noGrp="1"/>
          </p:cNvSpPr>
          <p:nvPr>
            <p:ph type="sldNum" sz="quarter" idx="5"/>
          </p:nvPr>
        </p:nvSpPr>
        <p:spPr/>
        <p:txBody>
          <a:bodyPr/>
          <a:lstStyle/>
          <a:p>
            <a:fld id="{873360EA-807D-4EF2-A590-F62EFBA4BB8D}" type="slidenum">
              <a:rPr lang="en-GB" smtClean="0"/>
              <a:t>59</a:t>
            </a:fld>
            <a:endParaRPr lang="en-GB"/>
          </a:p>
        </p:txBody>
      </p:sp>
    </p:spTree>
    <p:extLst>
      <p:ext uri="{BB962C8B-B14F-4D97-AF65-F5344CB8AC3E}">
        <p14:creationId xmlns:p14="http://schemas.microsoft.com/office/powerpoint/2010/main" val="1136943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Licence tells max level of explosives you can have, but if you don’t need the max and you have the max, you’re not </a:t>
            </a:r>
            <a:r>
              <a:rPr lang="en-GB" err="1"/>
              <a:t>alarp</a:t>
            </a:r>
            <a:endParaRPr lang="en-GB"/>
          </a:p>
          <a:p>
            <a:r>
              <a:rPr lang="en-GB"/>
              <a:t>Doesn’t have any input of preventing the accident in the first place, but looks at the consequence.</a:t>
            </a:r>
          </a:p>
        </p:txBody>
      </p:sp>
      <p:sp>
        <p:nvSpPr>
          <p:cNvPr id="4" name="Slide Number Placeholder 3"/>
          <p:cNvSpPr>
            <a:spLocks noGrp="1"/>
          </p:cNvSpPr>
          <p:nvPr>
            <p:ph type="sldNum" sz="quarter" idx="5"/>
          </p:nvPr>
        </p:nvSpPr>
        <p:spPr/>
        <p:txBody>
          <a:bodyPr/>
          <a:lstStyle/>
          <a:p>
            <a:fld id="{873360EA-807D-4EF2-A590-F62EFBA4BB8D}" type="slidenum">
              <a:rPr lang="en-GB" smtClean="0"/>
              <a:t>60</a:t>
            </a:fld>
            <a:endParaRPr lang="en-GB"/>
          </a:p>
        </p:txBody>
      </p:sp>
    </p:spTree>
    <p:extLst>
      <p:ext uri="{BB962C8B-B14F-4D97-AF65-F5344CB8AC3E}">
        <p14:creationId xmlns:p14="http://schemas.microsoft.com/office/powerpoint/2010/main" val="3376177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Licence tells max level of explosives you can have, but if you don’t need the max and you have the max, you’re not </a:t>
            </a:r>
            <a:r>
              <a:rPr lang="en-GB" err="1"/>
              <a:t>alarp</a:t>
            </a:r>
            <a:endParaRPr lang="en-GB"/>
          </a:p>
          <a:p>
            <a:r>
              <a:rPr lang="en-GB"/>
              <a:t>Doesn’t have any input of preventing the accident in the first place, but looks at the consequence.</a:t>
            </a:r>
          </a:p>
        </p:txBody>
      </p:sp>
      <p:sp>
        <p:nvSpPr>
          <p:cNvPr id="4" name="Slide Number Placeholder 3"/>
          <p:cNvSpPr>
            <a:spLocks noGrp="1"/>
          </p:cNvSpPr>
          <p:nvPr>
            <p:ph type="sldNum" sz="quarter" idx="5"/>
          </p:nvPr>
        </p:nvSpPr>
        <p:spPr/>
        <p:txBody>
          <a:bodyPr/>
          <a:lstStyle/>
          <a:p>
            <a:fld id="{873360EA-807D-4EF2-A590-F62EFBA4BB8D}" type="slidenum">
              <a:rPr lang="en-GB" smtClean="0"/>
              <a:t>61</a:t>
            </a:fld>
            <a:endParaRPr lang="en-GB"/>
          </a:p>
        </p:txBody>
      </p:sp>
    </p:spTree>
    <p:extLst>
      <p:ext uri="{BB962C8B-B14F-4D97-AF65-F5344CB8AC3E}">
        <p14:creationId xmlns:p14="http://schemas.microsoft.com/office/powerpoint/2010/main" val="900157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Origin of requirement for OME Certification: DSRR – Defence Safety Regulatory Review requirement: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Notwithstanding the ‘best efforts’ currently in place, greater independence of the assurance process could be achieved if DOSR was responsible for the formal certification of weapons systems (including Lasers), informed by the detailed evidence presented by Project Teams and the OME Safety Review Panel (OSRP) based on the OSRP Assurance Statement.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Definition and outline process developed and agreed by a Tiger Team comprising members from: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DE&amp;S Senior Management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DOSR TL and Assurance team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Other DSA Regulators incl. MAA, DLSR, DMR, DNSR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SDA (Submarine Delivery Agency)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DNO (Defence Nuclear Organisation </a:t>
            </a:r>
          </a:p>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63</a:t>
            </a:fld>
            <a:endParaRPr lang="en-GB"/>
          </a:p>
        </p:txBody>
      </p:sp>
    </p:spTree>
    <p:extLst>
      <p:ext uri="{BB962C8B-B14F-4D97-AF65-F5344CB8AC3E}">
        <p14:creationId xmlns:p14="http://schemas.microsoft.com/office/powerpoint/2010/main" val="846434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Origin of requirement for OME Certification: DSRR – Defence Safety Regulatory Review requirement: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Notwithstanding the ‘best efforts’ currently in place, greater independence of the assurance process could be achieved if DOSR was responsible for the formal certification of weapons systems (including Lasers), informed by the detailed evidence presented by Project Teams and the OME Safety Review Panel (OSRP) based on the OSRP Assurance Statement.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Definition and outline process developed and agreed by a Tiger Team comprising members from: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DE&amp;S Senior Management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DOSR TL and Assurance team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Other DSA Regulators incl. MAA, DLSR, DMR, DNSR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SDA (Submarine Delivery Agency)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DNO (Defence Nuclear Organisation </a:t>
            </a:r>
          </a:p>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64</a:t>
            </a:fld>
            <a:endParaRPr lang="en-GB"/>
          </a:p>
        </p:txBody>
      </p:sp>
    </p:spTree>
    <p:extLst>
      <p:ext uri="{BB962C8B-B14F-4D97-AF65-F5344CB8AC3E}">
        <p14:creationId xmlns:p14="http://schemas.microsoft.com/office/powerpoint/2010/main" val="354663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Origin of requirement for OME Certification: DSRR – Defence Safety Regulatory Review requirement: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Notwithstanding the ‘best efforts’ currently in place, greater independence of the assurance process could be achieved if DOSR was responsible for the formal certification of weapons systems (including Lasers), informed by the detailed evidence presented by Project Teams and the OME Safety Review Panel (OSRP) based on the OSRP Assurance Statement.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Definition and outline process developed and agreed by a Tiger Team comprising members from: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DE&amp;S Senior Management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DOSR TL and Assurance team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Other DSA Regulators incl. MAA, DLSR, DMR, DNSR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SDA (Submarine Delivery Agency)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DNO (Defence Nuclear Organisation </a:t>
            </a:r>
          </a:p>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66</a:t>
            </a:fld>
            <a:endParaRPr lang="en-GB"/>
          </a:p>
        </p:txBody>
      </p:sp>
    </p:spTree>
    <p:extLst>
      <p:ext uri="{BB962C8B-B14F-4D97-AF65-F5344CB8AC3E}">
        <p14:creationId xmlns:p14="http://schemas.microsoft.com/office/powerpoint/2010/main" val="2773054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Origin of requirement for OME Certification: DSRR – Defence Safety Regulatory Review requirement: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Notwithstanding the ‘best efforts’ currently in place, greater independence of the assurance process could be achieved if DOSR was responsible for the formal certification of weapons systems (including Lasers), informed by the detailed evidence presented by Project Teams and the OME Safety Review Panel (OSRP) based on the OSRP Assurance Statement.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Definition and outline process developed and agreed by a Tiger Team comprising members from: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DE&amp;S Senior Management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DOSR TL and Assurance team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Other DSA Regulators incl. MAA, DLSR, DMR, DNSR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SDA (Submarine Delivery Agency)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DNO (Defence Nuclear Organisation </a:t>
            </a:r>
          </a:p>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67</a:t>
            </a:fld>
            <a:endParaRPr lang="en-GB"/>
          </a:p>
        </p:txBody>
      </p:sp>
    </p:spTree>
    <p:extLst>
      <p:ext uri="{BB962C8B-B14F-4D97-AF65-F5344CB8AC3E}">
        <p14:creationId xmlns:p14="http://schemas.microsoft.com/office/powerpoint/2010/main" val="1787449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Origin of requirement for OME Certification: DSRR – Defence Safety Regulatory Review requirement: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Notwithstanding the ‘best efforts’ currently in place, greater independence of the assurance process could be achieved if DOSR was responsible for the formal certification of weapons systems (including Lasers), informed by the detailed evidence presented by Project Teams and the OME Safety Review Panel (OSRP) based on the OSRP Assurance Statement.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Definition and outline process developed and agreed by a Tiger Team comprising members from: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DE&amp;S Senior Management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DOSR TL and Assurance team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Other DSA Regulators incl. MAA, DLSR, DMR, DNSR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SDA (Submarine Delivery Agency)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DNO (Defence Nuclear Organisation </a:t>
            </a:r>
          </a:p>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68</a:t>
            </a:fld>
            <a:endParaRPr lang="en-GB"/>
          </a:p>
        </p:txBody>
      </p:sp>
    </p:spTree>
    <p:extLst>
      <p:ext uri="{BB962C8B-B14F-4D97-AF65-F5344CB8AC3E}">
        <p14:creationId xmlns:p14="http://schemas.microsoft.com/office/powerpoint/2010/main" val="15100826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Origin of requirement for OME Certification: DSRR – Defence Safety Regulatory Review requirement: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Notwithstanding the ‘best efforts’ currently in place, greater independence of the assurance process could be achieved if DOSR was responsible for the formal certification of weapons systems (including Lasers), informed by the detailed evidence presented by Project Teams and the OME Safety Review Panel (OSRP) based on the OSRP Assurance Statement.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Definition and outline process developed and agreed by a Tiger Team comprising members from: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DE&amp;S Senior Management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DOSR TL and Assurance team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Other DSA Regulators incl. MAA, DLSR, DMR, DNSR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SDA (Submarine Delivery Agency)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DNO (Defence Nuclear Organisation </a:t>
            </a:r>
          </a:p>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69</a:t>
            </a:fld>
            <a:endParaRPr lang="en-GB"/>
          </a:p>
        </p:txBody>
      </p:sp>
    </p:spTree>
    <p:extLst>
      <p:ext uri="{BB962C8B-B14F-4D97-AF65-F5344CB8AC3E}">
        <p14:creationId xmlns:p14="http://schemas.microsoft.com/office/powerpoint/2010/main" val="4244134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Certification not a standalone process, this slide demonstrates how the three stages of the  Certification process broadly align with the MOD 3 Stage approval Process and interact with 2PA (OSRP).</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Items at Concept - Process will apply to all future projects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will not be applied retrospectively to ‘In Service’ items (unless major change to Composition, Role, Environment – then Cert for change may be needed – individual discussion with Cert Team)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Transition arrangements: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At Assessment, Demonstration, Manufacture - Bespoke/tailored process where necessary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Currently engaged with FCASW, Ch 3 (Ord and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Muns</a:t>
            </a:r>
            <a:r>
              <a:rPr lang="en-GB" sz="1200" dirty="0">
                <a:effectLst/>
                <a:latin typeface="Calibri" panose="020F0502020204030204" pitchFamily="34" charset="0"/>
                <a:ea typeface="Calibri" panose="020F0502020204030204" pitchFamily="34" charset="0"/>
                <a:cs typeface="Times New Roman" panose="02020603050405020304" pitchFamily="18" charset="0"/>
              </a:rPr>
              <a:t>), TTH for MOSS and have had conversations with a few other DT</a:t>
            </a:r>
          </a:p>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70</a:t>
            </a:fld>
            <a:endParaRPr lang="en-GB"/>
          </a:p>
        </p:txBody>
      </p:sp>
    </p:spTree>
    <p:extLst>
      <p:ext uri="{BB962C8B-B14F-4D97-AF65-F5344CB8AC3E}">
        <p14:creationId xmlns:p14="http://schemas.microsoft.com/office/powerpoint/2010/main" val="8864102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Cert is an attestation process based and, will involve a discussion up front between the DT and the Regulator to agree in principle the Test and evaluation processes to be used to meet the Regulations which make up the Essential Safety Requirements (ESR).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If intending to follow the Acceptable Means of Compliance (AMC) listed in the Regulation, no additional information will be required at this stage.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Alternative/novel methods of achieving compliance, not listed in the AMC will need to be articulated for consideration. Once completed, where the outcomes are No Less Safe Than (NLST) AMC, the method may be added to the options of AMC for future projects.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Designed to improve communication, understanding and Regulator involvement in the event of an issue arising.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remaining Regulations in DSA 02.OME Part 1 still apply</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(If asked)</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02 OME (102): Appointment of an Independent Safety Advisor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02 OME (117): OSRP and OAS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support the Certification process, assessment of the remainder is more subjective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02 OME (103): Safety and Environmental Case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02 OME (104): MTDS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02 OME (105): Safety Risk Management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02 OME (113): OME Capability Management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02 OME (115): Management of Safety Information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02 OME (116): Safety Performance Reporting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DSA 02 OME (118): Certification of Defence OME</a:t>
            </a:r>
          </a:p>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71</a:t>
            </a:fld>
            <a:endParaRPr lang="en-GB"/>
          </a:p>
        </p:txBody>
      </p:sp>
    </p:spTree>
    <p:extLst>
      <p:ext uri="{BB962C8B-B14F-4D97-AF65-F5344CB8AC3E}">
        <p14:creationId xmlns:p14="http://schemas.microsoft.com/office/powerpoint/2010/main" val="30136556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 addition to the proposals against the nine ESR, the DT will need to provide an assessment against OME Risk Factor One (Credible Worse Case Consequence), based on its In-Service environment, and OME Review Factor 3 (Energetic Materials). These elements will determine the review level required for the evidence supporting the nine ESR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Once the testing programme and the Review categories have been agreed by the Regulator, self- declaration by SSR for the majority of Projects is anticipated to be authorised - assuming agreed programme is followed, and results are as expected.</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Only the very highest risks or deviations from the test programme will require submission for review to Regulator</a:t>
            </a:r>
            <a:endParaRPr lang="en-GB" dirty="0"/>
          </a:p>
          <a:p>
            <a:endParaRPr lang="en-GB" dirty="0"/>
          </a:p>
        </p:txBody>
      </p:sp>
      <p:sp>
        <p:nvSpPr>
          <p:cNvPr id="4" name="Slide Number Placeholder 3"/>
          <p:cNvSpPr>
            <a:spLocks noGrp="1"/>
          </p:cNvSpPr>
          <p:nvPr>
            <p:ph type="sldNum" sz="quarter" idx="5"/>
          </p:nvPr>
        </p:nvSpPr>
        <p:spPr/>
        <p:txBody>
          <a:bodyPr/>
          <a:lstStyle/>
          <a:p>
            <a:fld id="{873360EA-807D-4EF2-A590-F62EFBA4BB8D}" type="slidenum">
              <a:rPr lang="en-GB" smtClean="0"/>
              <a:t>72</a:t>
            </a:fld>
            <a:endParaRPr lang="en-GB"/>
          </a:p>
        </p:txBody>
      </p:sp>
    </p:spTree>
    <p:extLst>
      <p:ext uri="{BB962C8B-B14F-4D97-AF65-F5344CB8AC3E}">
        <p14:creationId xmlns:p14="http://schemas.microsoft.com/office/powerpoint/2010/main" val="3985238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9.jpeg"/><Relationship Id="rId7" Type="http://schemas.openxmlformats.org/officeDocument/2006/relationships/image" Target="../media/image5.png"/><Relationship Id="rId2" Type="http://schemas.openxmlformats.org/officeDocument/2006/relationships/image" Target="../media/image8.jpe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11.jpeg"/><Relationship Id="rId4" Type="http://schemas.openxmlformats.org/officeDocument/2006/relationships/image" Target="../media/image10.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9ACB922-D176-46C0-BB7A-8DB30B75C3AE}"/>
              </a:ext>
            </a:extLst>
          </p:cNvPr>
          <p:cNvSpPr>
            <a:spLocks noGrp="1"/>
          </p:cNvSpPr>
          <p:nvPr>
            <p:ph type="dt" sz="half" idx="10"/>
          </p:nvPr>
        </p:nvSpPr>
        <p:spPr>
          <a:xfrm>
            <a:off x="838200" y="6356350"/>
            <a:ext cx="2743200" cy="365125"/>
          </a:xfrm>
          <a:prstGeom prst="rect">
            <a:avLst/>
          </a:prstGeom>
        </p:spPr>
        <p:txBody>
          <a:bodyPr/>
          <a:lstStyle/>
          <a:p>
            <a:endParaRPr lang="en-GB"/>
          </a:p>
        </p:txBody>
      </p:sp>
      <p:sp>
        <p:nvSpPr>
          <p:cNvPr id="5" name="Footer Placeholder 4">
            <a:extLst>
              <a:ext uri="{FF2B5EF4-FFF2-40B4-BE49-F238E27FC236}">
                <a16:creationId xmlns:a16="http://schemas.microsoft.com/office/drawing/2014/main" id="{A0C91544-F478-44E8-AEF9-FBA3F2A0F5A7}"/>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3C63FF8F-7F00-4FD3-9E6B-3AFEC9AFEC17}"/>
              </a:ext>
            </a:extLst>
          </p:cNvPr>
          <p:cNvSpPr>
            <a:spLocks noGrp="1"/>
          </p:cNvSpPr>
          <p:nvPr>
            <p:ph type="sldNum" sz="quarter" idx="12"/>
          </p:nvPr>
        </p:nvSpPr>
        <p:spPr>
          <a:xfrm>
            <a:off x="8610600" y="6356350"/>
            <a:ext cx="2743200" cy="365125"/>
          </a:xfrm>
          <a:prstGeom prst="rect">
            <a:avLst/>
          </a:prstGeom>
        </p:spPr>
        <p:txBody>
          <a:bodyPr/>
          <a:lstStyle/>
          <a:p>
            <a:fld id="{C5156A52-C624-4C4A-B71C-366EC743FC37}" type="slidenum">
              <a:rPr lang="en-GB" smtClean="0"/>
              <a:t>‹#›</a:t>
            </a:fld>
            <a:endParaRPr lang="en-GB"/>
          </a:p>
        </p:txBody>
      </p:sp>
      <p:sp>
        <p:nvSpPr>
          <p:cNvPr id="8" name="Freeform 2">
            <a:extLst>
              <a:ext uri="{FF2B5EF4-FFF2-40B4-BE49-F238E27FC236}">
                <a16:creationId xmlns:a16="http://schemas.microsoft.com/office/drawing/2014/main" id="{4AA5F0B0-4D6D-49C2-B310-3667A962CC07}"/>
              </a:ext>
            </a:extLst>
          </p:cNvPr>
          <p:cNvSpPr>
            <a:spLocks/>
          </p:cNvSpPr>
          <p:nvPr userDrawn="1"/>
        </p:nvSpPr>
        <p:spPr bwMode="auto">
          <a:xfrm rot="10800000">
            <a:off x="-7938" y="4877656"/>
            <a:ext cx="12198882" cy="1312489"/>
          </a:xfrm>
          <a:custGeom>
            <a:avLst/>
            <a:gdLst>
              <a:gd name="T0" fmla="*/ 0 w 2448"/>
              <a:gd name="T1" fmla="*/ 0 h 650"/>
              <a:gd name="T2" fmla="*/ 0 w 2448"/>
              <a:gd name="T3" fmla="*/ 2147483646 h 650"/>
              <a:gd name="T4" fmla="*/ 2147483646 w 2448"/>
              <a:gd name="T5" fmla="*/ 2147483646 h 650"/>
              <a:gd name="T6" fmla="*/ 2147483646 w 2448"/>
              <a:gd name="T7" fmla="*/ 0 h 650"/>
              <a:gd name="T8" fmla="*/ 0 w 2448"/>
              <a:gd name="T9" fmla="*/ 0 h 6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48" h="650">
                <a:moveTo>
                  <a:pt x="0" y="0"/>
                </a:moveTo>
                <a:cubicBezTo>
                  <a:pt x="0" y="650"/>
                  <a:pt x="0" y="650"/>
                  <a:pt x="0" y="650"/>
                </a:cubicBezTo>
                <a:cubicBezTo>
                  <a:pt x="914" y="423"/>
                  <a:pt x="1786" y="414"/>
                  <a:pt x="2448" y="466"/>
                </a:cubicBezTo>
                <a:cubicBezTo>
                  <a:pt x="2448" y="0"/>
                  <a:pt x="2448" y="0"/>
                  <a:pt x="2448" y="0"/>
                </a:cubicBezTo>
                <a:lnTo>
                  <a:pt x="0" y="0"/>
                </a:lnTo>
                <a:close/>
              </a:path>
            </a:pathLst>
          </a:custGeom>
          <a:solidFill>
            <a:srgbClr val="4F213A"/>
          </a:solidFill>
          <a:ln>
            <a:noFill/>
          </a:ln>
        </p:spPr>
        <p:txBody>
          <a:bodyPr/>
          <a:lstStyle/>
          <a:p>
            <a:endParaRPr lang="en-GB"/>
          </a:p>
        </p:txBody>
      </p:sp>
      <p:sp>
        <p:nvSpPr>
          <p:cNvPr id="9" name="Freeform 2">
            <a:extLst>
              <a:ext uri="{FF2B5EF4-FFF2-40B4-BE49-F238E27FC236}">
                <a16:creationId xmlns:a16="http://schemas.microsoft.com/office/drawing/2014/main" id="{93EA9DE2-2D84-4BE3-84E5-A884F090AA40}"/>
              </a:ext>
            </a:extLst>
          </p:cNvPr>
          <p:cNvSpPr>
            <a:spLocks/>
          </p:cNvSpPr>
          <p:nvPr userDrawn="1"/>
        </p:nvSpPr>
        <p:spPr bwMode="auto">
          <a:xfrm rot="10800000">
            <a:off x="-11115" y="5150067"/>
            <a:ext cx="12203114" cy="1707931"/>
          </a:xfrm>
          <a:custGeom>
            <a:avLst/>
            <a:gdLst>
              <a:gd name="T0" fmla="*/ 0 w 2448"/>
              <a:gd name="T1" fmla="*/ 0 h 650"/>
              <a:gd name="T2" fmla="*/ 0 w 2448"/>
              <a:gd name="T3" fmla="*/ 2147483646 h 650"/>
              <a:gd name="T4" fmla="*/ 2147483646 w 2448"/>
              <a:gd name="T5" fmla="*/ 2147483646 h 650"/>
              <a:gd name="T6" fmla="*/ 2147483646 w 2448"/>
              <a:gd name="T7" fmla="*/ 0 h 650"/>
              <a:gd name="T8" fmla="*/ 0 w 2448"/>
              <a:gd name="T9" fmla="*/ 0 h 6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48" h="650">
                <a:moveTo>
                  <a:pt x="0" y="0"/>
                </a:moveTo>
                <a:cubicBezTo>
                  <a:pt x="0" y="650"/>
                  <a:pt x="0" y="650"/>
                  <a:pt x="0" y="650"/>
                </a:cubicBezTo>
                <a:cubicBezTo>
                  <a:pt x="914" y="423"/>
                  <a:pt x="1786" y="414"/>
                  <a:pt x="2448" y="466"/>
                </a:cubicBezTo>
                <a:cubicBezTo>
                  <a:pt x="2448" y="0"/>
                  <a:pt x="2448" y="0"/>
                  <a:pt x="2448" y="0"/>
                </a:cubicBezTo>
                <a:lnTo>
                  <a:pt x="0" y="0"/>
                </a:lnTo>
                <a:close/>
              </a:path>
            </a:pathLst>
          </a:custGeom>
          <a:gradFill rotWithShape="1">
            <a:gsLst>
              <a:gs pos="0">
                <a:srgbClr val="2B121F"/>
              </a:gs>
              <a:gs pos="50000">
                <a:srgbClr val="421F31"/>
              </a:gs>
              <a:gs pos="100000">
                <a:srgbClr val="51273C"/>
              </a:gs>
            </a:gsLst>
            <a:lin ang="108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 name="Title 1">
            <a:extLst>
              <a:ext uri="{FF2B5EF4-FFF2-40B4-BE49-F238E27FC236}">
                <a16:creationId xmlns:a16="http://schemas.microsoft.com/office/drawing/2014/main" id="{A10CAAA0-D9B9-4646-BA1D-32E8E6D2C79D}"/>
              </a:ext>
            </a:extLst>
          </p:cNvPr>
          <p:cNvSpPr>
            <a:spLocks noGrp="1"/>
          </p:cNvSpPr>
          <p:nvPr>
            <p:ph type="title"/>
          </p:nvPr>
        </p:nvSpPr>
        <p:spPr>
          <a:xfrm>
            <a:off x="536012" y="2130949"/>
            <a:ext cx="4843388" cy="1189808"/>
          </a:xfrm>
        </p:spPr>
        <p:txBody>
          <a:bodyPr>
            <a:noAutofit/>
          </a:bodyPr>
          <a:lstStyle>
            <a:lvl1pPr>
              <a:defRPr sz="3800">
                <a:solidFill>
                  <a:srgbClr val="4F213A"/>
                </a:solidFill>
              </a:defRPr>
            </a:lvl1pPr>
          </a:lstStyle>
          <a:p>
            <a:endParaRPr lang="en-GB" dirty="0"/>
          </a:p>
        </p:txBody>
      </p:sp>
      <p:sp>
        <p:nvSpPr>
          <p:cNvPr id="11" name="Text Placeholder 7">
            <a:extLst>
              <a:ext uri="{FF2B5EF4-FFF2-40B4-BE49-F238E27FC236}">
                <a16:creationId xmlns:a16="http://schemas.microsoft.com/office/drawing/2014/main" id="{0C03FA05-1789-4477-B764-8226CD7E765D}"/>
              </a:ext>
            </a:extLst>
          </p:cNvPr>
          <p:cNvSpPr>
            <a:spLocks noGrp="1"/>
          </p:cNvSpPr>
          <p:nvPr>
            <p:ph type="body" sz="quarter" idx="13"/>
          </p:nvPr>
        </p:nvSpPr>
        <p:spPr>
          <a:xfrm>
            <a:off x="535938" y="3486961"/>
            <a:ext cx="4843462" cy="488603"/>
          </a:xfrm>
        </p:spPr>
        <p:txBody>
          <a:bodyPr>
            <a:noAutofit/>
          </a:bodyPr>
          <a:lstStyle>
            <a:lvl1pPr marL="0" indent="0">
              <a:buNone/>
              <a:defRPr sz="2800">
                <a:solidFill>
                  <a:srgbClr val="BBA8AC"/>
                </a:solidFill>
              </a:defRPr>
            </a:lvl1pPr>
          </a:lstStyle>
          <a:p>
            <a:pPr lvl="0"/>
            <a:endParaRPr lang="en-US" dirty="0"/>
          </a:p>
        </p:txBody>
      </p:sp>
      <p:sp>
        <p:nvSpPr>
          <p:cNvPr id="12" name="Slide Number Placeholder 7">
            <a:extLst>
              <a:ext uri="{FF2B5EF4-FFF2-40B4-BE49-F238E27FC236}">
                <a16:creationId xmlns:a16="http://schemas.microsoft.com/office/drawing/2014/main" id="{A75706B4-2DD2-4DB1-9E3C-D2C2DD40DAF5}"/>
              </a:ext>
            </a:extLst>
          </p:cNvPr>
          <p:cNvSpPr txBox="1">
            <a:spLocks/>
          </p:cNvSpPr>
          <p:nvPr userDrawn="1"/>
        </p:nvSpPr>
        <p:spPr>
          <a:xfrm>
            <a:off x="10909331" y="6490801"/>
            <a:ext cx="1080000" cy="31750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5C01B2B2-3B32-4177-9645-58C2813D6AA3}" type="slidenum">
              <a:rPr lang="en-GB" sz="1100" smtClean="0">
                <a:solidFill>
                  <a:schemeClr val="bg1"/>
                </a:solidFill>
                <a:latin typeface="Arial" panose="020B0604020202020204"/>
              </a:rPr>
              <a:pPr algn="r"/>
              <a:t>‹#›</a:t>
            </a:fld>
            <a:endParaRPr lang="en-GB" dirty="0">
              <a:solidFill>
                <a:schemeClr val="bg1"/>
              </a:solidFill>
              <a:latin typeface="Arial" panose="020B0604020202020204"/>
            </a:endParaRPr>
          </a:p>
        </p:txBody>
      </p:sp>
      <p:sp>
        <p:nvSpPr>
          <p:cNvPr id="13" name="Text Placeholder 2">
            <a:extLst>
              <a:ext uri="{FF2B5EF4-FFF2-40B4-BE49-F238E27FC236}">
                <a16:creationId xmlns:a16="http://schemas.microsoft.com/office/drawing/2014/main" id="{46E78306-8BBE-46A2-9029-1E986500F93C}"/>
              </a:ext>
            </a:extLst>
          </p:cNvPr>
          <p:cNvSpPr>
            <a:spLocks noGrp="1"/>
          </p:cNvSpPr>
          <p:nvPr>
            <p:ph type="body" sz="quarter" idx="14"/>
          </p:nvPr>
        </p:nvSpPr>
        <p:spPr>
          <a:xfrm>
            <a:off x="2358817" y="6519793"/>
            <a:ext cx="7474365" cy="218938"/>
          </a:xfrm>
        </p:spPr>
        <p:txBody>
          <a:bodyPr>
            <a:noAutofit/>
          </a:bodyPr>
          <a:lstStyle>
            <a:lvl1pPr marL="0" indent="0" algn="ctr">
              <a:buNone/>
              <a:defRPr sz="1100">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2756422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9ACB922-D176-46C0-BB7A-8DB30B75C3AE}"/>
              </a:ext>
            </a:extLst>
          </p:cNvPr>
          <p:cNvSpPr>
            <a:spLocks noGrp="1"/>
          </p:cNvSpPr>
          <p:nvPr>
            <p:ph type="dt" sz="half" idx="10"/>
          </p:nvPr>
        </p:nvSpPr>
        <p:spPr>
          <a:xfrm>
            <a:off x="838200" y="6356350"/>
            <a:ext cx="2743200" cy="365125"/>
          </a:xfrm>
          <a:prstGeom prst="rect">
            <a:avLst/>
          </a:prstGeom>
        </p:spPr>
        <p:txBody>
          <a:bodyPr/>
          <a:lstStyle/>
          <a:p>
            <a:endParaRPr lang="en-GB"/>
          </a:p>
        </p:txBody>
      </p:sp>
      <p:sp>
        <p:nvSpPr>
          <p:cNvPr id="5" name="Footer Placeholder 4">
            <a:extLst>
              <a:ext uri="{FF2B5EF4-FFF2-40B4-BE49-F238E27FC236}">
                <a16:creationId xmlns:a16="http://schemas.microsoft.com/office/drawing/2014/main" id="{A0C91544-F478-44E8-AEF9-FBA3F2A0F5A7}"/>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3C63FF8F-7F00-4FD3-9E6B-3AFEC9AFEC17}"/>
              </a:ext>
            </a:extLst>
          </p:cNvPr>
          <p:cNvSpPr>
            <a:spLocks noGrp="1"/>
          </p:cNvSpPr>
          <p:nvPr>
            <p:ph type="sldNum" sz="quarter" idx="12"/>
          </p:nvPr>
        </p:nvSpPr>
        <p:spPr>
          <a:xfrm>
            <a:off x="8610600" y="6356350"/>
            <a:ext cx="2743200" cy="365125"/>
          </a:xfrm>
          <a:prstGeom prst="rect">
            <a:avLst/>
          </a:prstGeom>
        </p:spPr>
        <p:txBody>
          <a:bodyPr/>
          <a:lstStyle/>
          <a:p>
            <a:fld id="{C5156A52-C624-4C4A-B71C-366EC743FC37}" type="slidenum">
              <a:rPr lang="en-GB" smtClean="0"/>
              <a:t>‹#›</a:t>
            </a:fld>
            <a:endParaRPr lang="en-GB"/>
          </a:p>
        </p:txBody>
      </p:sp>
      <p:sp>
        <p:nvSpPr>
          <p:cNvPr id="8" name="Freeform 2">
            <a:extLst>
              <a:ext uri="{FF2B5EF4-FFF2-40B4-BE49-F238E27FC236}">
                <a16:creationId xmlns:a16="http://schemas.microsoft.com/office/drawing/2014/main" id="{4AA5F0B0-4D6D-49C2-B310-3667A962CC07}"/>
              </a:ext>
            </a:extLst>
          </p:cNvPr>
          <p:cNvSpPr>
            <a:spLocks/>
          </p:cNvSpPr>
          <p:nvPr userDrawn="1"/>
        </p:nvSpPr>
        <p:spPr bwMode="auto">
          <a:xfrm rot="10800000">
            <a:off x="-7938" y="4877656"/>
            <a:ext cx="12198882" cy="1312489"/>
          </a:xfrm>
          <a:custGeom>
            <a:avLst/>
            <a:gdLst>
              <a:gd name="T0" fmla="*/ 0 w 2448"/>
              <a:gd name="T1" fmla="*/ 0 h 650"/>
              <a:gd name="T2" fmla="*/ 0 w 2448"/>
              <a:gd name="T3" fmla="*/ 2147483646 h 650"/>
              <a:gd name="T4" fmla="*/ 2147483646 w 2448"/>
              <a:gd name="T5" fmla="*/ 2147483646 h 650"/>
              <a:gd name="T6" fmla="*/ 2147483646 w 2448"/>
              <a:gd name="T7" fmla="*/ 0 h 650"/>
              <a:gd name="T8" fmla="*/ 0 w 2448"/>
              <a:gd name="T9" fmla="*/ 0 h 6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48" h="650">
                <a:moveTo>
                  <a:pt x="0" y="0"/>
                </a:moveTo>
                <a:cubicBezTo>
                  <a:pt x="0" y="650"/>
                  <a:pt x="0" y="650"/>
                  <a:pt x="0" y="650"/>
                </a:cubicBezTo>
                <a:cubicBezTo>
                  <a:pt x="914" y="423"/>
                  <a:pt x="1786" y="414"/>
                  <a:pt x="2448" y="466"/>
                </a:cubicBezTo>
                <a:cubicBezTo>
                  <a:pt x="2448" y="0"/>
                  <a:pt x="2448" y="0"/>
                  <a:pt x="2448" y="0"/>
                </a:cubicBezTo>
                <a:lnTo>
                  <a:pt x="0" y="0"/>
                </a:lnTo>
                <a:close/>
              </a:path>
            </a:pathLst>
          </a:custGeom>
          <a:solidFill>
            <a:srgbClr val="4F213A"/>
          </a:solidFill>
          <a:ln>
            <a:noFill/>
          </a:ln>
        </p:spPr>
        <p:txBody>
          <a:bodyPr/>
          <a:lstStyle/>
          <a:p>
            <a:endParaRPr lang="en-GB"/>
          </a:p>
        </p:txBody>
      </p:sp>
      <p:sp>
        <p:nvSpPr>
          <p:cNvPr id="9" name="Freeform 2">
            <a:extLst>
              <a:ext uri="{FF2B5EF4-FFF2-40B4-BE49-F238E27FC236}">
                <a16:creationId xmlns:a16="http://schemas.microsoft.com/office/drawing/2014/main" id="{93EA9DE2-2D84-4BE3-84E5-A884F090AA40}"/>
              </a:ext>
            </a:extLst>
          </p:cNvPr>
          <p:cNvSpPr>
            <a:spLocks/>
          </p:cNvSpPr>
          <p:nvPr userDrawn="1"/>
        </p:nvSpPr>
        <p:spPr bwMode="auto">
          <a:xfrm rot="10800000">
            <a:off x="-11115" y="5150067"/>
            <a:ext cx="12203114" cy="1707931"/>
          </a:xfrm>
          <a:custGeom>
            <a:avLst/>
            <a:gdLst>
              <a:gd name="T0" fmla="*/ 0 w 2448"/>
              <a:gd name="T1" fmla="*/ 0 h 650"/>
              <a:gd name="T2" fmla="*/ 0 w 2448"/>
              <a:gd name="T3" fmla="*/ 2147483646 h 650"/>
              <a:gd name="T4" fmla="*/ 2147483646 w 2448"/>
              <a:gd name="T5" fmla="*/ 2147483646 h 650"/>
              <a:gd name="T6" fmla="*/ 2147483646 w 2448"/>
              <a:gd name="T7" fmla="*/ 0 h 650"/>
              <a:gd name="T8" fmla="*/ 0 w 2448"/>
              <a:gd name="T9" fmla="*/ 0 h 6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48" h="650">
                <a:moveTo>
                  <a:pt x="0" y="0"/>
                </a:moveTo>
                <a:cubicBezTo>
                  <a:pt x="0" y="650"/>
                  <a:pt x="0" y="650"/>
                  <a:pt x="0" y="650"/>
                </a:cubicBezTo>
                <a:cubicBezTo>
                  <a:pt x="914" y="423"/>
                  <a:pt x="1786" y="414"/>
                  <a:pt x="2448" y="466"/>
                </a:cubicBezTo>
                <a:cubicBezTo>
                  <a:pt x="2448" y="0"/>
                  <a:pt x="2448" y="0"/>
                  <a:pt x="2448" y="0"/>
                </a:cubicBezTo>
                <a:lnTo>
                  <a:pt x="0" y="0"/>
                </a:lnTo>
                <a:close/>
              </a:path>
            </a:pathLst>
          </a:custGeom>
          <a:gradFill rotWithShape="1">
            <a:gsLst>
              <a:gs pos="0">
                <a:srgbClr val="2B121F"/>
              </a:gs>
              <a:gs pos="50000">
                <a:srgbClr val="421F31"/>
              </a:gs>
              <a:gs pos="100000">
                <a:srgbClr val="51273C"/>
              </a:gs>
            </a:gsLst>
            <a:lin ang="108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pic>
        <p:nvPicPr>
          <p:cNvPr id="3" name="Picture 2">
            <a:extLst>
              <a:ext uri="{FF2B5EF4-FFF2-40B4-BE49-F238E27FC236}">
                <a16:creationId xmlns:a16="http://schemas.microsoft.com/office/drawing/2014/main" id="{80256869-3705-40DC-BF4C-74A04FBBE3E8}"/>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a:ext>
            </a:extLst>
          </a:blip>
          <a:stretch>
            <a:fillRect/>
          </a:stretch>
        </p:blipFill>
        <p:spPr>
          <a:xfrm>
            <a:off x="5504145" y="0"/>
            <a:ext cx="6858000" cy="6858000"/>
          </a:xfrm>
          <a:prstGeom prst="rect">
            <a:avLst/>
          </a:prstGeom>
        </p:spPr>
      </p:pic>
      <p:sp>
        <p:nvSpPr>
          <p:cNvPr id="11" name="Title 1">
            <a:extLst>
              <a:ext uri="{FF2B5EF4-FFF2-40B4-BE49-F238E27FC236}">
                <a16:creationId xmlns:a16="http://schemas.microsoft.com/office/drawing/2014/main" id="{C5809EDE-B086-461E-9263-5F2C461223DF}"/>
              </a:ext>
            </a:extLst>
          </p:cNvPr>
          <p:cNvSpPr>
            <a:spLocks noGrp="1"/>
          </p:cNvSpPr>
          <p:nvPr>
            <p:ph type="title"/>
          </p:nvPr>
        </p:nvSpPr>
        <p:spPr>
          <a:xfrm>
            <a:off x="536012" y="2130949"/>
            <a:ext cx="4843388" cy="1189808"/>
          </a:xfrm>
        </p:spPr>
        <p:txBody>
          <a:bodyPr>
            <a:noAutofit/>
          </a:bodyPr>
          <a:lstStyle>
            <a:lvl1pPr>
              <a:defRPr sz="3800">
                <a:solidFill>
                  <a:srgbClr val="4F213A"/>
                </a:solidFill>
              </a:defRPr>
            </a:lvl1pPr>
          </a:lstStyle>
          <a:p>
            <a:endParaRPr lang="en-GB" dirty="0"/>
          </a:p>
        </p:txBody>
      </p:sp>
      <p:sp>
        <p:nvSpPr>
          <p:cNvPr id="13" name="Text Placeholder 7">
            <a:extLst>
              <a:ext uri="{FF2B5EF4-FFF2-40B4-BE49-F238E27FC236}">
                <a16:creationId xmlns:a16="http://schemas.microsoft.com/office/drawing/2014/main" id="{0B5F795E-5462-4327-A4A8-5C9CB56693E7}"/>
              </a:ext>
            </a:extLst>
          </p:cNvPr>
          <p:cNvSpPr>
            <a:spLocks noGrp="1"/>
          </p:cNvSpPr>
          <p:nvPr>
            <p:ph type="body" sz="quarter" idx="13"/>
          </p:nvPr>
        </p:nvSpPr>
        <p:spPr>
          <a:xfrm>
            <a:off x="535938" y="3486961"/>
            <a:ext cx="4843462" cy="488603"/>
          </a:xfrm>
        </p:spPr>
        <p:txBody>
          <a:bodyPr>
            <a:noAutofit/>
          </a:bodyPr>
          <a:lstStyle>
            <a:lvl1pPr marL="0" indent="0">
              <a:buNone/>
              <a:defRPr sz="2800">
                <a:solidFill>
                  <a:srgbClr val="BBA8AC"/>
                </a:solidFill>
              </a:defRPr>
            </a:lvl1pPr>
          </a:lstStyle>
          <a:p>
            <a:pPr lvl="0"/>
            <a:endParaRPr lang="en-US" dirty="0"/>
          </a:p>
        </p:txBody>
      </p:sp>
      <p:sp>
        <p:nvSpPr>
          <p:cNvPr id="14" name="Slide Number Placeholder 7">
            <a:extLst>
              <a:ext uri="{FF2B5EF4-FFF2-40B4-BE49-F238E27FC236}">
                <a16:creationId xmlns:a16="http://schemas.microsoft.com/office/drawing/2014/main" id="{A417FEB8-A786-4519-8F01-212738D69836}"/>
              </a:ext>
            </a:extLst>
          </p:cNvPr>
          <p:cNvSpPr txBox="1">
            <a:spLocks/>
          </p:cNvSpPr>
          <p:nvPr userDrawn="1"/>
        </p:nvSpPr>
        <p:spPr>
          <a:xfrm>
            <a:off x="10909331" y="6490801"/>
            <a:ext cx="1080000" cy="31750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5C01B2B2-3B32-4177-9645-58C2813D6AA3}" type="slidenum">
              <a:rPr lang="en-GB" sz="1100" smtClean="0">
                <a:solidFill>
                  <a:schemeClr val="bg1"/>
                </a:solidFill>
                <a:latin typeface="Arial" panose="020B0604020202020204"/>
              </a:rPr>
              <a:pPr algn="r"/>
              <a:t>‹#›</a:t>
            </a:fld>
            <a:endParaRPr lang="en-GB" dirty="0">
              <a:solidFill>
                <a:schemeClr val="bg1"/>
              </a:solidFill>
              <a:latin typeface="Arial" panose="020B0604020202020204"/>
            </a:endParaRPr>
          </a:p>
        </p:txBody>
      </p:sp>
      <p:sp>
        <p:nvSpPr>
          <p:cNvPr id="15" name="Text Placeholder 2">
            <a:extLst>
              <a:ext uri="{FF2B5EF4-FFF2-40B4-BE49-F238E27FC236}">
                <a16:creationId xmlns:a16="http://schemas.microsoft.com/office/drawing/2014/main" id="{8256DA8A-F820-4C7A-92CE-7AAA60917DAC}"/>
              </a:ext>
            </a:extLst>
          </p:cNvPr>
          <p:cNvSpPr>
            <a:spLocks noGrp="1"/>
          </p:cNvSpPr>
          <p:nvPr>
            <p:ph type="body" sz="quarter" idx="14"/>
          </p:nvPr>
        </p:nvSpPr>
        <p:spPr>
          <a:xfrm>
            <a:off x="2358817" y="6519793"/>
            <a:ext cx="7474365" cy="218938"/>
          </a:xfrm>
        </p:spPr>
        <p:txBody>
          <a:bodyPr>
            <a:noAutofit/>
          </a:bodyPr>
          <a:lstStyle>
            <a:lvl1pPr marL="0" indent="0" algn="ctr">
              <a:buNone/>
              <a:defRPr sz="1100">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1893222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78989-CB68-4B64-A99A-2D22734C0342}"/>
              </a:ext>
            </a:extLst>
          </p:cNvPr>
          <p:cNvSpPr>
            <a:spLocks noGrp="1"/>
          </p:cNvSpPr>
          <p:nvPr>
            <p:ph type="title"/>
          </p:nvPr>
        </p:nvSpPr>
        <p:spPr>
          <a:xfrm>
            <a:off x="503584" y="1079638"/>
            <a:ext cx="11180455" cy="56025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1014B7-57D5-41A1-95C1-7E5D950FEC74}"/>
              </a:ext>
            </a:extLst>
          </p:cNvPr>
          <p:cNvSpPr>
            <a:spLocks noGrp="1"/>
          </p:cNvSpPr>
          <p:nvPr>
            <p:ph idx="1"/>
          </p:nvPr>
        </p:nvSpPr>
        <p:spPr>
          <a:xfrm>
            <a:off x="503585" y="1822450"/>
            <a:ext cx="11180455" cy="4351338"/>
          </a:xfrm>
        </p:spPr>
        <p:txBody>
          <a:bodyPr/>
          <a:lstStyle>
            <a:lvl1pPr>
              <a:defRPr sz="20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p:txBody>
      </p:sp>
      <p:cxnSp>
        <p:nvCxnSpPr>
          <p:cNvPr id="7" name="Straight Connector 6">
            <a:extLst>
              <a:ext uri="{FF2B5EF4-FFF2-40B4-BE49-F238E27FC236}">
                <a16:creationId xmlns:a16="http://schemas.microsoft.com/office/drawing/2014/main" id="{D60F79FD-D9EE-48F4-B1A7-5E853CB5F8F9}"/>
              </a:ext>
            </a:extLst>
          </p:cNvPr>
          <p:cNvCxnSpPr/>
          <p:nvPr userDrawn="1"/>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1CE4A868-EA82-4BA4-98A4-1573539A360C}"/>
              </a:ext>
            </a:extLst>
          </p:cNvPr>
          <p:cNvSpPr>
            <a:spLocks noGrp="1"/>
          </p:cNvSpPr>
          <p:nvPr>
            <p:ph type="sldNum" sz="quarter" idx="12"/>
          </p:nvPr>
        </p:nvSpPr>
        <p:spPr>
          <a:xfrm>
            <a:off x="10909331" y="6490801"/>
            <a:ext cx="1080000" cy="317504"/>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0CDAEF26-6F22-448F-ABEC-EC938E3C0CE2}"/>
              </a:ext>
            </a:extLst>
          </p:cNvPr>
          <p:cNvSpPr>
            <a:spLocks noGrp="1"/>
          </p:cNvSpPr>
          <p:nvPr>
            <p:ph type="body" sz="quarter" idx="10"/>
          </p:nvPr>
        </p:nvSpPr>
        <p:spPr>
          <a:xfrm>
            <a:off x="2358817" y="6519793"/>
            <a:ext cx="7474365" cy="218938"/>
          </a:xfrm>
        </p:spPr>
        <p:txBody>
          <a:bodyPr>
            <a:noAutofit/>
          </a:bodyPr>
          <a:lstStyle>
            <a:lvl1pPr marL="0" indent="0" algn="ctr">
              <a:buNone/>
              <a:defRPr sz="1100">
                <a:solidFill>
                  <a:srgbClr val="4F213A"/>
                </a:solidFill>
              </a:defRPr>
            </a:lvl1pPr>
          </a:lstStyle>
          <a:p>
            <a:pPr lvl="0"/>
            <a:r>
              <a:rPr lang="en-US" dirty="0"/>
              <a:t>Click to edit Master text styles</a:t>
            </a:r>
          </a:p>
        </p:txBody>
      </p:sp>
    </p:spTree>
    <p:extLst>
      <p:ext uri="{BB962C8B-B14F-4D97-AF65-F5344CB8AC3E}">
        <p14:creationId xmlns:p14="http://schemas.microsoft.com/office/powerpoint/2010/main" val="2672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34E6D9-9711-4BC9-8A99-54314039CBA5}"/>
              </a:ext>
            </a:extLst>
          </p:cNvPr>
          <p:cNvSpPr>
            <a:spLocks noGrp="1"/>
          </p:cNvSpPr>
          <p:nvPr>
            <p:ph sz="half" idx="1"/>
          </p:nvPr>
        </p:nvSpPr>
        <p:spPr>
          <a:xfrm>
            <a:off x="503584" y="1825625"/>
            <a:ext cx="528099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a:extLst>
              <a:ext uri="{FF2B5EF4-FFF2-40B4-BE49-F238E27FC236}">
                <a16:creationId xmlns:a16="http://schemas.microsoft.com/office/drawing/2014/main" id="{B1ABC37C-B970-4A19-9DCF-B3387FD95430}"/>
              </a:ext>
            </a:extLst>
          </p:cNvPr>
          <p:cNvSpPr>
            <a:spLocks noGrp="1"/>
          </p:cNvSpPr>
          <p:nvPr>
            <p:ph sz="half" idx="2"/>
          </p:nvPr>
        </p:nvSpPr>
        <p:spPr>
          <a:xfrm>
            <a:off x="6403048" y="1825625"/>
            <a:ext cx="528099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8" name="Straight Connector 7">
            <a:extLst>
              <a:ext uri="{FF2B5EF4-FFF2-40B4-BE49-F238E27FC236}">
                <a16:creationId xmlns:a16="http://schemas.microsoft.com/office/drawing/2014/main" id="{FA33FB1D-5242-4A2A-A358-FF3B28661BF2}"/>
              </a:ext>
            </a:extLst>
          </p:cNvPr>
          <p:cNvCxnSpPr/>
          <p:nvPr userDrawn="1"/>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0222582F-6BDD-40E2-B27A-DD86D37F5C14}"/>
              </a:ext>
            </a:extLst>
          </p:cNvPr>
          <p:cNvSpPr>
            <a:spLocks noGrp="1"/>
          </p:cNvSpPr>
          <p:nvPr>
            <p:ph type="title"/>
          </p:nvPr>
        </p:nvSpPr>
        <p:spPr>
          <a:xfrm>
            <a:off x="503584" y="1079638"/>
            <a:ext cx="11180455" cy="560250"/>
          </a:xfrm>
        </p:spPr>
        <p:txBody>
          <a:bodyPr/>
          <a:lstStyle/>
          <a:p>
            <a:r>
              <a:rPr lang="en-US"/>
              <a:t>Click to edit Master title style</a:t>
            </a:r>
            <a:endParaRPr lang="en-GB"/>
          </a:p>
        </p:txBody>
      </p:sp>
      <p:sp>
        <p:nvSpPr>
          <p:cNvPr id="10" name="Slide Number Placeholder 7">
            <a:extLst>
              <a:ext uri="{FF2B5EF4-FFF2-40B4-BE49-F238E27FC236}">
                <a16:creationId xmlns:a16="http://schemas.microsoft.com/office/drawing/2014/main" id="{5F12E595-D66A-4790-A585-6E70870BCDA3}"/>
              </a:ext>
            </a:extLst>
          </p:cNvPr>
          <p:cNvSpPr>
            <a:spLocks noGrp="1"/>
          </p:cNvSpPr>
          <p:nvPr>
            <p:ph type="sldNum" sz="quarter" idx="12"/>
          </p:nvPr>
        </p:nvSpPr>
        <p:spPr>
          <a:xfrm>
            <a:off x="10909331" y="6490801"/>
            <a:ext cx="1080000" cy="317504"/>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11" name="Text Placeholder 2">
            <a:extLst>
              <a:ext uri="{FF2B5EF4-FFF2-40B4-BE49-F238E27FC236}">
                <a16:creationId xmlns:a16="http://schemas.microsoft.com/office/drawing/2014/main" id="{84A7EA8F-32B4-430D-B785-B9CEF79206C5}"/>
              </a:ext>
            </a:extLst>
          </p:cNvPr>
          <p:cNvSpPr>
            <a:spLocks noGrp="1"/>
          </p:cNvSpPr>
          <p:nvPr>
            <p:ph type="body" sz="quarter" idx="10"/>
          </p:nvPr>
        </p:nvSpPr>
        <p:spPr>
          <a:xfrm>
            <a:off x="2358817" y="6519793"/>
            <a:ext cx="7474365" cy="218938"/>
          </a:xfrm>
        </p:spPr>
        <p:txBody>
          <a:bodyPr>
            <a:noAutofit/>
          </a:bodyPr>
          <a:lstStyle>
            <a:lvl1pPr marL="0" indent="0" algn="ctr">
              <a:buNone/>
              <a:defRPr sz="1100">
                <a:solidFill>
                  <a:srgbClr val="4F213A"/>
                </a:solidFill>
              </a:defRPr>
            </a:lvl1pPr>
          </a:lstStyle>
          <a:p>
            <a:pPr lvl="0"/>
            <a:r>
              <a:rPr lang="en-US" dirty="0"/>
              <a:t>Click to edit Master text styles</a:t>
            </a:r>
          </a:p>
        </p:txBody>
      </p:sp>
    </p:spTree>
    <p:extLst>
      <p:ext uri="{BB962C8B-B14F-4D97-AF65-F5344CB8AC3E}">
        <p14:creationId xmlns:p14="http://schemas.microsoft.com/office/powerpoint/2010/main" val="1680226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32442B93-1082-4B4A-9066-83C196BE9809}"/>
              </a:ext>
            </a:extLst>
          </p:cNvPr>
          <p:cNvCxnSpPr/>
          <p:nvPr userDrawn="1"/>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7E3DF5B6-6C1B-4107-B65C-54C96A02E92A}"/>
              </a:ext>
            </a:extLst>
          </p:cNvPr>
          <p:cNvSpPr>
            <a:spLocks noGrp="1"/>
          </p:cNvSpPr>
          <p:nvPr>
            <p:ph type="title"/>
          </p:nvPr>
        </p:nvSpPr>
        <p:spPr>
          <a:xfrm>
            <a:off x="503584" y="1079638"/>
            <a:ext cx="11180455" cy="560250"/>
          </a:xfrm>
        </p:spPr>
        <p:txBody>
          <a:bodyPr/>
          <a:lstStyle/>
          <a:p>
            <a:r>
              <a:rPr lang="en-US"/>
              <a:t>Click to edit Master title style</a:t>
            </a:r>
            <a:endParaRPr lang="en-GB"/>
          </a:p>
        </p:txBody>
      </p:sp>
      <p:sp>
        <p:nvSpPr>
          <p:cNvPr id="4" name="Slide Number Placeholder 7">
            <a:extLst>
              <a:ext uri="{FF2B5EF4-FFF2-40B4-BE49-F238E27FC236}">
                <a16:creationId xmlns:a16="http://schemas.microsoft.com/office/drawing/2014/main" id="{BFEC3948-A7A1-4B3C-9065-0CE0B1BFEC73}"/>
              </a:ext>
            </a:extLst>
          </p:cNvPr>
          <p:cNvSpPr>
            <a:spLocks noGrp="1"/>
          </p:cNvSpPr>
          <p:nvPr>
            <p:ph type="sldNum" sz="quarter" idx="12"/>
          </p:nvPr>
        </p:nvSpPr>
        <p:spPr>
          <a:xfrm>
            <a:off x="10909331" y="6490801"/>
            <a:ext cx="1080000" cy="317504"/>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5" name="Text Placeholder 2">
            <a:extLst>
              <a:ext uri="{FF2B5EF4-FFF2-40B4-BE49-F238E27FC236}">
                <a16:creationId xmlns:a16="http://schemas.microsoft.com/office/drawing/2014/main" id="{04905BFD-B8DC-4090-8037-23411CDC94FC}"/>
              </a:ext>
            </a:extLst>
          </p:cNvPr>
          <p:cNvSpPr>
            <a:spLocks noGrp="1"/>
          </p:cNvSpPr>
          <p:nvPr>
            <p:ph type="body" sz="quarter" idx="10"/>
          </p:nvPr>
        </p:nvSpPr>
        <p:spPr>
          <a:xfrm>
            <a:off x="2358817" y="6519793"/>
            <a:ext cx="7474365" cy="218938"/>
          </a:xfrm>
        </p:spPr>
        <p:txBody>
          <a:bodyPr>
            <a:noAutofit/>
          </a:bodyPr>
          <a:lstStyle>
            <a:lvl1pPr marL="0" indent="0" algn="ctr">
              <a:buNone/>
              <a:defRPr sz="1100">
                <a:solidFill>
                  <a:srgbClr val="4F213A"/>
                </a:solidFill>
              </a:defRPr>
            </a:lvl1pPr>
          </a:lstStyle>
          <a:p>
            <a:pPr lvl="0"/>
            <a:r>
              <a:rPr lang="en-US" dirty="0"/>
              <a:t>Click to edit Master text styles</a:t>
            </a:r>
          </a:p>
        </p:txBody>
      </p:sp>
    </p:spTree>
    <p:extLst>
      <p:ext uri="{BB962C8B-B14F-4D97-AF65-F5344CB8AC3E}">
        <p14:creationId xmlns:p14="http://schemas.microsoft.com/office/powerpoint/2010/main" val="1445940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7CB3C66-E4C0-4C63-9A6A-08569E1EBF5C}"/>
              </a:ext>
            </a:extLst>
          </p:cNvPr>
          <p:cNvCxnSpPr/>
          <p:nvPr userDrawn="1"/>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sp>
        <p:nvSpPr>
          <p:cNvPr id="3" name="Slide Number Placeholder 7">
            <a:extLst>
              <a:ext uri="{FF2B5EF4-FFF2-40B4-BE49-F238E27FC236}">
                <a16:creationId xmlns:a16="http://schemas.microsoft.com/office/drawing/2014/main" id="{B3B96A9F-FAC3-459D-99B4-3992A322DE89}"/>
              </a:ext>
            </a:extLst>
          </p:cNvPr>
          <p:cNvSpPr>
            <a:spLocks noGrp="1"/>
          </p:cNvSpPr>
          <p:nvPr>
            <p:ph type="sldNum" sz="quarter" idx="12"/>
          </p:nvPr>
        </p:nvSpPr>
        <p:spPr>
          <a:xfrm>
            <a:off x="10909331" y="6490801"/>
            <a:ext cx="1080000" cy="317504"/>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4" name="Text Placeholder 2">
            <a:extLst>
              <a:ext uri="{FF2B5EF4-FFF2-40B4-BE49-F238E27FC236}">
                <a16:creationId xmlns:a16="http://schemas.microsoft.com/office/drawing/2014/main" id="{9104D6F5-EF09-44AE-B595-02DB78CB557C}"/>
              </a:ext>
            </a:extLst>
          </p:cNvPr>
          <p:cNvSpPr>
            <a:spLocks noGrp="1"/>
          </p:cNvSpPr>
          <p:nvPr>
            <p:ph type="body" sz="quarter" idx="10"/>
          </p:nvPr>
        </p:nvSpPr>
        <p:spPr>
          <a:xfrm>
            <a:off x="2358817" y="6519793"/>
            <a:ext cx="7474365" cy="218938"/>
          </a:xfrm>
        </p:spPr>
        <p:txBody>
          <a:bodyPr>
            <a:noAutofit/>
          </a:bodyPr>
          <a:lstStyle>
            <a:lvl1pPr marL="0" indent="0" algn="ctr">
              <a:buNone/>
              <a:defRPr sz="1100">
                <a:solidFill>
                  <a:srgbClr val="4F213A"/>
                </a:solidFill>
              </a:defRPr>
            </a:lvl1pPr>
          </a:lstStyle>
          <a:p>
            <a:pPr lvl="0"/>
            <a:r>
              <a:rPr lang="en-US" dirty="0"/>
              <a:t>Click to edit Master text styles</a:t>
            </a:r>
          </a:p>
        </p:txBody>
      </p:sp>
    </p:spTree>
    <p:extLst>
      <p:ext uri="{BB962C8B-B14F-4D97-AF65-F5344CB8AC3E}">
        <p14:creationId xmlns:p14="http://schemas.microsoft.com/office/powerpoint/2010/main" val="4228107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7CB3C66-E4C0-4C63-9A6A-08569E1EBF5C}"/>
              </a:ext>
            </a:extLst>
          </p:cNvPr>
          <p:cNvCxnSpPr/>
          <p:nvPr userDrawn="1"/>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09588E4E-9B33-4EA9-9A29-0196A14CE71B}"/>
              </a:ext>
            </a:extLst>
          </p:cNvPr>
          <p:cNvSpPr>
            <a:spLocks noGrp="1"/>
          </p:cNvSpPr>
          <p:nvPr>
            <p:ph type="title"/>
          </p:nvPr>
        </p:nvSpPr>
        <p:spPr>
          <a:xfrm>
            <a:off x="503584" y="1079638"/>
            <a:ext cx="11180455" cy="560250"/>
          </a:xfrm>
        </p:spPr>
        <p:txBody>
          <a:bodyPr/>
          <a:lstStyle/>
          <a:p>
            <a:endParaRPr lang="en-GB" dirty="0"/>
          </a:p>
        </p:txBody>
      </p:sp>
      <p:sp>
        <p:nvSpPr>
          <p:cNvPr id="4" name="Content Placeholder 2">
            <a:extLst>
              <a:ext uri="{FF2B5EF4-FFF2-40B4-BE49-F238E27FC236}">
                <a16:creationId xmlns:a16="http://schemas.microsoft.com/office/drawing/2014/main" id="{50308D50-1275-4293-A089-DEE77432591F}"/>
              </a:ext>
            </a:extLst>
          </p:cNvPr>
          <p:cNvSpPr>
            <a:spLocks noGrp="1"/>
          </p:cNvSpPr>
          <p:nvPr>
            <p:ph idx="1"/>
          </p:nvPr>
        </p:nvSpPr>
        <p:spPr>
          <a:xfrm>
            <a:off x="503586" y="1822450"/>
            <a:ext cx="5352416" cy="4351338"/>
          </a:xfrm>
        </p:spPr>
        <p:txBody>
          <a:bodyPr/>
          <a:lstStyle/>
          <a:p>
            <a:pPr marL="0" indent="0">
              <a:buNone/>
            </a:pPr>
            <a:endParaRPr lang="en-GB" dirty="0"/>
          </a:p>
        </p:txBody>
      </p:sp>
      <p:sp>
        <p:nvSpPr>
          <p:cNvPr id="6" name="Rectangle: Single Corner Rounded 10" title="[Add Alt Text]">
            <a:extLst>
              <a:ext uri="{FF2B5EF4-FFF2-40B4-BE49-F238E27FC236}">
                <a16:creationId xmlns:a16="http://schemas.microsoft.com/office/drawing/2014/main" id="{884E0BF7-0713-4AA0-BA17-BFFF02F72CE8}"/>
              </a:ext>
            </a:extLst>
          </p:cNvPr>
          <p:cNvSpPr/>
          <p:nvPr userDrawn="1"/>
        </p:nvSpPr>
        <p:spPr>
          <a:xfrm flipH="1">
            <a:off x="6335999" y="2157046"/>
            <a:ext cx="5863815" cy="3641970"/>
          </a:xfrm>
          <a:custGeom>
            <a:avLst/>
            <a:gdLst>
              <a:gd name="connsiteX0" fmla="*/ 0 w 8046888"/>
              <a:gd name="connsiteY0" fmla="*/ 0 h 3636000"/>
              <a:gd name="connsiteX1" fmla="*/ 7440876 w 8046888"/>
              <a:gd name="connsiteY1" fmla="*/ 0 h 3636000"/>
              <a:gd name="connsiteX2" fmla="*/ 8046888 w 8046888"/>
              <a:gd name="connsiteY2" fmla="*/ 606012 h 3636000"/>
              <a:gd name="connsiteX3" fmla="*/ 8046888 w 8046888"/>
              <a:gd name="connsiteY3" fmla="*/ 3636000 h 3636000"/>
              <a:gd name="connsiteX4" fmla="*/ 0 w 8046888"/>
              <a:gd name="connsiteY4" fmla="*/ 3636000 h 3636000"/>
              <a:gd name="connsiteX5" fmla="*/ 0 w 8046888"/>
              <a:gd name="connsiteY5" fmla="*/ 0 h 3636000"/>
              <a:gd name="connsiteX0" fmla="*/ 0 w 8051495"/>
              <a:gd name="connsiteY0" fmla="*/ 0 h 3636000"/>
              <a:gd name="connsiteX1" fmla="*/ 7774618 w 8051495"/>
              <a:gd name="connsiteY1" fmla="*/ 0 h 3636000"/>
              <a:gd name="connsiteX2" fmla="*/ 8046888 w 8051495"/>
              <a:gd name="connsiteY2" fmla="*/ 606012 h 3636000"/>
              <a:gd name="connsiteX3" fmla="*/ 8046888 w 8051495"/>
              <a:gd name="connsiteY3" fmla="*/ 3636000 h 3636000"/>
              <a:gd name="connsiteX4" fmla="*/ 0 w 8051495"/>
              <a:gd name="connsiteY4" fmla="*/ 3636000 h 3636000"/>
              <a:gd name="connsiteX5" fmla="*/ 0 w 8051495"/>
              <a:gd name="connsiteY5" fmla="*/ 0 h 3636000"/>
              <a:gd name="connsiteX0" fmla="*/ 0 w 8049287"/>
              <a:gd name="connsiteY0" fmla="*/ 15885 h 3651885"/>
              <a:gd name="connsiteX1" fmla="*/ 7774618 w 8049287"/>
              <a:gd name="connsiteY1" fmla="*/ 15885 h 3651885"/>
              <a:gd name="connsiteX2" fmla="*/ 8044175 w 8049287"/>
              <a:gd name="connsiteY2" fmla="*/ 244741 h 3651885"/>
              <a:gd name="connsiteX3" fmla="*/ 8046888 w 8049287"/>
              <a:gd name="connsiteY3" fmla="*/ 3651885 h 3651885"/>
              <a:gd name="connsiteX4" fmla="*/ 0 w 8049287"/>
              <a:gd name="connsiteY4" fmla="*/ 3651885 h 3651885"/>
              <a:gd name="connsiteX5" fmla="*/ 0 w 8049287"/>
              <a:gd name="connsiteY5" fmla="*/ 15885 h 3651885"/>
              <a:gd name="connsiteX0" fmla="*/ 0 w 8046888"/>
              <a:gd name="connsiteY0" fmla="*/ 0 h 3636000"/>
              <a:gd name="connsiteX1" fmla="*/ 7774618 w 8046888"/>
              <a:gd name="connsiteY1" fmla="*/ 0 h 3636000"/>
              <a:gd name="connsiteX2" fmla="*/ 8044175 w 8046888"/>
              <a:gd name="connsiteY2" fmla="*/ 228856 h 3636000"/>
              <a:gd name="connsiteX3" fmla="*/ 8046888 w 8046888"/>
              <a:gd name="connsiteY3" fmla="*/ 3636000 h 3636000"/>
              <a:gd name="connsiteX4" fmla="*/ 0 w 8046888"/>
              <a:gd name="connsiteY4" fmla="*/ 3636000 h 3636000"/>
              <a:gd name="connsiteX5" fmla="*/ 0 w 8046888"/>
              <a:gd name="connsiteY5" fmla="*/ 0 h 3636000"/>
              <a:gd name="connsiteX0" fmla="*/ 0 w 8046888"/>
              <a:gd name="connsiteY0" fmla="*/ 0 h 3636000"/>
              <a:gd name="connsiteX1" fmla="*/ 7774618 w 8046888"/>
              <a:gd name="connsiteY1" fmla="*/ 0 h 3636000"/>
              <a:gd name="connsiteX2" fmla="*/ 8044175 w 8046888"/>
              <a:gd name="connsiteY2" fmla="*/ 312970 h 3636000"/>
              <a:gd name="connsiteX3" fmla="*/ 8046888 w 8046888"/>
              <a:gd name="connsiteY3" fmla="*/ 3636000 h 3636000"/>
              <a:gd name="connsiteX4" fmla="*/ 0 w 8046888"/>
              <a:gd name="connsiteY4" fmla="*/ 3636000 h 3636000"/>
              <a:gd name="connsiteX5" fmla="*/ 0 w 8046888"/>
              <a:gd name="connsiteY5" fmla="*/ 0 h 3636000"/>
              <a:gd name="connsiteX0" fmla="*/ 0 w 8046888"/>
              <a:gd name="connsiteY0" fmla="*/ 2371 h 3638371"/>
              <a:gd name="connsiteX1" fmla="*/ 2183073 w 8046888"/>
              <a:gd name="connsiteY1" fmla="*/ 0 h 3638371"/>
              <a:gd name="connsiteX2" fmla="*/ 7774618 w 8046888"/>
              <a:gd name="connsiteY2" fmla="*/ 2371 h 3638371"/>
              <a:gd name="connsiteX3" fmla="*/ 8044175 w 8046888"/>
              <a:gd name="connsiteY3" fmla="*/ 315341 h 3638371"/>
              <a:gd name="connsiteX4" fmla="*/ 8046888 w 8046888"/>
              <a:gd name="connsiteY4" fmla="*/ 3638371 h 3638371"/>
              <a:gd name="connsiteX5" fmla="*/ 0 w 8046888"/>
              <a:gd name="connsiteY5" fmla="*/ 3638371 h 3638371"/>
              <a:gd name="connsiteX6" fmla="*/ 0 w 8046888"/>
              <a:gd name="connsiteY6" fmla="*/ 2371 h 3638371"/>
              <a:gd name="connsiteX0" fmla="*/ 0 w 8046888"/>
              <a:gd name="connsiteY0" fmla="*/ 2371 h 3638371"/>
              <a:gd name="connsiteX1" fmla="*/ 2183073 w 8046888"/>
              <a:gd name="connsiteY1" fmla="*/ 0 h 3638371"/>
              <a:gd name="connsiteX2" fmla="*/ 2183073 w 8046888"/>
              <a:gd name="connsiteY2" fmla="*/ 1 h 3638371"/>
              <a:gd name="connsiteX3" fmla="*/ 7774618 w 8046888"/>
              <a:gd name="connsiteY3" fmla="*/ 2371 h 3638371"/>
              <a:gd name="connsiteX4" fmla="*/ 8044175 w 8046888"/>
              <a:gd name="connsiteY4" fmla="*/ 315341 h 3638371"/>
              <a:gd name="connsiteX5" fmla="*/ 8046888 w 8046888"/>
              <a:gd name="connsiteY5" fmla="*/ 3638371 h 3638371"/>
              <a:gd name="connsiteX6" fmla="*/ 0 w 8046888"/>
              <a:gd name="connsiteY6" fmla="*/ 3638371 h 3638371"/>
              <a:gd name="connsiteX7" fmla="*/ 0 w 8046888"/>
              <a:gd name="connsiteY7" fmla="*/ 2371 h 3638371"/>
              <a:gd name="connsiteX0" fmla="*/ 0 w 8046888"/>
              <a:gd name="connsiteY0" fmla="*/ 2371 h 3641970"/>
              <a:gd name="connsiteX1" fmla="*/ 2183073 w 8046888"/>
              <a:gd name="connsiteY1" fmla="*/ 0 h 3641970"/>
              <a:gd name="connsiteX2" fmla="*/ 2183073 w 8046888"/>
              <a:gd name="connsiteY2" fmla="*/ 1 h 3641970"/>
              <a:gd name="connsiteX3" fmla="*/ 7774618 w 8046888"/>
              <a:gd name="connsiteY3" fmla="*/ 2371 h 3641970"/>
              <a:gd name="connsiteX4" fmla="*/ 8044175 w 8046888"/>
              <a:gd name="connsiteY4" fmla="*/ 315341 h 3641970"/>
              <a:gd name="connsiteX5" fmla="*/ 8046888 w 8046888"/>
              <a:gd name="connsiteY5" fmla="*/ 3638371 h 3641970"/>
              <a:gd name="connsiteX6" fmla="*/ 2190888 w 8046888"/>
              <a:gd name="connsiteY6" fmla="*/ 3641970 h 3641970"/>
              <a:gd name="connsiteX7" fmla="*/ 0 w 8046888"/>
              <a:gd name="connsiteY7" fmla="*/ 3638371 h 3641970"/>
              <a:gd name="connsiteX8" fmla="*/ 0 w 8046888"/>
              <a:gd name="connsiteY8" fmla="*/ 2371 h 3641970"/>
              <a:gd name="connsiteX0" fmla="*/ 0 w 8046888"/>
              <a:gd name="connsiteY0" fmla="*/ 2371 h 3641970"/>
              <a:gd name="connsiteX1" fmla="*/ 2183073 w 8046888"/>
              <a:gd name="connsiteY1" fmla="*/ 0 h 3641970"/>
              <a:gd name="connsiteX2" fmla="*/ 2183073 w 8046888"/>
              <a:gd name="connsiteY2" fmla="*/ 1 h 3641970"/>
              <a:gd name="connsiteX3" fmla="*/ 7774618 w 8046888"/>
              <a:gd name="connsiteY3" fmla="*/ 2371 h 3641970"/>
              <a:gd name="connsiteX4" fmla="*/ 8044175 w 8046888"/>
              <a:gd name="connsiteY4" fmla="*/ 315341 h 3641970"/>
              <a:gd name="connsiteX5" fmla="*/ 8046888 w 8046888"/>
              <a:gd name="connsiteY5" fmla="*/ 3638371 h 3641970"/>
              <a:gd name="connsiteX6" fmla="*/ 2190888 w 8046888"/>
              <a:gd name="connsiteY6" fmla="*/ 3641970 h 3641970"/>
              <a:gd name="connsiteX7" fmla="*/ 0 w 8046888"/>
              <a:gd name="connsiteY7" fmla="*/ 3638371 h 3641970"/>
              <a:gd name="connsiteX8" fmla="*/ 0 w 8046888"/>
              <a:gd name="connsiteY8" fmla="*/ 2371 h 3641970"/>
              <a:gd name="connsiteX0" fmla="*/ 0 w 8046888"/>
              <a:gd name="connsiteY0" fmla="*/ 2371 h 3641970"/>
              <a:gd name="connsiteX1" fmla="*/ 2183073 w 8046888"/>
              <a:gd name="connsiteY1" fmla="*/ 0 h 3641970"/>
              <a:gd name="connsiteX2" fmla="*/ 2183073 w 8046888"/>
              <a:gd name="connsiteY2" fmla="*/ 1 h 3641970"/>
              <a:gd name="connsiteX3" fmla="*/ 7774618 w 8046888"/>
              <a:gd name="connsiteY3" fmla="*/ 2371 h 3641970"/>
              <a:gd name="connsiteX4" fmla="*/ 8044175 w 8046888"/>
              <a:gd name="connsiteY4" fmla="*/ 315341 h 3641970"/>
              <a:gd name="connsiteX5" fmla="*/ 8046888 w 8046888"/>
              <a:gd name="connsiteY5" fmla="*/ 3638371 h 3641970"/>
              <a:gd name="connsiteX6" fmla="*/ 2190888 w 8046888"/>
              <a:gd name="connsiteY6" fmla="*/ 3641970 h 3641970"/>
              <a:gd name="connsiteX7" fmla="*/ 2186980 w 8046888"/>
              <a:gd name="connsiteY7" fmla="*/ 3638062 h 3641970"/>
              <a:gd name="connsiteX8" fmla="*/ 0 w 8046888"/>
              <a:gd name="connsiteY8" fmla="*/ 3638371 h 3641970"/>
              <a:gd name="connsiteX9" fmla="*/ 0 w 8046888"/>
              <a:gd name="connsiteY9" fmla="*/ 2371 h 3641970"/>
              <a:gd name="connsiteX0" fmla="*/ 0 w 8046888"/>
              <a:gd name="connsiteY0" fmla="*/ 2371 h 3641970"/>
              <a:gd name="connsiteX1" fmla="*/ 2183073 w 8046888"/>
              <a:gd name="connsiteY1" fmla="*/ 0 h 3641970"/>
              <a:gd name="connsiteX2" fmla="*/ 2183073 w 8046888"/>
              <a:gd name="connsiteY2" fmla="*/ 1 h 3641970"/>
              <a:gd name="connsiteX3" fmla="*/ 7774618 w 8046888"/>
              <a:gd name="connsiteY3" fmla="*/ 2371 h 3641970"/>
              <a:gd name="connsiteX4" fmla="*/ 8044175 w 8046888"/>
              <a:gd name="connsiteY4" fmla="*/ 315341 h 3641970"/>
              <a:gd name="connsiteX5" fmla="*/ 8046888 w 8046888"/>
              <a:gd name="connsiteY5" fmla="*/ 3638371 h 3641970"/>
              <a:gd name="connsiteX6" fmla="*/ 2190888 w 8046888"/>
              <a:gd name="connsiteY6" fmla="*/ 3641970 h 3641970"/>
              <a:gd name="connsiteX7" fmla="*/ 2186980 w 8046888"/>
              <a:gd name="connsiteY7" fmla="*/ 3638062 h 3641970"/>
              <a:gd name="connsiteX8" fmla="*/ 0 w 8046888"/>
              <a:gd name="connsiteY8" fmla="*/ 3638371 h 3641970"/>
              <a:gd name="connsiteX9" fmla="*/ 0 w 8046888"/>
              <a:gd name="connsiteY9" fmla="*/ 2371 h 3641970"/>
              <a:gd name="connsiteX0" fmla="*/ 0 w 8046888"/>
              <a:gd name="connsiteY0" fmla="*/ 2371 h 3641970"/>
              <a:gd name="connsiteX1" fmla="*/ 2183073 w 8046888"/>
              <a:gd name="connsiteY1" fmla="*/ 0 h 3641970"/>
              <a:gd name="connsiteX2" fmla="*/ 2183073 w 8046888"/>
              <a:gd name="connsiteY2" fmla="*/ 1 h 3641970"/>
              <a:gd name="connsiteX3" fmla="*/ 7774618 w 8046888"/>
              <a:gd name="connsiteY3" fmla="*/ 2371 h 3641970"/>
              <a:gd name="connsiteX4" fmla="*/ 8044175 w 8046888"/>
              <a:gd name="connsiteY4" fmla="*/ 315341 h 3641970"/>
              <a:gd name="connsiteX5" fmla="*/ 8046888 w 8046888"/>
              <a:gd name="connsiteY5" fmla="*/ 3638371 h 3641970"/>
              <a:gd name="connsiteX6" fmla="*/ 2190888 w 8046888"/>
              <a:gd name="connsiteY6" fmla="*/ 3641970 h 3641970"/>
              <a:gd name="connsiteX7" fmla="*/ 2186980 w 8046888"/>
              <a:gd name="connsiteY7" fmla="*/ 3638062 h 3641970"/>
              <a:gd name="connsiteX8" fmla="*/ 0 w 8046888"/>
              <a:gd name="connsiteY8" fmla="*/ 2371 h 3641970"/>
              <a:gd name="connsiteX0" fmla="*/ 0 w 8046888"/>
              <a:gd name="connsiteY0" fmla="*/ 2371 h 3641970"/>
              <a:gd name="connsiteX1" fmla="*/ 2183073 w 8046888"/>
              <a:gd name="connsiteY1" fmla="*/ 0 h 3641970"/>
              <a:gd name="connsiteX2" fmla="*/ 2183073 w 8046888"/>
              <a:gd name="connsiteY2" fmla="*/ 1 h 3641970"/>
              <a:gd name="connsiteX3" fmla="*/ 7774618 w 8046888"/>
              <a:gd name="connsiteY3" fmla="*/ 2371 h 3641970"/>
              <a:gd name="connsiteX4" fmla="*/ 8044175 w 8046888"/>
              <a:gd name="connsiteY4" fmla="*/ 315341 h 3641970"/>
              <a:gd name="connsiteX5" fmla="*/ 8046888 w 8046888"/>
              <a:gd name="connsiteY5" fmla="*/ 3638371 h 3641970"/>
              <a:gd name="connsiteX6" fmla="*/ 2190888 w 8046888"/>
              <a:gd name="connsiteY6" fmla="*/ 3641970 h 3641970"/>
              <a:gd name="connsiteX7" fmla="*/ 2186980 w 8046888"/>
              <a:gd name="connsiteY7" fmla="*/ 3638062 h 3641970"/>
              <a:gd name="connsiteX8" fmla="*/ 0 w 8046888"/>
              <a:gd name="connsiteY8" fmla="*/ 2371 h 3641970"/>
              <a:gd name="connsiteX0" fmla="*/ 3907 w 5863815"/>
              <a:gd name="connsiteY0" fmla="*/ 3638062 h 3641970"/>
              <a:gd name="connsiteX1" fmla="*/ 0 w 5863815"/>
              <a:gd name="connsiteY1" fmla="*/ 0 h 3641970"/>
              <a:gd name="connsiteX2" fmla="*/ 0 w 5863815"/>
              <a:gd name="connsiteY2" fmla="*/ 1 h 3641970"/>
              <a:gd name="connsiteX3" fmla="*/ 5591545 w 5863815"/>
              <a:gd name="connsiteY3" fmla="*/ 2371 h 3641970"/>
              <a:gd name="connsiteX4" fmla="*/ 5861102 w 5863815"/>
              <a:gd name="connsiteY4" fmla="*/ 315341 h 3641970"/>
              <a:gd name="connsiteX5" fmla="*/ 5863815 w 5863815"/>
              <a:gd name="connsiteY5" fmla="*/ 3638371 h 3641970"/>
              <a:gd name="connsiteX6" fmla="*/ 7815 w 5863815"/>
              <a:gd name="connsiteY6" fmla="*/ 3641970 h 3641970"/>
              <a:gd name="connsiteX7" fmla="*/ 3907 w 5863815"/>
              <a:gd name="connsiteY7" fmla="*/ 3638062 h 3641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3815" h="3641970">
                <a:moveTo>
                  <a:pt x="3907" y="3638062"/>
                </a:moveTo>
                <a:cubicBezTo>
                  <a:pt x="2605" y="2425375"/>
                  <a:pt x="1302" y="1212687"/>
                  <a:pt x="0" y="0"/>
                </a:cubicBezTo>
                <a:lnTo>
                  <a:pt x="0" y="1"/>
                </a:lnTo>
                <a:lnTo>
                  <a:pt x="5591545" y="2371"/>
                </a:lnTo>
                <a:cubicBezTo>
                  <a:pt x="5926236" y="2371"/>
                  <a:pt x="5850249" y="322532"/>
                  <a:pt x="5861102" y="315341"/>
                </a:cubicBezTo>
                <a:cubicBezTo>
                  <a:pt x="5862006" y="1451056"/>
                  <a:pt x="5862911" y="2502656"/>
                  <a:pt x="5863815" y="3638371"/>
                </a:cubicBezTo>
                <a:lnTo>
                  <a:pt x="7815" y="3641970"/>
                </a:lnTo>
                <a:lnTo>
                  <a:pt x="3907" y="3638062"/>
                </a:lnTo>
                <a:close/>
              </a:path>
            </a:pathLst>
          </a:custGeom>
          <a:blipFill dpi="0" rotWithShape="0">
            <a:blip r:embed="rId2" cstate="screen">
              <a:extLst>
                <a:ext uri="{BEBA8EAE-BF5A-486C-A8C5-ECC9F3942E4B}">
                  <a14:imgProps xmlns:a14="http://schemas.microsoft.com/office/drawing/2010/main">
                    <a14:imgLayer r:embed="rId3">
                      <a14:imgEffect>
                        <a14:brightnessContrast bright="5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7" name="Slide Number Placeholder 7">
            <a:extLst>
              <a:ext uri="{FF2B5EF4-FFF2-40B4-BE49-F238E27FC236}">
                <a16:creationId xmlns:a16="http://schemas.microsoft.com/office/drawing/2014/main" id="{116270B7-E694-4628-8E0E-C2FECDB1A068}"/>
              </a:ext>
            </a:extLst>
          </p:cNvPr>
          <p:cNvSpPr>
            <a:spLocks noGrp="1"/>
          </p:cNvSpPr>
          <p:nvPr>
            <p:ph type="sldNum" sz="quarter" idx="12"/>
          </p:nvPr>
        </p:nvSpPr>
        <p:spPr>
          <a:xfrm>
            <a:off x="10909331" y="6490801"/>
            <a:ext cx="1080000" cy="317504"/>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8" name="Text Placeholder 2">
            <a:extLst>
              <a:ext uri="{FF2B5EF4-FFF2-40B4-BE49-F238E27FC236}">
                <a16:creationId xmlns:a16="http://schemas.microsoft.com/office/drawing/2014/main" id="{1EE34BB4-D397-46D9-9990-7B2C8EF0A443}"/>
              </a:ext>
            </a:extLst>
          </p:cNvPr>
          <p:cNvSpPr>
            <a:spLocks noGrp="1"/>
          </p:cNvSpPr>
          <p:nvPr>
            <p:ph type="body" sz="quarter" idx="10"/>
          </p:nvPr>
        </p:nvSpPr>
        <p:spPr>
          <a:xfrm>
            <a:off x="2358817" y="6519793"/>
            <a:ext cx="7474365" cy="218938"/>
          </a:xfrm>
        </p:spPr>
        <p:txBody>
          <a:bodyPr>
            <a:noAutofit/>
          </a:bodyPr>
          <a:lstStyle>
            <a:lvl1pPr marL="0" indent="0" algn="ctr">
              <a:buNone/>
              <a:defRPr sz="1100">
                <a:solidFill>
                  <a:srgbClr val="4F213A"/>
                </a:solidFill>
              </a:defRPr>
            </a:lvl1pPr>
          </a:lstStyle>
          <a:p>
            <a:pPr lvl="0"/>
            <a:r>
              <a:rPr lang="en-US" dirty="0"/>
              <a:t>Click to edit Master text styles</a:t>
            </a:r>
          </a:p>
        </p:txBody>
      </p:sp>
    </p:spTree>
    <p:extLst>
      <p:ext uri="{BB962C8B-B14F-4D97-AF65-F5344CB8AC3E}">
        <p14:creationId xmlns:p14="http://schemas.microsoft.com/office/powerpoint/2010/main" val="1309361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5630EF-926F-4720-AFFC-0A040DECA942}"/>
              </a:ext>
            </a:extLst>
          </p:cNvPr>
          <p:cNvSpPr/>
          <p:nvPr userDrawn="1"/>
        </p:nvSpPr>
        <p:spPr>
          <a:xfrm>
            <a:off x="6543675" y="0"/>
            <a:ext cx="5648325" cy="6420678"/>
          </a:xfrm>
          <a:prstGeom prst="rect">
            <a:avLst/>
          </a:prstGeom>
          <a:blipFill dpi="0" rotWithShape="1">
            <a:blip r:embed="rId2"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cxnSp>
        <p:nvCxnSpPr>
          <p:cNvPr id="5" name="Straight Connector 4">
            <a:extLst>
              <a:ext uri="{FF2B5EF4-FFF2-40B4-BE49-F238E27FC236}">
                <a16:creationId xmlns:a16="http://schemas.microsoft.com/office/drawing/2014/main" id="{87CB3C66-E4C0-4C63-9A6A-08569E1EBF5C}"/>
              </a:ext>
            </a:extLst>
          </p:cNvPr>
          <p:cNvCxnSpPr/>
          <p:nvPr userDrawn="1"/>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09588E4E-9B33-4EA9-9A29-0196A14CE71B}"/>
              </a:ext>
            </a:extLst>
          </p:cNvPr>
          <p:cNvSpPr>
            <a:spLocks noGrp="1"/>
          </p:cNvSpPr>
          <p:nvPr>
            <p:ph type="title"/>
          </p:nvPr>
        </p:nvSpPr>
        <p:spPr>
          <a:xfrm>
            <a:off x="503585" y="1079638"/>
            <a:ext cx="5352416" cy="560250"/>
          </a:xfrm>
        </p:spPr>
        <p:txBody>
          <a:bodyPr/>
          <a:lstStyle/>
          <a:p>
            <a:endParaRPr lang="en-GB" dirty="0"/>
          </a:p>
        </p:txBody>
      </p:sp>
      <p:sp>
        <p:nvSpPr>
          <p:cNvPr id="4" name="Content Placeholder 2">
            <a:extLst>
              <a:ext uri="{FF2B5EF4-FFF2-40B4-BE49-F238E27FC236}">
                <a16:creationId xmlns:a16="http://schemas.microsoft.com/office/drawing/2014/main" id="{50308D50-1275-4293-A089-DEE77432591F}"/>
              </a:ext>
            </a:extLst>
          </p:cNvPr>
          <p:cNvSpPr>
            <a:spLocks noGrp="1"/>
          </p:cNvSpPr>
          <p:nvPr>
            <p:ph idx="1"/>
          </p:nvPr>
        </p:nvSpPr>
        <p:spPr>
          <a:xfrm>
            <a:off x="503586" y="1822450"/>
            <a:ext cx="5352416" cy="4351338"/>
          </a:xfrm>
        </p:spPr>
        <p:txBody>
          <a:bodyPr/>
          <a:lstStyle/>
          <a:p>
            <a:pPr marL="0" indent="0">
              <a:buNone/>
            </a:pPr>
            <a:endParaRPr lang="en-GB" dirty="0"/>
          </a:p>
        </p:txBody>
      </p:sp>
      <p:sp>
        <p:nvSpPr>
          <p:cNvPr id="6" name="Slide Number Placeholder 7">
            <a:extLst>
              <a:ext uri="{FF2B5EF4-FFF2-40B4-BE49-F238E27FC236}">
                <a16:creationId xmlns:a16="http://schemas.microsoft.com/office/drawing/2014/main" id="{51B8A58A-FB0F-4BEF-9AA0-068BD5997E3B}"/>
              </a:ext>
            </a:extLst>
          </p:cNvPr>
          <p:cNvSpPr>
            <a:spLocks noGrp="1"/>
          </p:cNvSpPr>
          <p:nvPr>
            <p:ph type="sldNum" sz="quarter" idx="12"/>
          </p:nvPr>
        </p:nvSpPr>
        <p:spPr>
          <a:xfrm>
            <a:off x="10909331" y="6490801"/>
            <a:ext cx="1080000" cy="317504"/>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8" name="Text Placeholder 2">
            <a:extLst>
              <a:ext uri="{FF2B5EF4-FFF2-40B4-BE49-F238E27FC236}">
                <a16:creationId xmlns:a16="http://schemas.microsoft.com/office/drawing/2014/main" id="{77F61674-A4B1-4C95-8F22-2347478939C0}"/>
              </a:ext>
            </a:extLst>
          </p:cNvPr>
          <p:cNvSpPr>
            <a:spLocks noGrp="1"/>
          </p:cNvSpPr>
          <p:nvPr>
            <p:ph type="body" sz="quarter" idx="10"/>
          </p:nvPr>
        </p:nvSpPr>
        <p:spPr>
          <a:xfrm>
            <a:off x="2358817" y="6519793"/>
            <a:ext cx="7474365" cy="218938"/>
          </a:xfrm>
        </p:spPr>
        <p:txBody>
          <a:bodyPr>
            <a:noAutofit/>
          </a:bodyPr>
          <a:lstStyle>
            <a:lvl1pPr marL="0" indent="0" algn="ctr">
              <a:buNone/>
              <a:defRPr sz="1100">
                <a:solidFill>
                  <a:srgbClr val="4F213A"/>
                </a:solidFill>
              </a:defRPr>
            </a:lvl1pPr>
          </a:lstStyle>
          <a:p>
            <a:pPr lvl="0"/>
            <a:r>
              <a:rPr lang="en-US" dirty="0"/>
              <a:t>Click to edit Master text styles</a:t>
            </a:r>
          </a:p>
        </p:txBody>
      </p:sp>
    </p:spTree>
    <p:extLst>
      <p:ext uri="{BB962C8B-B14F-4D97-AF65-F5344CB8AC3E}">
        <p14:creationId xmlns:p14="http://schemas.microsoft.com/office/powerpoint/2010/main" val="1350737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7CB3C66-E4C0-4C63-9A6A-08569E1EBF5C}"/>
              </a:ext>
            </a:extLst>
          </p:cNvPr>
          <p:cNvCxnSpPr/>
          <p:nvPr userDrawn="1"/>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40F51B11-BBC8-467F-A1CA-355F8B43620F}"/>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0" y="2395727"/>
            <a:ext cx="5734878" cy="2498546"/>
          </a:xfrm>
          <a:prstGeom prst="rect">
            <a:avLst/>
          </a:prstGeom>
        </p:spPr>
      </p:pic>
      <p:sp>
        <p:nvSpPr>
          <p:cNvPr id="10" name="Title 1">
            <a:extLst>
              <a:ext uri="{FF2B5EF4-FFF2-40B4-BE49-F238E27FC236}">
                <a16:creationId xmlns:a16="http://schemas.microsoft.com/office/drawing/2014/main" id="{55716B02-927E-4FA0-8781-E184CA973478}"/>
              </a:ext>
            </a:extLst>
          </p:cNvPr>
          <p:cNvSpPr>
            <a:spLocks noGrp="1"/>
          </p:cNvSpPr>
          <p:nvPr>
            <p:ph type="title"/>
          </p:nvPr>
        </p:nvSpPr>
        <p:spPr>
          <a:xfrm>
            <a:off x="415926" y="2676515"/>
            <a:ext cx="4843388" cy="1189808"/>
          </a:xfrm>
        </p:spPr>
        <p:txBody>
          <a:bodyPr>
            <a:noAutofit/>
          </a:bodyPr>
          <a:lstStyle>
            <a:lvl1pPr>
              <a:defRPr sz="3800">
                <a:solidFill>
                  <a:schemeClr val="bg1"/>
                </a:solidFill>
              </a:defRPr>
            </a:lvl1pPr>
          </a:lstStyle>
          <a:p>
            <a:endParaRPr lang="en-GB" dirty="0"/>
          </a:p>
        </p:txBody>
      </p:sp>
      <p:sp>
        <p:nvSpPr>
          <p:cNvPr id="11" name="Text Placeholder 7">
            <a:extLst>
              <a:ext uri="{FF2B5EF4-FFF2-40B4-BE49-F238E27FC236}">
                <a16:creationId xmlns:a16="http://schemas.microsoft.com/office/drawing/2014/main" id="{92B6EBA4-E855-4163-A54A-3633462AA431}"/>
              </a:ext>
            </a:extLst>
          </p:cNvPr>
          <p:cNvSpPr>
            <a:spLocks noGrp="1"/>
          </p:cNvSpPr>
          <p:nvPr>
            <p:ph type="body" sz="quarter" idx="10"/>
          </p:nvPr>
        </p:nvSpPr>
        <p:spPr>
          <a:xfrm>
            <a:off x="415852" y="4073458"/>
            <a:ext cx="4843462" cy="488603"/>
          </a:xfrm>
        </p:spPr>
        <p:txBody>
          <a:bodyPr>
            <a:noAutofit/>
          </a:bodyPr>
          <a:lstStyle>
            <a:lvl1pPr marL="0" indent="0">
              <a:buNone/>
              <a:defRPr sz="2800">
                <a:solidFill>
                  <a:srgbClr val="BBA8AC"/>
                </a:solidFill>
              </a:defRPr>
            </a:lvl1pPr>
          </a:lstStyle>
          <a:p>
            <a:pPr lvl="0"/>
            <a:endParaRPr lang="en-US" dirty="0"/>
          </a:p>
        </p:txBody>
      </p:sp>
      <p:sp>
        <p:nvSpPr>
          <p:cNvPr id="12" name="Slide Number Placeholder 7">
            <a:extLst>
              <a:ext uri="{FF2B5EF4-FFF2-40B4-BE49-F238E27FC236}">
                <a16:creationId xmlns:a16="http://schemas.microsoft.com/office/drawing/2014/main" id="{6B4512FD-646D-4AAB-BD49-0CDD54C71162}"/>
              </a:ext>
            </a:extLst>
          </p:cNvPr>
          <p:cNvSpPr>
            <a:spLocks noGrp="1"/>
          </p:cNvSpPr>
          <p:nvPr>
            <p:ph type="sldNum" sz="quarter" idx="12"/>
          </p:nvPr>
        </p:nvSpPr>
        <p:spPr>
          <a:xfrm>
            <a:off x="10909331" y="6490801"/>
            <a:ext cx="1080000" cy="317504"/>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13" name="Text Placeholder 2">
            <a:extLst>
              <a:ext uri="{FF2B5EF4-FFF2-40B4-BE49-F238E27FC236}">
                <a16:creationId xmlns:a16="http://schemas.microsoft.com/office/drawing/2014/main" id="{3A5CBBD1-DEA8-40C6-8C7B-7A58CC95A0AF}"/>
              </a:ext>
            </a:extLst>
          </p:cNvPr>
          <p:cNvSpPr>
            <a:spLocks noGrp="1"/>
          </p:cNvSpPr>
          <p:nvPr>
            <p:ph type="body" sz="quarter" idx="13"/>
          </p:nvPr>
        </p:nvSpPr>
        <p:spPr>
          <a:xfrm>
            <a:off x="2358817" y="6519793"/>
            <a:ext cx="7474365" cy="218938"/>
          </a:xfrm>
        </p:spPr>
        <p:txBody>
          <a:bodyPr>
            <a:noAutofit/>
          </a:bodyPr>
          <a:lstStyle>
            <a:lvl1pPr marL="0" indent="0" algn="ctr">
              <a:buNone/>
              <a:defRPr sz="1100">
                <a:solidFill>
                  <a:srgbClr val="4F213A"/>
                </a:solidFill>
              </a:defRPr>
            </a:lvl1pPr>
          </a:lstStyle>
          <a:p>
            <a:pPr lvl="0"/>
            <a:r>
              <a:rPr lang="en-US" dirty="0"/>
              <a:t>Click to edit Master text styles</a:t>
            </a:r>
          </a:p>
        </p:txBody>
      </p:sp>
    </p:spTree>
    <p:extLst>
      <p:ext uri="{BB962C8B-B14F-4D97-AF65-F5344CB8AC3E}">
        <p14:creationId xmlns:p14="http://schemas.microsoft.com/office/powerpoint/2010/main" val="102496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Blank">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7CB3C66-E4C0-4C63-9A6A-08569E1EBF5C}"/>
              </a:ext>
            </a:extLst>
          </p:cNvPr>
          <p:cNvCxnSpPr/>
          <p:nvPr userDrawn="1"/>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pic>
        <p:nvPicPr>
          <p:cNvPr id="12" name="Graphic 11">
            <a:extLst>
              <a:ext uri="{FF2B5EF4-FFF2-40B4-BE49-F238E27FC236}">
                <a16:creationId xmlns:a16="http://schemas.microsoft.com/office/drawing/2014/main" id="{A5EA7DD4-A8EB-4AF0-947A-3EADF7F6DC9E}"/>
              </a:ext>
            </a:extLst>
          </p:cNvPr>
          <p:cNvPicPr>
            <a:picLocks noChangeAspect="1"/>
          </p:cNvPicPr>
          <p:nvPr userDrawn="1"/>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0" y="2395727"/>
            <a:ext cx="5734878" cy="2498546"/>
          </a:xfrm>
          <a:prstGeom prst="rect">
            <a:avLst/>
          </a:prstGeom>
        </p:spPr>
      </p:pic>
      <p:sp>
        <p:nvSpPr>
          <p:cNvPr id="13" name="Title 1">
            <a:extLst>
              <a:ext uri="{FF2B5EF4-FFF2-40B4-BE49-F238E27FC236}">
                <a16:creationId xmlns:a16="http://schemas.microsoft.com/office/drawing/2014/main" id="{F185F63D-8AE4-4C6A-8355-BCB0206B94E0}"/>
              </a:ext>
            </a:extLst>
          </p:cNvPr>
          <p:cNvSpPr>
            <a:spLocks noGrp="1"/>
          </p:cNvSpPr>
          <p:nvPr>
            <p:ph type="title"/>
          </p:nvPr>
        </p:nvSpPr>
        <p:spPr>
          <a:xfrm>
            <a:off x="415926" y="2676515"/>
            <a:ext cx="4843388" cy="1189808"/>
          </a:xfrm>
        </p:spPr>
        <p:txBody>
          <a:bodyPr>
            <a:noAutofit/>
          </a:bodyPr>
          <a:lstStyle>
            <a:lvl1pPr>
              <a:defRPr sz="3800">
                <a:solidFill>
                  <a:schemeClr val="bg1"/>
                </a:solidFill>
              </a:defRPr>
            </a:lvl1pPr>
          </a:lstStyle>
          <a:p>
            <a:endParaRPr lang="en-GB" dirty="0"/>
          </a:p>
        </p:txBody>
      </p:sp>
      <p:sp>
        <p:nvSpPr>
          <p:cNvPr id="14" name="Text Placeholder 7">
            <a:extLst>
              <a:ext uri="{FF2B5EF4-FFF2-40B4-BE49-F238E27FC236}">
                <a16:creationId xmlns:a16="http://schemas.microsoft.com/office/drawing/2014/main" id="{B344CBAF-8F7B-4E8E-B666-19C9A510827E}"/>
              </a:ext>
            </a:extLst>
          </p:cNvPr>
          <p:cNvSpPr>
            <a:spLocks noGrp="1"/>
          </p:cNvSpPr>
          <p:nvPr>
            <p:ph type="body" sz="quarter" idx="10"/>
          </p:nvPr>
        </p:nvSpPr>
        <p:spPr>
          <a:xfrm>
            <a:off x="415852" y="4073458"/>
            <a:ext cx="4843462" cy="488603"/>
          </a:xfrm>
        </p:spPr>
        <p:txBody>
          <a:bodyPr>
            <a:noAutofit/>
          </a:bodyPr>
          <a:lstStyle>
            <a:lvl1pPr marL="0" indent="0">
              <a:buNone/>
              <a:defRPr sz="2800">
                <a:solidFill>
                  <a:srgbClr val="BBA8AC"/>
                </a:solidFill>
              </a:defRPr>
            </a:lvl1pPr>
          </a:lstStyle>
          <a:p>
            <a:pPr lvl="0"/>
            <a:endParaRPr lang="en-US" dirty="0"/>
          </a:p>
        </p:txBody>
      </p:sp>
      <p:sp>
        <p:nvSpPr>
          <p:cNvPr id="15" name="Slide Number Placeholder 7">
            <a:extLst>
              <a:ext uri="{FF2B5EF4-FFF2-40B4-BE49-F238E27FC236}">
                <a16:creationId xmlns:a16="http://schemas.microsoft.com/office/drawing/2014/main" id="{D1886C80-6ADB-48FE-9237-7907F4FD2811}"/>
              </a:ext>
            </a:extLst>
          </p:cNvPr>
          <p:cNvSpPr>
            <a:spLocks noGrp="1"/>
          </p:cNvSpPr>
          <p:nvPr>
            <p:ph type="sldNum" sz="quarter" idx="12"/>
          </p:nvPr>
        </p:nvSpPr>
        <p:spPr>
          <a:xfrm>
            <a:off x="10909331" y="6490801"/>
            <a:ext cx="1080000" cy="317504"/>
          </a:xfrm>
          <a:prstGeom prst="rect">
            <a:avLst/>
          </a:prstGeom>
        </p:spPr>
        <p:txBody>
          <a:bodyPr/>
          <a:lstStyle>
            <a:lvl1pPr>
              <a:defRPr>
                <a:solidFill>
                  <a:schemeClr val="bg1"/>
                </a:solidFill>
              </a:defRPr>
            </a:lvl1pPr>
          </a:lstStyle>
          <a:p>
            <a:pPr algn="r"/>
            <a:fld id="{5C01B2B2-3B32-4177-9645-58C2813D6AA3}" type="slidenum">
              <a:rPr lang="en-GB" sz="1100" smtClean="0"/>
              <a:pPr algn="r"/>
              <a:t>‹#›</a:t>
            </a:fld>
            <a:endParaRPr lang="en-GB" dirty="0"/>
          </a:p>
        </p:txBody>
      </p:sp>
      <p:sp>
        <p:nvSpPr>
          <p:cNvPr id="16" name="Text Placeholder 2">
            <a:extLst>
              <a:ext uri="{FF2B5EF4-FFF2-40B4-BE49-F238E27FC236}">
                <a16:creationId xmlns:a16="http://schemas.microsoft.com/office/drawing/2014/main" id="{EB678D94-41E2-4FEA-B05F-B73F07C818BC}"/>
              </a:ext>
            </a:extLst>
          </p:cNvPr>
          <p:cNvSpPr>
            <a:spLocks noGrp="1"/>
          </p:cNvSpPr>
          <p:nvPr>
            <p:ph type="body" sz="quarter" idx="13"/>
          </p:nvPr>
        </p:nvSpPr>
        <p:spPr>
          <a:xfrm>
            <a:off x="2358817" y="6519793"/>
            <a:ext cx="7474365" cy="218938"/>
          </a:xfrm>
        </p:spPr>
        <p:txBody>
          <a:bodyPr>
            <a:noAutofit/>
          </a:bodyPr>
          <a:lstStyle>
            <a:lvl1pPr marL="0" indent="0" algn="ctr">
              <a:buNone/>
              <a:defRPr sz="1100">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2449531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Bla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BB43327-E936-4E32-A7BC-81F6E005A237}"/>
              </a:ext>
            </a:extLst>
          </p:cNvPr>
          <p:cNvSpPr/>
          <p:nvPr userDrawn="1"/>
        </p:nvSpPr>
        <p:spPr>
          <a:xfrm>
            <a:off x="6088889" y="3429000"/>
            <a:ext cx="6110222" cy="3429000"/>
          </a:xfrm>
          <a:prstGeom prst="rect">
            <a:avLst/>
          </a:prstGeom>
          <a:blipFill dpi="0" rotWithShape="1">
            <a:blip r:embed="rId2" cstate="screen">
              <a:extLst>
                <a:ext uri="{28A0092B-C50C-407E-A947-70E740481C1C}">
                  <a14:useLocalDpi xmlns:a14="http://schemas.microsoft.com/office/drawing/2010/main"/>
                </a:ext>
              </a:extLst>
            </a:blip>
            <a:srcRect/>
            <a:stretch>
              <a:fillRect b="-14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8" name="Rectangle 7">
            <a:extLst>
              <a:ext uri="{FF2B5EF4-FFF2-40B4-BE49-F238E27FC236}">
                <a16:creationId xmlns:a16="http://schemas.microsoft.com/office/drawing/2014/main" id="{E1CC0DFA-0A5A-4416-B296-72844C9FF83B}"/>
              </a:ext>
            </a:extLst>
          </p:cNvPr>
          <p:cNvSpPr/>
          <p:nvPr userDrawn="1"/>
        </p:nvSpPr>
        <p:spPr>
          <a:xfrm>
            <a:off x="0" y="3429000"/>
            <a:ext cx="6096000" cy="342900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9" name="Rectangle 8">
            <a:extLst>
              <a:ext uri="{FF2B5EF4-FFF2-40B4-BE49-F238E27FC236}">
                <a16:creationId xmlns:a16="http://schemas.microsoft.com/office/drawing/2014/main" id="{C5B99AF2-BA7A-4543-A32F-F5A62453A7C4}"/>
              </a:ext>
            </a:extLst>
          </p:cNvPr>
          <p:cNvSpPr/>
          <p:nvPr userDrawn="1"/>
        </p:nvSpPr>
        <p:spPr>
          <a:xfrm>
            <a:off x="-7111" y="0"/>
            <a:ext cx="6096000" cy="3429000"/>
          </a:xfrm>
          <a:prstGeom prst="rect">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0" name="Rectangle 9">
            <a:extLst>
              <a:ext uri="{FF2B5EF4-FFF2-40B4-BE49-F238E27FC236}">
                <a16:creationId xmlns:a16="http://schemas.microsoft.com/office/drawing/2014/main" id="{CC760A9B-DB31-405C-B056-4E27939D80F6}"/>
              </a:ext>
            </a:extLst>
          </p:cNvPr>
          <p:cNvSpPr/>
          <p:nvPr userDrawn="1"/>
        </p:nvSpPr>
        <p:spPr>
          <a:xfrm>
            <a:off x="6088888" y="0"/>
            <a:ext cx="6103111" cy="3429000"/>
          </a:xfrm>
          <a:prstGeom prst="rect">
            <a:avLst/>
          </a:prstGeom>
          <a:blipFill dpi="0" rotWithShape="1">
            <a:blip r:embed="rId5"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cxnSp>
        <p:nvCxnSpPr>
          <p:cNvPr id="5" name="Straight Connector 4">
            <a:extLst>
              <a:ext uri="{FF2B5EF4-FFF2-40B4-BE49-F238E27FC236}">
                <a16:creationId xmlns:a16="http://schemas.microsoft.com/office/drawing/2014/main" id="{87CB3C66-E4C0-4C63-9A6A-08569E1EBF5C}"/>
              </a:ext>
            </a:extLst>
          </p:cNvPr>
          <p:cNvCxnSpPr/>
          <p:nvPr userDrawn="1"/>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E0F3AC7F-B058-4CFA-A678-D0296E98F1A4}"/>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507961" y="357050"/>
            <a:ext cx="2669721" cy="408263"/>
          </a:xfrm>
          <a:prstGeom prst="rect">
            <a:avLst/>
          </a:prstGeom>
        </p:spPr>
      </p:pic>
      <p:pic>
        <p:nvPicPr>
          <p:cNvPr id="12" name="Graphic 11">
            <a:extLst>
              <a:ext uri="{FF2B5EF4-FFF2-40B4-BE49-F238E27FC236}">
                <a16:creationId xmlns:a16="http://schemas.microsoft.com/office/drawing/2014/main" id="{20104753-D7A4-4E80-9A21-9CF9432DE7DF}"/>
              </a:ext>
            </a:extLst>
          </p:cNvPr>
          <p:cNvPicPr>
            <a:picLocks noChangeAspect="1"/>
          </p:cNvPicPr>
          <p:nvPr userDrawn="1"/>
        </p:nvPicPr>
        <p:blipFill>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0" y="2395727"/>
            <a:ext cx="5734878" cy="2498546"/>
          </a:xfrm>
          <a:prstGeom prst="rect">
            <a:avLst/>
          </a:prstGeom>
        </p:spPr>
      </p:pic>
      <p:sp>
        <p:nvSpPr>
          <p:cNvPr id="13" name="Title 1">
            <a:extLst>
              <a:ext uri="{FF2B5EF4-FFF2-40B4-BE49-F238E27FC236}">
                <a16:creationId xmlns:a16="http://schemas.microsoft.com/office/drawing/2014/main" id="{40A5E8FC-C04D-4EF1-BF4F-532CE174FEFF}"/>
              </a:ext>
            </a:extLst>
          </p:cNvPr>
          <p:cNvSpPr>
            <a:spLocks noGrp="1"/>
          </p:cNvSpPr>
          <p:nvPr>
            <p:ph type="title"/>
          </p:nvPr>
        </p:nvSpPr>
        <p:spPr>
          <a:xfrm>
            <a:off x="415926" y="2676515"/>
            <a:ext cx="4843388" cy="1189808"/>
          </a:xfrm>
        </p:spPr>
        <p:txBody>
          <a:bodyPr>
            <a:noAutofit/>
          </a:bodyPr>
          <a:lstStyle>
            <a:lvl1pPr>
              <a:defRPr sz="3800">
                <a:solidFill>
                  <a:schemeClr val="bg1"/>
                </a:solidFill>
              </a:defRPr>
            </a:lvl1pPr>
          </a:lstStyle>
          <a:p>
            <a:endParaRPr lang="en-GB" dirty="0"/>
          </a:p>
        </p:txBody>
      </p:sp>
      <p:sp>
        <p:nvSpPr>
          <p:cNvPr id="14" name="Text Placeholder 7">
            <a:extLst>
              <a:ext uri="{FF2B5EF4-FFF2-40B4-BE49-F238E27FC236}">
                <a16:creationId xmlns:a16="http://schemas.microsoft.com/office/drawing/2014/main" id="{475DF2EB-7652-4363-8CE6-D0D21A504AAE}"/>
              </a:ext>
            </a:extLst>
          </p:cNvPr>
          <p:cNvSpPr>
            <a:spLocks noGrp="1"/>
          </p:cNvSpPr>
          <p:nvPr>
            <p:ph type="body" sz="quarter" idx="10"/>
          </p:nvPr>
        </p:nvSpPr>
        <p:spPr>
          <a:xfrm>
            <a:off x="415852" y="4073458"/>
            <a:ext cx="4843462" cy="488603"/>
          </a:xfrm>
        </p:spPr>
        <p:txBody>
          <a:bodyPr>
            <a:noAutofit/>
          </a:bodyPr>
          <a:lstStyle>
            <a:lvl1pPr marL="0" indent="0">
              <a:buNone/>
              <a:defRPr sz="2800">
                <a:solidFill>
                  <a:srgbClr val="BBA8AC"/>
                </a:solidFill>
              </a:defRPr>
            </a:lvl1pPr>
          </a:lstStyle>
          <a:p>
            <a:pPr lvl="0"/>
            <a:endParaRPr lang="en-US" dirty="0"/>
          </a:p>
        </p:txBody>
      </p:sp>
      <p:sp>
        <p:nvSpPr>
          <p:cNvPr id="15" name="Slide Number Placeholder 7">
            <a:extLst>
              <a:ext uri="{FF2B5EF4-FFF2-40B4-BE49-F238E27FC236}">
                <a16:creationId xmlns:a16="http://schemas.microsoft.com/office/drawing/2014/main" id="{D18116B4-2587-4466-A1DB-EBCACE24AC1C}"/>
              </a:ext>
            </a:extLst>
          </p:cNvPr>
          <p:cNvSpPr>
            <a:spLocks noGrp="1"/>
          </p:cNvSpPr>
          <p:nvPr>
            <p:ph type="sldNum" sz="quarter" idx="12"/>
          </p:nvPr>
        </p:nvSpPr>
        <p:spPr>
          <a:xfrm>
            <a:off x="10909331" y="6490801"/>
            <a:ext cx="1080000" cy="317504"/>
          </a:xfrm>
          <a:prstGeom prst="rect">
            <a:avLst/>
          </a:prstGeom>
        </p:spPr>
        <p:txBody>
          <a:bodyPr/>
          <a:lstStyle>
            <a:lvl1pPr>
              <a:defRPr>
                <a:solidFill>
                  <a:schemeClr val="bg1"/>
                </a:solidFill>
              </a:defRPr>
            </a:lvl1pPr>
          </a:lstStyle>
          <a:p>
            <a:pPr algn="r"/>
            <a:fld id="{5C01B2B2-3B32-4177-9645-58C2813D6AA3}" type="slidenum">
              <a:rPr lang="en-GB" sz="1100" smtClean="0"/>
              <a:pPr algn="r"/>
              <a:t>‹#›</a:t>
            </a:fld>
            <a:endParaRPr lang="en-GB" dirty="0"/>
          </a:p>
        </p:txBody>
      </p:sp>
      <p:sp>
        <p:nvSpPr>
          <p:cNvPr id="16" name="Text Placeholder 2">
            <a:extLst>
              <a:ext uri="{FF2B5EF4-FFF2-40B4-BE49-F238E27FC236}">
                <a16:creationId xmlns:a16="http://schemas.microsoft.com/office/drawing/2014/main" id="{5B3816F5-6C35-4F96-89A9-CAB86F5D8F15}"/>
              </a:ext>
            </a:extLst>
          </p:cNvPr>
          <p:cNvSpPr>
            <a:spLocks noGrp="1"/>
          </p:cNvSpPr>
          <p:nvPr>
            <p:ph type="body" sz="quarter" idx="13"/>
          </p:nvPr>
        </p:nvSpPr>
        <p:spPr>
          <a:xfrm>
            <a:off x="2358817" y="6519793"/>
            <a:ext cx="7474365" cy="218938"/>
          </a:xfrm>
        </p:spPr>
        <p:txBody>
          <a:bodyPr>
            <a:noAutofit/>
          </a:bodyPr>
          <a:lstStyle>
            <a:lvl1pPr marL="0" indent="0" algn="ctr">
              <a:buNone/>
              <a:defRPr sz="1100">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49403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6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1EF524-5651-4F2D-BEE2-51D6E52C07B7}" type="slidenum">
              <a:rPr lang="en-GB" smtClean="0"/>
              <a:t>‹#›</a:t>
            </a:fld>
            <a:endParaRPr lang="en-GB"/>
          </a:p>
        </p:txBody>
      </p:sp>
    </p:spTree>
    <p:extLst>
      <p:ext uri="{BB962C8B-B14F-4D97-AF65-F5344CB8AC3E}">
        <p14:creationId xmlns:p14="http://schemas.microsoft.com/office/powerpoint/2010/main" val="1310209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A03BF8-D320-45F4-9671-4CCB11BB8F1F}"/>
              </a:ext>
            </a:extLst>
          </p:cNvPr>
          <p:cNvSpPr>
            <a:spLocks noGrp="1"/>
          </p:cNvSpPr>
          <p:nvPr>
            <p:ph type="title"/>
          </p:nvPr>
        </p:nvSpPr>
        <p:spPr>
          <a:xfrm>
            <a:off x="507961" y="1183550"/>
            <a:ext cx="11180456" cy="642075"/>
          </a:xfrm>
          <a:prstGeom prst="rect">
            <a:avLst/>
          </a:prstGeom>
        </p:spPr>
        <p:txBody>
          <a:bodyPr vert="horz" lIns="91440" tIns="45720" rIns="91440" bIns="45720" rtlCol="0" anchor="t">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31F07A46-729F-4DF5-AAB3-A3D975A2F71C}"/>
              </a:ext>
            </a:extLst>
          </p:cNvPr>
          <p:cNvSpPr>
            <a:spLocks noGrp="1"/>
          </p:cNvSpPr>
          <p:nvPr>
            <p:ph type="body" idx="1"/>
          </p:nvPr>
        </p:nvSpPr>
        <p:spPr>
          <a:xfrm>
            <a:off x="507960" y="2005012"/>
            <a:ext cx="11180455"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p:txBody>
      </p:sp>
      <p:pic>
        <p:nvPicPr>
          <p:cNvPr id="9" name="Picture 8">
            <a:extLst>
              <a:ext uri="{FF2B5EF4-FFF2-40B4-BE49-F238E27FC236}">
                <a16:creationId xmlns:a16="http://schemas.microsoft.com/office/drawing/2014/main" id="{AB0AC4DA-4099-493B-A09C-6E39AE62A17A}"/>
              </a:ext>
            </a:extLst>
          </p:cNvPr>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507961" y="357050"/>
            <a:ext cx="2669721" cy="408263"/>
          </a:xfrm>
          <a:prstGeom prst="rect">
            <a:avLst/>
          </a:prstGeom>
        </p:spPr>
      </p:pic>
    </p:spTree>
    <p:extLst>
      <p:ext uri="{BB962C8B-B14F-4D97-AF65-F5344CB8AC3E}">
        <p14:creationId xmlns:p14="http://schemas.microsoft.com/office/powerpoint/2010/main" val="3352993723"/>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52" r:id="rId4"/>
    <p:sldLayoutId id="2147483654" r:id="rId5"/>
    <p:sldLayoutId id="2147483655" r:id="rId6"/>
    <p:sldLayoutId id="2147483689" r:id="rId7"/>
    <p:sldLayoutId id="2147483690" r:id="rId8"/>
    <p:sldLayoutId id="2147483691" r:id="rId9"/>
    <p:sldLayoutId id="2147483692" r:id="rId10"/>
    <p:sldLayoutId id="2147483693" r:id="rId11"/>
    <p:sldLayoutId id="2147483694" r:id="rId12"/>
  </p:sldLayoutIdLst>
  <p:hf hdr="0" ftr="0" dt="0"/>
  <p:txStyles>
    <p:titleStyle>
      <a:lvl1pPr algn="l" defTabSz="914400" rtl="0" eaLnBrk="1" latinLnBrk="0" hangingPunct="1">
        <a:lnSpc>
          <a:spcPct val="90000"/>
        </a:lnSpc>
        <a:spcBef>
          <a:spcPct val="0"/>
        </a:spcBef>
        <a:buNone/>
        <a:defRPr sz="3300" kern="1200">
          <a:solidFill>
            <a:srgbClr val="4F213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g"/><Relationship Id="rId1" Type="http://schemas.openxmlformats.org/officeDocument/2006/relationships/slideLayout" Target="../slideLayouts/slideLayout3.xml"/><Relationship Id="rId4" Type="http://schemas.openxmlformats.org/officeDocument/2006/relationships/image" Target="../media/image14.png"/></Relationships>
</file>

<file path=ppt/slides/_rels/slide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hyperlink" Target="https://www.legislation.gov.uk/uksi/2014/1638/made" TargetMode="External"/><Relationship Id="rId7" Type="http://schemas.openxmlformats.org/officeDocument/2006/relationships/hyperlink" Target="https://www.legislation.gov.uk/uksi/2016/721/contents" TargetMode="External"/><Relationship Id="rId2" Type="http://schemas.openxmlformats.org/officeDocument/2006/relationships/hyperlink" Target="https://www.legislation.gov.uk/ukpga/1974/37/contents" TargetMode="External"/><Relationship Id="rId1" Type="http://schemas.openxmlformats.org/officeDocument/2006/relationships/slideLayout" Target="../slideLayouts/slideLayout3.xml"/><Relationship Id="rId6" Type="http://schemas.openxmlformats.org/officeDocument/2006/relationships/hyperlink" Target="https://www.legislation.gov.uk/uksi/2009/1348/contents" TargetMode="External"/><Relationship Id="rId5" Type="http://schemas.openxmlformats.org/officeDocument/2006/relationships/hyperlink" Target="https://www.hse.gov.uk/comah/" TargetMode="External"/><Relationship Id="rId4" Type="http://schemas.openxmlformats.org/officeDocument/2006/relationships/hyperlink" Target="https://www.legislation.gov.uk/uksi/2010/1140/contents/made" TargetMode="External"/><Relationship Id="rId9"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hyperlink" Target="https://www.legislation.gov.uk/uksi/2014/1638/made" TargetMode="External"/><Relationship Id="rId2" Type="http://schemas.openxmlformats.org/officeDocument/2006/relationships/hyperlink" Target="https://www.legislation.gov.uk/ukpga/1974/37/contents" TargetMode="Externa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publications/dsa-02ome-defence-ordnance-munitions-and-explosives-ome-regulations" TargetMode="External"/><Relationship Id="rId7" Type="http://schemas.openxmlformats.org/officeDocument/2006/relationships/hyperlink" Target="https://www.gov.uk/government/collections/sustainable-development-mod" TargetMode="External"/><Relationship Id="rId2" Type="http://schemas.openxmlformats.org/officeDocument/2006/relationships/hyperlink" Target="DSA%2002.OME%20-%20Defence%20OME%20Regulations%20v3.0%20-%20gov.uk" TargetMode="External"/><Relationship Id="rId1" Type="http://schemas.openxmlformats.org/officeDocument/2006/relationships/slideLayout" Target="../slideLayouts/slideLayout3.xml"/><Relationship Id="rId6" Type="http://schemas.openxmlformats.org/officeDocument/2006/relationships/hyperlink" Target="https://www.gov.uk/government/publications/mod-health-safety-and-environmental-protection-hsep-functional-strategy" TargetMode="External"/><Relationship Id="rId5" Type="http://schemas.openxmlformats.org/officeDocument/2006/relationships/hyperlink" Target="https://modgovuk.sharepoint.com/sites/IntranetHeadOffice/SitePages/JSP-816.aspx" TargetMode="External"/><Relationship Id="rId4" Type="http://schemas.openxmlformats.org/officeDocument/2006/relationships/hyperlink" Target="https://modgovuk.sharepoint.com/sites/IntranetHeadOffice/SitePages/JSP-815.aspx"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hyperlink" Target="https://www.gov.uk/government/publications/secretary-of-states-policy-statement-on-safety-health-environmental-protection-and-sustainable-development" TargetMode="External"/><Relationship Id="rId7"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hyperlink" Target="https://www.gov.uk/government/organisations/defence-safety-authority" TargetMode="External"/><Relationship Id="rId4" Type="http://schemas.openxmlformats.org/officeDocument/2006/relationships/hyperlink" Target="https://assets.publishing.service.gov.uk/government/uploads/system/uploads/attachment_data/file/1159824/DSA_CHARTER_2023.pdf"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gov.uk/government/publications/dsa-014-investigations" TargetMode="External"/><Relationship Id="rId3" Type="http://schemas.openxmlformats.org/officeDocument/2006/relationships/hyperlink" Target="https://modgovuk.sharepoint.com/sites/IntranetHeadOffice/SitePages/JSP-815.aspx" TargetMode="External"/><Relationship Id="rId7" Type="http://schemas.openxmlformats.org/officeDocument/2006/relationships/hyperlink" Target="https://assets.publishing.service.gov.uk/media/655dd557046ed4000d8b9dfa/DSA_01.3_-_Enforcement.pdf" TargetMode="External"/><Relationship Id="rId2" Type="http://schemas.openxmlformats.org/officeDocument/2006/relationships/image" Target="../media/image22.png"/><Relationship Id="rId1" Type="http://schemas.openxmlformats.org/officeDocument/2006/relationships/slideLayout" Target="../slideLayouts/slideLayout5.xml"/><Relationship Id="rId6" Type="http://schemas.openxmlformats.org/officeDocument/2006/relationships/hyperlink" Target="https://assets.publishing.service.gov.uk/government/uploads/system/uploads/attachment_data/file/1165065/DSA_Standards_02_Assurance.pdf" TargetMode="External"/><Relationship Id="rId5" Type="http://schemas.openxmlformats.org/officeDocument/2006/relationships/hyperlink" Target="https://assets.publishing.service.gov.uk/government/uploads/system/uploads/attachment_data/file/1167653/Defence_Safety_Authority_01.1_-_Regulations.pdf" TargetMode="External"/><Relationship Id="rId4" Type="http://schemas.openxmlformats.org/officeDocument/2006/relationships/hyperlink" Target="https://modgovuk.sharepoint.com/sites/IntranetHeadOffice/SitePages/JSP-816.aspx"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jpe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26.png"/><Relationship Id="rId5" Type="http://schemas.openxmlformats.org/officeDocument/2006/relationships/image" Target="../media/image25.jpeg"/><Relationship Id="rId10" Type="http://schemas.openxmlformats.org/officeDocument/2006/relationships/image" Target="../media/image30.png"/><Relationship Id="rId4" Type="http://schemas.openxmlformats.org/officeDocument/2006/relationships/image" Target="../media/image24.png"/><Relationship Id="rId9" Type="http://schemas.openxmlformats.org/officeDocument/2006/relationships/image" Target="../media/image29.gif"/></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mailto:DSA-DOSR-Classification@mod.gov.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mailto:DSA-DOSR-APMULTIUSER@mod.gov.uk" TargetMode="External"/><Relationship Id="rId4" Type="http://schemas.openxmlformats.org/officeDocument/2006/relationships/hyperlink" Target="mailto:DSA-DOSR-PRG@mod.gov.uk"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v.uk/government/publications/regulators-code" TargetMode="Externa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collections/defence-safety-management-system-jsp-815" TargetMode="External"/><Relationship Id="rId2" Type="http://schemas.openxmlformats.org/officeDocument/2006/relationships/hyperlink" Target="https://modgovuk.sharepoint.com/sites/defnet/DINSJSPS/DINSJSPS/20160421.1/20160804-DSA01%201%20Final%20V1-O.pdf?csf=1&amp;cid=e2623dea-0c13-40b6-999f-94f633bae7bb" TargetMode="External"/><Relationship Id="rId1" Type="http://schemas.openxmlformats.org/officeDocument/2006/relationships/slideLayout" Target="../slideLayouts/slideLayout3.xml"/><Relationship Id="rId5" Type="http://schemas.openxmlformats.org/officeDocument/2006/relationships/hyperlink" Target="https://www.gov.uk/government/publications/dsa-02ome-defence-ordnance-munitions-and-explosives-ome-regulations" TargetMode="External"/><Relationship Id="rId4" Type="http://schemas.openxmlformats.org/officeDocument/2006/relationships/hyperlink" Target="https://www.gov.uk/government/publications/defence-environmental-management-system-framework-jsp-816"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8" Type="http://schemas.openxmlformats.org/officeDocument/2006/relationships/hyperlink" Target="https://www.gov.uk/government/publications/dsa03ome-part-4-major-accident-control-regulations-macr" TargetMode="External"/><Relationship Id="rId3" Type="http://schemas.openxmlformats.org/officeDocument/2006/relationships/hyperlink" Target="mailto:DSA-DOSR-PRG@mod.gov.uk" TargetMode="External"/><Relationship Id="rId7" Type="http://schemas.openxmlformats.org/officeDocument/2006/relationships/hyperlink" Target="https://www.gov.uk/government/publications/dsa03-ome-part-3-ranges" TargetMode="External"/><Relationship Id="rId2" Type="http://schemas.openxmlformats.org/officeDocument/2006/relationships/hyperlink" Target="https://www.gov.uk/government/groups/the-defence-ordnance-munitions-and-explosives-ome-safety-regulator-dosr" TargetMode="External"/><Relationship Id="rId1" Type="http://schemas.openxmlformats.org/officeDocument/2006/relationships/slideLayout" Target="../slideLayouts/slideLayout3.xml"/><Relationship Id="rId6" Type="http://schemas.openxmlformats.org/officeDocument/2006/relationships/hyperlink" Target="https://www.gov.uk/government/publications/dsa03-ome-part-2-in-service-and-operational-safety-management-of-ome" TargetMode="External"/><Relationship Id="rId5" Type="http://schemas.openxmlformats.org/officeDocument/2006/relationships/hyperlink" Target="https://www.gov.uk/government/publications/dsa03-ome-part-1-ome-acquisition" TargetMode="External"/><Relationship Id="rId4" Type="http://schemas.openxmlformats.org/officeDocument/2006/relationships/hyperlink" Target="https://www.gov.uk/government/publications/dsa-02ome-defence-ordnance-munitions-and-explosives-ome-regulations" TargetMode="External"/><Relationship Id="rId9" Type="http://schemas.openxmlformats.org/officeDocument/2006/relationships/hyperlink" Target="https://www.gov.uk/government/publications/dsa03ome-part-5-military-laser-safety"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hyperlink" Target="mailto:DSA-DOSR-PRG@mod.gov.uk" TargetMode="External"/><Relationship Id="rId2" Type="http://schemas.openxmlformats.org/officeDocument/2006/relationships/hyperlink" Target="http://dld.r.mil.uk/login.aspx?ReturnUrl=%2f" TargetMode="Externa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3.xml"/><Relationship Id="rId4" Type="http://schemas.openxmlformats.org/officeDocument/2006/relationships/image" Target="../media/image41.jpeg"/></Relationships>
</file>

<file path=ppt/slides/_rels/slide42.xml.rels><?xml version="1.0" encoding="UTF-8" standalone="yes"?>
<Relationships xmlns="http://schemas.openxmlformats.org/package/2006/relationships"><Relationship Id="rId3" Type="http://schemas.openxmlformats.org/officeDocument/2006/relationships/hyperlink" Target="mailto:DSA-DOSR-Classification@mod.gov.uk" TargetMode="External"/><Relationship Id="rId2" Type="http://schemas.openxmlformats.org/officeDocument/2006/relationships/hyperlink" Target="http://assert.bmtdsl.r.mil.uk/DOME/Account/Login/" TargetMode="External"/><Relationship Id="rId1" Type="http://schemas.openxmlformats.org/officeDocument/2006/relationships/slideLayout" Target="../slideLayouts/slideLayout4.xml"/><Relationship Id="rId5" Type="http://schemas.openxmlformats.org/officeDocument/2006/relationships/image" Target="../media/image43.png"/><Relationship Id="rId4" Type="http://schemas.openxmlformats.org/officeDocument/2006/relationships/image" Target="../media/image42.png"/></Relationships>
</file>

<file path=ppt/slides/_rels/slide43.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3.xml"/><Relationship Id="rId5" Type="http://schemas.openxmlformats.org/officeDocument/2006/relationships/image" Target="../media/image52.jpeg"/><Relationship Id="rId4" Type="http://schemas.openxmlformats.org/officeDocument/2006/relationships/image" Target="../media/image51.jpeg"/></Relationships>
</file>

<file path=ppt/slides/_rels/slide49.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9.jpeg"/><Relationship Id="rId7" Type="http://schemas.openxmlformats.org/officeDocument/2006/relationships/image" Target="../media/image5.png"/><Relationship Id="rId2" Type="http://schemas.openxmlformats.org/officeDocument/2006/relationships/image" Target="../media/image8.jpeg"/><Relationship Id="rId1" Type="http://schemas.openxmlformats.org/officeDocument/2006/relationships/slideLayout" Target="../slideLayouts/slideLayout3.xml"/><Relationship Id="rId6" Type="http://schemas.openxmlformats.org/officeDocument/2006/relationships/image" Target="../media/image1.png"/><Relationship Id="rId11" Type="http://schemas.openxmlformats.org/officeDocument/2006/relationships/hyperlink" Target="mailto:DSA-DOSR-APMULTIUSER@mod.gov.uk" TargetMode="External"/><Relationship Id="rId5" Type="http://schemas.openxmlformats.org/officeDocument/2006/relationships/image" Target="../media/image11.jpeg"/><Relationship Id="rId10" Type="http://schemas.openxmlformats.org/officeDocument/2006/relationships/hyperlink" Target="mailto:DSA-DOSR-PRG@mod.gov.uk" TargetMode="External"/><Relationship Id="rId4" Type="http://schemas.openxmlformats.org/officeDocument/2006/relationships/image" Target="../media/image10.jpeg"/><Relationship Id="rId9" Type="http://schemas.openxmlformats.org/officeDocument/2006/relationships/hyperlink" Target="mailto:DSA-DOSR-Classification@mod.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graffiti&#10;&#10;Description automatically generated">
            <a:extLst>
              <a:ext uri="{FF2B5EF4-FFF2-40B4-BE49-F238E27FC236}">
                <a16:creationId xmlns:a16="http://schemas.microsoft.com/office/drawing/2014/main" id="{8292C88B-1DC4-1254-8DB5-3DC99FAFD2A7}"/>
              </a:ext>
            </a:extLst>
          </p:cNvPr>
          <p:cNvPicPr>
            <a:picLocks noChangeAspect="1"/>
          </p:cNvPicPr>
          <p:nvPr/>
        </p:nvPicPr>
        <p:blipFill rotWithShape="1">
          <a:blip r:embed="rId2">
            <a:extLst>
              <a:ext uri="{28A0092B-C50C-407E-A947-70E740481C1C}">
                <a14:useLocalDpi xmlns:a14="http://schemas.microsoft.com/office/drawing/2010/main" val="0"/>
              </a:ext>
            </a:extLst>
          </a:blip>
          <a:srcRect l="39045" t="29503" b="18907"/>
          <a:stretch/>
        </p:blipFill>
        <p:spPr>
          <a:xfrm>
            <a:off x="-2" y="-21266"/>
            <a:ext cx="12192000" cy="6879266"/>
          </a:xfrm>
          <a:prstGeom prst="rect">
            <a:avLst/>
          </a:prstGeom>
        </p:spPr>
      </p:pic>
      <p:sp>
        <p:nvSpPr>
          <p:cNvPr id="15" name="Rectangle 14">
            <a:extLst>
              <a:ext uri="{FF2B5EF4-FFF2-40B4-BE49-F238E27FC236}">
                <a16:creationId xmlns:a16="http://schemas.microsoft.com/office/drawing/2014/main" id="{7582F6CA-7643-4573-BF5B-7B7B0B17C247}"/>
              </a:ext>
            </a:extLst>
          </p:cNvPr>
          <p:cNvSpPr/>
          <p:nvPr/>
        </p:nvSpPr>
        <p:spPr>
          <a:xfrm>
            <a:off x="0" y="-12850"/>
            <a:ext cx="12192000" cy="6879265"/>
          </a:xfrm>
          <a:prstGeom prst="rect">
            <a:avLst/>
          </a:prstGeom>
          <a:solidFill>
            <a:srgbClr val="532A45">
              <a:alpha val="74902"/>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Arial" panose="020B0604020202020204"/>
              <a:ea typeface="+mn-ea"/>
              <a:cs typeface="+mn-cs"/>
            </a:endParaRPr>
          </a:p>
        </p:txBody>
      </p:sp>
      <p:sp>
        <p:nvSpPr>
          <p:cNvPr id="5" name="Slide Number Placeholder 7">
            <a:extLst>
              <a:ext uri="{FF2B5EF4-FFF2-40B4-BE49-F238E27FC236}">
                <a16:creationId xmlns:a16="http://schemas.microsoft.com/office/drawing/2014/main" id="{BDF6C12F-6807-417E-B11E-15AA92837274}"/>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1</a:t>
            </a:fld>
            <a:endParaRPr lang="en-GB">
              <a:solidFill>
                <a:srgbClr val="4F213A"/>
              </a:solidFill>
            </a:endParaRPr>
          </a:p>
        </p:txBody>
      </p:sp>
      <p:sp>
        <p:nvSpPr>
          <p:cNvPr id="3" name="Freeform 5" descr="Bullets and ammunition ">
            <a:extLst>
              <a:ext uri="{FF2B5EF4-FFF2-40B4-BE49-F238E27FC236}">
                <a16:creationId xmlns:a16="http://schemas.microsoft.com/office/drawing/2014/main" id="{57F5EA6C-50B2-4444-97B8-7780BEC3CD50}"/>
              </a:ext>
            </a:extLst>
          </p:cNvPr>
          <p:cNvSpPr>
            <a:spLocks/>
          </p:cNvSpPr>
          <p:nvPr/>
        </p:nvSpPr>
        <p:spPr bwMode="auto">
          <a:xfrm flipH="1" flipV="1">
            <a:off x="5353605" y="-21266"/>
            <a:ext cx="6838393" cy="4942114"/>
          </a:xfrm>
          <a:custGeom>
            <a:avLst/>
            <a:gdLst>
              <a:gd name="T0" fmla="*/ 2672 w 2740"/>
              <a:gd name="T1" fmla="*/ 0 h 2739"/>
              <a:gd name="T2" fmla="*/ 1779 w 2740"/>
              <a:gd name="T3" fmla="*/ 0 h 2739"/>
              <a:gd name="T4" fmla="*/ 1731 w 2740"/>
              <a:gd name="T5" fmla="*/ 19 h 2739"/>
              <a:gd name="T6" fmla="*/ 0 w 2740"/>
              <a:gd name="T7" fmla="*/ 1750 h 2739"/>
              <a:gd name="T8" fmla="*/ 990 w 2740"/>
              <a:gd name="T9" fmla="*/ 2739 h 2739"/>
              <a:gd name="T10" fmla="*/ 1563 w 2740"/>
              <a:gd name="T11" fmla="*/ 2164 h 2739"/>
              <a:gd name="T12" fmla="*/ 1565 w 2740"/>
              <a:gd name="T13" fmla="*/ 2166 h 2739"/>
              <a:gd name="T14" fmla="*/ 2720 w 2740"/>
              <a:gd name="T15" fmla="*/ 1008 h 2739"/>
              <a:gd name="T16" fmla="*/ 2740 w 2740"/>
              <a:gd name="T17" fmla="*/ 960 h 2739"/>
              <a:gd name="T18" fmla="*/ 2740 w 2740"/>
              <a:gd name="T19" fmla="*/ 68 h 2739"/>
              <a:gd name="T20" fmla="*/ 2672 w 2740"/>
              <a:gd name="T21" fmla="*/ 0 h 2739"/>
              <a:gd name="connsiteX0" fmla="*/ 9752 w 10000"/>
              <a:gd name="connsiteY0" fmla="*/ 0 h 10000"/>
              <a:gd name="connsiteX1" fmla="*/ 6493 w 10000"/>
              <a:gd name="connsiteY1" fmla="*/ 0 h 10000"/>
              <a:gd name="connsiteX2" fmla="*/ 6318 w 10000"/>
              <a:gd name="connsiteY2" fmla="*/ 69 h 10000"/>
              <a:gd name="connsiteX3" fmla="*/ 4271 w 10000"/>
              <a:gd name="connsiteY3" fmla="*/ 2118 h 10000"/>
              <a:gd name="connsiteX4" fmla="*/ 0 w 10000"/>
              <a:gd name="connsiteY4" fmla="*/ 6389 h 10000"/>
              <a:gd name="connsiteX5" fmla="*/ 3613 w 10000"/>
              <a:gd name="connsiteY5" fmla="*/ 10000 h 10000"/>
              <a:gd name="connsiteX6" fmla="*/ 5704 w 10000"/>
              <a:gd name="connsiteY6" fmla="*/ 7901 h 10000"/>
              <a:gd name="connsiteX7" fmla="*/ 5712 w 10000"/>
              <a:gd name="connsiteY7" fmla="*/ 7908 h 10000"/>
              <a:gd name="connsiteX8" fmla="*/ 9927 w 10000"/>
              <a:gd name="connsiteY8" fmla="*/ 3680 h 10000"/>
              <a:gd name="connsiteX9" fmla="*/ 10000 w 10000"/>
              <a:gd name="connsiteY9" fmla="*/ 3505 h 10000"/>
              <a:gd name="connsiteX10" fmla="*/ 10000 w 10000"/>
              <a:gd name="connsiteY10" fmla="*/ 248 h 10000"/>
              <a:gd name="connsiteX11" fmla="*/ 9752 w 10000"/>
              <a:gd name="connsiteY11" fmla="*/ 0 h 10000"/>
              <a:gd name="connsiteX0" fmla="*/ 9752 w 10000"/>
              <a:gd name="connsiteY0" fmla="*/ 0 h 10000"/>
              <a:gd name="connsiteX1" fmla="*/ 6493 w 10000"/>
              <a:gd name="connsiteY1" fmla="*/ 0 h 10000"/>
              <a:gd name="connsiteX2" fmla="*/ 6318 w 10000"/>
              <a:gd name="connsiteY2" fmla="*/ 69 h 10000"/>
              <a:gd name="connsiteX3" fmla="*/ 4271 w 10000"/>
              <a:gd name="connsiteY3" fmla="*/ 2118 h 10000"/>
              <a:gd name="connsiteX4" fmla="*/ 3810 w 10000"/>
              <a:gd name="connsiteY4" fmla="*/ 2573 h 10000"/>
              <a:gd name="connsiteX5" fmla="*/ 0 w 10000"/>
              <a:gd name="connsiteY5" fmla="*/ 6389 h 10000"/>
              <a:gd name="connsiteX6" fmla="*/ 3613 w 10000"/>
              <a:gd name="connsiteY6" fmla="*/ 10000 h 10000"/>
              <a:gd name="connsiteX7" fmla="*/ 5704 w 10000"/>
              <a:gd name="connsiteY7" fmla="*/ 7901 h 10000"/>
              <a:gd name="connsiteX8" fmla="*/ 5712 w 10000"/>
              <a:gd name="connsiteY8" fmla="*/ 7908 h 10000"/>
              <a:gd name="connsiteX9" fmla="*/ 9927 w 10000"/>
              <a:gd name="connsiteY9" fmla="*/ 3680 h 10000"/>
              <a:gd name="connsiteX10" fmla="*/ 10000 w 10000"/>
              <a:gd name="connsiteY10" fmla="*/ 3505 h 10000"/>
              <a:gd name="connsiteX11" fmla="*/ 10000 w 10000"/>
              <a:gd name="connsiteY11" fmla="*/ 248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69 h 10000"/>
              <a:gd name="connsiteX3" fmla="*/ 4271 w 10000"/>
              <a:gd name="connsiteY3" fmla="*/ 2118 h 10000"/>
              <a:gd name="connsiteX4" fmla="*/ 3810 w 10000"/>
              <a:gd name="connsiteY4" fmla="*/ 2573 h 10000"/>
              <a:gd name="connsiteX5" fmla="*/ 0 w 10000"/>
              <a:gd name="connsiteY5" fmla="*/ 6389 h 10000"/>
              <a:gd name="connsiteX6" fmla="*/ 3613 w 10000"/>
              <a:gd name="connsiteY6" fmla="*/ 10000 h 10000"/>
              <a:gd name="connsiteX7" fmla="*/ 5704 w 10000"/>
              <a:gd name="connsiteY7" fmla="*/ 7901 h 10000"/>
              <a:gd name="connsiteX8" fmla="*/ 5712 w 10000"/>
              <a:gd name="connsiteY8" fmla="*/ 7908 h 10000"/>
              <a:gd name="connsiteX9" fmla="*/ 8459 w 10000"/>
              <a:gd name="connsiteY9" fmla="*/ 5154 h 10000"/>
              <a:gd name="connsiteX10" fmla="*/ 9927 w 10000"/>
              <a:gd name="connsiteY10" fmla="*/ 3680 h 10000"/>
              <a:gd name="connsiteX11" fmla="*/ 10000 w 10000"/>
              <a:gd name="connsiteY11" fmla="*/ 3505 h 10000"/>
              <a:gd name="connsiteX12" fmla="*/ 10000 w 10000"/>
              <a:gd name="connsiteY12" fmla="*/ 248 h 10000"/>
              <a:gd name="connsiteX13" fmla="*/ 9752 w 10000"/>
              <a:gd name="connsiteY13" fmla="*/ 0 h 10000"/>
              <a:gd name="connsiteX0" fmla="*/ 9752 w 10000"/>
              <a:gd name="connsiteY0" fmla="*/ 0 h 10000"/>
              <a:gd name="connsiteX1" fmla="*/ 6493 w 10000"/>
              <a:gd name="connsiteY1" fmla="*/ 0 h 10000"/>
              <a:gd name="connsiteX2" fmla="*/ 6318 w 10000"/>
              <a:gd name="connsiteY2" fmla="*/ 69 h 10000"/>
              <a:gd name="connsiteX3" fmla="*/ 4271 w 10000"/>
              <a:gd name="connsiteY3" fmla="*/ 2118 h 10000"/>
              <a:gd name="connsiteX4" fmla="*/ 3810 w 10000"/>
              <a:gd name="connsiteY4" fmla="*/ 2573 h 10000"/>
              <a:gd name="connsiteX5" fmla="*/ 3285 w 10000"/>
              <a:gd name="connsiteY5" fmla="*/ 3104 h 10000"/>
              <a:gd name="connsiteX6" fmla="*/ 0 w 10000"/>
              <a:gd name="connsiteY6" fmla="*/ 6389 h 10000"/>
              <a:gd name="connsiteX7" fmla="*/ 3613 w 10000"/>
              <a:gd name="connsiteY7" fmla="*/ 10000 h 10000"/>
              <a:gd name="connsiteX8" fmla="*/ 5704 w 10000"/>
              <a:gd name="connsiteY8" fmla="*/ 7901 h 10000"/>
              <a:gd name="connsiteX9" fmla="*/ 5712 w 10000"/>
              <a:gd name="connsiteY9" fmla="*/ 7908 h 10000"/>
              <a:gd name="connsiteX10" fmla="*/ 8459 w 10000"/>
              <a:gd name="connsiteY10" fmla="*/ 5154 h 10000"/>
              <a:gd name="connsiteX11" fmla="*/ 9927 w 10000"/>
              <a:gd name="connsiteY11" fmla="*/ 3680 h 10000"/>
              <a:gd name="connsiteX12" fmla="*/ 10000 w 10000"/>
              <a:gd name="connsiteY12" fmla="*/ 3505 h 10000"/>
              <a:gd name="connsiteX13" fmla="*/ 10000 w 10000"/>
              <a:gd name="connsiteY13" fmla="*/ 248 h 10000"/>
              <a:gd name="connsiteX14" fmla="*/ 9752 w 10000"/>
              <a:gd name="connsiteY14" fmla="*/ 0 h 10000"/>
              <a:gd name="connsiteX0" fmla="*/ 9752 w 10000"/>
              <a:gd name="connsiteY0" fmla="*/ 0 h 7908"/>
              <a:gd name="connsiteX1" fmla="*/ 6493 w 10000"/>
              <a:gd name="connsiteY1" fmla="*/ 0 h 7908"/>
              <a:gd name="connsiteX2" fmla="*/ 6318 w 10000"/>
              <a:gd name="connsiteY2" fmla="*/ 69 h 7908"/>
              <a:gd name="connsiteX3" fmla="*/ 4271 w 10000"/>
              <a:gd name="connsiteY3" fmla="*/ 2118 h 7908"/>
              <a:gd name="connsiteX4" fmla="*/ 3810 w 10000"/>
              <a:gd name="connsiteY4" fmla="*/ 2573 h 7908"/>
              <a:gd name="connsiteX5" fmla="*/ 3285 w 10000"/>
              <a:gd name="connsiteY5" fmla="*/ 3104 h 7908"/>
              <a:gd name="connsiteX6" fmla="*/ 0 w 10000"/>
              <a:gd name="connsiteY6" fmla="*/ 6389 h 7908"/>
              <a:gd name="connsiteX7" fmla="*/ 5704 w 10000"/>
              <a:gd name="connsiteY7" fmla="*/ 7901 h 7908"/>
              <a:gd name="connsiteX8" fmla="*/ 5712 w 10000"/>
              <a:gd name="connsiteY8" fmla="*/ 7908 h 7908"/>
              <a:gd name="connsiteX9" fmla="*/ 8459 w 10000"/>
              <a:gd name="connsiteY9" fmla="*/ 5154 h 7908"/>
              <a:gd name="connsiteX10" fmla="*/ 9927 w 10000"/>
              <a:gd name="connsiteY10" fmla="*/ 3680 h 7908"/>
              <a:gd name="connsiteX11" fmla="*/ 10000 w 10000"/>
              <a:gd name="connsiteY11" fmla="*/ 3505 h 7908"/>
              <a:gd name="connsiteX12" fmla="*/ 10000 w 10000"/>
              <a:gd name="connsiteY12" fmla="*/ 248 h 7908"/>
              <a:gd name="connsiteX13" fmla="*/ 9752 w 10000"/>
              <a:gd name="connsiteY13" fmla="*/ 0 h 7908"/>
              <a:gd name="connsiteX0" fmla="*/ 9752 w 10000"/>
              <a:gd name="connsiteY0" fmla="*/ 0 h 9991"/>
              <a:gd name="connsiteX1" fmla="*/ 6493 w 10000"/>
              <a:gd name="connsiteY1" fmla="*/ 0 h 9991"/>
              <a:gd name="connsiteX2" fmla="*/ 6318 w 10000"/>
              <a:gd name="connsiteY2" fmla="*/ 87 h 9991"/>
              <a:gd name="connsiteX3" fmla="*/ 4271 w 10000"/>
              <a:gd name="connsiteY3" fmla="*/ 2678 h 9991"/>
              <a:gd name="connsiteX4" fmla="*/ 3810 w 10000"/>
              <a:gd name="connsiteY4" fmla="*/ 3254 h 9991"/>
              <a:gd name="connsiteX5" fmla="*/ 3285 w 10000"/>
              <a:gd name="connsiteY5" fmla="*/ 3925 h 9991"/>
              <a:gd name="connsiteX6" fmla="*/ 0 w 10000"/>
              <a:gd name="connsiteY6" fmla="*/ 8079 h 9991"/>
              <a:gd name="connsiteX7" fmla="*/ 5704 w 10000"/>
              <a:gd name="connsiteY7" fmla="*/ 9991 h 9991"/>
              <a:gd name="connsiteX8" fmla="*/ 8459 w 10000"/>
              <a:gd name="connsiteY8" fmla="*/ 6517 h 9991"/>
              <a:gd name="connsiteX9" fmla="*/ 9927 w 10000"/>
              <a:gd name="connsiteY9" fmla="*/ 4654 h 9991"/>
              <a:gd name="connsiteX10" fmla="*/ 10000 w 10000"/>
              <a:gd name="connsiteY10" fmla="*/ 4432 h 9991"/>
              <a:gd name="connsiteX11" fmla="*/ 10000 w 10000"/>
              <a:gd name="connsiteY11" fmla="*/ 314 h 9991"/>
              <a:gd name="connsiteX12" fmla="*/ 9752 w 10000"/>
              <a:gd name="connsiteY12" fmla="*/ 0 h 9991"/>
              <a:gd name="connsiteX0" fmla="*/ 9752 w 10000"/>
              <a:gd name="connsiteY0" fmla="*/ 0 h 8086"/>
              <a:gd name="connsiteX1" fmla="*/ 6493 w 10000"/>
              <a:gd name="connsiteY1" fmla="*/ 0 h 8086"/>
              <a:gd name="connsiteX2" fmla="*/ 6318 w 10000"/>
              <a:gd name="connsiteY2" fmla="*/ 87 h 8086"/>
              <a:gd name="connsiteX3" fmla="*/ 4271 w 10000"/>
              <a:gd name="connsiteY3" fmla="*/ 2680 h 8086"/>
              <a:gd name="connsiteX4" fmla="*/ 3810 w 10000"/>
              <a:gd name="connsiteY4" fmla="*/ 3257 h 8086"/>
              <a:gd name="connsiteX5" fmla="*/ 3285 w 10000"/>
              <a:gd name="connsiteY5" fmla="*/ 3929 h 8086"/>
              <a:gd name="connsiteX6" fmla="*/ 0 w 10000"/>
              <a:gd name="connsiteY6" fmla="*/ 8086 h 8086"/>
              <a:gd name="connsiteX7" fmla="*/ 8459 w 10000"/>
              <a:gd name="connsiteY7" fmla="*/ 6523 h 8086"/>
              <a:gd name="connsiteX8" fmla="*/ 9927 w 10000"/>
              <a:gd name="connsiteY8" fmla="*/ 4658 h 8086"/>
              <a:gd name="connsiteX9" fmla="*/ 10000 w 10000"/>
              <a:gd name="connsiteY9" fmla="*/ 4436 h 8086"/>
              <a:gd name="connsiteX10" fmla="*/ 10000 w 10000"/>
              <a:gd name="connsiteY10" fmla="*/ 314 h 8086"/>
              <a:gd name="connsiteX11" fmla="*/ 9752 w 10000"/>
              <a:gd name="connsiteY11" fmla="*/ 0 h 8086"/>
              <a:gd name="connsiteX0" fmla="*/ 6467 w 6715"/>
              <a:gd name="connsiteY0" fmla="*/ 0 h 8067"/>
              <a:gd name="connsiteX1" fmla="*/ 3208 w 6715"/>
              <a:gd name="connsiteY1" fmla="*/ 0 h 8067"/>
              <a:gd name="connsiteX2" fmla="*/ 3033 w 6715"/>
              <a:gd name="connsiteY2" fmla="*/ 108 h 8067"/>
              <a:gd name="connsiteX3" fmla="*/ 986 w 6715"/>
              <a:gd name="connsiteY3" fmla="*/ 3314 h 8067"/>
              <a:gd name="connsiteX4" fmla="*/ 525 w 6715"/>
              <a:gd name="connsiteY4" fmla="*/ 4028 h 8067"/>
              <a:gd name="connsiteX5" fmla="*/ 0 w 6715"/>
              <a:gd name="connsiteY5" fmla="*/ 4859 h 8067"/>
              <a:gd name="connsiteX6" fmla="*/ 5174 w 6715"/>
              <a:gd name="connsiteY6" fmla="*/ 8067 h 8067"/>
              <a:gd name="connsiteX7" fmla="*/ 6642 w 6715"/>
              <a:gd name="connsiteY7" fmla="*/ 5761 h 8067"/>
              <a:gd name="connsiteX8" fmla="*/ 6715 w 6715"/>
              <a:gd name="connsiteY8" fmla="*/ 5486 h 8067"/>
              <a:gd name="connsiteX9" fmla="*/ 6715 w 6715"/>
              <a:gd name="connsiteY9" fmla="*/ 388 h 8067"/>
              <a:gd name="connsiteX10" fmla="*/ 6467 w 6715"/>
              <a:gd name="connsiteY10" fmla="*/ 0 h 8067"/>
              <a:gd name="connsiteX0" fmla="*/ 8849 w 9218"/>
              <a:gd name="connsiteY0" fmla="*/ 0 h 10000"/>
              <a:gd name="connsiteX1" fmla="*/ 3995 w 9218"/>
              <a:gd name="connsiteY1" fmla="*/ 0 h 10000"/>
              <a:gd name="connsiteX2" fmla="*/ 3735 w 9218"/>
              <a:gd name="connsiteY2" fmla="*/ 134 h 10000"/>
              <a:gd name="connsiteX3" fmla="*/ 686 w 9218"/>
              <a:gd name="connsiteY3" fmla="*/ 4108 h 10000"/>
              <a:gd name="connsiteX4" fmla="*/ 0 w 9218"/>
              <a:gd name="connsiteY4" fmla="*/ 4993 h 10000"/>
              <a:gd name="connsiteX5" fmla="*/ 0 w 9218"/>
              <a:gd name="connsiteY5" fmla="*/ 8670 h 10000"/>
              <a:gd name="connsiteX6" fmla="*/ 6923 w 9218"/>
              <a:gd name="connsiteY6" fmla="*/ 10000 h 10000"/>
              <a:gd name="connsiteX7" fmla="*/ 9109 w 9218"/>
              <a:gd name="connsiteY7" fmla="*/ 7141 h 10000"/>
              <a:gd name="connsiteX8" fmla="*/ 9218 w 9218"/>
              <a:gd name="connsiteY8" fmla="*/ 6801 h 10000"/>
              <a:gd name="connsiteX9" fmla="*/ 9218 w 9218"/>
              <a:gd name="connsiteY9" fmla="*/ 481 h 10000"/>
              <a:gd name="connsiteX10" fmla="*/ 8849 w 9218"/>
              <a:gd name="connsiteY10" fmla="*/ 0 h 10000"/>
              <a:gd name="connsiteX0" fmla="*/ 9600 w 10000"/>
              <a:gd name="connsiteY0" fmla="*/ 0 h 10000"/>
              <a:gd name="connsiteX1" fmla="*/ 4334 w 10000"/>
              <a:gd name="connsiteY1" fmla="*/ 0 h 10000"/>
              <a:gd name="connsiteX2" fmla="*/ 4052 w 10000"/>
              <a:gd name="connsiteY2" fmla="*/ 134 h 10000"/>
              <a:gd name="connsiteX3" fmla="*/ 744 w 10000"/>
              <a:gd name="connsiteY3" fmla="*/ 4108 h 10000"/>
              <a:gd name="connsiteX4" fmla="*/ 0 w 10000"/>
              <a:gd name="connsiteY4" fmla="*/ 4993 h 10000"/>
              <a:gd name="connsiteX5" fmla="*/ 0 w 10000"/>
              <a:gd name="connsiteY5" fmla="*/ 8670 h 10000"/>
              <a:gd name="connsiteX6" fmla="*/ 7510 w 10000"/>
              <a:gd name="connsiteY6" fmla="*/ 10000 h 10000"/>
              <a:gd name="connsiteX7" fmla="*/ 9093 w 10000"/>
              <a:gd name="connsiteY7" fmla="*/ 8124 h 10000"/>
              <a:gd name="connsiteX8" fmla="*/ 9882 w 10000"/>
              <a:gd name="connsiteY8" fmla="*/ 7141 h 10000"/>
              <a:gd name="connsiteX9" fmla="*/ 10000 w 10000"/>
              <a:gd name="connsiteY9" fmla="*/ 6801 h 10000"/>
              <a:gd name="connsiteX10" fmla="*/ 10000 w 10000"/>
              <a:gd name="connsiteY10" fmla="*/ 481 h 10000"/>
              <a:gd name="connsiteX11" fmla="*/ 9600 w 10000"/>
              <a:gd name="connsiteY11" fmla="*/ 0 h 10000"/>
              <a:gd name="connsiteX0" fmla="*/ 9600 w 10000"/>
              <a:gd name="connsiteY0" fmla="*/ 0 h 8707"/>
              <a:gd name="connsiteX1" fmla="*/ 4334 w 10000"/>
              <a:gd name="connsiteY1" fmla="*/ 0 h 8707"/>
              <a:gd name="connsiteX2" fmla="*/ 4052 w 10000"/>
              <a:gd name="connsiteY2" fmla="*/ 134 h 8707"/>
              <a:gd name="connsiteX3" fmla="*/ 744 w 10000"/>
              <a:gd name="connsiteY3" fmla="*/ 4108 h 8707"/>
              <a:gd name="connsiteX4" fmla="*/ 0 w 10000"/>
              <a:gd name="connsiteY4" fmla="*/ 4993 h 8707"/>
              <a:gd name="connsiteX5" fmla="*/ 0 w 10000"/>
              <a:gd name="connsiteY5" fmla="*/ 8670 h 8707"/>
              <a:gd name="connsiteX6" fmla="*/ 8596 w 10000"/>
              <a:gd name="connsiteY6" fmla="*/ 8707 h 8707"/>
              <a:gd name="connsiteX7" fmla="*/ 9093 w 10000"/>
              <a:gd name="connsiteY7" fmla="*/ 8124 h 8707"/>
              <a:gd name="connsiteX8" fmla="*/ 9882 w 10000"/>
              <a:gd name="connsiteY8" fmla="*/ 7141 h 8707"/>
              <a:gd name="connsiteX9" fmla="*/ 10000 w 10000"/>
              <a:gd name="connsiteY9" fmla="*/ 6801 h 8707"/>
              <a:gd name="connsiteX10" fmla="*/ 10000 w 10000"/>
              <a:gd name="connsiteY10" fmla="*/ 481 h 8707"/>
              <a:gd name="connsiteX11" fmla="*/ 9600 w 10000"/>
              <a:gd name="connsiteY11" fmla="*/ 0 h 8707"/>
              <a:gd name="connsiteX0" fmla="*/ 9600 w 10000"/>
              <a:gd name="connsiteY0" fmla="*/ 0 h 10000"/>
              <a:gd name="connsiteX1" fmla="*/ 4334 w 10000"/>
              <a:gd name="connsiteY1" fmla="*/ 0 h 10000"/>
              <a:gd name="connsiteX2" fmla="*/ 4052 w 10000"/>
              <a:gd name="connsiteY2" fmla="*/ 154 h 10000"/>
              <a:gd name="connsiteX3" fmla="*/ 744 w 10000"/>
              <a:gd name="connsiteY3" fmla="*/ 4718 h 10000"/>
              <a:gd name="connsiteX4" fmla="*/ 0 w 10000"/>
              <a:gd name="connsiteY4" fmla="*/ 5734 h 10000"/>
              <a:gd name="connsiteX5" fmla="*/ 10 w 10000"/>
              <a:gd name="connsiteY5" fmla="*/ 9987 h 10000"/>
              <a:gd name="connsiteX6" fmla="*/ 8596 w 10000"/>
              <a:gd name="connsiteY6" fmla="*/ 10000 h 10000"/>
              <a:gd name="connsiteX7" fmla="*/ 9093 w 10000"/>
              <a:gd name="connsiteY7" fmla="*/ 9330 h 10000"/>
              <a:gd name="connsiteX8" fmla="*/ 9882 w 10000"/>
              <a:gd name="connsiteY8" fmla="*/ 8201 h 10000"/>
              <a:gd name="connsiteX9" fmla="*/ 10000 w 10000"/>
              <a:gd name="connsiteY9" fmla="*/ 7811 h 10000"/>
              <a:gd name="connsiteX10" fmla="*/ 10000 w 10000"/>
              <a:gd name="connsiteY10" fmla="*/ 552 h 10000"/>
              <a:gd name="connsiteX11" fmla="*/ 9600 w 10000"/>
              <a:gd name="connsiteY11"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00" h="10000">
                <a:moveTo>
                  <a:pt x="9600" y="0"/>
                </a:moveTo>
                <a:lnTo>
                  <a:pt x="4334" y="0"/>
                </a:lnTo>
                <a:cubicBezTo>
                  <a:pt x="4228" y="0"/>
                  <a:pt x="4128" y="59"/>
                  <a:pt x="4052" y="154"/>
                </a:cubicBezTo>
                <a:lnTo>
                  <a:pt x="744" y="4718"/>
                </a:lnTo>
                <a:lnTo>
                  <a:pt x="0" y="5734"/>
                </a:lnTo>
                <a:cubicBezTo>
                  <a:pt x="3" y="7152"/>
                  <a:pt x="7" y="8569"/>
                  <a:pt x="10" y="9987"/>
                </a:cubicBezTo>
                <a:lnTo>
                  <a:pt x="8596" y="10000"/>
                </a:lnTo>
                <a:lnTo>
                  <a:pt x="9093" y="9330"/>
                </a:lnTo>
                <a:lnTo>
                  <a:pt x="9882" y="8201"/>
                </a:lnTo>
                <a:cubicBezTo>
                  <a:pt x="9958" y="8095"/>
                  <a:pt x="10000" y="7958"/>
                  <a:pt x="10000" y="7811"/>
                </a:cubicBezTo>
                <a:lnTo>
                  <a:pt x="10000" y="552"/>
                </a:lnTo>
                <a:cubicBezTo>
                  <a:pt x="10000" y="245"/>
                  <a:pt x="9824" y="0"/>
                  <a:pt x="9600" y="0"/>
                </a:cubicBezTo>
              </a:path>
            </a:pathLst>
          </a:custGeom>
          <a:blipFill dpi="0" rotWithShape="1">
            <a:blip r:embed="rId3">
              <a:extLst>
                <a:ext uri="{28A0092B-C50C-407E-A947-70E740481C1C}">
                  <a14:useLocalDpi xmlns:a14="http://schemas.microsoft.com/office/drawing/2010/main" val="0"/>
                </a:ext>
              </a:extLst>
            </a:blip>
            <a:srcRect/>
            <a:stretch>
              <a:fillRect l="-2970" r="-2970"/>
            </a:stretch>
          </a:blipFill>
          <a:ln>
            <a:noFill/>
          </a:ln>
        </p:spPr>
        <p:txBody>
          <a:bodyPr vert="horz" wrap="square" lIns="91440" tIns="45720" rIns="91440" bIns="45720" numCol="1" anchor="t" anchorCtr="0" compatLnSpc="1">
            <a:prstTxWarp prst="textNoShape">
              <a:avLst/>
            </a:prstTxWarp>
          </a:bodyPr>
          <a:lstStyle/>
          <a:p>
            <a:endParaRPr lang="en-GB"/>
          </a:p>
        </p:txBody>
      </p:sp>
      <p:cxnSp>
        <p:nvCxnSpPr>
          <p:cNvPr id="8" name="Straight Connector 7">
            <a:extLst>
              <a:ext uri="{FF2B5EF4-FFF2-40B4-BE49-F238E27FC236}">
                <a16:creationId xmlns:a16="http://schemas.microsoft.com/office/drawing/2014/main" id="{4534302E-6B5A-4D6D-B608-D9E76A0B3575}"/>
              </a:ext>
            </a:extLst>
          </p:cNvPr>
          <p:cNvCxnSpPr/>
          <p:nvPr/>
        </p:nvCxnSpPr>
        <p:spPr>
          <a:xfrm>
            <a:off x="-2" y="6426000"/>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
        <p:nvSpPr>
          <p:cNvPr id="9" name="Slide Number Placeholder 7">
            <a:extLst>
              <a:ext uri="{FF2B5EF4-FFF2-40B4-BE49-F238E27FC236}">
                <a16:creationId xmlns:a16="http://schemas.microsoft.com/office/drawing/2014/main" id="{081413E3-15F5-4FC0-A929-D4AEF42B18B9}"/>
              </a:ext>
            </a:extLst>
          </p:cNvPr>
          <p:cNvSpPr txBox="1">
            <a:spLocks/>
          </p:cNvSpPr>
          <p:nvPr/>
        </p:nvSpPr>
        <p:spPr>
          <a:xfrm>
            <a:off x="10909331" y="6490801"/>
            <a:ext cx="1080000" cy="31750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5C01B2B2-3B32-4177-9645-58C2813D6AA3}" type="slidenum">
              <a:rPr lang="en-GB" sz="1100" smtClean="0">
                <a:solidFill>
                  <a:schemeClr val="bg1"/>
                </a:solidFill>
              </a:rPr>
              <a:pPr algn="r"/>
              <a:t>1</a:t>
            </a:fld>
            <a:endParaRPr lang="en-GB">
              <a:solidFill>
                <a:schemeClr val="bg1"/>
              </a:solidFill>
            </a:endParaRPr>
          </a:p>
        </p:txBody>
      </p:sp>
      <p:pic>
        <p:nvPicPr>
          <p:cNvPr id="17" name="Picture 16" descr="DSA logo">
            <a:extLst>
              <a:ext uri="{FF2B5EF4-FFF2-40B4-BE49-F238E27FC236}">
                <a16:creationId xmlns:a16="http://schemas.microsoft.com/office/drawing/2014/main" id="{477179B7-4327-43CF-AEB3-78821C6ACDE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34009" y="475370"/>
            <a:ext cx="3309031" cy="517075"/>
          </a:xfrm>
          <a:prstGeom prst="rect">
            <a:avLst/>
          </a:prstGeom>
        </p:spPr>
      </p:pic>
      <p:sp>
        <p:nvSpPr>
          <p:cNvPr id="4" name="Text Placeholder 2">
            <a:extLst>
              <a:ext uri="{FF2B5EF4-FFF2-40B4-BE49-F238E27FC236}">
                <a16:creationId xmlns:a16="http://schemas.microsoft.com/office/drawing/2014/main" id="{E4F89B80-08DB-70F6-987E-E30669590DC5}"/>
              </a:ext>
            </a:extLst>
          </p:cNvPr>
          <p:cNvSpPr txBox="1">
            <a:spLocks/>
          </p:cNvSpPr>
          <p:nvPr/>
        </p:nvSpPr>
        <p:spPr>
          <a:xfrm>
            <a:off x="338593" y="1321708"/>
            <a:ext cx="5496705" cy="1271451"/>
          </a:xfrm>
          <a:prstGeom prst="rect">
            <a:avLst/>
          </a:prstGeom>
        </p:spPr>
        <p:txBody>
          <a:bodyPr wrap="square" lIns="0" tIns="0" rIns="0" bIns="0"/>
          <a:lstStyle>
            <a:lvl1pPr marL="0" indent="0" algn="l" defTabSz="914400" rtl="0" eaLnBrk="1" latinLnBrk="0" hangingPunct="1">
              <a:lnSpc>
                <a:spcPct val="90000"/>
              </a:lnSpc>
              <a:spcBef>
                <a:spcPts val="1000"/>
              </a:spcBef>
              <a:buFont typeface="Arial" panose="020B0604020202020204" pitchFamily="34" charset="0"/>
              <a:buNone/>
              <a:defRPr lang="en-GB" sz="3900" kern="1200" dirty="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solidFill>
                  <a:srgbClr val="F9CD99"/>
                </a:solidFill>
                <a:latin typeface="Arial" panose="020B0604020202020204" pitchFamily="34" charset="0"/>
                <a:cs typeface="Arial" panose="020B0604020202020204" pitchFamily="34" charset="0"/>
              </a:rPr>
              <a:t>OME Legislation and Regulation in Defence </a:t>
            </a:r>
          </a:p>
          <a:p>
            <a:r>
              <a:rPr lang="en-GB" sz="2400" dirty="0">
                <a:solidFill>
                  <a:srgbClr val="F9CD99"/>
                </a:solidFill>
                <a:latin typeface="Arial" panose="020B0604020202020204" pitchFamily="34" charset="0"/>
                <a:cs typeface="Arial" panose="020B0604020202020204" pitchFamily="34" charset="0"/>
              </a:rPr>
              <a:t>Dr Jocelyn Peach PhD MChem CChem MIExpE</a:t>
            </a:r>
          </a:p>
          <a:p>
            <a:r>
              <a:rPr lang="en-GB" sz="2400" dirty="0">
                <a:solidFill>
                  <a:srgbClr val="F9CD99"/>
                </a:solidFill>
                <a:latin typeface="Arial" panose="020B0604020202020204" pitchFamily="34" charset="0"/>
                <a:cs typeface="Arial" panose="020B0604020202020204" pitchFamily="34" charset="0"/>
              </a:rPr>
              <a:t>Defence Safety Authority</a:t>
            </a:r>
          </a:p>
          <a:p>
            <a:r>
              <a:rPr lang="en-GB" sz="2400" dirty="0">
                <a:solidFill>
                  <a:srgbClr val="F9CD99"/>
                </a:solidFill>
                <a:latin typeface="Arial" panose="020B0604020202020204" pitchFamily="34" charset="0"/>
                <a:cs typeface="Arial" panose="020B0604020202020204" pitchFamily="34" charset="0"/>
              </a:rPr>
              <a:t>Defence OME Safety Regulator </a:t>
            </a:r>
          </a:p>
          <a:p>
            <a:r>
              <a:rPr lang="en-GB" sz="2400" dirty="0">
                <a:solidFill>
                  <a:srgbClr val="F9CD99"/>
                </a:solidFill>
                <a:latin typeface="Arial" panose="020B0604020202020204" pitchFamily="34" charset="0"/>
                <a:cs typeface="Arial" panose="020B0604020202020204" pitchFamily="34" charset="0"/>
              </a:rPr>
              <a:t>Assistant Team Leader - Regulation</a:t>
            </a:r>
          </a:p>
        </p:txBody>
      </p:sp>
    </p:spTree>
    <p:extLst>
      <p:ext uri="{BB962C8B-B14F-4D97-AF65-F5344CB8AC3E}">
        <p14:creationId xmlns:p14="http://schemas.microsoft.com/office/powerpoint/2010/main" val="1783485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BC51-2EAF-4870-AB0D-34D5A85FE77D}"/>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70471013-8430-474C-873C-AB8A1AAE2015}"/>
              </a:ext>
            </a:extLst>
          </p:cNvPr>
          <p:cNvSpPr>
            <a:spLocks noGrp="1"/>
          </p:cNvSpPr>
          <p:nvPr>
            <p:ph idx="1"/>
          </p:nvPr>
        </p:nvSpPr>
        <p:spPr/>
        <p:txBody>
          <a:bodyPr>
            <a:noAutofit/>
          </a:bodyPr>
          <a:lstStyle/>
          <a:p>
            <a:pPr fontAlgn="base">
              <a:lnSpc>
                <a:spcPct val="100000"/>
              </a:lnSpc>
              <a:spcBef>
                <a:spcPts val="600"/>
              </a:spcBef>
            </a:pPr>
            <a:r>
              <a:rPr lang="en-GB" sz="1200" b="1" dirty="0">
                <a:solidFill>
                  <a:srgbClr val="4F213A"/>
                </a:solidFill>
                <a:latin typeface="Arial" panose="020B0604020202020204" pitchFamily="34" charset="0"/>
              </a:rPr>
              <a:t>Legal Hierarchy and Requirements</a:t>
            </a:r>
            <a:endParaRPr lang="en-GB" sz="1200" b="1"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i="0" u="none" strike="noStrike" dirty="0">
                <a:solidFill>
                  <a:schemeClr val="bg1">
                    <a:lumMod val="50000"/>
                  </a:schemeClr>
                </a:solidFill>
                <a:effectLst/>
                <a:latin typeface="Arial" panose="020B0604020202020204" pitchFamily="34" charset="0"/>
              </a:rPr>
              <a:t>The Defence Safety Authority (DSA)</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Defence Regulatory Model</a:t>
            </a:r>
          </a:p>
          <a:p>
            <a:pPr lvl="1" fontAlgn="base">
              <a:lnSpc>
                <a:spcPct val="100000"/>
              </a:lnSpc>
              <a:spcBef>
                <a:spcPts val="600"/>
              </a:spcBef>
            </a:pPr>
            <a:r>
              <a:rPr lang="en-GB" sz="1200" i="0" u="none" strike="noStrike" dirty="0">
                <a:solidFill>
                  <a:schemeClr val="bg1">
                    <a:lumMod val="50000"/>
                  </a:schemeClr>
                </a:solidFill>
                <a:effectLst/>
                <a:latin typeface="Arial" panose="020B0604020202020204" pitchFamily="34" charset="0"/>
              </a:rPr>
              <a:t>Defence Regulators</a:t>
            </a:r>
            <a:r>
              <a:rPr lang="en-GB" sz="1200" dirty="0">
                <a:solidFill>
                  <a:schemeClr val="bg1">
                    <a:lumMod val="50000"/>
                  </a:schemeClr>
                </a:solidFill>
                <a:latin typeface="Arial" panose="020B0604020202020204" pitchFamily="34" charset="0"/>
              </a:rPr>
              <a:t> </a:t>
            </a:r>
            <a:endParaRPr lang="en-GB" sz="1200" i="0" u="none" strike="noStrike" dirty="0">
              <a:solidFill>
                <a:schemeClr val="bg1">
                  <a:lumMod val="50000"/>
                </a:schemeClr>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dirty="0">
                <a:solidFill>
                  <a:schemeClr val="bg1">
                    <a:lumMod val="50000"/>
                  </a:schemeClr>
                </a:solidFill>
                <a:latin typeface="Arial" panose="020B0604020202020204" pitchFamily="34" charset="0"/>
              </a:rPr>
              <a:t>The Defence OME Safety Regulator (DOSR)</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Areas of Responsibility and Points of Contact</a:t>
            </a:r>
          </a:p>
          <a:p>
            <a:pPr fontAlgn="base">
              <a:lnSpc>
                <a:spcPct val="100000"/>
              </a:lnSpc>
              <a:spcBef>
                <a:spcPts val="600"/>
              </a:spcBef>
            </a:pPr>
            <a:r>
              <a:rPr lang="en-GB" sz="1200" b="1" dirty="0">
                <a:solidFill>
                  <a:schemeClr val="bg1">
                    <a:lumMod val="50000"/>
                  </a:schemeClr>
                </a:solidFill>
                <a:latin typeface="Arial" panose="020B0604020202020204" pitchFamily="34" charset="0"/>
              </a:rPr>
              <a:t>DOSR Regulations and Guidance</a:t>
            </a:r>
          </a:p>
          <a:p>
            <a:pPr fontAlgn="base">
              <a:lnSpc>
                <a:spcPct val="100000"/>
              </a:lnSpc>
              <a:spcBef>
                <a:spcPts val="600"/>
              </a:spcBef>
            </a:pPr>
            <a:r>
              <a:rPr lang="en-GB" sz="1200" b="1" dirty="0">
                <a:solidFill>
                  <a:schemeClr val="bg1">
                    <a:lumMod val="50000"/>
                  </a:schemeClr>
                </a:solidFill>
                <a:latin typeface="Arial" panose="020B0604020202020204" pitchFamily="34" charset="0"/>
              </a:rPr>
              <a:t>DOSR Assurance and Enforcement</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Corrective Actions, Non-Compliance and Enforcement Actions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Waivers and Alternative Acceptable Means of Compliance (AAMC)</a:t>
            </a:r>
          </a:p>
          <a:p>
            <a:pPr fontAlgn="base">
              <a:lnSpc>
                <a:spcPct val="100000"/>
              </a:lnSpc>
              <a:spcBef>
                <a:spcPts val="600"/>
              </a:spcBef>
            </a:pPr>
            <a:r>
              <a:rPr lang="en-GB" sz="1200" b="1" i="0" dirty="0">
                <a:solidFill>
                  <a:schemeClr val="bg1">
                    <a:lumMod val="50000"/>
                  </a:schemeClr>
                </a:solidFill>
                <a:effectLst/>
                <a:latin typeface="Arial" panose="020B0604020202020204" pitchFamily="34" charset="0"/>
              </a:rPr>
              <a:t>Permissioning Activities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Classifications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Licencing</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Ranges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MACR</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Lasers (and Directed Energy </a:t>
            </a:r>
            <a:r>
              <a:rPr lang="en-GB" sz="1200" dirty="0">
                <a:solidFill>
                  <a:schemeClr val="bg1">
                    <a:lumMod val="50000"/>
                  </a:schemeClr>
                </a:solidFill>
                <a:latin typeface="Arial" panose="020B0604020202020204" pitchFamily="34" charset="0"/>
              </a:rPr>
              <a:t>Weapons (DEW))</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OME Certification</a:t>
            </a:r>
            <a:endParaRPr lang="en-US" sz="1200" i="0" dirty="0">
              <a:solidFill>
                <a:schemeClr val="bg1">
                  <a:lumMod val="50000"/>
                </a:schemeClr>
              </a:solidFill>
              <a:effectLst/>
              <a:latin typeface="Arial" panose="020B0604020202020204" pitchFamily="34" charset="0"/>
            </a:endParaRPr>
          </a:p>
          <a:p>
            <a:pPr>
              <a:lnSpc>
                <a:spcPct val="100000"/>
              </a:lnSpc>
              <a:spcBef>
                <a:spcPts val="600"/>
              </a:spcBef>
            </a:pPr>
            <a:endParaRPr lang="en-GB" dirty="0"/>
          </a:p>
        </p:txBody>
      </p:sp>
      <p:sp>
        <p:nvSpPr>
          <p:cNvPr id="7" name="Slide Number Placeholder 7">
            <a:extLst>
              <a:ext uri="{FF2B5EF4-FFF2-40B4-BE49-F238E27FC236}">
                <a16:creationId xmlns:a16="http://schemas.microsoft.com/office/drawing/2014/main" id="{1BD8802A-CF6A-4BE0-B738-1894D6146036}"/>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2</a:t>
            </a:fld>
            <a:endParaRPr lang="en-GB">
              <a:solidFill>
                <a:srgbClr val="4F213A"/>
              </a:solidFill>
            </a:endParaRPr>
          </a:p>
        </p:txBody>
      </p:sp>
      <p:pic>
        <p:nvPicPr>
          <p:cNvPr id="12" name="Content Placeholder 9" descr="DSA logo">
            <a:extLst>
              <a:ext uri="{FF2B5EF4-FFF2-40B4-BE49-F238E27FC236}">
                <a16:creationId xmlns:a16="http://schemas.microsoft.com/office/drawing/2014/main" id="{0F7A37C9-239E-4847-8300-742CD8ED6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7901" y="358192"/>
            <a:ext cx="2669718" cy="408263"/>
          </a:xfrm>
          <a:prstGeom prst="rect">
            <a:avLst/>
          </a:prstGeom>
        </p:spPr>
      </p:pic>
      <p:sp>
        <p:nvSpPr>
          <p:cNvPr id="9" name="Rectangle 8">
            <a:extLst>
              <a:ext uri="{FF2B5EF4-FFF2-40B4-BE49-F238E27FC236}">
                <a16:creationId xmlns:a16="http://schemas.microsoft.com/office/drawing/2014/main" id="{2F1EAC19-9E6E-412B-8599-89DD4EA137B3}"/>
              </a:ext>
            </a:extLst>
          </p:cNvPr>
          <p:cNvSpPr/>
          <p:nvPr/>
        </p:nvSpPr>
        <p:spPr>
          <a:xfrm>
            <a:off x="6543675" y="0"/>
            <a:ext cx="5648325" cy="6420678"/>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A1162560-2AE1-451B-9E09-E28C426EB0E5}"/>
              </a:ext>
            </a:extLst>
          </p:cNvPr>
          <p:cNvSpPr txBox="1"/>
          <p:nvPr/>
        </p:nvSpPr>
        <p:spPr>
          <a:xfrm>
            <a:off x="1775999" y="6554754"/>
            <a:ext cx="8640000" cy="169277"/>
          </a:xfrm>
          <a:prstGeom prst="rect">
            <a:avLst/>
          </a:prstGeom>
          <a:noFill/>
        </p:spPr>
        <p:txBody>
          <a:bodyPr wrap="square" lIns="0" tIns="0" rIns="0" bIns="0" rtlCol="0" anchor="b" anchorCtr="0">
            <a:spAutoFit/>
          </a:bodyPr>
          <a:lstStyle/>
          <a:p>
            <a:pPr algn="ctr"/>
            <a:r>
              <a:rPr lang="en-GB" sz="1100" dirty="0">
                <a:solidFill>
                  <a:srgbClr val="532A45"/>
                </a:solidFill>
                <a:latin typeface="Arial" panose="020B0604020202020204" pitchFamily="34" charset="0"/>
                <a:cs typeface="Arial" panose="020B0604020202020204" pitchFamily="34" charset="0"/>
              </a:rPr>
              <a:t>[OFFICIAL]</a:t>
            </a:r>
          </a:p>
        </p:txBody>
      </p:sp>
      <p:cxnSp>
        <p:nvCxnSpPr>
          <p:cNvPr id="8" name="Straight Connector 7">
            <a:extLst>
              <a:ext uri="{FF2B5EF4-FFF2-40B4-BE49-F238E27FC236}">
                <a16:creationId xmlns:a16="http://schemas.microsoft.com/office/drawing/2014/main" id="{6E594432-86FA-40DA-8800-82CB0FE0FD6B}"/>
              </a:ext>
            </a:extLst>
          </p:cNvPr>
          <p:cNvCxnSpPr/>
          <p:nvPr/>
        </p:nvCxnSpPr>
        <p:spPr>
          <a:xfrm>
            <a:off x="-2" y="6426000"/>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4473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lstStyle/>
          <a:p>
            <a:r>
              <a:rPr lang="en-GB" dirty="0"/>
              <a:t>Legal Hierarchy - Legislation</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342900" y="1527174"/>
            <a:ext cx="11646431" cy="4625975"/>
          </a:xfrm>
        </p:spPr>
        <p:txBody>
          <a:bodyPr>
            <a:noAutofit/>
          </a:bodyPr>
          <a:lstStyle/>
          <a:p>
            <a:pPr marL="0" indent="0" rtl="0" fontAlgn="base">
              <a:lnSpc>
                <a:spcPct val="120000"/>
              </a:lnSpc>
              <a:buNone/>
            </a:pPr>
            <a:r>
              <a:rPr lang="en-GB" sz="1400" b="1" i="0" u="sng" strike="noStrike" dirty="0">
                <a:solidFill>
                  <a:srgbClr val="000000"/>
                </a:solidFill>
                <a:effectLst/>
                <a:latin typeface="Arial" panose="020B0604020202020204" pitchFamily="34" charset="0"/>
              </a:rPr>
              <a:t>Legislation</a:t>
            </a:r>
            <a:r>
              <a:rPr lang="en-US" sz="1400" b="0" i="0" u="sng" dirty="0">
                <a:solidFill>
                  <a:srgbClr val="000000"/>
                </a:solidFill>
                <a:effectLst/>
                <a:latin typeface="Arial" panose="020B0604020202020204" pitchFamily="34" charset="0"/>
              </a:rPr>
              <a:t>​: </a:t>
            </a:r>
            <a:r>
              <a:rPr lang="en-GB" sz="1400" u="sng" dirty="0">
                <a:solidFill>
                  <a:srgbClr val="000000"/>
                </a:solidFill>
                <a:latin typeface="Arial" panose="020B0604020202020204" pitchFamily="34" charset="0"/>
              </a:rPr>
              <a:t>A</a:t>
            </a:r>
            <a:r>
              <a:rPr lang="en-GB" sz="1400" b="0" i="0" u="sng" strike="noStrike" dirty="0">
                <a:solidFill>
                  <a:srgbClr val="000000"/>
                </a:solidFill>
                <a:effectLst/>
                <a:latin typeface="Arial" panose="020B0604020202020204" pitchFamily="34" charset="0"/>
              </a:rPr>
              <a:t> law or a set of laws that have been passed by Parliament. </a:t>
            </a:r>
          </a:p>
          <a:p>
            <a:pPr lvl="1" fontAlgn="base">
              <a:lnSpc>
                <a:spcPct val="120000"/>
              </a:lnSpc>
            </a:pPr>
            <a:r>
              <a:rPr lang="en-GB" sz="1200" b="0" i="0" strike="noStrike" dirty="0">
                <a:solidFill>
                  <a:srgbClr val="000000"/>
                </a:solidFill>
                <a:effectLst/>
                <a:latin typeface="Arial" panose="020B0604020202020204" pitchFamily="34" charset="0"/>
              </a:rPr>
              <a:t>Laws should ensure a fair society where under the rule of law everyone is responsible for their actions, and victims of wrongdoings can pursue justice through the legal system.</a:t>
            </a:r>
          </a:p>
          <a:p>
            <a:pPr lvl="1" fontAlgn="base">
              <a:lnSpc>
                <a:spcPct val="120000"/>
              </a:lnSpc>
            </a:pPr>
            <a:r>
              <a:rPr lang="en-GB" sz="1200" b="0" i="0" strike="noStrike" dirty="0">
                <a:solidFill>
                  <a:srgbClr val="000000"/>
                </a:solidFill>
                <a:effectLst/>
                <a:latin typeface="Arial" panose="020B0604020202020204" pitchFamily="34" charset="0"/>
              </a:rPr>
              <a:t>Laws protect our general safety and ensure our rights against abuses by other people and organisations.</a:t>
            </a:r>
          </a:p>
          <a:p>
            <a:pPr fontAlgn="base">
              <a:lnSpc>
                <a:spcPct val="120000"/>
              </a:lnSpc>
            </a:pPr>
            <a:r>
              <a:rPr lang="en-GB" sz="1400" b="1" i="0" u="none" strike="noStrike" dirty="0">
                <a:solidFill>
                  <a:srgbClr val="000000"/>
                </a:solidFill>
                <a:effectLst/>
                <a:latin typeface="Arial" panose="020B0604020202020204" pitchFamily="34" charset="0"/>
              </a:rPr>
              <a:t>Primary Legislation - Acts: </a:t>
            </a:r>
          </a:p>
          <a:p>
            <a:pPr lvl="1" fontAlgn="base">
              <a:lnSpc>
                <a:spcPct val="120000"/>
              </a:lnSpc>
            </a:pPr>
            <a:r>
              <a:rPr lang="en-GB" sz="1200" b="0" i="0" u="none" strike="noStrike" dirty="0">
                <a:solidFill>
                  <a:srgbClr val="000000"/>
                </a:solidFill>
                <a:effectLst/>
                <a:latin typeface="Arial" panose="020B0604020202020204" pitchFamily="34" charset="0"/>
              </a:rPr>
              <a:t>Introduced as bills, then examined/debated/discussed/amended, agreed by both houses, and presented to reigning monarch (Royal Assent). </a:t>
            </a:r>
          </a:p>
          <a:p>
            <a:pPr lvl="1" fontAlgn="base">
              <a:lnSpc>
                <a:spcPct val="120000"/>
              </a:lnSpc>
            </a:pPr>
            <a:r>
              <a:rPr lang="en-GB" sz="1200" b="0" i="0" u="none" strike="noStrike" dirty="0">
                <a:solidFill>
                  <a:srgbClr val="000000"/>
                </a:solidFill>
                <a:effectLst/>
                <a:latin typeface="Arial" panose="020B0604020202020204" pitchFamily="34" charset="0"/>
              </a:rPr>
              <a:t>Becomes an act of parliament.</a:t>
            </a:r>
          </a:p>
          <a:p>
            <a:pPr lvl="2" fontAlgn="base">
              <a:lnSpc>
                <a:spcPct val="120000"/>
              </a:lnSpc>
            </a:pPr>
            <a:r>
              <a:rPr lang="en-GB" sz="1100" b="1" i="0" u="none" strike="noStrike" dirty="0">
                <a:solidFill>
                  <a:srgbClr val="3366FF"/>
                </a:solidFill>
                <a:effectLst/>
                <a:latin typeface="Arial" panose="020B0604020202020204" pitchFamily="34" charset="0"/>
                <a:hlinkClick r:id="rId2">
                  <a:extLst>
                    <a:ext uri="{A12FA001-AC4F-418D-AE19-62706E023703}">
                      <ahyp:hlinkClr xmlns:ahyp="http://schemas.microsoft.com/office/drawing/2018/hyperlinkcolor" val="tx"/>
                    </a:ext>
                  </a:extLst>
                </a:hlinkClick>
              </a:rPr>
              <a:t>HSWA1974 - Health &amp; Safety at Work etc. Act 1974</a:t>
            </a:r>
            <a:r>
              <a:rPr lang="en-US" sz="1100" b="1" i="0" dirty="0">
                <a:solidFill>
                  <a:srgbClr val="3366FF"/>
                </a:solidFill>
                <a:effectLst/>
                <a:latin typeface="Arial" panose="020B0604020202020204" pitchFamily="34" charset="0"/>
              </a:rPr>
              <a:t>​ </a:t>
            </a:r>
          </a:p>
          <a:p>
            <a:pPr fontAlgn="base">
              <a:lnSpc>
                <a:spcPct val="120000"/>
              </a:lnSpc>
            </a:pPr>
            <a:r>
              <a:rPr lang="en-GB" sz="1400" b="1" i="0" u="none" strike="noStrike" dirty="0">
                <a:solidFill>
                  <a:srgbClr val="000000"/>
                </a:solidFill>
                <a:effectLst/>
                <a:latin typeface="Arial" panose="020B0604020202020204" pitchFamily="34" charset="0"/>
              </a:rPr>
              <a:t>Secondary / Delegated Legislation – Rules, Orders, Regulations: </a:t>
            </a:r>
          </a:p>
          <a:p>
            <a:pPr lvl="1" fontAlgn="base">
              <a:lnSpc>
                <a:spcPct val="120000"/>
              </a:lnSpc>
            </a:pPr>
            <a:r>
              <a:rPr lang="en-GB" sz="1200" b="0" i="0" u="none" strike="noStrike" dirty="0">
                <a:solidFill>
                  <a:srgbClr val="000000"/>
                </a:solidFill>
                <a:effectLst/>
                <a:latin typeface="Arial" panose="020B0604020202020204" pitchFamily="34" charset="0"/>
              </a:rPr>
              <a:t>Law not enacted by legislative assemble (e.g., UK Parliament) but by a government minister/delegated person/authorised body, who get the power by an Act of Parliament. </a:t>
            </a:r>
          </a:p>
          <a:p>
            <a:pPr lvl="1" fontAlgn="base">
              <a:lnSpc>
                <a:spcPct val="120000"/>
              </a:lnSpc>
            </a:pPr>
            <a:r>
              <a:rPr lang="en-GB" sz="1200" dirty="0">
                <a:solidFill>
                  <a:srgbClr val="000000"/>
                </a:solidFill>
                <a:latin typeface="Arial" panose="020B0604020202020204" pitchFamily="34" charset="0"/>
              </a:rPr>
              <a:t>Made by Statutory Instrument (SI)</a:t>
            </a:r>
            <a:endParaRPr lang="en-US" sz="1200" b="1" i="0" dirty="0">
              <a:solidFill>
                <a:srgbClr val="000000"/>
              </a:solidFill>
              <a:effectLst/>
              <a:latin typeface="Arial" panose="020B0604020202020204" pitchFamily="34" charset="0"/>
            </a:endParaRPr>
          </a:p>
          <a:p>
            <a:pPr lvl="2" fontAlgn="base">
              <a:lnSpc>
                <a:spcPct val="120000"/>
              </a:lnSpc>
            </a:pPr>
            <a:r>
              <a:rPr lang="en-US" sz="1100" b="1" i="0" dirty="0">
                <a:solidFill>
                  <a:srgbClr val="3366FF"/>
                </a:solidFill>
                <a:effectLst/>
                <a:latin typeface="Arial" panose="020B0604020202020204" pitchFamily="34" charset="0"/>
                <a:hlinkClick r:id="rId3">
                  <a:extLst>
                    <a:ext uri="{A12FA001-AC4F-418D-AE19-62706E023703}">
                      <ahyp:hlinkClr xmlns:ahyp="http://schemas.microsoft.com/office/drawing/2018/hyperlinkcolor" val="tx"/>
                    </a:ext>
                  </a:extLst>
                </a:hlinkClick>
              </a:rPr>
              <a:t>ER2014 - Explosives Regulations 2014</a:t>
            </a:r>
            <a:endParaRPr lang="en-US" sz="1100" b="1" i="0" dirty="0">
              <a:solidFill>
                <a:srgbClr val="3366FF"/>
              </a:solidFill>
              <a:effectLst/>
              <a:latin typeface="Arial" panose="020B0604020202020204" pitchFamily="34" charset="0"/>
            </a:endParaRPr>
          </a:p>
          <a:p>
            <a:pPr lvl="2" fontAlgn="base">
              <a:lnSpc>
                <a:spcPct val="120000"/>
              </a:lnSpc>
            </a:pPr>
            <a:r>
              <a:rPr lang="en-GB" sz="1100" b="1" dirty="0">
                <a:solidFill>
                  <a:srgbClr val="3366FF"/>
                </a:solidFill>
                <a:hlinkClick r:id="rId4">
                  <a:extLst>
                    <a:ext uri="{A12FA001-AC4F-418D-AE19-62706E023703}">
                      <ahyp:hlinkClr xmlns:ahyp="http://schemas.microsoft.com/office/drawing/2018/hyperlinkcolor" val="tx"/>
                    </a:ext>
                  </a:extLst>
                </a:hlinkClick>
              </a:rPr>
              <a:t>CAOR2010 - Control of Artificial Optical Radiation at Work Regulations (CAOR) 2010</a:t>
            </a:r>
            <a:endParaRPr lang="en-GB" sz="1100" b="1" dirty="0">
              <a:solidFill>
                <a:srgbClr val="3366FF"/>
              </a:solidFill>
            </a:endParaRPr>
          </a:p>
          <a:p>
            <a:pPr lvl="2" fontAlgn="base">
              <a:lnSpc>
                <a:spcPct val="120000"/>
              </a:lnSpc>
            </a:pPr>
            <a:r>
              <a:rPr lang="en-GB" sz="1100" b="1" i="0" dirty="0">
                <a:solidFill>
                  <a:srgbClr val="3366FF"/>
                </a:solidFill>
                <a:effectLst/>
                <a:latin typeface="Arial" panose="020B0604020202020204" pitchFamily="34" charset="0"/>
                <a:hlinkClick r:id="rId5">
                  <a:extLst>
                    <a:ext uri="{A12FA001-AC4F-418D-AE19-62706E023703}">
                      <ahyp:hlinkClr xmlns:ahyp="http://schemas.microsoft.com/office/drawing/2018/hyperlinkcolor" val="tx"/>
                    </a:ext>
                  </a:extLst>
                </a:hlinkClick>
              </a:rPr>
              <a:t>COMAH2015 - Control of Major Accident Hazards Regulations 2015 (COMAH)</a:t>
            </a:r>
            <a:endParaRPr lang="en-GB" sz="1100" b="1" i="0" dirty="0">
              <a:solidFill>
                <a:srgbClr val="3366FF"/>
              </a:solidFill>
              <a:effectLst/>
              <a:latin typeface="Arial" panose="020B0604020202020204" pitchFamily="34" charset="0"/>
            </a:endParaRPr>
          </a:p>
          <a:p>
            <a:pPr lvl="2" fontAlgn="base">
              <a:lnSpc>
                <a:spcPct val="120000"/>
              </a:lnSpc>
            </a:pPr>
            <a:r>
              <a:rPr lang="en-US" sz="1100" b="1" i="0" dirty="0">
                <a:solidFill>
                  <a:srgbClr val="3366FF"/>
                </a:solidFill>
                <a:effectLst/>
                <a:latin typeface="Arial" panose="020B0604020202020204" pitchFamily="34" charset="0"/>
                <a:hlinkClick r:id="rId6">
                  <a:extLst>
                    <a:ext uri="{A12FA001-AC4F-418D-AE19-62706E023703}">
                      <ahyp:hlinkClr xmlns:ahyp="http://schemas.microsoft.com/office/drawing/2018/hyperlinkcolor" val="tx"/>
                    </a:ext>
                  </a:extLst>
                </a:hlinkClick>
              </a:rPr>
              <a:t>CDG2009 - Carriage of Dangerous Goods and Use of Transportable Pressure Equipment Regulations 2009</a:t>
            </a:r>
            <a:endParaRPr lang="en-US" sz="1100" b="1" i="0" dirty="0">
              <a:solidFill>
                <a:srgbClr val="3366FF"/>
              </a:solidFill>
              <a:effectLst/>
              <a:latin typeface="Arial" panose="020B0604020202020204" pitchFamily="34" charset="0"/>
            </a:endParaRPr>
          </a:p>
          <a:p>
            <a:pPr lvl="2" fontAlgn="base">
              <a:lnSpc>
                <a:spcPct val="120000"/>
              </a:lnSpc>
            </a:pPr>
            <a:r>
              <a:rPr lang="en-US" sz="1100" b="1" dirty="0">
                <a:solidFill>
                  <a:srgbClr val="3366FF"/>
                </a:solidFill>
                <a:latin typeface="Arial" panose="020B0604020202020204" pitchFamily="34" charset="0"/>
                <a:hlinkClick r:id="rId7">
                  <a:extLst>
                    <a:ext uri="{A12FA001-AC4F-418D-AE19-62706E023703}">
                      <ahyp:hlinkClr xmlns:ahyp="http://schemas.microsoft.com/office/drawing/2018/hyperlinkcolor" val="tx"/>
                    </a:ext>
                  </a:extLst>
                </a:hlinkClick>
              </a:rPr>
              <a:t>DGHAR2016 - Dangerous Goods in Harbour Areas Regulations 2016</a:t>
            </a:r>
            <a:endParaRPr lang="en-US" sz="1100" b="1" i="0" dirty="0">
              <a:solidFill>
                <a:srgbClr val="3366FF"/>
              </a:solidFill>
              <a:effectLst/>
              <a:latin typeface="Arial" panose="020B0604020202020204" pitchFamily="34" charset="0"/>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3</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55906B8B-D8DF-5452-D114-3BC003305A9F}"/>
              </a:ext>
              <a:ext uri="{C183D7F6-B498-43B3-948B-1728B52AA6E4}">
                <adec:decorative xmlns:adec="http://schemas.microsoft.com/office/drawing/2017/decorative" val="1"/>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A481D2FE-E6F1-2698-A3FD-4DA08BFDCA33}"/>
              </a:ext>
              <a:ext uri="{C183D7F6-B498-43B3-948B-1728B52AA6E4}">
                <adec:decorative xmlns:adec="http://schemas.microsoft.com/office/drawing/2017/decorative" val="1"/>
              </a:ext>
            </a:extLst>
          </p:cNvPr>
          <p:cNvPicPr>
            <a:picLocks noChangeAspect="1"/>
          </p:cNvPicPr>
          <p:nvPr/>
        </p:nvPicPr>
        <p:blipFill rotWithShape="1">
          <a:blip r:embed="rId8"/>
          <a:srcRect l="12758" t="15202" r="45521" b="5761"/>
          <a:stretch/>
        </p:blipFill>
        <p:spPr>
          <a:xfrm>
            <a:off x="9451377" y="123809"/>
            <a:ext cx="2537954" cy="1755791"/>
          </a:xfrm>
          <a:prstGeom prst="rect">
            <a:avLst/>
          </a:prstGeom>
          <a:ln>
            <a:solidFill>
              <a:srgbClr val="7C345B"/>
            </a:solidFill>
          </a:ln>
        </p:spPr>
      </p:pic>
      <p:pic>
        <p:nvPicPr>
          <p:cNvPr id="10" name="Picture 9">
            <a:extLst>
              <a:ext uri="{FF2B5EF4-FFF2-40B4-BE49-F238E27FC236}">
                <a16:creationId xmlns:a16="http://schemas.microsoft.com/office/drawing/2014/main" id="{60C81B69-51D8-DBDD-43D4-0B1F17392605}"/>
              </a:ext>
              <a:ext uri="{C183D7F6-B498-43B3-948B-1728B52AA6E4}">
                <adec:decorative xmlns:adec="http://schemas.microsoft.com/office/drawing/2017/decorative" val="1"/>
              </a:ext>
            </a:extLst>
          </p:cNvPr>
          <p:cNvPicPr>
            <a:picLocks noChangeAspect="1"/>
          </p:cNvPicPr>
          <p:nvPr/>
        </p:nvPicPr>
        <p:blipFill rotWithShape="1">
          <a:blip r:embed="rId9"/>
          <a:srcRect l="10829" t="12347" r="52604" b="7286"/>
          <a:stretch/>
        </p:blipFill>
        <p:spPr>
          <a:xfrm>
            <a:off x="9815532" y="4532296"/>
            <a:ext cx="2187598" cy="1755791"/>
          </a:xfrm>
          <a:prstGeom prst="rect">
            <a:avLst/>
          </a:prstGeom>
          <a:ln>
            <a:solidFill>
              <a:srgbClr val="7C345B"/>
            </a:solidFill>
          </a:ln>
        </p:spPr>
      </p:pic>
    </p:spTree>
    <p:extLst>
      <p:ext uri="{BB962C8B-B14F-4D97-AF65-F5344CB8AC3E}">
        <p14:creationId xmlns:p14="http://schemas.microsoft.com/office/powerpoint/2010/main" val="2442975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lstStyle/>
          <a:p>
            <a:r>
              <a:rPr lang="en-GB" dirty="0"/>
              <a:t>Legal Hierarchy – Examples of Requirements</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342900" y="1527174"/>
            <a:ext cx="11646431" cy="4625975"/>
          </a:xfrm>
        </p:spPr>
        <p:txBody>
          <a:bodyPr>
            <a:normAutofit fontScale="92500" lnSpcReduction="20000"/>
          </a:bodyPr>
          <a:lstStyle/>
          <a:p>
            <a:pPr fontAlgn="base">
              <a:lnSpc>
                <a:spcPct val="120000"/>
              </a:lnSpc>
              <a:spcBef>
                <a:spcPts val="600"/>
              </a:spcBef>
            </a:pPr>
            <a:r>
              <a:rPr lang="en-GB" sz="1600" b="1" i="0" u="none" strike="noStrike" dirty="0">
                <a:solidFill>
                  <a:srgbClr val="3366FF"/>
                </a:solidFill>
                <a:effectLst/>
                <a:latin typeface="Arial" panose="020B0604020202020204" pitchFamily="34" charset="0"/>
                <a:hlinkClick r:id="rId2">
                  <a:extLst>
                    <a:ext uri="{A12FA001-AC4F-418D-AE19-62706E023703}">
                      <ahyp:hlinkClr xmlns:ahyp="http://schemas.microsoft.com/office/drawing/2018/hyperlinkcolor" val="tx"/>
                    </a:ext>
                  </a:extLst>
                </a:hlinkClick>
              </a:rPr>
              <a:t>Health &amp; Safety at Work Act​ etc 1974</a:t>
            </a:r>
            <a:endParaRPr lang="en-US" sz="1600" b="1" i="0" dirty="0">
              <a:solidFill>
                <a:srgbClr val="3366FF"/>
              </a:solidFill>
              <a:effectLst/>
              <a:latin typeface="Arial" panose="020B0604020202020204" pitchFamily="34" charset="0"/>
            </a:endParaRPr>
          </a:p>
          <a:p>
            <a:pPr lvl="1" fontAlgn="base">
              <a:lnSpc>
                <a:spcPct val="120000"/>
              </a:lnSpc>
              <a:spcBef>
                <a:spcPts val="600"/>
              </a:spcBef>
            </a:pPr>
            <a:r>
              <a:rPr lang="en-GB" sz="1600" b="0" i="0" u="none" strike="noStrike" dirty="0">
                <a:solidFill>
                  <a:srgbClr val="000000"/>
                </a:solidFill>
                <a:effectLst/>
                <a:latin typeface="Arial" panose="020B0604020202020204" pitchFamily="34" charset="0"/>
              </a:rPr>
              <a:t>2.1 - </a:t>
            </a:r>
            <a:r>
              <a:rPr lang="en-GB" sz="1400" i="1" dirty="0"/>
              <a:t>It shall be the duty of every employer to ensure, as far as is reasonably practicable, the health, safety and welfare at work of all its employees.</a:t>
            </a:r>
          </a:p>
          <a:p>
            <a:pPr lvl="1" fontAlgn="base">
              <a:lnSpc>
                <a:spcPct val="120000"/>
              </a:lnSpc>
              <a:spcBef>
                <a:spcPts val="600"/>
              </a:spcBef>
            </a:pPr>
            <a:r>
              <a:rPr lang="en-GB" sz="1600" dirty="0">
                <a:solidFill>
                  <a:srgbClr val="000000"/>
                </a:solidFill>
                <a:latin typeface="Arial" panose="020B0604020202020204" pitchFamily="34" charset="0"/>
              </a:rPr>
              <a:t>3.1 - </a:t>
            </a:r>
            <a:r>
              <a:rPr lang="en-GB" sz="1400" i="1" dirty="0"/>
              <a:t>It shall be the duty of every employer to conduct their undertaking in such a way as to ensure, so far as is reasonably practicable, that persons not in its employment who may be affected thereby are not thereby exposed to risks to their health or safety.</a:t>
            </a:r>
          </a:p>
          <a:p>
            <a:pPr lvl="1" fontAlgn="base">
              <a:lnSpc>
                <a:spcPct val="120000"/>
              </a:lnSpc>
              <a:spcBef>
                <a:spcPts val="600"/>
              </a:spcBef>
            </a:pPr>
            <a:r>
              <a:rPr lang="en-GB" sz="1600" b="0" i="0" u="none" strike="noStrike" dirty="0">
                <a:solidFill>
                  <a:srgbClr val="000000"/>
                </a:solidFill>
                <a:effectLst/>
                <a:latin typeface="Arial" panose="020B0604020202020204" pitchFamily="34" charset="0"/>
              </a:rPr>
              <a:t>7 - </a:t>
            </a:r>
            <a:r>
              <a:rPr lang="en-GB" sz="1400" i="1" dirty="0"/>
              <a:t>It shall be the duty of every employee while at work —</a:t>
            </a:r>
          </a:p>
          <a:p>
            <a:pPr lvl="2" fontAlgn="base">
              <a:lnSpc>
                <a:spcPct val="120000"/>
              </a:lnSpc>
              <a:spcBef>
                <a:spcPts val="600"/>
              </a:spcBef>
            </a:pPr>
            <a:r>
              <a:rPr lang="en-GB" sz="1400" i="1" dirty="0"/>
              <a:t>(a) to take reasonable care for the health and safety of themselves and of other persons who may be affected by their acts or omissions at work; and</a:t>
            </a:r>
          </a:p>
          <a:p>
            <a:pPr lvl="2" fontAlgn="base">
              <a:lnSpc>
                <a:spcPct val="120000"/>
              </a:lnSpc>
              <a:spcBef>
                <a:spcPts val="600"/>
              </a:spcBef>
            </a:pPr>
            <a:r>
              <a:rPr lang="en-GB" sz="1400" i="1" dirty="0"/>
              <a:t>(b) as regards any duty or requirement imposed on their employer or any other person by or under any of the relevant statutory provisions, to co-operate with them so far as is necessary to enable that duty or requirement to be performed or complied with.</a:t>
            </a:r>
          </a:p>
          <a:p>
            <a:pPr fontAlgn="base">
              <a:lnSpc>
                <a:spcPct val="120000"/>
              </a:lnSpc>
              <a:spcBef>
                <a:spcPts val="600"/>
              </a:spcBef>
            </a:pPr>
            <a:r>
              <a:rPr lang="en-US" sz="1600" b="1" i="0" dirty="0">
                <a:solidFill>
                  <a:srgbClr val="3366FF"/>
                </a:solidFill>
                <a:effectLst/>
                <a:latin typeface="Arial" panose="020B0604020202020204" pitchFamily="34" charset="0"/>
                <a:hlinkClick r:id="rId3">
                  <a:extLst>
                    <a:ext uri="{A12FA001-AC4F-418D-AE19-62706E023703}">
                      <ahyp:hlinkClr xmlns:ahyp="http://schemas.microsoft.com/office/drawing/2018/hyperlinkcolor" val="tx"/>
                    </a:ext>
                  </a:extLst>
                </a:hlinkClick>
              </a:rPr>
              <a:t>Explosives Regulations 2014</a:t>
            </a:r>
            <a:endParaRPr lang="en-US" sz="1600" b="1" i="0" dirty="0">
              <a:solidFill>
                <a:srgbClr val="3366FF"/>
              </a:solidFill>
              <a:effectLst/>
              <a:latin typeface="Arial" panose="020B0604020202020204" pitchFamily="34" charset="0"/>
            </a:endParaRPr>
          </a:p>
          <a:p>
            <a:pPr lvl="1">
              <a:lnSpc>
                <a:spcPct val="120000"/>
              </a:lnSpc>
              <a:spcBef>
                <a:spcPts val="600"/>
              </a:spcBef>
            </a:pPr>
            <a:r>
              <a:rPr lang="en-GB" sz="1600" dirty="0"/>
              <a:t>Regulation 26.- (1) </a:t>
            </a:r>
          </a:p>
          <a:p>
            <a:pPr lvl="2">
              <a:lnSpc>
                <a:spcPct val="120000"/>
              </a:lnSpc>
              <a:spcBef>
                <a:spcPts val="600"/>
              </a:spcBef>
            </a:pPr>
            <a:r>
              <a:rPr lang="en-GB" sz="1400" i="1" dirty="0"/>
              <a:t>Any person who manufactures or stores explosives must take appropriate measures—​</a:t>
            </a:r>
          </a:p>
          <a:p>
            <a:pPr marL="1371600" lvl="3" indent="0">
              <a:lnSpc>
                <a:spcPct val="120000"/>
              </a:lnSpc>
              <a:spcBef>
                <a:spcPts val="600"/>
              </a:spcBef>
              <a:buNone/>
            </a:pPr>
            <a:r>
              <a:rPr lang="en-GB" sz="1400" i="1" dirty="0"/>
              <a:t>(a) to prevent fire or explosion; ​</a:t>
            </a:r>
          </a:p>
          <a:p>
            <a:pPr marL="1371600" lvl="3" indent="0">
              <a:lnSpc>
                <a:spcPct val="120000"/>
              </a:lnSpc>
              <a:spcBef>
                <a:spcPts val="600"/>
              </a:spcBef>
              <a:buNone/>
            </a:pPr>
            <a:r>
              <a:rPr lang="en-GB" sz="1400" i="1" dirty="0"/>
              <a:t>(b) to limit the extent of fire or explosion including measures to prevent the spreading of fires and the communication of explosions from one location to another; and ​</a:t>
            </a:r>
          </a:p>
          <a:p>
            <a:pPr marL="1371600" lvl="3" indent="0">
              <a:lnSpc>
                <a:spcPct val="120000"/>
              </a:lnSpc>
              <a:spcBef>
                <a:spcPts val="600"/>
              </a:spcBef>
              <a:buNone/>
            </a:pPr>
            <a:r>
              <a:rPr lang="en-GB" sz="1400" i="1" dirty="0"/>
              <a:t>(c) to protect persons from the effects of fire or explosion. </a:t>
            </a:r>
            <a:endParaRPr lang="en-US" sz="1400" b="1" i="0" dirty="0">
              <a:solidFill>
                <a:srgbClr val="000000"/>
              </a:solidFill>
              <a:effectLst/>
              <a:latin typeface="Arial" panose="020B0604020202020204" pitchFamily="34" charset="0"/>
            </a:endParaRPr>
          </a:p>
          <a:p>
            <a:pPr>
              <a:lnSpc>
                <a:spcPct val="120000"/>
              </a:lnSpc>
              <a:spcBef>
                <a:spcPts val="600"/>
              </a:spcBef>
            </a:pPr>
            <a:endParaRPr lang="en-GB" sz="1600" dirty="0"/>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4</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18FF845A-3F4E-D514-C50C-146A2480BCA8}"/>
              </a:ext>
              <a:ext uri="{C183D7F6-B498-43B3-948B-1728B52AA6E4}">
                <adec:decorative xmlns:adec="http://schemas.microsoft.com/office/drawing/2017/decorative" val="1"/>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6008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normAutofit/>
          </a:bodyPr>
          <a:lstStyle/>
          <a:p>
            <a:r>
              <a:rPr lang="en-GB" dirty="0"/>
              <a:t>Legal Hierarchy – Defence Regulations</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342900" y="1527174"/>
            <a:ext cx="11646431" cy="4625975"/>
          </a:xfrm>
        </p:spPr>
        <p:txBody>
          <a:bodyPr>
            <a:noAutofit/>
          </a:bodyPr>
          <a:lstStyle/>
          <a:p>
            <a:pPr marL="0" indent="0" fontAlgn="base">
              <a:lnSpc>
                <a:spcPct val="120000"/>
              </a:lnSpc>
              <a:buNone/>
            </a:pPr>
            <a:r>
              <a:rPr lang="en-GB" sz="1400" b="1" i="0" u="sng" strike="noStrike" dirty="0">
                <a:solidFill>
                  <a:srgbClr val="000000"/>
                </a:solidFill>
                <a:effectLst/>
                <a:latin typeface="Arial" panose="020B0604020202020204" pitchFamily="34" charset="0"/>
              </a:rPr>
              <a:t>Defence Regulations: </a:t>
            </a:r>
            <a:r>
              <a:rPr lang="en-GB" sz="1400" b="1" u="sng" dirty="0">
                <a:solidFill>
                  <a:srgbClr val="3366FF"/>
                </a:solidFill>
                <a:latin typeface="Arial" panose="020B0604020202020204" pitchFamily="34" charset="0"/>
                <a:hlinkClick r:id="rId2"/>
              </a:rPr>
              <a:t>DSA 02.OME - Defence OME Regulations on GOV.UK</a:t>
            </a:r>
            <a:endParaRPr lang="en-GB" sz="1400" b="1" u="sng" dirty="0">
              <a:solidFill>
                <a:srgbClr val="3366FF"/>
              </a:solidFill>
              <a:latin typeface="Arial" panose="020B0604020202020204" pitchFamily="34" charset="0"/>
            </a:endParaRPr>
          </a:p>
          <a:p>
            <a:pPr algn="l" rtl="0" fontAlgn="base">
              <a:lnSpc>
                <a:spcPct val="100000"/>
              </a:lnSpc>
              <a:spcBef>
                <a:spcPts val="600"/>
              </a:spcBef>
            </a:pPr>
            <a:r>
              <a:rPr lang="en-GB" sz="1400" b="0" i="0" u="none" strike="noStrike" dirty="0">
                <a:solidFill>
                  <a:srgbClr val="000000"/>
                </a:solidFill>
                <a:effectLst/>
              </a:rPr>
              <a:t>Five reasons for Defence Regulation</a:t>
            </a:r>
            <a:r>
              <a:rPr lang="en-US" sz="1400" b="0" i="0" dirty="0">
                <a:solidFill>
                  <a:srgbClr val="000000"/>
                </a:solidFill>
                <a:effectLst/>
              </a:rPr>
              <a:t>​</a:t>
            </a:r>
          </a:p>
          <a:p>
            <a:pPr lvl="1" fontAlgn="base">
              <a:lnSpc>
                <a:spcPct val="100000"/>
              </a:lnSpc>
              <a:spcBef>
                <a:spcPts val="600"/>
              </a:spcBef>
            </a:pPr>
            <a:r>
              <a:rPr lang="en-GB" sz="1400" b="0" i="0" u="none" strike="noStrike" dirty="0">
                <a:solidFill>
                  <a:srgbClr val="000000"/>
                </a:solidFill>
                <a:effectLst/>
              </a:rPr>
              <a:t>Where a </a:t>
            </a:r>
            <a:r>
              <a:rPr lang="en-GB" sz="1400" b="1" i="0" u="none" strike="noStrike" dirty="0">
                <a:solidFill>
                  <a:srgbClr val="000000"/>
                </a:solidFill>
                <a:effectLst/>
              </a:rPr>
              <a:t>Derogation, Exemption or Disapplication (DED) </a:t>
            </a:r>
            <a:r>
              <a:rPr lang="en-GB" sz="1400" b="0" i="0" u="none" strike="noStrike" dirty="0">
                <a:solidFill>
                  <a:srgbClr val="000000"/>
                </a:solidFill>
                <a:effectLst/>
              </a:rPr>
              <a:t>to Statute exists (see next slide and DLST).</a:t>
            </a:r>
            <a:r>
              <a:rPr lang="en-US" sz="1400" b="0" i="0" dirty="0">
                <a:solidFill>
                  <a:srgbClr val="000000"/>
                </a:solidFill>
                <a:effectLst/>
              </a:rPr>
              <a:t>​</a:t>
            </a:r>
          </a:p>
          <a:p>
            <a:pPr lvl="1" fontAlgn="base">
              <a:lnSpc>
                <a:spcPct val="100000"/>
              </a:lnSpc>
              <a:spcBef>
                <a:spcPts val="600"/>
              </a:spcBef>
            </a:pPr>
            <a:r>
              <a:rPr lang="en-GB" sz="1400" b="0" i="0" u="none" strike="noStrike" dirty="0">
                <a:solidFill>
                  <a:srgbClr val="000000"/>
                </a:solidFill>
                <a:effectLst/>
              </a:rPr>
              <a:t>Where the Regulator has a delegation from the Statutory Regulator and/or is directed by authorised local authorities.</a:t>
            </a:r>
            <a:r>
              <a:rPr lang="en-US" sz="1400" b="0" i="0" dirty="0">
                <a:solidFill>
                  <a:srgbClr val="000000"/>
                </a:solidFill>
                <a:effectLst/>
              </a:rPr>
              <a:t>​</a:t>
            </a:r>
          </a:p>
          <a:p>
            <a:pPr lvl="1" fontAlgn="base">
              <a:lnSpc>
                <a:spcPct val="100000"/>
              </a:lnSpc>
              <a:spcBef>
                <a:spcPts val="600"/>
              </a:spcBef>
            </a:pPr>
            <a:r>
              <a:rPr lang="en-GB" sz="1400" b="0" i="0" u="none" strike="noStrike" dirty="0">
                <a:solidFill>
                  <a:srgbClr val="000000"/>
                </a:solidFill>
                <a:effectLst/>
              </a:rPr>
              <a:t>When requested by the Regulated Community and accepted by a regulator that an area of defence activity is not sufficiently regulated.</a:t>
            </a:r>
            <a:r>
              <a:rPr lang="en-US" sz="1400" b="0" i="0" dirty="0">
                <a:solidFill>
                  <a:srgbClr val="000000"/>
                </a:solidFill>
                <a:effectLst/>
              </a:rPr>
              <a:t>​</a:t>
            </a:r>
          </a:p>
          <a:p>
            <a:pPr lvl="1" fontAlgn="base">
              <a:lnSpc>
                <a:spcPct val="100000"/>
              </a:lnSpc>
              <a:spcBef>
                <a:spcPts val="600"/>
              </a:spcBef>
            </a:pPr>
            <a:r>
              <a:rPr lang="en-GB" sz="1400" b="0" i="0" u="none" strike="noStrike" dirty="0">
                <a:solidFill>
                  <a:srgbClr val="000000"/>
                </a:solidFill>
                <a:effectLst/>
              </a:rPr>
              <a:t>Where there is a gap in legislation that needs to be filled when considering Defence Activity or following Lessons Identified.</a:t>
            </a:r>
            <a:r>
              <a:rPr lang="en-US" sz="1400" b="0" i="0" dirty="0">
                <a:solidFill>
                  <a:srgbClr val="000000"/>
                </a:solidFill>
                <a:effectLst/>
              </a:rPr>
              <a:t>​</a:t>
            </a:r>
          </a:p>
          <a:p>
            <a:pPr lvl="1" fontAlgn="base">
              <a:lnSpc>
                <a:spcPct val="100000"/>
              </a:lnSpc>
              <a:spcBef>
                <a:spcPts val="600"/>
              </a:spcBef>
            </a:pPr>
            <a:r>
              <a:rPr lang="en-GB" sz="1400" b="0" i="0" u="none" strike="noStrike" dirty="0">
                <a:solidFill>
                  <a:srgbClr val="000000"/>
                </a:solidFill>
                <a:effectLst/>
              </a:rPr>
              <a:t>For activities considered as high risk and when Defence has decided that the statute does not provide sufficient regulation as is appropriate for meeting specific military activities.</a:t>
            </a:r>
          </a:p>
          <a:p>
            <a:pPr marL="0" indent="0" rtl="0" fontAlgn="base">
              <a:lnSpc>
                <a:spcPct val="100000"/>
              </a:lnSpc>
              <a:spcBef>
                <a:spcPts val="600"/>
              </a:spcBef>
              <a:buNone/>
            </a:pPr>
            <a:r>
              <a:rPr lang="en-GB" sz="1400" b="1" i="0" u="sng" strike="noStrike" dirty="0">
                <a:solidFill>
                  <a:srgbClr val="000000"/>
                </a:solidFill>
                <a:effectLst/>
              </a:rPr>
              <a:t>Defence Code of Practice (DSA 03.OME)</a:t>
            </a:r>
            <a:r>
              <a:rPr lang="en-US" sz="1400" b="1" i="0" u="sng" dirty="0">
                <a:solidFill>
                  <a:srgbClr val="000000"/>
                </a:solidFill>
                <a:effectLst/>
              </a:rPr>
              <a:t>​ - </a:t>
            </a:r>
            <a:r>
              <a:rPr lang="en-US" sz="1400" b="1" u="sng" dirty="0">
                <a:solidFill>
                  <a:srgbClr val="3366FF"/>
                </a:solidFill>
                <a:hlinkClick r:id="rId3"/>
              </a:rPr>
              <a:t>available on gov.uk</a:t>
            </a:r>
            <a:endParaRPr lang="en-US" sz="1400" i="0" dirty="0">
              <a:effectLst/>
            </a:endParaRPr>
          </a:p>
          <a:p>
            <a:pPr lvl="1" fontAlgn="base">
              <a:lnSpc>
                <a:spcPct val="100000"/>
              </a:lnSpc>
              <a:spcBef>
                <a:spcPts val="600"/>
              </a:spcBef>
            </a:pPr>
            <a:r>
              <a:rPr lang="en-GB" sz="1400" b="0" i="0" u="none" strike="noStrike" dirty="0">
                <a:solidFill>
                  <a:srgbClr val="000000"/>
                </a:solidFill>
                <a:effectLst/>
              </a:rPr>
              <a:t>Not Law, but non-compliance must be justified.</a:t>
            </a:r>
          </a:p>
          <a:p>
            <a:pPr lvl="1" fontAlgn="base">
              <a:lnSpc>
                <a:spcPct val="100000"/>
              </a:lnSpc>
              <a:spcBef>
                <a:spcPts val="600"/>
              </a:spcBef>
            </a:pPr>
            <a:r>
              <a:rPr lang="en-GB" sz="1400" dirty="0">
                <a:solidFill>
                  <a:srgbClr val="000000"/>
                </a:solidFill>
              </a:rPr>
              <a:t>Provides the preferred manner of compliance with Defence Regulations (Acceptable Mean of Compliance, AMC)</a:t>
            </a:r>
          </a:p>
          <a:p>
            <a:pPr lvl="1" fontAlgn="base">
              <a:lnSpc>
                <a:spcPct val="100000"/>
              </a:lnSpc>
              <a:spcBef>
                <a:spcPts val="600"/>
              </a:spcBef>
            </a:pPr>
            <a:r>
              <a:rPr lang="en-GB" sz="1400" dirty="0">
                <a:solidFill>
                  <a:srgbClr val="000000"/>
                </a:solidFill>
              </a:rPr>
              <a:t>Alternative Means of Compliance (AAMC) can be explored</a:t>
            </a:r>
            <a:endParaRPr lang="en-GB" sz="1400" b="1" i="0" u="none" strike="noStrike" dirty="0">
              <a:solidFill>
                <a:srgbClr val="000000"/>
              </a:solidFill>
              <a:effectLst/>
            </a:endParaRPr>
          </a:p>
          <a:p>
            <a:pPr fontAlgn="base"/>
            <a:r>
              <a:rPr lang="en-US" sz="1400" b="1" i="0" u="sng" dirty="0">
                <a:solidFill>
                  <a:srgbClr val="000000"/>
                </a:solidFill>
                <a:effectLst/>
              </a:rPr>
              <a:t>HSEP Policy: </a:t>
            </a:r>
            <a:r>
              <a:rPr lang="en-GB" sz="1400" b="1" dirty="0">
                <a:solidFill>
                  <a:srgbClr val="3366FF"/>
                </a:solidFill>
                <a:hlinkClick r:id="rId4">
                  <a:extLst>
                    <a:ext uri="{A12FA001-AC4F-418D-AE19-62706E023703}">
                      <ahyp:hlinkClr xmlns:ahyp="http://schemas.microsoft.com/office/drawing/2018/hyperlinkcolor" val="tx"/>
                    </a:ext>
                  </a:extLst>
                </a:hlinkClick>
              </a:rPr>
              <a:t>JSP 815 </a:t>
            </a:r>
            <a:r>
              <a:rPr lang="en-GB" sz="1400" b="1" dirty="0">
                <a:solidFill>
                  <a:srgbClr val="3366FF"/>
                </a:solidFill>
              </a:rPr>
              <a:t>/ </a:t>
            </a:r>
            <a:r>
              <a:rPr lang="en-GB" sz="1400" b="1" dirty="0">
                <a:solidFill>
                  <a:srgbClr val="0563C1"/>
                </a:solidFill>
                <a:hlinkClick r:id="rId5">
                  <a:extLst>
                    <a:ext uri="{A12FA001-AC4F-418D-AE19-62706E023703}">
                      <ahyp:hlinkClr xmlns:ahyp="http://schemas.microsoft.com/office/drawing/2018/hyperlinkcolor" val="tx"/>
                    </a:ext>
                  </a:extLst>
                </a:hlinkClick>
              </a:rPr>
              <a:t>JSP 816</a:t>
            </a:r>
            <a:r>
              <a:rPr lang="en-GB" sz="1400" b="1" u="sng" dirty="0">
                <a:solidFill>
                  <a:srgbClr val="3366FF"/>
                </a:solidFill>
                <a:hlinkClick r:id="rId5">
                  <a:extLst>
                    <a:ext uri="{A12FA001-AC4F-418D-AE19-62706E023703}">
                      <ahyp:hlinkClr xmlns:ahyp="http://schemas.microsoft.com/office/drawing/2018/hyperlinkcolor" val="tx"/>
                    </a:ext>
                  </a:extLst>
                </a:hlinkClick>
              </a:rPr>
              <a:t> </a:t>
            </a:r>
            <a:r>
              <a:rPr lang="en-GB" sz="1400" b="1" u="sng" dirty="0">
                <a:solidFill>
                  <a:srgbClr val="000000"/>
                </a:solidFill>
              </a:rPr>
              <a:t>– Defence Policy for Health Safety and Environmental Protection</a:t>
            </a:r>
          </a:p>
          <a:p>
            <a:pPr lvl="1" fontAlgn="base"/>
            <a:r>
              <a:rPr lang="en-GB" sz="1400" i="0" strike="noStrike" dirty="0">
                <a:solidFill>
                  <a:srgbClr val="000000"/>
                </a:solidFill>
                <a:effectLst/>
              </a:rPr>
              <a:t>Owned by </a:t>
            </a:r>
            <a:r>
              <a:rPr lang="en-GB" sz="1400" i="0" strike="noStrike" dirty="0">
                <a:solidFill>
                  <a:srgbClr val="000000"/>
                </a:solidFill>
                <a:effectLst/>
                <a:hlinkClick r:id="rId6"/>
              </a:rPr>
              <a:t>Defence Directorate of Safety</a:t>
            </a:r>
            <a:r>
              <a:rPr lang="en-GB" sz="1400" i="0" strike="noStrike" dirty="0">
                <a:solidFill>
                  <a:srgbClr val="000000"/>
                </a:solidFill>
                <a:effectLst/>
              </a:rPr>
              <a:t> and </a:t>
            </a:r>
            <a:r>
              <a:rPr lang="en-GB" sz="1400" i="0" strike="noStrike" dirty="0">
                <a:solidFill>
                  <a:srgbClr val="000000"/>
                </a:solidFill>
                <a:effectLst/>
                <a:hlinkClick r:id="rId7"/>
              </a:rPr>
              <a:t>Defence Directorate of Climate Change and Sustainability</a:t>
            </a:r>
            <a:endParaRPr lang="en-GB" sz="1400" i="0" strike="noStrike" dirty="0">
              <a:solidFill>
                <a:srgbClr val="000000"/>
              </a:solidFill>
              <a:effectLst/>
            </a:endParaRPr>
          </a:p>
          <a:p>
            <a:pPr marL="0" indent="0" fontAlgn="base">
              <a:lnSpc>
                <a:spcPct val="100000"/>
              </a:lnSpc>
              <a:spcBef>
                <a:spcPts val="600"/>
              </a:spcBef>
              <a:buNone/>
            </a:pPr>
            <a:endParaRPr lang="en-US" sz="1400" b="1" i="0" u="sng" dirty="0">
              <a:solidFill>
                <a:srgbClr val="000000"/>
              </a:solidFill>
              <a:effectLst/>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5</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55906B8B-D8DF-5452-D114-3BC003305A9F}"/>
              </a:ext>
              <a:ext uri="{C183D7F6-B498-43B3-948B-1728B52AA6E4}">
                <adec:decorative xmlns:adec="http://schemas.microsoft.com/office/drawing/2017/decorative" val="1"/>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0050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BC51-2EAF-4870-AB0D-34D5A85FE77D}"/>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70471013-8430-474C-873C-AB8A1AAE2015}"/>
              </a:ext>
            </a:extLst>
          </p:cNvPr>
          <p:cNvSpPr>
            <a:spLocks noGrp="1"/>
          </p:cNvSpPr>
          <p:nvPr>
            <p:ph idx="1"/>
          </p:nvPr>
        </p:nvSpPr>
        <p:spPr/>
        <p:txBody>
          <a:bodyPr>
            <a:noAutofit/>
          </a:bodyPr>
          <a:lstStyle/>
          <a:p>
            <a:pPr fontAlgn="base">
              <a:lnSpc>
                <a:spcPct val="100000"/>
              </a:lnSpc>
              <a:spcBef>
                <a:spcPts val="600"/>
              </a:spcBef>
            </a:pPr>
            <a:r>
              <a:rPr lang="en-GB" sz="1200" b="1" dirty="0">
                <a:solidFill>
                  <a:srgbClr val="4F213A"/>
                </a:solidFill>
                <a:latin typeface="Arial" panose="020B0604020202020204" pitchFamily="34" charset="0"/>
              </a:rPr>
              <a:t>Legal Hierarchy and Requirements</a:t>
            </a:r>
            <a:endParaRPr lang="en-GB" sz="1200" b="1"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i="0" u="none" strike="noStrike" dirty="0">
                <a:solidFill>
                  <a:srgbClr val="4F213A"/>
                </a:solidFill>
                <a:effectLst/>
                <a:latin typeface="Arial" panose="020B0604020202020204" pitchFamily="34" charset="0"/>
              </a:rPr>
              <a:t>The Defence Safety Authority (DSA)</a:t>
            </a:r>
          </a:p>
          <a:p>
            <a:pPr lvl="1" fontAlgn="base">
              <a:lnSpc>
                <a:spcPct val="100000"/>
              </a:lnSpc>
              <a:spcBef>
                <a:spcPts val="600"/>
              </a:spcBef>
            </a:pPr>
            <a:r>
              <a:rPr lang="en-GB" sz="1200" dirty="0">
                <a:solidFill>
                  <a:srgbClr val="4F213A"/>
                </a:solidFill>
                <a:latin typeface="Arial" panose="020B0604020202020204" pitchFamily="34" charset="0"/>
              </a:rPr>
              <a:t>Defence Regulatory Model</a:t>
            </a:r>
          </a:p>
          <a:p>
            <a:pPr lvl="1" fontAlgn="base">
              <a:lnSpc>
                <a:spcPct val="100000"/>
              </a:lnSpc>
              <a:spcBef>
                <a:spcPts val="600"/>
              </a:spcBef>
            </a:pPr>
            <a:r>
              <a:rPr lang="en-GB" sz="1200" i="0" u="none" strike="noStrike" dirty="0">
                <a:solidFill>
                  <a:srgbClr val="4F213A"/>
                </a:solidFill>
                <a:effectLst/>
                <a:latin typeface="Arial" panose="020B0604020202020204" pitchFamily="34" charset="0"/>
              </a:rPr>
              <a:t>Defence Regulators</a:t>
            </a:r>
            <a:r>
              <a:rPr lang="en-GB" sz="1200" dirty="0">
                <a:solidFill>
                  <a:srgbClr val="4F213A"/>
                </a:solidFill>
                <a:latin typeface="Arial" panose="020B0604020202020204" pitchFamily="34" charset="0"/>
              </a:rPr>
              <a:t> </a:t>
            </a:r>
            <a:endParaRPr lang="en-GB" sz="1200"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dirty="0">
                <a:solidFill>
                  <a:schemeClr val="bg1">
                    <a:lumMod val="50000"/>
                  </a:schemeClr>
                </a:solidFill>
                <a:latin typeface="Arial" panose="020B0604020202020204" pitchFamily="34" charset="0"/>
              </a:rPr>
              <a:t>The Defence OME Safety Regulator (DOSR)</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Areas of Responsibility and Points of Contact</a:t>
            </a:r>
          </a:p>
          <a:p>
            <a:pPr fontAlgn="base">
              <a:lnSpc>
                <a:spcPct val="100000"/>
              </a:lnSpc>
              <a:spcBef>
                <a:spcPts val="600"/>
              </a:spcBef>
            </a:pPr>
            <a:r>
              <a:rPr lang="en-GB" sz="1200" b="1" dirty="0">
                <a:solidFill>
                  <a:schemeClr val="bg1">
                    <a:lumMod val="50000"/>
                  </a:schemeClr>
                </a:solidFill>
                <a:latin typeface="Arial" panose="020B0604020202020204" pitchFamily="34" charset="0"/>
              </a:rPr>
              <a:t>DOSR Regulations and Guidance</a:t>
            </a:r>
          </a:p>
          <a:p>
            <a:pPr fontAlgn="base">
              <a:lnSpc>
                <a:spcPct val="100000"/>
              </a:lnSpc>
              <a:spcBef>
                <a:spcPts val="600"/>
              </a:spcBef>
            </a:pPr>
            <a:r>
              <a:rPr lang="en-GB" sz="1200" b="1" dirty="0">
                <a:solidFill>
                  <a:schemeClr val="bg1">
                    <a:lumMod val="50000"/>
                  </a:schemeClr>
                </a:solidFill>
                <a:latin typeface="Arial" panose="020B0604020202020204" pitchFamily="34" charset="0"/>
              </a:rPr>
              <a:t>DOSR Assurance and Enforcement</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Corrective Actions, Non-Compliance and Enforcement Actions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Waivers and Alternative Acceptable Means of Compliance (AAMC)</a:t>
            </a:r>
          </a:p>
          <a:p>
            <a:pPr fontAlgn="base">
              <a:lnSpc>
                <a:spcPct val="100000"/>
              </a:lnSpc>
              <a:spcBef>
                <a:spcPts val="600"/>
              </a:spcBef>
            </a:pPr>
            <a:r>
              <a:rPr lang="en-GB" sz="1200" b="1" i="0" dirty="0">
                <a:solidFill>
                  <a:schemeClr val="bg1">
                    <a:lumMod val="50000"/>
                  </a:schemeClr>
                </a:solidFill>
                <a:effectLst/>
                <a:latin typeface="Arial" panose="020B0604020202020204" pitchFamily="34" charset="0"/>
              </a:rPr>
              <a:t>Permissioning Activities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Classifications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Licencing</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Ranges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MACR</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Lasers (and Directed Energy </a:t>
            </a:r>
            <a:r>
              <a:rPr lang="en-GB" sz="1200" dirty="0">
                <a:solidFill>
                  <a:schemeClr val="bg1">
                    <a:lumMod val="50000"/>
                  </a:schemeClr>
                </a:solidFill>
                <a:latin typeface="Arial" panose="020B0604020202020204" pitchFamily="34" charset="0"/>
              </a:rPr>
              <a:t>Weapons (DEW))</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OME Certification</a:t>
            </a:r>
            <a:endParaRPr lang="en-US" sz="1200" i="0" dirty="0">
              <a:solidFill>
                <a:schemeClr val="bg1">
                  <a:lumMod val="50000"/>
                </a:schemeClr>
              </a:solidFill>
              <a:effectLst/>
              <a:latin typeface="Arial" panose="020B0604020202020204" pitchFamily="34" charset="0"/>
            </a:endParaRPr>
          </a:p>
          <a:p>
            <a:pPr>
              <a:lnSpc>
                <a:spcPct val="100000"/>
              </a:lnSpc>
              <a:spcBef>
                <a:spcPts val="600"/>
              </a:spcBef>
            </a:pPr>
            <a:endParaRPr lang="en-GB" dirty="0"/>
          </a:p>
        </p:txBody>
      </p:sp>
      <p:sp>
        <p:nvSpPr>
          <p:cNvPr id="7" name="Slide Number Placeholder 7">
            <a:extLst>
              <a:ext uri="{FF2B5EF4-FFF2-40B4-BE49-F238E27FC236}">
                <a16:creationId xmlns:a16="http://schemas.microsoft.com/office/drawing/2014/main" id="{1BD8802A-CF6A-4BE0-B738-1894D6146036}"/>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6</a:t>
            </a:fld>
            <a:endParaRPr lang="en-GB">
              <a:solidFill>
                <a:srgbClr val="4F213A"/>
              </a:solidFill>
            </a:endParaRPr>
          </a:p>
        </p:txBody>
      </p:sp>
      <p:pic>
        <p:nvPicPr>
          <p:cNvPr id="12" name="Content Placeholder 9" descr="DSA logo">
            <a:extLst>
              <a:ext uri="{FF2B5EF4-FFF2-40B4-BE49-F238E27FC236}">
                <a16:creationId xmlns:a16="http://schemas.microsoft.com/office/drawing/2014/main" id="{0F7A37C9-239E-4847-8300-742CD8ED6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7901" y="358192"/>
            <a:ext cx="2669718" cy="408263"/>
          </a:xfrm>
          <a:prstGeom prst="rect">
            <a:avLst/>
          </a:prstGeom>
        </p:spPr>
      </p:pic>
      <p:sp>
        <p:nvSpPr>
          <p:cNvPr id="9" name="Rectangle 8">
            <a:extLst>
              <a:ext uri="{FF2B5EF4-FFF2-40B4-BE49-F238E27FC236}">
                <a16:creationId xmlns:a16="http://schemas.microsoft.com/office/drawing/2014/main" id="{2F1EAC19-9E6E-412B-8599-89DD4EA137B3}"/>
              </a:ext>
            </a:extLst>
          </p:cNvPr>
          <p:cNvSpPr/>
          <p:nvPr/>
        </p:nvSpPr>
        <p:spPr>
          <a:xfrm>
            <a:off x="6543675" y="0"/>
            <a:ext cx="5648325" cy="6420678"/>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A1162560-2AE1-451B-9E09-E28C426EB0E5}"/>
              </a:ext>
            </a:extLst>
          </p:cNvPr>
          <p:cNvSpPr txBox="1"/>
          <p:nvPr/>
        </p:nvSpPr>
        <p:spPr>
          <a:xfrm>
            <a:off x="1775999" y="6554754"/>
            <a:ext cx="8640000" cy="169277"/>
          </a:xfrm>
          <a:prstGeom prst="rect">
            <a:avLst/>
          </a:prstGeom>
          <a:noFill/>
        </p:spPr>
        <p:txBody>
          <a:bodyPr wrap="square" lIns="0" tIns="0" rIns="0" bIns="0" rtlCol="0" anchor="b" anchorCtr="0">
            <a:spAutoFit/>
          </a:bodyPr>
          <a:lstStyle/>
          <a:p>
            <a:pPr algn="ctr"/>
            <a:r>
              <a:rPr lang="en-GB" sz="1100" dirty="0">
                <a:solidFill>
                  <a:srgbClr val="532A45"/>
                </a:solidFill>
                <a:latin typeface="Arial" panose="020B0604020202020204" pitchFamily="34" charset="0"/>
                <a:cs typeface="Arial" panose="020B0604020202020204" pitchFamily="34" charset="0"/>
              </a:rPr>
              <a:t>[OFFICIAL]</a:t>
            </a:r>
          </a:p>
        </p:txBody>
      </p:sp>
      <p:cxnSp>
        <p:nvCxnSpPr>
          <p:cNvPr id="8" name="Straight Connector 7">
            <a:extLst>
              <a:ext uri="{FF2B5EF4-FFF2-40B4-BE49-F238E27FC236}">
                <a16:creationId xmlns:a16="http://schemas.microsoft.com/office/drawing/2014/main" id="{6E594432-86FA-40DA-8800-82CB0FE0FD6B}"/>
              </a:ext>
            </a:extLst>
          </p:cNvPr>
          <p:cNvCxnSpPr/>
          <p:nvPr/>
        </p:nvCxnSpPr>
        <p:spPr>
          <a:xfrm>
            <a:off x="-2" y="6426000"/>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3427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CAE137-EEB0-490F-B0C0-55D28484856E}"/>
              </a:ext>
            </a:extLst>
          </p:cNvPr>
          <p:cNvSpPr>
            <a:spLocks noGrp="1"/>
          </p:cNvSpPr>
          <p:nvPr>
            <p:ph sz="half" idx="1"/>
          </p:nvPr>
        </p:nvSpPr>
        <p:spPr>
          <a:xfrm>
            <a:off x="3848100" y="1024865"/>
            <a:ext cx="8141231" cy="5293846"/>
          </a:xfrm>
        </p:spPr>
        <p:txBody>
          <a:bodyPr>
            <a:normAutofit fontScale="92500" lnSpcReduction="20000"/>
          </a:bodyPr>
          <a:lstStyle/>
          <a:p>
            <a:pPr>
              <a:lnSpc>
                <a:spcPct val="120000"/>
              </a:lnSpc>
              <a:spcBef>
                <a:spcPts val="600"/>
              </a:spcBef>
            </a:pPr>
            <a:r>
              <a:rPr lang="en-GB" sz="1500" dirty="0"/>
              <a:t>Part of the Ministry of Defence, but an independent organisation within MOD</a:t>
            </a:r>
          </a:p>
          <a:p>
            <a:pPr>
              <a:lnSpc>
                <a:spcPct val="120000"/>
              </a:lnSpc>
              <a:spcBef>
                <a:spcPts val="600"/>
              </a:spcBef>
            </a:pPr>
            <a:r>
              <a:rPr lang="en-GB" sz="1500" dirty="0"/>
              <a:t>SofS issues the following:</a:t>
            </a:r>
          </a:p>
          <a:p>
            <a:pPr lvl="1">
              <a:lnSpc>
                <a:spcPct val="120000"/>
              </a:lnSpc>
              <a:spcBef>
                <a:spcPts val="600"/>
              </a:spcBef>
            </a:pPr>
            <a:r>
              <a:rPr lang="en-GB" sz="1300" dirty="0"/>
              <a:t>a </a:t>
            </a:r>
            <a:r>
              <a:rPr lang="en-GB" sz="1300" dirty="0">
                <a:hlinkClick r:id="rId3"/>
              </a:rPr>
              <a:t>Policy Statement</a:t>
            </a:r>
            <a:r>
              <a:rPr lang="en-GB" sz="1300" dirty="0"/>
              <a:t> = means of compliance with HASAWA 1974</a:t>
            </a:r>
          </a:p>
          <a:p>
            <a:pPr lvl="2">
              <a:lnSpc>
                <a:spcPct val="120000"/>
              </a:lnSpc>
              <a:spcBef>
                <a:spcPts val="600"/>
              </a:spcBef>
            </a:pPr>
            <a:r>
              <a:rPr lang="en-GB" sz="1300" dirty="0"/>
              <a:t>PUS is appointed to put this into practice</a:t>
            </a:r>
          </a:p>
          <a:p>
            <a:pPr lvl="2">
              <a:lnSpc>
                <a:spcPct val="120000"/>
              </a:lnSpc>
              <a:spcBef>
                <a:spcPts val="600"/>
              </a:spcBef>
            </a:pPr>
            <a:r>
              <a:rPr lang="en-GB" sz="1300" dirty="0"/>
              <a:t>DDS and DCCS to lead HS&amp;EP, and produce a SEMS (Safety Environmental Management System)</a:t>
            </a:r>
          </a:p>
          <a:p>
            <a:pPr lvl="1">
              <a:lnSpc>
                <a:spcPct val="120000"/>
              </a:lnSpc>
              <a:spcBef>
                <a:spcPts val="600"/>
              </a:spcBef>
            </a:pPr>
            <a:r>
              <a:rPr lang="en-GB" sz="1300" dirty="0"/>
              <a:t>the </a:t>
            </a:r>
            <a:r>
              <a:rPr lang="en-GB" sz="1300" dirty="0">
                <a:hlinkClick r:id="rId4"/>
              </a:rPr>
              <a:t>DSA Charter</a:t>
            </a:r>
            <a:r>
              <a:rPr lang="en-GB" sz="1300" dirty="0"/>
              <a:t> = Establish and empower the DSA</a:t>
            </a:r>
          </a:p>
          <a:p>
            <a:pPr lvl="2">
              <a:lnSpc>
                <a:spcPct val="120000"/>
              </a:lnSpc>
              <a:spcBef>
                <a:spcPts val="600"/>
              </a:spcBef>
            </a:pPr>
            <a:r>
              <a:rPr lang="en-GB" sz="1300" dirty="0"/>
              <a:t>Following Haddon-Cave Review</a:t>
            </a:r>
          </a:p>
          <a:p>
            <a:pPr>
              <a:lnSpc>
                <a:spcPct val="120000"/>
              </a:lnSpc>
              <a:spcBef>
                <a:spcPts val="600"/>
              </a:spcBef>
            </a:pPr>
            <a:r>
              <a:rPr lang="en-GB" sz="1500" dirty="0"/>
              <a:t>Empowers DSA to do the following roles:</a:t>
            </a:r>
          </a:p>
          <a:p>
            <a:pPr lvl="1">
              <a:lnSpc>
                <a:spcPct val="120000"/>
              </a:lnSpc>
              <a:spcBef>
                <a:spcPts val="600"/>
              </a:spcBef>
            </a:pPr>
            <a:r>
              <a:rPr lang="en-GB" sz="1300" u="sng" dirty="0"/>
              <a:t>Independent Regulator </a:t>
            </a:r>
          </a:p>
          <a:p>
            <a:pPr lvl="2">
              <a:lnSpc>
                <a:spcPct val="120000"/>
              </a:lnSpc>
              <a:spcBef>
                <a:spcPts val="600"/>
              </a:spcBef>
            </a:pPr>
            <a:r>
              <a:rPr lang="en-GB" sz="1300" dirty="0"/>
              <a:t>Independent Assurance that HS&amp;EP in Defence is being implemented</a:t>
            </a:r>
          </a:p>
          <a:p>
            <a:pPr lvl="2">
              <a:lnSpc>
                <a:spcPct val="120000"/>
              </a:lnSpc>
              <a:spcBef>
                <a:spcPts val="600"/>
              </a:spcBef>
            </a:pPr>
            <a:r>
              <a:rPr lang="en-GB" sz="1300" dirty="0"/>
              <a:t>Proportional and appropriate regulatory and evidence-based assessment activity</a:t>
            </a:r>
          </a:p>
          <a:p>
            <a:pPr lvl="2">
              <a:lnSpc>
                <a:spcPct val="120000"/>
              </a:lnSpc>
              <a:spcBef>
                <a:spcPts val="600"/>
              </a:spcBef>
            </a:pPr>
            <a:r>
              <a:rPr lang="en-GB" sz="1300" dirty="0"/>
              <a:t>Defence Regulators must maintain, promulgate, assure compliance with and enforce defence regs</a:t>
            </a:r>
          </a:p>
          <a:p>
            <a:pPr lvl="1">
              <a:lnSpc>
                <a:spcPct val="120000"/>
              </a:lnSpc>
              <a:spcBef>
                <a:spcPts val="600"/>
              </a:spcBef>
            </a:pPr>
            <a:r>
              <a:rPr lang="en-GB" sz="1300" u="sng" dirty="0"/>
              <a:t>Accident Investigation</a:t>
            </a:r>
          </a:p>
          <a:p>
            <a:pPr lvl="2">
              <a:lnSpc>
                <a:spcPct val="120000"/>
              </a:lnSpc>
              <a:spcBef>
                <a:spcPts val="600"/>
              </a:spcBef>
            </a:pPr>
            <a:r>
              <a:rPr lang="en-GB" sz="1300" dirty="0"/>
              <a:t>Convening authority for SI’s related to HS&amp;EP related deaths, serious injuries and major equipment loss/damage</a:t>
            </a:r>
          </a:p>
          <a:p>
            <a:pPr lvl="1">
              <a:lnSpc>
                <a:spcPct val="120000"/>
              </a:lnSpc>
              <a:spcBef>
                <a:spcPts val="600"/>
              </a:spcBef>
            </a:pPr>
            <a:r>
              <a:rPr lang="en-GB" sz="1300" u="sng" dirty="0"/>
              <a:t>The Defence Authority for safety</a:t>
            </a:r>
          </a:p>
          <a:p>
            <a:pPr lvl="2">
              <a:lnSpc>
                <a:spcPct val="120000"/>
              </a:lnSpc>
              <a:spcBef>
                <a:spcPts val="600"/>
              </a:spcBef>
            </a:pPr>
            <a:r>
              <a:rPr lang="en-GB" sz="1300" dirty="0"/>
              <a:t>DG DSA = 3* Military Officer confirmed by S of S</a:t>
            </a:r>
          </a:p>
          <a:p>
            <a:pPr lvl="3">
              <a:lnSpc>
                <a:spcPct val="120000"/>
              </a:lnSpc>
              <a:spcBef>
                <a:spcPts val="600"/>
              </a:spcBef>
            </a:pPr>
            <a:r>
              <a:rPr lang="en-GB" sz="1300" dirty="0"/>
              <a:t>Participation in DSEC</a:t>
            </a:r>
          </a:p>
          <a:p>
            <a:pPr lvl="3">
              <a:lnSpc>
                <a:spcPct val="120000"/>
              </a:lnSpc>
              <a:spcBef>
                <a:spcPts val="600"/>
              </a:spcBef>
            </a:pPr>
            <a:r>
              <a:rPr lang="en-GB" sz="1300" dirty="0"/>
              <a:t>Preparation of Annual Assurance Report to S of S</a:t>
            </a:r>
            <a:endParaRPr lang="en-GB" sz="1100" dirty="0"/>
          </a:p>
        </p:txBody>
      </p:sp>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3280237" y="304675"/>
            <a:ext cx="5805705" cy="560250"/>
          </a:xfrm>
        </p:spPr>
        <p:txBody>
          <a:bodyPr>
            <a:normAutofit/>
          </a:bodyPr>
          <a:lstStyle/>
          <a:p>
            <a:r>
              <a:rPr lang="en-GB" dirty="0"/>
              <a:t>Background to the </a:t>
            </a:r>
            <a:r>
              <a:rPr lang="en-GB" dirty="0">
                <a:hlinkClick r:id="rId5"/>
              </a:rPr>
              <a:t>DSA</a:t>
            </a:r>
            <a:r>
              <a:rPr lang="en-GB" dirty="0"/>
              <a:t>?</a:t>
            </a:r>
          </a:p>
        </p:txBody>
      </p:sp>
      <p:sp>
        <p:nvSpPr>
          <p:cNvPr id="5" name="TextBox 4">
            <a:extLst>
              <a:ext uri="{FF2B5EF4-FFF2-40B4-BE49-F238E27FC236}">
                <a16:creationId xmlns:a16="http://schemas.microsoft.com/office/drawing/2014/main" id="{3B5008AB-BE80-49ED-AB0D-FF56B8BABC8A}"/>
              </a:ext>
            </a:extLst>
          </p:cNvPr>
          <p:cNvSpPr txBox="1"/>
          <p:nvPr/>
        </p:nvSpPr>
        <p:spPr>
          <a:xfrm>
            <a:off x="1567278" y="6541241"/>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7</a:t>
            </a:fld>
            <a:endParaRPr lang="en-GB" dirty="0">
              <a:solidFill>
                <a:srgbClr val="4F213A"/>
              </a:solidFill>
            </a:endParaRPr>
          </a:p>
        </p:txBody>
      </p:sp>
      <p:graphicFrame>
        <p:nvGraphicFramePr>
          <p:cNvPr id="9" name="Table 6">
            <a:extLst>
              <a:ext uri="{FF2B5EF4-FFF2-40B4-BE49-F238E27FC236}">
                <a16:creationId xmlns:a16="http://schemas.microsoft.com/office/drawing/2014/main" id="{5EC1DCA5-150A-4579-A907-127E8F7054F9}"/>
              </a:ext>
            </a:extLst>
          </p:cNvPr>
          <p:cNvGraphicFramePr>
            <a:graphicFrameLocks/>
          </p:cNvGraphicFramePr>
          <p:nvPr>
            <p:extLst>
              <p:ext uri="{D42A27DB-BD31-4B8C-83A1-F6EECF244321}">
                <p14:modId xmlns:p14="http://schemas.microsoft.com/office/powerpoint/2010/main" val="3452010460"/>
              </p:ext>
            </p:extLst>
          </p:nvPr>
        </p:nvGraphicFramePr>
        <p:xfrm>
          <a:off x="1590803" y="1058008"/>
          <a:ext cx="2257297" cy="4469859"/>
        </p:xfrm>
        <a:graphic>
          <a:graphicData uri="http://schemas.openxmlformats.org/drawingml/2006/table">
            <a:tbl>
              <a:tblPr firstRow="1" bandRow="1">
                <a:tableStyleId>{5940675A-B579-460E-94D1-54222C63F5DA}</a:tableStyleId>
              </a:tblPr>
              <a:tblGrid>
                <a:gridCol w="2257297">
                  <a:extLst>
                    <a:ext uri="{9D8B030D-6E8A-4147-A177-3AD203B41FA5}">
                      <a16:colId xmlns:a16="http://schemas.microsoft.com/office/drawing/2014/main" val="2859550403"/>
                    </a:ext>
                  </a:extLst>
                </a:gridCol>
              </a:tblGrid>
              <a:tr h="1489953">
                <a:tc>
                  <a:txBody>
                    <a:bodyPr/>
                    <a:lstStyle/>
                    <a:p>
                      <a:r>
                        <a:rPr lang="en-GB" b="1" dirty="0"/>
                        <a:t>Secretary of State for Defence</a:t>
                      </a:r>
                    </a:p>
                    <a:p>
                      <a:r>
                        <a:rPr lang="en-GB" dirty="0"/>
                        <a:t>Rt Hon Mr John Healey MP</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743189849"/>
                  </a:ext>
                </a:extLst>
              </a:tr>
              <a:tr h="1489953">
                <a:tc>
                  <a:txBody>
                    <a:bodyPr/>
                    <a:lstStyle/>
                    <a:p>
                      <a:r>
                        <a:rPr lang="en-GB" b="1" dirty="0"/>
                        <a:t>PUS for Defence</a:t>
                      </a:r>
                    </a:p>
                    <a:p>
                      <a:r>
                        <a:rPr lang="en-GB" dirty="0"/>
                        <a:t>Mr Jeremy Pocklington CB</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747533617"/>
                  </a:ext>
                </a:extLst>
              </a:tr>
              <a:tr h="1489953">
                <a:tc>
                  <a:txBody>
                    <a:bodyPr/>
                    <a:lstStyle/>
                    <a:p>
                      <a:r>
                        <a:rPr lang="en-GB" b="1" dirty="0"/>
                        <a:t>Director General DSA</a:t>
                      </a:r>
                    </a:p>
                    <a:p>
                      <a:pPr lvl="0">
                        <a:buNone/>
                      </a:pPr>
                      <a:r>
                        <a:rPr lang="en-GB" sz="1800" b="0" i="0" u="none" strike="noStrike" noProof="0" dirty="0">
                          <a:latin typeface="Arial"/>
                        </a:rPr>
                        <a:t>Air Marshal Alan Gillespie CBE MA BSc RAF</a:t>
                      </a: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251892968"/>
                  </a:ext>
                </a:extLst>
              </a:tr>
            </a:tbl>
          </a:graphicData>
        </a:graphic>
      </p:graphicFrame>
      <p:cxnSp>
        <p:nvCxnSpPr>
          <p:cNvPr id="7" name="Straight Connector 6">
            <a:extLst>
              <a:ext uri="{FF2B5EF4-FFF2-40B4-BE49-F238E27FC236}">
                <a16:creationId xmlns:a16="http://schemas.microsoft.com/office/drawing/2014/main" id="{E0514E05-0B89-7909-FA72-8693BE5EB4F8}"/>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pic>
        <p:nvPicPr>
          <p:cNvPr id="8" name="Picture 7" descr="A person in a suit and tie&#10;&#10;Description automatically generated">
            <a:extLst>
              <a:ext uri="{FF2B5EF4-FFF2-40B4-BE49-F238E27FC236}">
                <a16:creationId xmlns:a16="http://schemas.microsoft.com/office/drawing/2014/main" id="{129CFF61-6905-C2CA-B40F-0743DCF70319}"/>
              </a:ext>
            </a:extLst>
          </p:cNvPr>
          <p:cNvPicPr>
            <a:picLocks noChangeAspect="1"/>
          </p:cNvPicPr>
          <p:nvPr/>
        </p:nvPicPr>
        <p:blipFill rotWithShape="1">
          <a:blip r:embed="rId6"/>
          <a:srcRect l="1316" r="4840" b="5512"/>
          <a:stretch/>
        </p:blipFill>
        <p:spPr>
          <a:xfrm>
            <a:off x="527107" y="1072108"/>
            <a:ext cx="1086221" cy="1440000"/>
          </a:xfrm>
          <a:prstGeom prst="rect">
            <a:avLst/>
          </a:prstGeom>
          <a:ln>
            <a:solidFill>
              <a:srgbClr val="7C345B"/>
            </a:solidFill>
          </a:ln>
        </p:spPr>
      </p:pic>
      <p:pic>
        <p:nvPicPr>
          <p:cNvPr id="3" name="Picture 2" descr="A person in a military uniform&#10;&#10;Description automatically generated">
            <a:extLst>
              <a:ext uri="{FF2B5EF4-FFF2-40B4-BE49-F238E27FC236}">
                <a16:creationId xmlns:a16="http://schemas.microsoft.com/office/drawing/2014/main" id="{706FF458-E4E2-56D7-9138-E5F1F29E2CBC}"/>
              </a:ext>
            </a:extLst>
          </p:cNvPr>
          <p:cNvPicPr>
            <a:picLocks noChangeAspect="1"/>
          </p:cNvPicPr>
          <p:nvPr/>
        </p:nvPicPr>
        <p:blipFill>
          <a:blip r:embed="rId7"/>
          <a:srcRect b="14101"/>
          <a:stretch/>
        </p:blipFill>
        <p:spPr>
          <a:xfrm>
            <a:off x="520720" y="4080165"/>
            <a:ext cx="1086222" cy="1440000"/>
          </a:xfrm>
          <a:prstGeom prst="rect">
            <a:avLst/>
          </a:prstGeom>
          <a:ln>
            <a:solidFill>
              <a:srgbClr val="4F213A"/>
            </a:solidFill>
          </a:ln>
        </p:spPr>
      </p:pic>
      <p:pic>
        <p:nvPicPr>
          <p:cNvPr id="11" name="Picture 10">
            <a:extLst>
              <a:ext uri="{FF2B5EF4-FFF2-40B4-BE49-F238E27FC236}">
                <a16:creationId xmlns:a16="http://schemas.microsoft.com/office/drawing/2014/main" id="{E61EB319-0609-B75E-003A-223B471FD7D6}"/>
              </a:ext>
            </a:extLst>
          </p:cNvPr>
          <p:cNvPicPr>
            <a:picLocks noChangeAspect="1"/>
          </p:cNvPicPr>
          <p:nvPr/>
        </p:nvPicPr>
        <p:blipFill>
          <a:blip r:embed="rId8"/>
          <a:srcRect r="17901"/>
          <a:stretch/>
        </p:blipFill>
        <p:spPr>
          <a:xfrm>
            <a:off x="520721" y="2623373"/>
            <a:ext cx="1086221" cy="1345527"/>
          </a:xfrm>
          <a:prstGeom prst="rect">
            <a:avLst/>
          </a:prstGeom>
          <a:ln>
            <a:solidFill>
              <a:srgbClr val="4F213A"/>
            </a:solidFill>
          </a:ln>
        </p:spPr>
      </p:pic>
    </p:spTree>
    <p:extLst>
      <p:ext uri="{BB962C8B-B14F-4D97-AF65-F5344CB8AC3E}">
        <p14:creationId xmlns:p14="http://schemas.microsoft.com/office/powerpoint/2010/main" val="3245625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15719-A9C5-3097-BAF3-FA669D588C1B}"/>
              </a:ext>
            </a:extLst>
          </p:cNvPr>
          <p:cNvSpPr>
            <a:spLocks noGrp="1"/>
          </p:cNvSpPr>
          <p:nvPr>
            <p:ph type="title"/>
          </p:nvPr>
        </p:nvSpPr>
        <p:spPr>
          <a:xfrm>
            <a:off x="3416917" y="308530"/>
            <a:ext cx="6194574" cy="560250"/>
          </a:xfrm>
        </p:spPr>
        <p:txBody>
          <a:bodyPr/>
          <a:lstStyle/>
          <a:p>
            <a:r>
              <a:rPr lang="en-GB" dirty="0"/>
              <a:t>HSEP Policy and the DSA</a:t>
            </a:r>
          </a:p>
        </p:txBody>
      </p:sp>
      <p:sp>
        <p:nvSpPr>
          <p:cNvPr id="3" name="Slide Number Placeholder 2">
            <a:extLst>
              <a:ext uri="{FF2B5EF4-FFF2-40B4-BE49-F238E27FC236}">
                <a16:creationId xmlns:a16="http://schemas.microsoft.com/office/drawing/2014/main" id="{DDF3A5FD-9981-3264-5283-6D71752ED8E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4" name="Text Placeholder 3">
            <a:extLst>
              <a:ext uri="{FF2B5EF4-FFF2-40B4-BE49-F238E27FC236}">
                <a16:creationId xmlns:a16="http://schemas.microsoft.com/office/drawing/2014/main" id="{C53824DA-252A-40C6-2956-864A08EF7DDB}"/>
              </a:ext>
            </a:extLst>
          </p:cNvPr>
          <p:cNvSpPr>
            <a:spLocks noGrp="1"/>
          </p:cNvSpPr>
          <p:nvPr>
            <p:ph type="body" sz="quarter" idx="10"/>
          </p:nvPr>
        </p:nvSpPr>
        <p:spPr/>
        <p:txBody>
          <a:bodyPr/>
          <a:lstStyle/>
          <a:p>
            <a:r>
              <a:rPr lang="en-GB" dirty="0"/>
              <a:t>[OFFICIAL]</a:t>
            </a:r>
          </a:p>
        </p:txBody>
      </p:sp>
      <p:pic>
        <p:nvPicPr>
          <p:cNvPr id="6" name="Picture 5">
            <a:extLst>
              <a:ext uri="{FF2B5EF4-FFF2-40B4-BE49-F238E27FC236}">
                <a16:creationId xmlns:a16="http://schemas.microsoft.com/office/drawing/2014/main" id="{81EFB12E-BFBF-C6C1-8C0B-18214D4ADC4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757650" y="1035542"/>
            <a:ext cx="6676697" cy="5332201"/>
          </a:xfrm>
          <a:prstGeom prst="rect">
            <a:avLst/>
          </a:prstGeom>
        </p:spPr>
      </p:pic>
      <p:sp>
        <p:nvSpPr>
          <p:cNvPr id="9" name="Content Placeholder 13">
            <a:extLst>
              <a:ext uri="{FF2B5EF4-FFF2-40B4-BE49-F238E27FC236}">
                <a16:creationId xmlns:a16="http://schemas.microsoft.com/office/drawing/2014/main" id="{81E73FD4-CB34-B968-2EBF-A7471A95F5D6}"/>
              </a:ext>
            </a:extLst>
          </p:cNvPr>
          <p:cNvSpPr txBox="1">
            <a:spLocks/>
          </p:cNvSpPr>
          <p:nvPr/>
        </p:nvSpPr>
        <p:spPr>
          <a:xfrm>
            <a:off x="9654071" y="1874220"/>
            <a:ext cx="2377840" cy="3654844"/>
          </a:xfrm>
          <a:prstGeom prst="rect">
            <a:avLst/>
          </a:prstGeom>
          <a:ln>
            <a:solidFill>
              <a:srgbClr val="4F213A"/>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200" dirty="0">
                <a:solidFill>
                  <a:srgbClr val="000000"/>
                </a:solidFill>
                <a:hlinkClick r:id="rId3"/>
              </a:rPr>
              <a:t>JSP 815 </a:t>
            </a:r>
            <a:r>
              <a:rPr lang="en-GB" sz="1200" dirty="0">
                <a:solidFill>
                  <a:srgbClr val="000000"/>
                </a:solidFill>
              </a:rPr>
              <a:t>: Defence Safety Management System, which provides a framework for defence organisations’ safety management systems (SMS) and contains two volumes; Volume 1: Defence SMS Framework and Volume 2: Defence SMS Direction and Guidance.</a:t>
            </a:r>
          </a:p>
          <a:p>
            <a:pPr marL="0" indent="0">
              <a:buNone/>
            </a:pPr>
            <a:r>
              <a:rPr lang="en-GB" sz="1200" dirty="0">
                <a:solidFill>
                  <a:srgbClr val="000000"/>
                </a:solidFill>
                <a:hlinkClick r:id="rId4"/>
              </a:rPr>
              <a:t>JSP 816 </a:t>
            </a:r>
            <a:r>
              <a:rPr lang="en-GB" sz="1200" dirty="0">
                <a:solidFill>
                  <a:srgbClr val="000000"/>
                </a:solidFill>
              </a:rPr>
              <a:t>: Defence Environmental Management System, which contains two volumes; Volume 1: Defence EMS Framework and Volume 2: Defence EMS Direction and Guidance.</a:t>
            </a:r>
          </a:p>
        </p:txBody>
      </p:sp>
      <p:cxnSp>
        <p:nvCxnSpPr>
          <p:cNvPr id="5" name="Straight Connector 4">
            <a:extLst>
              <a:ext uri="{FF2B5EF4-FFF2-40B4-BE49-F238E27FC236}">
                <a16:creationId xmlns:a16="http://schemas.microsoft.com/office/drawing/2014/main" id="{44CC9525-29C1-AFA5-DBB9-927F11F1FF12}"/>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C76F235-C8AD-F2FB-2C67-286EFA7CCE70}"/>
              </a:ext>
            </a:extLst>
          </p:cNvPr>
          <p:cNvSpPr txBox="1"/>
          <p:nvPr/>
        </p:nvSpPr>
        <p:spPr>
          <a:xfrm>
            <a:off x="160086" y="1874220"/>
            <a:ext cx="2377840" cy="3654847"/>
          </a:xfrm>
          <a:prstGeom prst="rect">
            <a:avLst/>
          </a:prstGeom>
          <a:noFill/>
          <a:ln>
            <a:solidFill>
              <a:srgbClr val="4F213A"/>
            </a:solidFill>
          </a:ln>
        </p:spPr>
        <p:txBody>
          <a:bodyPr wrap="square">
            <a:spAutoFit/>
          </a:bodyPr>
          <a:lstStyle/>
          <a:p>
            <a:pPr fontAlgn="base" hangingPunct="0">
              <a:spcAft>
                <a:spcPts val="1100"/>
              </a:spcAft>
              <a:buSzPts val="1100"/>
            </a:pPr>
            <a:r>
              <a:rPr lang="en-GB" sz="1200" u="none" strike="noStrike" kern="150" dirty="0">
                <a:solidFill>
                  <a:srgbClr val="FA7699"/>
                </a:solidFill>
                <a:effectLst/>
                <a:latin typeface="Arial" panose="020B0604020202020204" pitchFamily="34" charset="0"/>
                <a:ea typeface="Times New Roman" panose="02020603050405020304" pitchFamily="18" charset="0"/>
                <a:cs typeface="Wingdings" panose="05000000000000000000" pitchFamily="2" charset="2"/>
                <a:hlinkClick r:id="rId5"/>
              </a:rPr>
              <a:t>Defence Safety Authority (DSA) 01.1 - Regulations,</a:t>
            </a:r>
            <a:r>
              <a:rPr lang="en-GB" sz="1200" u="none" strike="noStrike" kern="150" dirty="0">
                <a:effectLst/>
                <a:latin typeface="Arial" panose="020B0604020202020204" pitchFamily="34" charset="0"/>
                <a:ea typeface="Times New Roman" panose="02020603050405020304" pitchFamily="18" charset="0"/>
                <a:cs typeface="Wingdings" panose="05000000000000000000" pitchFamily="2" charset="2"/>
              </a:rPr>
              <a:t> which explains how the DSA sets regulations.</a:t>
            </a:r>
          </a:p>
          <a:p>
            <a:pPr fontAlgn="base" hangingPunct="0">
              <a:spcAft>
                <a:spcPts val="1100"/>
              </a:spcAft>
              <a:buSzPts val="1100"/>
            </a:pPr>
            <a:r>
              <a:rPr lang="en-GB" sz="1200" u="none" strike="noStrike" kern="150" dirty="0">
                <a:solidFill>
                  <a:srgbClr val="FA7699"/>
                </a:solidFill>
                <a:effectLst/>
                <a:latin typeface="Arial" panose="020B0604020202020204" pitchFamily="34" charset="0"/>
                <a:ea typeface="Times New Roman" panose="02020603050405020304" pitchFamily="18" charset="0"/>
                <a:cs typeface="Wingdings" panose="05000000000000000000" pitchFamily="2" charset="2"/>
                <a:hlinkClick r:id="rId6"/>
              </a:rPr>
              <a:t>Defence Safety Authority (DSA) 01.2 - Assurance,</a:t>
            </a:r>
            <a:r>
              <a:rPr lang="en-GB" sz="1200" u="none" strike="noStrike" kern="150" dirty="0">
                <a:effectLst/>
                <a:latin typeface="Arial" panose="020B0604020202020204" pitchFamily="34" charset="0"/>
                <a:ea typeface="Times New Roman" panose="02020603050405020304" pitchFamily="18" charset="0"/>
                <a:cs typeface="Wingdings" panose="05000000000000000000" pitchFamily="2" charset="2"/>
              </a:rPr>
              <a:t> which explains how the DSA conducts assurance.</a:t>
            </a:r>
          </a:p>
          <a:p>
            <a:pPr fontAlgn="base" hangingPunct="0">
              <a:spcAft>
                <a:spcPts val="1100"/>
              </a:spcAft>
              <a:buSzPts val="1100"/>
            </a:pPr>
            <a:r>
              <a:rPr lang="en-GB" sz="1200" u="none" strike="noStrike" kern="150" dirty="0">
                <a:solidFill>
                  <a:srgbClr val="FA7699"/>
                </a:solidFill>
                <a:effectLst/>
                <a:latin typeface="Arial" panose="020B0604020202020204" pitchFamily="34" charset="0"/>
                <a:ea typeface="Times New Roman" panose="02020603050405020304" pitchFamily="18" charset="0"/>
                <a:cs typeface="Wingdings" panose="05000000000000000000" pitchFamily="2" charset="2"/>
                <a:hlinkClick r:id="rId7"/>
              </a:rPr>
              <a:t>Defence Safety Authority (DSA) 01.3 - Enforcement</a:t>
            </a:r>
            <a:r>
              <a:rPr lang="en-GB" sz="1200" u="none" strike="noStrike" kern="150" dirty="0">
                <a:effectLst/>
                <a:latin typeface="Arial" panose="020B0604020202020204" pitchFamily="34" charset="0"/>
                <a:ea typeface="Times New Roman" panose="02020603050405020304" pitchFamily="18" charset="0"/>
                <a:cs typeface="Wingdings" panose="05000000000000000000" pitchFamily="2" charset="2"/>
              </a:rPr>
              <a:t>, which explains how the DSA conducts enforcement against regulations.</a:t>
            </a:r>
          </a:p>
          <a:p>
            <a:pPr fontAlgn="base" hangingPunct="0">
              <a:spcAft>
                <a:spcPts val="1100"/>
              </a:spcAft>
              <a:buSzPts val="1100"/>
              <a:tabLst>
                <a:tab pos="900430" algn="l"/>
              </a:tabLst>
            </a:pPr>
            <a:r>
              <a:rPr lang="en-GB" sz="1200" u="none" strike="noStrike" kern="150" dirty="0">
                <a:solidFill>
                  <a:srgbClr val="FA7699"/>
                </a:solidFill>
                <a:effectLst/>
                <a:latin typeface="Arial" panose="020B0604020202020204" pitchFamily="34" charset="0"/>
                <a:ea typeface="Times New Roman" panose="02020603050405020304" pitchFamily="18" charset="0"/>
                <a:cs typeface="Wingdings" panose="05000000000000000000" pitchFamily="2" charset="2"/>
                <a:hlinkClick r:id="rId8"/>
              </a:rPr>
              <a:t>Defence Safety Authority (DSA) 01.4 - Investigations</a:t>
            </a:r>
            <a:r>
              <a:rPr lang="en-GB" sz="1200" u="none" strike="noStrike" kern="150" dirty="0">
                <a:effectLst/>
                <a:latin typeface="Arial" panose="020B0604020202020204" pitchFamily="34" charset="0"/>
                <a:ea typeface="Times New Roman" panose="02020603050405020304" pitchFamily="18" charset="0"/>
                <a:cs typeface="Wingdings" panose="05000000000000000000" pitchFamily="2" charset="2"/>
              </a:rPr>
              <a:t>, which explains how the DSA conducts safety inquiries.</a:t>
            </a:r>
          </a:p>
        </p:txBody>
      </p:sp>
    </p:spTree>
    <p:extLst>
      <p:ext uri="{BB962C8B-B14F-4D97-AF65-F5344CB8AC3E}">
        <p14:creationId xmlns:p14="http://schemas.microsoft.com/office/powerpoint/2010/main" val="897128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185B6B05-01DC-D39C-7D16-CC133C49998E}"/>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9EB6AAE7-C0BD-4E90-B62B-F361C035BA2A}"/>
              </a:ext>
            </a:extLst>
          </p:cNvPr>
          <p:cNvGrpSpPr/>
          <p:nvPr/>
        </p:nvGrpSpPr>
        <p:grpSpPr>
          <a:xfrm>
            <a:off x="1064404" y="966442"/>
            <a:ext cx="10530565" cy="5179916"/>
            <a:chOff x="1064404" y="966441"/>
            <a:chExt cx="10530565" cy="5615943"/>
          </a:xfrm>
        </p:grpSpPr>
        <p:sp>
          <p:nvSpPr>
            <p:cNvPr id="11" name="Rectangle: Rounded Corners 10">
              <a:extLst>
                <a:ext uri="{FF2B5EF4-FFF2-40B4-BE49-F238E27FC236}">
                  <a16:creationId xmlns:a16="http://schemas.microsoft.com/office/drawing/2014/main" id="{BF58D298-F84C-450C-A443-748EF0A33375}"/>
                </a:ext>
              </a:extLst>
            </p:cNvPr>
            <p:cNvSpPr/>
            <p:nvPr/>
          </p:nvSpPr>
          <p:spPr>
            <a:xfrm>
              <a:off x="1064404" y="2021027"/>
              <a:ext cx="10530565" cy="2831506"/>
            </a:xfrm>
            <a:prstGeom prst="roundRect">
              <a:avLst/>
            </a:prstGeom>
            <a:solidFill>
              <a:srgbClr val="7C345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p:cNvSpPr/>
            <p:nvPr/>
          </p:nvSpPr>
          <p:spPr>
            <a:xfrm>
              <a:off x="1064404" y="5733256"/>
              <a:ext cx="10530565" cy="849128"/>
            </a:xfrm>
            <a:prstGeom prst="roundRect">
              <a:avLst/>
            </a:prstGeom>
            <a:solidFill>
              <a:srgbClr val="DEB0C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00" b="1" dirty="0">
                  <a:solidFill>
                    <a:srgbClr val="4F213A"/>
                  </a:solidFill>
                </a:rPr>
                <a:t>The Regulated Community</a:t>
              </a:r>
            </a:p>
          </p:txBody>
        </p:sp>
        <p:sp>
          <p:nvSpPr>
            <p:cNvPr id="60" name="Rectangle: Rounded Corners 59"/>
            <p:cNvSpPr/>
            <p:nvPr/>
          </p:nvSpPr>
          <p:spPr>
            <a:xfrm>
              <a:off x="3765429" y="2928375"/>
              <a:ext cx="1574240" cy="1419351"/>
            </a:xfrm>
            <a:prstGeom prst="round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normAutofit/>
            </a:bodyPr>
            <a:lstStyle/>
            <a:p>
              <a:pPr defTabSz="360000"/>
              <a:r>
                <a:rPr lang="en-GB" altLang="en-US" sz="1100" b="1" u="sng" dirty="0">
                  <a:solidFill>
                    <a:schemeClr val="tx1"/>
                  </a:solidFill>
                </a:rPr>
                <a:t>Investigation</a:t>
              </a:r>
            </a:p>
            <a:p>
              <a:pPr defTabSz="360000"/>
              <a:r>
                <a:rPr lang="en-GB" altLang="en-US" sz="1100" dirty="0">
                  <a:solidFill>
                    <a:schemeClr val="tx1"/>
                  </a:solidFill>
                </a:rPr>
                <a:t>Investigate accidents </a:t>
              </a:r>
            </a:p>
            <a:p>
              <a:pPr defTabSz="360000"/>
              <a:r>
                <a:rPr lang="en-GB" altLang="en-US" sz="1100" dirty="0">
                  <a:solidFill>
                    <a:schemeClr val="tx1"/>
                  </a:solidFill>
                </a:rPr>
                <a:t>Convene safety-related SIs</a:t>
              </a:r>
            </a:p>
            <a:p>
              <a:pPr defTabSz="360000"/>
              <a:r>
                <a:rPr lang="en-GB" altLang="en-US" sz="1100" dirty="0">
                  <a:solidFill>
                    <a:schemeClr val="tx1"/>
                  </a:solidFill>
                </a:rPr>
                <a:t>Track recommendations</a:t>
              </a:r>
            </a:p>
            <a:p>
              <a:pPr defTabSz="360000"/>
              <a:endParaRPr lang="en-GB" sz="1100" dirty="0">
                <a:solidFill>
                  <a:schemeClr val="tx1"/>
                </a:solidFill>
              </a:endParaRPr>
            </a:p>
          </p:txBody>
        </p:sp>
        <p:sp>
          <p:nvSpPr>
            <p:cNvPr id="67" name="TextBox 66"/>
            <p:cNvSpPr txBox="1"/>
            <p:nvPr/>
          </p:nvSpPr>
          <p:spPr>
            <a:xfrm>
              <a:off x="1445882" y="2250267"/>
              <a:ext cx="1000163" cy="523220"/>
            </a:xfrm>
            <a:prstGeom prst="rect">
              <a:avLst/>
            </a:prstGeom>
            <a:noFill/>
          </p:spPr>
          <p:txBody>
            <a:bodyPr wrap="square" rtlCol="0">
              <a:spAutoFit/>
            </a:bodyPr>
            <a:lstStyle/>
            <a:p>
              <a:r>
                <a:rPr lang="en-GB" sz="2800" dirty="0">
                  <a:solidFill>
                    <a:schemeClr val="bg1"/>
                  </a:solidFill>
                </a:rPr>
                <a:t>DSA</a:t>
              </a:r>
            </a:p>
          </p:txBody>
        </p:sp>
        <p:sp>
          <p:nvSpPr>
            <p:cNvPr id="42" name="Rectangle: Rounded Corners 41"/>
            <p:cNvSpPr/>
            <p:nvPr/>
          </p:nvSpPr>
          <p:spPr>
            <a:xfrm>
              <a:off x="1809125" y="2944521"/>
              <a:ext cx="1574240" cy="1421452"/>
            </a:xfrm>
            <a:prstGeom prst="round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noAutofit/>
            </a:bodyPr>
            <a:lstStyle/>
            <a:p>
              <a:pPr defTabSz="360000"/>
              <a:r>
                <a:rPr lang="en-GB" altLang="en-US" sz="1100" b="1" u="sng" dirty="0">
                  <a:solidFill>
                    <a:schemeClr val="tx1"/>
                  </a:solidFill>
                </a:rPr>
                <a:t>Defence Authority</a:t>
              </a:r>
            </a:p>
            <a:p>
              <a:pPr defTabSz="360000"/>
              <a:r>
                <a:rPr lang="en-GB" altLang="en-US" sz="1100" dirty="0">
                  <a:solidFill>
                    <a:schemeClr val="tx1"/>
                  </a:solidFill>
                </a:rPr>
                <a:t>Define Duty Holding construct</a:t>
              </a:r>
            </a:p>
            <a:p>
              <a:pPr defTabSz="360000"/>
              <a:r>
                <a:rPr lang="en-GB" altLang="en-US" sz="1100" dirty="0">
                  <a:solidFill>
                    <a:schemeClr val="tx1"/>
                  </a:solidFill>
                </a:rPr>
                <a:t>Annual Assurance Report</a:t>
              </a:r>
            </a:p>
            <a:p>
              <a:pPr defTabSz="360000"/>
              <a:endParaRPr lang="en-GB" sz="1100" dirty="0">
                <a:solidFill>
                  <a:schemeClr val="tx1"/>
                </a:solidFill>
              </a:endParaRPr>
            </a:p>
          </p:txBody>
        </p:sp>
        <p:sp>
          <p:nvSpPr>
            <p:cNvPr id="12" name="Rectangle: Rounded Corners 11">
              <a:extLst>
                <a:ext uri="{FF2B5EF4-FFF2-40B4-BE49-F238E27FC236}">
                  <a16:creationId xmlns:a16="http://schemas.microsoft.com/office/drawing/2014/main" id="{0DA4CB1D-8FBE-4AA6-80B0-6F54E01F9D83}"/>
                </a:ext>
              </a:extLst>
            </p:cNvPr>
            <p:cNvSpPr/>
            <p:nvPr/>
          </p:nvSpPr>
          <p:spPr>
            <a:xfrm>
              <a:off x="5652426" y="2354319"/>
              <a:ext cx="5650312" cy="2162504"/>
            </a:xfrm>
            <a:prstGeom prst="roundRect">
              <a:avLst/>
            </a:prstGeom>
            <a:solidFill>
              <a:srgbClr val="BD639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6E1DCD52-F48C-4C87-B48D-55AF41D24F7F}"/>
                </a:ext>
              </a:extLst>
            </p:cNvPr>
            <p:cNvSpPr/>
            <p:nvPr/>
          </p:nvSpPr>
          <p:spPr>
            <a:xfrm>
              <a:off x="2743087" y="966441"/>
              <a:ext cx="7173198" cy="1254394"/>
            </a:xfrm>
            <a:prstGeom prst="roundRect">
              <a:avLst/>
            </a:prstGeom>
            <a:solidFill>
              <a:srgbClr val="4F213A"/>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normAutofit fontScale="70000" lnSpcReduction="20000"/>
            </a:bodyPr>
            <a:lstStyle/>
            <a:p>
              <a:pPr algn="ctr">
                <a:lnSpc>
                  <a:spcPct val="120000"/>
                </a:lnSpc>
              </a:pPr>
              <a:r>
                <a:rPr lang="en-GB" altLang="en-US" sz="3200" dirty="0">
                  <a:solidFill>
                    <a:schemeClr val="bg1"/>
                  </a:solidFill>
                </a:rPr>
                <a:t>Defence Safety Policy and Direction</a:t>
              </a:r>
            </a:p>
            <a:p>
              <a:pPr marL="285750" indent="-285750">
                <a:lnSpc>
                  <a:spcPct val="120000"/>
                </a:lnSpc>
                <a:buFontTx/>
                <a:buChar char="-"/>
              </a:pPr>
              <a:r>
                <a:rPr lang="en-GB" altLang="en-US" sz="1800" dirty="0">
                  <a:solidFill>
                    <a:schemeClr val="bg1"/>
                  </a:solidFill>
                </a:rPr>
                <a:t>SoS HS&amp;EP Safety and Environmental Policy (JSP 815 and JSP 816)</a:t>
              </a:r>
            </a:p>
            <a:p>
              <a:pPr marL="285750" indent="-285750">
                <a:lnSpc>
                  <a:spcPct val="120000"/>
                </a:lnSpc>
                <a:buFontTx/>
                <a:buChar char="-"/>
              </a:pPr>
              <a:r>
                <a:rPr lang="en-GB" altLang="en-US" sz="1800" dirty="0">
                  <a:solidFill>
                    <a:schemeClr val="bg1"/>
                  </a:solidFill>
                </a:rPr>
                <a:t>Legislation</a:t>
              </a:r>
            </a:p>
            <a:p>
              <a:pPr marL="285750" indent="-285750">
                <a:lnSpc>
                  <a:spcPct val="120000"/>
                </a:lnSpc>
                <a:buFontTx/>
                <a:buChar char="-"/>
              </a:pPr>
              <a:r>
                <a:rPr lang="en-GB" altLang="en-US" sz="1800" dirty="0">
                  <a:solidFill>
                    <a:schemeClr val="bg1"/>
                  </a:solidFill>
                </a:rPr>
                <a:t>DG DSA Charter</a:t>
              </a:r>
            </a:p>
          </p:txBody>
        </p:sp>
        <p:sp>
          <p:nvSpPr>
            <p:cNvPr id="64" name="Rectangle: Rounded Corners 63"/>
            <p:cNvSpPr/>
            <p:nvPr/>
          </p:nvSpPr>
          <p:spPr>
            <a:xfrm>
              <a:off x="5804119" y="2901575"/>
              <a:ext cx="1536801" cy="1436893"/>
            </a:xfrm>
            <a:prstGeom prst="round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normAutofit/>
            </a:bodyPr>
            <a:lstStyle/>
            <a:p>
              <a:pPr defTabSz="360000"/>
              <a:r>
                <a:rPr lang="en-GB" altLang="en-US" sz="1100" b="1" u="sng" dirty="0">
                  <a:solidFill>
                    <a:schemeClr val="tx1"/>
                  </a:solidFill>
                </a:rPr>
                <a:t>Regulation</a:t>
              </a:r>
            </a:p>
            <a:p>
              <a:pPr defTabSz="360000"/>
              <a:r>
                <a:rPr lang="en-GB" altLang="en-US" sz="1100" dirty="0">
                  <a:solidFill>
                    <a:schemeClr val="tx1"/>
                  </a:solidFill>
                </a:rPr>
                <a:t>Set policy, regulations, DCOPs</a:t>
              </a:r>
            </a:p>
            <a:p>
              <a:pPr defTabSz="360000"/>
              <a:r>
                <a:rPr lang="en-GB" altLang="en-US" sz="1100" dirty="0">
                  <a:solidFill>
                    <a:schemeClr val="tx1"/>
                  </a:solidFill>
                </a:rPr>
                <a:t>Certify</a:t>
              </a:r>
            </a:p>
            <a:p>
              <a:pPr defTabSz="360000"/>
              <a:r>
                <a:rPr lang="en-GB" altLang="en-US" sz="1100" dirty="0">
                  <a:solidFill>
                    <a:schemeClr val="tx1"/>
                  </a:solidFill>
                </a:rPr>
                <a:t>Educate, promote</a:t>
              </a:r>
            </a:p>
            <a:p>
              <a:pPr defTabSz="360000"/>
              <a:endParaRPr lang="en-GB" sz="1100" dirty="0">
                <a:solidFill>
                  <a:schemeClr val="tx1"/>
                </a:solidFill>
              </a:endParaRPr>
            </a:p>
          </p:txBody>
        </p:sp>
        <p:sp>
          <p:nvSpPr>
            <p:cNvPr id="58" name="Rectangle: Rounded Corners 57"/>
            <p:cNvSpPr/>
            <p:nvPr/>
          </p:nvSpPr>
          <p:spPr>
            <a:xfrm>
              <a:off x="7783555" y="2901898"/>
              <a:ext cx="1489813" cy="1444413"/>
            </a:xfrm>
            <a:prstGeom prst="round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normAutofit/>
            </a:bodyPr>
            <a:lstStyle/>
            <a:p>
              <a:pPr defTabSz="360000"/>
              <a:r>
                <a:rPr lang="en-GB" altLang="en-US" sz="1100" b="1" u="sng" dirty="0">
                  <a:solidFill>
                    <a:schemeClr val="tx1"/>
                  </a:solidFill>
                </a:rPr>
                <a:t>Assurance</a:t>
              </a:r>
            </a:p>
            <a:p>
              <a:pPr defTabSz="360000"/>
              <a:r>
                <a:rPr lang="en-GB" altLang="en-US" sz="1100" dirty="0">
                  <a:solidFill>
                    <a:schemeClr val="tx1"/>
                  </a:solidFill>
                </a:rPr>
                <a:t>Monitor, Understand, Assess, Report</a:t>
              </a:r>
            </a:p>
            <a:p>
              <a:pPr defTabSz="360000"/>
              <a:r>
                <a:rPr lang="en-GB" altLang="en-US" sz="1100" dirty="0">
                  <a:solidFill>
                    <a:schemeClr val="tx1"/>
                  </a:solidFill>
                </a:rPr>
                <a:t>Issue authorisations and approvals</a:t>
              </a:r>
              <a:endParaRPr lang="en-GB" sz="1100" dirty="0">
                <a:solidFill>
                  <a:schemeClr val="tx1"/>
                </a:solidFill>
              </a:endParaRPr>
            </a:p>
          </p:txBody>
        </p:sp>
        <p:sp>
          <p:nvSpPr>
            <p:cNvPr id="59" name="Rectangle: Rounded Corners 58"/>
            <p:cNvSpPr/>
            <p:nvPr/>
          </p:nvSpPr>
          <p:spPr>
            <a:xfrm>
              <a:off x="9716004" y="2901575"/>
              <a:ext cx="1411592" cy="1433500"/>
            </a:xfrm>
            <a:prstGeom prst="round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normAutofit/>
            </a:bodyPr>
            <a:lstStyle/>
            <a:p>
              <a:pPr defTabSz="360000"/>
              <a:r>
                <a:rPr lang="en-GB" altLang="en-US" sz="1100" b="1" u="sng" dirty="0">
                  <a:solidFill>
                    <a:schemeClr val="tx1"/>
                  </a:solidFill>
                </a:rPr>
                <a:t>Enforcement</a:t>
              </a:r>
            </a:p>
            <a:p>
              <a:pPr defTabSz="360000"/>
              <a:r>
                <a:rPr lang="en-GB" altLang="en-US" sz="1100" dirty="0">
                  <a:solidFill>
                    <a:schemeClr val="tx1"/>
                  </a:solidFill>
                </a:rPr>
                <a:t>Advice &amp; guidance</a:t>
              </a:r>
            </a:p>
            <a:p>
              <a:pPr defTabSz="360000"/>
              <a:r>
                <a:rPr lang="en-GB" altLang="en-US" sz="1100" dirty="0">
                  <a:solidFill>
                    <a:schemeClr val="tx1"/>
                  </a:solidFill>
                </a:rPr>
                <a:t>Improvement</a:t>
              </a:r>
            </a:p>
            <a:p>
              <a:pPr defTabSz="360000"/>
              <a:r>
                <a:rPr lang="en-GB" altLang="en-US" sz="1100" dirty="0">
                  <a:solidFill>
                    <a:schemeClr val="tx1"/>
                  </a:solidFill>
                </a:rPr>
                <a:t>Prohibition</a:t>
              </a:r>
            </a:p>
            <a:p>
              <a:pPr defTabSz="360000"/>
              <a:endParaRPr lang="en-GB" sz="1100" dirty="0">
                <a:solidFill>
                  <a:schemeClr val="tx1"/>
                </a:solidFill>
              </a:endParaRPr>
            </a:p>
          </p:txBody>
        </p:sp>
        <p:sp>
          <p:nvSpPr>
            <p:cNvPr id="70" name="Right Arrow 69"/>
            <p:cNvSpPr/>
            <p:nvPr/>
          </p:nvSpPr>
          <p:spPr>
            <a:xfrm>
              <a:off x="9206314" y="3899294"/>
              <a:ext cx="637152" cy="484632"/>
            </a:xfrm>
            <a:prstGeom prs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ight Arrow 70"/>
            <p:cNvSpPr/>
            <p:nvPr/>
          </p:nvSpPr>
          <p:spPr>
            <a:xfrm>
              <a:off x="5241349" y="3899948"/>
              <a:ext cx="576064" cy="484632"/>
            </a:xfrm>
            <a:prstGeom prs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TextBox 64"/>
            <p:cNvSpPr txBox="1"/>
            <p:nvPr/>
          </p:nvSpPr>
          <p:spPr>
            <a:xfrm>
              <a:off x="7035763" y="2427731"/>
              <a:ext cx="1695985" cy="400110"/>
            </a:xfrm>
            <a:prstGeom prst="rect">
              <a:avLst/>
            </a:prstGeom>
            <a:noFill/>
          </p:spPr>
          <p:txBody>
            <a:bodyPr wrap="square" rtlCol="0">
              <a:spAutoFit/>
            </a:bodyPr>
            <a:lstStyle/>
            <a:p>
              <a:r>
                <a:rPr lang="en-GB" sz="2000" dirty="0">
                  <a:solidFill>
                    <a:schemeClr val="bg1"/>
                  </a:solidFill>
                </a:rPr>
                <a:t>Regulator</a:t>
              </a:r>
            </a:p>
          </p:txBody>
        </p:sp>
        <p:sp>
          <p:nvSpPr>
            <p:cNvPr id="44" name="Right Arrow 43"/>
            <p:cNvSpPr/>
            <p:nvPr/>
          </p:nvSpPr>
          <p:spPr>
            <a:xfrm rot="10800000">
              <a:off x="7198195" y="3886855"/>
              <a:ext cx="637153" cy="484633"/>
            </a:xfrm>
            <a:prstGeom prs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Left-Right Arrow 31">
              <a:extLst>
                <a:ext uri="{FF2B5EF4-FFF2-40B4-BE49-F238E27FC236}">
                  <a16:creationId xmlns:a16="http://schemas.microsoft.com/office/drawing/2014/main" id="{74AFF83F-E00C-493D-99FF-3EA15CDA8C3E}"/>
                </a:ext>
              </a:extLst>
            </p:cNvPr>
            <p:cNvSpPr/>
            <p:nvPr/>
          </p:nvSpPr>
          <p:spPr>
            <a:xfrm rot="5400000">
              <a:off x="9562602" y="4687159"/>
              <a:ext cx="1718395" cy="653092"/>
            </a:xfrm>
            <a:prstGeom prst="lef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schemeClr val="tx1"/>
                </a:solidFill>
              </a:endParaRPr>
            </a:p>
          </p:txBody>
        </p:sp>
        <p:sp>
          <p:nvSpPr>
            <p:cNvPr id="69" name="Left-Right Arrow 31">
              <a:extLst>
                <a:ext uri="{FF2B5EF4-FFF2-40B4-BE49-F238E27FC236}">
                  <a16:creationId xmlns:a16="http://schemas.microsoft.com/office/drawing/2014/main" id="{02DA7369-FED9-42F3-AC65-AAABEAE5776C}"/>
                </a:ext>
              </a:extLst>
            </p:cNvPr>
            <p:cNvSpPr/>
            <p:nvPr/>
          </p:nvSpPr>
          <p:spPr>
            <a:xfrm rot="5400000">
              <a:off x="7728910" y="4684231"/>
              <a:ext cx="1712540" cy="653092"/>
            </a:xfrm>
            <a:prstGeom prst="lef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schemeClr val="tx1"/>
                </a:solidFill>
              </a:endParaRPr>
            </a:p>
          </p:txBody>
        </p:sp>
        <p:sp>
          <p:nvSpPr>
            <p:cNvPr id="72" name="Left-Right Arrow 31">
              <a:extLst>
                <a:ext uri="{FF2B5EF4-FFF2-40B4-BE49-F238E27FC236}">
                  <a16:creationId xmlns:a16="http://schemas.microsoft.com/office/drawing/2014/main" id="{BF942D9B-4BBD-4888-BC99-2DC2AE642A60}"/>
                </a:ext>
              </a:extLst>
            </p:cNvPr>
            <p:cNvSpPr/>
            <p:nvPr/>
          </p:nvSpPr>
          <p:spPr>
            <a:xfrm rot="5400000">
              <a:off x="5713110" y="4690086"/>
              <a:ext cx="1712540" cy="653092"/>
            </a:xfrm>
            <a:prstGeom prst="lef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schemeClr val="tx1"/>
                </a:solidFill>
              </a:endParaRPr>
            </a:p>
          </p:txBody>
        </p:sp>
        <p:sp>
          <p:nvSpPr>
            <p:cNvPr id="77" name="Left-Right Arrow 31">
              <a:extLst>
                <a:ext uri="{FF2B5EF4-FFF2-40B4-BE49-F238E27FC236}">
                  <a16:creationId xmlns:a16="http://schemas.microsoft.com/office/drawing/2014/main" id="{3440F7CD-4280-4795-B8E8-4DA81D9EE455}"/>
                </a:ext>
              </a:extLst>
            </p:cNvPr>
            <p:cNvSpPr/>
            <p:nvPr/>
          </p:nvSpPr>
          <p:spPr>
            <a:xfrm rot="5400000">
              <a:off x="1662264" y="4684231"/>
              <a:ext cx="1712540" cy="653092"/>
            </a:xfrm>
            <a:prstGeom prst="lef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schemeClr val="tx1"/>
                </a:solidFill>
              </a:endParaRPr>
            </a:p>
          </p:txBody>
        </p:sp>
        <p:sp>
          <p:nvSpPr>
            <p:cNvPr id="79" name="Left-Right Arrow 31">
              <a:extLst>
                <a:ext uri="{FF2B5EF4-FFF2-40B4-BE49-F238E27FC236}">
                  <a16:creationId xmlns:a16="http://schemas.microsoft.com/office/drawing/2014/main" id="{EEB44517-1326-4006-A0F4-8BC0B713D606}"/>
                </a:ext>
              </a:extLst>
            </p:cNvPr>
            <p:cNvSpPr/>
            <p:nvPr/>
          </p:nvSpPr>
          <p:spPr>
            <a:xfrm rot="5400000">
              <a:off x="3658040" y="4690186"/>
              <a:ext cx="1712540" cy="653092"/>
            </a:xfrm>
            <a:prstGeom prst="lef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schemeClr val="tx1"/>
                </a:solidFill>
              </a:endParaRPr>
            </a:p>
          </p:txBody>
        </p:sp>
        <p:sp>
          <p:nvSpPr>
            <p:cNvPr id="80" name="Right Arrow 70">
              <a:extLst>
                <a:ext uri="{FF2B5EF4-FFF2-40B4-BE49-F238E27FC236}">
                  <a16:creationId xmlns:a16="http://schemas.microsoft.com/office/drawing/2014/main" id="{9E1E7EA8-6B1F-42D2-8741-06493FC1FB9D}"/>
                </a:ext>
              </a:extLst>
            </p:cNvPr>
            <p:cNvSpPr/>
            <p:nvPr/>
          </p:nvSpPr>
          <p:spPr>
            <a:xfrm rot="18076255">
              <a:off x="2576737" y="2295551"/>
              <a:ext cx="634370" cy="484632"/>
            </a:xfrm>
            <a:prstGeom prs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Right Arrow 70">
              <a:extLst>
                <a:ext uri="{FF2B5EF4-FFF2-40B4-BE49-F238E27FC236}">
                  <a16:creationId xmlns:a16="http://schemas.microsoft.com/office/drawing/2014/main" id="{F4E97C6C-E393-479E-BD3B-7A74AAB40F14}"/>
                </a:ext>
              </a:extLst>
            </p:cNvPr>
            <p:cNvSpPr/>
            <p:nvPr/>
          </p:nvSpPr>
          <p:spPr>
            <a:xfrm rot="16200000">
              <a:off x="4170266" y="2296738"/>
              <a:ext cx="577574" cy="484632"/>
            </a:xfrm>
            <a:prstGeom prs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Right Arrow 70">
              <a:extLst>
                <a:ext uri="{FF2B5EF4-FFF2-40B4-BE49-F238E27FC236}">
                  <a16:creationId xmlns:a16="http://schemas.microsoft.com/office/drawing/2014/main" id="{1814E3B2-7A71-46FE-A03F-54BDCC6AC19C}"/>
                </a:ext>
              </a:extLst>
            </p:cNvPr>
            <p:cNvSpPr/>
            <p:nvPr/>
          </p:nvSpPr>
          <p:spPr>
            <a:xfrm rot="16200000">
              <a:off x="6289718" y="2294789"/>
              <a:ext cx="581472" cy="484632"/>
            </a:xfrm>
            <a:prstGeom prs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3" name="Right Arrow 70">
              <a:extLst>
                <a:ext uri="{FF2B5EF4-FFF2-40B4-BE49-F238E27FC236}">
                  <a16:creationId xmlns:a16="http://schemas.microsoft.com/office/drawing/2014/main" id="{1AA5C8AD-3812-4219-9E99-29E71CA20F69}"/>
                </a:ext>
              </a:extLst>
            </p:cNvPr>
            <p:cNvSpPr/>
            <p:nvPr/>
          </p:nvSpPr>
          <p:spPr>
            <a:xfrm rot="16200000">
              <a:off x="8271577" y="2291067"/>
              <a:ext cx="588917" cy="484632"/>
            </a:xfrm>
            <a:prstGeom prs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Right Arrow 70">
              <a:extLst>
                <a:ext uri="{FF2B5EF4-FFF2-40B4-BE49-F238E27FC236}">
                  <a16:creationId xmlns:a16="http://schemas.microsoft.com/office/drawing/2014/main" id="{6020EB88-2E88-4529-8234-141727DE977C}"/>
                </a:ext>
              </a:extLst>
            </p:cNvPr>
            <p:cNvSpPr/>
            <p:nvPr/>
          </p:nvSpPr>
          <p:spPr>
            <a:xfrm rot="13876032">
              <a:off x="9612487" y="2274005"/>
              <a:ext cx="634370" cy="484632"/>
            </a:xfrm>
            <a:prstGeom prst="rightArrow">
              <a:avLst/>
            </a:pr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5" name="Title 3">
            <a:extLst>
              <a:ext uri="{FF2B5EF4-FFF2-40B4-BE49-F238E27FC236}">
                <a16:creationId xmlns:a16="http://schemas.microsoft.com/office/drawing/2014/main" id="{D5365199-A1E3-4C2D-91A6-08DD32A6A855}"/>
              </a:ext>
            </a:extLst>
          </p:cNvPr>
          <p:cNvSpPr txBox="1">
            <a:spLocks/>
          </p:cNvSpPr>
          <p:nvPr/>
        </p:nvSpPr>
        <p:spPr>
          <a:xfrm>
            <a:off x="3365911" y="278244"/>
            <a:ext cx="6121271" cy="560250"/>
          </a:xfrm>
          <a:prstGeom prst="rect">
            <a:avLst/>
          </a:prstGeom>
        </p:spPr>
        <p:txBody>
          <a:bodyPr/>
          <a:lstStyle>
            <a:lvl1pPr algn="l" defTabSz="914400" rtl="0" eaLnBrk="1" latinLnBrk="0" hangingPunct="1">
              <a:lnSpc>
                <a:spcPct val="90000"/>
              </a:lnSpc>
              <a:spcBef>
                <a:spcPct val="0"/>
              </a:spcBef>
              <a:buNone/>
              <a:defRPr sz="3300" kern="1200">
                <a:solidFill>
                  <a:srgbClr val="4F213A"/>
                </a:solidFill>
                <a:latin typeface="+mj-lt"/>
                <a:ea typeface="+mj-ea"/>
                <a:cs typeface="+mj-cs"/>
              </a:defRPr>
            </a:lvl1pPr>
          </a:lstStyle>
          <a:p>
            <a:r>
              <a:rPr lang="en-GB" dirty="0"/>
              <a:t>Defence Regulatory Model</a:t>
            </a:r>
          </a:p>
        </p:txBody>
      </p:sp>
      <p:sp>
        <p:nvSpPr>
          <p:cNvPr id="2" name="Slide Number Placeholder 1">
            <a:extLst>
              <a:ext uri="{FF2B5EF4-FFF2-40B4-BE49-F238E27FC236}">
                <a16:creationId xmlns:a16="http://schemas.microsoft.com/office/drawing/2014/main" id="{6811D2D8-070A-46EB-847A-C082A056BA6B}"/>
              </a:ext>
            </a:extLst>
          </p:cNvPr>
          <p:cNvSpPr>
            <a:spLocks noGrp="1"/>
          </p:cNvSpPr>
          <p:nvPr>
            <p:ph type="sldNum" sz="quarter" idx="12"/>
          </p:nvPr>
        </p:nvSpPr>
        <p:spPr/>
        <p:txBody>
          <a:bodyPr/>
          <a:lstStyle/>
          <a:p>
            <a:fld id="{C21EF524-5651-4F2D-BEE2-51D6E52C07B7}" type="slidenum">
              <a:rPr lang="en-GB" smtClean="0"/>
              <a:t>9</a:t>
            </a:fld>
            <a:endParaRPr lang="en-GB"/>
          </a:p>
        </p:txBody>
      </p:sp>
      <p:sp>
        <p:nvSpPr>
          <p:cNvPr id="4" name="Slide Number Placeholder 2">
            <a:extLst>
              <a:ext uri="{FF2B5EF4-FFF2-40B4-BE49-F238E27FC236}">
                <a16:creationId xmlns:a16="http://schemas.microsoft.com/office/drawing/2014/main" id="{205973CE-56F0-6F2E-6621-C838AE1EB111}"/>
              </a:ext>
            </a:extLst>
          </p:cNvPr>
          <p:cNvSpPr txBox="1">
            <a:spLocks/>
          </p:cNvSpPr>
          <p:nvPr/>
        </p:nvSpPr>
        <p:spPr>
          <a:xfrm>
            <a:off x="10909331" y="6490801"/>
            <a:ext cx="1080000" cy="317504"/>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5C01B2B2-3B32-4177-9645-58C2813D6AA3}" type="slidenum">
              <a:rPr lang="en-GB" sz="1100" smtClean="0">
                <a:solidFill>
                  <a:srgbClr val="4F213A"/>
                </a:solidFill>
                <a:latin typeface="Arial" panose="020B0604020202020204"/>
              </a:rPr>
              <a:pPr algn="r">
                <a:defRPr/>
              </a:pPr>
              <a:t>9</a:t>
            </a:fld>
            <a:endParaRPr lang="en-GB" dirty="0">
              <a:solidFill>
                <a:srgbClr val="4F213A"/>
              </a:solidFill>
              <a:latin typeface="Arial" panose="020B0604020202020204"/>
            </a:endParaRPr>
          </a:p>
        </p:txBody>
      </p:sp>
      <p:sp>
        <p:nvSpPr>
          <p:cNvPr id="8" name="TextBox 7">
            <a:extLst>
              <a:ext uri="{FF2B5EF4-FFF2-40B4-BE49-F238E27FC236}">
                <a16:creationId xmlns:a16="http://schemas.microsoft.com/office/drawing/2014/main" id="{61894337-0E71-7B67-AA69-5B956E6D32E5}"/>
              </a:ext>
            </a:extLst>
          </p:cNvPr>
          <p:cNvSpPr txBox="1"/>
          <p:nvPr/>
        </p:nvSpPr>
        <p:spPr>
          <a:xfrm>
            <a:off x="1567278" y="6541241"/>
            <a:ext cx="8640000" cy="169277"/>
          </a:xfrm>
          <a:prstGeom prst="rect">
            <a:avLst/>
          </a:prstGeom>
          <a:noFill/>
        </p:spPr>
        <p:txBody>
          <a:bodyPr wrap="square" lIns="0" tIns="0" rIns="0" bIns="0" rtlCol="0" anchor="b"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4F213A"/>
                </a:solidFill>
                <a:effectLst/>
                <a:uLnTx/>
                <a:uFillTx/>
                <a:latin typeface="Arial" panose="020B0604020202020204" pitchFamily="34" charset="0"/>
                <a:ea typeface="+mn-ea"/>
                <a:cs typeface="Arial" panose="020B0604020202020204" pitchFamily="34" charset="0"/>
              </a:rPr>
              <a:t>OFFICIAL</a:t>
            </a:r>
          </a:p>
        </p:txBody>
      </p:sp>
    </p:spTree>
    <p:extLst>
      <p:ext uri="{BB962C8B-B14F-4D97-AF65-F5344CB8AC3E}">
        <p14:creationId xmlns:p14="http://schemas.microsoft.com/office/powerpoint/2010/main" val="2254266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A6F28B3-863A-A745-10F6-D70F34317086}"/>
              </a:ext>
            </a:extLst>
          </p:cNvPr>
          <p:cNvGrpSpPr/>
          <p:nvPr/>
        </p:nvGrpSpPr>
        <p:grpSpPr>
          <a:xfrm>
            <a:off x="909642" y="147482"/>
            <a:ext cx="10372715" cy="6107907"/>
            <a:chOff x="395428" y="269131"/>
            <a:chExt cx="11409200" cy="6378070"/>
          </a:xfrm>
        </p:grpSpPr>
        <p:sp>
          <p:nvSpPr>
            <p:cNvPr id="15" name="Rectangle: Rounded Corners 14">
              <a:extLst>
                <a:ext uri="{FF2B5EF4-FFF2-40B4-BE49-F238E27FC236}">
                  <a16:creationId xmlns:a16="http://schemas.microsoft.com/office/drawing/2014/main" id="{D3747066-FEA9-4A24-910B-D63FA4AF01B4}"/>
                </a:ext>
              </a:extLst>
            </p:cNvPr>
            <p:cNvSpPr/>
            <p:nvPr/>
          </p:nvSpPr>
          <p:spPr bwMode="auto">
            <a:xfrm>
              <a:off x="1902247" y="4264927"/>
              <a:ext cx="8387505" cy="1564878"/>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lumMod val="75000"/>
                </a:schemeClr>
              </a:solidFill>
            </a:ln>
            <a:effectLst>
              <a:glow rad="139700">
                <a:schemeClr val="accent1">
                  <a:satMod val="175000"/>
                  <a:alpha val="40000"/>
                </a:schemeClr>
              </a:glow>
            </a:effectLst>
          </p:spPr>
          <p:style>
            <a:lnRef idx="0">
              <a:scrgbClr r="0" g="0" b="0"/>
            </a:lnRef>
            <a:fillRef idx="0">
              <a:scrgbClr r="0" g="0" b="0"/>
            </a:fillRef>
            <a:effectRef idx="0">
              <a:scrgbClr r="0" g="0" b="0"/>
            </a:effectRef>
            <a:fontRef idx="minor">
              <a:schemeClr val="lt1"/>
            </a:fontRef>
          </p:style>
          <p:txBody>
            <a:bodyPr vert="horz" wrap="square" lIns="68580" tIns="34290" rIns="68580" bIns="0" numCol="1" rtlCol="0" anchor="t" anchorCtr="0" compatLnSpc="1">
              <a:prstTxWarp prst="textNoShape">
                <a:avLst/>
              </a:prstTxWarp>
            </a:bodyPr>
            <a:lstStyle/>
            <a:p>
              <a:pPr algn="ctr" defTabSz="685800"/>
              <a:r>
                <a:rPr lang="en-GB" sz="1500" dirty="0">
                  <a:solidFill>
                    <a:schemeClr val="accent1">
                      <a:lumMod val="75000"/>
                      <a:alpha val="60000"/>
                    </a:schemeClr>
                  </a:solidFill>
                  <a:effectLst>
                    <a:innerShdw blurRad="63500" dist="50800" dir="18900000">
                      <a:prstClr val="black">
                        <a:alpha val="50000"/>
                      </a:prstClr>
                    </a:innerShdw>
                  </a:effectLst>
                  <a:latin typeface="Arial" charset="0"/>
                  <a:cs typeface="Arial" charset="0"/>
                </a:rPr>
                <a:t>Relationships with Civil Statutory Equivalents</a:t>
              </a:r>
            </a:p>
          </p:txBody>
        </p:sp>
        <p:sp>
          <p:nvSpPr>
            <p:cNvPr id="16" name="Freeform: Shape 15">
              <a:extLst>
                <a:ext uri="{FF2B5EF4-FFF2-40B4-BE49-F238E27FC236}">
                  <a16:creationId xmlns:a16="http://schemas.microsoft.com/office/drawing/2014/main" id="{DACE36B2-0659-457F-8B1A-C5A3B76B95AE}"/>
                </a:ext>
              </a:extLst>
            </p:cNvPr>
            <p:cNvSpPr/>
            <p:nvPr/>
          </p:nvSpPr>
          <p:spPr>
            <a:xfrm>
              <a:off x="5050223" y="269131"/>
              <a:ext cx="2007979" cy="360804"/>
            </a:xfrm>
            <a:custGeom>
              <a:avLst/>
              <a:gdLst>
                <a:gd name="connsiteX0" fmla="*/ 0 w 1624374"/>
                <a:gd name="connsiteY0" fmla="*/ 34872 h 348717"/>
                <a:gd name="connsiteX1" fmla="*/ 34872 w 1624374"/>
                <a:gd name="connsiteY1" fmla="*/ 0 h 348717"/>
                <a:gd name="connsiteX2" fmla="*/ 1589502 w 1624374"/>
                <a:gd name="connsiteY2" fmla="*/ 0 h 348717"/>
                <a:gd name="connsiteX3" fmla="*/ 1624374 w 1624374"/>
                <a:gd name="connsiteY3" fmla="*/ 34872 h 348717"/>
                <a:gd name="connsiteX4" fmla="*/ 1624374 w 1624374"/>
                <a:gd name="connsiteY4" fmla="*/ 313845 h 348717"/>
                <a:gd name="connsiteX5" fmla="*/ 1589502 w 1624374"/>
                <a:gd name="connsiteY5" fmla="*/ 348717 h 348717"/>
                <a:gd name="connsiteX6" fmla="*/ 34872 w 1624374"/>
                <a:gd name="connsiteY6" fmla="*/ 348717 h 348717"/>
                <a:gd name="connsiteX7" fmla="*/ 0 w 1624374"/>
                <a:gd name="connsiteY7" fmla="*/ 313845 h 348717"/>
                <a:gd name="connsiteX8" fmla="*/ 0 w 1624374"/>
                <a:gd name="connsiteY8" fmla="*/ 34872 h 348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374" h="348717">
                  <a:moveTo>
                    <a:pt x="0" y="34872"/>
                  </a:moveTo>
                  <a:cubicBezTo>
                    <a:pt x="0" y="15613"/>
                    <a:pt x="15613" y="0"/>
                    <a:pt x="34872" y="0"/>
                  </a:cubicBezTo>
                  <a:lnTo>
                    <a:pt x="1589502" y="0"/>
                  </a:lnTo>
                  <a:cubicBezTo>
                    <a:pt x="1608761" y="0"/>
                    <a:pt x="1624374" y="15613"/>
                    <a:pt x="1624374" y="34872"/>
                  </a:cubicBezTo>
                  <a:lnTo>
                    <a:pt x="1624374" y="313845"/>
                  </a:lnTo>
                  <a:cubicBezTo>
                    <a:pt x="1624374" y="333104"/>
                    <a:pt x="1608761" y="348717"/>
                    <a:pt x="1589502" y="348717"/>
                  </a:cubicBezTo>
                  <a:lnTo>
                    <a:pt x="34872" y="348717"/>
                  </a:lnTo>
                  <a:cubicBezTo>
                    <a:pt x="15613" y="348717"/>
                    <a:pt x="0" y="333104"/>
                    <a:pt x="0" y="313845"/>
                  </a:cubicBezTo>
                  <a:lnTo>
                    <a:pt x="0" y="34872"/>
                  </a:lnTo>
                  <a:close/>
                </a:path>
              </a:pathLst>
            </a:custGeom>
            <a:solidFill>
              <a:srgbClr val="4F213A"/>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67364" tIns="67364" rIns="67364" bIns="67364" numCol="1" spcCol="1270" anchor="ctr" anchorCtr="0">
              <a:noAutofit/>
            </a:bodyPr>
            <a:lstStyle/>
            <a:p>
              <a:pPr algn="ctr" defTabSz="666750">
                <a:lnSpc>
                  <a:spcPct val="90000"/>
                </a:lnSpc>
                <a:spcBef>
                  <a:spcPct val="0"/>
                </a:spcBef>
                <a:spcAft>
                  <a:spcPct val="35000"/>
                </a:spcAft>
              </a:pPr>
              <a:r>
                <a:rPr lang="en-GB" sz="1500"/>
                <a:t>SofS</a:t>
              </a:r>
            </a:p>
          </p:txBody>
        </p:sp>
        <p:sp>
          <p:nvSpPr>
            <p:cNvPr id="17" name="Freeform: Shape 16">
              <a:extLst>
                <a:ext uri="{FF2B5EF4-FFF2-40B4-BE49-F238E27FC236}">
                  <a16:creationId xmlns:a16="http://schemas.microsoft.com/office/drawing/2014/main" id="{C31D9B7F-C0D8-4EB4-ACB8-36B02FBA2859}"/>
                </a:ext>
              </a:extLst>
            </p:cNvPr>
            <p:cNvSpPr/>
            <p:nvPr/>
          </p:nvSpPr>
          <p:spPr>
            <a:xfrm>
              <a:off x="5050222" y="1104379"/>
              <a:ext cx="2007978" cy="330499"/>
            </a:xfrm>
            <a:custGeom>
              <a:avLst/>
              <a:gdLst>
                <a:gd name="connsiteX0" fmla="*/ 0 w 1491718"/>
                <a:gd name="connsiteY0" fmla="*/ 47579 h 475786"/>
                <a:gd name="connsiteX1" fmla="*/ 47579 w 1491718"/>
                <a:gd name="connsiteY1" fmla="*/ 0 h 475786"/>
                <a:gd name="connsiteX2" fmla="*/ 1444139 w 1491718"/>
                <a:gd name="connsiteY2" fmla="*/ 0 h 475786"/>
                <a:gd name="connsiteX3" fmla="*/ 1491718 w 1491718"/>
                <a:gd name="connsiteY3" fmla="*/ 47579 h 475786"/>
                <a:gd name="connsiteX4" fmla="*/ 1491718 w 1491718"/>
                <a:gd name="connsiteY4" fmla="*/ 428207 h 475786"/>
                <a:gd name="connsiteX5" fmla="*/ 1444139 w 1491718"/>
                <a:gd name="connsiteY5" fmla="*/ 475786 h 475786"/>
                <a:gd name="connsiteX6" fmla="*/ 47579 w 1491718"/>
                <a:gd name="connsiteY6" fmla="*/ 475786 h 475786"/>
                <a:gd name="connsiteX7" fmla="*/ 0 w 1491718"/>
                <a:gd name="connsiteY7" fmla="*/ 428207 h 475786"/>
                <a:gd name="connsiteX8" fmla="*/ 0 w 1491718"/>
                <a:gd name="connsiteY8" fmla="*/ 47579 h 475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1718" h="475786">
                  <a:moveTo>
                    <a:pt x="0" y="47579"/>
                  </a:moveTo>
                  <a:cubicBezTo>
                    <a:pt x="0" y="21302"/>
                    <a:pt x="21302" y="0"/>
                    <a:pt x="47579" y="0"/>
                  </a:cubicBezTo>
                  <a:lnTo>
                    <a:pt x="1444139" y="0"/>
                  </a:lnTo>
                  <a:cubicBezTo>
                    <a:pt x="1470416" y="0"/>
                    <a:pt x="1491718" y="21302"/>
                    <a:pt x="1491718" y="47579"/>
                  </a:cubicBezTo>
                  <a:lnTo>
                    <a:pt x="1491718" y="428207"/>
                  </a:lnTo>
                  <a:cubicBezTo>
                    <a:pt x="1491718" y="454484"/>
                    <a:pt x="1470416" y="475786"/>
                    <a:pt x="1444139" y="475786"/>
                  </a:cubicBezTo>
                  <a:lnTo>
                    <a:pt x="47579" y="475786"/>
                  </a:lnTo>
                  <a:cubicBezTo>
                    <a:pt x="21302" y="475786"/>
                    <a:pt x="0" y="454484"/>
                    <a:pt x="0" y="428207"/>
                  </a:cubicBezTo>
                  <a:lnTo>
                    <a:pt x="0" y="47579"/>
                  </a:lnTo>
                  <a:close/>
                </a:path>
              </a:pathLst>
            </a:custGeom>
            <a:solidFill>
              <a:srgbClr val="4F213A"/>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71085" tIns="71085" rIns="71085" bIns="71085" numCol="1" spcCol="1270" anchor="ctr" anchorCtr="0">
              <a:noAutofit/>
            </a:bodyPr>
            <a:lstStyle/>
            <a:p>
              <a:pPr algn="ctr" defTabSz="666750">
                <a:lnSpc>
                  <a:spcPct val="90000"/>
                </a:lnSpc>
                <a:spcBef>
                  <a:spcPct val="0"/>
                </a:spcBef>
                <a:spcAft>
                  <a:spcPct val="35000"/>
                </a:spcAft>
              </a:pPr>
              <a:r>
                <a:rPr lang="en-GB" sz="1500" dirty="0"/>
                <a:t>DG DSA</a:t>
              </a:r>
            </a:p>
          </p:txBody>
        </p:sp>
        <p:sp>
          <p:nvSpPr>
            <p:cNvPr id="18" name="Freeform: Shape 17">
              <a:extLst>
                <a:ext uri="{FF2B5EF4-FFF2-40B4-BE49-F238E27FC236}">
                  <a16:creationId xmlns:a16="http://schemas.microsoft.com/office/drawing/2014/main" id="{6D7EF5CB-51C8-44D3-8405-50B8DA30928A}"/>
                </a:ext>
              </a:extLst>
            </p:cNvPr>
            <p:cNvSpPr/>
            <p:nvPr/>
          </p:nvSpPr>
          <p:spPr>
            <a:xfrm>
              <a:off x="395428" y="1532825"/>
              <a:ext cx="11409199" cy="466927"/>
            </a:xfrm>
            <a:custGeom>
              <a:avLst/>
              <a:gdLst>
                <a:gd name="connsiteX0" fmla="*/ 0 w 7702555"/>
                <a:gd name="connsiteY0" fmla="*/ 36613 h 366130"/>
                <a:gd name="connsiteX1" fmla="*/ 36613 w 7702555"/>
                <a:gd name="connsiteY1" fmla="*/ 0 h 366130"/>
                <a:gd name="connsiteX2" fmla="*/ 7665942 w 7702555"/>
                <a:gd name="connsiteY2" fmla="*/ 0 h 366130"/>
                <a:gd name="connsiteX3" fmla="*/ 7702555 w 7702555"/>
                <a:gd name="connsiteY3" fmla="*/ 36613 h 366130"/>
                <a:gd name="connsiteX4" fmla="*/ 7702555 w 7702555"/>
                <a:gd name="connsiteY4" fmla="*/ 329517 h 366130"/>
                <a:gd name="connsiteX5" fmla="*/ 7665942 w 7702555"/>
                <a:gd name="connsiteY5" fmla="*/ 366130 h 366130"/>
                <a:gd name="connsiteX6" fmla="*/ 36613 w 7702555"/>
                <a:gd name="connsiteY6" fmla="*/ 366130 h 366130"/>
                <a:gd name="connsiteX7" fmla="*/ 0 w 7702555"/>
                <a:gd name="connsiteY7" fmla="*/ 329517 h 366130"/>
                <a:gd name="connsiteX8" fmla="*/ 0 w 7702555"/>
                <a:gd name="connsiteY8" fmla="*/ 36613 h 366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2555" h="366130">
                  <a:moveTo>
                    <a:pt x="0" y="36613"/>
                  </a:moveTo>
                  <a:cubicBezTo>
                    <a:pt x="0" y="16392"/>
                    <a:pt x="16392" y="0"/>
                    <a:pt x="36613" y="0"/>
                  </a:cubicBezTo>
                  <a:lnTo>
                    <a:pt x="7665942" y="0"/>
                  </a:lnTo>
                  <a:cubicBezTo>
                    <a:pt x="7686163" y="0"/>
                    <a:pt x="7702555" y="16392"/>
                    <a:pt x="7702555" y="36613"/>
                  </a:cubicBezTo>
                  <a:lnTo>
                    <a:pt x="7702555" y="329517"/>
                  </a:lnTo>
                  <a:cubicBezTo>
                    <a:pt x="7702555" y="349738"/>
                    <a:pt x="7686163" y="366130"/>
                    <a:pt x="7665942" y="366130"/>
                  </a:cubicBezTo>
                  <a:lnTo>
                    <a:pt x="36613" y="366130"/>
                  </a:lnTo>
                  <a:cubicBezTo>
                    <a:pt x="16392" y="366130"/>
                    <a:pt x="0" y="349738"/>
                    <a:pt x="0" y="329517"/>
                  </a:cubicBezTo>
                  <a:lnTo>
                    <a:pt x="0" y="36613"/>
                  </a:lnTo>
                  <a:close/>
                </a:path>
              </a:pathLst>
            </a:custGeom>
            <a:solidFill>
              <a:srgbClr val="4F213A"/>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67874" tIns="67874" rIns="67874" bIns="67874" numCol="1" spcCol="1270" anchor="ctr" anchorCtr="0">
              <a:noAutofit/>
            </a:bodyPr>
            <a:lstStyle/>
            <a:p>
              <a:pPr algn="ctr" defTabSz="666750">
                <a:lnSpc>
                  <a:spcPct val="90000"/>
                </a:lnSpc>
                <a:spcBef>
                  <a:spcPct val="0"/>
                </a:spcBef>
                <a:spcAft>
                  <a:spcPct val="35000"/>
                </a:spcAft>
              </a:pPr>
              <a:r>
                <a:rPr lang="en-GB" sz="1500"/>
                <a:t>HQ DSA</a:t>
              </a:r>
            </a:p>
          </p:txBody>
        </p:sp>
        <p:pic>
          <p:nvPicPr>
            <p:cNvPr id="21" name="Picture 4" descr="See the source image">
              <a:extLst>
                <a:ext uri="{FF2B5EF4-FFF2-40B4-BE49-F238E27FC236}">
                  <a16:creationId xmlns:a16="http://schemas.microsoft.com/office/drawing/2014/main" id="{2A1A6C73-CA81-468F-B9D7-58C9213718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620"/>
            <a:stretch/>
          </p:blipFill>
          <p:spPr bwMode="auto">
            <a:xfrm>
              <a:off x="6578948" y="4705897"/>
              <a:ext cx="922547" cy="10267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2" name="Picture 6" descr="See the source image">
              <a:extLst>
                <a:ext uri="{FF2B5EF4-FFF2-40B4-BE49-F238E27FC236}">
                  <a16:creationId xmlns:a16="http://schemas.microsoft.com/office/drawing/2014/main" id="{1EE8D228-BEA1-4C5B-A168-CC8C0634E78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712" r="18311"/>
            <a:stretch/>
          </p:blipFill>
          <p:spPr bwMode="auto">
            <a:xfrm>
              <a:off x="3260304" y="4697031"/>
              <a:ext cx="1070960" cy="102206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3" name="Picture 6" descr="See the source image">
              <a:extLst>
                <a:ext uri="{FF2B5EF4-FFF2-40B4-BE49-F238E27FC236}">
                  <a16:creationId xmlns:a16="http://schemas.microsoft.com/office/drawing/2014/main" id="{51678A51-F2AB-43DF-9C75-2FA45F72986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214" r="19040"/>
            <a:stretch/>
          </p:blipFill>
          <p:spPr bwMode="auto">
            <a:xfrm>
              <a:off x="7609660" y="4697032"/>
              <a:ext cx="1353646" cy="10177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4" name="Picture 23">
              <a:extLst>
                <a:ext uri="{FF2B5EF4-FFF2-40B4-BE49-F238E27FC236}">
                  <a16:creationId xmlns:a16="http://schemas.microsoft.com/office/drawing/2014/main" id="{B46028BF-2F20-496B-B93E-57C0E5C696DF}"/>
                </a:ext>
              </a:extLst>
            </p:cNvPr>
            <p:cNvPicPr>
              <a:picLocks noChangeAspect="1"/>
            </p:cNvPicPr>
            <p:nvPr/>
          </p:nvPicPr>
          <p:blipFill rotWithShape="1">
            <a:blip r:embed="rId6"/>
            <a:srcRect l="13271" t="16992" r="50466" b="20551"/>
            <a:stretch/>
          </p:blipFill>
          <p:spPr>
            <a:xfrm>
              <a:off x="5509453" y="4701331"/>
              <a:ext cx="961556" cy="102206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6" name="Picture 10" descr="See the source image">
              <a:extLst>
                <a:ext uri="{FF2B5EF4-FFF2-40B4-BE49-F238E27FC236}">
                  <a16:creationId xmlns:a16="http://schemas.microsoft.com/office/drawing/2014/main" id="{2E8B265A-7E33-4BBC-B0B3-48E279868D9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77803"/>
            <a:stretch/>
          </p:blipFill>
          <p:spPr bwMode="auto">
            <a:xfrm>
              <a:off x="2097258" y="4697032"/>
              <a:ext cx="1054880" cy="102206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7" name="Picture 12" descr="See the source image">
              <a:extLst>
                <a:ext uri="{FF2B5EF4-FFF2-40B4-BE49-F238E27FC236}">
                  <a16:creationId xmlns:a16="http://schemas.microsoft.com/office/drawing/2014/main" id="{13E1A7AC-0E63-4E99-933D-14C2480FEFC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71470" y="4697029"/>
              <a:ext cx="995214" cy="10267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8" name="Picture 18">
              <a:extLst>
                <a:ext uri="{FF2B5EF4-FFF2-40B4-BE49-F238E27FC236}">
                  <a16:creationId xmlns:a16="http://schemas.microsoft.com/office/drawing/2014/main" id="{B02E9979-FA7B-40BE-AF87-7167A406173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62355"/>
            <a:stretch/>
          </p:blipFill>
          <p:spPr bwMode="auto">
            <a:xfrm>
              <a:off x="4439428" y="4701331"/>
              <a:ext cx="961860" cy="10177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9" name="Rectangle: Rounded Corners 28">
              <a:extLst>
                <a:ext uri="{FF2B5EF4-FFF2-40B4-BE49-F238E27FC236}">
                  <a16:creationId xmlns:a16="http://schemas.microsoft.com/office/drawing/2014/main" id="{D976958B-E6EC-46EF-AB58-125E1D6781A2}"/>
                </a:ext>
              </a:extLst>
            </p:cNvPr>
            <p:cNvSpPr/>
            <p:nvPr/>
          </p:nvSpPr>
          <p:spPr bwMode="auto">
            <a:xfrm>
              <a:off x="1902247" y="5886955"/>
              <a:ext cx="8387505" cy="760246"/>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lumMod val="75000"/>
                </a:schemeClr>
              </a:solidFill>
            </a:ln>
            <a:effectLst>
              <a:glow rad="139700">
                <a:schemeClr val="accent1">
                  <a:satMod val="175000"/>
                  <a:alpha val="40000"/>
                </a:schemeClr>
              </a:glow>
            </a:effectLst>
          </p:spPr>
          <p:style>
            <a:lnRef idx="0">
              <a:scrgbClr r="0" g="0" b="0"/>
            </a:lnRef>
            <a:fillRef idx="0">
              <a:scrgbClr r="0" g="0" b="0"/>
            </a:fillRef>
            <a:effectRef idx="0">
              <a:scrgbClr r="0" g="0" b="0"/>
            </a:effectRef>
            <a:fontRef idx="minor">
              <a:schemeClr val="lt1"/>
            </a:fontRef>
          </p:style>
          <p:txBody>
            <a:bodyPr vert="horz" wrap="square" lIns="68580" tIns="34290" rIns="68580" bIns="0" numCol="1" rtlCol="0" anchor="t" anchorCtr="0" compatLnSpc="1">
              <a:prstTxWarp prst="textNoShape">
                <a:avLst/>
              </a:prstTxWarp>
            </a:bodyPr>
            <a:lstStyle/>
            <a:p>
              <a:pPr algn="ctr" defTabSz="685800"/>
              <a:endParaRPr lang="en-GB" sz="2175">
                <a:solidFill>
                  <a:schemeClr val="accent1">
                    <a:lumMod val="75000"/>
                    <a:alpha val="60000"/>
                  </a:schemeClr>
                </a:solidFill>
                <a:effectLst>
                  <a:innerShdw blurRad="63500" dist="50800" dir="18900000">
                    <a:prstClr val="black">
                      <a:alpha val="50000"/>
                    </a:prstClr>
                  </a:innerShdw>
                </a:effectLst>
                <a:latin typeface="Arial" charset="0"/>
                <a:cs typeface="Arial" charset="0"/>
              </a:endParaRPr>
            </a:p>
          </p:txBody>
        </p:sp>
        <p:pic>
          <p:nvPicPr>
            <p:cNvPr id="30" name="Picture 29">
              <a:extLst>
                <a:ext uri="{FF2B5EF4-FFF2-40B4-BE49-F238E27FC236}">
                  <a16:creationId xmlns:a16="http://schemas.microsoft.com/office/drawing/2014/main" id="{588C597D-D7FE-478B-8699-72B42AB0DCEC}"/>
                </a:ext>
              </a:extLst>
            </p:cNvPr>
            <p:cNvPicPr>
              <a:picLocks noChangeAspect="1"/>
            </p:cNvPicPr>
            <p:nvPr/>
          </p:nvPicPr>
          <p:blipFill rotWithShape="1">
            <a:blip r:embed="rId10"/>
            <a:srcRect l="13879" t="28263" r="14363" b="29354"/>
            <a:stretch/>
          </p:blipFill>
          <p:spPr>
            <a:xfrm>
              <a:off x="5357320" y="5971752"/>
              <a:ext cx="1342023" cy="6133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cxnSp>
          <p:nvCxnSpPr>
            <p:cNvPr id="31" name="Straight Arrow Connector 30">
              <a:extLst>
                <a:ext uri="{FF2B5EF4-FFF2-40B4-BE49-F238E27FC236}">
                  <a16:creationId xmlns:a16="http://schemas.microsoft.com/office/drawing/2014/main" id="{A3748AA1-078F-4141-8647-C6A2E5913DE9}"/>
                </a:ext>
              </a:extLst>
            </p:cNvPr>
            <p:cNvCxnSpPr/>
            <p:nvPr/>
          </p:nvCxnSpPr>
          <p:spPr bwMode="auto">
            <a:xfrm>
              <a:off x="6699343" y="6200848"/>
              <a:ext cx="3299675" cy="0"/>
            </a:xfrm>
            <a:prstGeom prst="straightConnector1">
              <a:avLst/>
            </a:prstGeom>
            <a:noFill/>
            <a:ln w="44450" cap="flat" cmpd="sng" algn="ctr">
              <a:solidFill>
                <a:srgbClr val="A21E26"/>
              </a:solidFill>
              <a:prstDash val="solid"/>
              <a:round/>
              <a:headEnd type="none" w="med" len="med"/>
              <a:tailEnd type="arrow"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Arrow Connector 31">
              <a:extLst>
                <a:ext uri="{FF2B5EF4-FFF2-40B4-BE49-F238E27FC236}">
                  <a16:creationId xmlns:a16="http://schemas.microsoft.com/office/drawing/2014/main" id="{D65BD4A1-7F5E-4B3D-A493-4BF0B909FF12}"/>
                </a:ext>
              </a:extLst>
            </p:cNvPr>
            <p:cNvCxnSpPr/>
            <p:nvPr/>
          </p:nvCxnSpPr>
          <p:spPr bwMode="auto">
            <a:xfrm flipH="1">
              <a:off x="2183860" y="6200848"/>
              <a:ext cx="3325593" cy="0"/>
            </a:xfrm>
            <a:prstGeom prst="straightConnector1">
              <a:avLst/>
            </a:prstGeom>
            <a:noFill/>
            <a:ln w="44450" cap="flat" cmpd="sng" algn="ctr">
              <a:solidFill>
                <a:srgbClr val="A21E26"/>
              </a:solidFill>
              <a:prstDash val="solid"/>
              <a:round/>
              <a:headEnd type="none" w="med" len="med"/>
              <a:tailEnd type="arrow"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33" name="Group 32">
              <a:extLst>
                <a:ext uri="{FF2B5EF4-FFF2-40B4-BE49-F238E27FC236}">
                  <a16:creationId xmlns:a16="http://schemas.microsoft.com/office/drawing/2014/main" id="{C7156CD7-9EE4-4142-9737-E333D5178125}"/>
                </a:ext>
              </a:extLst>
            </p:cNvPr>
            <p:cNvGrpSpPr/>
            <p:nvPr/>
          </p:nvGrpSpPr>
          <p:grpSpPr>
            <a:xfrm>
              <a:off x="395428" y="2099206"/>
              <a:ext cx="11409200" cy="2019406"/>
              <a:chOff x="749368" y="2449746"/>
              <a:chExt cx="8522105" cy="1334671"/>
            </a:xfrm>
          </p:grpSpPr>
          <p:sp>
            <p:nvSpPr>
              <p:cNvPr id="34" name="Freeform: Shape 33">
                <a:extLst>
                  <a:ext uri="{FF2B5EF4-FFF2-40B4-BE49-F238E27FC236}">
                    <a16:creationId xmlns:a16="http://schemas.microsoft.com/office/drawing/2014/main" id="{26D82D01-457E-4C5C-8BD9-55DD42C96981}"/>
                  </a:ext>
                </a:extLst>
              </p:cNvPr>
              <p:cNvSpPr/>
              <p:nvPr/>
            </p:nvSpPr>
            <p:spPr>
              <a:xfrm>
                <a:off x="749368" y="2457183"/>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9C7A18"/>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fontAlgn="base">
                  <a:lnSpc>
                    <a:spcPct val="90000"/>
                  </a:lnSpc>
                  <a:spcBef>
                    <a:spcPct val="0"/>
                  </a:spcBef>
                  <a:spcAft>
                    <a:spcPct val="35000"/>
                  </a:spcAft>
                </a:pPr>
                <a:r>
                  <a:rPr lang="en-GB" altLang="en-US" sz="1300">
                    <a:ln/>
                    <a:latin typeface="Arial" panose="020B0604020202020204" pitchFamily="34" charset="0"/>
                    <a:cs typeface="Arial" panose="020B0604020202020204" pitchFamily="34" charset="0"/>
                  </a:rPr>
                  <a:t>Defence Nuclear Safety Regulator (DNSR)</a:t>
                </a:r>
              </a:p>
            </p:txBody>
          </p:sp>
          <p:sp>
            <p:nvSpPr>
              <p:cNvPr id="35" name="Freeform: Shape 34">
                <a:extLst>
                  <a:ext uri="{FF2B5EF4-FFF2-40B4-BE49-F238E27FC236}">
                    <a16:creationId xmlns:a16="http://schemas.microsoft.com/office/drawing/2014/main" id="{97182708-02EF-4D0E-8BB0-3EEAF77AFAD0}"/>
                  </a:ext>
                </a:extLst>
              </p:cNvPr>
              <p:cNvSpPr/>
              <p:nvPr/>
            </p:nvSpPr>
            <p:spPr>
              <a:xfrm>
                <a:off x="1604500" y="2457183"/>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33466E"/>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fontAlgn="base">
                  <a:lnSpc>
                    <a:spcPct val="90000"/>
                  </a:lnSpc>
                  <a:spcBef>
                    <a:spcPct val="0"/>
                  </a:spcBef>
                  <a:spcAft>
                    <a:spcPct val="35000"/>
                  </a:spcAft>
                </a:pPr>
                <a:r>
                  <a:rPr lang="en-GB" altLang="en-US" sz="1300">
                    <a:ln/>
                    <a:latin typeface="Arial" panose="020B0604020202020204" pitchFamily="34" charset="0"/>
                    <a:cs typeface="Arial" panose="020B0604020202020204" pitchFamily="34" charset="0"/>
                  </a:rPr>
                  <a:t>Defence Maritime Regulator (DMR) </a:t>
                </a:r>
              </a:p>
            </p:txBody>
          </p:sp>
          <p:sp>
            <p:nvSpPr>
              <p:cNvPr id="36" name="Freeform: Shape 35">
                <a:extLst>
                  <a:ext uri="{FF2B5EF4-FFF2-40B4-BE49-F238E27FC236}">
                    <a16:creationId xmlns:a16="http://schemas.microsoft.com/office/drawing/2014/main" id="{A164D208-8269-4F74-AF3C-C9CE126AB4FC}"/>
                  </a:ext>
                </a:extLst>
              </p:cNvPr>
              <p:cNvSpPr/>
              <p:nvPr/>
            </p:nvSpPr>
            <p:spPr>
              <a:xfrm>
                <a:off x="2459632" y="2457183"/>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75852A"/>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fontAlgn="base">
                  <a:lnSpc>
                    <a:spcPct val="90000"/>
                  </a:lnSpc>
                  <a:spcBef>
                    <a:spcPct val="0"/>
                  </a:spcBef>
                  <a:spcAft>
                    <a:spcPct val="35000"/>
                  </a:spcAft>
                </a:pPr>
                <a:r>
                  <a:rPr lang="en-GB" altLang="en-US" sz="1300">
                    <a:ln/>
                    <a:latin typeface="Arial" panose="020B0604020202020204" pitchFamily="34" charset="0"/>
                    <a:cs typeface="Arial" panose="020B0604020202020204" pitchFamily="34" charset="0"/>
                  </a:rPr>
                  <a:t>Defence Land Safety Regulator (DLSR)</a:t>
                </a:r>
              </a:p>
            </p:txBody>
          </p:sp>
          <p:sp>
            <p:nvSpPr>
              <p:cNvPr id="37" name="Freeform: Shape 36">
                <a:extLst>
                  <a:ext uri="{FF2B5EF4-FFF2-40B4-BE49-F238E27FC236}">
                    <a16:creationId xmlns:a16="http://schemas.microsoft.com/office/drawing/2014/main" id="{0D60A54D-78E6-44B6-8288-DDBB01773F0D}"/>
                  </a:ext>
                </a:extLst>
              </p:cNvPr>
              <p:cNvSpPr/>
              <p:nvPr/>
            </p:nvSpPr>
            <p:spPr>
              <a:xfrm>
                <a:off x="3314763" y="2457183"/>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186169"/>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fontAlgn="base">
                  <a:lnSpc>
                    <a:spcPct val="90000"/>
                  </a:lnSpc>
                  <a:spcBef>
                    <a:spcPct val="0"/>
                  </a:spcBef>
                  <a:spcAft>
                    <a:spcPct val="35000"/>
                  </a:spcAft>
                </a:pPr>
                <a:r>
                  <a:rPr lang="en-GB" altLang="en-US" sz="1300">
                    <a:ln/>
                    <a:latin typeface="Arial" panose="020B0604020202020204" pitchFamily="34" charset="0"/>
                    <a:cs typeface="Arial" panose="020B0604020202020204" pitchFamily="34" charset="0"/>
                  </a:rPr>
                  <a:t>Defence Ordnance, Munitions &amp; Explosives Regulator (DOSR)</a:t>
                </a:r>
              </a:p>
            </p:txBody>
          </p:sp>
          <p:sp>
            <p:nvSpPr>
              <p:cNvPr id="38" name="Freeform: Shape 37">
                <a:extLst>
                  <a:ext uri="{FF2B5EF4-FFF2-40B4-BE49-F238E27FC236}">
                    <a16:creationId xmlns:a16="http://schemas.microsoft.com/office/drawing/2014/main" id="{C8F7C624-FE8C-4CF0-A874-DA546BE38098}"/>
                  </a:ext>
                </a:extLst>
              </p:cNvPr>
              <p:cNvSpPr/>
              <p:nvPr/>
            </p:nvSpPr>
            <p:spPr>
              <a:xfrm>
                <a:off x="4169895" y="2457183"/>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86403C"/>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fontAlgn="base">
                  <a:lnSpc>
                    <a:spcPct val="90000"/>
                  </a:lnSpc>
                  <a:spcBef>
                    <a:spcPct val="0"/>
                  </a:spcBef>
                  <a:spcAft>
                    <a:spcPct val="35000"/>
                  </a:spcAft>
                </a:pPr>
                <a:r>
                  <a:rPr lang="en-GB" altLang="en-US" sz="1300">
                    <a:ln/>
                    <a:latin typeface="Arial" panose="020B0604020202020204" pitchFamily="34" charset="0"/>
                    <a:cs typeface="Arial" panose="020B0604020202020204" pitchFamily="34" charset="0"/>
                  </a:rPr>
                  <a:t>Defence Fire Safety Regulator (DFSR)</a:t>
                </a:r>
              </a:p>
            </p:txBody>
          </p:sp>
          <p:sp>
            <p:nvSpPr>
              <p:cNvPr id="39" name="Freeform: Shape 38">
                <a:extLst>
                  <a:ext uri="{FF2B5EF4-FFF2-40B4-BE49-F238E27FC236}">
                    <a16:creationId xmlns:a16="http://schemas.microsoft.com/office/drawing/2014/main" id="{8F2452E2-48EC-4F33-9E66-2EECDE3A38A9}"/>
                  </a:ext>
                </a:extLst>
              </p:cNvPr>
              <p:cNvSpPr/>
              <p:nvPr/>
            </p:nvSpPr>
            <p:spPr>
              <a:xfrm>
                <a:off x="5025027" y="2457183"/>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4F213A"/>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a:lnSpc>
                    <a:spcPct val="90000"/>
                  </a:lnSpc>
                  <a:spcBef>
                    <a:spcPct val="0"/>
                  </a:spcBef>
                  <a:spcAft>
                    <a:spcPct val="35000"/>
                  </a:spcAft>
                </a:pPr>
                <a:r>
                  <a:rPr lang="en-GB" sz="1300">
                    <a:latin typeface="Arial" panose="020B0604020202020204" pitchFamily="34" charset="0"/>
                    <a:cs typeface="Arial" panose="020B0604020202020204" pitchFamily="34" charset="0"/>
                  </a:rPr>
                  <a:t>Military Aviation Authority (MAA)</a:t>
                </a:r>
              </a:p>
            </p:txBody>
          </p:sp>
          <p:sp>
            <p:nvSpPr>
              <p:cNvPr id="40" name="Freeform: Shape 39">
                <a:extLst>
                  <a:ext uri="{FF2B5EF4-FFF2-40B4-BE49-F238E27FC236}">
                    <a16:creationId xmlns:a16="http://schemas.microsoft.com/office/drawing/2014/main" id="{636458E3-633D-420A-AA02-93BB7BD9B9C0}"/>
                  </a:ext>
                </a:extLst>
              </p:cNvPr>
              <p:cNvSpPr/>
              <p:nvPr/>
            </p:nvSpPr>
            <p:spPr>
              <a:xfrm>
                <a:off x="6746916" y="2452179"/>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4F213A"/>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a:lnSpc>
                    <a:spcPct val="90000"/>
                  </a:lnSpc>
                  <a:spcBef>
                    <a:spcPct val="0"/>
                  </a:spcBef>
                  <a:spcAft>
                    <a:spcPct val="35000"/>
                  </a:spcAft>
                </a:pPr>
                <a:r>
                  <a:rPr lang="en-GB" sz="1300" dirty="0">
                    <a:latin typeface="Arial" panose="020B0604020202020204" pitchFamily="34" charset="0"/>
                    <a:cs typeface="Arial" panose="020B0604020202020204" pitchFamily="34" charset="0"/>
                  </a:rPr>
                  <a:t>Defence Accident Investigation Branch (DAIB)</a:t>
                </a:r>
              </a:p>
            </p:txBody>
          </p:sp>
          <p:sp>
            <p:nvSpPr>
              <p:cNvPr id="41" name="Freeform: Shape 40">
                <a:extLst>
                  <a:ext uri="{FF2B5EF4-FFF2-40B4-BE49-F238E27FC236}">
                    <a16:creationId xmlns:a16="http://schemas.microsoft.com/office/drawing/2014/main" id="{2FF78842-0E53-4CB2-9BD0-4BAC86FEE011}"/>
                  </a:ext>
                </a:extLst>
              </p:cNvPr>
              <p:cNvSpPr/>
              <p:nvPr/>
            </p:nvSpPr>
            <p:spPr>
              <a:xfrm>
                <a:off x="5883392" y="2452179"/>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837A1F"/>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a:lnSpc>
                    <a:spcPct val="90000"/>
                  </a:lnSpc>
                  <a:spcBef>
                    <a:spcPct val="0"/>
                  </a:spcBef>
                  <a:spcAft>
                    <a:spcPct val="35000"/>
                  </a:spcAft>
                </a:pPr>
                <a:r>
                  <a:rPr lang="en-GB" sz="1300">
                    <a:latin typeface="Arial" panose="020B0604020202020204" pitchFamily="34" charset="0"/>
                    <a:cs typeface="Arial" panose="020B0604020202020204" pitchFamily="34" charset="0"/>
                  </a:rPr>
                  <a:t>Defence Medical Services Regulator (DMSR)</a:t>
                </a:r>
              </a:p>
            </p:txBody>
          </p:sp>
          <p:sp>
            <p:nvSpPr>
              <p:cNvPr id="42" name="Freeform: Shape 41">
                <a:extLst>
                  <a:ext uri="{FF2B5EF4-FFF2-40B4-BE49-F238E27FC236}">
                    <a16:creationId xmlns:a16="http://schemas.microsoft.com/office/drawing/2014/main" id="{E18A278D-A70F-4777-A85C-7DFDCEE947FA}"/>
                  </a:ext>
                </a:extLst>
              </p:cNvPr>
              <p:cNvSpPr/>
              <p:nvPr/>
            </p:nvSpPr>
            <p:spPr>
              <a:xfrm>
                <a:off x="7590423" y="2457183"/>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837A1F"/>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a:lnSpc>
                    <a:spcPct val="90000"/>
                  </a:lnSpc>
                  <a:spcBef>
                    <a:spcPct val="0"/>
                  </a:spcBef>
                  <a:spcAft>
                    <a:spcPct val="35000"/>
                  </a:spcAft>
                </a:pPr>
                <a:r>
                  <a:rPr lang="en-GB" sz="1300">
                    <a:latin typeface="Arial" panose="020B0604020202020204" pitchFamily="34" charset="0"/>
                    <a:cs typeface="Arial" panose="020B0604020202020204" pitchFamily="34" charset="0"/>
                  </a:rPr>
                  <a:t>Defence Environmental Protection Regulator (DEPR)</a:t>
                </a:r>
              </a:p>
            </p:txBody>
          </p:sp>
          <p:sp>
            <p:nvSpPr>
              <p:cNvPr id="43" name="Freeform: Shape 42">
                <a:extLst>
                  <a:ext uri="{FF2B5EF4-FFF2-40B4-BE49-F238E27FC236}">
                    <a16:creationId xmlns:a16="http://schemas.microsoft.com/office/drawing/2014/main" id="{11FEE2C4-5827-403D-A17B-523BDCE94E5E}"/>
                  </a:ext>
                </a:extLst>
              </p:cNvPr>
              <p:cNvSpPr/>
              <p:nvPr/>
            </p:nvSpPr>
            <p:spPr>
              <a:xfrm>
                <a:off x="8433930" y="2449746"/>
                <a:ext cx="837543" cy="1327234"/>
              </a:xfrm>
              <a:custGeom>
                <a:avLst/>
                <a:gdLst>
                  <a:gd name="connsiteX0" fmla="*/ 0 w 837543"/>
                  <a:gd name="connsiteY0" fmla="*/ 83754 h 1327234"/>
                  <a:gd name="connsiteX1" fmla="*/ 83754 w 837543"/>
                  <a:gd name="connsiteY1" fmla="*/ 0 h 1327234"/>
                  <a:gd name="connsiteX2" fmla="*/ 753789 w 837543"/>
                  <a:gd name="connsiteY2" fmla="*/ 0 h 1327234"/>
                  <a:gd name="connsiteX3" fmla="*/ 837543 w 837543"/>
                  <a:gd name="connsiteY3" fmla="*/ 83754 h 1327234"/>
                  <a:gd name="connsiteX4" fmla="*/ 837543 w 837543"/>
                  <a:gd name="connsiteY4" fmla="*/ 1243480 h 1327234"/>
                  <a:gd name="connsiteX5" fmla="*/ 753789 w 837543"/>
                  <a:gd name="connsiteY5" fmla="*/ 1327234 h 1327234"/>
                  <a:gd name="connsiteX6" fmla="*/ 83754 w 837543"/>
                  <a:gd name="connsiteY6" fmla="*/ 1327234 h 1327234"/>
                  <a:gd name="connsiteX7" fmla="*/ 0 w 837543"/>
                  <a:gd name="connsiteY7" fmla="*/ 1243480 h 1327234"/>
                  <a:gd name="connsiteX8" fmla="*/ 0 w 837543"/>
                  <a:gd name="connsiteY8" fmla="*/ 83754 h 1327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7543" h="1327234">
                    <a:moveTo>
                      <a:pt x="0" y="83754"/>
                    </a:moveTo>
                    <a:cubicBezTo>
                      <a:pt x="0" y="37498"/>
                      <a:pt x="37498" y="0"/>
                      <a:pt x="83754" y="0"/>
                    </a:cubicBezTo>
                    <a:lnTo>
                      <a:pt x="753789" y="0"/>
                    </a:lnTo>
                    <a:cubicBezTo>
                      <a:pt x="800045" y="0"/>
                      <a:pt x="837543" y="37498"/>
                      <a:pt x="837543" y="83754"/>
                    </a:cubicBezTo>
                    <a:lnTo>
                      <a:pt x="837543" y="1243480"/>
                    </a:lnTo>
                    <a:cubicBezTo>
                      <a:pt x="837543" y="1289736"/>
                      <a:pt x="800045" y="1327234"/>
                      <a:pt x="753789" y="1327234"/>
                    </a:cubicBezTo>
                    <a:lnTo>
                      <a:pt x="83754" y="1327234"/>
                    </a:lnTo>
                    <a:cubicBezTo>
                      <a:pt x="37498" y="1327234"/>
                      <a:pt x="0" y="1289736"/>
                      <a:pt x="0" y="1243480"/>
                    </a:cubicBezTo>
                    <a:lnTo>
                      <a:pt x="0" y="83754"/>
                    </a:lnTo>
                    <a:close/>
                  </a:path>
                </a:pathLst>
              </a:custGeom>
              <a:solidFill>
                <a:srgbClr val="8D4440"/>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55011" tIns="55011" rIns="55011" bIns="55011" numCol="1" spcCol="1270" anchor="ctr" anchorCtr="0">
                <a:noAutofit/>
              </a:bodyPr>
              <a:lstStyle/>
              <a:p>
                <a:pPr algn="ctr" defTabSz="355600" fontAlgn="base">
                  <a:lnSpc>
                    <a:spcPct val="90000"/>
                  </a:lnSpc>
                  <a:spcBef>
                    <a:spcPct val="0"/>
                  </a:spcBef>
                  <a:spcAft>
                    <a:spcPct val="35000"/>
                  </a:spcAft>
                </a:pPr>
                <a:r>
                  <a:rPr lang="en-GB" altLang="en-US" sz="1300">
                    <a:ln/>
                    <a:latin typeface="Arial" panose="020B0604020202020204" pitchFamily="34" charset="0"/>
                    <a:cs typeface="Arial" panose="020B0604020202020204" pitchFamily="34" charset="0"/>
                  </a:rPr>
                  <a:t>Defence Themed Assurance Branch (DTAB)</a:t>
                </a:r>
              </a:p>
            </p:txBody>
          </p:sp>
        </p:grpSp>
        <p:sp>
          <p:nvSpPr>
            <p:cNvPr id="2" name="Freeform: Shape 1">
              <a:extLst>
                <a:ext uri="{FF2B5EF4-FFF2-40B4-BE49-F238E27FC236}">
                  <a16:creationId xmlns:a16="http://schemas.microsoft.com/office/drawing/2014/main" id="{41FF3651-BDC5-89B9-100F-A57C8BEACC4F}"/>
                </a:ext>
              </a:extLst>
            </p:cNvPr>
            <p:cNvSpPr/>
            <p:nvPr/>
          </p:nvSpPr>
          <p:spPr>
            <a:xfrm>
              <a:off x="5050222" y="689259"/>
              <a:ext cx="2007979" cy="360804"/>
            </a:xfrm>
            <a:custGeom>
              <a:avLst/>
              <a:gdLst>
                <a:gd name="connsiteX0" fmla="*/ 0 w 1624374"/>
                <a:gd name="connsiteY0" fmla="*/ 34872 h 348717"/>
                <a:gd name="connsiteX1" fmla="*/ 34872 w 1624374"/>
                <a:gd name="connsiteY1" fmla="*/ 0 h 348717"/>
                <a:gd name="connsiteX2" fmla="*/ 1589502 w 1624374"/>
                <a:gd name="connsiteY2" fmla="*/ 0 h 348717"/>
                <a:gd name="connsiteX3" fmla="*/ 1624374 w 1624374"/>
                <a:gd name="connsiteY3" fmla="*/ 34872 h 348717"/>
                <a:gd name="connsiteX4" fmla="*/ 1624374 w 1624374"/>
                <a:gd name="connsiteY4" fmla="*/ 313845 h 348717"/>
                <a:gd name="connsiteX5" fmla="*/ 1589502 w 1624374"/>
                <a:gd name="connsiteY5" fmla="*/ 348717 h 348717"/>
                <a:gd name="connsiteX6" fmla="*/ 34872 w 1624374"/>
                <a:gd name="connsiteY6" fmla="*/ 348717 h 348717"/>
                <a:gd name="connsiteX7" fmla="*/ 0 w 1624374"/>
                <a:gd name="connsiteY7" fmla="*/ 313845 h 348717"/>
                <a:gd name="connsiteX8" fmla="*/ 0 w 1624374"/>
                <a:gd name="connsiteY8" fmla="*/ 34872 h 348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4374" h="348717">
                  <a:moveTo>
                    <a:pt x="0" y="34872"/>
                  </a:moveTo>
                  <a:cubicBezTo>
                    <a:pt x="0" y="15613"/>
                    <a:pt x="15613" y="0"/>
                    <a:pt x="34872" y="0"/>
                  </a:cubicBezTo>
                  <a:lnTo>
                    <a:pt x="1589502" y="0"/>
                  </a:lnTo>
                  <a:cubicBezTo>
                    <a:pt x="1608761" y="0"/>
                    <a:pt x="1624374" y="15613"/>
                    <a:pt x="1624374" y="34872"/>
                  </a:cubicBezTo>
                  <a:lnTo>
                    <a:pt x="1624374" y="313845"/>
                  </a:lnTo>
                  <a:cubicBezTo>
                    <a:pt x="1624374" y="333104"/>
                    <a:pt x="1608761" y="348717"/>
                    <a:pt x="1589502" y="348717"/>
                  </a:cubicBezTo>
                  <a:lnTo>
                    <a:pt x="34872" y="348717"/>
                  </a:lnTo>
                  <a:cubicBezTo>
                    <a:pt x="15613" y="348717"/>
                    <a:pt x="0" y="333104"/>
                    <a:pt x="0" y="313845"/>
                  </a:cubicBezTo>
                  <a:lnTo>
                    <a:pt x="0" y="34872"/>
                  </a:lnTo>
                  <a:close/>
                </a:path>
              </a:pathLst>
            </a:custGeom>
            <a:solidFill>
              <a:srgbClr val="4F213A"/>
            </a:solidFill>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rgbClr r="0" g="0" b="0"/>
            </a:fillRef>
            <a:effectRef idx="2">
              <a:schemeClr val="accent1">
                <a:hueOff val="0"/>
                <a:satOff val="0"/>
                <a:lumOff val="0"/>
                <a:alphaOff val="0"/>
              </a:schemeClr>
            </a:effectRef>
            <a:fontRef idx="minor">
              <a:schemeClr val="lt1"/>
            </a:fontRef>
          </p:style>
          <p:txBody>
            <a:bodyPr spcFirstLastPara="0" vert="horz" wrap="square" lIns="67364" tIns="67364" rIns="67364" bIns="67364" numCol="1" spcCol="1270" anchor="ctr" anchorCtr="0">
              <a:noAutofit/>
            </a:bodyPr>
            <a:lstStyle/>
            <a:p>
              <a:pPr algn="ctr" defTabSz="666750">
                <a:lnSpc>
                  <a:spcPct val="90000"/>
                </a:lnSpc>
                <a:spcBef>
                  <a:spcPct val="0"/>
                </a:spcBef>
                <a:spcAft>
                  <a:spcPct val="35000"/>
                </a:spcAft>
              </a:pPr>
              <a:r>
                <a:rPr lang="en-GB" sz="1500" dirty="0"/>
                <a:t>PUS</a:t>
              </a:r>
            </a:p>
          </p:txBody>
        </p:sp>
      </p:grpSp>
      <p:sp>
        <p:nvSpPr>
          <p:cNvPr id="5" name="TextBox 4">
            <a:extLst>
              <a:ext uri="{FF2B5EF4-FFF2-40B4-BE49-F238E27FC236}">
                <a16:creationId xmlns:a16="http://schemas.microsoft.com/office/drawing/2014/main" id="{08E52183-9BFB-7956-742B-094C7813DD91}"/>
              </a:ext>
            </a:extLst>
          </p:cNvPr>
          <p:cNvSpPr txBox="1"/>
          <p:nvPr/>
        </p:nvSpPr>
        <p:spPr>
          <a:xfrm>
            <a:off x="1567278" y="6541241"/>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6" name="Slide Number Placeholder 7">
            <a:extLst>
              <a:ext uri="{FF2B5EF4-FFF2-40B4-BE49-F238E27FC236}">
                <a16:creationId xmlns:a16="http://schemas.microsoft.com/office/drawing/2014/main" id="{243A9CD6-61BD-96AA-47C6-0574F0201193}"/>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10</a:t>
            </a:fld>
            <a:endParaRPr lang="en-GB" dirty="0">
              <a:solidFill>
                <a:srgbClr val="4F213A"/>
              </a:solidFill>
            </a:endParaRPr>
          </a:p>
        </p:txBody>
      </p:sp>
      <p:cxnSp>
        <p:nvCxnSpPr>
          <p:cNvPr id="7" name="Straight Connector 6">
            <a:extLst>
              <a:ext uri="{FF2B5EF4-FFF2-40B4-BE49-F238E27FC236}">
                <a16:creationId xmlns:a16="http://schemas.microsoft.com/office/drawing/2014/main" id="{651BE4C4-84AE-4504-69D8-6D34129BBE56}"/>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4831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BC51-2EAF-4870-AB0D-34D5A85FE77D}"/>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70471013-8430-474C-873C-AB8A1AAE2015}"/>
              </a:ext>
            </a:extLst>
          </p:cNvPr>
          <p:cNvSpPr>
            <a:spLocks noGrp="1"/>
          </p:cNvSpPr>
          <p:nvPr>
            <p:ph idx="1"/>
          </p:nvPr>
        </p:nvSpPr>
        <p:spPr/>
        <p:txBody>
          <a:bodyPr>
            <a:noAutofit/>
          </a:bodyPr>
          <a:lstStyle/>
          <a:p>
            <a:pPr fontAlgn="base">
              <a:lnSpc>
                <a:spcPct val="100000"/>
              </a:lnSpc>
              <a:spcBef>
                <a:spcPts val="600"/>
              </a:spcBef>
            </a:pPr>
            <a:r>
              <a:rPr lang="en-GB" sz="1200" b="1" dirty="0">
                <a:solidFill>
                  <a:srgbClr val="4F213A"/>
                </a:solidFill>
                <a:latin typeface="Arial" panose="020B0604020202020204" pitchFamily="34" charset="0"/>
              </a:rPr>
              <a:t>Legal Hierarchy and Requirements</a:t>
            </a:r>
            <a:endParaRPr lang="en-GB" sz="1200" b="1"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i="0" u="none" strike="noStrike" dirty="0">
                <a:solidFill>
                  <a:srgbClr val="4F213A"/>
                </a:solidFill>
                <a:effectLst/>
                <a:latin typeface="Arial" panose="020B0604020202020204" pitchFamily="34" charset="0"/>
              </a:rPr>
              <a:t>The Defence Safety Authority (DSA)</a:t>
            </a:r>
          </a:p>
          <a:p>
            <a:pPr lvl="1" fontAlgn="base">
              <a:lnSpc>
                <a:spcPct val="100000"/>
              </a:lnSpc>
              <a:spcBef>
                <a:spcPts val="600"/>
              </a:spcBef>
            </a:pPr>
            <a:r>
              <a:rPr lang="en-GB" sz="1200" dirty="0">
                <a:solidFill>
                  <a:srgbClr val="4F213A"/>
                </a:solidFill>
                <a:latin typeface="Arial" panose="020B0604020202020204" pitchFamily="34" charset="0"/>
              </a:rPr>
              <a:t>Defence Regulatory Model</a:t>
            </a:r>
          </a:p>
          <a:p>
            <a:pPr lvl="1" fontAlgn="base">
              <a:lnSpc>
                <a:spcPct val="100000"/>
              </a:lnSpc>
              <a:spcBef>
                <a:spcPts val="600"/>
              </a:spcBef>
            </a:pPr>
            <a:r>
              <a:rPr lang="en-GB" sz="1200" i="0" u="none" strike="noStrike" dirty="0">
                <a:solidFill>
                  <a:srgbClr val="4F213A"/>
                </a:solidFill>
                <a:effectLst/>
                <a:latin typeface="Arial" panose="020B0604020202020204" pitchFamily="34" charset="0"/>
              </a:rPr>
              <a:t>Defence Regulators</a:t>
            </a:r>
            <a:r>
              <a:rPr lang="en-GB" sz="1200" dirty="0">
                <a:solidFill>
                  <a:srgbClr val="4F213A"/>
                </a:solidFill>
                <a:latin typeface="Arial" panose="020B0604020202020204" pitchFamily="34" charset="0"/>
              </a:rPr>
              <a:t> </a:t>
            </a:r>
            <a:endParaRPr lang="en-GB" sz="1200"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dirty="0">
                <a:solidFill>
                  <a:srgbClr val="4F213A"/>
                </a:solidFill>
                <a:latin typeface="Arial" panose="020B0604020202020204" pitchFamily="34" charset="0"/>
              </a:rPr>
              <a:t>The Defence OME Safety Regulator (DOSR)</a:t>
            </a:r>
          </a:p>
          <a:p>
            <a:pPr lvl="1" fontAlgn="base">
              <a:lnSpc>
                <a:spcPct val="100000"/>
              </a:lnSpc>
              <a:spcBef>
                <a:spcPts val="600"/>
              </a:spcBef>
            </a:pPr>
            <a:r>
              <a:rPr lang="en-GB" sz="1200" dirty="0">
                <a:solidFill>
                  <a:srgbClr val="4F213A"/>
                </a:solidFill>
                <a:latin typeface="Arial" panose="020B0604020202020204" pitchFamily="34" charset="0"/>
              </a:rPr>
              <a:t>Areas of Responsibility and Points of Contact</a:t>
            </a:r>
          </a:p>
          <a:p>
            <a:pPr fontAlgn="base">
              <a:lnSpc>
                <a:spcPct val="100000"/>
              </a:lnSpc>
              <a:spcBef>
                <a:spcPts val="600"/>
              </a:spcBef>
            </a:pPr>
            <a:r>
              <a:rPr lang="en-GB" sz="1200" b="1" dirty="0">
                <a:solidFill>
                  <a:schemeClr val="bg1">
                    <a:lumMod val="50000"/>
                  </a:schemeClr>
                </a:solidFill>
                <a:latin typeface="Arial" panose="020B0604020202020204" pitchFamily="34" charset="0"/>
              </a:rPr>
              <a:t>DOSR Regulations and Guidance</a:t>
            </a:r>
          </a:p>
          <a:p>
            <a:pPr fontAlgn="base">
              <a:lnSpc>
                <a:spcPct val="100000"/>
              </a:lnSpc>
              <a:spcBef>
                <a:spcPts val="600"/>
              </a:spcBef>
            </a:pPr>
            <a:r>
              <a:rPr lang="en-GB" sz="1200" b="1" dirty="0">
                <a:solidFill>
                  <a:schemeClr val="bg1">
                    <a:lumMod val="50000"/>
                  </a:schemeClr>
                </a:solidFill>
                <a:latin typeface="Arial" panose="020B0604020202020204" pitchFamily="34" charset="0"/>
              </a:rPr>
              <a:t>DOSR Assurance and Enforcement</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Corrective Actions, Non-Compliance and Enforcement Actions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Waivers and Alternative Acceptable Means of Compliance (AAMC)</a:t>
            </a:r>
          </a:p>
          <a:p>
            <a:pPr fontAlgn="base">
              <a:lnSpc>
                <a:spcPct val="100000"/>
              </a:lnSpc>
              <a:spcBef>
                <a:spcPts val="600"/>
              </a:spcBef>
            </a:pPr>
            <a:r>
              <a:rPr lang="en-GB" sz="1200" b="1" i="0" dirty="0">
                <a:solidFill>
                  <a:schemeClr val="bg1">
                    <a:lumMod val="50000"/>
                  </a:schemeClr>
                </a:solidFill>
                <a:effectLst/>
                <a:latin typeface="Arial" panose="020B0604020202020204" pitchFamily="34" charset="0"/>
              </a:rPr>
              <a:t>Permissioning Activities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Classifications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Licencing</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Ranges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MACR</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Lasers (and Directed Energy </a:t>
            </a:r>
            <a:r>
              <a:rPr lang="en-GB" sz="1200" dirty="0">
                <a:solidFill>
                  <a:schemeClr val="bg1">
                    <a:lumMod val="50000"/>
                  </a:schemeClr>
                </a:solidFill>
                <a:latin typeface="Arial" panose="020B0604020202020204" pitchFamily="34" charset="0"/>
              </a:rPr>
              <a:t>Weapons (DEW))</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OME Certification</a:t>
            </a:r>
            <a:endParaRPr lang="en-US" sz="1200" i="0" dirty="0">
              <a:solidFill>
                <a:schemeClr val="bg1">
                  <a:lumMod val="50000"/>
                </a:schemeClr>
              </a:solidFill>
              <a:effectLst/>
              <a:latin typeface="Arial" panose="020B0604020202020204" pitchFamily="34" charset="0"/>
            </a:endParaRPr>
          </a:p>
          <a:p>
            <a:pPr>
              <a:lnSpc>
                <a:spcPct val="100000"/>
              </a:lnSpc>
              <a:spcBef>
                <a:spcPts val="600"/>
              </a:spcBef>
            </a:pPr>
            <a:endParaRPr lang="en-GB" dirty="0"/>
          </a:p>
        </p:txBody>
      </p:sp>
      <p:sp>
        <p:nvSpPr>
          <p:cNvPr id="7" name="Slide Number Placeholder 7">
            <a:extLst>
              <a:ext uri="{FF2B5EF4-FFF2-40B4-BE49-F238E27FC236}">
                <a16:creationId xmlns:a16="http://schemas.microsoft.com/office/drawing/2014/main" id="{1BD8802A-CF6A-4BE0-B738-1894D6146036}"/>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11</a:t>
            </a:fld>
            <a:endParaRPr lang="en-GB">
              <a:solidFill>
                <a:srgbClr val="4F213A"/>
              </a:solidFill>
            </a:endParaRPr>
          </a:p>
        </p:txBody>
      </p:sp>
      <p:pic>
        <p:nvPicPr>
          <p:cNvPr id="12" name="Content Placeholder 9" descr="DSA logo">
            <a:extLst>
              <a:ext uri="{FF2B5EF4-FFF2-40B4-BE49-F238E27FC236}">
                <a16:creationId xmlns:a16="http://schemas.microsoft.com/office/drawing/2014/main" id="{0F7A37C9-239E-4847-8300-742CD8ED6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7901" y="358192"/>
            <a:ext cx="2669718" cy="408263"/>
          </a:xfrm>
          <a:prstGeom prst="rect">
            <a:avLst/>
          </a:prstGeom>
        </p:spPr>
      </p:pic>
      <p:sp>
        <p:nvSpPr>
          <p:cNvPr id="9" name="Rectangle 8">
            <a:extLst>
              <a:ext uri="{FF2B5EF4-FFF2-40B4-BE49-F238E27FC236}">
                <a16:creationId xmlns:a16="http://schemas.microsoft.com/office/drawing/2014/main" id="{2F1EAC19-9E6E-412B-8599-89DD4EA137B3}"/>
              </a:ext>
            </a:extLst>
          </p:cNvPr>
          <p:cNvSpPr/>
          <p:nvPr/>
        </p:nvSpPr>
        <p:spPr>
          <a:xfrm>
            <a:off x="6543675" y="0"/>
            <a:ext cx="5648325" cy="6420678"/>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A1162560-2AE1-451B-9E09-E28C426EB0E5}"/>
              </a:ext>
            </a:extLst>
          </p:cNvPr>
          <p:cNvSpPr txBox="1"/>
          <p:nvPr/>
        </p:nvSpPr>
        <p:spPr>
          <a:xfrm>
            <a:off x="1775999" y="6554754"/>
            <a:ext cx="8640000" cy="169277"/>
          </a:xfrm>
          <a:prstGeom prst="rect">
            <a:avLst/>
          </a:prstGeom>
          <a:noFill/>
        </p:spPr>
        <p:txBody>
          <a:bodyPr wrap="square" lIns="0" tIns="0" rIns="0" bIns="0" rtlCol="0" anchor="b" anchorCtr="0">
            <a:spAutoFit/>
          </a:bodyPr>
          <a:lstStyle/>
          <a:p>
            <a:pPr algn="ctr"/>
            <a:r>
              <a:rPr lang="en-GB" sz="1100" dirty="0">
                <a:solidFill>
                  <a:srgbClr val="532A45"/>
                </a:solidFill>
                <a:latin typeface="Arial" panose="020B0604020202020204" pitchFamily="34" charset="0"/>
                <a:cs typeface="Arial" panose="020B0604020202020204" pitchFamily="34" charset="0"/>
              </a:rPr>
              <a:t>[OFFICIAL]</a:t>
            </a:r>
          </a:p>
        </p:txBody>
      </p:sp>
      <p:cxnSp>
        <p:nvCxnSpPr>
          <p:cNvPr id="8" name="Straight Connector 7">
            <a:extLst>
              <a:ext uri="{FF2B5EF4-FFF2-40B4-BE49-F238E27FC236}">
                <a16:creationId xmlns:a16="http://schemas.microsoft.com/office/drawing/2014/main" id="{6E594432-86FA-40DA-8800-82CB0FE0FD6B}"/>
              </a:ext>
            </a:extLst>
          </p:cNvPr>
          <p:cNvCxnSpPr/>
          <p:nvPr/>
        </p:nvCxnSpPr>
        <p:spPr>
          <a:xfrm>
            <a:off x="-2" y="6426000"/>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917A731-A667-6B1D-27F3-BDD0CA38C40B}"/>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1185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C68214-BD1F-4621-8323-BC35D10E6B0E}"/>
              </a:ext>
            </a:extLst>
          </p:cNvPr>
          <p:cNvSpPr txBox="1"/>
          <p:nvPr/>
        </p:nvSpPr>
        <p:spPr>
          <a:xfrm>
            <a:off x="1567278" y="6541241"/>
            <a:ext cx="8640000" cy="169277"/>
          </a:xfrm>
          <a:prstGeom prst="rect">
            <a:avLst/>
          </a:prstGeom>
          <a:noFill/>
        </p:spPr>
        <p:txBody>
          <a:bodyPr wrap="square" lIns="0" tIns="0" rIns="0" bIns="0" rtlCol="0" anchor="b"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4F213A"/>
                </a:solidFill>
                <a:effectLst/>
                <a:uLnTx/>
                <a:uFillTx/>
                <a:latin typeface="Arial" panose="020B0604020202020204" pitchFamily="34" charset="0"/>
                <a:ea typeface="+mn-ea"/>
                <a:cs typeface="Arial" panose="020B0604020202020204" pitchFamily="34" charset="0"/>
              </a:rPr>
              <a:t>OFFICIAL</a:t>
            </a:r>
          </a:p>
        </p:txBody>
      </p:sp>
      <p:sp>
        <p:nvSpPr>
          <p:cNvPr id="6" name="Slide Number Placeholder 7">
            <a:extLst>
              <a:ext uri="{FF2B5EF4-FFF2-40B4-BE49-F238E27FC236}">
                <a16:creationId xmlns:a16="http://schemas.microsoft.com/office/drawing/2014/main" id="{07402AC6-A583-40FF-8D15-3E7A2B59482C}"/>
              </a:ext>
            </a:extLst>
          </p:cNvPr>
          <p:cNvSpPr>
            <a:spLocks noGrp="1"/>
          </p:cNvSpPr>
          <p:nvPr>
            <p:ph type="sldNum" sz="quarter" idx="12"/>
          </p:nvPr>
        </p:nvSpPr>
        <p:spPr>
          <a:xfrm>
            <a:off x="10909331" y="6490801"/>
            <a:ext cx="1080000" cy="317504"/>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800" b="0" i="0" u="none" strike="noStrike" kern="1200" cap="none" spc="0" normalizeH="0" baseline="0" noProof="0">
              <a:ln>
                <a:noFill/>
              </a:ln>
              <a:solidFill>
                <a:srgbClr val="4F213A"/>
              </a:solidFill>
              <a:effectLst/>
              <a:uLnTx/>
              <a:uFillTx/>
              <a:latin typeface="Arial" panose="020B0604020202020204"/>
              <a:ea typeface="+mn-ea"/>
              <a:cs typeface="+mn-cs"/>
            </a:endParaRPr>
          </a:p>
        </p:txBody>
      </p:sp>
      <p:sp>
        <p:nvSpPr>
          <p:cNvPr id="9" name="Title 1">
            <a:extLst>
              <a:ext uri="{FF2B5EF4-FFF2-40B4-BE49-F238E27FC236}">
                <a16:creationId xmlns:a16="http://schemas.microsoft.com/office/drawing/2014/main" id="{FDECC5CD-2EBC-4E04-A0CF-7E671D1DAA21}"/>
              </a:ext>
            </a:extLst>
          </p:cNvPr>
          <p:cNvSpPr>
            <a:spLocks noGrp="1"/>
          </p:cNvSpPr>
          <p:nvPr>
            <p:ph type="title"/>
          </p:nvPr>
        </p:nvSpPr>
        <p:spPr>
          <a:xfrm>
            <a:off x="477722" y="970042"/>
            <a:ext cx="8229601" cy="597280"/>
          </a:xfrm>
        </p:spPr>
        <p:txBody>
          <a:bodyPr>
            <a:noAutofit/>
          </a:bodyPr>
          <a:lstStyle/>
          <a:p>
            <a:r>
              <a:rPr lang="en-GB" sz="2800" dirty="0"/>
              <a:t>DOSR Area of Responsibility</a:t>
            </a:r>
            <a:endParaRPr lang="en-GB" sz="2800" dirty="0">
              <a:highlight>
                <a:srgbClr val="FFFF00"/>
              </a:highlight>
            </a:endParaRPr>
          </a:p>
        </p:txBody>
      </p:sp>
      <p:sp>
        <p:nvSpPr>
          <p:cNvPr id="11" name="Freeform: Shape 10">
            <a:extLst>
              <a:ext uri="{FF2B5EF4-FFF2-40B4-BE49-F238E27FC236}">
                <a16:creationId xmlns:a16="http://schemas.microsoft.com/office/drawing/2014/main" id="{8EDF0002-42A6-FEA5-27F3-0186F1077AC3}"/>
              </a:ext>
            </a:extLst>
          </p:cNvPr>
          <p:cNvSpPr/>
          <p:nvPr/>
        </p:nvSpPr>
        <p:spPr>
          <a:xfrm>
            <a:off x="5069333" y="5517340"/>
            <a:ext cx="2064276" cy="765846"/>
          </a:xfrm>
          <a:custGeom>
            <a:avLst/>
            <a:gdLst>
              <a:gd name="connsiteX0" fmla="*/ 0 w 2064276"/>
              <a:gd name="connsiteY0" fmla="*/ 0 h 765846"/>
              <a:gd name="connsiteX1" fmla="*/ 2064276 w 2064276"/>
              <a:gd name="connsiteY1" fmla="*/ 0 h 765846"/>
              <a:gd name="connsiteX2" fmla="*/ 2064276 w 2064276"/>
              <a:gd name="connsiteY2" fmla="*/ 765846 h 765846"/>
              <a:gd name="connsiteX3" fmla="*/ 0 w 2064276"/>
              <a:gd name="connsiteY3" fmla="*/ 765846 h 765846"/>
              <a:gd name="connsiteX4" fmla="*/ 0 w 2064276"/>
              <a:gd name="connsiteY4" fmla="*/ 0 h 765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4276" h="765846">
                <a:moveTo>
                  <a:pt x="0" y="0"/>
                </a:moveTo>
                <a:lnTo>
                  <a:pt x="2064276" y="0"/>
                </a:lnTo>
                <a:lnTo>
                  <a:pt x="2064276" y="765846"/>
                </a:lnTo>
                <a:lnTo>
                  <a:pt x="0" y="7658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endParaRPr lang="en-GB" sz="1600" b="0" kern="1200" dirty="0">
              <a:effectLst/>
              <a:latin typeface="+mn-lt"/>
              <a:cs typeface="Arial" panose="020B0604020202020204" pitchFamily="34" charset="0"/>
            </a:endParaRPr>
          </a:p>
        </p:txBody>
      </p:sp>
      <p:sp>
        <p:nvSpPr>
          <p:cNvPr id="13" name="Freeform: Shape 12">
            <a:extLst>
              <a:ext uri="{FF2B5EF4-FFF2-40B4-BE49-F238E27FC236}">
                <a16:creationId xmlns:a16="http://schemas.microsoft.com/office/drawing/2014/main" id="{FD059F45-6D93-1142-8309-A7E8FBE37EBA}"/>
              </a:ext>
            </a:extLst>
          </p:cNvPr>
          <p:cNvSpPr/>
          <p:nvPr/>
        </p:nvSpPr>
        <p:spPr>
          <a:xfrm>
            <a:off x="4707738" y="3285766"/>
            <a:ext cx="2787474" cy="527530"/>
          </a:xfrm>
          <a:custGeom>
            <a:avLst/>
            <a:gdLst>
              <a:gd name="connsiteX0" fmla="*/ 0 w 2787474"/>
              <a:gd name="connsiteY0" fmla="*/ 0 h 527530"/>
              <a:gd name="connsiteX1" fmla="*/ 2787474 w 2787474"/>
              <a:gd name="connsiteY1" fmla="*/ 0 h 527530"/>
              <a:gd name="connsiteX2" fmla="*/ 2787474 w 2787474"/>
              <a:gd name="connsiteY2" fmla="*/ 527530 h 527530"/>
              <a:gd name="connsiteX3" fmla="*/ 0 w 2787474"/>
              <a:gd name="connsiteY3" fmla="*/ 527530 h 527530"/>
              <a:gd name="connsiteX4" fmla="*/ 0 w 2787474"/>
              <a:gd name="connsiteY4" fmla="*/ 0 h 527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7474" h="527530">
                <a:moveTo>
                  <a:pt x="0" y="0"/>
                </a:moveTo>
                <a:lnTo>
                  <a:pt x="2787474" y="0"/>
                </a:lnTo>
                <a:lnTo>
                  <a:pt x="2787474" y="527530"/>
                </a:lnTo>
                <a:lnTo>
                  <a:pt x="0" y="52753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endParaRPr lang="en-GB" sz="2000" b="0" u="none" kern="1200" dirty="0">
              <a:effectLst/>
              <a:latin typeface="+mn-lt"/>
              <a:cs typeface="Arial" panose="020B0604020202020204" pitchFamily="34" charset="0"/>
            </a:endParaRPr>
          </a:p>
        </p:txBody>
      </p:sp>
      <p:sp>
        <p:nvSpPr>
          <p:cNvPr id="15" name="Freeform: Shape 14">
            <a:extLst>
              <a:ext uri="{FF2B5EF4-FFF2-40B4-BE49-F238E27FC236}">
                <a16:creationId xmlns:a16="http://schemas.microsoft.com/office/drawing/2014/main" id="{FCC374BB-A45C-477E-0F03-1052E965A079}"/>
              </a:ext>
            </a:extLst>
          </p:cNvPr>
          <p:cNvSpPr/>
          <p:nvPr/>
        </p:nvSpPr>
        <p:spPr>
          <a:xfrm>
            <a:off x="2073517" y="5535821"/>
            <a:ext cx="2285215" cy="743476"/>
          </a:xfrm>
          <a:custGeom>
            <a:avLst/>
            <a:gdLst>
              <a:gd name="connsiteX0" fmla="*/ 0 w 2285215"/>
              <a:gd name="connsiteY0" fmla="*/ 0 h 743476"/>
              <a:gd name="connsiteX1" fmla="*/ 2285215 w 2285215"/>
              <a:gd name="connsiteY1" fmla="*/ 0 h 743476"/>
              <a:gd name="connsiteX2" fmla="*/ 2285215 w 2285215"/>
              <a:gd name="connsiteY2" fmla="*/ 743476 h 743476"/>
              <a:gd name="connsiteX3" fmla="*/ 0 w 2285215"/>
              <a:gd name="connsiteY3" fmla="*/ 743476 h 743476"/>
              <a:gd name="connsiteX4" fmla="*/ 0 w 2285215"/>
              <a:gd name="connsiteY4" fmla="*/ 0 h 743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215" h="743476">
                <a:moveTo>
                  <a:pt x="0" y="0"/>
                </a:moveTo>
                <a:lnTo>
                  <a:pt x="2285215" y="0"/>
                </a:lnTo>
                <a:lnTo>
                  <a:pt x="2285215" y="743476"/>
                </a:lnTo>
                <a:lnTo>
                  <a:pt x="0" y="74347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endParaRPr lang="en-GB" sz="2000" b="0" kern="1200" dirty="0">
              <a:effectLst/>
              <a:latin typeface="+mn-lt"/>
              <a:cs typeface="Arial" panose="020B0604020202020204" pitchFamily="34" charset="0"/>
            </a:endParaRPr>
          </a:p>
        </p:txBody>
      </p:sp>
      <p:sp>
        <p:nvSpPr>
          <p:cNvPr id="17" name="Freeform: Shape 16">
            <a:extLst>
              <a:ext uri="{FF2B5EF4-FFF2-40B4-BE49-F238E27FC236}">
                <a16:creationId xmlns:a16="http://schemas.microsoft.com/office/drawing/2014/main" id="{5C0479ED-9EC5-A750-2286-C07A7F1C554C}"/>
              </a:ext>
            </a:extLst>
          </p:cNvPr>
          <p:cNvSpPr/>
          <p:nvPr/>
        </p:nvSpPr>
        <p:spPr>
          <a:xfrm>
            <a:off x="5179803" y="5515329"/>
            <a:ext cx="2064276" cy="765846"/>
          </a:xfrm>
          <a:custGeom>
            <a:avLst/>
            <a:gdLst>
              <a:gd name="connsiteX0" fmla="*/ 0 w 2064276"/>
              <a:gd name="connsiteY0" fmla="*/ 0 h 765846"/>
              <a:gd name="connsiteX1" fmla="*/ 2064276 w 2064276"/>
              <a:gd name="connsiteY1" fmla="*/ 0 h 765846"/>
              <a:gd name="connsiteX2" fmla="*/ 2064276 w 2064276"/>
              <a:gd name="connsiteY2" fmla="*/ 765846 h 765846"/>
              <a:gd name="connsiteX3" fmla="*/ 0 w 2064276"/>
              <a:gd name="connsiteY3" fmla="*/ 765846 h 765846"/>
              <a:gd name="connsiteX4" fmla="*/ 0 w 2064276"/>
              <a:gd name="connsiteY4" fmla="*/ 0 h 765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4276" h="765846">
                <a:moveTo>
                  <a:pt x="0" y="0"/>
                </a:moveTo>
                <a:lnTo>
                  <a:pt x="2064276" y="0"/>
                </a:lnTo>
                <a:lnTo>
                  <a:pt x="2064276" y="765846"/>
                </a:lnTo>
                <a:lnTo>
                  <a:pt x="0" y="7658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63144" tIns="263144" rIns="263144" bIns="0" numCol="1" spcCol="1270" anchor="t" anchorCtr="0">
            <a:noAutofit/>
          </a:bodyPr>
          <a:lstStyle/>
          <a:p>
            <a:pPr marL="0" lvl="0" indent="0" algn="ctr" defTabSz="1644650">
              <a:lnSpc>
                <a:spcPct val="90000"/>
              </a:lnSpc>
              <a:spcBef>
                <a:spcPct val="0"/>
              </a:spcBef>
              <a:spcAft>
                <a:spcPct val="35000"/>
              </a:spcAft>
              <a:buNone/>
            </a:pPr>
            <a:endParaRPr lang="en-GB" sz="3700" b="0" kern="1200">
              <a:latin typeface="+mn-lt"/>
            </a:endParaRPr>
          </a:p>
        </p:txBody>
      </p:sp>
      <p:graphicFrame>
        <p:nvGraphicFramePr>
          <p:cNvPr id="20" name="Diagram 19">
            <a:extLst>
              <a:ext uri="{FF2B5EF4-FFF2-40B4-BE49-F238E27FC236}">
                <a16:creationId xmlns:a16="http://schemas.microsoft.com/office/drawing/2014/main" id="{856F576C-364A-3781-A630-16780A5E618C}"/>
              </a:ext>
            </a:extLst>
          </p:cNvPr>
          <p:cNvGraphicFramePr/>
          <p:nvPr/>
        </p:nvGraphicFramePr>
        <p:xfrm>
          <a:off x="379141" y="1825377"/>
          <a:ext cx="11307337" cy="3161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2" name="Straight Connector 1">
            <a:extLst>
              <a:ext uri="{FF2B5EF4-FFF2-40B4-BE49-F238E27FC236}">
                <a16:creationId xmlns:a16="http://schemas.microsoft.com/office/drawing/2014/main" id="{9C51A0FC-B997-F192-FE29-3527AC1A663B}"/>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6390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5772" y="901097"/>
            <a:ext cx="11180455" cy="560250"/>
          </a:xfrm>
        </p:spPr>
        <p:txBody>
          <a:bodyPr/>
          <a:lstStyle/>
          <a:p>
            <a:r>
              <a:rPr lang="en-GB" dirty="0"/>
              <a:t>DOSR Team Structure</a:t>
            </a:r>
          </a:p>
        </p:txBody>
      </p:sp>
      <p:sp>
        <p:nvSpPr>
          <p:cNvPr id="5" name="TextBox 4">
            <a:extLst>
              <a:ext uri="{FF2B5EF4-FFF2-40B4-BE49-F238E27FC236}">
                <a16:creationId xmlns:a16="http://schemas.microsoft.com/office/drawing/2014/main" id="{3B5008AB-BE80-49ED-AB0D-FF56B8BABC8A}"/>
              </a:ext>
            </a:extLst>
          </p:cNvPr>
          <p:cNvSpPr txBox="1"/>
          <p:nvPr/>
        </p:nvSpPr>
        <p:spPr>
          <a:xfrm>
            <a:off x="1567278" y="6541241"/>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13</a:t>
            </a:fld>
            <a:endParaRPr lang="en-GB" dirty="0">
              <a:solidFill>
                <a:srgbClr val="4F213A"/>
              </a:solidFill>
            </a:endParaRPr>
          </a:p>
        </p:txBody>
      </p:sp>
      <p:graphicFrame>
        <p:nvGraphicFramePr>
          <p:cNvPr id="8" name="Table 7">
            <a:extLst>
              <a:ext uri="{FF2B5EF4-FFF2-40B4-BE49-F238E27FC236}">
                <a16:creationId xmlns:a16="http://schemas.microsoft.com/office/drawing/2014/main" id="{8A62BC18-631E-4040-A809-3DBFB6B25177}"/>
              </a:ext>
            </a:extLst>
          </p:cNvPr>
          <p:cNvGraphicFramePr>
            <a:graphicFrameLocks noGrp="1"/>
          </p:cNvGraphicFramePr>
          <p:nvPr>
            <p:extLst>
              <p:ext uri="{D42A27DB-BD31-4B8C-83A1-F6EECF244321}">
                <p14:modId xmlns:p14="http://schemas.microsoft.com/office/powerpoint/2010/main" val="305058213"/>
              </p:ext>
            </p:extLst>
          </p:nvPr>
        </p:nvGraphicFramePr>
        <p:xfrm>
          <a:off x="333376" y="1461348"/>
          <a:ext cx="11534776" cy="4942137"/>
        </p:xfrm>
        <a:graphic>
          <a:graphicData uri="http://schemas.openxmlformats.org/drawingml/2006/table">
            <a:tbl>
              <a:tblPr>
                <a:tableStyleId>{5940675A-B579-460E-94D1-54222C63F5DA}</a:tableStyleId>
              </a:tblPr>
              <a:tblGrid>
                <a:gridCol w="2883694">
                  <a:extLst>
                    <a:ext uri="{9D8B030D-6E8A-4147-A177-3AD203B41FA5}">
                      <a16:colId xmlns:a16="http://schemas.microsoft.com/office/drawing/2014/main" val="409757003"/>
                    </a:ext>
                  </a:extLst>
                </a:gridCol>
                <a:gridCol w="2883694">
                  <a:extLst>
                    <a:ext uri="{9D8B030D-6E8A-4147-A177-3AD203B41FA5}">
                      <a16:colId xmlns:a16="http://schemas.microsoft.com/office/drawing/2014/main" val="1624014970"/>
                    </a:ext>
                  </a:extLst>
                </a:gridCol>
                <a:gridCol w="2883694">
                  <a:extLst>
                    <a:ext uri="{9D8B030D-6E8A-4147-A177-3AD203B41FA5}">
                      <a16:colId xmlns:a16="http://schemas.microsoft.com/office/drawing/2014/main" val="2197604322"/>
                    </a:ext>
                  </a:extLst>
                </a:gridCol>
                <a:gridCol w="2883694">
                  <a:extLst>
                    <a:ext uri="{9D8B030D-6E8A-4147-A177-3AD203B41FA5}">
                      <a16:colId xmlns:a16="http://schemas.microsoft.com/office/drawing/2014/main" val="146786530"/>
                    </a:ext>
                  </a:extLst>
                </a:gridCol>
              </a:tblGrid>
              <a:tr h="308009">
                <a:tc gridSpan="4">
                  <a:txBody>
                    <a:bodyPr/>
                    <a:lstStyle/>
                    <a:p>
                      <a:pPr algn="ctr" fontAlgn="base"/>
                      <a:r>
                        <a:rPr lang="en-GB" sz="1400" b="0" u="none" strike="noStrike" dirty="0">
                          <a:solidFill>
                            <a:srgbClr val="FFFFFF"/>
                          </a:solidFill>
                          <a:effectLst/>
                        </a:rPr>
                        <a:t>TL - Defence OME Safety Regulator (DOSR)</a:t>
                      </a:r>
                      <a:r>
                        <a:rPr lang="en-GB" sz="1400" b="0" dirty="0">
                          <a:solidFill>
                            <a:schemeClr val="bg1"/>
                          </a:solidFill>
                          <a:effectLst/>
                        </a:rPr>
                        <a:t>​ - </a:t>
                      </a:r>
                      <a:r>
                        <a:rPr lang="en-GB" sz="1400" b="0" u="none" strike="noStrike" dirty="0">
                          <a:solidFill>
                            <a:srgbClr val="FFFFFF"/>
                          </a:solidFill>
                          <a:effectLst/>
                        </a:rPr>
                        <a:t>Grade 6</a:t>
                      </a:r>
                      <a:endParaRPr lang="en-GB" sz="1400" b="0" i="0" dirty="0">
                        <a:solidFill>
                          <a:srgbClr val="000000"/>
                        </a:solidFill>
                        <a:effectLst/>
                      </a:endParaRPr>
                    </a:p>
                  </a:txBody>
                  <a:tcPr marL="65598" marR="65598" marT="32799" marB="32799">
                    <a:solidFill>
                      <a:srgbClr val="4F213A"/>
                    </a:solidFill>
                  </a:tcPr>
                </a:tc>
                <a:tc hMerge="1">
                  <a:txBody>
                    <a:bodyPr/>
                    <a:lstStyle/>
                    <a:p>
                      <a:endParaRPr lang="en-GB"/>
                    </a:p>
                  </a:txBody>
                  <a:tcPr/>
                </a:tc>
                <a:tc hMerge="1">
                  <a:txBody>
                    <a:bodyPr/>
                    <a:lstStyle/>
                    <a:p>
                      <a:pPr algn="ctr" fontAlgn="base"/>
                      <a:endParaRPr lang="en-GB" sz="1600" b="0" i="0" dirty="0">
                        <a:solidFill>
                          <a:srgbClr val="000000"/>
                        </a:solidFill>
                        <a:effectLst/>
                      </a:endParaRPr>
                    </a:p>
                  </a:txBody>
                  <a:tcPr marL="65598" marR="65598" marT="32799" marB="32799">
                    <a:solidFill>
                      <a:srgbClr val="4F213A"/>
                    </a:solidFill>
                  </a:tcPr>
                </a:tc>
                <a:tc hMerge="1">
                  <a:txBody>
                    <a:bodyPr/>
                    <a:lstStyle/>
                    <a:p>
                      <a:pPr algn="ctr" fontAlgn="base"/>
                      <a:endParaRPr lang="en-GB" sz="1600" b="0" i="0" dirty="0">
                        <a:solidFill>
                          <a:srgbClr val="000000"/>
                        </a:solidFill>
                        <a:effectLst/>
                      </a:endParaRPr>
                    </a:p>
                  </a:txBody>
                  <a:tcPr marL="65598" marR="65598" marT="32799" marB="32799">
                    <a:solidFill>
                      <a:srgbClr val="4F213A"/>
                    </a:solidFill>
                  </a:tcPr>
                </a:tc>
                <a:extLst>
                  <a:ext uri="{0D108BD9-81ED-4DB2-BD59-A6C34878D82A}">
                    <a16:rowId xmlns:a16="http://schemas.microsoft.com/office/drawing/2014/main" val="2509346855"/>
                  </a:ext>
                </a:extLst>
              </a:tr>
              <a:tr h="284944">
                <a:tc gridSpan="2">
                  <a:txBody>
                    <a:bodyPr/>
                    <a:lstStyle/>
                    <a:p>
                      <a:pPr algn="ctr" fontAlgn="base"/>
                      <a:r>
                        <a:rPr lang="en-GB" sz="1400" b="0" u="none" strike="noStrike" dirty="0">
                          <a:solidFill>
                            <a:schemeClr val="bg1"/>
                          </a:solidFill>
                          <a:effectLst/>
                        </a:rPr>
                        <a:t>ATL – Regulations – Grade 7</a:t>
                      </a:r>
                      <a:endParaRPr lang="en-GB" sz="1400" b="0" i="0" dirty="0">
                        <a:solidFill>
                          <a:schemeClr val="bg1"/>
                        </a:solidFill>
                        <a:effectLst/>
                      </a:endParaRPr>
                    </a:p>
                  </a:txBody>
                  <a:tcPr marL="65598" marR="65598" marT="32799" marB="32799">
                    <a:solidFill>
                      <a:srgbClr val="7C345B"/>
                    </a:solidFill>
                  </a:tcPr>
                </a:tc>
                <a:tc hMerge="1">
                  <a:txBody>
                    <a:bodyPr/>
                    <a:lstStyle/>
                    <a:p>
                      <a:pPr algn="ctr" fontAlgn="base"/>
                      <a:endParaRPr lang="en-GB" sz="1600" b="0" i="0" dirty="0">
                        <a:solidFill>
                          <a:schemeClr val="bg1"/>
                        </a:solidFill>
                        <a:effectLst/>
                      </a:endParaRPr>
                    </a:p>
                  </a:txBody>
                  <a:tcPr marL="65598" marR="65598" marT="32799" marB="32799">
                    <a:solidFill>
                      <a:srgbClr val="7C345B"/>
                    </a:solidFill>
                  </a:tcPr>
                </a:tc>
                <a:tc>
                  <a:txBody>
                    <a:bodyPr/>
                    <a:lstStyle/>
                    <a:p>
                      <a:pPr algn="ctr" fontAlgn="base"/>
                      <a:r>
                        <a:rPr lang="en-GB" sz="1400" b="0" u="none" strike="noStrike" dirty="0">
                          <a:solidFill>
                            <a:schemeClr val="bg1"/>
                          </a:solidFill>
                          <a:effectLst/>
                        </a:rPr>
                        <a:t>ATL – Assurance – Grade 7</a:t>
                      </a:r>
                      <a:endParaRPr lang="en-GB" sz="1400" b="0" i="0" dirty="0">
                        <a:solidFill>
                          <a:schemeClr val="bg1"/>
                        </a:solidFill>
                        <a:effectLst/>
                      </a:endParaRPr>
                    </a:p>
                  </a:txBody>
                  <a:tcPr marL="65598" marR="65598" marT="32799" marB="32799">
                    <a:solidFill>
                      <a:srgbClr val="7C345B"/>
                    </a:solidFill>
                  </a:tcPr>
                </a:tc>
                <a:tc>
                  <a:txBody>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lang="en-GB" sz="1400" b="0" u="none" strike="noStrike" dirty="0">
                          <a:solidFill>
                            <a:schemeClr val="bg1"/>
                          </a:solidFill>
                          <a:effectLst/>
                        </a:rPr>
                        <a:t>ATL – Permissions – Grade 7</a:t>
                      </a:r>
                      <a:endParaRPr lang="en-GB" sz="1400" b="0" i="0" dirty="0">
                        <a:solidFill>
                          <a:schemeClr val="bg1"/>
                        </a:solidFill>
                        <a:effectLst/>
                      </a:endParaRPr>
                    </a:p>
                  </a:txBody>
                  <a:tcPr marL="65598" marR="65598" marT="32799" marB="32799">
                    <a:solidFill>
                      <a:srgbClr val="7C345B"/>
                    </a:solidFill>
                  </a:tcPr>
                </a:tc>
                <a:extLst>
                  <a:ext uri="{0D108BD9-81ED-4DB2-BD59-A6C34878D82A}">
                    <a16:rowId xmlns:a16="http://schemas.microsoft.com/office/drawing/2014/main" val="1920426586"/>
                  </a:ext>
                </a:extLst>
              </a:tr>
              <a:tr h="284944">
                <a:tc>
                  <a:txBody>
                    <a:bodyPr/>
                    <a:lstStyle/>
                    <a:p>
                      <a:pPr algn="ctr" fontAlgn="base"/>
                      <a:r>
                        <a:rPr lang="en-GB" sz="1400" b="0" i="0" dirty="0">
                          <a:solidFill>
                            <a:schemeClr val="bg1"/>
                          </a:solidFill>
                          <a:effectLst/>
                        </a:rPr>
                        <a:t>Regulations, Publications, Guidance</a:t>
                      </a:r>
                    </a:p>
                  </a:txBody>
                  <a:tcPr marL="65598" marR="65598" marT="32799" marB="32799">
                    <a:solidFill>
                      <a:srgbClr val="7C345B"/>
                    </a:solidFill>
                  </a:tcPr>
                </a:tc>
                <a:tc>
                  <a:txBody>
                    <a:bodyPr/>
                    <a:lstStyle/>
                    <a:p>
                      <a:pPr algn="ctr" fontAlgn="base"/>
                      <a:r>
                        <a:rPr lang="en-GB" sz="1400" b="0" i="0" dirty="0">
                          <a:solidFill>
                            <a:schemeClr val="bg1"/>
                          </a:solidFill>
                          <a:effectLst/>
                        </a:rPr>
                        <a:t>Analysis and Plans</a:t>
                      </a:r>
                    </a:p>
                  </a:txBody>
                  <a:tcPr marL="65598" marR="65598" marT="32799" marB="32799">
                    <a:solidFill>
                      <a:srgbClr val="7C345B"/>
                    </a:solidFill>
                  </a:tcPr>
                </a:tc>
                <a:tc>
                  <a:txBody>
                    <a:bodyPr/>
                    <a:lstStyle/>
                    <a:p>
                      <a:pPr algn="ctr" fontAlgn="base"/>
                      <a:r>
                        <a:rPr lang="en-GB" sz="1400" b="0" u="none" strike="noStrike" dirty="0">
                          <a:solidFill>
                            <a:schemeClr val="bg1"/>
                          </a:solidFill>
                          <a:effectLst/>
                        </a:rPr>
                        <a:t>Assurance &amp; Enforcement </a:t>
                      </a:r>
                      <a:r>
                        <a:rPr lang="en-GB" sz="1400" b="0" dirty="0">
                          <a:solidFill>
                            <a:schemeClr val="bg1"/>
                          </a:solidFill>
                          <a:effectLst/>
                        </a:rPr>
                        <a:t>​</a:t>
                      </a:r>
                      <a:endParaRPr lang="en-GB" sz="1400" b="0" i="0" dirty="0">
                        <a:solidFill>
                          <a:schemeClr val="bg1"/>
                        </a:solidFill>
                        <a:effectLst/>
                      </a:endParaRPr>
                    </a:p>
                  </a:txBody>
                  <a:tcPr marL="65598" marR="65598" marT="32799" marB="32799">
                    <a:solidFill>
                      <a:srgbClr val="7C345B"/>
                    </a:solidFill>
                  </a:tcPr>
                </a:tc>
                <a:tc>
                  <a:txBody>
                    <a:bodyPr/>
                    <a:lstStyle/>
                    <a:p>
                      <a:pPr algn="ctr" fontAlgn="base"/>
                      <a:r>
                        <a:rPr lang="en-GB" sz="1400" b="0" i="0" dirty="0">
                          <a:solidFill>
                            <a:schemeClr val="bg1"/>
                          </a:solidFill>
                          <a:effectLst/>
                        </a:rPr>
                        <a:t>Permissioning</a:t>
                      </a:r>
                    </a:p>
                  </a:txBody>
                  <a:tcPr marL="65598" marR="65598" marT="32799" marB="32799">
                    <a:solidFill>
                      <a:srgbClr val="7C345B"/>
                    </a:solidFill>
                  </a:tcPr>
                </a:tc>
                <a:extLst>
                  <a:ext uri="{0D108BD9-81ED-4DB2-BD59-A6C34878D82A}">
                    <a16:rowId xmlns:a16="http://schemas.microsoft.com/office/drawing/2014/main" val="2056684920"/>
                  </a:ext>
                </a:extLst>
              </a:tr>
              <a:tr h="308009">
                <a:tc>
                  <a:txBody>
                    <a:bodyPr/>
                    <a:lstStyle/>
                    <a:p>
                      <a:pPr algn="ctr" fontAlgn="base"/>
                      <a:r>
                        <a:rPr lang="en-GB" sz="1400" b="0" u="none" strike="noStrike" dirty="0">
                          <a:solidFill>
                            <a:srgbClr val="000000"/>
                          </a:solidFill>
                          <a:effectLst/>
                        </a:rPr>
                        <a:t>2 x SEO</a:t>
                      </a:r>
                      <a:endParaRPr lang="en-GB" sz="1400" b="0" i="0" dirty="0">
                        <a:solidFill>
                          <a:srgbClr val="000000"/>
                        </a:solidFill>
                        <a:effectLst/>
                      </a:endParaRPr>
                    </a:p>
                  </a:txBody>
                  <a:tcPr marL="65598" marR="65598" marT="32799" marB="32799"/>
                </a:tc>
                <a:tc>
                  <a:txBody>
                    <a:bodyPr/>
                    <a:lstStyle/>
                    <a:p>
                      <a:pPr algn="ctr" fontAlgn="base"/>
                      <a:r>
                        <a:rPr lang="en-GB" sz="1400" b="0" u="none" strike="noStrike" dirty="0">
                          <a:solidFill>
                            <a:srgbClr val="000000"/>
                          </a:solidFill>
                          <a:effectLst/>
                        </a:rPr>
                        <a:t>1 x SEO</a:t>
                      </a:r>
                      <a:endParaRPr lang="en-GB" sz="1400" b="0" i="0" dirty="0">
                        <a:solidFill>
                          <a:srgbClr val="000000"/>
                        </a:solidFill>
                        <a:effectLst/>
                      </a:endParaRPr>
                    </a:p>
                  </a:txBody>
                  <a:tcPr marL="65598" marR="65598" marT="32799" marB="32799"/>
                </a:tc>
                <a:tc>
                  <a:txBody>
                    <a:bodyPr/>
                    <a:lstStyle/>
                    <a:p>
                      <a:pPr algn="ctr" fontAlgn="base"/>
                      <a:r>
                        <a:rPr lang="en-GB" sz="1400" b="0" u="none" strike="noStrike" dirty="0">
                          <a:solidFill>
                            <a:srgbClr val="000000"/>
                          </a:solidFill>
                          <a:effectLst/>
                        </a:rPr>
                        <a:t>4 x SEO</a:t>
                      </a:r>
                      <a:endParaRPr lang="en-GB" sz="1400" b="0" i="0" dirty="0">
                        <a:solidFill>
                          <a:srgbClr val="000000"/>
                        </a:solidFill>
                        <a:effectLst/>
                      </a:endParaRPr>
                    </a:p>
                  </a:txBody>
                  <a:tcPr marL="65598" marR="65598" marT="32799" marB="32799"/>
                </a:tc>
                <a:tc>
                  <a:txBody>
                    <a:bodyPr/>
                    <a:lstStyle/>
                    <a:p>
                      <a:pPr algn="ctr" fontAlgn="base"/>
                      <a:r>
                        <a:rPr lang="en-GB" sz="1400" b="0" i="0" dirty="0">
                          <a:solidFill>
                            <a:srgbClr val="000000"/>
                          </a:solidFill>
                          <a:effectLst/>
                        </a:rPr>
                        <a:t>2 x SEO</a:t>
                      </a:r>
                    </a:p>
                  </a:txBody>
                  <a:tcPr marL="65598" marR="65598" marT="32799" marB="32799"/>
                </a:tc>
                <a:extLst>
                  <a:ext uri="{0D108BD9-81ED-4DB2-BD59-A6C34878D82A}">
                    <a16:rowId xmlns:a16="http://schemas.microsoft.com/office/drawing/2014/main" val="2878340719"/>
                  </a:ext>
                </a:extLst>
              </a:tr>
              <a:tr h="308009">
                <a:tc>
                  <a:txBody>
                    <a:bodyPr/>
                    <a:lstStyle/>
                    <a:p>
                      <a:pPr algn="ctr" fontAlgn="base"/>
                      <a:r>
                        <a:rPr lang="en-GB" sz="1400" b="0" u="none" strike="noStrike" dirty="0">
                          <a:solidFill>
                            <a:srgbClr val="000000"/>
                          </a:solidFill>
                          <a:effectLst/>
                        </a:rPr>
                        <a:t>3 x HEO</a:t>
                      </a:r>
                      <a:endParaRPr lang="en-GB" sz="1400" b="0" i="0" dirty="0">
                        <a:solidFill>
                          <a:srgbClr val="000000"/>
                        </a:solidFill>
                        <a:effectLst/>
                      </a:endParaRPr>
                    </a:p>
                  </a:txBody>
                  <a:tcPr marL="65598" marR="65598" marT="32799" marB="32799"/>
                </a:tc>
                <a:tc>
                  <a:txBody>
                    <a:bodyPr/>
                    <a:lstStyle/>
                    <a:p>
                      <a:pPr algn="ctr" fontAlgn="base"/>
                      <a:r>
                        <a:rPr lang="en-GB" sz="1400" b="0" u="none" strike="noStrike" dirty="0">
                          <a:solidFill>
                            <a:srgbClr val="000000"/>
                          </a:solidFill>
                          <a:effectLst/>
                        </a:rPr>
                        <a:t>1 x HEO</a:t>
                      </a:r>
                      <a:endParaRPr lang="en-GB" sz="1400" b="0" i="0" dirty="0">
                        <a:solidFill>
                          <a:srgbClr val="000000"/>
                        </a:solidFill>
                        <a:effectLst/>
                      </a:endParaRPr>
                    </a:p>
                  </a:txBody>
                  <a:tcPr marL="65598" marR="65598" marT="32799" marB="32799"/>
                </a:tc>
                <a:tc>
                  <a:txBody>
                    <a:bodyPr/>
                    <a:lstStyle/>
                    <a:p>
                      <a:pPr algn="ctr" fontAlgn="base"/>
                      <a:r>
                        <a:rPr lang="en-GB" sz="1400" b="0" u="none" strike="noStrike">
                          <a:solidFill>
                            <a:srgbClr val="000000"/>
                          </a:solidFill>
                          <a:effectLst/>
                        </a:rPr>
                        <a:t>5 x HEO</a:t>
                      </a:r>
                      <a:r>
                        <a:rPr lang="en-GB" sz="1400" b="0">
                          <a:solidFill>
                            <a:srgbClr val="000000"/>
                          </a:solidFill>
                          <a:effectLst/>
                        </a:rPr>
                        <a:t>​</a:t>
                      </a:r>
                      <a:endParaRPr lang="en-GB" sz="1400" b="0" i="0" dirty="0">
                        <a:solidFill>
                          <a:srgbClr val="000000"/>
                        </a:solidFill>
                        <a:effectLst/>
                      </a:endParaRPr>
                    </a:p>
                  </a:txBody>
                  <a:tcPr marL="65598" marR="65598" marT="32799" marB="32799"/>
                </a:tc>
                <a:tc>
                  <a:txBody>
                    <a:bodyPr/>
                    <a:lstStyle/>
                    <a:p>
                      <a:pPr algn="ctr" fontAlgn="base"/>
                      <a:r>
                        <a:rPr lang="en-GB" sz="1400" b="0" i="0" dirty="0">
                          <a:solidFill>
                            <a:srgbClr val="000000"/>
                          </a:solidFill>
                          <a:effectLst/>
                        </a:rPr>
                        <a:t>2 x HEO</a:t>
                      </a:r>
                    </a:p>
                  </a:txBody>
                  <a:tcPr marL="65598" marR="65598" marT="32799" marB="32799"/>
                </a:tc>
                <a:extLst>
                  <a:ext uri="{0D108BD9-81ED-4DB2-BD59-A6C34878D82A}">
                    <a16:rowId xmlns:a16="http://schemas.microsoft.com/office/drawing/2014/main" val="1732789251"/>
                  </a:ext>
                </a:extLst>
              </a:tr>
              <a:tr h="308009">
                <a:tc>
                  <a:txBody>
                    <a:bodyPr/>
                    <a:lstStyle/>
                    <a:p>
                      <a:pPr algn="ctr" fontAlgn="base"/>
                      <a:r>
                        <a:rPr lang="en-GB" sz="1400" b="0" u="none" strike="noStrike" dirty="0">
                          <a:solidFill>
                            <a:srgbClr val="000000"/>
                          </a:solidFill>
                          <a:effectLst/>
                        </a:rPr>
                        <a:t>1 x AO</a:t>
                      </a:r>
                      <a:endParaRPr lang="en-GB" sz="1400" b="0" i="0" dirty="0">
                        <a:solidFill>
                          <a:srgbClr val="000000"/>
                        </a:solidFill>
                        <a:effectLst/>
                      </a:endParaRPr>
                    </a:p>
                  </a:txBody>
                  <a:tcPr marL="65598" marR="65598" marT="32799" marB="32799"/>
                </a:tc>
                <a:tc>
                  <a:txBody>
                    <a:bodyPr/>
                    <a:lstStyle/>
                    <a:p>
                      <a:pPr algn="ctr" fontAlgn="base"/>
                      <a:endParaRPr lang="en-GB" sz="1400" b="0" i="0" dirty="0">
                        <a:solidFill>
                          <a:srgbClr val="000000"/>
                        </a:solidFill>
                        <a:effectLst/>
                      </a:endParaRPr>
                    </a:p>
                  </a:txBody>
                  <a:tcPr marL="65598" marR="65598" marT="32799" marB="32799"/>
                </a:tc>
                <a:tc>
                  <a:txBody>
                    <a:bodyPr/>
                    <a:lstStyle/>
                    <a:p>
                      <a:pPr algn="ctr" fontAlgn="base"/>
                      <a:endParaRPr lang="en-GB" sz="1400" b="0" i="0" dirty="0">
                        <a:solidFill>
                          <a:srgbClr val="000000"/>
                        </a:solidFill>
                        <a:effectLst/>
                      </a:endParaRPr>
                    </a:p>
                  </a:txBody>
                  <a:tcPr marL="65598" marR="65598" marT="32799" marB="32799"/>
                </a:tc>
                <a:tc>
                  <a:txBody>
                    <a:bodyPr/>
                    <a:lstStyle/>
                    <a:p>
                      <a:pPr algn="ctr" fontAlgn="base"/>
                      <a:r>
                        <a:rPr lang="en-GB" sz="1400" b="0" i="0" dirty="0">
                          <a:solidFill>
                            <a:srgbClr val="000000"/>
                          </a:solidFill>
                          <a:effectLst/>
                        </a:rPr>
                        <a:t>1 x EO</a:t>
                      </a:r>
                    </a:p>
                  </a:txBody>
                  <a:tcPr marL="65598" marR="65598" marT="32799" marB="32799"/>
                </a:tc>
                <a:extLst>
                  <a:ext uri="{0D108BD9-81ED-4DB2-BD59-A6C34878D82A}">
                    <a16:rowId xmlns:a16="http://schemas.microsoft.com/office/drawing/2014/main" val="2515802655"/>
                  </a:ext>
                </a:extLst>
              </a:tr>
              <a:tr h="2613791">
                <a:tc>
                  <a:txBody>
                    <a:bodyPr/>
                    <a:lstStyle/>
                    <a:p>
                      <a:pPr marL="171450" indent="-171450" algn="l" fontAlgn="base">
                        <a:buFont typeface="Arial" panose="020B0604020202020204" pitchFamily="34" charset="0"/>
                        <a:buChar char="•"/>
                      </a:pPr>
                      <a:r>
                        <a:rPr lang="en-GB" sz="1200" b="0" u="none" strike="noStrike" dirty="0">
                          <a:solidFill>
                            <a:srgbClr val="000000"/>
                          </a:solidFill>
                          <a:effectLst/>
                        </a:rPr>
                        <a:t>Develop and maintain DOSR suite of regulations that ensures goal-based and prescriptive regulation (DSA 02.OME).</a:t>
                      </a:r>
                      <a:r>
                        <a:rPr lang="en-GB" sz="1200" b="0" dirty="0">
                          <a:solidFill>
                            <a:srgbClr val="000000"/>
                          </a:solidFill>
                          <a:effectLst/>
                        </a:rPr>
                        <a:t>​</a:t>
                      </a:r>
                    </a:p>
                    <a:p>
                      <a:pPr marL="171450" indent="-171450" algn="l" fontAlgn="base">
                        <a:buFont typeface="Arial" panose="020B0604020202020204" pitchFamily="34" charset="0"/>
                        <a:buChar char="•"/>
                      </a:pPr>
                      <a:r>
                        <a:rPr lang="en-GB" sz="1200" b="0" u="none" strike="noStrike" dirty="0">
                          <a:solidFill>
                            <a:srgbClr val="000000"/>
                          </a:solidFill>
                          <a:effectLst/>
                        </a:rPr>
                        <a:t>Develop and maintain DOSR Guidance Material (DSA 03.OME).</a:t>
                      </a:r>
                    </a:p>
                    <a:p>
                      <a:pPr marL="171450" indent="-171450" algn="l" fontAlgn="base">
                        <a:buFont typeface="Arial" panose="020B0604020202020204" pitchFamily="34" charset="0"/>
                        <a:buChar char="•"/>
                      </a:pPr>
                      <a:r>
                        <a:rPr lang="en-GB" sz="1200" b="0" u="none" strike="noStrike" dirty="0">
                          <a:solidFill>
                            <a:srgbClr val="000000"/>
                          </a:solidFill>
                          <a:effectLst/>
                        </a:rPr>
                        <a:t>Support NATO with international standards.</a:t>
                      </a:r>
                      <a:r>
                        <a:rPr lang="en-GB" sz="1200" b="0" dirty="0">
                          <a:solidFill>
                            <a:srgbClr val="000000"/>
                          </a:solidFill>
                          <a:effectLst/>
                        </a:rPr>
                        <a:t>​</a:t>
                      </a:r>
                    </a:p>
                    <a:p>
                      <a:pPr marL="171450" indent="-171450" algn="l" fontAlgn="base">
                        <a:buFont typeface="Arial" panose="020B0604020202020204" pitchFamily="34" charset="0"/>
                        <a:buChar char="•"/>
                      </a:pPr>
                      <a:r>
                        <a:rPr lang="en-GB" sz="1200" b="0" u="none" strike="noStrike" dirty="0">
                          <a:solidFill>
                            <a:srgbClr val="000000"/>
                          </a:solidFill>
                          <a:effectLst/>
                        </a:rPr>
                        <a:t>Maintain DOSR Information and Web sites.</a:t>
                      </a:r>
                      <a:r>
                        <a:rPr lang="en-GB" sz="1200" b="0" dirty="0">
                          <a:solidFill>
                            <a:srgbClr val="000000"/>
                          </a:solidFill>
                          <a:effectLst/>
                        </a:rPr>
                        <a:t>​</a:t>
                      </a:r>
                    </a:p>
                    <a:p>
                      <a:pPr marL="171450" indent="-171450" algn="l" fontAlgn="base">
                        <a:buFont typeface="Arial" panose="020B0604020202020204" pitchFamily="34" charset="0"/>
                        <a:buChar char="•"/>
                      </a:pPr>
                      <a:r>
                        <a:rPr lang="en-GB" sz="1200" b="0" u="none" strike="noStrike" dirty="0">
                          <a:solidFill>
                            <a:srgbClr val="000000"/>
                          </a:solidFill>
                          <a:effectLst/>
                        </a:rPr>
                        <a:t>Maintain DOSR Document Library.</a:t>
                      </a:r>
                      <a:r>
                        <a:rPr lang="en-GB" sz="1200" b="0" dirty="0">
                          <a:solidFill>
                            <a:srgbClr val="000000"/>
                          </a:solidFill>
                          <a:effectLst/>
                        </a:rPr>
                        <a:t>​</a:t>
                      </a:r>
                    </a:p>
                    <a:p>
                      <a:pPr marL="171450" indent="-171450" algn="l" fontAlgn="base">
                        <a:buFont typeface="Arial" panose="020B0604020202020204" pitchFamily="34" charset="0"/>
                        <a:buChar char="•"/>
                      </a:pPr>
                      <a:r>
                        <a:rPr lang="en-GB" sz="1200" b="0" u="none" strike="noStrike" dirty="0">
                          <a:solidFill>
                            <a:srgbClr val="000000"/>
                          </a:solidFill>
                          <a:effectLst/>
                        </a:rPr>
                        <a:t>Facilitation of DOSR Stakeholder Committee, Safety Committees and Working Groups.</a:t>
                      </a:r>
                      <a:endParaRPr lang="en-GB" sz="1200" b="0" i="0" dirty="0">
                        <a:solidFill>
                          <a:srgbClr val="000000"/>
                        </a:solidFill>
                        <a:effectLst/>
                      </a:endParaRPr>
                    </a:p>
                  </a:txBody>
                  <a:tcPr marL="65598" marR="65598" marT="32799" marB="32799"/>
                </a:tc>
                <a:tc>
                  <a:txBody>
                    <a:bodyPr/>
                    <a:lstStyle/>
                    <a:p>
                      <a:pPr marL="171450" indent="-171450" algn="l" fontAlgn="base">
                        <a:buFont typeface="Arial" panose="020B0604020202020204" pitchFamily="34" charset="0"/>
                        <a:buChar char="•"/>
                      </a:pPr>
                      <a:r>
                        <a:rPr lang="en-US" sz="1200" b="0" u="none" strike="noStrike" dirty="0">
                          <a:solidFill>
                            <a:srgbClr val="000000"/>
                          </a:solidFill>
                          <a:effectLst/>
                        </a:rPr>
                        <a:t>Conduct evidence-based risk analysis.</a:t>
                      </a:r>
                      <a:r>
                        <a:rPr lang="en-US" sz="1200" b="0" dirty="0">
                          <a:solidFill>
                            <a:srgbClr val="000000"/>
                          </a:solidFill>
                          <a:effectLst/>
                        </a:rPr>
                        <a:t>​</a:t>
                      </a:r>
                    </a:p>
                    <a:p>
                      <a:pPr marL="171450" indent="-171450" algn="l" fontAlgn="base">
                        <a:buFont typeface="Arial" panose="020B0604020202020204" pitchFamily="34" charset="0"/>
                        <a:buChar char="•"/>
                      </a:pPr>
                      <a:r>
                        <a:rPr lang="en-US" sz="1200" b="0" u="none" strike="noStrike" dirty="0">
                          <a:solidFill>
                            <a:srgbClr val="000000"/>
                          </a:solidFill>
                          <a:effectLst/>
                        </a:rPr>
                        <a:t>Manage “DOME” input/output</a:t>
                      </a:r>
                      <a:r>
                        <a:rPr lang="en-US" sz="1200" b="0" dirty="0">
                          <a:solidFill>
                            <a:srgbClr val="000000"/>
                          </a:solidFill>
                          <a:effectLst/>
                        </a:rPr>
                        <a:t>​ </a:t>
                      </a:r>
                      <a:r>
                        <a:rPr lang="en-US" sz="1200" b="0" u="none" strike="noStrike" dirty="0">
                          <a:solidFill>
                            <a:srgbClr val="000000"/>
                          </a:solidFill>
                          <a:effectLst/>
                        </a:rPr>
                        <a:t>(DOSR’s RAE Tool).</a:t>
                      </a:r>
                      <a:r>
                        <a:rPr lang="en-US" sz="1200" b="0" dirty="0">
                          <a:solidFill>
                            <a:srgbClr val="000000"/>
                          </a:solidFill>
                          <a:effectLst/>
                        </a:rPr>
                        <a:t>​</a:t>
                      </a:r>
                    </a:p>
                    <a:p>
                      <a:pPr marL="171450" indent="-171450" algn="l" fontAlgn="base">
                        <a:buFont typeface="Arial" panose="020B0604020202020204" pitchFamily="34" charset="0"/>
                        <a:buChar char="•"/>
                      </a:pPr>
                      <a:r>
                        <a:rPr lang="en-US" sz="1200" b="0" u="none" strike="noStrike" dirty="0">
                          <a:solidFill>
                            <a:srgbClr val="000000"/>
                          </a:solidFill>
                          <a:effectLst/>
                        </a:rPr>
                        <a:t>Manage DOSR Range Licensing</a:t>
                      </a:r>
                    </a:p>
                    <a:p>
                      <a:pPr marL="171450" indent="-171450" algn="l" fontAlgn="base">
                        <a:buFont typeface="Arial" panose="020B0604020202020204" pitchFamily="34" charset="0"/>
                        <a:buChar char="•"/>
                      </a:pPr>
                      <a:r>
                        <a:rPr lang="en-US" sz="1200" b="0" dirty="0">
                          <a:solidFill>
                            <a:srgbClr val="000000"/>
                          </a:solidFill>
                          <a:effectLst/>
                        </a:rPr>
                        <a:t>Leadership support and DSA HQ Working Group Support​</a:t>
                      </a:r>
                      <a:endParaRPr lang="en-US" sz="1200" b="0" i="0" dirty="0">
                        <a:solidFill>
                          <a:srgbClr val="000000"/>
                        </a:solidFill>
                        <a:effectLst/>
                      </a:endParaRPr>
                    </a:p>
                  </a:txBody>
                  <a:tcPr marL="65598" marR="65598" marT="32799" marB="32799"/>
                </a:tc>
                <a:tc>
                  <a:txBody>
                    <a:bodyPr/>
                    <a:lstStyle/>
                    <a:p>
                      <a:pPr marL="171450" indent="-171450" algn="l" fontAlgn="base">
                        <a:buFont typeface="Arial" panose="020B0604020202020204" pitchFamily="34" charset="0"/>
                        <a:buChar char="•"/>
                      </a:pPr>
                      <a:r>
                        <a:rPr lang="en-GB" sz="1200" b="0" u="none" strike="noStrike" dirty="0">
                          <a:solidFill>
                            <a:srgbClr val="000000"/>
                          </a:solidFill>
                          <a:effectLst/>
                        </a:rPr>
                        <a:t>Conduct risk-based audits and inspections where they can have the most beneficial effects.</a:t>
                      </a:r>
                      <a:r>
                        <a:rPr lang="en-GB" sz="1200" b="0" dirty="0">
                          <a:solidFill>
                            <a:srgbClr val="000000"/>
                          </a:solidFill>
                          <a:effectLst/>
                        </a:rPr>
                        <a:t>​</a:t>
                      </a:r>
                    </a:p>
                    <a:p>
                      <a:pPr marL="171450" indent="-171450" algn="l" fontAlgn="base">
                        <a:buFont typeface="Arial" panose="020B0604020202020204" pitchFamily="34" charset="0"/>
                        <a:buChar char="•"/>
                      </a:pPr>
                      <a:r>
                        <a:rPr lang="en-GB" sz="1200" b="0" u="none" strike="noStrike" dirty="0">
                          <a:solidFill>
                            <a:srgbClr val="000000"/>
                          </a:solidFill>
                          <a:effectLst/>
                        </a:rPr>
                        <a:t>Gather evidence as to whether activity is being conducted safely, the degree of compliance with regulations, and confirmation that Risk-to-Life (</a:t>
                      </a:r>
                      <a:r>
                        <a:rPr lang="en-GB" sz="1200" b="0" u="none" strike="noStrike" dirty="0" err="1">
                          <a:solidFill>
                            <a:srgbClr val="000000"/>
                          </a:solidFill>
                          <a:effectLst/>
                        </a:rPr>
                        <a:t>RtL</a:t>
                      </a:r>
                      <a:r>
                        <a:rPr lang="en-GB" sz="1200" b="0" u="none" strike="noStrike" dirty="0">
                          <a:solidFill>
                            <a:srgbClr val="000000"/>
                          </a:solidFill>
                          <a:effectLst/>
                        </a:rPr>
                        <a:t>) and other safety and environmental outcomes are being well managed and mitigated.</a:t>
                      </a:r>
                      <a:r>
                        <a:rPr lang="en-GB" sz="1200" b="0" dirty="0">
                          <a:solidFill>
                            <a:srgbClr val="000000"/>
                          </a:solidFill>
                          <a:effectLst/>
                        </a:rPr>
                        <a:t>​</a:t>
                      </a:r>
                    </a:p>
                    <a:p>
                      <a:pPr marL="171450" indent="-171450" algn="l" fontAlgn="base">
                        <a:buFont typeface="Arial" panose="020B0604020202020204" pitchFamily="34" charset="0"/>
                        <a:buChar char="•"/>
                      </a:pPr>
                      <a:r>
                        <a:rPr lang="en-GB" sz="1200" b="0" u="none" strike="noStrike" dirty="0">
                          <a:solidFill>
                            <a:srgbClr val="000000"/>
                          </a:solidFill>
                          <a:effectLst/>
                        </a:rPr>
                        <a:t>Manage DOSR Enforcement activity.</a:t>
                      </a:r>
                      <a:r>
                        <a:rPr lang="en-GB" sz="1200" b="0" dirty="0">
                          <a:solidFill>
                            <a:srgbClr val="000000"/>
                          </a:solidFill>
                          <a:effectLst/>
                        </a:rPr>
                        <a:t>​</a:t>
                      </a:r>
                    </a:p>
                    <a:p>
                      <a:pPr marL="171450" indent="-171450" algn="l" fontAlgn="base">
                        <a:buFont typeface="Arial" panose="020B0604020202020204" pitchFamily="34" charset="0"/>
                        <a:buChar char="•"/>
                      </a:pPr>
                      <a:r>
                        <a:rPr lang="en-GB" sz="1200" b="0" u="none" strike="noStrike" dirty="0">
                          <a:solidFill>
                            <a:srgbClr val="000000"/>
                          </a:solidFill>
                          <a:effectLst/>
                        </a:rPr>
                        <a:t>Input reports to “DOME”</a:t>
                      </a:r>
                      <a:r>
                        <a:rPr lang="en-GB" sz="1200" b="0" dirty="0">
                          <a:solidFill>
                            <a:srgbClr val="000000"/>
                          </a:solidFill>
                          <a:effectLst/>
                        </a:rPr>
                        <a:t>​ </a:t>
                      </a:r>
                      <a:r>
                        <a:rPr lang="en-GB" sz="1200" b="0" u="none" strike="noStrike" dirty="0">
                          <a:solidFill>
                            <a:srgbClr val="000000"/>
                          </a:solidFill>
                          <a:effectLst/>
                        </a:rPr>
                        <a:t>(DOSR’s RAE Tool).</a:t>
                      </a:r>
                      <a:r>
                        <a:rPr lang="en-GB" sz="1200" b="0" dirty="0">
                          <a:solidFill>
                            <a:srgbClr val="000000"/>
                          </a:solidFill>
                          <a:effectLst/>
                        </a:rPr>
                        <a:t>​</a:t>
                      </a:r>
                    </a:p>
                  </a:txBody>
                  <a:tcPr marL="65598" marR="65598" marT="32799" marB="32799"/>
                </a:tc>
                <a:tc>
                  <a:txBody>
                    <a:bodyPr/>
                    <a:lstStyle/>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lang="en-GB" sz="1200" b="0" u="none" strike="noStrike" dirty="0">
                          <a:solidFill>
                            <a:srgbClr val="000000"/>
                          </a:solidFill>
                          <a:effectLst/>
                        </a:rPr>
                        <a:t>Certification of OME</a:t>
                      </a:r>
                    </a:p>
                    <a:p>
                      <a:pPr marL="171450" indent="-171450" algn="l" fontAlgn="base">
                        <a:buFont typeface="Arial" panose="020B0604020202020204" pitchFamily="34" charset="0"/>
                        <a:buChar char="•"/>
                      </a:pPr>
                      <a:r>
                        <a:rPr lang="en-GB" sz="1200" b="0" dirty="0">
                          <a:solidFill>
                            <a:srgbClr val="000000"/>
                          </a:solidFill>
                          <a:effectLst/>
                        </a:rPr>
                        <a:t>Mutual Recognition with International Partners</a:t>
                      </a:r>
                    </a:p>
                    <a:p>
                      <a:pPr marL="171450" indent="-171450" algn="l" fontAlgn="base">
                        <a:buFont typeface="Arial" panose="020B0604020202020204" pitchFamily="34" charset="0"/>
                        <a:buChar char="•"/>
                      </a:pPr>
                      <a:r>
                        <a:rPr lang="en-GB" sz="1200" b="0" dirty="0">
                          <a:solidFill>
                            <a:srgbClr val="000000"/>
                          </a:solidFill>
                          <a:effectLst/>
                        </a:rPr>
                        <a:t>Live Range and FTA Licencing Signatory</a:t>
                      </a:r>
                    </a:p>
                    <a:p>
                      <a:pPr marL="171450" indent="-171450" algn="l" fontAlgn="base">
                        <a:buFont typeface="Arial" panose="020B0604020202020204" pitchFamily="34" charset="0"/>
                        <a:buChar char="•"/>
                      </a:pPr>
                      <a:r>
                        <a:rPr lang="en-GB" sz="1200" b="0" dirty="0">
                          <a:solidFill>
                            <a:srgbClr val="000000"/>
                          </a:solidFill>
                          <a:effectLst/>
                        </a:rPr>
                        <a:t>Management of Hazard Classification for Explosives (Class 1 DGs)</a:t>
                      </a:r>
                    </a:p>
                  </a:txBody>
                  <a:tcPr marL="65598" marR="65598" marT="32799" marB="32799"/>
                </a:tc>
                <a:extLst>
                  <a:ext uri="{0D108BD9-81ED-4DB2-BD59-A6C34878D82A}">
                    <a16:rowId xmlns:a16="http://schemas.microsoft.com/office/drawing/2014/main" val="3508902773"/>
                  </a:ext>
                </a:extLst>
              </a:tr>
              <a:tr h="306921">
                <a:tc gridSpan="4">
                  <a:txBody>
                    <a:bodyPr/>
                    <a:lstStyle/>
                    <a:p>
                      <a:pPr algn="ctr" fontAlgn="base"/>
                      <a:r>
                        <a:rPr lang="en-GB" sz="1100" b="1" u="none" strike="noStrike" dirty="0">
                          <a:solidFill>
                            <a:schemeClr val="bg1"/>
                          </a:solidFill>
                          <a:effectLst/>
                        </a:rPr>
                        <a:t>Output = DOSR Annual Report to DG DSA</a:t>
                      </a:r>
                      <a:r>
                        <a:rPr lang="en-GB" sz="1100" b="0" dirty="0">
                          <a:solidFill>
                            <a:schemeClr val="bg1"/>
                          </a:solidFill>
                          <a:effectLst/>
                        </a:rPr>
                        <a:t>​</a:t>
                      </a:r>
                      <a:endParaRPr lang="en-GB" sz="1600" b="0" i="0" dirty="0">
                        <a:solidFill>
                          <a:schemeClr val="bg1"/>
                        </a:solidFill>
                        <a:effectLst/>
                      </a:endParaRPr>
                    </a:p>
                  </a:txBody>
                  <a:tcPr marL="65598" marR="65598" marT="32799" marB="32799">
                    <a:solidFill>
                      <a:srgbClr val="7C345B"/>
                    </a:solidFill>
                  </a:tcPr>
                </a:tc>
                <a:tc hMerge="1">
                  <a:txBody>
                    <a:bodyPr/>
                    <a:lstStyle/>
                    <a:p>
                      <a:endParaRPr lang="en-GB"/>
                    </a:p>
                  </a:txBody>
                  <a:tcPr/>
                </a:tc>
                <a:tc hMerge="1">
                  <a:txBody>
                    <a:bodyPr/>
                    <a:lstStyle/>
                    <a:p>
                      <a:pPr algn="ctr" fontAlgn="base"/>
                      <a:endParaRPr lang="en-GB" sz="1800" b="0" i="0" dirty="0">
                        <a:solidFill>
                          <a:srgbClr val="000000"/>
                        </a:solidFill>
                        <a:effectLst/>
                      </a:endParaRPr>
                    </a:p>
                  </a:txBody>
                  <a:tcPr marL="65598" marR="65598" marT="32799" marB="32799">
                    <a:solidFill>
                      <a:srgbClr val="7C345B"/>
                    </a:solidFill>
                  </a:tcPr>
                </a:tc>
                <a:tc hMerge="1">
                  <a:txBody>
                    <a:bodyPr/>
                    <a:lstStyle/>
                    <a:p>
                      <a:pPr algn="ctr" fontAlgn="base"/>
                      <a:endParaRPr lang="en-GB" sz="1800" b="0" i="0" dirty="0">
                        <a:solidFill>
                          <a:srgbClr val="000000"/>
                        </a:solidFill>
                        <a:effectLst/>
                      </a:endParaRPr>
                    </a:p>
                  </a:txBody>
                  <a:tcPr marL="65598" marR="65598" marT="32799" marB="32799">
                    <a:solidFill>
                      <a:srgbClr val="7C345B"/>
                    </a:solidFill>
                  </a:tcPr>
                </a:tc>
                <a:extLst>
                  <a:ext uri="{0D108BD9-81ED-4DB2-BD59-A6C34878D82A}">
                    <a16:rowId xmlns:a16="http://schemas.microsoft.com/office/drawing/2014/main" val="598805528"/>
                  </a:ext>
                </a:extLst>
              </a:tr>
            </a:tbl>
          </a:graphicData>
        </a:graphic>
      </p:graphicFrame>
      <p:cxnSp>
        <p:nvCxnSpPr>
          <p:cNvPr id="2" name="Straight Connector 1">
            <a:extLst>
              <a:ext uri="{FF2B5EF4-FFF2-40B4-BE49-F238E27FC236}">
                <a16:creationId xmlns:a16="http://schemas.microsoft.com/office/drawing/2014/main" id="{F441C1F6-A6E1-F145-C4C8-83E29379EEE1}"/>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pic>
        <p:nvPicPr>
          <p:cNvPr id="3" name="Picture 2" descr="A person in a suit and tie&#10;&#10;Description automatically generated">
            <a:extLst>
              <a:ext uri="{FF2B5EF4-FFF2-40B4-BE49-F238E27FC236}">
                <a16:creationId xmlns:a16="http://schemas.microsoft.com/office/drawing/2014/main" id="{E682C9A1-DEAD-4ED0-5177-9F8DCAF9D67C}"/>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1113390" y="0"/>
            <a:ext cx="1078610" cy="1427219"/>
          </a:xfrm>
          <a:prstGeom prst="rect">
            <a:avLst/>
          </a:prstGeom>
        </p:spPr>
      </p:pic>
    </p:spTree>
    <p:extLst>
      <p:ext uri="{BB962C8B-B14F-4D97-AF65-F5344CB8AC3E}">
        <p14:creationId xmlns:p14="http://schemas.microsoft.com/office/powerpoint/2010/main" val="2308797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5008AB-BE80-49ED-AB0D-FF56B8BABC8A}"/>
              </a:ext>
            </a:extLst>
          </p:cNvPr>
          <p:cNvSpPr txBox="1"/>
          <p:nvPr/>
        </p:nvSpPr>
        <p:spPr>
          <a:xfrm>
            <a:off x="1567278" y="6541241"/>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dirty="0" smtClean="0">
                <a:solidFill>
                  <a:srgbClr val="4F213A"/>
                </a:solidFill>
              </a:rPr>
              <a:pPr algn="r"/>
              <a:t>14</a:t>
            </a:fld>
            <a:endParaRPr lang="en-GB" dirty="0">
              <a:solidFill>
                <a:srgbClr val="4F213A"/>
              </a:solidFill>
            </a:endParaRPr>
          </a:p>
        </p:txBody>
      </p:sp>
      <p:sp>
        <p:nvSpPr>
          <p:cNvPr id="9" name="Text Box 7">
            <a:extLst>
              <a:ext uri="{FF2B5EF4-FFF2-40B4-BE49-F238E27FC236}">
                <a16:creationId xmlns:a16="http://schemas.microsoft.com/office/drawing/2014/main" id="{F201A295-82A7-4507-BA7F-AC760B95AF10}"/>
              </a:ext>
            </a:extLst>
          </p:cNvPr>
          <p:cNvSpPr txBox="1">
            <a:spLocks noChangeArrowheads="1"/>
          </p:cNvSpPr>
          <p:nvPr/>
        </p:nvSpPr>
        <p:spPr bwMode="auto">
          <a:xfrm>
            <a:off x="599796" y="5889042"/>
            <a:ext cx="10574961"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000" baseline="0" dirty="0">
                <a:solidFill>
                  <a:schemeClr val="bg1"/>
                </a:solidFill>
              </a:rPr>
              <a:t>Defence Ordnance, Munitions and Explosives Safety Regulator</a:t>
            </a:r>
          </a:p>
        </p:txBody>
      </p:sp>
      <p:sp>
        <p:nvSpPr>
          <p:cNvPr id="13" name="Title 3">
            <a:extLst>
              <a:ext uri="{FF2B5EF4-FFF2-40B4-BE49-F238E27FC236}">
                <a16:creationId xmlns:a16="http://schemas.microsoft.com/office/drawing/2014/main" id="{A67DEBD2-CFCB-4FD6-BAFB-CC3BBDCAF12C}"/>
              </a:ext>
            </a:extLst>
          </p:cNvPr>
          <p:cNvSpPr txBox="1">
            <a:spLocks/>
          </p:cNvSpPr>
          <p:nvPr/>
        </p:nvSpPr>
        <p:spPr>
          <a:xfrm>
            <a:off x="3359672" y="396603"/>
            <a:ext cx="8185578" cy="584573"/>
          </a:xfrm>
          <a:prstGeom prst="rect">
            <a:avLst/>
          </a:prstGeom>
        </p:spPr>
        <p:txBody>
          <a:bodyPr vert="horz" lIns="91440" tIns="45720" rIns="91440" bIns="45720" rtlCol="0" anchor="t">
            <a:normAutofit fontScale="97500"/>
          </a:bodyPr>
          <a:lstStyle>
            <a:lvl1pPr algn="l" defTabSz="914400" rtl="0" eaLnBrk="1" latinLnBrk="0" hangingPunct="1">
              <a:lnSpc>
                <a:spcPct val="90000"/>
              </a:lnSpc>
              <a:spcBef>
                <a:spcPct val="0"/>
              </a:spcBef>
              <a:buNone/>
              <a:defRPr sz="3300" kern="1200">
                <a:solidFill>
                  <a:srgbClr val="4F213A"/>
                </a:solidFill>
                <a:latin typeface="+mj-lt"/>
                <a:ea typeface="+mj-ea"/>
                <a:cs typeface="+mj-cs"/>
              </a:defRPr>
            </a:lvl1pPr>
          </a:lstStyle>
          <a:p>
            <a:r>
              <a:rPr lang="en-GB" sz="2800" dirty="0"/>
              <a:t>DOSR PoC: </a:t>
            </a:r>
          </a:p>
        </p:txBody>
      </p:sp>
      <p:graphicFrame>
        <p:nvGraphicFramePr>
          <p:cNvPr id="16" name="Table 15">
            <a:extLst>
              <a:ext uri="{FF2B5EF4-FFF2-40B4-BE49-F238E27FC236}">
                <a16:creationId xmlns:a16="http://schemas.microsoft.com/office/drawing/2014/main" id="{A936042F-AB9C-4258-BCF1-C3E30A5261A6}"/>
              </a:ext>
            </a:extLst>
          </p:cNvPr>
          <p:cNvGraphicFramePr>
            <a:graphicFrameLocks noGrp="1"/>
          </p:cNvGraphicFramePr>
          <p:nvPr>
            <p:extLst>
              <p:ext uri="{D42A27DB-BD31-4B8C-83A1-F6EECF244321}">
                <p14:modId xmlns:p14="http://schemas.microsoft.com/office/powerpoint/2010/main" val="1233496710"/>
              </p:ext>
            </p:extLst>
          </p:nvPr>
        </p:nvGraphicFramePr>
        <p:xfrm>
          <a:off x="1959599" y="1281962"/>
          <a:ext cx="8213090" cy="4523754"/>
        </p:xfrm>
        <a:graphic>
          <a:graphicData uri="http://schemas.openxmlformats.org/drawingml/2006/table">
            <a:tbl>
              <a:tblPr firstRow="1" firstCol="1" bandRow="1"/>
              <a:tblGrid>
                <a:gridCol w="1566545">
                  <a:extLst>
                    <a:ext uri="{9D8B030D-6E8A-4147-A177-3AD203B41FA5}">
                      <a16:colId xmlns:a16="http://schemas.microsoft.com/office/drawing/2014/main" val="543376744"/>
                    </a:ext>
                  </a:extLst>
                </a:gridCol>
                <a:gridCol w="1980565">
                  <a:extLst>
                    <a:ext uri="{9D8B030D-6E8A-4147-A177-3AD203B41FA5}">
                      <a16:colId xmlns:a16="http://schemas.microsoft.com/office/drawing/2014/main" val="3442441752"/>
                    </a:ext>
                  </a:extLst>
                </a:gridCol>
                <a:gridCol w="1980565">
                  <a:extLst>
                    <a:ext uri="{9D8B030D-6E8A-4147-A177-3AD203B41FA5}">
                      <a16:colId xmlns:a16="http://schemas.microsoft.com/office/drawing/2014/main" val="3128304390"/>
                    </a:ext>
                  </a:extLst>
                </a:gridCol>
                <a:gridCol w="2685415">
                  <a:extLst>
                    <a:ext uri="{9D8B030D-6E8A-4147-A177-3AD203B41FA5}">
                      <a16:colId xmlns:a16="http://schemas.microsoft.com/office/drawing/2014/main" val="2421720577"/>
                    </a:ext>
                  </a:extLst>
                </a:gridCol>
              </a:tblGrid>
              <a:tr h="162284">
                <a:tc>
                  <a:txBody>
                    <a:bodyPr/>
                    <a:lstStyle/>
                    <a:p>
                      <a:pPr algn="ctr">
                        <a:lnSpc>
                          <a:spcPct val="107000"/>
                        </a:lnSpc>
                        <a:spcBef>
                          <a:spcPts val="0"/>
                        </a:spcBef>
                        <a:spcAft>
                          <a:spcPts val="0"/>
                        </a:spcAft>
                      </a:pPr>
                      <a:r>
                        <a:rPr lang="en-GB" sz="900" b="1" dirty="0">
                          <a:solidFill>
                            <a:schemeClr val="bg1"/>
                          </a:solidFill>
                          <a:effectLst/>
                          <a:latin typeface="Calibri"/>
                          <a:ea typeface="Calibri" panose="020F0502020204030204" pitchFamily="34" charset="0"/>
                          <a:cs typeface="Times New Roman"/>
                        </a:rPr>
                        <a:t>Subject</a:t>
                      </a:r>
                      <a:endParaRPr lang="en-GB" sz="900" dirty="0">
                        <a:solidFill>
                          <a:schemeClr val="bg1"/>
                        </a:solidFill>
                        <a:effectLst/>
                        <a:latin typeface="Calibri"/>
                        <a:ea typeface="Calibri" panose="020F0502020204030204" pitchFamily="34" charset="0"/>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tc>
                  <a:txBody>
                    <a:bodyPr/>
                    <a:lstStyle/>
                    <a:p>
                      <a:pPr algn="ctr">
                        <a:lnSpc>
                          <a:spcPct val="107000"/>
                        </a:lnSpc>
                        <a:spcBef>
                          <a:spcPts val="0"/>
                        </a:spcBef>
                        <a:spcAft>
                          <a:spcPts val="0"/>
                        </a:spcAft>
                      </a:pPr>
                      <a:r>
                        <a:rPr lang="en-GB" sz="900" b="1" dirty="0">
                          <a:solidFill>
                            <a:schemeClr val="bg1"/>
                          </a:solidFill>
                          <a:effectLst/>
                          <a:latin typeface="Calibri"/>
                          <a:ea typeface="Calibri" panose="020F0502020204030204" pitchFamily="34" charset="0"/>
                          <a:cs typeface="Times New Roman"/>
                        </a:rPr>
                        <a:t>Role</a:t>
                      </a:r>
                      <a:endParaRPr lang="en-GB" sz="900" dirty="0">
                        <a:solidFill>
                          <a:schemeClr val="bg1"/>
                        </a:solidFill>
                        <a:effectLst/>
                        <a:latin typeface="Calibri"/>
                        <a:ea typeface="Calibri" panose="020F0502020204030204" pitchFamily="34" charset="0"/>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tc>
                  <a:txBody>
                    <a:bodyPr/>
                    <a:lstStyle/>
                    <a:p>
                      <a:pPr algn="ctr">
                        <a:lnSpc>
                          <a:spcPct val="107000"/>
                        </a:lnSpc>
                        <a:spcBef>
                          <a:spcPts val="0"/>
                        </a:spcBef>
                        <a:spcAft>
                          <a:spcPts val="0"/>
                        </a:spcAft>
                      </a:pPr>
                      <a:r>
                        <a:rPr lang="en-GB" sz="900" b="1" dirty="0">
                          <a:solidFill>
                            <a:schemeClr val="bg1"/>
                          </a:solidFill>
                          <a:effectLst/>
                          <a:latin typeface="Calibri"/>
                          <a:ea typeface="Calibri" panose="020F0502020204030204" pitchFamily="34" charset="0"/>
                          <a:cs typeface="Times New Roman"/>
                        </a:rPr>
                        <a:t>Position</a:t>
                      </a:r>
                      <a:endParaRPr lang="en-GB" sz="900" dirty="0">
                        <a:solidFill>
                          <a:schemeClr val="bg1"/>
                        </a:solidFill>
                        <a:effectLst/>
                        <a:latin typeface="Calibri"/>
                        <a:ea typeface="Calibri" panose="020F0502020204030204" pitchFamily="34" charset="0"/>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tc>
                  <a:txBody>
                    <a:bodyPr/>
                    <a:lstStyle/>
                    <a:p>
                      <a:pPr algn="ctr">
                        <a:lnSpc>
                          <a:spcPct val="107000"/>
                        </a:lnSpc>
                        <a:spcBef>
                          <a:spcPts val="0"/>
                        </a:spcBef>
                        <a:spcAft>
                          <a:spcPts val="0"/>
                        </a:spcAft>
                      </a:pPr>
                      <a:r>
                        <a:rPr lang="en-GB" sz="900" b="1" dirty="0">
                          <a:solidFill>
                            <a:schemeClr val="bg1"/>
                          </a:solidFill>
                          <a:effectLst/>
                          <a:latin typeface="Calibri"/>
                          <a:ea typeface="Calibri" panose="020F0502020204030204" pitchFamily="34" charset="0"/>
                          <a:cs typeface="Times New Roman"/>
                        </a:rPr>
                        <a:t>Current incumbent</a:t>
                      </a:r>
                      <a:endParaRPr lang="en-GB" sz="900" dirty="0">
                        <a:solidFill>
                          <a:schemeClr val="bg1"/>
                        </a:solidFill>
                        <a:effectLst/>
                        <a:latin typeface="Calibri"/>
                        <a:ea typeface="Calibri" panose="020F0502020204030204" pitchFamily="34" charset="0"/>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extLst>
                  <a:ext uri="{0D108BD9-81ED-4DB2-BD59-A6C34878D82A}">
                    <a16:rowId xmlns:a16="http://schemas.microsoft.com/office/drawing/2014/main" val="2776712385"/>
                  </a:ext>
                </a:extLst>
              </a:tr>
              <a:tr h="235054">
                <a:tc rowSpan="4">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DOSR Management</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Team Leader</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DSA-DOSR-TL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Steve Gillstroem McLean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44631746"/>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Assurance Team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DSA-DOSR-Assurance-ATL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GB" sz="900" dirty="0">
                          <a:effectLst/>
                          <a:latin typeface="Calibri" panose="020F0502020204030204" pitchFamily="34" charset="0"/>
                          <a:ea typeface="Calibri" panose="020F0502020204030204" pitchFamily="34" charset="0"/>
                          <a:cs typeface="Times New Roman" panose="02020603050405020304" pitchFamily="18" charset="0"/>
                        </a:rPr>
                        <a:t>Simon Rose</a:t>
                      </a:r>
                      <a:endParaRPr lang="en-GB" sz="900" baseline="30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82129511"/>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Regulations &amp; A&amp;P</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DSA-DOSR-Regulation-ATL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Dr Jocelyn Peach</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4983737"/>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Permissioning</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DSA-DOSR-Permissioning-ATL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GB" sz="900" dirty="0">
                          <a:effectLst/>
                          <a:latin typeface="Calibri" panose="020F0502020204030204" pitchFamily="34" charset="0"/>
                          <a:ea typeface="Calibri" panose="020F0502020204030204" pitchFamily="34" charset="0"/>
                          <a:cs typeface="Times New Roman" panose="02020603050405020304" pitchFamily="18" charset="0"/>
                        </a:rPr>
                        <a:t>Dave Brook</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60959179"/>
                  </a:ext>
                </a:extLst>
              </a:tr>
              <a:tr h="235054">
                <a:tc rowSpan="4">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Assurance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Acquisition &amp; Certification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DSA-DOSR-Assurance-OME-2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Adam Humphreys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26379574"/>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Service and Operational Safety Management of OME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DSA-DOSR-Assurance-ESAT-1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a:effectLst/>
                          <a:latin typeface="Calibri" panose="020F0502020204030204" pitchFamily="34" charset="0"/>
                          <a:ea typeface="Calibri" panose="020F0502020204030204" pitchFamily="34" charset="0"/>
                          <a:cs typeface="Times New Roman" panose="02020603050405020304" pitchFamily="18" charset="0"/>
                        </a:rPr>
                        <a:t>Chris Gregory</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2013317"/>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Range Safety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DSA-DOSR-Assurance-RSAT-1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Will Paterson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99639916"/>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Major Accident Control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DSA-DOSR-Assurance-MACR-1</a:t>
                      </a:r>
                    </a:p>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DSA-DOSR-Assurance-MACR-2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Brian Williams</a:t>
                      </a:r>
                      <a:r>
                        <a:rPr lang="en-GB" sz="900" baseline="30000" dirty="0">
                          <a:effectLst/>
                          <a:latin typeface="Calibri" panose="020F0502020204030204" pitchFamily="34" charset="0"/>
                          <a:ea typeface="Calibri" panose="020F0502020204030204" pitchFamily="34" charset="0"/>
                          <a:cs typeface="Times New Roman" panose="02020603050405020304" pitchFamily="18" charset="0"/>
                        </a:rPr>
                        <a:t>1</a:t>
                      </a:r>
                    </a:p>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Sian Flaherty</a:t>
                      </a:r>
                      <a:r>
                        <a:rPr lang="en-GB" sz="900" baseline="30000" dirty="0">
                          <a:effectLst/>
                          <a:latin typeface="Calibri" panose="020F0502020204030204" pitchFamily="34" charset="0"/>
                          <a:ea typeface="Calibri" panose="020F0502020204030204" pitchFamily="34" charset="0"/>
                          <a:cs typeface="Times New Roman" panose="02020603050405020304" pitchFamily="18" charset="0"/>
                        </a:rPr>
                        <a:t>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86110054"/>
                  </a:ext>
                </a:extLst>
              </a:tr>
              <a:tr h="235054">
                <a:tc rowSpan="5">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Regulations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Acquisition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DSA-DOSR-Regs-Pubs-2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Phil Brereton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77558910"/>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In-Service and Operational Safety Management of OME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DSA-DOSR-Regs-Pubs-1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Simon Leigh</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41793415"/>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Range Safety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DSA-DOSR-Regs-Pubs-1b</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Brendan O’Callaghan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37507149"/>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Major Accident Control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DSA-DOSR-Regs-Pubs-2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Phil Brereton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9282649"/>
                  </a:ext>
                </a:extLst>
              </a:tr>
              <a:tr h="235054">
                <a:tc vMerge="1">
                  <a:txBody>
                    <a:bodyPr/>
                    <a:lstStyle/>
                    <a:p>
                      <a:pPr algn="ctr">
                        <a:lnSpc>
                          <a:spcPct val="107000"/>
                        </a:lnSpc>
                        <a:spcAft>
                          <a:spcPts val="8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Lasers and DEW</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DSA-DOSR-Regs-Pubs-2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Phil Brereton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3143387"/>
                  </a:ext>
                </a:extLst>
              </a:tr>
              <a:tr h="235054">
                <a:tc rowSpan="4">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Permissioning</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Range Licensing</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DSA-DOSR-Regs-Class-1a1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Lucy Rose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81200379"/>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Classification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DSA-DOSR-Permissions-Class1a</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Matt Cranmer</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61906305"/>
                  </a:ext>
                </a:extLst>
              </a:tr>
              <a:tr h="235054">
                <a:tc vMerge="1">
                  <a:txBody>
                    <a:bodyPr/>
                    <a:lstStyle/>
                    <a:p>
                      <a:endParaRPr lang="en-GB"/>
                    </a:p>
                  </a:txBody>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Waivers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a:ea typeface="Calibri" panose="020F0502020204030204" pitchFamily="34" charset="0"/>
                          <a:cs typeface="Times New Roman"/>
                        </a:rPr>
                        <a:t>DSA-DOSR-Assurance-ATL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GB" sz="900" dirty="0">
                          <a:effectLst/>
                          <a:latin typeface="Calibri" panose="020F0502020204030204" pitchFamily="34" charset="0"/>
                          <a:ea typeface="Calibri" panose="020F0502020204030204" pitchFamily="34" charset="0"/>
                          <a:cs typeface="Times New Roman" panose="02020603050405020304" pitchFamily="18" charset="0"/>
                        </a:rPr>
                        <a:t>Dave Brook</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4440546"/>
                  </a:ext>
                </a:extLst>
              </a:tr>
              <a:tr h="235054">
                <a:tc vMerge="1">
                  <a:txBody>
                    <a:bodyPr/>
                    <a:lstStyle/>
                    <a:p>
                      <a:pPr algn="ct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Explosives Licencing</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DSA-DOSR-TL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Steve Gillstroem McLean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486104988"/>
                  </a:ext>
                </a:extLst>
              </a:tr>
              <a:tr h="235054">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Analysis &amp; Plans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Bef>
                          <a:spcPts val="0"/>
                        </a:spcBef>
                        <a:spcAft>
                          <a:spcPts val="0"/>
                        </a:spcAft>
                      </a:pPr>
                      <a:r>
                        <a:rPr lang="en-GB" sz="900" dirty="0">
                          <a:effectLst/>
                          <a:latin typeface="Calibri"/>
                          <a:ea typeface="Calibri" panose="020F0502020204030204" pitchFamily="34" charset="0"/>
                          <a:cs typeface="Times New Roman"/>
                        </a:rPr>
                        <a:t>A&amp;P Team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DSA-DOSR-Analysis-1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Bef>
                          <a:spcPts val="0"/>
                        </a:spcBef>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Eleanor Jones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66045810"/>
                  </a:ext>
                </a:extLst>
              </a:tr>
            </a:tbl>
          </a:graphicData>
        </a:graphic>
      </p:graphicFrame>
      <p:sp>
        <p:nvSpPr>
          <p:cNvPr id="17" name="Rectangle 4">
            <a:extLst>
              <a:ext uri="{FF2B5EF4-FFF2-40B4-BE49-F238E27FC236}">
                <a16:creationId xmlns:a16="http://schemas.microsoft.com/office/drawing/2014/main" id="{F8637D6C-A815-42C5-9B18-0FADDF7D7B26}"/>
              </a:ext>
            </a:extLst>
          </p:cNvPr>
          <p:cNvSpPr>
            <a:spLocks noChangeArrowheads="1"/>
          </p:cNvSpPr>
          <p:nvPr/>
        </p:nvSpPr>
        <p:spPr bwMode="auto">
          <a:xfrm>
            <a:off x="599796" y="117489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800" b="0" i="0" u="none" strike="noStrike" cap="none" normalizeH="0" baseline="0">
                <a:ln>
                  <a:noFill/>
                </a:ln>
                <a:solidFill>
                  <a:schemeClr val="tx1"/>
                </a:solidFill>
                <a:effectLst/>
                <a:latin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9" name="Rectangle 6">
            <a:extLst>
              <a:ext uri="{FF2B5EF4-FFF2-40B4-BE49-F238E27FC236}">
                <a16:creationId xmlns:a16="http://schemas.microsoft.com/office/drawing/2014/main" id="{D7ECFC26-4DF0-4AF4-BBA3-B4B1C109FE63}"/>
              </a:ext>
            </a:extLst>
          </p:cNvPr>
          <p:cNvSpPr>
            <a:spLocks noChangeArrowheads="1"/>
          </p:cNvSpPr>
          <p:nvPr/>
        </p:nvSpPr>
        <p:spPr bwMode="auto">
          <a:xfrm>
            <a:off x="155372" y="5930628"/>
            <a:ext cx="845936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ts val="600"/>
              </a:spcAft>
              <a:buClrTx/>
              <a:buSzTx/>
              <a:buFontTx/>
              <a:buNone/>
              <a:tabLst/>
            </a:pPr>
            <a:r>
              <a:rPr kumimoji="0" lang="en-GB" altLang="en-US" sz="900" b="0" i="0" u="none" strike="noStrike" cap="none" normalizeH="0" baseline="3000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sz="900" b="0" i="0" u="none" strike="noStrike" cap="none" normalizeH="0" baseline="30000" dirty="0" bmk="">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a:t>
            </a:r>
            <a:r>
              <a:rPr kumimoji="0" lang="en-GB" altLang="en-US" sz="900" b="0" i="0"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14 Reg FARGO, Glen Douglas, Longtown, Waddington, Leeming, Coningsby, Episkopi, Marham, Akrotiri, Brize Norton, West Moors, Coulport, Lossiemouth, Dhekelia, Gibraltar.</a:t>
            </a:r>
            <a:endParaRPr kumimoji="0" lang="en-GB" altLang="en-US" sz="700" b="0" i="0" u="none" strike="noStrike" cap="none" normalizeH="0" baseline="0" dirty="0" bmk="">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30000" dirty="0" bmk="">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a:t>
            </a:r>
            <a:r>
              <a:rPr kumimoji="0" lang="en-GB"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BDSSU Singapore, Crombie, Falklands, Porton Down, Ascension, Gosport, Otterburn, Beith, Yeovilton, Kineton, Lulworth.</a:t>
            </a:r>
            <a:endParaRPr kumimoji="0" lang="en-GB" altLang="en-US" sz="1600" b="0" i="0" u="none" strike="noStrike" cap="none" normalizeH="0" baseline="0" dirty="0">
              <a:ln>
                <a:noFill/>
              </a:ln>
              <a:solidFill>
                <a:schemeClr val="tx1"/>
              </a:solidFill>
              <a:effectLst/>
              <a:latin typeface="Arial" panose="020B0604020202020204" pitchFamily="34" charset="0"/>
            </a:endParaRPr>
          </a:p>
        </p:txBody>
      </p:sp>
      <p:sp>
        <p:nvSpPr>
          <p:cNvPr id="11" name="TextBox 10">
            <a:extLst>
              <a:ext uri="{FF2B5EF4-FFF2-40B4-BE49-F238E27FC236}">
                <a16:creationId xmlns:a16="http://schemas.microsoft.com/office/drawing/2014/main" id="{BCDAED4F-3BF5-4DCE-B40C-2E216E58A91B}"/>
              </a:ext>
            </a:extLst>
          </p:cNvPr>
          <p:cNvSpPr txBox="1"/>
          <p:nvPr/>
        </p:nvSpPr>
        <p:spPr>
          <a:xfrm>
            <a:off x="6066144" y="2668"/>
            <a:ext cx="6127422" cy="1200329"/>
          </a:xfrm>
          <a:prstGeom prst="rect">
            <a:avLst/>
          </a:prstGeom>
          <a:noFill/>
        </p:spPr>
        <p:txBody>
          <a:bodyPr wrap="square">
            <a:spAutoFit/>
          </a:bodyPr>
          <a:lstStyle/>
          <a:p>
            <a:pPr>
              <a:lnSpc>
                <a:spcPct val="100000"/>
              </a:lnSpc>
              <a:spcBef>
                <a:spcPts val="0"/>
              </a:spcBef>
              <a:defRPr/>
            </a:pPr>
            <a:r>
              <a:rPr lang="en-GB" sz="1800" dirty="0">
                <a:solidFill>
                  <a:srgbClr val="0070C0"/>
                </a:solidFill>
                <a:latin typeface="Arial"/>
                <a:cs typeface="Arial"/>
                <a:hlinkClick r:id="rId3">
                  <a:extLst>
                    <a:ext uri="{A12FA001-AC4F-418D-AE19-62706E023703}">
                      <ahyp:hlinkClr xmlns:ahyp="http://schemas.microsoft.com/office/drawing/2018/hyperlinkcolor" val="tx"/>
                    </a:ext>
                  </a:extLst>
                </a:hlinkClick>
              </a:rPr>
              <a:t>DSA-DOSR-Classification@mod.gov.uk</a:t>
            </a:r>
            <a:endParaRPr lang="en-GB" sz="1800" dirty="0">
              <a:solidFill>
                <a:srgbClr val="0070C0"/>
              </a:solidFill>
              <a:latin typeface="Arial"/>
              <a:cs typeface="Arial"/>
            </a:endParaRPr>
          </a:p>
          <a:p>
            <a:pPr>
              <a:lnSpc>
                <a:spcPct val="100000"/>
              </a:lnSpc>
              <a:spcBef>
                <a:spcPts val="0"/>
              </a:spcBef>
              <a:defRPr/>
            </a:pPr>
            <a:r>
              <a:rPr lang="en-GB" sz="1800" dirty="0">
                <a:solidFill>
                  <a:srgbClr val="0070C0"/>
                </a:solidFill>
                <a:latin typeface="Arial"/>
                <a:cs typeface="Arial"/>
                <a:hlinkClick r:id="rId4">
                  <a:extLst>
                    <a:ext uri="{A12FA001-AC4F-418D-AE19-62706E023703}">
                      <ahyp:hlinkClr xmlns:ahyp="http://schemas.microsoft.com/office/drawing/2018/hyperlinkcolor" val="tx"/>
                    </a:ext>
                  </a:extLst>
                </a:hlinkClick>
              </a:rPr>
              <a:t>DSA-DOSR-PRG@mod.gov.uk</a:t>
            </a:r>
            <a:endParaRPr lang="en-GB" sz="1800" dirty="0">
              <a:solidFill>
                <a:srgbClr val="0070C0"/>
              </a:solidFill>
              <a:latin typeface="Arial"/>
              <a:cs typeface="Arial"/>
            </a:endParaRPr>
          </a:p>
          <a:p>
            <a:pPr>
              <a:lnSpc>
                <a:spcPct val="100000"/>
              </a:lnSpc>
              <a:spcBef>
                <a:spcPts val="0"/>
              </a:spcBef>
              <a:defRPr/>
            </a:pPr>
            <a:r>
              <a:rPr lang="en-GB" dirty="0">
                <a:solidFill>
                  <a:srgbClr val="0070C0"/>
                </a:solidFill>
                <a:latin typeface="Arial"/>
                <a:cs typeface="Arial"/>
                <a:hlinkClick r:id="rId5"/>
              </a:rPr>
              <a:t>DSA-DOSR-APMULTIUSER@mod.gov.uk</a:t>
            </a:r>
            <a:endParaRPr lang="en-GB" dirty="0">
              <a:solidFill>
                <a:srgbClr val="0070C0"/>
              </a:solidFill>
              <a:latin typeface="Arial"/>
              <a:cs typeface="Arial"/>
            </a:endParaRPr>
          </a:p>
          <a:p>
            <a:pPr>
              <a:lnSpc>
                <a:spcPct val="100000"/>
              </a:lnSpc>
              <a:spcBef>
                <a:spcPts val="0"/>
              </a:spcBef>
              <a:defRPr/>
            </a:pPr>
            <a:r>
              <a:rPr lang="en-GB" sz="1800" u="sng" dirty="0">
                <a:solidFill>
                  <a:srgbClr val="0070C0"/>
                </a:solidFill>
                <a:latin typeface="Arial"/>
                <a:cs typeface="Arial"/>
              </a:rPr>
              <a:t>DSA-DOSR-permissions@mod.gov.uk</a:t>
            </a:r>
            <a:endParaRPr kumimoji="0" lang="en-GB" sz="3600" b="0" i="0" u="sng" strike="noStrike" kern="1200" cap="none" spc="0" normalizeH="0" baseline="0" noProof="0" dirty="0">
              <a:ln>
                <a:noFill/>
              </a:ln>
              <a:solidFill>
                <a:sysClr val="window" lastClr="FFFFFF"/>
              </a:solidFill>
              <a:effectLst/>
              <a:uLnTx/>
              <a:uFillTx/>
              <a:latin typeface="Arial" panose="020B0604020202020204" pitchFamily="34" charset="0"/>
              <a:ea typeface="+mn-ea"/>
              <a:cs typeface="Arial" panose="020B0604020202020204" pitchFamily="34" charset="0"/>
            </a:endParaRPr>
          </a:p>
        </p:txBody>
      </p:sp>
      <p:cxnSp>
        <p:nvCxnSpPr>
          <p:cNvPr id="2" name="Straight Connector 1">
            <a:extLst>
              <a:ext uri="{FF2B5EF4-FFF2-40B4-BE49-F238E27FC236}">
                <a16:creationId xmlns:a16="http://schemas.microsoft.com/office/drawing/2014/main" id="{14FCEF00-0419-8C48-1D4D-AED817A9C569}"/>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1157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BC51-2EAF-4870-AB0D-34D5A85FE77D}"/>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70471013-8430-474C-873C-AB8A1AAE2015}"/>
              </a:ext>
            </a:extLst>
          </p:cNvPr>
          <p:cNvSpPr>
            <a:spLocks noGrp="1"/>
          </p:cNvSpPr>
          <p:nvPr>
            <p:ph idx="1"/>
          </p:nvPr>
        </p:nvSpPr>
        <p:spPr/>
        <p:txBody>
          <a:bodyPr>
            <a:noAutofit/>
          </a:bodyPr>
          <a:lstStyle/>
          <a:p>
            <a:pPr fontAlgn="base">
              <a:lnSpc>
                <a:spcPct val="100000"/>
              </a:lnSpc>
              <a:spcBef>
                <a:spcPts val="600"/>
              </a:spcBef>
            </a:pPr>
            <a:r>
              <a:rPr lang="en-GB" sz="1200" b="1" dirty="0">
                <a:solidFill>
                  <a:srgbClr val="4F213A"/>
                </a:solidFill>
                <a:latin typeface="Arial" panose="020B0604020202020204" pitchFamily="34" charset="0"/>
              </a:rPr>
              <a:t>Legal Hierarchy and Requirements</a:t>
            </a:r>
            <a:endParaRPr lang="en-GB" sz="1200" b="1"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i="0" u="none" strike="noStrike" dirty="0">
                <a:solidFill>
                  <a:srgbClr val="4F213A"/>
                </a:solidFill>
                <a:effectLst/>
                <a:latin typeface="Arial" panose="020B0604020202020204" pitchFamily="34" charset="0"/>
              </a:rPr>
              <a:t>The Defence Safety Authority (DSA)</a:t>
            </a:r>
          </a:p>
          <a:p>
            <a:pPr lvl="1" fontAlgn="base">
              <a:lnSpc>
                <a:spcPct val="100000"/>
              </a:lnSpc>
              <a:spcBef>
                <a:spcPts val="600"/>
              </a:spcBef>
            </a:pPr>
            <a:r>
              <a:rPr lang="en-GB" sz="1200" dirty="0">
                <a:solidFill>
                  <a:srgbClr val="4F213A"/>
                </a:solidFill>
                <a:latin typeface="Arial" panose="020B0604020202020204" pitchFamily="34" charset="0"/>
              </a:rPr>
              <a:t>Defence Regulatory Model</a:t>
            </a:r>
          </a:p>
          <a:p>
            <a:pPr lvl="1" fontAlgn="base">
              <a:lnSpc>
                <a:spcPct val="100000"/>
              </a:lnSpc>
              <a:spcBef>
                <a:spcPts val="600"/>
              </a:spcBef>
            </a:pPr>
            <a:r>
              <a:rPr lang="en-GB" sz="1200" i="0" u="none" strike="noStrike" dirty="0">
                <a:solidFill>
                  <a:srgbClr val="4F213A"/>
                </a:solidFill>
                <a:effectLst/>
                <a:latin typeface="Arial" panose="020B0604020202020204" pitchFamily="34" charset="0"/>
              </a:rPr>
              <a:t>Defence Regulators</a:t>
            </a:r>
            <a:r>
              <a:rPr lang="en-GB" sz="1200" dirty="0">
                <a:solidFill>
                  <a:srgbClr val="4F213A"/>
                </a:solidFill>
                <a:latin typeface="Arial" panose="020B0604020202020204" pitchFamily="34" charset="0"/>
              </a:rPr>
              <a:t> </a:t>
            </a:r>
            <a:endParaRPr lang="en-GB" sz="1200"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dirty="0">
                <a:solidFill>
                  <a:srgbClr val="4F213A"/>
                </a:solidFill>
                <a:latin typeface="Arial" panose="020B0604020202020204" pitchFamily="34" charset="0"/>
              </a:rPr>
              <a:t>The Defence OME Safety Regulator (DOSR)</a:t>
            </a:r>
          </a:p>
          <a:p>
            <a:pPr lvl="1" fontAlgn="base">
              <a:lnSpc>
                <a:spcPct val="100000"/>
              </a:lnSpc>
              <a:spcBef>
                <a:spcPts val="600"/>
              </a:spcBef>
            </a:pPr>
            <a:r>
              <a:rPr lang="en-GB" sz="1200" dirty="0">
                <a:solidFill>
                  <a:srgbClr val="4F213A"/>
                </a:solidFill>
                <a:latin typeface="Arial" panose="020B0604020202020204" pitchFamily="34" charset="0"/>
              </a:rPr>
              <a:t>Areas of Responsibility and Points of Contact</a:t>
            </a:r>
          </a:p>
          <a:p>
            <a:pPr fontAlgn="base">
              <a:lnSpc>
                <a:spcPct val="100000"/>
              </a:lnSpc>
              <a:spcBef>
                <a:spcPts val="600"/>
              </a:spcBef>
            </a:pPr>
            <a:r>
              <a:rPr lang="en-GB" sz="1200" b="1" dirty="0">
                <a:solidFill>
                  <a:srgbClr val="4F213A"/>
                </a:solidFill>
                <a:latin typeface="Arial" panose="020B0604020202020204" pitchFamily="34" charset="0"/>
              </a:rPr>
              <a:t>DOSR Regulations and Guidance</a:t>
            </a:r>
          </a:p>
          <a:p>
            <a:pPr fontAlgn="base">
              <a:lnSpc>
                <a:spcPct val="100000"/>
              </a:lnSpc>
              <a:spcBef>
                <a:spcPts val="600"/>
              </a:spcBef>
            </a:pPr>
            <a:r>
              <a:rPr lang="en-GB" sz="1200" b="1" dirty="0">
                <a:solidFill>
                  <a:schemeClr val="bg1">
                    <a:lumMod val="50000"/>
                  </a:schemeClr>
                </a:solidFill>
                <a:latin typeface="Arial" panose="020B0604020202020204" pitchFamily="34" charset="0"/>
              </a:rPr>
              <a:t>DOSR Assurance and Enforcement</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Corrective Actions, Non-Compliance and Enforcement Actions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Waivers and Alternative Acceptable Means of Compliance (AAMC)</a:t>
            </a:r>
          </a:p>
          <a:p>
            <a:pPr fontAlgn="base">
              <a:lnSpc>
                <a:spcPct val="100000"/>
              </a:lnSpc>
              <a:spcBef>
                <a:spcPts val="600"/>
              </a:spcBef>
            </a:pPr>
            <a:r>
              <a:rPr lang="en-GB" sz="1200" b="1" i="0" dirty="0">
                <a:solidFill>
                  <a:schemeClr val="bg1">
                    <a:lumMod val="50000"/>
                  </a:schemeClr>
                </a:solidFill>
                <a:effectLst/>
                <a:latin typeface="Arial" panose="020B0604020202020204" pitchFamily="34" charset="0"/>
              </a:rPr>
              <a:t>Permissioning Activities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Classifications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Licencing</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Ranges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MACR</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Lasers (and Directed Energy </a:t>
            </a:r>
            <a:r>
              <a:rPr lang="en-GB" sz="1200" dirty="0">
                <a:solidFill>
                  <a:schemeClr val="bg1">
                    <a:lumMod val="50000"/>
                  </a:schemeClr>
                </a:solidFill>
                <a:latin typeface="Arial" panose="020B0604020202020204" pitchFamily="34" charset="0"/>
              </a:rPr>
              <a:t>Weapons (DEW))</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OME Certification</a:t>
            </a:r>
            <a:endParaRPr lang="en-US" sz="1200" i="0" dirty="0">
              <a:solidFill>
                <a:schemeClr val="bg1">
                  <a:lumMod val="50000"/>
                </a:schemeClr>
              </a:solidFill>
              <a:effectLst/>
              <a:latin typeface="Arial" panose="020B0604020202020204" pitchFamily="34" charset="0"/>
            </a:endParaRPr>
          </a:p>
          <a:p>
            <a:pPr>
              <a:lnSpc>
                <a:spcPct val="100000"/>
              </a:lnSpc>
              <a:spcBef>
                <a:spcPts val="600"/>
              </a:spcBef>
            </a:pPr>
            <a:endParaRPr lang="en-GB" dirty="0"/>
          </a:p>
        </p:txBody>
      </p:sp>
      <p:sp>
        <p:nvSpPr>
          <p:cNvPr id="7" name="Slide Number Placeholder 7">
            <a:extLst>
              <a:ext uri="{FF2B5EF4-FFF2-40B4-BE49-F238E27FC236}">
                <a16:creationId xmlns:a16="http://schemas.microsoft.com/office/drawing/2014/main" id="{1BD8802A-CF6A-4BE0-B738-1894D6146036}"/>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15</a:t>
            </a:fld>
            <a:endParaRPr lang="en-GB">
              <a:solidFill>
                <a:srgbClr val="4F213A"/>
              </a:solidFill>
            </a:endParaRPr>
          </a:p>
        </p:txBody>
      </p:sp>
      <p:pic>
        <p:nvPicPr>
          <p:cNvPr id="12" name="Content Placeholder 9" descr="DSA logo">
            <a:extLst>
              <a:ext uri="{FF2B5EF4-FFF2-40B4-BE49-F238E27FC236}">
                <a16:creationId xmlns:a16="http://schemas.microsoft.com/office/drawing/2014/main" id="{0F7A37C9-239E-4847-8300-742CD8ED6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7901" y="358192"/>
            <a:ext cx="2669718" cy="408263"/>
          </a:xfrm>
          <a:prstGeom prst="rect">
            <a:avLst/>
          </a:prstGeom>
        </p:spPr>
      </p:pic>
      <p:sp>
        <p:nvSpPr>
          <p:cNvPr id="9" name="Rectangle 8">
            <a:extLst>
              <a:ext uri="{FF2B5EF4-FFF2-40B4-BE49-F238E27FC236}">
                <a16:creationId xmlns:a16="http://schemas.microsoft.com/office/drawing/2014/main" id="{2F1EAC19-9E6E-412B-8599-89DD4EA137B3}"/>
              </a:ext>
            </a:extLst>
          </p:cNvPr>
          <p:cNvSpPr/>
          <p:nvPr/>
        </p:nvSpPr>
        <p:spPr>
          <a:xfrm>
            <a:off x="6543675" y="0"/>
            <a:ext cx="5648325" cy="6420678"/>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A1162560-2AE1-451B-9E09-E28C426EB0E5}"/>
              </a:ext>
            </a:extLst>
          </p:cNvPr>
          <p:cNvSpPr txBox="1"/>
          <p:nvPr/>
        </p:nvSpPr>
        <p:spPr>
          <a:xfrm>
            <a:off x="1775999" y="6554754"/>
            <a:ext cx="8640000" cy="169277"/>
          </a:xfrm>
          <a:prstGeom prst="rect">
            <a:avLst/>
          </a:prstGeom>
          <a:noFill/>
        </p:spPr>
        <p:txBody>
          <a:bodyPr wrap="square" lIns="0" tIns="0" rIns="0" bIns="0" rtlCol="0" anchor="b" anchorCtr="0">
            <a:spAutoFit/>
          </a:bodyPr>
          <a:lstStyle/>
          <a:p>
            <a:pPr algn="ctr"/>
            <a:r>
              <a:rPr lang="en-GB" sz="1100" dirty="0">
                <a:solidFill>
                  <a:srgbClr val="532A45"/>
                </a:solidFill>
                <a:latin typeface="Arial" panose="020B0604020202020204" pitchFamily="34" charset="0"/>
                <a:cs typeface="Arial" panose="020B0604020202020204" pitchFamily="34" charset="0"/>
              </a:rPr>
              <a:t>[OFFICIAL]</a:t>
            </a:r>
          </a:p>
        </p:txBody>
      </p:sp>
      <p:cxnSp>
        <p:nvCxnSpPr>
          <p:cNvPr id="8" name="Straight Connector 7">
            <a:extLst>
              <a:ext uri="{FF2B5EF4-FFF2-40B4-BE49-F238E27FC236}">
                <a16:creationId xmlns:a16="http://schemas.microsoft.com/office/drawing/2014/main" id="{6E594432-86FA-40DA-8800-82CB0FE0FD6B}"/>
              </a:ext>
            </a:extLst>
          </p:cNvPr>
          <p:cNvCxnSpPr/>
          <p:nvPr/>
        </p:nvCxnSpPr>
        <p:spPr>
          <a:xfrm>
            <a:off x="-2" y="6426000"/>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660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43EF0-B8FB-BB0A-D6F5-9136A60EBF5C}"/>
              </a:ext>
            </a:extLst>
          </p:cNvPr>
          <p:cNvSpPr>
            <a:spLocks noGrp="1"/>
          </p:cNvSpPr>
          <p:nvPr>
            <p:ph type="title"/>
          </p:nvPr>
        </p:nvSpPr>
        <p:spPr>
          <a:xfrm>
            <a:off x="503584" y="823569"/>
            <a:ext cx="11180455" cy="560250"/>
          </a:xfrm>
        </p:spPr>
        <p:txBody>
          <a:bodyPr/>
          <a:lstStyle/>
          <a:p>
            <a:r>
              <a:rPr lang="en-GB" dirty="0"/>
              <a:t>Regulators Code &amp; Hampton Principles</a:t>
            </a:r>
          </a:p>
        </p:txBody>
      </p:sp>
      <p:sp>
        <p:nvSpPr>
          <p:cNvPr id="3" name="Content Placeholder 2">
            <a:extLst>
              <a:ext uri="{FF2B5EF4-FFF2-40B4-BE49-F238E27FC236}">
                <a16:creationId xmlns:a16="http://schemas.microsoft.com/office/drawing/2014/main" id="{E7586C7C-91FB-17F3-34DA-5D04DE5FFFAB}"/>
              </a:ext>
            </a:extLst>
          </p:cNvPr>
          <p:cNvSpPr>
            <a:spLocks noGrp="1"/>
          </p:cNvSpPr>
          <p:nvPr>
            <p:ph idx="1"/>
          </p:nvPr>
        </p:nvSpPr>
        <p:spPr>
          <a:xfrm>
            <a:off x="503585" y="1383819"/>
            <a:ext cx="11180455" cy="4789969"/>
          </a:xfrm>
        </p:spPr>
        <p:txBody>
          <a:bodyPr>
            <a:normAutofit/>
          </a:bodyPr>
          <a:lstStyle/>
          <a:p>
            <a:pPr>
              <a:lnSpc>
                <a:spcPct val="134000"/>
              </a:lnSpc>
              <a:spcBef>
                <a:spcPts val="0"/>
              </a:spcBef>
            </a:pPr>
            <a:r>
              <a:rPr lang="en-GB" dirty="0">
                <a:hlinkClick r:id="rId2"/>
              </a:rPr>
              <a:t>Regulators' Code - GOV.UK (www.gov.uk)</a:t>
            </a:r>
            <a:r>
              <a:rPr lang="en-GB" dirty="0"/>
              <a:t> (2014): Provides a clear, flexible and principles-based framework for how regulators should engage with those they regulate.</a:t>
            </a:r>
          </a:p>
          <a:p>
            <a:pPr>
              <a:lnSpc>
                <a:spcPct val="134000"/>
              </a:lnSpc>
              <a:spcBef>
                <a:spcPts val="0"/>
              </a:spcBef>
            </a:pPr>
            <a:r>
              <a:rPr lang="en-GB" dirty="0"/>
              <a:t>Regulators should:</a:t>
            </a:r>
          </a:p>
          <a:p>
            <a:pPr lvl="1">
              <a:lnSpc>
                <a:spcPct val="134000"/>
              </a:lnSpc>
              <a:spcBef>
                <a:spcPts val="0"/>
              </a:spcBef>
            </a:pPr>
            <a:r>
              <a:rPr lang="en-GB" dirty="0"/>
              <a:t>Carry out their activities in a way that supports those they regulate to comply and grow</a:t>
            </a:r>
          </a:p>
          <a:p>
            <a:pPr lvl="1">
              <a:lnSpc>
                <a:spcPct val="134000"/>
              </a:lnSpc>
              <a:spcBef>
                <a:spcPts val="0"/>
              </a:spcBef>
            </a:pPr>
            <a:r>
              <a:rPr lang="en-GB" dirty="0"/>
              <a:t>Provide simple and straightforward ways to engage with those they regulate and hear their views </a:t>
            </a:r>
          </a:p>
          <a:p>
            <a:pPr lvl="1">
              <a:lnSpc>
                <a:spcPct val="134000"/>
              </a:lnSpc>
              <a:spcBef>
                <a:spcPts val="0"/>
              </a:spcBef>
            </a:pPr>
            <a:r>
              <a:rPr lang="en-GB" dirty="0"/>
              <a:t>Base their regulatory activities on risk</a:t>
            </a:r>
          </a:p>
          <a:p>
            <a:pPr lvl="1">
              <a:lnSpc>
                <a:spcPct val="134000"/>
              </a:lnSpc>
              <a:spcBef>
                <a:spcPts val="0"/>
              </a:spcBef>
            </a:pPr>
            <a:r>
              <a:rPr lang="en-GB" dirty="0"/>
              <a:t>Share information about compliance and risk</a:t>
            </a:r>
          </a:p>
          <a:p>
            <a:pPr lvl="1">
              <a:lnSpc>
                <a:spcPct val="134000"/>
              </a:lnSpc>
              <a:spcBef>
                <a:spcPts val="0"/>
              </a:spcBef>
            </a:pPr>
            <a:r>
              <a:rPr lang="en-GB" dirty="0"/>
              <a:t>Ensure clear information, guidance and advice is available to help those they regulate meet their responsibilities to comply</a:t>
            </a:r>
          </a:p>
          <a:p>
            <a:pPr lvl="1">
              <a:lnSpc>
                <a:spcPct val="134000"/>
              </a:lnSpc>
              <a:spcBef>
                <a:spcPts val="0"/>
              </a:spcBef>
            </a:pPr>
            <a:r>
              <a:rPr lang="en-GB" dirty="0"/>
              <a:t>Ensure that their approach to their regulatory activities is transparent</a:t>
            </a:r>
          </a:p>
        </p:txBody>
      </p:sp>
      <p:sp>
        <p:nvSpPr>
          <p:cNvPr id="4" name="Slide Number Placeholder 3">
            <a:extLst>
              <a:ext uri="{FF2B5EF4-FFF2-40B4-BE49-F238E27FC236}">
                <a16:creationId xmlns:a16="http://schemas.microsoft.com/office/drawing/2014/main" id="{E86626A1-E9E3-EA6A-CA3B-8694DC0EE6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dirty="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5" name="Text Placeholder 4">
            <a:extLst>
              <a:ext uri="{FF2B5EF4-FFF2-40B4-BE49-F238E27FC236}">
                <a16:creationId xmlns:a16="http://schemas.microsoft.com/office/drawing/2014/main" id="{4D4D66C0-BF12-5774-5166-803ABAEAA392}"/>
              </a:ext>
            </a:extLst>
          </p:cNvPr>
          <p:cNvSpPr>
            <a:spLocks noGrp="1"/>
          </p:cNvSpPr>
          <p:nvPr>
            <p:ph type="body" sz="quarter" idx="10"/>
          </p:nvPr>
        </p:nvSpPr>
        <p:spPr/>
        <p:txBody>
          <a:bodyPr/>
          <a:lstStyle/>
          <a:p>
            <a:r>
              <a:rPr lang="en-GB" dirty="0"/>
              <a:t>[OFFICIAL]</a:t>
            </a:r>
          </a:p>
        </p:txBody>
      </p:sp>
      <p:cxnSp>
        <p:nvCxnSpPr>
          <p:cNvPr id="6" name="Straight Connector 5">
            <a:extLst>
              <a:ext uri="{FF2B5EF4-FFF2-40B4-BE49-F238E27FC236}">
                <a16:creationId xmlns:a16="http://schemas.microsoft.com/office/drawing/2014/main" id="{6B63876D-F0FA-703F-C26D-2396FEA66725}"/>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95637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43EF0-B8FB-BB0A-D6F5-9136A60EBF5C}"/>
              </a:ext>
            </a:extLst>
          </p:cNvPr>
          <p:cNvSpPr>
            <a:spLocks noGrp="1"/>
          </p:cNvSpPr>
          <p:nvPr>
            <p:ph type="title"/>
          </p:nvPr>
        </p:nvSpPr>
        <p:spPr>
          <a:xfrm>
            <a:off x="503584" y="823569"/>
            <a:ext cx="11180455" cy="560250"/>
          </a:xfrm>
        </p:spPr>
        <p:txBody>
          <a:bodyPr/>
          <a:lstStyle/>
          <a:p>
            <a:r>
              <a:rPr lang="en-GB" dirty="0"/>
              <a:t>Principles of Defence Regulation</a:t>
            </a:r>
          </a:p>
        </p:txBody>
      </p:sp>
      <p:sp>
        <p:nvSpPr>
          <p:cNvPr id="3" name="Content Placeholder 2">
            <a:extLst>
              <a:ext uri="{FF2B5EF4-FFF2-40B4-BE49-F238E27FC236}">
                <a16:creationId xmlns:a16="http://schemas.microsoft.com/office/drawing/2014/main" id="{E7586C7C-91FB-17F3-34DA-5D04DE5FFFAB}"/>
              </a:ext>
            </a:extLst>
          </p:cNvPr>
          <p:cNvSpPr>
            <a:spLocks noGrp="1"/>
          </p:cNvSpPr>
          <p:nvPr>
            <p:ph idx="1"/>
          </p:nvPr>
        </p:nvSpPr>
        <p:spPr>
          <a:xfrm>
            <a:off x="503585" y="1383819"/>
            <a:ext cx="11180455" cy="4789969"/>
          </a:xfrm>
        </p:spPr>
        <p:txBody>
          <a:bodyPr>
            <a:normAutofit fontScale="62500" lnSpcReduction="20000"/>
          </a:bodyPr>
          <a:lstStyle/>
          <a:p>
            <a:pPr>
              <a:lnSpc>
                <a:spcPct val="134000"/>
              </a:lnSpc>
              <a:spcBef>
                <a:spcPts val="0"/>
              </a:spcBef>
            </a:pPr>
            <a:r>
              <a:rPr lang="en-GB" dirty="0"/>
              <a:t>Haddon-Cave Review recommended that the MOD should promulgate and adhere to </a:t>
            </a:r>
            <a:r>
              <a:rPr lang="en-GB" b="1" u="sng" dirty="0"/>
              <a:t>4 Key Principles</a:t>
            </a:r>
          </a:p>
          <a:p>
            <a:pPr lvl="1">
              <a:lnSpc>
                <a:spcPct val="134000"/>
              </a:lnSpc>
              <a:spcBef>
                <a:spcPts val="0"/>
              </a:spcBef>
            </a:pPr>
            <a:r>
              <a:rPr lang="en-GB" dirty="0"/>
              <a:t>Help assure and ensure an effective Safety regime. </a:t>
            </a:r>
          </a:p>
          <a:p>
            <a:pPr lvl="1">
              <a:lnSpc>
                <a:spcPct val="134000"/>
              </a:lnSpc>
              <a:spcBef>
                <a:spcPts val="0"/>
              </a:spcBef>
            </a:pPr>
            <a:r>
              <a:rPr lang="en-GB" dirty="0"/>
              <a:t>abbreviated to “LIPS”</a:t>
            </a:r>
          </a:p>
          <a:p>
            <a:pPr>
              <a:lnSpc>
                <a:spcPct val="134000"/>
              </a:lnSpc>
              <a:spcBef>
                <a:spcPts val="0"/>
              </a:spcBef>
            </a:pPr>
            <a:r>
              <a:rPr lang="en-GB" b="1" u="sng" dirty="0"/>
              <a:t>Leadership:</a:t>
            </a:r>
            <a:r>
              <a:rPr lang="en-GB" dirty="0"/>
              <a:t> </a:t>
            </a:r>
          </a:p>
          <a:p>
            <a:pPr lvl="1">
              <a:lnSpc>
                <a:spcPct val="134000"/>
              </a:lnSpc>
              <a:spcBef>
                <a:spcPts val="0"/>
              </a:spcBef>
            </a:pPr>
            <a:r>
              <a:rPr lang="en-GB" dirty="0"/>
              <a:t>There should be strong leadership from the very top, demanding and demonstrating by example active and constant commitment to OME safety as the overriding priority. A strong leader influences others to reach a goal and their attitudes and beliefs about OME safety drive their behaviour. This behaviour sends a powerful message to staff at all levels about how seriously they should take OME safety. </a:t>
            </a:r>
          </a:p>
          <a:p>
            <a:pPr>
              <a:lnSpc>
                <a:spcPct val="134000"/>
              </a:lnSpc>
              <a:spcBef>
                <a:spcPts val="0"/>
              </a:spcBef>
            </a:pPr>
            <a:r>
              <a:rPr lang="en-GB" b="1" u="sng" dirty="0"/>
              <a:t>Independence:</a:t>
            </a:r>
            <a:endParaRPr lang="en-GB" dirty="0"/>
          </a:p>
          <a:p>
            <a:pPr lvl="1">
              <a:lnSpc>
                <a:spcPct val="134000"/>
              </a:lnSpc>
              <a:spcBef>
                <a:spcPts val="0"/>
              </a:spcBef>
            </a:pPr>
            <a:r>
              <a:rPr lang="en-GB" dirty="0"/>
              <a:t>There should be thorough independence, and organizational separation, between those delivering Defence outputs and those maintaining standards and enforcing behaviours through the setting of regulatory and assurance goals, particularly in the setting of OME safety policy, regulation, auditing and enforcement. </a:t>
            </a:r>
          </a:p>
          <a:p>
            <a:pPr>
              <a:lnSpc>
                <a:spcPct val="134000"/>
              </a:lnSpc>
              <a:spcBef>
                <a:spcPts val="0"/>
              </a:spcBef>
            </a:pPr>
            <a:r>
              <a:rPr lang="en-GB" b="1" u="sng" dirty="0"/>
              <a:t>People:</a:t>
            </a:r>
          </a:p>
          <a:p>
            <a:pPr lvl="1">
              <a:lnSpc>
                <a:spcPct val="134000"/>
              </a:lnSpc>
              <a:spcBef>
                <a:spcPts val="0"/>
              </a:spcBef>
            </a:pPr>
            <a:r>
              <a:rPr lang="en-GB" dirty="0"/>
              <a:t>There should be much greater focus on people in the delivery of high standards of OME safety (and not just on process and paper). OME safety ultimately depends on People. Whatever elaborate Processes and Paper requirements are in place, it is People who ultimately have to ensure they take care, pay attention, think things through and carry out the right tasks and procedures at the right time and exercise caution where necessary. </a:t>
            </a:r>
          </a:p>
          <a:p>
            <a:pPr>
              <a:lnSpc>
                <a:spcPct val="134000"/>
              </a:lnSpc>
              <a:spcBef>
                <a:spcPts val="0"/>
              </a:spcBef>
            </a:pPr>
            <a:r>
              <a:rPr lang="en-GB" b="1" u="sng" dirty="0"/>
              <a:t>Simplicity:</a:t>
            </a:r>
          </a:p>
          <a:p>
            <a:pPr lvl="1">
              <a:lnSpc>
                <a:spcPct val="134000"/>
              </a:lnSpc>
              <a:spcBef>
                <a:spcPts val="0"/>
              </a:spcBef>
            </a:pPr>
            <a:r>
              <a:rPr lang="en-GB" dirty="0"/>
              <a:t>OME regulatory structures, processes and rules should be as simple and straightforward as possible so that everyone can understand them. Complexity is normally the enemy of Safety and the friend of Danger. A safe system therefore is generally a simple system. Consequently, these Regulations will be written in clear, simple language and be as succinct as possible. </a:t>
            </a:r>
          </a:p>
        </p:txBody>
      </p:sp>
      <p:sp>
        <p:nvSpPr>
          <p:cNvPr id="4" name="Slide Number Placeholder 3">
            <a:extLst>
              <a:ext uri="{FF2B5EF4-FFF2-40B4-BE49-F238E27FC236}">
                <a16:creationId xmlns:a16="http://schemas.microsoft.com/office/drawing/2014/main" id="{E86626A1-E9E3-EA6A-CA3B-8694DC0EE6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5" name="Text Placeholder 4">
            <a:extLst>
              <a:ext uri="{FF2B5EF4-FFF2-40B4-BE49-F238E27FC236}">
                <a16:creationId xmlns:a16="http://schemas.microsoft.com/office/drawing/2014/main" id="{4D4D66C0-BF12-5774-5166-803ABAEAA392}"/>
              </a:ext>
            </a:extLst>
          </p:cNvPr>
          <p:cNvSpPr>
            <a:spLocks noGrp="1"/>
          </p:cNvSpPr>
          <p:nvPr>
            <p:ph type="body" sz="quarter" idx="10"/>
          </p:nvPr>
        </p:nvSpPr>
        <p:spPr/>
        <p:txBody>
          <a:bodyPr/>
          <a:lstStyle/>
          <a:p>
            <a:r>
              <a:rPr lang="en-GB" dirty="0"/>
              <a:t>[OFFICIAL]</a:t>
            </a:r>
          </a:p>
        </p:txBody>
      </p:sp>
      <p:cxnSp>
        <p:nvCxnSpPr>
          <p:cNvPr id="6" name="Straight Connector 5">
            <a:extLst>
              <a:ext uri="{FF2B5EF4-FFF2-40B4-BE49-F238E27FC236}">
                <a16:creationId xmlns:a16="http://schemas.microsoft.com/office/drawing/2014/main" id="{6B63876D-F0FA-703F-C26D-2396FEA66725}"/>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0023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lstStyle/>
          <a:p>
            <a:r>
              <a:rPr lang="en-GB" dirty="0"/>
              <a:t>Defence Regulations</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342900" y="1527174"/>
            <a:ext cx="11646431" cy="4625975"/>
          </a:xfrm>
        </p:spPr>
        <p:txBody>
          <a:bodyPr/>
          <a:lstStyle/>
          <a:p>
            <a:pPr algn="l" rtl="0" fontAlgn="base"/>
            <a:r>
              <a:rPr lang="en-GB" b="0" i="0" u="none" strike="noStrike" dirty="0">
                <a:solidFill>
                  <a:srgbClr val="000000"/>
                </a:solidFill>
                <a:effectLst/>
              </a:rPr>
              <a:t>Five reasons for Defence Regulation</a:t>
            </a:r>
            <a:r>
              <a:rPr lang="en-US" b="0" i="0" dirty="0">
                <a:solidFill>
                  <a:srgbClr val="000000"/>
                </a:solidFill>
                <a:effectLst/>
              </a:rPr>
              <a:t>​</a:t>
            </a:r>
          </a:p>
          <a:p>
            <a:pPr lvl="1" fontAlgn="base"/>
            <a:r>
              <a:rPr lang="en-GB" b="0" i="0" u="none" strike="noStrike" dirty="0">
                <a:solidFill>
                  <a:srgbClr val="000000"/>
                </a:solidFill>
                <a:effectLst/>
              </a:rPr>
              <a:t>Where a </a:t>
            </a:r>
            <a:r>
              <a:rPr lang="en-GB" b="1" i="0" u="none" strike="noStrike" dirty="0">
                <a:solidFill>
                  <a:srgbClr val="000000"/>
                </a:solidFill>
                <a:effectLst/>
              </a:rPr>
              <a:t>Derogation, Exemption or Disapplication </a:t>
            </a:r>
            <a:r>
              <a:rPr lang="en-GB" b="0" i="0" u="none" strike="noStrike" dirty="0">
                <a:solidFill>
                  <a:srgbClr val="000000"/>
                </a:solidFill>
                <a:effectLst/>
              </a:rPr>
              <a:t>to Statute exists.</a:t>
            </a:r>
            <a:r>
              <a:rPr lang="en-US" b="0" i="0" dirty="0">
                <a:solidFill>
                  <a:srgbClr val="000000"/>
                </a:solidFill>
                <a:effectLst/>
              </a:rPr>
              <a:t>​</a:t>
            </a:r>
          </a:p>
          <a:p>
            <a:pPr lvl="1" fontAlgn="base"/>
            <a:r>
              <a:rPr lang="en-GB" b="0" i="0" u="none" strike="noStrike" dirty="0">
                <a:solidFill>
                  <a:srgbClr val="000000"/>
                </a:solidFill>
                <a:effectLst/>
              </a:rPr>
              <a:t>Where the Regulator has a delegation from the Statutory Regulator and/or is directed by authorised local authorities.</a:t>
            </a:r>
            <a:r>
              <a:rPr lang="en-US" b="0" i="0" dirty="0">
                <a:solidFill>
                  <a:srgbClr val="000000"/>
                </a:solidFill>
                <a:effectLst/>
              </a:rPr>
              <a:t>​</a:t>
            </a:r>
          </a:p>
          <a:p>
            <a:pPr lvl="1" fontAlgn="base"/>
            <a:r>
              <a:rPr lang="en-GB" b="0" i="0" u="none" strike="noStrike" dirty="0">
                <a:solidFill>
                  <a:srgbClr val="000000"/>
                </a:solidFill>
                <a:effectLst/>
              </a:rPr>
              <a:t>When requested by the Regulated Community and accepted by a regulator that an area of defence activity is not sufficiently regulated.</a:t>
            </a:r>
            <a:r>
              <a:rPr lang="en-US" b="0" i="0" dirty="0">
                <a:solidFill>
                  <a:srgbClr val="000000"/>
                </a:solidFill>
                <a:effectLst/>
              </a:rPr>
              <a:t>​</a:t>
            </a:r>
          </a:p>
          <a:p>
            <a:pPr lvl="1" fontAlgn="base"/>
            <a:r>
              <a:rPr lang="en-GB" b="0" i="0" u="none" strike="noStrike" dirty="0">
                <a:solidFill>
                  <a:srgbClr val="000000"/>
                </a:solidFill>
                <a:effectLst/>
              </a:rPr>
              <a:t>Where there is a gap in legislation that needs to be filled when considering Defence Activity or following Lessons Identified.</a:t>
            </a:r>
            <a:r>
              <a:rPr lang="en-US" b="0" i="0" dirty="0">
                <a:solidFill>
                  <a:srgbClr val="000000"/>
                </a:solidFill>
                <a:effectLst/>
              </a:rPr>
              <a:t>​</a:t>
            </a:r>
          </a:p>
          <a:p>
            <a:pPr lvl="1" fontAlgn="base"/>
            <a:r>
              <a:rPr lang="en-GB" b="0" i="0" u="none" strike="noStrike" dirty="0">
                <a:solidFill>
                  <a:srgbClr val="000000"/>
                </a:solidFill>
                <a:effectLst/>
              </a:rPr>
              <a:t>For activities considered as high risk and when Defence has decided that the statute does not provide sufficient regulation as is appropriate for meeting specific military activities.</a:t>
            </a:r>
          </a:p>
          <a:p>
            <a:pPr fontAlgn="base"/>
            <a:endParaRPr lang="en-GB" b="1" dirty="0">
              <a:solidFill>
                <a:srgbClr val="000000"/>
              </a:solidFill>
              <a:hlinkClick r:id="rId2"/>
            </a:endParaRPr>
          </a:p>
          <a:p>
            <a:pPr fontAlgn="base"/>
            <a:r>
              <a:rPr lang="en-GB" b="1" dirty="0">
                <a:solidFill>
                  <a:srgbClr val="000000"/>
                </a:solidFill>
                <a:hlinkClick r:id="rId3"/>
              </a:rPr>
              <a:t>JSP 815 </a:t>
            </a:r>
            <a:r>
              <a:rPr lang="en-GB" b="1" dirty="0">
                <a:solidFill>
                  <a:srgbClr val="000000"/>
                </a:solidFill>
              </a:rPr>
              <a:t>/ </a:t>
            </a:r>
            <a:r>
              <a:rPr lang="en-GB" b="1" dirty="0">
                <a:solidFill>
                  <a:srgbClr val="000000"/>
                </a:solidFill>
                <a:hlinkClick r:id="rId4"/>
              </a:rPr>
              <a:t>JSP 816</a:t>
            </a:r>
            <a:r>
              <a:rPr lang="en-GB" b="1" dirty="0">
                <a:solidFill>
                  <a:srgbClr val="000000"/>
                </a:solidFill>
              </a:rPr>
              <a:t> </a:t>
            </a:r>
            <a:r>
              <a:rPr lang="en-GB" dirty="0">
                <a:solidFill>
                  <a:srgbClr val="000000"/>
                </a:solidFill>
              </a:rPr>
              <a:t>– Defence Policy for Health Safety and Environmental Protection</a:t>
            </a:r>
            <a:endParaRPr lang="en-GB" i="0" u="none" strike="noStrike" dirty="0">
              <a:solidFill>
                <a:srgbClr val="000000"/>
              </a:solidFill>
              <a:effectLst/>
            </a:endParaRPr>
          </a:p>
          <a:p>
            <a:pPr fontAlgn="base"/>
            <a:r>
              <a:rPr lang="en-GB" b="1" i="0" u="none" strike="noStrike" dirty="0">
                <a:solidFill>
                  <a:srgbClr val="000000"/>
                </a:solidFill>
                <a:effectLst/>
                <a:hlinkClick r:id="rId5"/>
              </a:rPr>
              <a:t>DSA 02.OME</a:t>
            </a:r>
            <a:r>
              <a:rPr lang="en-US" b="0" i="0" dirty="0">
                <a:solidFill>
                  <a:srgbClr val="000000"/>
                </a:solidFill>
                <a:effectLst/>
                <a:hlinkClick r:id="rId5"/>
              </a:rPr>
              <a:t>​ </a:t>
            </a:r>
            <a:r>
              <a:rPr lang="en-US" b="0" i="0" dirty="0">
                <a:solidFill>
                  <a:srgbClr val="000000"/>
                </a:solidFill>
                <a:effectLst/>
              </a:rPr>
              <a:t>- Defence OME Regulations​ - </a:t>
            </a:r>
            <a:r>
              <a:rPr lang="en-US" dirty="0">
                <a:solidFill>
                  <a:srgbClr val="000000"/>
                </a:solidFill>
              </a:rPr>
              <a:t>v3 – July 2024</a:t>
            </a:r>
            <a:endParaRPr lang="en-US" b="0" i="0" dirty="0">
              <a:solidFill>
                <a:srgbClr val="000000"/>
              </a:solidFill>
              <a:effectLst/>
            </a:endParaRPr>
          </a:p>
          <a:p>
            <a:pPr fontAlgn="base"/>
            <a:endParaRPr lang="en-GB" b="0" i="0" u="sng" strike="noStrike" dirty="0">
              <a:solidFill>
                <a:srgbClr val="0000FF"/>
              </a:solidFill>
              <a:effectLst/>
            </a:endParaRPr>
          </a:p>
          <a:p>
            <a:pPr fontAlgn="base"/>
            <a:endParaRPr lang="en-AU" b="0" i="0" dirty="0">
              <a:solidFill>
                <a:srgbClr val="000000"/>
              </a:solidFill>
              <a:effectLst/>
            </a:endParaRPr>
          </a:p>
          <a:p>
            <a:endParaRPr lang="en-GB" dirty="0"/>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18</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903D994D-99FF-D84D-4F03-2BA8094425D8}"/>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8855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lstStyle/>
          <a:p>
            <a:r>
              <a:rPr lang="en-GB" dirty="0"/>
              <a:t>Statutory vs. Defence Regulation</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342900" y="1527174"/>
            <a:ext cx="11646431" cy="4625975"/>
          </a:xfrm>
        </p:spPr>
        <p:txBody>
          <a:bodyPr/>
          <a:lstStyle/>
          <a:p>
            <a:pPr fontAlgn="base"/>
            <a:endParaRPr lang="en-GB" b="0" i="0" u="sng" strike="noStrike" dirty="0">
              <a:solidFill>
                <a:srgbClr val="0000FF"/>
              </a:solidFill>
              <a:effectLst/>
            </a:endParaRPr>
          </a:p>
          <a:p>
            <a:pPr fontAlgn="base"/>
            <a:endParaRPr lang="en-AU" b="0" i="0" dirty="0">
              <a:solidFill>
                <a:srgbClr val="000000"/>
              </a:solidFill>
              <a:effectLst/>
            </a:endParaRPr>
          </a:p>
          <a:p>
            <a:endParaRPr lang="en-GB" dirty="0"/>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19</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graphicFrame>
        <p:nvGraphicFramePr>
          <p:cNvPr id="3" name="Diagram 2">
            <a:extLst>
              <a:ext uri="{FF2B5EF4-FFF2-40B4-BE49-F238E27FC236}">
                <a16:creationId xmlns:a16="http://schemas.microsoft.com/office/drawing/2014/main" id="{F1924643-7D8D-4330-AC75-7C11342A2CDD}"/>
              </a:ext>
            </a:extLst>
          </p:cNvPr>
          <p:cNvGraphicFramePr/>
          <p:nvPr/>
        </p:nvGraphicFramePr>
        <p:xfrm>
          <a:off x="503585" y="1383819"/>
          <a:ext cx="11180455" cy="4754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Straight Connector 6">
            <a:extLst>
              <a:ext uri="{FF2B5EF4-FFF2-40B4-BE49-F238E27FC236}">
                <a16:creationId xmlns:a16="http://schemas.microsoft.com/office/drawing/2014/main" id="{4CE5043D-D04B-DC78-DDE8-44AD3E164E57}"/>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3112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normAutofit/>
          </a:bodyPr>
          <a:lstStyle/>
          <a:p>
            <a:r>
              <a:rPr lang="en-GB" dirty="0"/>
              <a:t>Example DEDS from ER14</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1219199" y="1311353"/>
            <a:ext cx="5753100" cy="4600574"/>
          </a:xfrm>
        </p:spPr>
        <p:txBody>
          <a:bodyPr>
            <a:normAutofit/>
          </a:bodyPr>
          <a:lstStyle/>
          <a:p>
            <a:pPr fontAlgn="base"/>
            <a:endParaRPr lang="en-GB" b="0" i="0" u="sng" strike="noStrike" dirty="0">
              <a:solidFill>
                <a:srgbClr val="0000FF"/>
              </a:solidFill>
              <a:effectLst/>
            </a:endParaRPr>
          </a:p>
          <a:p>
            <a:pPr fontAlgn="base"/>
            <a:endParaRPr lang="en-AU" b="0" i="0" dirty="0">
              <a:solidFill>
                <a:srgbClr val="000000"/>
              </a:solidFill>
              <a:effectLst/>
            </a:endParaRPr>
          </a:p>
          <a:p>
            <a:endParaRPr lang="en-GB" dirty="0"/>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20</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graphicFrame>
        <p:nvGraphicFramePr>
          <p:cNvPr id="3" name="Table 6">
            <a:extLst>
              <a:ext uri="{FF2B5EF4-FFF2-40B4-BE49-F238E27FC236}">
                <a16:creationId xmlns:a16="http://schemas.microsoft.com/office/drawing/2014/main" id="{5EFD2ECC-EBEA-4A26-ADD9-90C35B70CF41}"/>
              </a:ext>
            </a:extLst>
          </p:cNvPr>
          <p:cNvGraphicFramePr>
            <a:graphicFrameLocks noGrp="1"/>
          </p:cNvGraphicFramePr>
          <p:nvPr/>
        </p:nvGraphicFramePr>
        <p:xfrm>
          <a:off x="503585" y="1446607"/>
          <a:ext cx="11180454" cy="4820920"/>
        </p:xfrm>
        <a:graphic>
          <a:graphicData uri="http://schemas.openxmlformats.org/drawingml/2006/table">
            <a:tbl>
              <a:tblPr firstRow="1" bandRow="1">
                <a:tableStyleId>{5940675A-B579-460E-94D1-54222C63F5DA}</a:tableStyleId>
              </a:tblPr>
              <a:tblGrid>
                <a:gridCol w="1944340">
                  <a:extLst>
                    <a:ext uri="{9D8B030D-6E8A-4147-A177-3AD203B41FA5}">
                      <a16:colId xmlns:a16="http://schemas.microsoft.com/office/drawing/2014/main" val="850631577"/>
                    </a:ext>
                  </a:extLst>
                </a:gridCol>
                <a:gridCol w="9236114">
                  <a:extLst>
                    <a:ext uri="{9D8B030D-6E8A-4147-A177-3AD203B41FA5}">
                      <a16:colId xmlns:a16="http://schemas.microsoft.com/office/drawing/2014/main" val="372473137"/>
                    </a:ext>
                  </a:extLst>
                </a:gridCol>
              </a:tblGrid>
              <a:tr h="370840">
                <a:tc>
                  <a:txBody>
                    <a:bodyPr/>
                    <a:lstStyle/>
                    <a:p>
                      <a:pPr algn="l" rtl="0" fontAlgn="base"/>
                      <a:r>
                        <a:rPr lang="en-GB" b="0" i="0" u="none" strike="noStrike" dirty="0">
                          <a:solidFill>
                            <a:srgbClr val="000000"/>
                          </a:solidFill>
                          <a:effectLst/>
                          <a:latin typeface="Arial" panose="020B0604020202020204" pitchFamily="34" charset="0"/>
                        </a:rPr>
                        <a:t>Reg 6</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Authorisation to Manufacture Explosives</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1555637044"/>
                  </a:ext>
                </a:extLst>
              </a:tr>
              <a:tr h="370840">
                <a:tc>
                  <a:txBody>
                    <a:bodyPr/>
                    <a:lstStyle/>
                    <a:p>
                      <a:r>
                        <a:rPr lang="en-GB" b="0" i="0" u="none" strike="noStrike" dirty="0">
                          <a:solidFill>
                            <a:srgbClr val="000000"/>
                          </a:solidFill>
                          <a:effectLst/>
                          <a:latin typeface="Arial" panose="020B0604020202020204" pitchFamily="34" charset="0"/>
                        </a:rPr>
                        <a:t>Reg 7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Authorisation to Store Explosives</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4078954839"/>
                  </a:ext>
                </a:extLst>
              </a:tr>
              <a:tr h="370840">
                <a:tc>
                  <a:txBody>
                    <a:bodyPr/>
                    <a:lstStyle/>
                    <a:p>
                      <a:r>
                        <a:rPr lang="en-GB" b="0" i="0" u="none" strike="noStrike" dirty="0">
                          <a:solidFill>
                            <a:srgbClr val="000000"/>
                          </a:solidFill>
                          <a:effectLst/>
                          <a:latin typeface="Arial" panose="020B0604020202020204" pitchFamily="34" charset="0"/>
                        </a:rPr>
                        <a:t>Reg 12 </a:t>
                      </a:r>
                      <a:endParaRPr lang="en-GB" dirty="0"/>
                    </a:p>
                  </a:txBody>
                  <a:tcPr/>
                </a:tc>
                <a:tc>
                  <a:txBody>
                    <a:bodyPr/>
                    <a:lstStyle/>
                    <a:p>
                      <a:pPr algn="l" rtl="0" fontAlgn="base"/>
                      <a:r>
                        <a:rPr lang="en-GB" b="0" i="0" u="none" strike="noStrike" dirty="0">
                          <a:solidFill>
                            <a:srgbClr val="000000"/>
                          </a:solidFill>
                          <a:effectLst/>
                          <a:latin typeface="Arial" panose="020B0604020202020204" pitchFamily="34" charset="0"/>
                        </a:rPr>
                        <a:t>Application for a Licence</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3409969285"/>
                  </a:ext>
                </a:extLst>
              </a:tr>
              <a:tr h="370840">
                <a:tc>
                  <a:txBody>
                    <a:bodyPr/>
                    <a:lstStyle/>
                    <a:p>
                      <a:r>
                        <a:rPr lang="en-GB" b="0" i="0" u="none" strike="noStrike" dirty="0">
                          <a:solidFill>
                            <a:srgbClr val="000000"/>
                          </a:solidFill>
                          <a:effectLst/>
                          <a:latin typeface="Arial" panose="020B0604020202020204" pitchFamily="34" charset="0"/>
                        </a:rPr>
                        <a:t>Reg 13 </a:t>
                      </a:r>
                      <a:endParaRPr lang="en-GB" dirty="0"/>
                    </a:p>
                  </a:txBody>
                  <a:tcPr/>
                </a:tc>
                <a:tc>
                  <a:txBody>
                    <a:bodyPr/>
                    <a:lstStyle/>
                    <a:p>
                      <a:pPr algn="l" rtl="0" fontAlgn="base"/>
                      <a:r>
                        <a:rPr lang="en-GB" b="0" i="0" u="none" strike="noStrike" dirty="0">
                          <a:solidFill>
                            <a:srgbClr val="000000"/>
                          </a:solidFill>
                          <a:effectLst/>
                          <a:latin typeface="Arial" panose="020B0604020202020204" pitchFamily="34" charset="0"/>
                        </a:rPr>
                        <a:t>Grant of Licences</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2242854250"/>
                  </a:ext>
                </a:extLst>
              </a:tr>
              <a:tr h="370840">
                <a:tc>
                  <a:txBody>
                    <a:bodyPr/>
                    <a:lstStyle/>
                    <a:p>
                      <a:r>
                        <a:rPr lang="en-GB" b="0" i="0" u="none" strike="noStrike" dirty="0">
                          <a:solidFill>
                            <a:srgbClr val="000000"/>
                          </a:solidFill>
                          <a:effectLst/>
                          <a:latin typeface="Arial" panose="020B0604020202020204" pitchFamily="34" charset="0"/>
                        </a:rPr>
                        <a:t>Reg 14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Local authority Assent</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2068922325"/>
                  </a:ext>
                </a:extLst>
              </a:tr>
              <a:tr h="370840">
                <a:tc>
                  <a:txBody>
                    <a:bodyPr/>
                    <a:lstStyle/>
                    <a:p>
                      <a:r>
                        <a:rPr lang="en-GB" b="0" i="0" u="none" strike="noStrike" dirty="0">
                          <a:solidFill>
                            <a:srgbClr val="000000"/>
                          </a:solidFill>
                          <a:effectLst/>
                          <a:latin typeface="Arial" panose="020B0604020202020204" pitchFamily="34" charset="0"/>
                        </a:rPr>
                        <a:t>Reg 16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Variation of a licence</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1547860527"/>
                  </a:ext>
                </a:extLst>
              </a:tr>
              <a:tr h="370840">
                <a:tc>
                  <a:txBody>
                    <a:bodyPr/>
                    <a:lstStyle/>
                    <a:p>
                      <a:r>
                        <a:rPr lang="en-GB" b="0" i="0" u="none" strike="noStrike" dirty="0">
                          <a:solidFill>
                            <a:srgbClr val="000000"/>
                          </a:solidFill>
                          <a:effectLst/>
                          <a:latin typeface="Arial" panose="020B0604020202020204" pitchFamily="34" charset="0"/>
                        </a:rPr>
                        <a:t>Reg 17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Transfer of a licence</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4075582617"/>
                  </a:ext>
                </a:extLst>
              </a:tr>
              <a:tr h="370840">
                <a:tc>
                  <a:txBody>
                    <a:bodyPr/>
                    <a:lstStyle/>
                    <a:p>
                      <a:r>
                        <a:rPr lang="en-GB" b="0" i="0" u="none" strike="noStrike" dirty="0">
                          <a:solidFill>
                            <a:srgbClr val="000000"/>
                          </a:solidFill>
                          <a:effectLst/>
                          <a:latin typeface="Arial" panose="020B0604020202020204" pitchFamily="34" charset="0"/>
                        </a:rPr>
                        <a:t>Reg 18 </a:t>
                      </a:r>
                      <a:endParaRPr lang="en-GB" dirty="0"/>
                    </a:p>
                  </a:txBody>
                  <a:tcPr/>
                </a:tc>
                <a:tc>
                  <a:txBody>
                    <a:bodyPr/>
                    <a:lstStyle/>
                    <a:p>
                      <a:pPr algn="l" rtl="0" fontAlgn="base"/>
                      <a:r>
                        <a:rPr lang="en-GB" b="0" i="0" u="none" strike="noStrike" dirty="0">
                          <a:solidFill>
                            <a:srgbClr val="000000"/>
                          </a:solidFill>
                          <a:effectLst/>
                          <a:latin typeface="Arial" panose="020B0604020202020204" pitchFamily="34" charset="0"/>
                        </a:rPr>
                        <a:t>Specific Licence Regulations</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3999475274"/>
                  </a:ext>
                </a:extLst>
              </a:tr>
              <a:tr h="370840">
                <a:tc>
                  <a:txBody>
                    <a:bodyPr/>
                    <a:lstStyle/>
                    <a:p>
                      <a:r>
                        <a:rPr lang="en-GB" b="0" i="0" u="none" strike="noStrike" dirty="0">
                          <a:solidFill>
                            <a:srgbClr val="000000"/>
                          </a:solidFill>
                          <a:effectLst/>
                          <a:latin typeface="Arial" panose="020B0604020202020204" pitchFamily="34" charset="0"/>
                        </a:rPr>
                        <a:t>Reg 20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Refusal of a licence</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3216701464"/>
                  </a:ext>
                </a:extLst>
              </a:tr>
              <a:tr h="370840">
                <a:tc>
                  <a:txBody>
                    <a:bodyPr/>
                    <a:lstStyle/>
                    <a:p>
                      <a:r>
                        <a:rPr lang="en-GB" b="0" i="0" u="none" strike="noStrike" dirty="0">
                          <a:solidFill>
                            <a:srgbClr val="000000"/>
                          </a:solidFill>
                          <a:effectLst/>
                          <a:latin typeface="Arial" panose="020B0604020202020204" pitchFamily="34" charset="0"/>
                        </a:rPr>
                        <a:t>Reg 21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Revocation of a licence</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4079560249"/>
                  </a:ext>
                </a:extLst>
              </a:tr>
              <a:tr h="370840">
                <a:tc>
                  <a:txBody>
                    <a:bodyPr/>
                    <a:lstStyle/>
                    <a:p>
                      <a:r>
                        <a:rPr lang="en-GB" b="0" i="0" u="none" strike="noStrike" dirty="0">
                          <a:solidFill>
                            <a:srgbClr val="000000"/>
                          </a:solidFill>
                          <a:effectLst/>
                          <a:latin typeface="Arial" panose="020B0604020202020204" pitchFamily="34" charset="0"/>
                        </a:rPr>
                        <a:t>Reg 22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Appeals process (police)</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1512917704"/>
                  </a:ext>
                </a:extLst>
              </a:tr>
              <a:tr h="370840">
                <a:tc>
                  <a:txBody>
                    <a:bodyPr/>
                    <a:lstStyle/>
                    <a:p>
                      <a:r>
                        <a:rPr lang="en-GB" b="0" i="0" u="none" strike="noStrike" dirty="0">
                          <a:solidFill>
                            <a:srgbClr val="000000"/>
                          </a:solidFill>
                          <a:effectLst/>
                          <a:latin typeface="Arial" panose="020B0604020202020204" pitchFamily="34" charset="0"/>
                        </a:rPr>
                        <a:t>Reg 23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Revocation of a licence (HSE)</a:t>
                      </a:r>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3463796657"/>
                  </a:ext>
                </a:extLst>
              </a:tr>
              <a:tr h="370840">
                <a:tc>
                  <a:txBody>
                    <a:bodyPr/>
                    <a:lstStyle/>
                    <a:p>
                      <a:r>
                        <a:rPr lang="en-GB" b="0" i="0" u="none" strike="noStrike" dirty="0">
                          <a:solidFill>
                            <a:srgbClr val="000000"/>
                          </a:solidFill>
                          <a:effectLst/>
                          <a:latin typeface="Arial" panose="020B0604020202020204" pitchFamily="34" charset="0"/>
                        </a:rPr>
                        <a:t>Reg 27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rPr>
                        <a:t>Separation Distances</a:t>
                      </a:r>
                      <a:endParaRPr lang="en-US" b="0" i="0" dirty="0">
                        <a:solidFill>
                          <a:srgbClr val="000000"/>
                        </a:solidFill>
                        <a:effectLst/>
                        <a:latin typeface="Segoe UI" panose="020B0502040204020203" pitchFamily="34" charset="0"/>
                      </a:endParaRPr>
                    </a:p>
                  </a:txBody>
                  <a:tcPr/>
                </a:tc>
                <a:extLst>
                  <a:ext uri="{0D108BD9-81ED-4DB2-BD59-A6C34878D82A}">
                    <a16:rowId xmlns:a16="http://schemas.microsoft.com/office/drawing/2014/main" val="1612263716"/>
                  </a:ext>
                </a:extLst>
              </a:tr>
            </a:tbl>
          </a:graphicData>
        </a:graphic>
      </p:graphicFrame>
      <p:cxnSp>
        <p:nvCxnSpPr>
          <p:cNvPr id="7" name="Straight Connector 6">
            <a:extLst>
              <a:ext uri="{FF2B5EF4-FFF2-40B4-BE49-F238E27FC236}">
                <a16:creationId xmlns:a16="http://schemas.microsoft.com/office/drawing/2014/main" id="{DC9894E8-A389-EACF-65A4-79E5A2E2930D}"/>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156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3303347" y="334922"/>
            <a:ext cx="8602708" cy="560250"/>
          </a:xfrm>
        </p:spPr>
        <p:txBody>
          <a:bodyPr>
            <a:normAutofit/>
          </a:bodyPr>
          <a:lstStyle/>
          <a:p>
            <a:r>
              <a:rPr lang="en-GB" dirty="0"/>
              <a:t>DOSR Regulations and Guidance</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03585" y="895172"/>
            <a:ext cx="11180455" cy="2257931"/>
          </a:xfrm>
        </p:spPr>
        <p:txBody>
          <a:bodyPr>
            <a:normAutofit fontScale="85000" lnSpcReduction="20000"/>
          </a:bodyPr>
          <a:lstStyle/>
          <a:p>
            <a:pPr>
              <a:lnSpc>
                <a:spcPct val="120000"/>
              </a:lnSpc>
            </a:pPr>
            <a:r>
              <a:rPr lang="en-GB" sz="1600" dirty="0"/>
              <a:t>All DOSR Regulations and Guidance are available on the </a:t>
            </a:r>
            <a:r>
              <a:rPr lang="en-GB" sz="1600" dirty="0">
                <a:hlinkClick r:id="rId2"/>
              </a:rPr>
              <a:t>DOSR.gov.uk webpage</a:t>
            </a:r>
            <a:r>
              <a:rPr lang="en-GB" sz="1600" dirty="0"/>
              <a:t>.</a:t>
            </a:r>
          </a:p>
          <a:p>
            <a:pPr>
              <a:lnSpc>
                <a:spcPct val="120000"/>
              </a:lnSpc>
            </a:pPr>
            <a:r>
              <a:rPr lang="en-GB" sz="1600" dirty="0"/>
              <a:t>Other useful documents and MOD Forms are available on the DOSR toolset (Only available to those with access to </a:t>
            </a:r>
            <a:r>
              <a:rPr lang="en-GB" sz="1600" dirty="0" err="1"/>
              <a:t>MODnet</a:t>
            </a:r>
            <a:r>
              <a:rPr lang="en-GB" sz="1600" dirty="0"/>
              <a:t>). </a:t>
            </a:r>
          </a:p>
          <a:p>
            <a:pPr lvl="1">
              <a:lnSpc>
                <a:spcPct val="120000"/>
              </a:lnSpc>
            </a:pPr>
            <a:r>
              <a:rPr lang="en-GB" sz="1600" dirty="0"/>
              <a:t>Those without </a:t>
            </a:r>
            <a:r>
              <a:rPr lang="en-GB" sz="1600" dirty="0" err="1"/>
              <a:t>MODnet</a:t>
            </a:r>
            <a:r>
              <a:rPr lang="en-GB" sz="1600" dirty="0"/>
              <a:t> access, please contact </a:t>
            </a:r>
            <a:r>
              <a:rPr lang="en-GB" sz="1600" dirty="0">
                <a:hlinkClick r:id="rId3"/>
              </a:rPr>
              <a:t>PRG multiuser</a:t>
            </a:r>
            <a:r>
              <a:rPr lang="en-GB" sz="1600" dirty="0"/>
              <a:t>. </a:t>
            </a:r>
          </a:p>
          <a:p>
            <a:pPr>
              <a:lnSpc>
                <a:spcPct val="120000"/>
              </a:lnSpc>
            </a:pPr>
            <a:r>
              <a:rPr lang="en-GB" sz="1600" dirty="0"/>
              <a:t>Currently in version 3.0, there is a continual up-issue process</a:t>
            </a:r>
          </a:p>
          <a:p>
            <a:pPr>
              <a:lnSpc>
                <a:spcPct val="120000"/>
              </a:lnSpc>
            </a:pPr>
            <a:r>
              <a:rPr lang="en-GB" sz="1600" dirty="0"/>
              <a:t>DOSR are in the process of up issuing DSA 03.OME into the Defence Code of Practice (DCOP) format</a:t>
            </a:r>
          </a:p>
          <a:p>
            <a:pPr lvl="1">
              <a:lnSpc>
                <a:spcPct val="120000"/>
              </a:lnSpc>
            </a:pPr>
            <a:r>
              <a:rPr lang="en-GB" sz="1600" dirty="0"/>
              <a:t>End goal is one DCOP per regulation</a:t>
            </a:r>
          </a:p>
          <a:p>
            <a:pPr lvl="1">
              <a:lnSpc>
                <a:spcPct val="120000"/>
              </a:lnSpc>
            </a:pPr>
            <a:r>
              <a:rPr lang="en-GB" sz="1600" dirty="0"/>
              <a:t>Currently work in progress</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21</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graphicFrame>
        <p:nvGraphicFramePr>
          <p:cNvPr id="8" name="Table 8">
            <a:extLst>
              <a:ext uri="{FF2B5EF4-FFF2-40B4-BE49-F238E27FC236}">
                <a16:creationId xmlns:a16="http://schemas.microsoft.com/office/drawing/2014/main" id="{494E264E-BDA4-4A62-816C-A3D70FA2C359}"/>
              </a:ext>
            </a:extLst>
          </p:cNvPr>
          <p:cNvGraphicFramePr>
            <a:graphicFrameLocks noGrp="1"/>
          </p:cNvGraphicFramePr>
          <p:nvPr>
            <p:extLst>
              <p:ext uri="{D42A27DB-BD31-4B8C-83A1-F6EECF244321}">
                <p14:modId xmlns:p14="http://schemas.microsoft.com/office/powerpoint/2010/main" val="762113260"/>
              </p:ext>
            </p:extLst>
          </p:nvPr>
        </p:nvGraphicFramePr>
        <p:xfrm>
          <a:off x="503584" y="3153103"/>
          <a:ext cx="11180454" cy="2921570"/>
        </p:xfrm>
        <a:graphic>
          <a:graphicData uri="http://schemas.openxmlformats.org/drawingml/2006/table">
            <a:tbl>
              <a:tblPr firstRow="1" bandRow="1">
                <a:tableStyleId>{5C22544A-7EE6-4342-B048-85BDC9FD1C3A}</a:tableStyleId>
              </a:tblPr>
              <a:tblGrid>
                <a:gridCol w="3046109">
                  <a:extLst>
                    <a:ext uri="{9D8B030D-6E8A-4147-A177-3AD203B41FA5}">
                      <a16:colId xmlns:a16="http://schemas.microsoft.com/office/drawing/2014/main" val="1596496573"/>
                    </a:ext>
                  </a:extLst>
                </a:gridCol>
                <a:gridCol w="8134345">
                  <a:extLst>
                    <a:ext uri="{9D8B030D-6E8A-4147-A177-3AD203B41FA5}">
                      <a16:colId xmlns:a16="http://schemas.microsoft.com/office/drawing/2014/main" val="2498622959"/>
                    </a:ext>
                  </a:extLst>
                </a:gridCol>
              </a:tblGrid>
              <a:tr h="544130">
                <a:tc>
                  <a:txBody>
                    <a:bodyPr/>
                    <a:lstStyle/>
                    <a:p>
                      <a:r>
                        <a:rPr lang="en-GB" sz="2000" dirty="0"/>
                        <a:t>Document Name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213A"/>
                    </a:solidFill>
                  </a:tcPr>
                </a:tc>
                <a:tc>
                  <a:txBody>
                    <a:bodyPr/>
                    <a:lstStyle/>
                    <a:p>
                      <a:r>
                        <a:rPr lang="en-GB" sz="2000" dirty="0"/>
                        <a:t>Contents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F213A"/>
                    </a:solidFill>
                  </a:tcPr>
                </a:tc>
                <a:extLst>
                  <a:ext uri="{0D108BD9-81ED-4DB2-BD59-A6C34878D82A}">
                    <a16:rowId xmlns:a16="http://schemas.microsoft.com/office/drawing/2014/main" val="1191255499"/>
                  </a:ext>
                </a:extLst>
              </a:tr>
              <a:tr h="391857">
                <a:tc>
                  <a:txBody>
                    <a:bodyPr/>
                    <a:lstStyle/>
                    <a:p>
                      <a:r>
                        <a:rPr lang="en-GB" sz="2000" dirty="0">
                          <a:hlinkClick r:id="rId4"/>
                        </a:rPr>
                        <a:t>DSA 02.OME </a:t>
                      </a:r>
                      <a:endParaRPr lang="en-GB" sz="2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2000" dirty="0"/>
                        <a:t>Defence OME Regulations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47156595"/>
                  </a:ext>
                </a:extLst>
              </a:tr>
              <a:tr h="391857">
                <a:tc>
                  <a:txBody>
                    <a:bodyPr/>
                    <a:lstStyle/>
                    <a:p>
                      <a:r>
                        <a:rPr lang="en-GB" sz="2000" dirty="0">
                          <a:hlinkClick r:id="rId5"/>
                        </a:rPr>
                        <a:t>DSA 03.OME Part 1</a:t>
                      </a:r>
                      <a:endParaRPr lang="en-GB" sz="2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2000" dirty="0"/>
                        <a:t>OME Acquisition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98473659"/>
                  </a:ext>
                </a:extLst>
              </a:tr>
              <a:tr h="391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hlinkClick r:id="rId6"/>
                        </a:rPr>
                        <a:t>DSA 03.OME Part 2</a:t>
                      </a:r>
                      <a:endParaRPr lang="en-GB" sz="2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2000" dirty="0"/>
                        <a:t>In-Service and Operational Safety Management of OME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20977400"/>
                  </a:ext>
                </a:extLst>
              </a:tr>
              <a:tr h="391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hlinkClick r:id="rId7"/>
                        </a:rPr>
                        <a:t>DSA 03.OME Part 3</a:t>
                      </a:r>
                      <a:endParaRPr lang="en-GB" sz="2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2000" dirty="0"/>
                        <a:t>Ranges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47929806"/>
                  </a:ext>
                </a:extLst>
              </a:tr>
              <a:tr h="391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hlinkClick r:id="rId8"/>
                        </a:rPr>
                        <a:t>DSA 03.OME Part 4</a:t>
                      </a:r>
                      <a:endParaRPr lang="en-GB" sz="2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2000" dirty="0"/>
                        <a:t>Major Accident Control Regulations (MACR)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77577033"/>
                  </a:ext>
                </a:extLst>
              </a:tr>
              <a:tr h="391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hlinkClick r:id="rId9"/>
                        </a:rPr>
                        <a:t>DSA 03.OME Part 5</a:t>
                      </a:r>
                      <a:endParaRPr lang="en-GB" sz="20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2000" dirty="0"/>
                        <a:t>Military Laser Safety and Directed Energy Weapons (DEW)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03936967"/>
                  </a:ext>
                </a:extLst>
              </a:tr>
            </a:tbl>
          </a:graphicData>
        </a:graphic>
      </p:graphicFrame>
      <p:cxnSp>
        <p:nvCxnSpPr>
          <p:cNvPr id="3" name="Straight Connector 2">
            <a:extLst>
              <a:ext uri="{FF2B5EF4-FFF2-40B4-BE49-F238E27FC236}">
                <a16:creationId xmlns:a16="http://schemas.microsoft.com/office/drawing/2014/main" id="{BA4EF56A-BA86-0B45-828A-9D5C8D82BD7A}"/>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3844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AFAF2AFA-4A66-3C2C-94C9-E3CC180A77BE}"/>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graphicFrame>
        <p:nvGraphicFramePr>
          <p:cNvPr id="7" name="Table 6">
            <a:extLst>
              <a:ext uri="{FF2B5EF4-FFF2-40B4-BE49-F238E27FC236}">
                <a16:creationId xmlns:a16="http://schemas.microsoft.com/office/drawing/2014/main" id="{6078046F-D272-4D56-81A1-1B83B4B884CE}"/>
              </a:ext>
            </a:extLst>
          </p:cNvPr>
          <p:cNvGraphicFramePr>
            <a:graphicFrameLocks noGrp="1"/>
          </p:cNvGraphicFramePr>
          <p:nvPr>
            <p:extLst>
              <p:ext uri="{D42A27DB-BD31-4B8C-83A1-F6EECF244321}">
                <p14:modId xmlns:p14="http://schemas.microsoft.com/office/powerpoint/2010/main" val="615970391"/>
              </p:ext>
            </p:extLst>
          </p:nvPr>
        </p:nvGraphicFramePr>
        <p:xfrm>
          <a:off x="181303" y="1392238"/>
          <a:ext cx="6243145" cy="4885128"/>
        </p:xfrm>
        <a:graphic>
          <a:graphicData uri="http://schemas.openxmlformats.org/drawingml/2006/table">
            <a:tbl>
              <a:tblPr firstRow="1" firstCol="1" bandRow="1"/>
              <a:tblGrid>
                <a:gridCol w="1131779">
                  <a:extLst>
                    <a:ext uri="{9D8B030D-6E8A-4147-A177-3AD203B41FA5}">
                      <a16:colId xmlns:a16="http://schemas.microsoft.com/office/drawing/2014/main" val="870976261"/>
                    </a:ext>
                  </a:extLst>
                </a:gridCol>
                <a:gridCol w="5111366">
                  <a:extLst>
                    <a:ext uri="{9D8B030D-6E8A-4147-A177-3AD203B41FA5}">
                      <a16:colId xmlns:a16="http://schemas.microsoft.com/office/drawing/2014/main" val="3235615640"/>
                    </a:ext>
                  </a:extLst>
                </a:gridCol>
              </a:tblGrid>
              <a:tr h="251076">
                <a:tc>
                  <a:txBody>
                    <a:bodyPr/>
                    <a:lstStyle/>
                    <a:p>
                      <a:pPr marL="3175" indent="-3175"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Number</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tc>
                  <a:txBody>
                    <a:bodyPr/>
                    <a:lstStyle/>
                    <a:p>
                      <a:pPr marL="3810" indent="-3810"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Title</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extLst>
                  <a:ext uri="{0D108BD9-81ED-4DB2-BD59-A6C34878D82A}">
                    <a16:rowId xmlns:a16="http://schemas.microsoft.com/office/drawing/2014/main" val="1415287902"/>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101</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panose="020B0604020202020204" pitchFamily="34" charset="0"/>
                          <a:ea typeface="Arial" panose="020B0604020202020204" pitchFamily="34" charset="0"/>
                          <a:cs typeface="Arial" panose="020B0604020202020204" pitchFamily="34" charset="0"/>
                        </a:rPr>
                        <a:t>OME Design Requirements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9702388"/>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102</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810" indent="-3810">
                        <a:lnSpc>
                          <a:spcPct val="100000"/>
                        </a:lnSpc>
                        <a:spcAft>
                          <a:spcPts val="25"/>
                        </a:spcAft>
                      </a:pPr>
                      <a:r>
                        <a:rPr lang="en-GB" sz="1200" b="0" dirty="0">
                          <a:solidFill>
                            <a:schemeClr val="tx1"/>
                          </a:solidFill>
                          <a:effectLst/>
                          <a:latin typeface="Arial" panose="020B0604020202020204" pitchFamily="34" charset="0"/>
                          <a:ea typeface="Arial" panose="020B0604020202020204" pitchFamily="34" charset="0"/>
                          <a:cs typeface="Arial" panose="020B0604020202020204" pitchFamily="34" charset="0"/>
                        </a:rPr>
                        <a:t>Use of Independent OME Competent Personnel for Independent Technical Evaluation</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0920390"/>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103</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a:ea typeface="Arial" panose="020B0604020202020204" pitchFamily="34" charset="0"/>
                          <a:cs typeface="Arial"/>
                        </a:rPr>
                        <a:t>Safety and Environmental Case(s) and Report(s)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9465267"/>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104</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panose="020B0604020202020204" pitchFamily="34" charset="0"/>
                          <a:ea typeface="Arial" panose="020B0604020202020204" pitchFamily="34" charset="0"/>
                          <a:cs typeface="Arial" panose="020B0604020202020204" pitchFamily="34" charset="0"/>
                        </a:rPr>
                        <a:t>Manufacture to Target or Disposal Sequence (MTDS)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0416469"/>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105</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a:ea typeface="Arial" panose="020B0604020202020204" pitchFamily="34" charset="0"/>
                          <a:cs typeface="Arial"/>
                        </a:rPr>
                        <a:t>Safety Risk Management</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3897753"/>
                  </a:ext>
                </a:extLst>
              </a:tr>
              <a:tr h="251076">
                <a:tc>
                  <a:txBody>
                    <a:bodyPr/>
                    <a:lstStyle/>
                    <a:p>
                      <a:pPr marL="3175" indent="-3175" algn="ctr">
                        <a:lnSpc>
                          <a:spcPct val="100000"/>
                        </a:lnSpc>
                        <a:spcAft>
                          <a:spcPts val="25"/>
                        </a:spcAft>
                      </a:pPr>
                      <a:r>
                        <a:rPr lang="en-GB" sz="1200" b="1" dirty="0">
                          <a:solidFill>
                            <a:schemeClr val="tx1"/>
                          </a:solidFill>
                          <a:effectLst/>
                          <a:latin typeface="Arial"/>
                          <a:ea typeface="Calibri" panose="020F0502020204030204" pitchFamily="34" charset="0"/>
                          <a:cs typeface="Arial"/>
                        </a:rPr>
                        <a:t>OME 106</a:t>
                      </a:r>
                      <a:endParaRPr lang="en-GB" sz="1200" dirty="0">
                        <a:solidFill>
                          <a:schemeClr val="tx1"/>
                        </a:solidFill>
                        <a:effectLst/>
                        <a:latin typeface="Arial"/>
                        <a:ea typeface="Arial" panose="020B0604020202020204" pitchFamily="34" charset="0"/>
                        <a:cs typeface="Arial"/>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panose="020B0604020202020204" pitchFamily="34" charset="0"/>
                          <a:ea typeface="Arial" panose="020B0604020202020204" pitchFamily="34" charset="0"/>
                          <a:cs typeface="Arial" panose="020B0604020202020204" pitchFamily="34" charset="0"/>
                        </a:rPr>
                        <a:t>Classification for Transport and Storage</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4868882"/>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107</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810" indent="-3810">
                        <a:lnSpc>
                          <a:spcPct val="100000"/>
                        </a:lnSpc>
                        <a:spcAft>
                          <a:spcPts val="25"/>
                        </a:spcAft>
                      </a:pPr>
                      <a:r>
                        <a:rPr lang="en-GB" sz="1200" b="0" dirty="0">
                          <a:solidFill>
                            <a:schemeClr val="tx1"/>
                          </a:solidFill>
                          <a:effectLst/>
                          <a:latin typeface="Arial"/>
                          <a:ea typeface="Arial" panose="020B0604020202020204" pitchFamily="34" charset="0"/>
                          <a:cs typeface="Arial"/>
                        </a:rPr>
                        <a:t>Explosive Material (EM) Qualification </a:t>
                      </a:r>
                      <a:endParaRPr lang="en-GB" sz="12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89111667"/>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108</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600"/>
                        </a:spcAft>
                      </a:pPr>
                      <a:r>
                        <a:rPr lang="en-GB" sz="1200" b="0" dirty="0">
                          <a:solidFill>
                            <a:schemeClr val="tx1"/>
                          </a:solidFill>
                          <a:effectLst/>
                          <a:latin typeface="Arial"/>
                          <a:ea typeface="Calibri" panose="020F0502020204030204" pitchFamily="34" charset="0"/>
                          <a:cs typeface="Arial"/>
                        </a:rPr>
                        <a:t>Initiation Systems (IS) Qualification</a:t>
                      </a:r>
                      <a:endParaRPr lang="en-GB" sz="1200" b="0" dirty="0">
                        <a:solidFill>
                          <a:schemeClr val="tx1"/>
                        </a:solidFill>
                        <a:effectLst/>
                        <a:latin typeface="Arial"/>
                        <a:ea typeface="Arial" panose="020B0604020202020204" pitchFamily="34" charset="0"/>
                        <a:cs typeface="Arial"/>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4479184"/>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109</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a:ea typeface="Arial" panose="020B0604020202020204" pitchFamily="34" charset="0"/>
                          <a:cs typeface="Arial"/>
                        </a:rPr>
                        <a:t>Software and Programmable Hardware</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8466751"/>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110</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a:ea typeface="Arial" panose="020B0604020202020204" pitchFamily="34" charset="0"/>
                          <a:cs typeface="Arial"/>
                        </a:rPr>
                        <a:t>Environmental Assessment (Climatic and Mechanical)</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5732481"/>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111</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810" indent="-3810">
                        <a:lnSpc>
                          <a:spcPct val="100000"/>
                        </a:lnSpc>
                        <a:spcAft>
                          <a:spcPts val="25"/>
                        </a:spcAft>
                      </a:pPr>
                      <a:r>
                        <a:rPr lang="en-GB" sz="1200" b="0" dirty="0">
                          <a:solidFill>
                            <a:schemeClr val="tx1"/>
                          </a:solidFill>
                          <a:effectLst/>
                          <a:latin typeface="+mn-lt"/>
                          <a:ea typeface="Arial" panose="020B0604020202020204" pitchFamily="34" charset="0"/>
                          <a:cs typeface="Arial"/>
                        </a:rPr>
                        <a:t>Environmental Assessment (Electromagnetic </a:t>
                      </a:r>
                      <a:r>
                        <a:rPr lang="en-GB" sz="1200" b="0" dirty="0">
                          <a:solidFill>
                            <a:schemeClr val="tx1"/>
                          </a:solidFill>
                          <a:effectLst/>
                          <a:latin typeface="Arial"/>
                          <a:ea typeface="Arial" panose="020B0604020202020204" pitchFamily="34" charset="0"/>
                          <a:cs typeface="Arial"/>
                        </a:rPr>
                        <a:t>Environmental Effects (E3))</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7354315"/>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112</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810" indent="-3810">
                        <a:lnSpc>
                          <a:spcPct val="100000"/>
                        </a:lnSpc>
                        <a:spcAft>
                          <a:spcPts val="25"/>
                        </a:spcAft>
                      </a:pPr>
                      <a:r>
                        <a:rPr lang="en-GB" sz="1200" b="0" dirty="0">
                          <a:solidFill>
                            <a:schemeClr val="tx1"/>
                          </a:solidFill>
                          <a:effectLst/>
                          <a:latin typeface="+mn-lt"/>
                          <a:ea typeface="Arial" panose="020B0604020202020204" pitchFamily="34" charset="0"/>
                          <a:cs typeface="Arial"/>
                        </a:rPr>
                        <a:t>OME Vulnerability (Insensitive Munitions (IM))</a:t>
                      </a:r>
                      <a:endParaRPr lang="en-GB" sz="1200" b="0" dirty="0">
                        <a:solidFill>
                          <a:schemeClr val="tx1"/>
                        </a:solidFill>
                        <a:effectLst/>
                        <a:latin typeface="Arial"/>
                        <a:ea typeface="Arial" panose="020B0604020202020204" pitchFamily="34" charset="0"/>
                        <a:cs typeface="Arial"/>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2445425"/>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113</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810" indent="-3810">
                        <a:lnSpc>
                          <a:spcPct val="100000"/>
                        </a:lnSpc>
                        <a:spcAft>
                          <a:spcPts val="25"/>
                        </a:spcAft>
                      </a:pPr>
                      <a:r>
                        <a:rPr lang="en-GB" sz="1200" b="0" dirty="0">
                          <a:solidFill>
                            <a:schemeClr val="tx1"/>
                          </a:solidFill>
                          <a:effectLst/>
                          <a:latin typeface="Arial"/>
                          <a:ea typeface="Calibri" panose="020F0502020204030204" pitchFamily="34" charset="0"/>
                          <a:cs typeface="Arial"/>
                        </a:rPr>
                        <a:t>OME Through-Life Capability Management</a:t>
                      </a:r>
                      <a:endParaRPr lang="en-GB" sz="1200" b="0" dirty="0">
                        <a:solidFill>
                          <a:schemeClr val="tx1"/>
                        </a:solidFill>
                        <a:effectLst/>
                        <a:latin typeface="Arial"/>
                        <a:ea typeface="Arial" panose="020B0604020202020204" pitchFamily="34" charset="0"/>
                        <a:cs typeface="Arial"/>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0957987"/>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114</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a:ea typeface="Calibri" panose="020F0502020204030204" pitchFamily="34" charset="0"/>
                          <a:cs typeface="Arial"/>
                        </a:rPr>
                        <a:t>Gun Barrel Proof</a:t>
                      </a:r>
                      <a:endParaRPr lang="en-GB" sz="1200" b="0" dirty="0">
                        <a:solidFill>
                          <a:schemeClr val="tx1"/>
                        </a:solidFill>
                        <a:effectLst/>
                        <a:latin typeface="Arial"/>
                        <a:ea typeface="Arial" panose="020B0604020202020204" pitchFamily="34" charset="0"/>
                        <a:cs typeface="Arial"/>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5608327"/>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115</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panose="020B0604020202020204" pitchFamily="34" charset="0"/>
                          <a:ea typeface="Calibri" panose="020F0502020204030204" pitchFamily="34" charset="0"/>
                          <a:cs typeface="Arial" panose="020B0604020202020204" pitchFamily="34" charset="0"/>
                        </a:rPr>
                        <a:t>Management of Safety Information</a:t>
                      </a:r>
                      <a:endParaRPr lang="en-GB" sz="12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3684488"/>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116</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mn-lt"/>
                          <a:ea typeface="Calibri" panose="020F0502020204030204" pitchFamily="34" charset="0"/>
                          <a:cs typeface="Arial"/>
                        </a:rPr>
                        <a:t>Incident and Accident Reporting and Analysis</a:t>
                      </a:r>
                      <a:endParaRPr lang="en-GB" sz="1200" b="0" dirty="0">
                        <a:solidFill>
                          <a:schemeClr val="tx1"/>
                        </a:solidFill>
                        <a:effectLst/>
                        <a:latin typeface="Arial"/>
                        <a:ea typeface="Arial" panose="020B0604020202020204" pitchFamily="34" charset="0"/>
                        <a:cs typeface="Arial"/>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02441677"/>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117</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a:ea typeface="Calibri" panose="020F0502020204030204" pitchFamily="34" charset="0"/>
                          <a:cs typeface="Arial"/>
                        </a:rPr>
                        <a:t>OME Safety Review Panel and Assurance Statement</a:t>
                      </a:r>
                      <a:endParaRPr lang="en-GB" sz="1200" b="0" dirty="0">
                        <a:solidFill>
                          <a:schemeClr val="tx1"/>
                        </a:solidFill>
                        <a:effectLst/>
                        <a:latin typeface="Arial"/>
                        <a:ea typeface="Arial" panose="020B0604020202020204" pitchFamily="34" charset="0"/>
                        <a:cs typeface="Arial"/>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7049232"/>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118</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Aft>
                          <a:spcPts val="25"/>
                        </a:spcAft>
                      </a:pPr>
                      <a:r>
                        <a:rPr lang="en-GB" sz="1200" b="0" dirty="0">
                          <a:solidFill>
                            <a:schemeClr val="tx1"/>
                          </a:solidFill>
                          <a:effectLst/>
                          <a:latin typeface="Arial"/>
                          <a:ea typeface="Calibri" panose="020F0502020204030204" pitchFamily="34" charset="0"/>
                          <a:cs typeface="Arial"/>
                        </a:rPr>
                        <a:t>Certification of Defence Ordnance, Munitions and Explosives (OME)</a:t>
                      </a:r>
                      <a:endParaRPr lang="en-GB" sz="1200" b="0" dirty="0">
                        <a:solidFill>
                          <a:schemeClr val="tx1"/>
                        </a:solidFill>
                        <a:effectLst/>
                        <a:latin typeface="Calibri"/>
                        <a:ea typeface="Arial" panose="020B0604020202020204" pitchFamily="34" charset="0"/>
                        <a:cs typeface="Arial"/>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1300061"/>
                  </a:ext>
                </a:extLst>
              </a:tr>
            </a:tbl>
          </a:graphicData>
        </a:graphic>
      </p:graphicFrame>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4" y="833875"/>
            <a:ext cx="11180455" cy="560250"/>
          </a:xfrm>
        </p:spPr>
        <p:txBody>
          <a:bodyPr>
            <a:normAutofit/>
          </a:bodyPr>
          <a:lstStyle/>
          <a:p>
            <a:r>
              <a:rPr lang="en-GB" dirty="0"/>
              <a:t>DOSR OME Acquisition Regulations</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22</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10" name="Content Placeholder 11">
            <a:extLst>
              <a:ext uri="{FF2B5EF4-FFF2-40B4-BE49-F238E27FC236}">
                <a16:creationId xmlns:a16="http://schemas.microsoft.com/office/drawing/2014/main" id="{1D7F154D-8168-4D03-A255-50B3B2523B55}"/>
              </a:ext>
            </a:extLst>
          </p:cNvPr>
          <p:cNvSpPr txBox="1">
            <a:spLocks/>
          </p:cNvSpPr>
          <p:nvPr/>
        </p:nvSpPr>
        <p:spPr>
          <a:xfrm>
            <a:off x="6504495" y="1392238"/>
            <a:ext cx="5354129" cy="491429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GB" sz="1100" dirty="0"/>
              <a:t>OME safety qualification relies on two aspects:</a:t>
            </a:r>
          </a:p>
          <a:p>
            <a:pPr lvl="1">
              <a:lnSpc>
                <a:spcPct val="120000"/>
              </a:lnSpc>
            </a:pPr>
            <a:r>
              <a:rPr lang="en-GB" sz="1100" dirty="0"/>
              <a:t>Providing documentary evidence of compliance of the design (the OME itself or sub-components) to agreed standards</a:t>
            </a:r>
          </a:p>
          <a:p>
            <a:pPr lvl="1">
              <a:lnSpc>
                <a:spcPct val="120000"/>
              </a:lnSpc>
            </a:pPr>
            <a:r>
              <a:rPr lang="en-GB" sz="1100" dirty="0"/>
              <a:t>Providing documentary evidence of safety assessments covering all aspects of the OME’s use (storage/handling/transport and functioning) and conducted according to agreed test standards </a:t>
            </a:r>
          </a:p>
          <a:p>
            <a:pPr>
              <a:lnSpc>
                <a:spcPct val="120000"/>
              </a:lnSpc>
            </a:pPr>
            <a:r>
              <a:rPr lang="en-GB" sz="1100" dirty="0">
                <a:solidFill>
                  <a:srgbClr val="000000"/>
                </a:solidFill>
                <a:uFill>
                  <a:solidFill>
                    <a:srgbClr val="000000"/>
                  </a:solidFill>
                </a:uFill>
                <a:ea typeface="Times New Roman" panose="02020603050405020304" pitchFamily="18" charset="0"/>
              </a:rPr>
              <a:t>Inherent OME hazards can be classified into 4 groups:</a:t>
            </a:r>
          </a:p>
          <a:p>
            <a:pPr lvl="1">
              <a:lnSpc>
                <a:spcPct val="120000"/>
              </a:lnSpc>
            </a:pPr>
            <a:r>
              <a:rPr lang="en-GB" sz="1100" b="1" dirty="0">
                <a:solidFill>
                  <a:srgbClr val="000000"/>
                </a:solidFill>
                <a:ea typeface="Times New Roman" panose="02020603050405020304" pitchFamily="18" charset="0"/>
              </a:rPr>
              <a:t>Intrinsic hazards: </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Hazards presented by the explosive material in its quiescent state. These include, but are not limited to toxicity, composition breakdown, gas/heat generation, material incompatibility etc. </a:t>
            </a:r>
          </a:p>
          <a:p>
            <a:pPr lvl="1">
              <a:lnSpc>
                <a:spcPct val="120000"/>
              </a:lnSpc>
            </a:pPr>
            <a:r>
              <a:rPr lang="en-GB" sz="1100" b="1" dirty="0">
                <a:solidFill>
                  <a:srgbClr val="000000"/>
                </a:solidFill>
                <a:ea typeface="Times New Roman" panose="02020603050405020304" pitchFamily="18" charset="0"/>
              </a:rPr>
              <a:t>External and internal hazards: </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External hazards originate outside the design (threat), and internal hazards originate within the design.</a:t>
            </a:r>
            <a:r>
              <a:rPr lang="en-GB" sz="11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There are hazards which may initiate energetics within components or have an adverse effect on the firing chain. These include, but are not limited to, spurious fire commands, EMC / E³ (Electro Magnetic Compatibility / Environmental Electromagnetic Effects) emissions, temperature / drop / shock / vibration, firing chain failure, aerodynamic heating, fragment, bullet, and shaped charge jet attack etc. </a:t>
            </a:r>
          </a:p>
          <a:p>
            <a:pPr lvl="1">
              <a:lnSpc>
                <a:spcPct val="120000"/>
              </a:lnSpc>
            </a:pPr>
            <a:r>
              <a:rPr lang="en-GB" sz="1100" b="1" dirty="0">
                <a:solidFill>
                  <a:srgbClr val="000000"/>
                </a:solidFill>
                <a:ea typeface="Times New Roman" panose="02020603050405020304" pitchFamily="18" charset="0"/>
              </a:rPr>
              <a:t>Hazardous consequences of initiation:</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Hazards arising from the consequences of both partial or full initiation of the energetic/explosive components, whether intentional or unintentional. These include, but are not limited to blast, fragment, noise, toxic efflux, heat etc. </a:t>
            </a:r>
          </a:p>
          <a:p>
            <a:pPr lvl="1">
              <a:lnSpc>
                <a:spcPct val="120000"/>
              </a:lnSpc>
            </a:pPr>
            <a:r>
              <a:rPr lang="en-GB" sz="1100" b="1" dirty="0">
                <a:solidFill>
                  <a:srgbClr val="000000"/>
                </a:solidFill>
                <a:ea typeface="Times New Roman" panose="02020603050405020304" pitchFamily="18" charset="0"/>
              </a:rPr>
              <a:t>Post launch and dynamic safety hazards: </a:t>
            </a:r>
            <a:r>
              <a:rPr lang="en-GB" sz="1100" dirty="0">
                <a:solidFill>
                  <a:srgbClr val="000000"/>
                </a:solidFill>
                <a:ea typeface="Times New Roman" panose="02020603050405020304" pitchFamily="18" charset="0"/>
              </a:rPr>
              <a:t>Hazards include, but are not limited to loss of guidance control, unintended launch, ricochet, early burst, etc. </a:t>
            </a:r>
          </a:p>
        </p:txBody>
      </p:sp>
    </p:spTree>
    <p:extLst>
      <p:ext uri="{BB962C8B-B14F-4D97-AF65-F5344CB8AC3E}">
        <p14:creationId xmlns:p14="http://schemas.microsoft.com/office/powerpoint/2010/main" val="609974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6078046F-D272-4D56-81A1-1B83B4B884CE}"/>
              </a:ext>
            </a:extLst>
          </p:cNvPr>
          <p:cNvGraphicFramePr>
            <a:graphicFrameLocks noGrp="1"/>
          </p:cNvGraphicFramePr>
          <p:nvPr/>
        </p:nvGraphicFramePr>
        <p:xfrm>
          <a:off x="503584" y="1741033"/>
          <a:ext cx="5773389" cy="3012912"/>
        </p:xfrm>
        <a:graphic>
          <a:graphicData uri="http://schemas.openxmlformats.org/drawingml/2006/table">
            <a:tbl>
              <a:tblPr firstRow="1" firstCol="1" bandRow="1"/>
              <a:tblGrid>
                <a:gridCol w="1046620">
                  <a:extLst>
                    <a:ext uri="{9D8B030D-6E8A-4147-A177-3AD203B41FA5}">
                      <a16:colId xmlns:a16="http://schemas.microsoft.com/office/drawing/2014/main" val="870976261"/>
                    </a:ext>
                  </a:extLst>
                </a:gridCol>
                <a:gridCol w="4726769">
                  <a:extLst>
                    <a:ext uri="{9D8B030D-6E8A-4147-A177-3AD203B41FA5}">
                      <a16:colId xmlns:a16="http://schemas.microsoft.com/office/drawing/2014/main" val="3235615640"/>
                    </a:ext>
                  </a:extLst>
                </a:gridCol>
              </a:tblGrid>
              <a:tr h="251076">
                <a:tc>
                  <a:txBody>
                    <a:bodyPr/>
                    <a:lstStyle/>
                    <a:p>
                      <a:pPr marL="3175" indent="-3175"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Number</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tc>
                  <a:txBody>
                    <a:bodyPr/>
                    <a:lstStyle/>
                    <a:p>
                      <a:pPr marL="3810" indent="-3810"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Title</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extLst>
                  <a:ext uri="{0D108BD9-81ED-4DB2-BD59-A6C34878D82A}">
                    <a16:rowId xmlns:a16="http://schemas.microsoft.com/office/drawing/2014/main" val="1415287902"/>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201</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Appointment of TLB Inspectors of Explosives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4479184"/>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202</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MOD Explosives Licensing Authorities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8466751"/>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203</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Holders of a Licence for MOD Explosives Facilities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5732481"/>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204</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Explosives Licensing in MOD Ports and Harbour Areas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7354315"/>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205</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Deployment of MOD Explosives Overseas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2445425"/>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206</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Separation Distances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0957987"/>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207</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Safeguarding of MOD Explosives Capability</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5608327"/>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208</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Security Controls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3684488"/>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209</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Record Keeping (reserved)</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02441677"/>
                  </a:ext>
                </a:extLst>
              </a:tr>
              <a:tr h="251076">
                <a:tc>
                  <a:txBody>
                    <a:bodyPr/>
                    <a:lstStyle/>
                    <a:p>
                      <a:pPr marL="3175" indent="-3175" algn="ctr">
                        <a:lnSpc>
                          <a:spcPct val="100000"/>
                        </a:lnSpc>
                        <a:spcAft>
                          <a:spcPts val="25"/>
                        </a:spcAft>
                      </a:pPr>
                      <a:r>
                        <a:rPr lang="en-GB" sz="1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210</a:t>
                      </a:r>
                      <a:endParaRPr lang="en-GB" sz="12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Free from Explosives Certification</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7049232"/>
                  </a:ext>
                </a:extLst>
              </a:tr>
              <a:tr h="25107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a:ea typeface="+mn-ea"/>
                          <a:cs typeface="+mn-cs"/>
                        </a:rPr>
                        <a:t>OME 211</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a:ea typeface="+mn-ea"/>
                          <a:cs typeface="+mn-cs"/>
                        </a:rPr>
                        <a:t>Discarding and Disposal of Explosives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1300061"/>
                  </a:ext>
                </a:extLst>
              </a:tr>
            </a:tbl>
          </a:graphicData>
        </a:graphic>
      </p:graphicFrame>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4" y="833875"/>
            <a:ext cx="11180455" cy="560250"/>
          </a:xfrm>
        </p:spPr>
        <p:txBody>
          <a:bodyPr>
            <a:normAutofit fontScale="90000"/>
          </a:bodyPr>
          <a:lstStyle/>
          <a:p>
            <a:r>
              <a:rPr lang="en-GB" dirty="0"/>
              <a:t>DOSR OME In-Service and Operational Safety Management </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23</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14" name="TextBox 13">
            <a:extLst>
              <a:ext uri="{FF2B5EF4-FFF2-40B4-BE49-F238E27FC236}">
                <a16:creationId xmlns:a16="http://schemas.microsoft.com/office/drawing/2014/main" id="{4D28AEC9-94CB-4EE9-A835-3040056AC3F7}"/>
              </a:ext>
            </a:extLst>
          </p:cNvPr>
          <p:cNvSpPr txBox="1"/>
          <p:nvPr/>
        </p:nvSpPr>
        <p:spPr>
          <a:xfrm>
            <a:off x="6683605" y="1660830"/>
            <a:ext cx="5000434" cy="3139321"/>
          </a:xfrm>
          <a:prstGeom prst="rect">
            <a:avLst/>
          </a:prstGeom>
          <a:noFill/>
        </p:spPr>
        <p:txBody>
          <a:bodyPr wrap="square">
            <a:spAutoFit/>
          </a:bodyPr>
          <a:lstStyle/>
          <a:p>
            <a:pPr marL="342900" indent="-342900">
              <a:buFont typeface="Arial" panose="020B0604020202020204" pitchFamily="34" charset="0"/>
              <a:buChar char="•"/>
            </a:pPr>
            <a:r>
              <a:rPr lang="en-GB" dirty="0"/>
              <a:t>Provides the regulatory framework for the in-service and operational management of OME during planning, training exercises and operations. </a:t>
            </a:r>
          </a:p>
          <a:p>
            <a:pPr marL="342900" indent="-342900">
              <a:buFont typeface="Arial" panose="020B0604020202020204" pitchFamily="34" charset="0"/>
              <a:buChar char="•"/>
            </a:pPr>
            <a:r>
              <a:rPr lang="en-GB" dirty="0"/>
              <a:t>Covers the following topics across the lifecycle safety management of OME:</a:t>
            </a:r>
          </a:p>
          <a:p>
            <a:pPr marL="800100" lvl="1" indent="-342900">
              <a:buFont typeface="Arial" panose="020B0604020202020204" pitchFamily="34" charset="0"/>
              <a:buChar char="•"/>
            </a:pPr>
            <a:r>
              <a:rPr lang="en-GB" dirty="0"/>
              <a:t>in-service logistics storage, </a:t>
            </a:r>
          </a:p>
          <a:p>
            <a:pPr marL="800100" lvl="1" indent="-342900">
              <a:buFont typeface="Arial" panose="020B0604020202020204" pitchFamily="34" charset="0"/>
              <a:buChar char="•"/>
            </a:pPr>
            <a:r>
              <a:rPr lang="en-GB" dirty="0"/>
              <a:t>processing, </a:t>
            </a:r>
          </a:p>
          <a:p>
            <a:pPr marL="800100" lvl="1" indent="-342900">
              <a:buFont typeface="Arial" panose="020B0604020202020204" pitchFamily="34" charset="0"/>
              <a:buChar char="•"/>
            </a:pPr>
            <a:r>
              <a:rPr lang="en-GB" dirty="0"/>
              <a:t>transportation and handling, </a:t>
            </a:r>
          </a:p>
          <a:p>
            <a:pPr marL="800100" lvl="1" indent="-342900">
              <a:buFont typeface="Arial" panose="020B0604020202020204" pitchFamily="34" charset="0"/>
              <a:buChar char="•"/>
            </a:pPr>
            <a:r>
              <a:rPr lang="en-GB" dirty="0"/>
              <a:t>operational safety management, </a:t>
            </a:r>
          </a:p>
          <a:p>
            <a:pPr marL="800100" lvl="1" indent="-342900">
              <a:buFont typeface="Arial" panose="020B0604020202020204" pitchFamily="34" charset="0"/>
              <a:buChar char="•"/>
            </a:pPr>
            <a:r>
              <a:rPr lang="en-GB" dirty="0"/>
              <a:t>logistic disposal.</a:t>
            </a:r>
          </a:p>
        </p:txBody>
      </p:sp>
      <p:cxnSp>
        <p:nvCxnSpPr>
          <p:cNvPr id="2" name="Straight Connector 1">
            <a:extLst>
              <a:ext uri="{FF2B5EF4-FFF2-40B4-BE49-F238E27FC236}">
                <a16:creationId xmlns:a16="http://schemas.microsoft.com/office/drawing/2014/main" id="{72A9A002-489B-A6BB-3724-2E294594A98E}"/>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69107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6078046F-D272-4D56-81A1-1B83B4B884CE}"/>
              </a:ext>
            </a:extLst>
          </p:cNvPr>
          <p:cNvGraphicFramePr>
            <a:graphicFrameLocks noGrp="1"/>
          </p:cNvGraphicFramePr>
          <p:nvPr/>
        </p:nvGraphicFramePr>
        <p:xfrm>
          <a:off x="503584" y="1665616"/>
          <a:ext cx="5773389" cy="3515064"/>
        </p:xfrm>
        <a:graphic>
          <a:graphicData uri="http://schemas.openxmlformats.org/drawingml/2006/table">
            <a:tbl>
              <a:tblPr firstRow="1" firstCol="1" bandRow="1"/>
              <a:tblGrid>
                <a:gridCol w="1046620">
                  <a:extLst>
                    <a:ext uri="{9D8B030D-6E8A-4147-A177-3AD203B41FA5}">
                      <a16:colId xmlns:a16="http://schemas.microsoft.com/office/drawing/2014/main" val="870976261"/>
                    </a:ext>
                  </a:extLst>
                </a:gridCol>
                <a:gridCol w="4726769">
                  <a:extLst>
                    <a:ext uri="{9D8B030D-6E8A-4147-A177-3AD203B41FA5}">
                      <a16:colId xmlns:a16="http://schemas.microsoft.com/office/drawing/2014/main" val="3235615640"/>
                    </a:ext>
                  </a:extLst>
                </a:gridCol>
              </a:tblGrid>
              <a:tr h="251076">
                <a:tc>
                  <a:txBody>
                    <a:bodyPr/>
                    <a:lstStyle/>
                    <a:p>
                      <a:pPr marL="3175" indent="-3175"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Number</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tc>
                  <a:txBody>
                    <a:bodyPr/>
                    <a:lstStyle/>
                    <a:p>
                      <a:pPr marL="3810" indent="-3810"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Title</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extLst>
                  <a:ext uri="{0D108BD9-81ED-4DB2-BD59-A6C34878D82A}">
                    <a16:rowId xmlns:a16="http://schemas.microsoft.com/office/drawing/2014/main" val="1415287902"/>
                  </a:ext>
                </a:extLst>
              </a:tr>
              <a:tr h="251076">
                <a:tc>
                  <a:txBody>
                    <a:bodyPr/>
                    <a:lstStyle/>
                    <a:p>
                      <a:pPr marL="3175" indent="-3175" algn="ctr">
                        <a:lnSpc>
                          <a:spcPct val="100000"/>
                        </a:lnSpc>
                        <a:spcAft>
                          <a:spcPts val="25"/>
                        </a:spcAft>
                      </a:pPr>
                      <a:r>
                        <a:rPr lang="en-GB" sz="1200" b="1" dirty="0"/>
                        <a:t>RANGES 301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Design and Construction of MOD Ranges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4479184"/>
                  </a:ext>
                </a:extLst>
              </a:tr>
              <a:tr h="251076">
                <a:tc>
                  <a:txBody>
                    <a:bodyPr/>
                    <a:lstStyle/>
                    <a:p>
                      <a:pPr marL="3175" indent="-3175" algn="ctr">
                        <a:lnSpc>
                          <a:spcPct val="100000"/>
                        </a:lnSpc>
                        <a:spcAft>
                          <a:spcPts val="25"/>
                        </a:spcAft>
                      </a:pPr>
                      <a:r>
                        <a:rPr lang="en-GB" sz="1200" b="1" dirty="0"/>
                        <a:t>RANGES 302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Foreign Designed Ranges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8466751"/>
                  </a:ext>
                </a:extLst>
              </a:tr>
              <a:tr h="251076">
                <a:tc>
                  <a:txBody>
                    <a:bodyPr/>
                    <a:lstStyle/>
                    <a:p>
                      <a:pPr marL="3175" indent="-3175" algn="ctr">
                        <a:lnSpc>
                          <a:spcPct val="100000"/>
                        </a:lnSpc>
                        <a:spcAft>
                          <a:spcPts val="25"/>
                        </a:spcAft>
                      </a:pPr>
                      <a:r>
                        <a:rPr lang="en-GB" sz="1200" b="1" dirty="0"/>
                        <a:t>RANGES 303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Authorisation to Operate a MOD Range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5732481"/>
                  </a:ext>
                </a:extLst>
              </a:tr>
              <a:tr h="251076">
                <a:tc>
                  <a:txBody>
                    <a:bodyPr/>
                    <a:lstStyle/>
                    <a:p>
                      <a:pPr marL="3175" indent="-3175" algn="ctr">
                        <a:lnSpc>
                          <a:spcPct val="100000"/>
                        </a:lnSpc>
                        <a:spcAft>
                          <a:spcPts val="25"/>
                        </a:spcAft>
                      </a:pPr>
                      <a:r>
                        <a:rPr lang="en-GB" sz="1200" b="1" dirty="0"/>
                        <a:t>RANGES 304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Range Safety Certificate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7354315"/>
                  </a:ext>
                </a:extLst>
              </a:tr>
              <a:tr h="251076">
                <a:tc>
                  <a:txBody>
                    <a:bodyPr/>
                    <a:lstStyle/>
                    <a:p>
                      <a:pPr marL="3175" indent="-3175" algn="ctr">
                        <a:lnSpc>
                          <a:spcPct val="100000"/>
                        </a:lnSpc>
                        <a:spcAft>
                          <a:spcPts val="25"/>
                        </a:spcAft>
                      </a:pPr>
                      <a:r>
                        <a:rPr lang="en-GB" sz="1200" b="1" dirty="0"/>
                        <a:t>RANGES 305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Range Standing Orders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2445425"/>
                  </a:ext>
                </a:extLst>
              </a:tr>
              <a:tr h="251076">
                <a:tc>
                  <a:txBody>
                    <a:bodyPr/>
                    <a:lstStyle/>
                    <a:p>
                      <a:pPr marL="3175" indent="-3175" algn="ctr">
                        <a:lnSpc>
                          <a:spcPct val="100000"/>
                        </a:lnSpc>
                        <a:spcAft>
                          <a:spcPts val="25"/>
                        </a:spcAft>
                      </a:pPr>
                      <a:r>
                        <a:rPr lang="en-GB" sz="1200" b="1" dirty="0"/>
                        <a:t>RANGES 306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Control of Access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0957987"/>
                  </a:ext>
                </a:extLst>
              </a:tr>
              <a:tr h="251076">
                <a:tc>
                  <a:txBody>
                    <a:bodyPr/>
                    <a:lstStyle/>
                    <a:p>
                      <a:pPr marL="3175" indent="-3175" algn="ctr">
                        <a:lnSpc>
                          <a:spcPct val="100000"/>
                        </a:lnSpc>
                        <a:spcAft>
                          <a:spcPts val="25"/>
                        </a:spcAft>
                      </a:pPr>
                      <a:r>
                        <a:rPr lang="en-GB" sz="1200" b="1" dirty="0"/>
                        <a:t>RANGES 307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Safety of Untrained Personnel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5608327"/>
                  </a:ext>
                </a:extLst>
              </a:tr>
              <a:tr h="251076">
                <a:tc>
                  <a:txBody>
                    <a:bodyPr/>
                    <a:lstStyle/>
                    <a:p>
                      <a:pPr marL="3175" indent="-3175" algn="ctr">
                        <a:lnSpc>
                          <a:spcPct val="100000"/>
                        </a:lnSpc>
                        <a:spcAft>
                          <a:spcPts val="25"/>
                        </a:spcAft>
                      </a:pPr>
                      <a:r>
                        <a:rPr lang="en-GB" sz="1200" b="1" dirty="0"/>
                        <a:t>RANGES 308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Safe Handling of Weapons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3684488"/>
                  </a:ext>
                </a:extLst>
              </a:tr>
              <a:tr h="251076">
                <a:tc>
                  <a:txBody>
                    <a:bodyPr/>
                    <a:lstStyle/>
                    <a:p>
                      <a:pPr marL="3175" indent="-3175" algn="ctr">
                        <a:lnSpc>
                          <a:spcPct val="100000"/>
                        </a:lnSpc>
                        <a:spcAft>
                          <a:spcPts val="25"/>
                        </a:spcAft>
                      </a:pPr>
                      <a:r>
                        <a:rPr lang="en-GB" sz="1200" b="1" dirty="0"/>
                        <a:t>RANGES 309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Medical Cover</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02441677"/>
                  </a:ext>
                </a:extLst>
              </a:tr>
              <a:tr h="251076">
                <a:tc>
                  <a:txBody>
                    <a:bodyPr/>
                    <a:lstStyle/>
                    <a:p>
                      <a:pPr marL="3175" indent="-3175" algn="ctr">
                        <a:lnSpc>
                          <a:spcPct val="100000"/>
                        </a:lnSpc>
                        <a:spcAft>
                          <a:spcPts val="25"/>
                        </a:spcAft>
                      </a:pPr>
                      <a:r>
                        <a:rPr lang="en-GB" sz="1200" b="1" dirty="0"/>
                        <a:t>RANGES 310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Incident, Near Miss and Accident Reporting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7049232"/>
                  </a:ext>
                </a:extLst>
              </a:tr>
              <a:tr h="25107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dirty="0"/>
                        <a:t>RANGES 311 </a:t>
                      </a:r>
                      <a:endParaRPr kumimoji="0" lang="en-GB" sz="1200" b="1" i="0" u="none" strike="noStrike" kern="1200" cap="none" spc="0" normalizeH="0" baseline="0" noProof="0" dirty="0">
                        <a:ln>
                          <a:noFill/>
                        </a:ln>
                        <a:solidFill>
                          <a:prstClr val="black"/>
                        </a:solidFill>
                        <a:effectLst/>
                        <a:uLnTx/>
                        <a:uFillTx/>
                        <a:latin typeface="Arial" panose="020B0604020202020204"/>
                        <a:ea typeface="+mn-ea"/>
                        <a:cs typeface="+mn-cs"/>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Non-Service Pattern Light Weapons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1300061"/>
                  </a:ext>
                </a:extLst>
              </a:tr>
              <a:tr h="25107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dirty="0"/>
                        <a:t>RANGES 312 </a:t>
                      </a:r>
                      <a:endParaRPr kumimoji="0" lang="en-GB" sz="1200" b="1" i="0" u="none" strike="noStrike" kern="1200" cap="none" spc="0" normalizeH="0" baseline="0" noProof="0" dirty="0">
                        <a:ln>
                          <a:noFill/>
                        </a:ln>
                        <a:solidFill>
                          <a:prstClr val="black"/>
                        </a:solidFill>
                        <a:effectLst/>
                        <a:uLnTx/>
                        <a:uFillTx/>
                        <a:latin typeface="Arial" panose="020B0604020202020204"/>
                        <a:ea typeface="+mn-ea"/>
                        <a:cs typeface="+mn-cs"/>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Approved Targets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3468599"/>
                  </a:ext>
                </a:extLst>
              </a:tr>
              <a:tr h="25107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dirty="0"/>
                        <a:t>RANGES 313 </a:t>
                      </a:r>
                      <a:endParaRPr kumimoji="0" lang="en-GB" sz="1200" b="1" i="0" u="none" strike="noStrike" kern="1200" cap="none" spc="0" normalizeH="0" baseline="0" noProof="0" dirty="0">
                        <a:ln>
                          <a:noFill/>
                        </a:ln>
                        <a:solidFill>
                          <a:prstClr val="black"/>
                        </a:solidFill>
                        <a:effectLst/>
                        <a:uLnTx/>
                        <a:uFillTx/>
                        <a:latin typeface="Arial" panose="020B0604020202020204"/>
                        <a:ea typeface="+mn-ea"/>
                        <a:cs typeface="+mn-cs"/>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Field Craft Training Areas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12922884"/>
                  </a:ext>
                </a:extLst>
              </a:tr>
            </a:tbl>
          </a:graphicData>
        </a:graphic>
      </p:graphicFrame>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4" y="833875"/>
            <a:ext cx="11180455" cy="560250"/>
          </a:xfrm>
        </p:spPr>
        <p:txBody>
          <a:bodyPr>
            <a:normAutofit/>
          </a:bodyPr>
          <a:lstStyle/>
          <a:p>
            <a:r>
              <a:rPr lang="en-GB" dirty="0"/>
              <a:t>Defence Regulations for Ranges</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24</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10" name="TextBox 9">
            <a:extLst>
              <a:ext uri="{FF2B5EF4-FFF2-40B4-BE49-F238E27FC236}">
                <a16:creationId xmlns:a16="http://schemas.microsoft.com/office/drawing/2014/main" id="{2457A46C-9ABE-4ECA-8BF8-C68220BAC86D}"/>
              </a:ext>
            </a:extLst>
          </p:cNvPr>
          <p:cNvSpPr txBox="1"/>
          <p:nvPr/>
        </p:nvSpPr>
        <p:spPr>
          <a:xfrm>
            <a:off x="6538019" y="1661631"/>
            <a:ext cx="5330328" cy="2585323"/>
          </a:xfrm>
          <a:prstGeom prst="rect">
            <a:avLst/>
          </a:prstGeom>
          <a:noFill/>
        </p:spPr>
        <p:txBody>
          <a:bodyPr wrap="square">
            <a:spAutoFit/>
          </a:bodyPr>
          <a:lstStyle/>
          <a:p>
            <a:pPr marL="342900" indent="-342900">
              <a:buFont typeface="Arial" panose="020B0604020202020204" pitchFamily="34" charset="0"/>
              <a:buChar char="•"/>
            </a:pPr>
            <a:r>
              <a:rPr lang="en-GB" dirty="0"/>
              <a:t>Considers all aspects of the provisions, use, maintenance and inspection of MOD Ranges for which there is no appropriate statute or equivalent civil practice with which to compare. </a:t>
            </a:r>
          </a:p>
          <a:p>
            <a:pPr marL="342900" indent="-342900">
              <a:buFont typeface="Arial" panose="020B0604020202020204" pitchFamily="34" charset="0"/>
              <a:buChar char="•"/>
            </a:pPr>
            <a:r>
              <a:rPr lang="en-GB" dirty="0"/>
              <a:t>The 4 elements covered are:</a:t>
            </a:r>
          </a:p>
          <a:p>
            <a:pPr marL="800100" lvl="1" indent="-342900">
              <a:buFont typeface="Arial" panose="020B0604020202020204" pitchFamily="34" charset="0"/>
              <a:buChar char="•"/>
            </a:pPr>
            <a:r>
              <a:rPr lang="en-GB" dirty="0"/>
              <a:t>Safe People, </a:t>
            </a:r>
          </a:p>
          <a:p>
            <a:pPr marL="800100" lvl="1" indent="-342900">
              <a:buFont typeface="Arial" panose="020B0604020202020204" pitchFamily="34" charset="0"/>
              <a:buChar char="•"/>
            </a:pPr>
            <a:r>
              <a:rPr lang="en-GB" dirty="0"/>
              <a:t>Safe Place, </a:t>
            </a:r>
          </a:p>
          <a:p>
            <a:pPr marL="800100" lvl="1" indent="-342900">
              <a:buFont typeface="Arial" panose="020B0604020202020204" pitchFamily="34" charset="0"/>
              <a:buChar char="•"/>
            </a:pPr>
            <a:r>
              <a:rPr lang="en-GB" dirty="0"/>
              <a:t>Safe Equipment, </a:t>
            </a:r>
          </a:p>
          <a:p>
            <a:pPr marL="800100" lvl="1" indent="-342900">
              <a:buFont typeface="Arial" panose="020B0604020202020204" pitchFamily="34" charset="0"/>
              <a:buChar char="•"/>
            </a:pPr>
            <a:r>
              <a:rPr lang="en-GB" dirty="0"/>
              <a:t>Safe Practice.</a:t>
            </a:r>
          </a:p>
        </p:txBody>
      </p:sp>
      <p:cxnSp>
        <p:nvCxnSpPr>
          <p:cNvPr id="2" name="Straight Connector 1">
            <a:extLst>
              <a:ext uri="{FF2B5EF4-FFF2-40B4-BE49-F238E27FC236}">
                <a16:creationId xmlns:a16="http://schemas.microsoft.com/office/drawing/2014/main" id="{4FEAF6E6-F557-0BEA-F1C3-B3B4CD92F761}"/>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18517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6078046F-D272-4D56-81A1-1B83B4B884CE}"/>
              </a:ext>
            </a:extLst>
          </p:cNvPr>
          <p:cNvGraphicFramePr>
            <a:graphicFrameLocks noGrp="1"/>
          </p:cNvGraphicFramePr>
          <p:nvPr/>
        </p:nvGraphicFramePr>
        <p:xfrm>
          <a:off x="503584" y="1599627"/>
          <a:ext cx="5773389" cy="2259684"/>
        </p:xfrm>
        <a:graphic>
          <a:graphicData uri="http://schemas.openxmlformats.org/drawingml/2006/table">
            <a:tbl>
              <a:tblPr firstRow="1" firstCol="1" bandRow="1"/>
              <a:tblGrid>
                <a:gridCol w="1046620">
                  <a:extLst>
                    <a:ext uri="{9D8B030D-6E8A-4147-A177-3AD203B41FA5}">
                      <a16:colId xmlns:a16="http://schemas.microsoft.com/office/drawing/2014/main" val="870976261"/>
                    </a:ext>
                  </a:extLst>
                </a:gridCol>
                <a:gridCol w="4726769">
                  <a:extLst>
                    <a:ext uri="{9D8B030D-6E8A-4147-A177-3AD203B41FA5}">
                      <a16:colId xmlns:a16="http://schemas.microsoft.com/office/drawing/2014/main" val="3235615640"/>
                    </a:ext>
                  </a:extLst>
                </a:gridCol>
              </a:tblGrid>
              <a:tr h="251076">
                <a:tc>
                  <a:txBody>
                    <a:bodyPr/>
                    <a:lstStyle/>
                    <a:p>
                      <a:pPr marL="3175" indent="-3175"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Number</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tc>
                  <a:txBody>
                    <a:bodyPr/>
                    <a:lstStyle/>
                    <a:p>
                      <a:pPr marL="3810" indent="-3810"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Title</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extLst>
                  <a:ext uri="{0D108BD9-81ED-4DB2-BD59-A6C34878D82A}">
                    <a16:rowId xmlns:a16="http://schemas.microsoft.com/office/drawing/2014/main" val="1415287902"/>
                  </a:ext>
                </a:extLst>
              </a:tr>
              <a:tr h="251076">
                <a:tc>
                  <a:txBody>
                    <a:bodyPr/>
                    <a:lstStyle/>
                    <a:p>
                      <a:pPr marL="3175" indent="-3175" algn="ctr">
                        <a:lnSpc>
                          <a:spcPct val="100000"/>
                        </a:lnSpc>
                        <a:spcAft>
                          <a:spcPts val="25"/>
                        </a:spcAft>
                      </a:pPr>
                      <a:r>
                        <a:rPr lang="en-GB" sz="1200" b="1" dirty="0"/>
                        <a:t>MACR 401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General Duties of Operators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4479184"/>
                  </a:ext>
                </a:extLst>
              </a:tr>
              <a:tr h="251076">
                <a:tc>
                  <a:txBody>
                    <a:bodyPr/>
                    <a:lstStyle/>
                    <a:p>
                      <a:pPr marL="3175" indent="-3175" algn="ctr">
                        <a:lnSpc>
                          <a:spcPct val="100000"/>
                        </a:lnSpc>
                        <a:spcAft>
                          <a:spcPts val="25"/>
                        </a:spcAft>
                      </a:pPr>
                      <a:r>
                        <a:rPr lang="en-GB" sz="1200" b="1" dirty="0"/>
                        <a:t>MACR 402</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Notification of Holdings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8466751"/>
                  </a:ext>
                </a:extLst>
              </a:tr>
              <a:tr h="251076">
                <a:tc>
                  <a:txBody>
                    <a:bodyPr/>
                    <a:lstStyle/>
                    <a:p>
                      <a:pPr marL="3175" indent="-3175" algn="ctr">
                        <a:lnSpc>
                          <a:spcPct val="100000"/>
                        </a:lnSpc>
                        <a:spcAft>
                          <a:spcPts val="25"/>
                        </a:spcAft>
                      </a:pPr>
                      <a:r>
                        <a:rPr lang="en-GB" sz="1200" b="1" dirty="0"/>
                        <a:t>MACR 403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Major Accident Prevention Policy (MAPP)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5732481"/>
                  </a:ext>
                </a:extLst>
              </a:tr>
              <a:tr h="251076">
                <a:tc>
                  <a:txBody>
                    <a:bodyPr/>
                    <a:lstStyle/>
                    <a:p>
                      <a:pPr marL="3175" indent="-3175" algn="ctr">
                        <a:lnSpc>
                          <a:spcPct val="100000"/>
                        </a:lnSpc>
                        <a:spcAft>
                          <a:spcPts val="25"/>
                        </a:spcAft>
                      </a:pPr>
                      <a:r>
                        <a:rPr lang="en-GB" sz="1200" b="1" dirty="0"/>
                        <a:t>MACR 404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Safety Report (SR)</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7354315"/>
                  </a:ext>
                </a:extLst>
              </a:tr>
              <a:tr h="251076">
                <a:tc>
                  <a:txBody>
                    <a:bodyPr/>
                    <a:lstStyle/>
                    <a:p>
                      <a:pPr marL="3175" indent="-3175" algn="ctr">
                        <a:lnSpc>
                          <a:spcPct val="100000"/>
                        </a:lnSpc>
                        <a:spcAft>
                          <a:spcPts val="25"/>
                        </a:spcAft>
                      </a:pPr>
                      <a:r>
                        <a:rPr lang="en-GB" sz="1200" b="1" dirty="0"/>
                        <a:t>MACR 405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Environmental Risk Assessment (ERA)</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2445425"/>
                  </a:ext>
                </a:extLst>
              </a:tr>
              <a:tr h="251076">
                <a:tc>
                  <a:txBody>
                    <a:bodyPr/>
                    <a:lstStyle/>
                    <a:p>
                      <a:pPr marL="3175" indent="-3175" algn="ctr">
                        <a:lnSpc>
                          <a:spcPct val="100000"/>
                        </a:lnSpc>
                        <a:spcAft>
                          <a:spcPts val="25"/>
                        </a:spcAft>
                      </a:pPr>
                      <a:r>
                        <a:rPr lang="en-GB" sz="1200" b="1" dirty="0"/>
                        <a:t>MACR 406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Emergency Plans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0957987"/>
                  </a:ext>
                </a:extLst>
              </a:tr>
              <a:tr h="251076">
                <a:tc>
                  <a:txBody>
                    <a:bodyPr/>
                    <a:lstStyle/>
                    <a:p>
                      <a:pPr marL="3175" indent="-3175" algn="ctr">
                        <a:lnSpc>
                          <a:spcPct val="100000"/>
                        </a:lnSpc>
                        <a:spcAft>
                          <a:spcPts val="25"/>
                        </a:spcAft>
                      </a:pPr>
                      <a:r>
                        <a:rPr lang="en-GB" sz="1200" b="1" dirty="0"/>
                        <a:t>MACR 407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Provision of Information to the Public</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5608327"/>
                  </a:ext>
                </a:extLst>
              </a:tr>
              <a:tr h="251076">
                <a:tc>
                  <a:txBody>
                    <a:bodyPr/>
                    <a:lstStyle/>
                    <a:p>
                      <a:pPr marL="3175" indent="-3175" algn="ctr">
                        <a:lnSpc>
                          <a:spcPct val="100000"/>
                        </a:lnSpc>
                        <a:spcAft>
                          <a:spcPts val="25"/>
                        </a:spcAft>
                      </a:pPr>
                      <a:r>
                        <a:rPr lang="en-GB" sz="1200" b="1" dirty="0"/>
                        <a:t>MACR 408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Domino Effects and Domino Groups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3684488"/>
                  </a:ext>
                </a:extLst>
              </a:tr>
            </a:tbl>
          </a:graphicData>
        </a:graphic>
      </p:graphicFrame>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4" y="833875"/>
            <a:ext cx="11180455" cy="560250"/>
          </a:xfrm>
        </p:spPr>
        <p:txBody>
          <a:bodyPr>
            <a:normAutofit/>
          </a:bodyPr>
          <a:lstStyle/>
          <a:p>
            <a:r>
              <a:rPr lang="en-GB" dirty="0"/>
              <a:t>Major Accident Control Regulations (MACR)</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25</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8" name="TextBox 7">
            <a:extLst>
              <a:ext uri="{FF2B5EF4-FFF2-40B4-BE49-F238E27FC236}">
                <a16:creationId xmlns:a16="http://schemas.microsoft.com/office/drawing/2014/main" id="{6BA6B5EB-E8C3-429D-B08E-F0E0BF665A0D}"/>
              </a:ext>
            </a:extLst>
          </p:cNvPr>
          <p:cNvSpPr txBox="1"/>
          <p:nvPr/>
        </p:nvSpPr>
        <p:spPr>
          <a:xfrm>
            <a:off x="6410227" y="1483931"/>
            <a:ext cx="5579104" cy="4524315"/>
          </a:xfrm>
          <a:prstGeom prst="rect">
            <a:avLst/>
          </a:prstGeom>
          <a:noFill/>
        </p:spPr>
        <p:txBody>
          <a:bodyPr wrap="square">
            <a:spAutoFit/>
          </a:bodyPr>
          <a:lstStyle/>
          <a:p>
            <a:pPr marL="342900" indent="-342900">
              <a:buFont typeface="Arial" panose="020B0604020202020204" pitchFamily="34" charset="0"/>
              <a:buChar char="•"/>
            </a:pPr>
            <a:r>
              <a:rPr lang="en-GB" sz="1600" dirty="0"/>
              <a:t>COMAH Regulations aim to prevent major accidents involving dangerous substances and limit the consequences to people and the environment of any accidents which do occur. COMAH Regulations do not apply to MOD Establishments, </a:t>
            </a:r>
          </a:p>
          <a:p>
            <a:pPr marL="342900" indent="-342900">
              <a:buFont typeface="Arial" panose="020B0604020202020204" pitchFamily="34" charset="0"/>
              <a:buChar char="•"/>
            </a:pPr>
            <a:r>
              <a:rPr lang="en-GB" sz="1600" dirty="0"/>
              <a:t>Commanding Officers (CO) and Heads of Establishments (HOE) on MOD Establishments shall observe MACR where the threshold quantities of dangerous substances identified in the Regulations are kept or used.</a:t>
            </a:r>
          </a:p>
          <a:p>
            <a:pPr marL="342900" indent="-342900">
              <a:buFont typeface="Arial" panose="020B0604020202020204" pitchFamily="34" charset="0"/>
              <a:buChar char="•"/>
            </a:pPr>
            <a:r>
              <a:rPr lang="en-GB" sz="1600" dirty="0"/>
              <a:t>MACR apply to all Lower Tier Establishments (LTE) and Upper Tier Establishments (UTE) as defined in COMAH. </a:t>
            </a:r>
          </a:p>
          <a:p>
            <a:pPr marL="342900" indent="-342900">
              <a:buFont typeface="Arial" panose="020B0604020202020204" pitchFamily="34" charset="0"/>
              <a:buChar char="•"/>
            </a:pPr>
            <a:r>
              <a:rPr lang="en-GB" sz="1600" dirty="0"/>
              <a:t>A MOD Competent Authority for MACR comprises of the following Defence regulators:</a:t>
            </a:r>
          </a:p>
          <a:p>
            <a:pPr marL="800100" lvl="1" indent="-342900">
              <a:buFont typeface="Arial" panose="020B0604020202020204" pitchFamily="34" charset="0"/>
              <a:buChar char="•"/>
            </a:pPr>
            <a:r>
              <a:rPr lang="en-GB" sz="1600" dirty="0"/>
              <a:t>OME Safety Regulator (DOSR), </a:t>
            </a:r>
          </a:p>
          <a:p>
            <a:pPr marL="800100" lvl="1" indent="-342900">
              <a:buFont typeface="Arial" panose="020B0604020202020204" pitchFamily="34" charset="0"/>
              <a:buChar char="•"/>
            </a:pPr>
            <a:r>
              <a:rPr lang="en-GB" sz="1600" dirty="0"/>
              <a:t>Fuels and Gases Safety Regulator (DFGSR), </a:t>
            </a:r>
          </a:p>
          <a:p>
            <a:pPr marL="800100" lvl="1" indent="-342900">
              <a:buFont typeface="Arial" panose="020B0604020202020204" pitchFamily="34" charset="0"/>
              <a:buChar char="•"/>
            </a:pPr>
            <a:r>
              <a:rPr lang="en-GB" sz="1600" dirty="0"/>
              <a:t>Fire Safety Regulator (DFSR)</a:t>
            </a:r>
          </a:p>
        </p:txBody>
      </p:sp>
      <p:cxnSp>
        <p:nvCxnSpPr>
          <p:cNvPr id="2" name="Straight Connector 1">
            <a:extLst>
              <a:ext uri="{FF2B5EF4-FFF2-40B4-BE49-F238E27FC236}">
                <a16:creationId xmlns:a16="http://schemas.microsoft.com/office/drawing/2014/main" id="{72E7BA1A-67CA-F53F-6511-3F96349CCF8A}"/>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8946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6078046F-D272-4D56-81A1-1B83B4B884CE}"/>
              </a:ext>
            </a:extLst>
          </p:cNvPr>
          <p:cNvGraphicFramePr>
            <a:graphicFrameLocks noGrp="1"/>
          </p:cNvGraphicFramePr>
          <p:nvPr/>
        </p:nvGraphicFramePr>
        <p:xfrm>
          <a:off x="503584" y="1618486"/>
          <a:ext cx="5773389" cy="1348356"/>
        </p:xfrm>
        <a:graphic>
          <a:graphicData uri="http://schemas.openxmlformats.org/drawingml/2006/table">
            <a:tbl>
              <a:tblPr firstRow="1" firstCol="1" bandRow="1"/>
              <a:tblGrid>
                <a:gridCol w="1400630">
                  <a:extLst>
                    <a:ext uri="{9D8B030D-6E8A-4147-A177-3AD203B41FA5}">
                      <a16:colId xmlns:a16="http://schemas.microsoft.com/office/drawing/2014/main" val="870976261"/>
                    </a:ext>
                  </a:extLst>
                </a:gridCol>
                <a:gridCol w="4372759">
                  <a:extLst>
                    <a:ext uri="{9D8B030D-6E8A-4147-A177-3AD203B41FA5}">
                      <a16:colId xmlns:a16="http://schemas.microsoft.com/office/drawing/2014/main" val="3235615640"/>
                    </a:ext>
                  </a:extLst>
                </a:gridCol>
              </a:tblGrid>
              <a:tr h="251076">
                <a:tc>
                  <a:txBody>
                    <a:bodyPr/>
                    <a:lstStyle/>
                    <a:p>
                      <a:pPr marL="3175" indent="-3175"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Number</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tc>
                  <a:txBody>
                    <a:bodyPr/>
                    <a:lstStyle/>
                    <a:p>
                      <a:pPr marL="3810" indent="-3810" algn="ctr">
                        <a:lnSpc>
                          <a:spcPct val="100000"/>
                        </a:lnSpc>
                        <a:spcAft>
                          <a:spcPts val="25"/>
                        </a:spcAft>
                      </a:pPr>
                      <a:r>
                        <a:rPr lang="en-GB" sz="1200" b="1" dirty="0">
                          <a:solidFill>
                            <a:srgbClr val="FFFFFF"/>
                          </a:solidFill>
                          <a:effectLst/>
                          <a:latin typeface="Arial" panose="020B0604020202020204" pitchFamily="34" charset="0"/>
                          <a:ea typeface="Arial" panose="020B0604020202020204" pitchFamily="34" charset="0"/>
                          <a:cs typeface="Arial" panose="020B0604020202020204" pitchFamily="34" charset="0"/>
                        </a:rPr>
                        <a:t>Title</a:t>
                      </a:r>
                      <a:endParaRPr lang="en-GB" sz="12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extLst>
                  <a:ext uri="{0D108BD9-81ED-4DB2-BD59-A6C34878D82A}">
                    <a16:rowId xmlns:a16="http://schemas.microsoft.com/office/drawing/2014/main" val="1415287902"/>
                  </a:ext>
                </a:extLst>
              </a:tr>
              <a:tr h="251076">
                <a:tc>
                  <a:txBody>
                    <a:bodyPr/>
                    <a:lstStyle/>
                    <a:p>
                      <a:pPr marL="3175" indent="-3175" algn="ctr">
                        <a:lnSpc>
                          <a:spcPct val="100000"/>
                        </a:lnSpc>
                        <a:spcAft>
                          <a:spcPts val="25"/>
                        </a:spcAft>
                      </a:pPr>
                      <a:r>
                        <a:rPr lang="en-GB" sz="1200" b="1" dirty="0"/>
                        <a:t>LASERS AND DEW 501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Military Laser Safety Certification during Procurement Process</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4479184"/>
                  </a:ext>
                </a:extLst>
              </a:tr>
              <a:tr h="251076">
                <a:tc>
                  <a:txBody>
                    <a:bodyPr/>
                    <a:lstStyle/>
                    <a:p>
                      <a:pPr marL="3175" indent="-3175" algn="ctr">
                        <a:lnSpc>
                          <a:spcPct val="100000"/>
                        </a:lnSpc>
                        <a:spcAft>
                          <a:spcPts val="25"/>
                        </a:spcAft>
                      </a:pPr>
                      <a:r>
                        <a:rPr lang="en-GB" sz="1200" b="1" dirty="0"/>
                        <a:t>LASERS AND DEW 502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Military Laser System Safety Assessment for Service and Training Use</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8466751"/>
                  </a:ext>
                </a:extLst>
              </a:tr>
              <a:tr h="251076">
                <a:tc>
                  <a:txBody>
                    <a:bodyPr/>
                    <a:lstStyle/>
                    <a:p>
                      <a:pPr marL="3175" indent="-3175" algn="ctr">
                        <a:lnSpc>
                          <a:spcPct val="100000"/>
                        </a:lnSpc>
                        <a:spcAft>
                          <a:spcPts val="25"/>
                        </a:spcAft>
                      </a:pPr>
                      <a:r>
                        <a:rPr lang="en-GB" sz="1200" b="1" dirty="0"/>
                        <a:t>LASERS AND DEW 503 </a:t>
                      </a:r>
                      <a:endParaRPr lang="en-GB" sz="1200" b="1"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r>
                        <a:rPr lang="en-GB" sz="1200" dirty="0"/>
                        <a:t>Military Laser System Through Life Safety Management </a:t>
                      </a:r>
                    </a:p>
                  </a:txBody>
                  <a:tcPr marL="45720" marR="457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5732481"/>
                  </a:ext>
                </a:extLst>
              </a:tr>
            </a:tbl>
          </a:graphicData>
        </a:graphic>
      </p:graphicFrame>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4" y="833875"/>
            <a:ext cx="11180455" cy="560250"/>
          </a:xfrm>
        </p:spPr>
        <p:txBody>
          <a:bodyPr>
            <a:normAutofit/>
          </a:bodyPr>
          <a:lstStyle/>
          <a:p>
            <a:r>
              <a:rPr lang="en-GB" dirty="0"/>
              <a:t>Military Lasers and Directed Energy Weapons (DEW) </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26</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1"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8" name="TextBox 7">
            <a:extLst>
              <a:ext uri="{FF2B5EF4-FFF2-40B4-BE49-F238E27FC236}">
                <a16:creationId xmlns:a16="http://schemas.microsoft.com/office/drawing/2014/main" id="{7B9BDD39-9F84-4203-9879-B9768C7176C5}"/>
              </a:ext>
            </a:extLst>
          </p:cNvPr>
          <p:cNvSpPr txBox="1"/>
          <p:nvPr/>
        </p:nvSpPr>
        <p:spPr>
          <a:xfrm>
            <a:off x="6467735" y="1394125"/>
            <a:ext cx="5464063" cy="4524315"/>
          </a:xfrm>
          <a:prstGeom prst="rect">
            <a:avLst/>
          </a:prstGeom>
          <a:noFill/>
        </p:spPr>
        <p:txBody>
          <a:bodyPr wrap="square">
            <a:spAutoFit/>
          </a:bodyPr>
          <a:lstStyle/>
          <a:p>
            <a:pPr marL="342900" indent="-342900">
              <a:buFont typeface="Arial" panose="020B0604020202020204" pitchFamily="34" charset="0"/>
              <a:buChar char="•"/>
            </a:pPr>
            <a:r>
              <a:rPr lang="en-GB" dirty="0"/>
              <a:t>The Control of Artificial Optical Radiation at Work Regulations (CAOR) 2010 sets requirements for protection of employees from laser radiation. </a:t>
            </a:r>
          </a:p>
          <a:p>
            <a:pPr marL="342900" indent="-342900">
              <a:buFont typeface="Arial" panose="020B0604020202020204" pitchFamily="34" charset="0"/>
              <a:buChar char="•"/>
            </a:pPr>
            <a:r>
              <a:rPr lang="en-GB" dirty="0"/>
              <a:t>The main hazard when using lasers is the beam of non-ionising radiation which can deliver large amounts of energy over a small area, and over long distances. To allow for the safe use of lasers, personnel shall be prevented from exposure to levels of laser radiation which could cause injury. </a:t>
            </a:r>
          </a:p>
          <a:p>
            <a:pPr marL="342900" indent="-342900">
              <a:buFont typeface="Arial" panose="020B0604020202020204" pitchFamily="34" charset="0"/>
              <a:buChar char="•"/>
            </a:pPr>
            <a:r>
              <a:rPr lang="en-GB" dirty="0"/>
              <a:t>Directed Energy Weapons (DEW) are new technologies which may use directed electromagnetic energy, including laser, microwaves and particle beams and will require regulation in the future. </a:t>
            </a:r>
          </a:p>
        </p:txBody>
      </p:sp>
      <p:cxnSp>
        <p:nvCxnSpPr>
          <p:cNvPr id="2" name="Straight Connector 1">
            <a:extLst>
              <a:ext uri="{FF2B5EF4-FFF2-40B4-BE49-F238E27FC236}">
                <a16:creationId xmlns:a16="http://schemas.microsoft.com/office/drawing/2014/main" id="{897CEA8C-8147-DB85-C1D3-B7F0B81D4010}"/>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48888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4" y="828331"/>
            <a:ext cx="11180455" cy="560250"/>
          </a:xfrm>
        </p:spPr>
        <p:txBody>
          <a:bodyPr/>
          <a:lstStyle/>
          <a:p>
            <a:r>
              <a:rPr lang="en-GB" dirty="0"/>
              <a:t>DOSR Governance</a:t>
            </a:r>
          </a:p>
        </p:txBody>
      </p:sp>
      <p:sp>
        <p:nvSpPr>
          <p:cNvPr id="5" name="TextBox 4">
            <a:extLst>
              <a:ext uri="{FF2B5EF4-FFF2-40B4-BE49-F238E27FC236}">
                <a16:creationId xmlns:a16="http://schemas.microsoft.com/office/drawing/2014/main" id="{3B5008AB-BE80-49ED-AB0D-FF56B8BABC8A}"/>
              </a:ext>
            </a:extLst>
          </p:cNvPr>
          <p:cNvSpPr txBox="1"/>
          <p:nvPr/>
        </p:nvSpPr>
        <p:spPr>
          <a:xfrm>
            <a:off x="1567278" y="6541241"/>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dirty="0" smtClean="0">
                <a:solidFill>
                  <a:srgbClr val="4F213A"/>
                </a:solidFill>
              </a:rPr>
              <a:pPr algn="r"/>
              <a:t>27</a:t>
            </a:fld>
            <a:endParaRPr lang="en-GB" dirty="0">
              <a:solidFill>
                <a:srgbClr val="4F213A"/>
              </a:solidFill>
            </a:endParaRPr>
          </a:p>
        </p:txBody>
      </p:sp>
      <p:sp>
        <p:nvSpPr>
          <p:cNvPr id="15" name="Content Placeholder 1">
            <a:extLst>
              <a:ext uri="{FF2B5EF4-FFF2-40B4-BE49-F238E27FC236}">
                <a16:creationId xmlns:a16="http://schemas.microsoft.com/office/drawing/2014/main" id="{3B5C6467-2F50-4B8C-85D4-725FF20AE702}"/>
              </a:ext>
            </a:extLst>
          </p:cNvPr>
          <p:cNvSpPr>
            <a:spLocks noGrp="1"/>
          </p:cNvSpPr>
          <p:nvPr>
            <p:ph idx="1"/>
          </p:nvPr>
        </p:nvSpPr>
        <p:spPr>
          <a:xfrm>
            <a:off x="342901" y="1388582"/>
            <a:ext cx="11341138" cy="2184177"/>
          </a:xfrm>
        </p:spPr>
        <p:txBody>
          <a:bodyPr>
            <a:normAutofit fontScale="85000" lnSpcReduction="20000"/>
          </a:bodyPr>
          <a:lstStyle/>
          <a:p>
            <a:pPr>
              <a:lnSpc>
                <a:spcPct val="120000"/>
              </a:lnSpc>
            </a:pPr>
            <a:r>
              <a:rPr lang="en-GB" dirty="0"/>
              <a:t>Regulations and Policy in the DOSR are governed through a hierarchy of meetings, with members representing relevant stakeholders:</a:t>
            </a:r>
          </a:p>
          <a:p>
            <a:pPr lvl="1">
              <a:lnSpc>
                <a:spcPct val="120000"/>
              </a:lnSpc>
            </a:pPr>
            <a:r>
              <a:rPr lang="en-GB" dirty="0"/>
              <a:t>TLBs</a:t>
            </a:r>
          </a:p>
          <a:p>
            <a:pPr lvl="2">
              <a:lnSpc>
                <a:spcPct val="120000"/>
              </a:lnSpc>
            </a:pPr>
            <a:r>
              <a:rPr lang="en-GB" dirty="0"/>
              <a:t>Army, Navy, Air, StratCom</a:t>
            </a:r>
          </a:p>
          <a:p>
            <a:pPr lvl="1">
              <a:lnSpc>
                <a:spcPct val="120000"/>
              </a:lnSpc>
            </a:pPr>
            <a:r>
              <a:rPr lang="en-GB" dirty="0"/>
              <a:t>MOD delivery organisations</a:t>
            </a:r>
          </a:p>
          <a:p>
            <a:pPr lvl="2">
              <a:lnSpc>
                <a:spcPct val="120000"/>
              </a:lnSpc>
            </a:pPr>
            <a:r>
              <a:rPr lang="en-GB" dirty="0"/>
              <a:t>DE&amp;S, DSTL, DM, DNO</a:t>
            </a:r>
          </a:p>
          <a:p>
            <a:pPr lvl="1">
              <a:lnSpc>
                <a:spcPct val="120000"/>
              </a:lnSpc>
            </a:pPr>
            <a:r>
              <a:rPr lang="en-GB" dirty="0"/>
              <a:t>DSA regulators</a:t>
            </a:r>
          </a:p>
          <a:p>
            <a:pPr lvl="1">
              <a:lnSpc>
                <a:spcPct val="120000"/>
              </a:lnSpc>
            </a:pPr>
            <a:endParaRPr lang="en-GB" dirty="0"/>
          </a:p>
        </p:txBody>
      </p:sp>
      <p:graphicFrame>
        <p:nvGraphicFramePr>
          <p:cNvPr id="2" name="Diagram 1">
            <a:extLst>
              <a:ext uri="{FF2B5EF4-FFF2-40B4-BE49-F238E27FC236}">
                <a16:creationId xmlns:a16="http://schemas.microsoft.com/office/drawing/2014/main" id="{E8FD3570-8DC6-4D5A-A31C-7658D0CA4BD4}"/>
              </a:ext>
            </a:extLst>
          </p:cNvPr>
          <p:cNvGraphicFramePr/>
          <p:nvPr/>
        </p:nvGraphicFramePr>
        <p:xfrm>
          <a:off x="3676453" y="1998482"/>
          <a:ext cx="7901363" cy="40311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3" name="Straight Connector 2">
            <a:extLst>
              <a:ext uri="{FF2B5EF4-FFF2-40B4-BE49-F238E27FC236}">
                <a16:creationId xmlns:a16="http://schemas.microsoft.com/office/drawing/2014/main" id="{E611B869-908D-F563-5B7A-7FB4EC477738}"/>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1633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00783-DD8A-4763-8186-8F96834BCB47}"/>
              </a:ext>
            </a:extLst>
          </p:cNvPr>
          <p:cNvSpPr>
            <a:spLocks noGrp="1"/>
          </p:cNvSpPr>
          <p:nvPr>
            <p:ph type="title"/>
          </p:nvPr>
        </p:nvSpPr>
        <p:spPr/>
        <p:txBody>
          <a:bodyPr/>
          <a:lstStyle/>
          <a:p>
            <a:r>
              <a:rPr lang="en-GB" dirty="0"/>
              <a:t>Defence Legislation Support Tool - DLST</a:t>
            </a:r>
          </a:p>
        </p:txBody>
      </p:sp>
      <p:sp>
        <p:nvSpPr>
          <p:cNvPr id="3" name="Content Placeholder 2">
            <a:extLst>
              <a:ext uri="{FF2B5EF4-FFF2-40B4-BE49-F238E27FC236}">
                <a16:creationId xmlns:a16="http://schemas.microsoft.com/office/drawing/2014/main" id="{A2C75771-84FF-4B33-8587-C13694C5916C}"/>
              </a:ext>
            </a:extLst>
          </p:cNvPr>
          <p:cNvSpPr>
            <a:spLocks noGrp="1"/>
          </p:cNvSpPr>
          <p:nvPr>
            <p:ph idx="1"/>
          </p:nvPr>
        </p:nvSpPr>
        <p:spPr>
          <a:xfrm>
            <a:off x="503585" y="1822450"/>
            <a:ext cx="11180456" cy="4351338"/>
          </a:xfrm>
        </p:spPr>
        <p:txBody>
          <a:bodyPr>
            <a:normAutofit fontScale="85000" lnSpcReduction="10000"/>
          </a:bodyPr>
          <a:lstStyle/>
          <a:p>
            <a:pPr marL="571500" indent="-342900">
              <a:lnSpc>
                <a:spcPct val="150000"/>
              </a:lnSpc>
              <a:spcBef>
                <a:spcPts val="0"/>
              </a:spcBef>
            </a:pPr>
            <a:r>
              <a:rPr lang="en-GB" dirty="0">
                <a:hlinkClick r:id="rId2"/>
              </a:rPr>
              <a:t>DLST Login (mil.uk)</a:t>
            </a:r>
            <a:endParaRPr lang="en-GB" dirty="0"/>
          </a:p>
          <a:p>
            <a:pPr marL="1028700" lvl="1" indent="-342900">
              <a:lnSpc>
                <a:spcPct val="150000"/>
              </a:lnSpc>
              <a:spcBef>
                <a:spcPts val="0"/>
              </a:spcBef>
              <a:defRPr/>
            </a:pPr>
            <a:r>
              <a:rPr lang="en-GB" dirty="0"/>
              <a:t>Contact </a:t>
            </a:r>
            <a:r>
              <a:rPr lang="en-GB" dirty="0">
                <a:solidFill>
                  <a:srgbClr val="0070C0"/>
                </a:solidFill>
                <a:cs typeface="Arial"/>
                <a:hlinkClick r:id="rId3">
                  <a:extLst>
                    <a:ext uri="{A12FA001-AC4F-418D-AE19-62706E023703}">
                      <ahyp:hlinkClr xmlns:ahyp="http://schemas.microsoft.com/office/drawing/2018/hyperlinkcolor" val="tx"/>
                    </a:ext>
                  </a:extLst>
                </a:hlinkClick>
              </a:rPr>
              <a:t>DSA-DOSR-PRG@mod.gov.uk</a:t>
            </a:r>
            <a:r>
              <a:rPr lang="en-GB" dirty="0">
                <a:solidFill>
                  <a:srgbClr val="0070C0"/>
                </a:solidFill>
                <a:cs typeface="Arial"/>
              </a:rPr>
              <a:t> </a:t>
            </a:r>
            <a:r>
              <a:rPr lang="en-GB" dirty="0">
                <a:cs typeface="Arial"/>
              </a:rPr>
              <a:t>for an account</a:t>
            </a:r>
          </a:p>
          <a:p>
            <a:pPr marL="571500" indent="-342900">
              <a:lnSpc>
                <a:spcPct val="150000"/>
              </a:lnSpc>
              <a:spcBef>
                <a:spcPts val="0"/>
              </a:spcBef>
            </a:pPr>
            <a:r>
              <a:rPr lang="en-GB" dirty="0"/>
              <a:t>Started as the Maritime Environmental Legislation Tool (MELT)</a:t>
            </a:r>
          </a:p>
          <a:p>
            <a:pPr marL="1028700" lvl="1" indent="-342900">
              <a:lnSpc>
                <a:spcPct val="150000"/>
              </a:lnSpc>
              <a:spcBef>
                <a:spcPts val="0"/>
              </a:spcBef>
            </a:pPr>
            <a:r>
              <a:rPr lang="en-GB" dirty="0"/>
              <a:t>Initially a repository for Environmental Legislation</a:t>
            </a:r>
          </a:p>
          <a:p>
            <a:pPr marL="571500" indent="-342900">
              <a:lnSpc>
                <a:spcPct val="150000"/>
              </a:lnSpc>
              <a:spcBef>
                <a:spcPts val="0"/>
              </a:spcBef>
            </a:pPr>
            <a:r>
              <a:rPr lang="en-GB" dirty="0"/>
              <a:t>Updated in 2013 to include Safety, DOSR were added in 2017, other DSA regulators added in 2019.</a:t>
            </a:r>
          </a:p>
          <a:p>
            <a:pPr marL="571500" indent="-342900">
              <a:lnSpc>
                <a:spcPct val="150000"/>
              </a:lnSpc>
              <a:spcBef>
                <a:spcPts val="0"/>
              </a:spcBef>
            </a:pPr>
            <a:r>
              <a:rPr lang="en-GB" altLang="en-US" dirty="0"/>
              <a:t>What is purpose of the DLST?:</a:t>
            </a:r>
          </a:p>
          <a:p>
            <a:pPr marL="1028700" lvl="1" indent="-342900">
              <a:lnSpc>
                <a:spcPct val="150000"/>
              </a:lnSpc>
              <a:spcBef>
                <a:spcPts val="0"/>
              </a:spcBef>
            </a:pPr>
            <a:r>
              <a:rPr lang="en-GB" altLang="en-US" dirty="0"/>
              <a:t>To help DSA regulators manage DEDs</a:t>
            </a:r>
          </a:p>
          <a:p>
            <a:pPr marL="1028700" lvl="1" indent="-342900">
              <a:lnSpc>
                <a:spcPct val="150000"/>
              </a:lnSpc>
              <a:spcBef>
                <a:spcPts val="0"/>
              </a:spcBef>
            </a:pPr>
            <a:r>
              <a:rPr lang="en-GB" altLang="en-US" dirty="0"/>
              <a:t>To help DSA regulators understand extent of applicable legislation</a:t>
            </a:r>
          </a:p>
          <a:p>
            <a:pPr marL="1028700" lvl="1" indent="-342900">
              <a:lnSpc>
                <a:spcPct val="150000"/>
              </a:lnSpc>
              <a:spcBef>
                <a:spcPts val="0"/>
              </a:spcBef>
            </a:pPr>
            <a:r>
              <a:rPr lang="en-GB" altLang="en-US" u="sng" dirty="0"/>
              <a:t>To help User community to understand applicable legislation</a:t>
            </a:r>
          </a:p>
          <a:p>
            <a:pPr marL="1028700" lvl="1" indent="-342900">
              <a:lnSpc>
                <a:spcPct val="150000"/>
              </a:lnSpc>
              <a:spcBef>
                <a:spcPts val="0"/>
              </a:spcBef>
            </a:pPr>
            <a:r>
              <a:rPr lang="en-GB" altLang="en-US" dirty="0"/>
              <a:t>To provide legislation compliance statement repository/more</a:t>
            </a:r>
          </a:p>
          <a:p>
            <a:pPr marL="1028700" lvl="1" indent="-342900">
              <a:lnSpc>
                <a:spcPct val="150000"/>
              </a:lnSpc>
              <a:spcBef>
                <a:spcPts val="0"/>
              </a:spcBef>
            </a:pPr>
            <a:r>
              <a:rPr lang="en-GB" altLang="en-US" u="sng" dirty="0"/>
              <a:t>To provide visibility of MOD policy and/or Regulations</a:t>
            </a:r>
          </a:p>
          <a:p>
            <a:pPr marL="571500" indent="-342900">
              <a:lnSpc>
                <a:spcPct val="150000"/>
              </a:lnSpc>
              <a:spcBef>
                <a:spcPts val="0"/>
              </a:spcBef>
            </a:pPr>
            <a:endParaRPr lang="en-GB" dirty="0"/>
          </a:p>
        </p:txBody>
      </p:sp>
      <p:sp>
        <p:nvSpPr>
          <p:cNvPr id="4" name="Slide Number Placeholder 3">
            <a:extLst>
              <a:ext uri="{FF2B5EF4-FFF2-40B4-BE49-F238E27FC236}">
                <a16:creationId xmlns:a16="http://schemas.microsoft.com/office/drawing/2014/main" id="{34B34664-3594-44AC-AB17-C3CC615543C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5" name="Text Placeholder 4">
            <a:extLst>
              <a:ext uri="{FF2B5EF4-FFF2-40B4-BE49-F238E27FC236}">
                <a16:creationId xmlns:a16="http://schemas.microsoft.com/office/drawing/2014/main" id="{A20DB5D2-0A6B-44FB-8155-E80D06517F4F}"/>
              </a:ext>
            </a:extLst>
          </p:cNvPr>
          <p:cNvSpPr>
            <a:spLocks noGrp="1"/>
          </p:cNvSpPr>
          <p:nvPr>
            <p:ph type="body" sz="quarter" idx="10"/>
          </p:nvPr>
        </p:nvSpPr>
        <p:spPr/>
        <p:txBody>
          <a:bodyPr/>
          <a:lstStyle/>
          <a:p>
            <a:r>
              <a:rPr lang="en-GB" dirty="0"/>
              <a:t>[OFFICIAL]</a:t>
            </a:r>
          </a:p>
        </p:txBody>
      </p:sp>
      <p:cxnSp>
        <p:nvCxnSpPr>
          <p:cNvPr id="6" name="Straight Connector 5">
            <a:extLst>
              <a:ext uri="{FF2B5EF4-FFF2-40B4-BE49-F238E27FC236}">
                <a16:creationId xmlns:a16="http://schemas.microsoft.com/office/drawing/2014/main" id="{9AF0C6D0-FA4C-0219-6BED-CCD41DFC019B}"/>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21612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BC51-2EAF-4870-AB0D-34D5A85FE77D}"/>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70471013-8430-474C-873C-AB8A1AAE2015}"/>
              </a:ext>
            </a:extLst>
          </p:cNvPr>
          <p:cNvSpPr>
            <a:spLocks noGrp="1"/>
          </p:cNvSpPr>
          <p:nvPr>
            <p:ph idx="1"/>
          </p:nvPr>
        </p:nvSpPr>
        <p:spPr/>
        <p:txBody>
          <a:bodyPr>
            <a:noAutofit/>
          </a:bodyPr>
          <a:lstStyle/>
          <a:p>
            <a:pPr fontAlgn="base">
              <a:lnSpc>
                <a:spcPct val="100000"/>
              </a:lnSpc>
              <a:spcBef>
                <a:spcPts val="600"/>
              </a:spcBef>
            </a:pPr>
            <a:r>
              <a:rPr lang="en-GB" sz="1200" b="1" dirty="0">
                <a:solidFill>
                  <a:srgbClr val="4F213A"/>
                </a:solidFill>
                <a:latin typeface="Arial" panose="020B0604020202020204" pitchFamily="34" charset="0"/>
              </a:rPr>
              <a:t>Legal Hierarchy and Requirements</a:t>
            </a:r>
            <a:endParaRPr lang="en-GB" sz="1200" b="1"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i="0" u="none" strike="noStrike" dirty="0">
                <a:solidFill>
                  <a:srgbClr val="4F213A"/>
                </a:solidFill>
                <a:effectLst/>
                <a:latin typeface="Arial" panose="020B0604020202020204" pitchFamily="34" charset="0"/>
              </a:rPr>
              <a:t>The Defence Safety Authority (DSA)</a:t>
            </a:r>
          </a:p>
          <a:p>
            <a:pPr lvl="1" fontAlgn="base">
              <a:lnSpc>
                <a:spcPct val="100000"/>
              </a:lnSpc>
              <a:spcBef>
                <a:spcPts val="600"/>
              </a:spcBef>
            </a:pPr>
            <a:r>
              <a:rPr lang="en-GB" sz="1200" dirty="0">
                <a:solidFill>
                  <a:srgbClr val="4F213A"/>
                </a:solidFill>
                <a:latin typeface="Arial" panose="020B0604020202020204" pitchFamily="34" charset="0"/>
              </a:rPr>
              <a:t>Defence Regulatory Model</a:t>
            </a:r>
          </a:p>
          <a:p>
            <a:pPr lvl="1" fontAlgn="base">
              <a:lnSpc>
                <a:spcPct val="100000"/>
              </a:lnSpc>
              <a:spcBef>
                <a:spcPts val="600"/>
              </a:spcBef>
            </a:pPr>
            <a:r>
              <a:rPr lang="en-GB" sz="1200" i="0" u="none" strike="noStrike" dirty="0">
                <a:solidFill>
                  <a:srgbClr val="4F213A"/>
                </a:solidFill>
                <a:effectLst/>
                <a:latin typeface="Arial" panose="020B0604020202020204" pitchFamily="34" charset="0"/>
              </a:rPr>
              <a:t>Defence Regulators</a:t>
            </a:r>
            <a:r>
              <a:rPr lang="en-GB" sz="1200" dirty="0">
                <a:solidFill>
                  <a:srgbClr val="4F213A"/>
                </a:solidFill>
                <a:latin typeface="Arial" panose="020B0604020202020204" pitchFamily="34" charset="0"/>
              </a:rPr>
              <a:t> </a:t>
            </a:r>
            <a:endParaRPr lang="en-GB" sz="1200"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dirty="0">
                <a:solidFill>
                  <a:srgbClr val="4F213A"/>
                </a:solidFill>
                <a:latin typeface="Arial" panose="020B0604020202020204" pitchFamily="34" charset="0"/>
              </a:rPr>
              <a:t>The Defence OME Safety Regulator (DOSR)</a:t>
            </a:r>
          </a:p>
          <a:p>
            <a:pPr lvl="1" fontAlgn="base">
              <a:lnSpc>
                <a:spcPct val="100000"/>
              </a:lnSpc>
              <a:spcBef>
                <a:spcPts val="600"/>
              </a:spcBef>
            </a:pPr>
            <a:r>
              <a:rPr lang="en-GB" sz="1200" dirty="0">
                <a:solidFill>
                  <a:srgbClr val="4F213A"/>
                </a:solidFill>
                <a:latin typeface="Arial" panose="020B0604020202020204" pitchFamily="34" charset="0"/>
              </a:rPr>
              <a:t>Areas of Responsibility and Points of Contact</a:t>
            </a:r>
          </a:p>
          <a:p>
            <a:pPr fontAlgn="base">
              <a:lnSpc>
                <a:spcPct val="100000"/>
              </a:lnSpc>
              <a:spcBef>
                <a:spcPts val="600"/>
              </a:spcBef>
            </a:pPr>
            <a:r>
              <a:rPr lang="en-GB" sz="1200" b="1" dirty="0">
                <a:solidFill>
                  <a:srgbClr val="4F213A"/>
                </a:solidFill>
                <a:latin typeface="Arial" panose="020B0604020202020204" pitchFamily="34" charset="0"/>
              </a:rPr>
              <a:t>DOSR Regulations and Guidance</a:t>
            </a:r>
          </a:p>
          <a:p>
            <a:pPr fontAlgn="base">
              <a:lnSpc>
                <a:spcPct val="100000"/>
              </a:lnSpc>
              <a:spcBef>
                <a:spcPts val="600"/>
              </a:spcBef>
            </a:pPr>
            <a:r>
              <a:rPr lang="en-GB" sz="1200" b="1" dirty="0">
                <a:solidFill>
                  <a:srgbClr val="4F213A"/>
                </a:solidFill>
                <a:latin typeface="Arial" panose="020B0604020202020204" pitchFamily="34" charset="0"/>
              </a:rPr>
              <a:t>DOSR Assurance and Enforcement</a:t>
            </a:r>
          </a:p>
          <a:p>
            <a:pPr lvl="1" fontAlgn="base">
              <a:lnSpc>
                <a:spcPct val="100000"/>
              </a:lnSpc>
              <a:spcBef>
                <a:spcPts val="600"/>
              </a:spcBef>
            </a:pPr>
            <a:r>
              <a:rPr lang="en-GB" sz="1200" dirty="0">
                <a:solidFill>
                  <a:srgbClr val="4F213A"/>
                </a:solidFill>
                <a:latin typeface="Arial" panose="020B0604020202020204" pitchFamily="34" charset="0"/>
              </a:rPr>
              <a:t>Corrective Actions, Non-Compliance and Enforcement Actions</a:t>
            </a:r>
          </a:p>
          <a:p>
            <a:pPr lvl="1" fontAlgn="base">
              <a:lnSpc>
                <a:spcPct val="100000"/>
              </a:lnSpc>
              <a:spcBef>
                <a:spcPts val="600"/>
              </a:spcBef>
            </a:pPr>
            <a:r>
              <a:rPr lang="en-GB" sz="1200" dirty="0">
                <a:solidFill>
                  <a:srgbClr val="4F213A"/>
                </a:solidFill>
                <a:latin typeface="Arial" panose="020B0604020202020204" pitchFamily="34" charset="0"/>
              </a:rPr>
              <a:t>Waivers and Alternative Acceptable Means of Compliance (AAMC)</a:t>
            </a:r>
          </a:p>
          <a:p>
            <a:pPr fontAlgn="base">
              <a:lnSpc>
                <a:spcPct val="100000"/>
              </a:lnSpc>
              <a:spcBef>
                <a:spcPts val="600"/>
              </a:spcBef>
            </a:pPr>
            <a:r>
              <a:rPr lang="en-GB" sz="1200" b="1" i="0" dirty="0">
                <a:solidFill>
                  <a:schemeClr val="bg1">
                    <a:lumMod val="50000"/>
                  </a:schemeClr>
                </a:solidFill>
                <a:effectLst/>
                <a:latin typeface="Arial" panose="020B0604020202020204" pitchFamily="34" charset="0"/>
              </a:rPr>
              <a:t>Permissioning Activities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Classifications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Licencing</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Ranges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MACR</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Lasers (and Directed Energy </a:t>
            </a:r>
            <a:r>
              <a:rPr lang="en-GB" sz="1200" dirty="0">
                <a:solidFill>
                  <a:schemeClr val="bg1">
                    <a:lumMod val="50000"/>
                  </a:schemeClr>
                </a:solidFill>
                <a:latin typeface="Arial" panose="020B0604020202020204" pitchFamily="34" charset="0"/>
              </a:rPr>
              <a:t>Weapons (DEW))</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OME Certification</a:t>
            </a:r>
            <a:endParaRPr lang="en-US" sz="1200" i="0" dirty="0">
              <a:solidFill>
                <a:schemeClr val="bg1">
                  <a:lumMod val="50000"/>
                </a:schemeClr>
              </a:solidFill>
              <a:effectLst/>
              <a:latin typeface="Arial" panose="020B0604020202020204" pitchFamily="34" charset="0"/>
            </a:endParaRPr>
          </a:p>
          <a:p>
            <a:pPr>
              <a:lnSpc>
                <a:spcPct val="100000"/>
              </a:lnSpc>
              <a:spcBef>
                <a:spcPts val="600"/>
              </a:spcBef>
            </a:pPr>
            <a:endParaRPr lang="en-GB" dirty="0"/>
          </a:p>
        </p:txBody>
      </p:sp>
      <p:sp>
        <p:nvSpPr>
          <p:cNvPr id="7" name="Slide Number Placeholder 7">
            <a:extLst>
              <a:ext uri="{FF2B5EF4-FFF2-40B4-BE49-F238E27FC236}">
                <a16:creationId xmlns:a16="http://schemas.microsoft.com/office/drawing/2014/main" id="{1BD8802A-CF6A-4BE0-B738-1894D6146036}"/>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29</a:t>
            </a:fld>
            <a:endParaRPr lang="en-GB">
              <a:solidFill>
                <a:srgbClr val="4F213A"/>
              </a:solidFill>
            </a:endParaRPr>
          </a:p>
        </p:txBody>
      </p:sp>
      <p:sp>
        <p:nvSpPr>
          <p:cNvPr id="11" name="Rectangle 10">
            <a:extLst>
              <a:ext uri="{FF2B5EF4-FFF2-40B4-BE49-F238E27FC236}">
                <a16:creationId xmlns:a16="http://schemas.microsoft.com/office/drawing/2014/main" id="{A6B11E38-6CB2-4117-8DC4-C7B7074487A6}"/>
              </a:ext>
            </a:extLst>
          </p:cNvPr>
          <p:cNvSpPr/>
          <p:nvPr/>
        </p:nvSpPr>
        <p:spPr>
          <a:xfrm>
            <a:off x="12465976" y="895452"/>
            <a:ext cx="2487122" cy="5293757"/>
          </a:xfrm>
          <a:prstGeom prst="rect">
            <a:avLst/>
          </a:prstGeom>
          <a:solidFill>
            <a:srgbClr val="BECDD6"/>
          </a:solidFill>
        </p:spPr>
        <p:txBody>
          <a:bodyPr wrap="square" lIns="0" tIns="0" rIns="0" bIns="0">
            <a:spAutoFit/>
          </a:bodyPr>
          <a:lstStyle/>
          <a:p>
            <a:pPr lvl="0">
              <a:spcAft>
                <a:spcPts val="600"/>
              </a:spcAft>
              <a:defRPr/>
            </a:pPr>
            <a:r>
              <a:rPr lang="en-GB" sz="1300" b="1">
                <a:latin typeface="Arial" panose="020B0604020202020204" pitchFamily="34" charset="0"/>
                <a:cs typeface="Arial" panose="020B0604020202020204" pitchFamily="34" charset="0"/>
              </a:rPr>
              <a:t>To change an image, right-click the object and select:</a:t>
            </a:r>
          </a:p>
          <a:p>
            <a:pPr marL="285750" lvl="0" indent="-285750">
              <a:spcAft>
                <a:spcPts val="600"/>
              </a:spcAft>
              <a:buFont typeface="Arial" panose="020B0604020202020204" pitchFamily="34" charset="0"/>
              <a:buChar char="•"/>
              <a:defRPr/>
            </a:pPr>
            <a:r>
              <a:rPr lang="en-GB" sz="1300">
                <a:latin typeface="Arial" panose="020B0604020202020204" pitchFamily="34" charset="0"/>
                <a:cs typeface="Arial" panose="020B0604020202020204" pitchFamily="34" charset="0"/>
              </a:rPr>
              <a:t>‘Format Picture’, select ‘Fill’, then select ‘Picture or texture fill’. Click ‘Insert’ and browse for a new image.</a:t>
            </a:r>
          </a:p>
          <a:p>
            <a:pPr marL="285750" indent="-285750">
              <a:spcAft>
                <a:spcPts val="600"/>
              </a:spcAft>
              <a:buFont typeface="Arial" panose="020B0604020202020204" pitchFamily="34" charset="0"/>
              <a:buChar char="•"/>
              <a:defRPr/>
            </a:pPr>
            <a:r>
              <a:rPr lang="en-GB" sz="1300">
                <a:latin typeface="Arial" panose="020B0604020202020204" pitchFamily="34" charset="0"/>
                <a:cs typeface="Arial" panose="020B0604020202020204" pitchFamily="34" charset="0"/>
              </a:rPr>
              <a:t>Images can be sourced from the image library in the DSA Comms Portal.</a:t>
            </a:r>
          </a:p>
          <a:p>
            <a:pPr>
              <a:spcAft>
                <a:spcPts val="600"/>
              </a:spcAft>
            </a:pPr>
            <a:r>
              <a:rPr lang="en-GB" sz="1300" b="1">
                <a:latin typeface="Arial" panose="020B0604020202020204" pitchFamily="34" charset="0"/>
                <a:cs typeface="Arial" panose="020B0604020202020204" pitchFamily="34" charset="0"/>
              </a:rPr>
              <a:t>To adjust an image within a shape, </a:t>
            </a:r>
            <a:r>
              <a:rPr lang="en-GB" sz="1300">
                <a:latin typeface="Arial" panose="020B0604020202020204" pitchFamily="34" charset="0"/>
                <a:cs typeface="Arial" panose="020B0604020202020204" pitchFamily="34" charset="0"/>
              </a:rPr>
              <a:t>use the ‘Offset’ and ‘Scale’ values in ‘Format Picture’. </a:t>
            </a:r>
          </a:p>
          <a:p>
            <a:pPr>
              <a:lnSpc>
                <a:spcPct val="100000"/>
              </a:lnSpc>
              <a:spcAft>
                <a:spcPts val="600"/>
              </a:spcAft>
            </a:pPr>
            <a:r>
              <a:rPr lang="en-GB" sz="1300" b="1" kern="1200">
                <a:solidFill>
                  <a:schemeClr val="tx1"/>
                </a:solidFill>
                <a:effectLst/>
                <a:latin typeface="Arial" panose="020B0604020202020204" pitchFamily="34" charset="0"/>
                <a:ea typeface="+mn-ea"/>
                <a:cs typeface="Arial" panose="020B0604020202020204" pitchFamily="34" charset="0"/>
              </a:rPr>
              <a:t>To change an object or background full colour</a:t>
            </a:r>
            <a:r>
              <a:rPr lang="en-GB" sz="1300" b="0" kern="1200">
                <a:solidFill>
                  <a:schemeClr val="tx1"/>
                </a:solidFill>
                <a:effectLst/>
                <a:latin typeface="Arial" panose="020B0604020202020204" pitchFamily="34" charset="0"/>
                <a:ea typeface="+mn-ea"/>
                <a:cs typeface="Arial" panose="020B0604020202020204" pitchFamily="34" charset="0"/>
              </a:rPr>
              <a:t>,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a:solidFill>
                  <a:schemeClr val="tx1"/>
                </a:solidFill>
                <a:effectLst/>
                <a:latin typeface="Arial" panose="020B0604020202020204" pitchFamily="34" charset="0"/>
                <a:ea typeface="+mn-ea"/>
                <a:cs typeface="Arial" panose="020B0604020202020204" pitchFamily="34" charset="0"/>
              </a:rPr>
              <a:t>Either</a:t>
            </a:r>
            <a:r>
              <a:rPr lang="en-GB" sz="1300" b="0" kern="120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a:solidFill>
                  <a:schemeClr val="tx1"/>
                </a:solidFill>
                <a:effectLst/>
                <a:latin typeface="Arial" panose="020B0604020202020204" pitchFamily="34" charset="0"/>
                <a:ea typeface="+mn-ea"/>
                <a:cs typeface="Arial" panose="020B0604020202020204" pitchFamily="34" charset="0"/>
              </a:rPr>
              <a:t>Or </a:t>
            </a:r>
            <a:r>
              <a:rPr lang="en-GB" sz="1300" b="0" kern="120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a:ln>
                <a:noFill/>
              </a:ln>
              <a:solidFill>
                <a:srgbClr val="333C46"/>
              </a:solidFill>
              <a:effectLst/>
              <a:uLnTx/>
              <a:uFillTx/>
              <a:latin typeface="Arial" panose="020B0604020202020204" pitchFamily="34" charset="0"/>
              <a:ea typeface="+mn-ea"/>
              <a:cs typeface="Arial" panose="020B0604020202020204" pitchFamily="34" charset="0"/>
            </a:endParaRPr>
          </a:p>
        </p:txBody>
      </p:sp>
      <p:pic>
        <p:nvPicPr>
          <p:cNvPr id="12" name="Content Placeholder 9" descr="DSA logo">
            <a:extLst>
              <a:ext uri="{FF2B5EF4-FFF2-40B4-BE49-F238E27FC236}">
                <a16:creationId xmlns:a16="http://schemas.microsoft.com/office/drawing/2014/main" id="{0F7A37C9-239E-4847-8300-742CD8ED6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7901" y="358192"/>
            <a:ext cx="2669718" cy="408263"/>
          </a:xfrm>
          <a:prstGeom prst="rect">
            <a:avLst/>
          </a:prstGeom>
        </p:spPr>
      </p:pic>
      <p:sp>
        <p:nvSpPr>
          <p:cNvPr id="9" name="Rectangle 8">
            <a:extLst>
              <a:ext uri="{FF2B5EF4-FFF2-40B4-BE49-F238E27FC236}">
                <a16:creationId xmlns:a16="http://schemas.microsoft.com/office/drawing/2014/main" id="{2F1EAC19-9E6E-412B-8599-89DD4EA137B3}"/>
              </a:ext>
            </a:extLst>
          </p:cNvPr>
          <p:cNvSpPr/>
          <p:nvPr/>
        </p:nvSpPr>
        <p:spPr>
          <a:xfrm>
            <a:off x="6543675" y="0"/>
            <a:ext cx="5648325" cy="6420678"/>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A1162560-2AE1-451B-9E09-E28C426EB0E5}"/>
              </a:ext>
            </a:extLst>
          </p:cNvPr>
          <p:cNvSpPr txBox="1"/>
          <p:nvPr/>
        </p:nvSpPr>
        <p:spPr>
          <a:xfrm>
            <a:off x="1775999" y="6554754"/>
            <a:ext cx="8640000" cy="169277"/>
          </a:xfrm>
          <a:prstGeom prst="rect">
            <a:avLst/>
          </a:prstGeom>
          <a:noFill/>
        </p:spPr>
        <p:txBody>
          <a:bodyPr wrap="square" lIns="0" tIns="0" rIns="0" bIns="0" rtlCol="0" anchor="b" anchorCtr="0">
            <a:spAutoFit/>
          </a:bodyPr>
          <a:lstStyle/>
          <a:p>
            <a:pPr algn="ctr"/>
            <a:r>
              <a:rPr lang="en-GB" sz="1100" dirty="0">
                <a:solidFill>
                  <a:srgbClr val="532A45"/>
                </a:solidFill>
                <a:latin typeface="Arial" panose="020B0604020202020204" pitchFamily="34" charset="0"/>
                <a:cs typeface="Arial" panose="020B0604020202020204" pitchFamily="34" charset="0"/>
              </a:rPr>
              <a:t>[OFFICIAL]</a:t>
            </a:r>
          </a:p>
        </p:txBody>
      </p:sp>
      <p:cxnSp>
        <p:nvCxnSpPr>
          <p:cNvPr id="8" name="Straight Connector 7">
            <a:extLst>
              <a:ext uri="{FF2B5EF4-FFF2-40B4-BE49-F238E27FC236}">
                <a16:creationId xmlns:a16="http://schemas.microsoft.com/office/drawing/2014/main" id="{6E594432-86FA-40DA-8800-82CB0FE0FD6B}"/>
              </a:ext>
            </a:extLst>
          </p:cNvPr>
          <p:cNvCxnSpPr/>
          <p:nvPr/>
        </p:nvCxnSpPr>
        <p:spPr>
          <a:xfrm>
            <a:off x="-2" y="6426000"/>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8742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normAutofit/>
          </a:bodyPr>
          <a:lstStyle/>
          <a:p>
            <a:r>
              <a:rPr lang="en-GB" dirty="0"/>
              <a:t>DOSR Assurance and Enforcement</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30</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2" name="TextBox 1">
            <a:extLst>
              <a:ext uri="{FF2B5EF4-FFF2-40B4-BE49-F238E27FC236}">
                <a16:creationId xmlns:a16="http://schemas.microsoft.com/office/drawing/2014/main" id="{B4CFF15B-C7D3-4FC3-9485-8CF85434B03F}"/>
              </a:ext>
            </a:extLst>
          </p:cNvPr>
          <p:cNvSpPr txBox="1"/>
          <p:nvPr/>
        </p:nvSpPr>
        <p:spPr>
          <a:xfrm>
            <a:off x="503585" y="1383819"/>
            <a:ext cx="11180455" cy="504753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Regulators are able to issue an appropriate level of enforcement action to demand that improvement action occurs or, ultimately, that an unsafe activity must stop.</a:t>
            </a:r>
          </a:p>
          <a:p>
            <a:pPr marL="285750" indent="-285750">
              <a:spcBef>
                <a:spcPts val="600"/>
              </a:spcBef>
              <a:spcAft>
                <a:spcPts val="600"/>
              </a:spcAft>
              <a:buFont typeface="Arial" panose="020B0604020202020204" pitchFamily="34" charset="0"/>
              <a:buChar char="•"/>
            </a:pPr>
            <a:r>
              <a:rPr lang="en-GB" sz="2200" dirty="0"/>
              <a:t>The purpose of enforcement is to ensure those responsible: </a:t>
            </a:r>
          </a:p>
          <a:p>
            <a:pPr marL="742950" lvl="1" indent="-285750">
              <a:spcBef>
                <a:spcPts val="600"/>
              </a:spcBef>
              <a:spcAft>
                <a:spcPts val="600"/>
              </a:spcAft>
              <a:buFont typeface="Arial" panose="020B0604020202020204" pitchFamily="34" charset="0"/>
              <a:buChar char="•"/>
            </a:pPr>
            <a:r>
              <a:rPr lang="en-GB" sz="2200" dirty="0"/>
              <a:t>take action to deal immediately with serious risks; </a:t>
            </a:r>
          </a:p>
          <a:p>
            <a:pPr marL="742950" lvl="1" indent="-285750">
              <a:spcBef>
                <a:spcPts val="600"/>
              </a:spcBef>
              <a:spcAft>
                <a:spcPts val="600"/>
              </a:spcAft>
              <a:buFont typeface="Arial" panose="020B0604020202020204" pitchFamily="34" charset="0"/>
              <a:buChar char="•"/>
            </a:pPr>
            <a:r>
              <a:rPr lang="en-GB" sz="2200" dirty="0"/>
              <a:t>achieve sustained compliance with the Defence Regulations; </a:t>
            </a:r>
          </a:p>
          <a:p>
            <a:pPr marL="742950" lvl="1" indent="-285750">
              <a:spcBef>
                <a:spcPts val="600"/>
              </a:spcBef>
              <a:spcAft>
                <a:spcPts val="600"/>
              </a:spcAft>
              <a:buFont typeface="Arial" panose="020B0604020202020204" pitchFamily="34" charset="0"/>
              <a:buChar char="•"/>
            </a:pPr>
            <a:r>
              <a:rPr lang="en-GB" sz="2200" dirty="0"/>
              <a:t>are held to account for failing in their HS&amp;EP duties.</a:t>
            </a:r>
          </a:p>
          <a:p>
            <a:pPr marL="285750" indent="-285750">
              <a:spcBef>
                <a:spcPts val="600"/>
              </a:spcBef>
              <a:spcAft>
                <a:spcPts val="600"/>
              </a:spcAft>
              <a:buFont typeface="Arial" panose="020B0604020202020204" pitchFamily="34" charset="0"/>
              <a:buChar char="•"/>
            </a:pPr>
            <a:r>
              <a:rPr lang="en-GB" sz="2200" dirty="0"/>
              <a:t>DSA Enforcement Policy, leads to a Corrective Action Report (CAR), Improvement Notice (IN) or Prohibit Notice (PN)</a:t>
            </a:r>
          </a:p>
          <a:p>
            <a:pPr marL="285750" indent="-285750">
              <a:spcBef>
                <a:spcPts val="600"/>
              </a:spcBef>
              <a:spcAft>
                <a:spcPts val="600"/>
              </a:spcAft>
              <a:buFont typeface="Arial" panose="020B0604020202020204" pitchFamily="34" charset="0"/>
              <a:buChar char="•"/>
            </a:pPr>
            <a:r>
              <a:rPr lang="en-GB" sz="2200" dirty="0"/>
              <a:t>Non-compliances are recorded in DOME and reported to DG DSA in DOSR AR.</a:t>
            </a:r>
          </a:p>
          <a:p>
            <a:pPr marL="742950" lvl="1" indent="-285750">
              <a:spcBef>
                <a:spcPts val="600"/>
              </a:spcBef>
              <a:spcAft>
                <a:spcPts val="600"/>
              </a:spcAft>
              <a:buFont typeface="Arial" panose="020B0604020202020204" pitchFamily="34" charset="0"/>
              <a:buChar char="•"/>
            </a:pPr>
            <a:r>
              <a:rPr lang="en-GB" sz="2200" dirty="0"/>
              <a:t>Key points reported to S of S for Defence in DSA AAR.</a:t>
            </a:r>
          </a:p>
          <a:p>
            <a:pPr marL="285750" indent="-285750">
              <a:spcBef>
                <a:spcPts val="600"/>
              </a:spcBef>
              <a:spcAft>
                <a:spcPts val="600"/>
              </a:spcAft>
              <a:buFont typeface="Arial" panose="020B0604020202020204" pitchFamily="34" charset="0"/>
              <a:buChar char="•"/>
            </a:pPr>
            <a:r>
              <a:rPr lang="en-GB" sz="2200" dirty="0"/>
              <a:t>Managed within DOSR by the Assurance Team (Simon Rose) </a:t>
            </a:r>
          </a:p>
        </p:txBody>
      </p:sp>
      <p:cxnSp>
        <p:nvCxnSpPr>
          <p:cNvPr id="3" name="Straight Connector 2">
            <a:extLst>
              <a:ext uri="{FF2B5EF4-FFF2-40B4-BE49-F238E27FC236}">
                <a16:creationId xmlns:a16="http://schemas.microsoft.com/office/drawing/2014/main" id="{20A7BDD5-4A81-E1A2-6180-8CE008359104}"/>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51313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normAutofit/>
          </a:bodyPr>
          <a:lstStyle/>
          <a:p>
            <a:r>
              <a:rPr lang="en-GB" dirty="0"/>
              <a:t>Corrective Actions</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31</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2" name="TextBox 1">
            <a:extLst>
              <a:ext uri="{FF2B5EF4-FFF2-40B4-BE49-F238E27FC236}">
                <a16:creationId xmlns:a16="http://schemas.microsoft.com/office/drawing/2014/main" id="{B4CFF15B-C7D3-4FC3-9485-8CF85434B03F}"/>
              </a:ext>
            </a:extLst>
          </p:cNvPr>
          <p:cNvSpPr txBox="1"/>
          <p:nvPr/>
        </p:nvSpPr>
        <p:spPr>
          <a:xfrm>
            <a:off x="503585" y="1383819"/>
            <a:ext cx="11180455" cy="338554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Corrective Actions are as follows:</a:t>
            </a:r>
          </a:p>
          <a:p>
            <a:pPr marL="742950" lvl="1" indent="-285750">
              <a:spcBef>
                <a:spcPts val="600"/>
              </a:spcBef>
              <a:spcAft>
                <a:spcPts val="600"/>
              </a:spcAft>
              <a:buFont typeface="Arial" panose="020B0604020202020204" pitchFamily="34" charset="0"/>
              <a:buChar char="•"/>
            </a:pPr>
            <a:r>
              <a:rPr lang="en-GB" sz="2200" dirty="0"/>
              <a:t>Prohibit Notice (PN)</a:t>
            </a:r>
          </a:p>
          <a:p>
            <a:pPr marL="742950" lvl="1" indent="-285750">
              <a:spcBef>
                <a:spcPts val="600"/>
              </a:spcBef>
              <a:spcAft>
                <a:spcPts val="600"/>
              </a:spcAft>
              <a:buFont typeface="Arial" panose="020B0604020202020204" pitchFamily="34" charset="0"/>
              <a:buChar char="•"/>
            </a:pPr>
            <a:r>
              <a:rPr lang="en-GB" sz="2200" dirty="0"/>
              <a:t>Immediate Stop Notices (ISN)</a:t>
            </a:r>
          </a:p>
          <a:p>
            <a:pPr marL="742950" lvl="1" indent="-285750">
              <a:spcBef>
                <a:spcPts val="600"/>
              </a:spcBef>
              <a:spcAft>
                <a:spcPts val="600"/>
              </a:spcAft>
              <a:buFont typeface="Arial" panose="020B0604020202020204" pitchFamily="34" charset="0"/>
              <a:buChar char="•"/>
            </a:pPr>
            <a:r>
              <a:rPr lang="en-GB" sz="2200" dirty="0"/>
              <a:t>Improvement Notice (IN)</a:t>
            </a:r>
          </a:p>
          <a:p>
            <a:pPr marL="742950" lvl="1" indent="-285750">
              <a:spcBef>
                <a:spcPts val="600"/>
              </a:spcBef>
              <a:spcAft>
                <a:spcPts val="600"/>
              </a:spcAft>
              <a:buFont typeface="Arial" panose="020B0604020202020204" pitchFamily="34" charset="0"/>
              <a:buChar char="•"/>
            </a:pPr>
            <a:r>
              <a:rPr lang="en-GB" sz="2200" dirty="0"/>
              <a:t>Corrective Action Requirement (CAR)</a:t>
            </a:r>
          </a:p>
          <a:p>
            <a:pPr marL="1200150" lvl="2" indent="-285750">
              <a:spcBef>
                <a:spcPts val="600"/>
              </a:spcBef>
              <a:spcAft>
                <a:spcPts val="600"/>
              </a:spcAft>
              <a:buFont typeface="Arial" panose="020B0604020202020204" pitchFamily="34" charset="0"/>
              <a:buChar char="•"/>
            </a:pPr>
            <a:r>
              <a:rPr lang="en-GB" sz="2200" dirty="0"/>
              <a:t>L1</a:t>
            </a:r>
          </a:p>
          <a:p>
            <a:pPr marL="1200150" lvl="2" indent="-285750">
              <a:spcBef>
                <a:spcPts val="600"/>
              </a:spcBef>
              <a:spcAft>
                <a:spcPts val="600"/>
              </a:spcAft>
              <a:buFont typeface="Arial" panose="020B0604020202020204" pitchFamily="34" charset="0"/>
              <a:buChar char="•"/>
            </a:pPr>
            <a:r>
              <a:rPr lang="en-GB" sz="2200" dirty="0"/>
              <a:t>L2 </a:t>
            </a:r>
          </a:p>
        </p:txBody>
      </p:sp>
      <p:cxnSp>
        <p:nvCxnSpPr>
          <p:cNvPr id="3" name="Straight Connector 2">
            <a:extLst>
              <a:ext uri="{FF2B5EF4-FFF2-40B4-BE49-F238E27FC236}">
                <a16:creationId xmlns:a16="http://schemas.microsoft.com/office/drawing/2014/main" id="{C136120F-B5B5-D0AE-3355-18E29CF8BE62}"/>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18608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normAutofit/>
          </a:bodyPr>
          <a:lstStyle/>
          <a:p>
            <a:r>
              <a:rPr lang="en-GB" dirty="0"/>
              <a:t>Non-Compliances - Prohibit Notice (PN)</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32</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2" name="TextBox 1">
            <a:extLst>
              <a:ext uri="{FF2B5EF4-FFF2-40B4-BE49-F238E27FC236}">
                <a16:creationId xmlns:a16="http://schemas.microsoft.com/office/drawing/2014/main" id="{B4CFF15B-C7D3-4FC3-9485-8CF85434B03F}"/>
              </a:ext>
            </a:extLst>
          </p:cNvPr>
          <p:cNvSpPr txBox="1"/>
          <p:nvPr/>
        </p:nvSpPr>
        <p:spPr>
          <a:xfrm>
            <a:off x="503585" y="1383819"/>
            <a:ext cx="11180455" cy="381642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A PN is served where the Regulator feels that the risk associated is too high.</a:t>
            </a:r>
          </a:p>
          <a:p>
            <a:pPr marL="742950" lvl="1" indent="-285750">
              <a:spcBef>
                <a:spcPts val="600"/>
              </a:spcBef>
              <a:spcAft>
                <a:spcPts val="600"/>
              </a:spcAft>
              <a:buFont typeface="Arial" panose="020B0604020202020204" pitchFamily="34" charset="0"/>
              <a:buChar char="•"/>
            </a:pPr>
            <a:r>
              <a:rPr lang="en-GB" sz="2400" dirty="0"/>
              <a:t>Serious risk to health and safety</a:t>
            </a:r>
          </a:p>
          <a:p>
            <a:pPr marL="285750" indent="-285750">
              <a:spcBef>
                <a:spcPts val="600"/>
              </a:spcBef>
              <a:spcAft>
                <a:spcPts val="600"/>
              </a:spcAft>
              <a:buFont typeface="Arial" panose="020B0604020202020204" pitchFamily="34" charset="0"/>
              <a:buChar char="•"/>
            </a:pPr>
            <a:r>
              <a:rPr lang="en-GB" sz="2400" dirty="0"/>
              <a:t>Most severe corrective action</a:t>
            </a:r>
          </a:p>
          <a:p>
            <a:pPr marL="285750" indent="-285750">
              <a:spcBef>
                <a:spcPts val="600"/>
              </a:spcBef>
              <a:spcAft>
                <a:spcPts val="600"/>
              </a:spcAft>
              <a:buFont typeface="Arial" panose="020B0604020202020204" pitchFamily="34" charset="0"/>
              <a:buChar char="•"/>
            </a:pPr>
            <a:r>
              <a:rPr lang="en-GB" sz="2400" dirty="0"/>
              <a:t>A PN does not have to be attributed to non-compliance with Defence Regulations; the trigger is the Regulator’s perception of the risk of harm.  </a:t>
            </a:r>
          </a:p>
          <a:p>
            <a:pPr marL="285750" indent="-285750">
              <a:spcBef>
                <a:spcPts val="600"/>
              </a:spcBef>
              <a:spcAft>
                <a:spcPts val="600"/>
              </a:spcAft>
              <a:buFont typeface="Arial" panose="020B0604020202020204" pitchFamily="34" charset="0"/>
              <a:buChar char="•"/>
            </a:pPr>
            <a:r>
              <a:rPr lang="en-GB" sz="2400" dirty="0"/>
              <a:t>The PN requires the activity to cease while the corrective action is completed.  </a:t>
            </a:r>
          </a:p>
          <a:p>
            <a:pPr marL="285750" indent="-285750">
              <a:spcBef>
                <a:spcPts val="600"/>
              </a:spcBef>
              <a:spcAft>
                <a:spcPts val="600"/>
              </a:spcAft>
              <a:buFont typeface="Arial" panose="020B0604020202020204" pitchFamily="34" charset="0"/>
              <a:buChar char="•"/>
            </a:pPr>
            <a:r>
              <a:rPr lang="en-GB" sz="2400" dirty="0"/>
              <a:t>The AP is required to demonstrate to the Regulator that the risk has been sufficiently reduced before the PN is lifted and the activity can commence. </a:t>
            </a:r>
          </a:p>
        </p:txBody>
      </p:sp>
      <p:cxnSp>
        <p:nvCxnSpPr>
          <p:cNvPr id="3" name="Straight Connector 2">
            <a:extLst>
              <a:ext uri="{FF2B5EF4-FFF2-40B4-BE49-F238E27FC236}">
                <a16:creationId xmlns:a16="http://schemas.microsoft.com/office/drawing/2014/main" id="{33A945FA-5191-B006-B30F-E3E545375BF3}"/>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4077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normAutofit fontScale="90000"/>
          </a:bodyPr>
          <a:lstStyle/>
          <a:p>
            <a:r>
              <a:rPr lang="en-GB" dirty="0"/>
              <a:t>Non-Compliances - Immediate Stop Notices (ISN)</a:t>
            </a:r>
            <a:br>
              <a:rPr lang="en-GB" dirty="0"/>
            </a:br>
            <a:endParaRPr lang="en-GB" dirty="0"/>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33</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2" name="TextBox 1">
            <a:extLst>
              <a:ext uri="{FF2B5EF4-FFF2-40B4-BE49-F238E27FC236}">
                <a16:creationId xmlns:a16="http://schemas.microsoft.com/office/drawing/2014/main" id="{B4CFF15B-C7D3-4FC3-9485-8CF85434B03F}"/>
              </a:ext>
            </a:extLst>
          </p:cNvPr>
          <p:cNvSpPr txBox="1"/>
          <p:nvPr/>
        </p:nvSpPr>
        <p:spPr>
          <a:xfrm>
            <a:off x="503585" y="1383819"/>
            <a:ext cx="11180455" cy="387798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A Regulator can intervene should they observe activity that is considered to be of such a high risk that they feel requires that activity to immediately cease.  </a:t>
            </a:r>
          </a:p>
          <a:p>
            <a:pPr marL="285750" indent="-285750">
              <a:spcBef>
                <a:spcPts val="600"/>
              </a:spcBef>
              <a:spcAft>
                <a:spcPts val="600"/>
              </a:spcAft>
              <a:buFont typeface="Arial" panose="020B0604020202020204" pitchFamily="34" charset="0"/>
              <a:buChar char="•"/>
            </a:pPr>
            <a:r>
              <a:rPr lang="en-GB" sz="2400" dirty="0"/>
              <a:t>Such an intervention may be accompanied in writing by an Immediate Stop Notice (ISN).</a:t>
            </a:r>
          </a:p>
          <a:p>
            <a:pPr marL="285750" indent="-285750">
              <a:spcBef>
                <a:spcPts val="600"/>
              </a:spcBef>
              <a:spcAft>
                <a:spcPts val="600"/>
              </a:spcAft>
              <a:buFont typeface="Arial" panose="020B0604020202020204" pitchFamily="34" charset="0"/>
              <a:buChar char="•"/>
            </a:pPr>
            <a:r>
              <a:rPr lang="en-GB" sz="2400" dirty="0"/>
              <a:t>Where the risk is reduced straightaway, the Regulator will lift the ISN and allow the activity to recommence, noting the requirement to make a record of the issue to inform wider risk analysis and trend identification.  </a:t>
            </a:r>
          </a:p>
          <a:p>
            <a:pPr marL="285750" indent="-285750">
              <a:spcBef>
                <a:spcPts val="600"/>
              </a:spcBef>
              <a:spcAft>
                <a:spcPts val="600"/>
              </a:spcAft>
              <a:buFont typeface="Arial" panose="020B0604020202020204" pitchFamily="34" charset="0"/>
              <a:buChar char="•"/>
            </a:pPr>
            <a:r>
              <a:rPr lang="en-GB" sz="2400" dirty="0"/>
              <a:t>If the risk cannot be reduced, the ISN should be replaced with a formal enforcement notice as soon as practicable.</a:t>
            </a:r>
          </a:p>
        </p:txBody>
      </p:sp>
      <p:cxnSp>
        <p:nvCxnSpPr>
          <p:cNvPr id="3" name="Straight Connector 2">
            <a:extLst>
              <a:ext uri="{FF2B5EF4-FFF2-40B4-BE49-F238E27FC236}">
                <a16:creationId xmlns:a16="http://schemas.microsoft.com/office/drawing/2014/main" id="{704ACB95-C89A-C66D-6083-4BC980F60AAC}"/>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13176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normAutofit/>
          </a:bodyPr>
          <a:lstStyle/>
          <a:p>
            <a:r>
              <a:rPr lang="en-GB" dirty="0"/>
              <a:t>Non-Compliances - Improvement Notice (IN)</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34</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2" name="TextBox 1">
            <a:extLst>
              <a:ext uri="{FF2B5EF4-FFF2-40B4-BE49-F238E27FC236}">
                <a16:creationId xmlns:a16="http://schemas.microsoft.com/office/drawing/2014/main" id="{B4CFF15B-C7D3-4FC3-9485-8CF85434B03F}"/>
              </a:ext>
            </a:extLst>
          </p:cNvPr>
          <p:cNvSpPr txBox="1"/>
          <p:nvPr/>
        </p:nvSpPr>
        <p:spPr>
          <a:xfrm>
            <a:off x="503585" y="1383819"/>
            <a:ext cx="11180455" cy="470898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t>An IN is served on an AP where the Regulator has identified a non-compliance with Defence Regulations and/or the response to CARs is unsatisfactory.  </a:t>
            </a:r>
          </a:p>
          <a:p>
            <a:pPr marL="285750" indent="-285750">
              <a:spcBef>
                <a:spcPts val="600"/>
              </a:spcBef>
              <a:spcAft>
                <a:spcPts val="600"/>
              </a:spcAft>
              <a:buFont typeface="Arial" panose="020B0604020202020204" pitchFamily="34" charset="0"/>
              <a:buChar char="•"/>
            </a:pPr>
            <a:r>
              <a:rPr lang="en-GB" sz="2000" dirty="0"/>
              <a:t>The AP is required to demonstrate to the Regulator that the required improvements have been made before the IN is lifted.  </a:t>
            </a:r>
          </a:p>
          <a:p>
            <a:pPr marL="285750" indent="-285750">
              <a:spcBef>
                <a:spcPts val="600"/>
              </a:spcBef>
              <a:spcAft>
                <a:spcPts val="600"/>
              </a:spcAft>
              <a:buFont typeface="Arial" panose="020B0604020202020204" pitchFamily="34" charset="0"/>
              <a:buChar char="•"/>
            </a:pPr>
            <a:r>
              <a:rPr lang="en-GB" sz="2000" dirty="0"/>
              <a:t>In HSE legislation, there are 2 levels of IN, differentiated by the level of risk associated with the non-compliance(s) and therefore the speed with which the Regulator feels corrective action should be taken:</a:t>
            </a:r>
          </a:p>
          <a:p>
            <a:pPr marL="742950" lvl="1" indent="-285750">
              <a:spcBef>
                <a:spcPts val="600"/>
              </a:spcBef>
              <a:spcAft>
                <a:spcPts val="600"/>
              </a:spcAft>
              <a:buFont typeface="Arial" panose="020B0604020202020204" pitchFamily="34" charset="0"/>
              <a:buChar char="•"/>
            </a:pPr>
            <a:r>
              <a:rPr lang="en-GB" sz="2000" u="sng" dirty="0"/>
              <a:t>Urgent Improvement Notice.</a:t>
            </a:r>
            <a:r>
              <a:rPr lang="en-GB" sz="2000" dirty="0"/>
              <a:t>   An Urgent IN would be appropriate if the level of risk associated with the non-compliance is considered high and therefore requires urgent corrective action to be taken. </a:t>
            </a:r>
            <a:r>
              <a:rPr lang="en-GB" sz="2000" u="sng" dirty="0"/>
              <a:t>UIN is generally not used by DOSR.</a:t>
            </a:r>
          </a:p>
          <a:p>
            <a:pPr marL="742950" lvl="1" indent="-285750">
              <a:spcBef>
                <a:spcPts val="600"/>
              </a:spcBef>
              <a:spcAft>
                <a:spcPts val="600"/>
              </a:spcAft>
              <a:buFont typeface="Arial" panose="020B0604020202020204" pitchFamily="34" charset="0"/>
              <a:buChar char="•"/>
            </a:pPr>
            <a:r>
              <a:rPr lang="en-GB" sz="2000" u="sng" dirty="0"/>
              <a:t>Improvement Notice.</a:t>
            </a:r>
            <a:r>
              <a:rPr lang="en-GB" sz="2000" dirty="0"/>
              <a:t>   An IN would be appropriate if the level of risk associated with the non-compliance is low and therefore requires the corrective action to be taken in a more routine timescale.</a:t>
            </a:r>
          </a:p>
        </p:txBody>
      </p:sp>
      <p:cxnSp>
        <p:nvCxnSpPr>
          <p:cNvPr id="3" name="Straight Connector 2">
            <a:extLst>
              <a:ext uri="{FF2B5EF4-FFF2-40B4-BE49-F238E27FC236}">
                <a16:creationId xmlns:a16="http://schemas.microsoft.com/office/drawing/2014/main" id="{9FDAF5DC-0170-3D3A-B5B5-4446AEAF48BB}"/>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38052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823569"/>
            <a:ext cx="11180455" cy="560250"/>
          </a:xfrm>
        </p:spPr>
        <p:txBody>
          <a:bodyPr>
            <a:normAutofit fontScale="90000"/>
          </a:bodyPr>
          <a:lstStyle/>
          <a:p>
            <a:r>
              <a:rPr lang="en-GB" dirty="0"/>
              <a:t>Non-Compliances - Corrective Action Requirements (CARs)</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35</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2" name="TextBox 1">
            <a:extLst>
              <a:ext uri="{FF2B5EF4-FFF2-40B4-BE49-F238E27FC236}">
                <a16:creationId xmlns:a16="http://schemas.microsoft.com/office/drawing/2014/main" id="{B4CFF15B-C7D3-4FC3-9485-8CF85434B03F}"/>
              </a:ext>
            </a:extLst>
          </p:cNvPr>
          <p:cNvSpPr txBox="1"/>
          <p:nvPr/>
        </p:nvSpPr>
        <p:spPr>
          <a:xfrm>
            <a:off x="503585" y="1499933"/>
            <a:ext cx="11180455" cy="332398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t>Initial regulator response when evidence of non-compliance with Defence Regulations.  </a:t>
            </a:r>
          </a:p>
          <a:p>
            <a:pPr marL="285750" indent="-285750">
              <a:spcBef>
                <a:spcPts val="600"/>
              </a:spcBef>
              <a:spcAft>
                <a:spcPts val="600"/>
              </a:spcAft>
              <a:buFont typeface="Arial" panose="020B0604020202020204" pitchFamily="34" charset="0"/>
              <a:buChar char="•"/>
            </a:pPr>
            <a:r>
              <a:rPr lang="en-GB" sz="2000" dirty="0"/>
              <a:t>Allow Accountable Person the opportunity to take short-term corrective action (within a period of months).  </a:t>
            </a:r>
          </a:p>
          <a:p>
            <a:pPr marL="285750" indent="-285750">
              <a:spcBef>
                <a:spcPts val="600"/>
              </a:spcBef>
              <a:spcAft>
                <a:spcPts val="600"/>
              </a:spcAft>
              <a:buFont typeface="Arial" panose="020B0604020202020204" pitchFamily="34" charset="0"/>
              <a:buChar char="•"/>
            </a:pPr>
            <a:r>
              <a:rPr lang="en-GB" sz="2000" dirty="0"/>
              <a:t>2 levels of CAR, </a:t>
            </a:r>
          </a:p>
          <a:p>
            <a:pPr marL="742950" lvl="1" indent="-285750">
              <a:spcBef>
                <a:spcPts val="600"/>
              </a:spcBef>
              <a:spcAft>
                <a:spcPts val="600"/>
              </a:spcAft>
              <a:buFont typeface="Arial" panose="020B0604020202020204" pitchFamily="34" charset="0"/>
              <a:buChar char="•"/>
            </a:pPr>
            <a:r>
              <a:rPr lang="en-GB" sz="2000" dirty="0"/>
              <a:t>Level 1 being used where the risk associated with the non-compliance is more significant.  </a:t>
            </a:r>
          </a:p>
          <a:p>
            <a:pPr marL="285750" indent="-285750">
              <a:spcBef>
                <a:spcPts val="600"/>
              </a:spcBef>
              <a:spcAft>
                <a:spcPts val="600"/>
              </a:spcAft>
              <a:buFont typeface="Arial" panose="020B0604020202020204" pitchFamily="34" charset="0"/>
              <a:buChar char="•"/>
            </a:pPr>
            <a:r>
              <a:rPr lang="en-GB" sz="2000" dirty="0"/>
              <a:t>The Accountable Person is required to produce a plan to address issues and is held to account for delivery against this plan.  </a:t>
            </a:r>
          </a:p>
          <a:p>
            <a:pPr marL="285750" indent="-285750">
              <a:spcBef>
                <a:spcPts val="600"/>
              </a:spcBef>
              <a:spcAft>
                <a:spcPts val="600"/>
              </a:spcAft>
              <a:buFont typeface="Arial" panose="020B0604020202020204" pitchFamily="34" charset="0"/>
              <a:buChar char="•"/>
            </a:pPr>
            <a:r>
              <a:rPr lang="en-GB" sz="2000" dirty="0"/>
              <a:t>Upon completion, the Accountable Person should present evidence of compliance</a:t>
            </a:r>
          </a:p>
        </p:txBody>
      </p:sp>
      <p:cxnSp>
        <p:nvCxnSpPr>
          <p:cNvPr id="3" name="Straight Connector 2">
            <a:extLst>
              <a:ext uri="{FF2B5EF4-FFF2-40B4-BE49-F238E27FC236}">
                <a16:creationId xmlns:a16="http://schemas.microsoft.com/office/drawing/2014/main" id="{E304B229-C64D-F88F-3F22-A1060BD28E67}"/>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79444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912225"/>
            <a:ext cx="11485746" cy="560250"/>
          </a:xfrm>
        </p:spPr>
        <p:txBody>
          <a:bodyPr>
            <a:normAutofit/>
          </a:bodyPr>
          <a:lstStyle/>
          <a:p>
            <a:r>
              <a:rPr lang="en-GB" dirty="0"/>
              <a:t>Waiver or AAMC?</a:t>
            </a:r>
          </a:p>
        </p:txBody>
      </p:sp>
      <p:sp>
        <p:nvSpPr>
          <p:cNvPr id="3" name="Content Placeholder 2">
            <a:extLst>
              <a:ext uri="{FF2B5EF4-FFF2-40B4-BE49-F238E27FC236}">
                <a16:creationId xmlns:a16="http://schemas.microsoft.com/office/drawing/2014/main" id="{A750AB0A-24F2-4A21-A73A-EA47E35AD01B}"/>
              </a:ext>
            </a:extLst>
          </p:cNvPr>
          <p:cNvSpPr>
            <a:spLocks noGrp="1"/>
          </p:cNvSpPr>
          <p:nvPr>
            <p:ph idx="1"/>
          </p:nvPr>
        </p:nvSpPr>
        <p:spPr>
          <a:xfrm>
            <a:off x="503585" y="1638302"/>
            <a:ext cx="11180455" cy="4535486"/>
          </a:xfrm>
        </p:spPr>
        <p:txBody>
          <a:bodyPr>
            <a:normAutofit/>
          </a:bodyPr>
          <a:lstStyle/>
          <a:p>
            <a:pPr>
              <a:lnSpc>
                <a:spcPct val="150000"/>
              </a:lnSpc>
            </a:pPr>
            <a:r>
              <a:rPr lang="en-GB" u="sng" dirty="0"/>
              <a:t>Waiver</a:t>
            </a:r>
          </a:p>
          <a:p>
            <a:pPr lvl="1">
              <a:lnSpc>
                <a:spcPct val="150000"/>
              </a:lnSpc>
            </a:pPr>
            <a:r>
              <a:rPr lang="en-GB" dirty="0"/>
              <a:t>when compliance with a regulation in DSA 02.OME cannot be achieved.</a:t>
            </a:r>
          </a:p>
          <a:p>
            <a:pPr>
              <a:lnSpc>
                <a:spcPct val="150000"/>
              </a:lnSpc>
            </a:pPr>
            <a:r>
              <a:rPr lang="en-GB" u="sng" dirty="0"/>
              <a:t>AAMC</a:t>
            </a:r>
          </a:p>
          <a:p>
            <a:pPr lvl="1">
              <a:lnSpc>
                <a:spcPct val="150000"/>
              </a:lnSpc>
            </a:pPr>
            <a:r>
              <a:rPr lang="en-GB" dirty="0"/>
              <a:t>when compliance with a regulation in DSA 02.OME can be met, but not i/</a:t>
            </a:r>
            <a:r>
              <a:rPr lang="en-GB" dirty="0" err="1"/>
              <a:t>a/w</a:t>
            </a:r>
            <a:r>
              <a:rPr lang="en-GB" dirty="0"/>
              <a:t> DSA 03.OME.</a:t>
            </a:r>
          </a:p>
          <a:p>
            <a:pPr>
              <a:lnSpc>
                <a:spcPct val="150000"/>
              </a:lnSpc>
            </a:pPr>
            <a:endParaRPr lang="en-GB" dirty="0"/>
          </a:p>
          <a:p>
            <a:pPr>
              <a:lnSpc>
                <a:spcPct val="150000"/>
              </a:lnSpc>
            </a:pPr>
            <a:r>
              <a:rPr lang="en-GB" dirty="0"/>
              <a:t>There is a waiver application form, and an AAMC application form. Please contact DOSR for further details.</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36</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11" name="Rectangle 4">
            <a:extLst>
              <a:ext uri="{FF2B5EF4-FFF2-40B4-BE49-F238E27FC236}">
                <a16:creationId xmlns:a16="http://schemas.microsoft.com/office/drawing/2014/main" id="{704F741C-E156-4B6B-B9BB-3E28A9A98FC3}"/>
              </a:ext>
            </a:extLst>
          </p:cNvPr>
          <p:cNvSpPr>
            <a:spLocks noChangeArrowheads="1"/>
          </p:cNvSpPr>
          <p:nvPr/>
        </p:nvSpPr>
        <p:spPr bwMode="auto">
          <a:xfrm>
            <a:off x="4068763" y="19621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800" b="0" i="0" u="none" strike="noStrike" cap="none" normalizeH="0" baseline="0">
                <a:ln>
                  <a:noFill/>
                </a:ln>
                <a:solidFill>
                  <a:schemeClr val="tx1"/>
                </a:solidFill>
                <a:effectLst/>
                <a:latin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cxnSp>
        <p:nvCxnSpPr>
          <p:cNvPr id="2" name="Straight Connector 1">
            <a:extLst>
              <a:ext uri="{FF2B5EF4-FFF2-40B4-BE49-F238E27FC236}">
                <a16:creationId xmlns:a16="http://schemas.microsoft.com/office/drawing/2014/main" id="{EF8E171F-063A-463A-5FBC-3CDAEDD06089}"/>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54438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5" y="912225"/>
            <a:ext cx="11485746" cy="560250"/>
          </a:xfrm>
        </p:spPr>
        <p:txBody>
          <a:bodyPr>
            <a:normAutofit/>
          </a:bodyPr>
          <a:lstStyle/>
          <a:p>
            <a:r>
              <a:rPr lang="en-GB" dirty="0"/>
              <a:t>Requirements and Issue of a Waiver</a:t>
            </a:r>
          </a:p>
        </p:txBody>
      </p:sp>
      <p:sp>
        <p:nvSpPr>
          <p:cNvPr id="3" name="Content Placeholder 2">
            <a:extLst>
              <a:ext uri="{FF2B5EF4-FFF2-40B4-BE49-F238E27FC236}">
                <a16:creationId xmlns:a16="http://schemas.microsoft.com/office/drawing/2014/main" id="{A750AB0A-24F2-4A21-A73A-EA47E35AD01B}"/>
              </a:ext>
            </a:extLst>
          </p:cNvPr>
          <p:cNvSpPr>
            <a:spLocks noGrp="1"/>
          </p:cNvSpPr>
          <p:nvPr>
            <p:ph idx="1"/>
          </p:nvPr>
        </p:nvSpPr>
        <p:spPr>
          <a:xfrm>
            <a:off x="503585" y="1638302"/>
            <a:ext cx="11180455" cy="4535486"/>
          </a:xfrm>
        </p:spPr>
        <p:txBody>
          <a:bodyPr>
            <a:normAutofit fontScale="92500" lnSpcReduction="10000"/>
          </a:bodyPr>
          <a:lstStyle/>
          <a:p>
            <a:pPr>
              <a:lnSpc>
                <a:spcPct val="150000"/>
              </a:lnSpc>
            </a:pPr>
            <a:r>
              <a:rPr lang="en-GB" sz="1600" dirty="0"/>
              <a:t>The 4 requirements needed when applying to DOSR for a waiver are:</a:t>
            </a:r>
          </a:p>
          <a:p>
            <a:pPr marL="914400" lvl="1" indent="-457200">
              <a:lnSpc>
                <a:spcPct val="150000"/>
              </a:lnSpc>
              <a:buFont typeface="+mj-lt"/>
              <a:buAutoNum type="arabicPeriod"/>
            </a:pPr>
            <a:r>
              <a:rPr lang="en-GB" sz="1600" dirty="0"/>
              <a:t>Clear identification of the defence regulations that are not complied with;</a:t>
            </a:r>
          </a:p>
          <a:p>
            <a:pPr marL="914400" lvl="1" indent="-457200">
              <a:lnSpc>
                <a:spcPct val="150000"/>
              </a:lnSpc>
              <a:buFont typeface="+mj-lt"/>
              <a:buAutoNum type="arabicPeriod"/>
            </a:pPr>
            <a:r>
              <a:rPr lang="en-GB" sz="1600" dirty="0"/>
              <a:t>Details of mitigation taken / considered / planned to address non-compliances. To include long-term plans to restore compliance;</a:t>
            </a:r>
          </a:p>
          <a:p>
            <a:pPr marL="914400" lvl="1" indent="-457200">
              <a:lnSpc>
                <a:spcPct val="150000"/>
              </a:lnSpc>
              <a:buFont typeface="+mj-lt"/>
              <a:buAutoNum type="arabicPeriod"/>
            </a:pPr>
            <a:r>
              <a:rPr lang="en-GB" sz="1600" dirty="0"/>
              <a:t>Details of the DHs / ROs that are affected by the non-compliances, e.g., end user, logistics storage and transport, etc;</a:t>
            </a:r>
          </a:p>
          <a:p>
            <a:pPr marL="914400" lvl="1" indent="-457200">
              <a:lnSpc>
                <a:spcPct val="150000"/>
              </a:lnSpc>
              <a:buFont typeface="+mj-lt"/>
              <a:buAutoNum type="arabicPeriod"/>
            </a:pPr>
            <a:r>
              <a:rPr lang="en-GB" sz="1600" dirty="0"/>
              <a:t>Evidence that the appropriate DHs / ROs have understood the associated risks, consider them to be ALARP and Tolerable and have accepted them.</a:t>
            </a:r>
          </a:p>
          <a:p>
            <a:pPr>
              <a:lnSpc>
                <a:spcPct val="150000"/>
              </a:lnSpc>
            </a:pPr>
            <a:r>
              <a:rPr lang="en-GB" sz="1600" dirty="0"/>
              <a:t>Issued following a quorate panel within DOSR, can also be attended by stakeholders.</a:t>
            </a:r>
          </a:p>
          <a:p>
            <a:pPr>
              <a:lnSpc>
                <a:spcPct val="150000"/>
              </a:lnSpc>
            </a:pPr>
            <a:r>
              <a:rPr lang="en-GB" sz="1600" dirty="0"/>
              <a:t>A waiver is issued following the receipt of an application that details above requirements. </a:t>
            </a:r>
          </a:p>
          <a:p>
            <a:pPr>
              <a:lnSpc>
                <a:spcPct val="150000"/>
              </a:lnSpc>
            </a:pPr>
            <a:r>
              <a:rPr lang="en-GB" sz="1600" dirty="0"/>
              <a:t>Waivers are time bound (fixed term).</a:t>
            </a:r>
          </a:p>
          <a:p>
            <a:pPr>
              <a:lnSpc>
                <a:spcPct val="150000"/>
              </a:lnSpc>
            </a:pPr>
            <a:r>
              <a:rPr lang="en-GB" sz="1600" b="1" dirty="0"/>
              <a:t>The issuing of the waiver does not infer any assessment by DOSR on the safety of the item.</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37</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11" name="Rectangle 4">
            <a:extLst>
              <a:ext uri="{FF2B5EF4-FFF2-40B4-BE49-F238E27FC236}">
                <a16:creationId xmlns:a16="http://schemas.microsoft.com/office/drawing/2014/main" id="{704F741C-E156-4B6B-B9BB-3E28A9A98FC3}"/>
              </a:ext>
            </a:extLst>
          </p:cNvPr>
          <p:cNvSpPr>
            <a:spLocks noChangeArrowheads="1"/>
          </p:cNvSpPr>
          <p:nvPr/>
        </p:nvSpPr>
        <p:spPr bwMode="auto">
          <a:xfrm>
            <a:off x="4068763" y="19621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800" b="0" i="0" u="none" strike="noStrike" cap="none" normalizeH="0" baseline="0">
                <a:ln>
                  <a:noFill/>
                </a:ln>
                <a:solidFill>
                  <a:schemeClr val="tx1"/>
                </a:solidFill>
                <a:effectLst/>
                <a:latin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cxnSp>
        <p:nvCxnSpPr>
          <p:cNvPr id="2" name="Straight Connector 1">
            <a:extLst>
              <a:ext uri="{FF2B5EF4-FFF2-40B4-BE49-F238E27FC236}">
                <a16:creationId xmlns:a16="http://schemas.microsoft.com/office/drawing/2014/main" id="{50EE6A2C-E5BE-EBA6-A3BD-550012DC3476}"/>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89135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BC51-2EAF-4870-AB0D-34D5A85FE77D}"/>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70471013-8430-474C-873C-AB8A1AAE2015}"/>
              </a:ext>
            </a:extLst>
          </p:cNvPr>
          <p:cNvSpPr>
            <a:spLocks noGrp="1"/>
          </p:cNvSpPr>
          <p:nvPr>
            <p:ph idx="1"/>
          </p:nvPr>
        </p:nvSpPr>
        <p:spPr/>
        <p:txBody>
          <a:bodyPr>
            <a:noAutofit/>
          </a:bodyPr>
          <a:lstStyle/>
          <a:p>
            <a:pPr fontAlgn="base">
              <a:lnSpc>
                <a:spcPct val="100000"/>
              </a:lnSpc>
              <a:spcBef>
                <a:spcPts val="600"/>
              </a:spcBef>
            </a:pPr>
            <a:r>
              <a:rPr lang="en-GB" sz="1200" b="1" dirty="0">
                <a:solidFill>
                  <a:srgbClr val="4F213A"/>
                </a:solidFill>
                <a:latin typeface="Arial" panose="020B0604020202020204" pitchFamily="34" charset="0"/>
              </a:rPr>
              <a:t>Legal Hierarchy and Requirements</a:t>
            </a:r>
            <a:endParaRPr lang="en-GB" sz="1200" b="1"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i="0" u="none" strike="noStrike" dirty="0">
                <a:solidFill>
                  <a:srgbClr val="4F213A"/>
                </a:solidFill>
                <a:effectLst/>
                <a:latin typeface="Arial" panose="020B0604020202020204" pitchFamily="34" charset="0"/>
              </a:rPr>
              <a:t>The Defence Safety Authority (DSA)</a:t>
            </a:r>
          </a:p>
          <a:p>
            <a:pPr lvl="1" fontAlgn="base">
              <a:lnSpc>
                <a:spcPct val="100000"/>
              </a:lnSpc>
              <a:spcBef>
                <a:spcPts val="600"/>
              </a:spcBef>
            </a:pPr>
            <a:r>
              <a:rPr lang="en-GB" sz="1200" dirty="0">
                <a:solidFill>
                  <a:srgbClr val="4F213A"/>
                </a:solidFill>
                <a:latin typeface="Arial" panose="020B0604020202020204" pitchFamily="34" charset="0"/>
              </a:rPr>
              <a:t>Defence Regulatory Model</a:t>
            </a:r>
          </a:p>
          <a:p>
            <a:pPr lvl="1" fontAlgn="base">
              <a:lnSpc>
                <a:spcPct val="100000"/>
              </a:lnSpc>
              <a:spcBef>
                <a:spcPts val="600"/>
              </a:spcBef>
            </a:pPr>
            <a:r>
              <a:rPr lang="en-GB" sz="1200" i="0" u="none" strike="noStrike" dirty="0">
                <a:solidFill>
                  <a:srgbClr val="4F213A"/>
                </a:solidFill>
                <a:effectLst/>
                <a:latin typeface="Arial" panose="020B0604020202020204" pitchFamily="34" charset="0"/>
              </a:rPr>
              <a:t>Defence Regulators</a:t>
            </a:r>
            <a:r>
              <a:rPr lang="en-GB" sz="1200" dirty="0">
                <a:solidFill>
                  <a:srgbClr val="4F213A"/>
                </a:solidFill>
                <a:latin typeface="Arial" panose="020B0604020202020204" pitchFamily="34" charset="0"/>
              </a:rPr>
              <a:t> </a:t>
            </a:r>
            <a:endParaRPr lang="en-GB" sz="1200"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dirty="0">
                <a:solidFill>
                  <a:srgbClr val="4F213A"/>
                </a:solidFill>
                <a:latin typeface="Arial" panose="020B0604020202020204" pitchFamily="34" charset="0"/>
              </a:rPr>
              <a:t>The Defence OME Safety Regulator (DOSR)</a:t>
            </a:r>
          </a:p>
          <a:p>
            <a:pPr lvl="1" fontAlgn="base">
              <a:lnSpc>
                <a:spcPct val="100000"/>
              </a:lnSpc>
              <a:spcBef>
                <a:spcPts val="600"/>
              </a:spcBef>
            </a:pPr>
            <a:r>
              <a:rPr lang="en-GB" sz="1200" dirty="0">
                <a:solidFill>
                  <a:srgbClr val="4F213A"/>
                </a:solidFill>
                <a:latin typeface="Arial" panose="020B0604020202020204" pitchFamily="34" charset="0"/>
              </a:rPr>
              <a:t>Areas of Responsibility and Points of Contact</a:t>
            </a:r>
          </a:p>
          <a:p>
            <a:pPr fontAlgn="base">
              <a:lnSpc>
                <a:spcPct val="100000"/>
              </a:lnSpc>
              <a:spcBef>
                <a:spcPts val="600"/>
              </a:spcBef>
            </a:pPr>
            <a:r>
              <a:rPr lang="en-GB" sz="1200" b="1" dirty="0">
                <a:solidFill>
                  <a:srgbClr val="4F213A"/>
                </a:solidFill>
                <a:latin typeface="Arial" panose="020B0604020202020204" pitchFamily="34" charset="0"/>
              </a:rPr>
              <a:t>DOSR Regulations and Guidance</a:t>
            </a:r>
          </a:p>
          <a:p>
            <a:pPr fontAlgn="base">
              <a:lnSpc>
                <a:spcPct val="100000"/>
              </a:lnSpc>
              <a:spcBef>
                <a:spcPts val="600"/>
              </a:spcBef>
            </a:pPr>
            <a:r>
              <a:rPr lang="en-GB" sz="1200" b="1" dirty="0">
                <a:solidFill>
                  <a:srgbClr val="4F213A"/>
                </a:solidFill>
                <a:latin typeface="Arial" panose="020B0604020202020204" pitchFamily="34" charset="0"/>
              </a:rPr>
              <a:t>DOSR Assurance and Enforcement</a:t>
            </a:r>
          </a:p>
          <a:p>
            <a:pPr lvl="1" fontAlgn="base">
              <a:lnSpc>
                <a:spcPct val="100000"/>
              </a:lnSpc>
              <a:spcBef>
                <a:spcPts val="600"/>
              </a:spcBef>
            </a:pPr>
            <a:r>
              <a:rPr lang="en-GB" sz="1200" dirty="0">
                <a:solidFill>
                  <a:srgbClr val="4F213A"/>
                </a:solidFill>
                <a:latin typeface="Arial" panose="020B0604020202020204" pitchFamily="34" charset="0"/>
              </a:rPr>
              <a:t>Corrective Actions, Non-Compliance and Enforcement Actions</a:t>
            </a:r>
          </a:p>
          <a:p>
            <a:pPr lvl="1" fontAlgn="base">
              <a:lnSpc>
                <a:spcPct val="100000"/>
              </a:lnSpc>
              <a:spcBef>
                <a:spcPts val="600"/>
              </a:spcBef>
            </a:pPr>
            <a:r>
              <a:rPr lang="en-GB" sz="1200" dirty="0">
                <a:solidFill>
                  <a:srgbClr val="4F213A"/>
                </a:solidFill>
                <a:latin typeface="Arial" panose="020B0604020202020204" pitchFamily="34" charset="0"/>
              </a:rPr>
              <a:t>Waivers and Alternative Acceptable Means of Compliance (AAMC)</a:t>
            </a:r>
          </a:p>
          <a:p>
            <a:pPr fontAlgn="base">
              <a:lnSpc>
                <a:spcPct val="100000"/>
              </a:lnSpc>
              <a:spcBef>
                <a:spcPts val="600"/>
              </a:spcBef>
            </a:pPr>
            <a:r>
              <a:rPr lang="en-GB" sz="1200" b="1" i="0" dirty="0">
                <a:solidFill>
                  <a:srgbClr val="4F213A"/>
                </a:solidFill>
                <a:effectLst/>
                <a:latin typeface="Arial" panose="020B0604020202020204" pitchFamily="34" charset="0"/>
              </a:rPr>
              <a:t>Permissioning Activities</a:t>
            </a:r>
          </a:p>
          <a:p>
            <a:pPr lvl="1" fontAlgn="base">
              <a:lnSpc>
                <a:spcPct val="100000"/>
              </a:lnSpc>
              <a:spcBef>
                <a:spcPts val="600"/>
              </a:spcBef>
            </a:pPr>
            <a:r>
              <a:rPr lang="en-GB" sz="1200" dirty="0">
                <a:solidFill>
                  <a:srgbClr val="4F213A"/>
                </a:solidFill>
                <a:latin typeface="Arial" panose="020B0604020202020204" pitchFamily="34" charset="0"/>
              </a:rPr>
              <a:t>Classifications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Licencing</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Ranges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MACR</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Lasers (and Directed Energy </a:t>
            </a:r>
            <a:r>
              <a:rPr lang="en-GB" sz="1200" dirty="0">
                <a:solidFill>
                  <a:schemeClr val="bg1">
                    <a:lumMod val="50000"/>
                  </a:schemeClr>
                </a:solidFill>
                <a:latin typeface="Arial" panose="020B0604020202020204" pitchFamily="34" charset="0"/>
              </a:rPr>
              <a:t>Weapons (DEW))</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OME Certification</a:t>
            </a:r>
            <a:endParaRPr lang="en-US" sz="1200" i="0" dirty="0">
              <a:solidFill>
                <a:schemeClr val="bg1">
                  <a:lumMod val="50000"/>
                </a:schemeClr>
              </a:solidFill>
              <a:effectLst/>
              <a:latin typeface="Arial" panose="020B0604020202020204" pitchFamily="34" charset="0"/>
            </a:endParaRPr>
          </a:p>
          <a:p>
            <a:pPr>
              <a:lnSpc>
                <a:spcPct val="100000"/>
              </a:lnSpc>
              <a:spcBef>
                <a:spcPts val="600"/>
              </a:spcBef>
            </a:pPr>
            <a:endParaRPr lang="en-GB" dirty="0"/>
          </a:p>
        </p:txBody>
      </p:sp>
      <p:sp>
        <p:nvSpPr>
          <p:cNvPr id="7" name="Slide Number Placeholder 7">
            <a:extLst>
              <a:ext uri="{FF2B5EF4-FFF2-40B4-BE49-F238E27FC236}">
                <a16:creationId xmlns:a16="http://schemas.microsoft.com/office/drawing/2014/main" id="{1BD8802A-CF6A-4BE0-B738-1894D6146036}"/>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38</a:t>
            </a:fld>
            <a:endParaRPr lang="en-GB">
              <a:solidFill>
                <a:srgbClr val="4F213A"/>
              </a:solidFill>
            </a:endParaRPr>
          </a:p>
        </p:txBody>
      </p:sp>
      <p:sp>
        <p:nvSpPr>
          <p:cNvPr id="11" name="Rectangle 10">
            <a:extLst>
              <a:ext uri="{FF2B5EF4-FFF2-40B4-BE49-F238E27FC236}">
                <a16:creationId xmlns:a16="http://schemas.microsoft.com/office/drawing/2014/main" id="{A6B11E38-6CB2-4117-8DC4-C7B7074487A6}"/>
              </a:ext>
            </a:extLst>
          </p:cNvPr>
          <p:cNvSpPr/>
          <p:nvPr/>
        </p:nvSpPr>
        <p:spPr>
          <a:xfrm>
            <a:off x="12465976" y="895452"/>
            <a:ext cx="2487122" cy="5293757"/>
          </a:xfrm>
          <a:prstGeom prst="rect">
            <a:avLst/>
          </a:prstGeom>
          <a:solidFill>
            <a:srgbClr val="BECDD6"/>
          </a:solidFill>
        </p:spPr>
        <p:txBody>
          <a:bodyPr wrap="square" lIns="0" tIns="0" rIns="0" bIns="0">
            <a:spAutoFit/>
          </a:bodyPr>
          <a:lstStyle/>
          <a:p>
            <a:pPr lvl="0">
              <a:spcAft>
                <a:spcPts val="600"/>
              </a:spcAft>
              <a:defRPr/>
            </a:pPr>
            <a:r>
              <a:rPr lang="en-GB" sz="1300" b="1">
                <a:latin typeface="Arial" panose="020B0604020202020204" pitchFamily="34" charset="0"/>
                <a:cs typeface="Arial" panose="020B0604020202020204" pitchFamily="34" charset="0"/>
              </a:rPr>
              <a:t>To change an image, right-click the object and select:</a:t>
            </a:r>
          </a:p>
          <a:p>
            <a:pPr marL="285750" lvl="0" indent="-285750">
              <a:spcAft>
                <a:spcPts val="600"/>
              </a:spcAft>
              <a:buFont typeface="Arial" panose="020B0604020202020204" pitchFamily="34" charset="0"/>
              <a:buChar char="•"/>
              <a:defRPr/>
            </a:pPr>
            <a:r>
              <a:rPr lang="en-GB" sz="1300">
                <a:latin typeface="Arial" panose="020B0604020202020204" pitchFamily="34" charset="0"/>
                <a:cs typeface="Arial" panose="020B0604020202020204" pitchFamily="34" charset="0"/>
              </a:rPr>
              <a:t>‘Format Picture’, select ‘Fill’, then select ‘Picture or texture fill’. Click ‘Insert’ and browse for a new image.</a:t>
            </a:r>
          </a:p>
          <a:p>
            <a:pPr marL="285750" indent="-285750">
              <a:spcAft>
                <a:spcPts val="600"/>
              </a:spcAft>
              <a:buFont typeface="Arial" panose="020B0604020202020204" pitchFamily="34" charset="0"/>
              <a:buChar char="•"/>
              <a:defRPr/>
            </a:pPr>
            <a:r>
              <a:rPr lang="en-GB" sz="1300">
                <a:latin typeface="Arial" panose="020B0604020202020204" pitchFamily="34" charset="0"/>
                <a:cs typeface="Arial" panose="020B0604020202020204" pitchFamily="34" charset="0"/>
              </a:rPr>
              <a:t>Images can be sourced from the image library in the DSA Comms Portal.</a:t>
            </a:r>
          </a:p>
          <a:p>
            <a:pPr>
              <a:spcAft>
                <a:spcPts val="600"/>
              </a:spcAft>
            </a:pPr>
            <a:r>
              <a:rPr lang="en-GB" sz="1300" b="1">
                <a:latin typeface="Arial" panose="020B0604020202020204" pitchFamily="34" charset="0"/>
                <a:cs typeface="Arial" panose="020B0604020202020204" pitchFamily="34" charset="0"/>
              </a:rPr>
              <a:t>To adjust an image within a shape, </a:t>
            </a:r>
            <a:r>
              <a:rPr lang="en-GB" sz="1300">
                <a:latin typeface="Arial" panose="020B0604020202020204" pitchFamily="34" charset="0"/>
                <a:cs typeface="Arial" panose="020B0604020202020204" pitchFamily="34" charset="0"/>
              </a:rPr>
              <a:t>use the ‘Offset’ and ‘Scale’ values in ‘Format Picture’. </a:t>
            </a:r>
          </a:p>
          <a:p>
            <a:pPr>
              <a:lnSpc>
                <a:spcPct val="100000"/>
              </a:lnSpc>
              <a:spcAft>
                <a:spcPts val="600"/>
              </a:spcAft>
            </a:pPr>
            <a:r>
              <a:rPr lang="en-GB" sz="1300" b="1" kern="1200">
                <a:solidFill>
                  <a:schemeClr val="tx1"/>
                </a:solidFill>
                <a:effectLst/>
                <a:latin typeface="Arial" panose="020B0604020202020204" pitchFamily="34" charset="0"/>
                <a:ea typeface="+mn-ea"/>
                <a:cs typeface="Arial" panose="020B0604020202020204" pitchFamily="34" charset="0"/>
              </a:rPr>
              <a:t>To change an object or background full colour</a:t>
            </a:r>
            <a:r>
              <a:rPr lang="en-GB" sz="1300" b="0" kern="1200">
                <a:solidFill>
                  <a:schemeClr val="tx1"/>
                </a:solidFill>
                <a:effectLst/>
                <a:latin typeface="Arial" panose="020B0604020202020204" pitchFamily="34" charset="0"/>
                <a:ea typeface="+mn-ea"/>
                <a:cs typeface="Arial" panose="020B0604020202020204" pitchFamily="34" charset="0"/>
              </a:rPr>
              <a:t>,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a:solidFill>
                  <a:schemeClr val="tx1"/>
                </a:solidFill>
                <a:effectLst/>
                <a:latin typeface="Arial" panose="020B0604020202020204" pitchFamily="34" charset="0"/>
                <a:ea typeface="+mn-ea"/>
                <a:cs typeface="Arial" panose="020B0604020202020204" pitchFamily="34" charset="0"/>
              </a:rPr>
              <a:t>Either</a:t>
            </a:r>
            <a:r>
              <a:rPr lang="en-GB" sz="1300" b="0" kern="120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a:solidFill>
                  <a:schemeClr val="tx1"/>
                </a:solidFill>
                <a:effectLst/>
                <a:latin typeface="Arial" panose="020B0604020202020204" pitchFamily="34" charset="0"/>
                <a:ea typeface="+mn-ea"/>
                <a:cs typeface="Arial" panose="020B0604020202020204" pitchFamily="34" charset="0"/>
              </a:rPr>
              <a:t>Or </a:t>
            </a:r>
            <a:r>
              <a:rPr lang="en-GB" sz="1300" b="0" kern="120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a:ln>
                <a:noFill/>
              </a:ln>
              <a:solidFill>
                <a:srgbClr val="333C46"/>
              </a:solidFill>
              <a:effectLst/>
              <a:uLnTx/>
              <a:uFillTx/>
              <a:latin typeface="Arial" panose="020B0604020202020204" pitchFamily="34" charset="0"/>
              <a:ea typeface="+mn-ea"/>
              <a:cs typeface="Arial" panose="020B0604020202020204" pitchFamily="34" charset="0"/>
            </a:endParaRPr>
          </a:p>
        </p:txBody>
      </p:sp>
      <p:pic>
        <p:nvPicPr>
          <p:cNvPr id="12" name="Content Placeholder 9" descr="DSA logo">
            <a:extLst>
              <a:ext uri="{FF2B5EF4-FFF2-40B4-BE49-F238E27FC236}">
                <a16:creationId xmlns:a16="http://schemas.microsoft.com/office/drawing/2014/main" id="{0F7A37C9-239E-4847-8300-742CD8ED6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7901" y="358192"/>
            <a:ext cx="2669718" cy="408263"/>
          </a:xfrm>
          <a:prstGeom prst="rect">
            <a:avLst/>
          </a:prstGeom>
        </p:spPr>
      </p:pic>
      <p:sp>
        <p:nvSpPr>
          <p:cNvPr id="9" name="Rectangle 8">
            <a:extLst>
              <a:ext uri="{FF2B5EF4-FFF2-40B4-BE49-F238E27FC236}">
                <a16:creationId xmlns:a16="http://schemas.microsoft.com/office/drawing/2014/main" id="{2F1EAC19-9E6E-412B-8599-89DD4EA137B3}"/>
              </a:ext>
            </a:extLst>
          </p:cNvPr>
          <p:cNvSpPr/>
          <p:nvPr/>
        </p:nvSpPr>
        <p:spPr>
          <a:xfrm>
            <a:off x="6543675" y="0"/>
            <a:ext cx="5648325" cy="6420678"/>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A1162560-2AE1-451B-9E09-E28C426EB0E5}"/>
              </a:ext>
            </a:extLst>
          </p:cNvPr>
          <p:cNvSpPr txBox="1"/>
          <p:nvPr/>
        </p:nvSpPr>
        <p:spPr>
          <a:xfrm>
            <a:off x="1775999" y="6554754"/>
            <a:ext cx="8640000" cy="169277"/>
          </a:xfrm>
          <a:prstGeom prst="rect">
            <a:avLst/>
          </a:prstGeom>
          <a:noFill/>
        </p:spPr>
        <p:txBody>
          <a:bodyPr wrap="square" lIns="0" tIns="0" rIns="0" bIns="0" rtlCol="0" anchor="b" anchorCtr="0">
            <a:spAutoFit/>
          </a:bodyPr>
          <a:lstStyle/>
          <a:p>
            <a:pPr algn="ctr"/>
            <a:r>
              <a:rPr lang="en-GB" sz="1100" dirty="0">
                <a:solidFill>
                  <a:srgbClr val="532A45"/>
                </a:solidFill>
                <a:latin typeface="Arial" panose="020B0604020202020204" pitchFamily="34" charset="0"/>
                <a:cs typeface="Arial" panose="020B0604020202020204" pitchFamily="34" charset="0"/>
              </a:rPr>
              <a:t>[OFFICIAL]</a:t>
            </a:r>
          </a:p>
        </p:txBody>
      </p:sp>
      <p:cxnSp>
        <p:nvCxnSpPr>
          <p:cNvPr id="8" name="Straight Connector 7">
            <a:extLst>
              <a:ext uri="{FF2B5EF4-FFF2-40B4-BE49-F238E27FC236}">
                <a16:creationId xmlns:a16="http://schemas.microsoft.com/office/drawing/2014/main" id="{6E594432-86FA-40DA-8800-82CB0FE0FD6B}"/>
              </a:ext>
            </a:extLst>
          </p:cNvPr>
          <p:cNvCxnSpPr/>
          <p:nvPr/>
        </p:nvCxnSpPr>
        <p:spPr>
          <a:xfrm>
            <a:off x="-2" y="6426000"/>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32753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p:txBody>
          <a:bodyPr>
            <a:normAutofit/>
          </a:bodyPr>
          <a:lstStyle/>
          <a:p>
            <a:r>
              <a:rPr lang="en-GB" dirty="0"/>
              <a:t>DOSR Permissioning Activities</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03585" y="1822450"/>
            <a:ext cx="11180455" cy="4126192"/>
          </a:xfrm>
        </p:spPr>
        <p:txBody>
          <a:bodyPr vert="horz" lIns="91440" tIns="45720" rIns="91440" bIns="45720" rtlCol="0" anchor="t">
            <a:normAutofit/>
          </a:bodyPr>
          <a:lstStyle/>
          <a:p>
            <a:r>
              <a:rPr lang="en-GB" dirty="0"/>
              <a:t>Classification of Military Explosives (Class 1 Dangerous Goods)</a:t>
            </a:r>
          </a:p>
          <a:p>
            <a:r>
              <a:rPr lang="en-GB" dirty="0">
                <a:cs typeface="Arial"/>
              </a:rPr>
              <a:t>Explosives Licencing</a:t>
            </a:r>
          </a:p>
          <a:p>
            <a:r>
              <a:rPr lang="en-GB" dirty="0">
                <a:cs typeface="Arial"/>
              </a:rPr>
              <a:t>Ranges</a:t>
            </a:r>
          </a:p>
          <a:p>
            <a:r>
              <a:rPr lang="en-GB" dirty="0">
                <a:cs typeface="Arial"/>
              </a:rPr>
              <a:t>Lasers</a:t>
            </a:r>
          </a:p>
          <a:p>
            <a:r>
              <a:rPr lang="en-GB" dirty="0"/>
              <a:t>OME Certification</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39</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7469F315-DEAE-68A7-A25A-2E632555A671}"/>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41416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F7198C2-50AC-43A6-BA8A-9F1C28355DD3}"/>
              </a:ext>
            </a:extLst>
          </p:cNvPr>
          <p:cNvSpPr>
            <a:spLocks noGrp="1"/>
          </p:cNvSpPr>
          <p:nvPr>
            <p:ph sz="half" idx="1"/>
          </p:nvPr>
        </p:nvSpPr>
        <p:spPr/>
        <p:txBody>
          <a:bodyPr/>
          <a:lstStyle/>
          <a:p>
            <a:r>
              <a:rPr lang="en-GB" b="0" i="0" dirty="0">
                <a:effectLst/>
                <a:latin typeface="Arial" panose="020B0604020202020204" pitchFamily="34" charset="0"/>
              </a:rPr>
              <a:t>Classification is a technical process that identifies and considers the hazards posed by explosive substances and articles as packaged for transport.</a:t>
            </a:r>
          </a:p>
          <a:p>
            <a:r>
              <a:rPr lang="en-GB" dirty="0">
                <a:latin typeface="Arial" panose="020B0604020202020204" pitchFamily="34" charset="0"/>
              </a:rPr>
              <a:t>Legislative requirement for transport of Class 1 DG on UK public roads</a:t>
            </a:r>
          </a:p>
          <a:p>
            <a:r>
              <a:rPr lang="en-GB" b="0" i="0" dirty="0">
                <a:effectLst/>
                <a:latin typeface="Arial" panose="020B0604020202020204" pitchFamily="34" charset="0"/>
              </a:rPr>
              <a:t>DOSR have delegation as the competent authority for classification of military class 1 DG</a:t>
            </a:r>
          </a:p>
          <a:p>
            <a:r>
              <a:rPr lang="en-GB" dirty="0">
                <a:latin typeface="Arial" panose="020B0604020202020204" pitchFamily="34" charset="0"/>
              </a:rPr>
              <a:t>DSA 02.OME Regulation 106</a:t>
            </a:r>
          </a:p>
          <a:p>
            <a:pPr lvl="1"/>
            <a:r>
              <a:rPr lang="en-GB" dirty="0">
                <a:latin typeface="Arial" panose="020B0604020202020204" pitchFamily="34" charset="0"/>
              </a:rPr>
              <a:t>DSA 03.OME DCOP 106 </a:t>
            </a:r>
          </a:p>
          <a:p>
            <a:pPr lvl="2"/>
            <a:r>
              <a:rPr lang="en-GB" dirty="0">
                <a:latin typeface="Arial" panose="020B0604020202020204" pitchFamily="34" charset="0"/>
              </a:rPr>
              <a:t>(previously DSA 03.OME Part 2 Chapter 4 (JSP 482 Chapter 4)</a:t>
            </a:r>
          </a:p>
        </p:txBody>
      </p:sp>
      <p:graphicFrame>
        <p:nvGraphicFramePr>
          <p:cNvPr id="6" name="Table 6">
            <a:extLst>
              <a:ext uri="{FF2B5EF4-FFF2-40B4-BE49-F238E27FC236}">
                <a16:creationId xmlns:a16="http://schemas.microsoft.com/office/drawing/2014/main" id="{FD594988-983A-4C5F-B65B-F2BEF156253D}"/>
              </a:ext>
            </a:extLst>
          </p:cNvPr>
          <p:cNvGraphicFramePr>
            <a:graphicFrameLocks noGrp="1"/>
          </p:cNvGraphicFramePr>
          <p:nvPr>
            <p:ph sz="half" idx="2"/>
          </p:nvPr>
        </p:nvGraphicFramePr>
        <p:xfrm>
          <a:off x="6093811" y="508101"/>
          <a:ext cx="5773724" cy="5548566"/>
        </p:xfrm>
        <a:graphic>
          <a:graphicData uri="http://schemas.openxmlformats.org/drawingml/2006/table">
            <a:tbl>
              <a:tblPr firstRow="1" bandRow="1">
                <a:tableStyleId>{2D5ABB26-0587-4C30-8999-92F81FD0307C}</a:tableStyleId>
              </a:tblPr>
              <a:tblGrid>
                <a:gridCol w="2135789">
                  <a:extLst>
                    <a:ext uri="{9D8B030D-6E8A-4147-A177-3AD203B41FA5}">
                      <a16:colId xmlns:a16="http://schemas.microsoft.com/office/drawing/2014/main" val="2719495432"/>
                    </a:ext>
                  </a:extLst>
                </a:gridCol>
                <a:gridCol w="3637935">
                  <a:extLst>
                    <a:ext uri="{9D8B030D-6E8A-4147-A177-3AD203B41FA5}">
                      <a16:colId xmlns:a16="http://schemas.microsoft.com/office/drawing/2014/main" val="2653069138"/>
                    </a:ext>
                  </a:extLst>
                </a:gridCol>
              </a:tblGrid>
              <a:tr h="455619">
                <a:tc>
                  <a:txBody>
                    <a:bodyPr/>
                    <a:lstStyle/>
                    <a:p>
                      <a:r>
                        <a:rPr lang="en-GB" b="1" dirty="0"/>
                        <a:t>UN Hazard Class</a:t>
                      </a:r>
                    </a:p>
                  </a:txBody>
                  <a:tcPr anchor="ctr"/>
                </a:tc>
                <a:tc>
                  <a:txBody>
                    <a:bodyPr/>
                    <a:lstStyle/>
                    <a:p>
                      <a:r>
                        <a:rPr lang="en-GB" b="1" dirty="0"/>
                        <a:t>Material</a:t>
                      </a:r>
                    </a:p>
                  </a:txBody>
                  <a:tcPr anchor="ctr"/>
                </a:tc>
                <a:extLst>
                  <a:ext uri="{0D108BD9-81ED-4DB2-BD59-A6C34878D82A}">
                    <a16:rowId xmlns:a16="http://schemas.microsoft.com/office/drawing/2014/main" val="1265217627"/>
                  </a:ext>
                </a:extLst>
              </a:tr>
              <a:tr h="455619">
                <a:tc>
                  <a:txBody>
                    <a:bodyPr/>
                    <a:lstStyle/>
                    <a:p>
                      <a:r>
                        <a:rPr lang="en-GB" dirty="0"/>
                        <a:t>Class 1</a:t>
                      </a:r>
                    </a:p>
                  </a:txBody>
                  <a:tcPr anchor="ctr">
                    <a:solidFill>
                      <a:schemeClr val="accent4">
                        <a:lumMod val="40000"/>
                        <a:lumOff val="60000"/>
                      </a:schemeClr>
                    </a:solidFill>
                  </a:tcPr>
                </a:tc>
                <a:tc>
                  <a:txBody>
                    <a:bodyPr/>
                    <a:lstStyle/>
                    <a:p>
                      <a:r>
                        <a:rPr lang="en-GB" dirty="0"/>
                        <a:t>Explosives</a:t>
                      </a:r>
                    </a:p>
                  </a:txBody>
                  <a:tcPr anchor="ctr">
                    <a:solidFill>
                      <a:schemeClr val="accent4">
                        <a:lumMod val="40000"/>
                        <a:lumOff val="60000"/>
                      </a:schemeClr>
                    </a:solidFill>
                  </a:tcPr>
                </a:tc>
                <a:extLst>
                  <a:ext uri="{0D108BD9-81ED-4DB2-BD59-A6C34878D82A}">
                    <a16:rowId xmlns:a16="http://schemas.microsoft.com/office/drawing/2014/main" val="4118902263"/>
                  </a:ext>
                </a:extLst>
              </a:tr>
              <a:tr h="455619">
                <a:tc>
                  <a:txBody>
                    <a:bodyPr/>
                    <a:lstStyle/>
                    <a:p>
                      <a:r>
                        <a:rPr lang="en-GB" dirty="0"/>
                        <a:t>Class 2</a:t>
                      </a:r>
                    </a:p>
                  </a:txBody>
                  <a:tcPr anchor="ctr"/>
                </a:tc>
                <a:tc>
                  <a:txBody>
                    <a:bodyPr/>
                    <a:lstStyle/>
                    <a:p>
                      <a:r>
                        <a:rPr lang="en-GB" dirty="0"/>
                        <a:t>Gases</a:t>
                      </a:r>
                    </a:p>
                  </a:txBody>
                  <a:tcPr anchor="ctr"/>
                </a:tc>
                <a:extLst>
                  <a:ext uri="{0D108BD9-81ED-4DB2-BD59-A6C34878D82A}">
                    <a16:rowId xmlns:a16="http://schemas.microsoft.com/office/drawing/2014/main" val="1666779333"/>
                  </a:ext>
                </a:extLst>
              </a:tr>
              <a:tr h="455619">
                <a:tc>
                  <a:txBody>
                    <a:bodyPr/>
                    <a:lstStyle/>
                    <a:p>
                      <a:r>
                        <a:rPr lang="en-GB" dirty="0"/>
                        <a:t>Class 3</a:t>
                      </a:r>
                    </a:p>
                  </a:txBody>
                  <a:tcPr anchor="ctr"/>
                </a:tc>
                <a:tc>
                  <a:txBody>
                    <a:bodyPr/>
                    <a:lstStyle/>
                    <a:p>
                      <a:r>
                        <a:rPr lang="en-GB" dirty="0"/>
                        <a:t>Flammable liquids</a:t>
                      </a:r>
                    </a:p>
                  </a:txBody>
                  <a:tcPr anchor="ctr"/>
                </a:tc>
                <a:extLst>
                  <a:ext uri="{0D108BD9-81ED-4DB2-BD59-A6C34878D82A}">
                    <a16:rowId xmlns:a16="http://schemas.microsoft.com/office/drawing/2014/main" val="12982725"/>
                  </a:ext>
                </a:extLst>
              </a:tr>
              <a:tr h="455619">
                <a:tc>
                  <a:txBody>
                    <a:bodyPr/>
                    <a:lstStyle/>
                    <a:p>
                      <a:r>
                        <a:rPr lang="en-GB" dirty="0"/>
                        <a:t>Class 4</a:t>
                      </a:r>
                    </a:p>
                  </a:txBody>
                  <a:tcPr anchor="ctr"/>
                </a:tc>
                <a:tc>
                  <a:txBody>
                    <a:bodyPr/>
                    <a:lstStyle/>
                    <a:p>
                      <a:r>
                        <a:rPr lang="en-GB" dirty="0"/>
                        <a:t>Flammable solids</a:t>
                      </a:r>
                    </a:p>
                  </a:txBody>
                  <a:tcPr anchor="ctr"/>
                </a:tc>
                <a:extLst>
                  <a:ext uri="{0D108BD9-81ED-4DB2-BD59-A6C34878D82A}">
                    <a16:rowId xmlns:a16="http://schemas.microsoft.com/office/drawing/2014/main" val="2775809597"/>
                  </a:ext>
                </a:extLst>
              </a:tr>
              <a:tr h="786411">
                <a:tc>
                  <a:txBody>
                    <a:bodyPr/>
                    <a:lstStyle/>
                    <a:p>
                      <a:r>
                        <a:rPr lang="en-GB" dirty="0"/>
                        <a:t>Class 5</a:t>
                      </a:r>
                    </a:p>
                  </a:txBody>
                  <a:tcPr anchor="ctr"/>
                </a:tc>
                <a:tc>
                  <a:txBody>
                    <a:bodyPr/>
                    <a:lstStyle/>
                    <a:p>
                      <a:r>
                        <a:rPr lang="en-GB" dirty="0"/>
                        <a:t>Oxidising substances and organic peroxides</a:t>
                      </a:r>
                    </a:p>
                  </a:txBody>
                  <a:tcPr anchor="ctr"/>
                </a:tc>
                <a:extLst>
                  <a:ext uri="{0D108BD9-81ED-4DB2-BD59-A6C34878D82A}">
                    <a16:rowId xmlns:a16="http://schemas.microsoft.com/office/drawing/2014/main" val="3993689621"/>
                  </a:ext>
                </a:extLst>
              </a:tr>
              <a:tr h="786411">
                <a:tc>
                  <a:txBody>
                    <a:bodyPr/>
                    <a:lstStyle/>
                    <a:p>
                      <a:r>
                        <a:rPr lang="en-GB" dirty="0"/>
                        <a:t>Class 6</a:t>
                      </a:r>
                    </a:p>
                  </a:txBody>
                  <a:tcPr anchor="ctr"/>
                </a:tc>
                <a:tc>
                  <a:txBody>
                    <a:bodyPr/>
                    <a:lstStyle/>
                    <a:p>
                      <a:r>
                        <a:rPr lang="en-GB" dirty="0"/>
                        <a:t>Poisonous (Toxic) and infectious substances</a:t>
                      </a:r>
                    </a:p>
                  </a:txBody>
                  <a:tcPr anchor="ctr"/>
                </a:tc>
                <a:extLst>
                  <a:ext uri="{0D108BD9-81ED-4DB2-BD59-A6C34878D82A}">
                    <a16:rowId xmlns:a16="http://schemas.microsoft.com/office/drawing/2014/main" val="3251042795"/>
                  </a:ext>
                </a:extLst>
              </a:tr>
              <a:tr h="455619">
                <a:tc>
                  <a:txBody>
                    <a:bodyPr/>
                    <a:lstStyle/>
                    <a:p>
                      <a:r>
                        <a:rPr lang="en-GB" dirty="0"/>
                        <a:t>Class 7</a:t>
                      </a:r>
                    </a:p>
                  </a:txBody>
                  <a:tcPr anchor="ctr"/>
                </a:tc>
                <a:tc>
                  <a:txBody>
                    <a:bodyPr/>
                    <a:lstStyle/>
                    <a:p>
                      <a:r>
                        <a:rPr lang="en-GB" dirty="0"/>
                        <a:t>Radioactive material</a:t>
                      </a:r>
                    </a:p>
                  </a:txBody>
                  <a:tcPr anchor="ctr"/>
                </a:tc>
                <a:extLst>
                  <a:ext uri="{0D108BD9-81ED-4DB2-BD59-A6C34878D82A}">
                    <a16:rowId xmlns:a16="http://schemas.microsoft.com/office/drawing/2014/main" val="621251893"/>
                  </a:ext>
                </a:extLst>
              </a:tr>
              <a:tr h="455619">
                <a:tc>
                  <a:txBody>
                    <a:bodyPr/>
                    <a:lstStyle/>
                    <a:p>
                      <a:r>
                        <a:rPr lang="en-GB" dirty="0"/>
                        <a:t>Class 8</a:t>
                      </a:r>
                    </a:p>
                  </a:txBody>
                  <a:tcPr anchor="ctr"/>
                </a:tc>
                <a:tc>
                  <a:txBody>
                    <a:bodyPr/>
                    <a:lstStyle/>
                    <a:p>
                      <a:r>
                        <a:rPr lang="en-GB" dirty="0"/>
                        <a:t>Corrosive substances</a:t>
                      </a:r>
                    </a:p>
                  </a:txBody>
                  <a:tcPr anchor="ctr"/>
                </a:tc>
                <a:extLst>
                  <a:ext uri="{0D108BD9-81ED-4DB2-BD59-A6C34878D82A}">
                    <a16:rowId xmlns:a16="http://schemas.microsoft.com/office/drawing/2014/main" val="4217267420"/>
                  </a:ext>
                </a:extLst>
              </a:tr>
              <a:tr h="786411">
                <a:tc>
                  <a:txBody>
                    <a:bodyPr/>
                    <a:lstStyle/>
                    <a:p>
                      <a:r>
                        <a:rPr lang="en-GB" dirty="0"/>
                        <a:t>Class 9</a:t>
                      </a:r>
                    </a:p>
                  </a:txBody>
                  <a:tcPr anchor="ctr"/>
                </a:tc>
                <a:tc>
                  <a:txBody>
                    <a:bodyPr/>
                    <a:lstStyle/>
                    <a:p>
                      <a:r>
                        <a:rPr lang="en-GB" dirty="0"/>
                        <a:t>Misc. dangerous substances</a:t>
                      </a:r>
                    </a:p>
                  </a:txBody>
                  <a:tcPr anchor="ctr"/>
                </a:tc>
                <a:extLst>
                  <a:ext uri="{0D108BD9-81ED-4DB2-BD59-A6C34878D82A}">
                    <a16:rowId xmlns:a16="http://schemas.microsoft.com/office/drawing/2014/main" val="2990748243"/>
                  </a:ext>
                </a:extLst>
              </a:tr>
            </a:tbl>
          </a:graphicData>
        </a:graphic>
      </p:graphicFrame>
      <p:sp>
        <p:nvSpPr>
          <p:cNvPr id="4" name="Title 3">
            <a:extLst>
              <a:ext uri="{FF2B5EF4-FFF2-40B4-BE49-F238E27FC236}">
                <a16:creationId xmlns:a16="http://schemas.microsoft.com/office/drawing/2014/main" id="{54F7117E-96C0-4281-8A59-949B6DDF9A7D}"/>
              </a:ext>
            </a:extLst>
          </p:cNvPr>
          <p:cNvSpPr>
            <a:spLocks noGrp="1"/>
          </p:cNvSpPr>
          <p:nvPr>
            <p:ph type="title"/>
          </p:nvPr>
        </p:nvSpPr>
        <p:spPr/>
        <p:txBody>
          <a:bodyPr/>
          <a:lstStyle/>
          <a:p>
            <a:r>
              <a:rPr lang="en-GB" dirty="0"/>
              <a:t>What is Classification?</a:t>
            </a:r>
          </a:p>
        </p:txBody>
      </p:sp>
      <p:sp>
        <p:nvSpPr>
          <p:cNvPr id="7" name="Text Placeholder 6">
            <a:extLst>
              <a:ext uri="{FF2B5EF4-FFF2-40B4-BE49-F238E27FC236}">
                <a16:creationId xmlns:a16="http://schemas.microsoft.com/office/drawing/2014/main" id="{3497009F-1947-45A9-AB85-25E85043CD55}"/>
              </a:ext>
            </a:extLst>
          </p:cNvPr>
          <p:cNvSpPr txBox="1">
            <a:spLocks noGrp="1"/>
          </p:cNvSpPr>
          <p:nvPr>
            <p:ph type="body" sz="quarter" idx="10"/>
          </p:nvPr>
        </p:nvSpPr>
        <p:spPr>
          <a:xfrm>
            <a:off x="2359025" y="6519863"/>
            <a:ext cx="7473950" cy="219075"/>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3" name="Slide Number Placeholder 2">
            <a:extLst>
              <a:ext uri="{FF2B5EF4-FFF2-40B4-BE49-F238E27FC236}">
                <a16:creationId xmlns:a16="http://schemas.microsoft.com/office/drawing/2014/main" id="{5407D358-0744-4B4C-B27E-610A19230D8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cxnSp>
        <p:nvCxnSpPr>
          <p:cNvPr id="5" name="Straight Connector 4">
            <a:extLst>
              <a:ext uri="{FF2B5EF4-FFF2-40B4-BE49-F238E27FC236}">
                <a16:creationId xmlns:a16="http://schemas.microsoft.com/office/drawing/2014/main" id="{7CBF83F5-F2D7-9C23-E00B-ABAB1CA2C66A}"/>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1726996"/>
      </p:ext>
    </p:extLst>
  </p:cSld>
  <p:clrMapOvr>
    <a:masterClrMapping/>
  </p:clrMapOvr>
  <mc:AlternateContent xmlns:mc="http://schemas.openxmlformats.org/markup-compatibility/2006" xmlns:p14="http://schemas.microsoft.com/office/powerpoint/2010/main">
    <mc:Choice Requires="p14">
      <p:transition spd="slow" p14:dur="2000" advTm="87874"/>
    </mc:Choice>
    <mc:Fallback xmlns="">
      <p:transition spd="slow" advTm="87874"/>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UN Transport of Dangerous Goods. Model Regulations 22nd Edit. 2020">
            <a:extLst>
              <a:ext uri="{FF2B5EF4-FFF2-40B4-BE49-F238E27FC236}">
                <a16:creationId xmlns:a16="http://schemas.microsoft.com/office/drawing/2014/main" id="{36FCC2B2-8162-4644-A7ED-65ED3D711EFB}"/>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5649884" y="1878311"/>
            <a:ext cx="4208012" cy="418698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a:xfrm>
            <a:off x="3278316" y="285231"/>
            <a:ext cx="8676328" cy="560250"/>
          </a:xfrm>
        </p:spPr>
        <p:txBody>
          <a:bodyPr/>
          <a:lstStyle/>
          <a:p>
            <a:r>
              <a:rPr lang="en-GB" dirty="0"/>
              <a:t>Brief Legal and Regulatory Environment (UK)</a:t>
            </a:r>
          </a:p>
        </p:txBody>
      </p:sp>
      <p:pic>
        <p:nvPicPr>
          <p:cNvPr id="1026" name="Picture 2">
            <a:extLst>
              <a:ext uri="{FF2B5EF4-FFF2-40B4-BE49-F238E27FC236}">
                <a16:creationId xmlns:a16="http://schemas.microsoft.com/office/drawing/2014/main" id="{83E266DE-6457-46B9-9C23-AD3461BF93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01907" y="874875"/>
            <a:ext cx="2452736" cy="340923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41</a:t>
            </a:fld>
            <a:endParaRPr lang="en-GB">
              <a:solidFill>
                <a:srgbClr val="4F213A"/>
              </a:solidFill>
            </a:endParaRPr>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356351" y="1016877"/>
            <a:ext cx="5293533" cy="5275768"/>
          </a:xfrm>
        </p:spPr>
        <p:txBody>
          <a:bodyPr>
            <a:normAutofit fontScale="70000" lnSpcReduction="20000"/>
          </a:bodyPr>
          <a:lstStyle/>
          <a:p>
            <a:pPr>
              <a:lnSpc>
                <a:spcPct val="134000"/>
              </a:lnSpc>
            </a:pPr>
            <a:r>
              <a:rPr lang="en-GB" dirty="0">
                <a:solidFill>
                  <a:srgbClr val="111111"/>
                </a:solidFill>
                <a:latin typeface="Arial" panose="020B0604020202020204" pitchFamily="34" charset="0"/>
              </a:rPr>
              <a:t>The </a:t>
            </a:r>
            <a:r>
              <a:rPr lang="en-GB" b="1" dirty="0">
                <a:solidFill>
                  <a:srgbClr val="111111"/>
                </a:solidFill>
                <a:latin typeface="Arial" panose="020B0604020202020204" pitchFamily="34" charset="0"/>
              </a:rPr>
              <a:t>UK is</a:t>
            </a:r>
            <a:r>
              <a:rPr lang="en-GB" b="1" i="0" dirty="0">
                <a:solidFill>
                  <a:srgbClr val="111111"/>
                </a:solidFill>
                <a:effectLst/>
                <a:latin typeface="Arial" panose="020B0604020202020204" pitchFamily="34" charset="0"/>
              </a:rPr>
              <a:t> signatory </a:t>
            </a:r>
            <a:r>
              <a:rPr lang="en-GB" b="0" i="0" dirty="0">
                <a:solidFill>
                  <a:srgbClr val="111111"/>
                </a:solidFill>
                <a:effectLst/>
                <a:latin typeface="Arial" panose="020B0604020202020204" pitchFamily="34" charset="0"/>
              </a:rPr>
              <a:t>to the European agreement concerning the International Carriage of Dangerous Goods by Road (ADR) </a:t>
            </a:r>
          </a:p>
          <a:p>
            <a:pPr lvl="1">
              <a:lnSpc>
                <a:spcPct val="134000"/>
              </a:lnSpc>
            </a:pPr>
            <a:r>
              <a:rPr lang="en-GB" dirty="0"/>
              <a:t>ADR Vol 1, Part 2: Classification</a:t>
            </a:r>
          </a:p>
          <a:p>
            <a:pPr lvl="1">
              <a:lnSpc>
                <a:spcPct val="134000"/>
              </a:lnSpc>
            </a:pPr>
            <a:r>
              <a:rPr lang="en-GB" dirty="0"/>
              <a:t>2.2.1 Class 1 Explosive Substances and Articles</a:t>
            </a:r>
            <a:endParaRPr lang="en-GB" b="0" i="0" dirty="0">
              <a:solidFill>
                <a:srgbClr val="111111"/>
              </a:solidFill>
              <a:effectLst/>
              <a:latin typeface="Arial" panose="020B0604020202020204" pitchFamily="34" charset="0"/>
            </a:endParaRPr>
          </a:p>
          <a:p>
            <a:pPr>
              <a:lnSpc>
                <a:spcPct val="134000"/>
              </a:lnSpc>
            </a:pPr>
            <a:r>
              <a:rPr lang="en-GB" i="0" dirty="0">
                <a:solidFill>
                  <a:srgbClr val="111111"/>
                </a:solidFill>
                <a:effectLst/>
                <a:latin typeface="Arial" panose="020B0604020202020204" pitchFamily="34" charset="0"/>
              </a:rPr>
              <a:t>International standards </a:t>
            </a:r>
            <a:r>
              <a:rPr lang="en-GB" b="0" i="0" dirty="0">
                <a:solidFill>
                  <a:srgbClr val="111111"/>
                </a:solidFill>
                <a:effectLst/>
                <a:latin typeface="Arial" panose="020B0604020202020204" pitchFamily="34" charset="0"/>
              </a:rPr>
              <a:t>on the </a:t>
            </a:r>
            <a:r>
              <a:rPr lang="en-GB" b="1" i="0" dirty="0">
                <a:solidFill>
                  <a:srgbClr val="111111"/>
                </a:solidFill>
                <a:effectLst/>
                <a:latin typeface="Arial" panose="020B0604020202020204" pitchFamily="34" charset="0"/>
              </a:rPr>
              <a:t>Transport of Dangerous </a:t>
            </a:r>
            <a:r>
              <a:rPr lang="en-GB" b="1" dirty="0">
                <a:solidFill>
                  <a:srgbClr val="111111"/>
                </a:solidFill>
                <a:latin typeface="Arial" panose="020B0604020202020204" pitchFamily="34" charset="0"/>
              </a:rPr>
              <a:t>G</a:t>
            </a:r>
            <a:r>
              <a:rPr lang="en-GB" b="1" i="0" dirty="0">
                <a:solidFill>
                  <a:srgbClr val="111111"/>
                </a:solidFill>
                <a:effectLst/>
                <a:latin typeface="Arial" panose="020B0604020202020204" pitchFamily="34" charset="0"/>
              </a:rPr>
              <a:t>oods </a:t>
            </a:r>
            <a:r>
              <a:rPr lang="en-GB" b="0" i="0" dirty="0">
                <a:solidFill>
                  <a:srgbClr val="111111"/>
                </a:solidFill>
                <a:effectLst/>
                <a:latin typeface="Arial" panose="020B0604020202020204" pitchFamily="34" charset="0"/>
              </a:rPr>
              <a:t>by road are derived from the recommendations of the UN Committee of Experts and are supported by UN Manual of Tests and Criteria. </a:t>
            </a:r>
          </a:p>
          <a:p>
            <a:pPr>
              <a:lnSpc>
                <a:spcPct val="134000"/>
              </a:lnSpc>
            </a:pPr>
            <a:r>
              <a:rPr lang="en-GB" dirty="0"/>
              <a:t>Any substance or article … having explosive properties shall be considered for assignment to Class 1 in accordance with the tests, procedures and criteria prescribed in the </a:t>
            </a:r>
            <a:r>
              <a:rPr lang="en-GB" b="1" dirty="0"/>
              <a:t>Manual of Tests and Criteria</a:t>
            </a:r>
          </a:p>
          <a:p>
            <a:pPr>
              <a:lnSpc>
                <a:spcPct val="134000"/>
              </a:lnSpc>
            </a:pPr>
            <a:r>
              <a:rPr lang="en-GB" dirty="0"/>
              <a:t>HSE is UK competent authority for non-military explosives</a:t>
            </a:r>
          </a:p>
          <a:p>
            <a:pPr>
              <a:lnSpc>
                <a:spcPct val="134000"/>
              </a:lnSpc>
            </a:pPr>
            <a:r>
              <a:rPr lang="en-GB" dirty="0"/>
              <a:t>MOD (DSA, DOSR) is UK competent authority for military explosives.</a:t>
            </a:r>
          </a:p>
        </p:txBody>
      </p:sp>
      <p:sp>
        <p:nvSpPr>
          <p:cNvPr id="8" name="TextBox 7">
            <a:extLst>
              <a:ext uri="{FF2B5EF4-FFF2-40B4-BE49-F238E27FC236}">
                <a16:creationId xmlns:a16="http://schemas.microsoft.com/office/drawing/2014/main" id="{5278BDB2-DE98-405A-87DA-9E8EC0A03109}"/>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pic>
        <p:nvPicPr>
          <p:cNvPr id="4" name="Picture 2" descr="Manual of Tests and Criteria - Seventh Revised Edition | United Nations  iLibrary">
            <a:extLst>
              <a:ext uri="{FF2B5EF4-FFF2-40B4-BE49-F238E27FC236}">
                <a16:creationId xmlns:a16="http://schemas.microsoft.com/office/drawing/2014/main" id="{64CBE579-C714-A874-974F-812EB9BED5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2076" y="3028401"/>
            <a:ext cx="2010437" cy="295061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cxnSp>
        <p:nvCxnSpPr>
          <p:cNvPr id="7" name="Straight Connector 6">
            <a:extLst>
              <a:ext uri="{FF2B5EF4-FFF2-40B4-BE49-F238E27FC236}">
                <a16:creationId xmlns:a16="http://schemas.microsoft.com/office/drawing/2014/main" id="{016275B8-51BB-E9E6-1330-9E0389F1CE1E}"/>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6121123"/>
      </p:ext>
    </p:extLst>
  </p:cSld>
  <p:clrMapOvr>
    <a:masterClrMapping/>
  </p:clrMapOvr>
  <mc:AlternateContent xmlns:mc="http://schemas.openxmlformats.org/markup-compatibility/2006" xmlns:p14="http://schemas.microsoft.com/office/powerpoint/2010/main">
    <mc:Choice Requires="p14">
      <p:transition spd="slow" p14:dur="2000" advTm="34679"/>
    </mc:Choice>
    <mc:Fallback xmlns="">
      <p:transition spd="slow" advTm="34679"/>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CAE137-EEB0-490F-B0C0-55D28484856E}"/>
              </a:ext>
            </a:extLst>
          </p:cNvPr>
          <p:cNvSpPr>
            <a:spLocks noGrp="1"/>
          </p:cNvSpPr>
          <p:nvPr>
            <p:ph sz="half" idx="1"/>
          </p:nvPr>
        </p:nvSpPr>
        <p:spPr>
          <a:xfrm>
            <a:off x="503584" y="1777999"/>
            <a:ext cx="5280990" cy="4543288"/>
          </a:xfrm>
        </p:spPr>
        <p:txBody>
          <a:bodyPr>
            <a:normAutofit fontScale="92500" lnSpcReduction="20000"/>
          </a:bodyPr>
          <a:lstStyle/>
          <a:p>
            <a:pPr>
              <a:lnSpc>
                <a:spcPct val="120000"/>
              </a:lnSpc>
            </a:pPr>
            <a:r>
              <a:rPr lang="en-GB" sz="1600" dirty="0"/>
              <a:t>Database for OME classifications,  Details on…</a:t>
            </a:r>
          </a:p>
          <a:p>
            <a:pPr lvl="1">
              <a:lnSpc>
                <a:spcPct val="120000"/>
              </a:lnSpc>
            </a:pPr>
            <a:r>
              <a:rPr lang="en-GB" sz="1600" dirty="0"/>
              <a:t>Applicant</a:t>
            </a:r>
          </a:p>
          <a:p>
            <a:pPr lvl="1">
              <a:lnSpc>
                <a:spcPct val="120000"/>
              </a:lnSpc>
            </a:pPr>
            <a:r>
              <a:rPr lang="en-GB" sz="1600" dirty="0"/>
              <a:t>The item or substance</a:t>
            </a:r>
          </a:p>
          <a:p>
            <a:pPr lvl="1">
              <a:lnSpc>
                <a:spcPct val="120000"/>
              </a:lnSpc>
            </a:pPr>
            <a:r>
              <a:rPr lang="en-GB" sz="1600" b="1" dirty="0"/>
              <a:t>Classification Sought</a:t>
            </a:r>
          </a:p>
          <a:p>
            <a:pPr lvl="1">
              <a:lnSpc>
                <a:spcPct val="120000"/>
              </a:lnSpc>
            </a:pPr>
            <a:r>
              <a:rPr lang="en-GB" sz="1600" b="1" dirty="0"/>
              <a:t>Energetic contents</a:t>
            </a:r>
          </a:p>
          <a:p>
            <a:pPr lvl="1">
              <a:lnSpc>
                <a:spcPct val="120000"/>
              </a:lnSpc>
            </a:pPr>
            <a:r>
              <a:rPr lang="en-GB" sz="1600" b="1" dirty="0"/>
              <a:t>Packaging and packaging performance certification</a:t>
            </a:r>
          </a:p>
          <a:p>
            <a:pPr lvl="1">
              <a:lnSpc>
                <a:spcPct val="120000"/>
              </a:lnSpc>
            </a:pPr>
            <a:r>
              <a:rPr lang="en-GB" sz="1600" dirty="0"/>
              <a:t>Means of initiation</a:t>
            </a:r>
          </a:p>
          <a:p>
            <a:pPr lvl="1">
              <a:lnSpc>
                <a:spcPct val="120000"/>
              </a:lnSpc>
            </a:pPr>
            <a:r>
              <a:rPr lang="en-GB" sz="1600" dirty="0"/>
              <a:t>Rockets and Rocket Motors</a:t>
            </a:r>
          </a:p>
          <a:p>
            <a:pPr lvl="1">
              <a:lnSpc>
                <a:spcPct val="120000"/>
              </a:lnSpc>
            </a:pPr>
            <a:r>
              <a:rPr lang="en-GB" sz="1600" dirty="0"/>
              <a:t>Other Dangerous Goods</a:t>
            </a:r>
          </a:p>
          <a:p>
            <a:pPr lvl="1">
              <a:lnSpc>
                <a:spcPct val="120000"/>
              </a:lnSpc>
            </a:pPr>
            <a:r>
              <a:rPr lang="en-GB" sz="1600" b="1" dirty="0"/>
              <a:t>Test Evidence</a:t>
            </a:r>
          </a:p>
          <a:p>
            <a:pPr lvl="1">
              <a:lnSpc>
                <a:spcPct val="120000"/>
              </a:lnSpc>
            </a:pPr>
            <a:r>
              <a:rPr lang="en-GB" sz="1600" b="1" dirty="0"/>
              <a:t>Analogous Items</a:t>
            </a:r>
          </a:p>
          <a:p>
            <a:pPr lvl="1">
              <a:lnSpc>
                <a:spcPct val="120000"/>
              </a:lnSpc>
            </a:pPr>
            <a:r>
              <a:rPr lang="en-GB" sz="1600" dirty="0"/>
              <a:t>Evidence for exclusion from Class 1</a:t>
            </a:r>
          </a:p>
          <a:p>
            <a:pPr marL="0" indent="0">
              <a:lnSpc>
                <a:spcPct val="120000"/>
              </a:lnSpc>
              <a:buNone/>
            </a:pPr>
            <a:r>
              <a:rPr lang="en-GB" sz="1600" dirty="0">
                <a:hlinkClick r:id="rId2"/>
              </a:rPr>
              <a:t>DOME - Login (mil.uk)</a:t>
            </a:r>
            <a:endParaRPr lang="en-GB" sz="1600" dirty="0"/>
          </a:p>
          <a:p>
            <a:pPr marL="0" indent="0">
              <a:lnSpc>
                <a:spcPct val="120000"/>
              </a:lnSpc>
              <a:buNone/>
            </a:pPr>
            <a:r>
              <a:rPr lang="en-GB" sz="1600" dirty="0">
                <a:solidFill>
                  <a:srgbClr val="0070C0"/>
                </a:solidFill>
                <a:latin typeface="Arial"/>
                <a:cs typeface="Arial"/>
                <a:hlinkClick r:id="rId3">
                  <a:extLst>
                    <a:ext uri="{A12FA001-AC4F-418D-AE19-62706E023703}">
                      <ahyp:hlinkClr xmlns:ahyp="http://schemas.microsoft.com/office/drawing/2018/hyperlinkcolor" val="tx"/>
                    </a:ext>
                  </a:extLst>
                </a:hlinkClick>
              </a:rPr>
              <a:t>DSA-DOSR-Classification@mod.gov.uk</a:t>
            </a:r>
            <a:endParaRPr lang="en-GB" sz="1600" dirty="0"/>
          </a:p>
          <a:p>
            <a:pPr>
              <a:lnSpc>
                <a:spcPct val="120000"/>
              </a:lnSpc>
            </a:pPr>
            <a:endParaRPr lang="en-GB" sz="1600" dirty="0"/>
          </a:p>
        </p:txBody>
      </p:sp>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p:txBody>
          <a:bodyPr/>
          <a:lstStyle/>
          <a:p>
            <a:r>
              <a:rPr lang="en-GB" dirty="0">
                <a:cs typeface="Times New Roman" panose="02020603050405020304" pitchFamily="18" charset="0"/>
              </a:rPr>
              <a:t>UK MOD System for Classification of Class 1 articles</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42</a:t>
            </a:fld>
            <a:endParaRPr lang="en-GB">
              <a:solidFill>
                <a:srgbClr val="4F213A"/>
              </a:solidFill>
            </a:endParaRPr>
          </a:p>
        </p:txBody>
      </p:sp>
      <p:pic>
        <p:nvPicPr>
          <p:cNvPr id="8" name="Picture 7">
            <a:extLst>
              <a:ext uri="{FF2B5EF4-FFF2-40B4-BE49-F238E27FC236}">
                <a16:creationId xmlns:a16="http://schemas.microsoft.com/office/drawing/2014/main" id="{6AABE934-8CAB-4139-9880-40389DB6D7A9}"/>
              </a:ext>
            </a:extLst>
          </p:cNvPr>
          <p:cNvPicPr>
            <a:picLocks noChangeAspect="1"/>
          </p:cNvPicPr>
          <p:nvPr/>
        </p:nvPicPr>
        <p:blipFill>
          <a:blip r:embed="rId4"/>
          <a:stretch>
            <a:fillRect/>
          </a:stretch>
        </p:blipFill>
        <p:spPr>
          <a:xfrm>
            <a:off x="10391786" y="49695"/>
            <a:ext cx="1717355" cy="1487709"/>
          </a:xfrm>
          <a:prstGeom prst="rect">
            <a:avLst/>
          </a:prstGeom>
        </p:spPr>
      </p:pic>
      <p:pic>
        <p:nvPicPr>
          <p:cNvPr id="9" name="Picture 8">
            <a:extLst>
              <a:ext uri="{FF2B5EF4-FFF2-40B4-BE49-F238E27FC236}">
                <a16:creationId xmlns:a16="http://schemas.microsoft.com/office/drawing/2014/main" id="{CD729B5C-7613-4C58-9428-29E83E541903}"/>
              </a:ext>
            </a:extLst>
          </p:cNvPr>
          <p:cNvPicPr>
            <a:picLocks noChangeAspect="1"/>
          </p:cNvPicPr>
          <p:nvPr/>
        </p:nvPicPr>
        <p:blipFill>
          <a:blip r:embed="rId5"/>
          <a:stretch>
            <a:fillRect/>
          </a:stretch>
        </p:blipFill>
        <p:spPr>
          <a:xfrm>
            <a:off x="6309234" y="1639887"/>
            <a:ext cx="4512645" cy="3570981"/>
          </a:xfrm>
          <a:prstGeom prst="rect">
            <a:avLst/>
          </a:prstGeom>
        </p:spPr>
      </p:pic>
      <p:sp>
        <p:nvSpPr>
          <p:cNvPr id="10" name="TextBox 9">
            <a:extLst>
              <a:ext uri="{FF2B5EF4-FFF2-40B4-BE49-F238E27FC236}">
                <a16:creationId xmlns:a16="http://schemas.microsoft.com/office/drawing/2014/main" id="{69912FE0-067A-4B62-B254-108481A55DAA}"/>
              </a:ext>
            </a:extLst>
          </p:cNvPr>
          <p:cNvSpPr txBox="1"/>
          <p:nvPr/>
        </p:nvSpPr>
        <p:spPr>
          <a:xfrm>
            <a:off x="6418555" y="5273336"/>
            <a:ext cx="4305670" cy="646331"/>
          </a:xfrm>
          <a:prstGeom prst="rect">
            <a:avLst/>
          </a:prstGeom>
          <a:noFill/>
        </p:spPr>
        <p:txBody>
          <a:bodyPr wrap="square" rtlCol="0">
            <a:spAutoFit/>
          </a:bodyPr>
          <a:lstStyle/>
          <a:p>
            <a:r>
              <a:rPr lang="en-GB"/>
              <a:t>Database for Ordnance, Munitions and Explosives</a:t>
            </a:r>
          </a:p>
        </p:txBody>
      </p:sp>
      <p:sp>
        <p:nvSpPr>
          <p:cNvPr id="11" name="TextBox 10">
            <a:extLst>
              <a:ext uri="{FF2B5EF4-FFF2-40B4-BE49-F238E27FC236}">
                <a16:creationId xmlns:a16="http://schemas.microsoft.com/office/drawing/2014/main" id="{A6676397-4EE0-438D-9973-571170923E95}"/>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033ABA82-7699-5652-9CD0-697AC181CF3D}"/>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6879380"/>
      </p:ext>
    </p:extLst>
  </p:cSld>
  <p:clrMapOvr>
    <a:masterClrMapping/>
  </p:clrMapOvr>
  <mc:AlternateContent xmlns:mc="http://schemas.openxmlformats.org/markup-compatibility/2006" xmlns:p14="http://schemas.microsoft.com/office/powerpoint/2010/main">
    <mc:Choice Requires="p14">
      <p:transition spd="slow" p14:dur="2000" advTm="90405"/>
    </mc:Choice>
    <mc:Fallback xmlns="">
      <p:transition spd="slow" advTm="90405"/>
    </mc:Fallback>
  </mc:AlternateContent>
  <p:extLst>
    <p:ext uri="{3A86A75C-4F4B-4683-9AE1-C65F6400EC91}">
      <p14:laserTraceLst xmlns:p14="http://schemas.microsoft.com/office/powerpoint/2010/main">
        <p14:tracePtLst>
          <p14:tracePt t="38709" x="4235450" y="6438900"/>
          <p14:tracePt t="39241" x="3756025" y="6507163"/>
          <p14:tracePt t="39246" x="3756025" y="6435725"/>
          <p14:tracePt t="39256" x="3756025" y="6356350"/>
          <p14:tracePt t="39260" x="3756025" y="6267450"/>
          <p14:tracePt t="39269" x="3748088" y="6188075"/>
          <p14:tracePt t="39274" x="3740150" y="6116638"/>
          <p14:tracePt t="39283" x="3740150" y="6037263"/>
          <p14:tracePt t="39292" x="3732213" y="5964238"/>
          <p14:tracePt t="39296" x="3724275" y="5916613"/>
          <p14:tracePt t="39307" x="3700463" y="5845175"/>
          <p14:tracePt t="39311" x="3651250" y="5637213"/>
          <p14:tracePt t="39321" x="3643313" y="5541963"/>
          <p14:tracePt t="39324" x="3627438" y="5446713"/>
          <p14:tracePt t="39334" x="3619500" y="5399088"/>
          <p14:tracePt t="39339" x="3611563" y="5383213"/>
          <p14:tracePt t="39346" x="3611563" y="5367338"/>
          <p14:tracePt t="39354" x="3611563" y="5343525"/>
          <p14:tracePt t="39360" x="3611563" y="5335588"/>
          <p14:tracePt t="39369" x="3595688" y="5319713"/>
          <p14:tracePt t="39375" x="3595688" y="5310188"/>
          <p14:tracePt t="39383" x="3595688" y="5294313"/>
          <p14:tracePt t="39397" x="3595688" y="5278438"/>
          <p14:tracePt t="39403" x="3595688" y="5270500"/>
          <p14:tracePt t="39410" x="3595688" y="5230813"/>
          <p14:tracePt t="39419" x="3595688" y="5199063"/>
          <p14:tracePt t="39425" x="3595688" y="5143500"/>
          <p14:tracePt t="39434" x="3595688" y="5111750"/>
          <p14:tracePt t="39439" x="3595688" y="5087938"/>
          <p14:tracePt t="39447" x="3595688" y="5064125"/>
          <p14:tracePt t="39454" x="3603625" y="5024438"/>
          <p14:tracePt t="39464" x="3611563" y="4984750"/>
          <p14:tracePt t="39472" x="3619500" y="4919663"/>
          <p14:tracePt t="39478" x="3627438" y="4887913"/>
          <p14:tracePt t="39488" x="3635375" y="4824413"/>
          <p14:tracePt t="39492" x="3643313" y="4760913"/>
          <p14:tracePt t="39504" x="3651250" y="4713288"/>
          <p14:tracePt t="39513" x="3684588" y="4600575"/>
          <p14:tracePt t="39522" x="3700463" y="4521200"/>
          <p14:tracePt t="39529" x="3716338" y="4449763"/>
          <p14:tracePt t="39536" x="3732213" y="4378325"/>
          <p14:tracePt t="39542" x="3756025" y="4298950"/>
          <p14:tracePt t="39557" x="3771900" y="4249738"/>
          <p14:tracePt t="39566" x="3811588" y="4106863"/>
          <p14:tracePt t="39575" x="3851275" y="4019550"/>
          <p14:tracePt t="39579" x="3867150" y="3979863"/>
          <p14:tracePt t="39586" x="3890963" y="3914775"/>
          <p14:tracePt t="39591" x="3898900" y="3883025"/>
          <p14:tracePt t="39602" x="3922713" y="3811588"/>
          <p14:tracePt t="39606" x="3930650" y="3771900"/>
          <p14:tracePt t="39613" x="3930650" y="3740150"/>
          <p14:tracePt t="39621" x="3946525" y="3684588"/>
          <p14:tracePt t="39627" x="3954463" y="3652838"/>
          <p14:tracePt t="39636" x="3954463" y="3636963"/>
          <p14:tracePt t="39642" x="3954463" y="3621088"/>
          <p14:tracePt t="39651" x="3954463" y="3587750"/>
          <p14:tracePt t="39656" x="3954463" y="3563938"/>
          <p14:tracePt t="39665" x="3954463" y="3556000"/>
          <p14:tracePt t="39671" x="3962400" y="3508375"/>
          <p14:tracePt t="39679" x="3970338" y="3484563"/>
          <p14:tracePt t="39687" x="3970338" y="3452813"/>
          <p14:tracePt t="39693" x="3994150" y="3405188"/>
          <p14:tracePt t="39703" x="4002088" y="3349625"/>
          <p14:tracePt t="39707" x="4002088" y="3341688"/>
          <p14:tracePt t="39716" x="4011613" y="3309938"/>
          <p14:tracePt t="39722" x="4011613" y="3302000"/>
          <p14:tracePt t="39729" x="4027488" y="3228975"/>
          <p14:tracePt t="39737" x="4051300" y="3165475"/>
          <p14:tracePt t="39743" x="4075113" y="3133725"/>
          <p14:tracePt t="39753" x="4083050" y="3125788"/>
          <p14:tracePt t="39758" x="4090988" y="3086100"/>
          <p14:tracePt t="39768" x="4098925" y="3078163"/>
          <p14:tracePt t="39780" x="4106863" y="3070225"/>
          <p14:tracePt t="39808" x="4106863" y="3062288"/>
          <p14:tracePt t="39832" x="4114800" y="3062288"/>
          <p14:tracePt t="39874" x="4122738" y="3062288"/>
          <p14:tracePt t="39903" x="4130675" y="3062288"/>
          <p14:tracePt t="39910" x="4154488" y="3038475"/>
          <p14:tracePt t="39918" x="4162425" y="3038475"/>
          <p14:tracePt t="39924" x="4162425" y="3030538"/>
          <p14:tracePt t="39935" x="4170363" y="3030538"/>
          <p14:tracePt t="39989" x="4170363" y="3046413"/>
          <p14:tracePt t="39997" x="4170363" y="3078163"/>
          <p14:tracePt t="40005" x="4162425" y="3125788"/>
          <p14:tracePt t="40012" x="4162425" y="3149600"/>
          <p14:tracePt t="40020" x="4162425" y="3165475"/>
          <p14:tracePt t="40026" x="4162425" y="3189288"/>
          <p14:tracePt t="40036" x="4162425" y="3197225"/>
          <p14:tracePt t="40040" x="4162425" y="3213100"/>
          <p14:tracePt t="40054" x="4162425" y="3236913"/>
          <p14:tracePt t="40062" x="4162425" y="3244850"/>
          <p14:tracePt t="40070" x="4162425" y="3252788"/>
          <p14:tracePt t="40076" x="4162425" y="3262313"/>
          <p14:tracePt t="40085" x="4162425" y="3286125"/>
          <p14:tracePt t="40091" x="4162425" y="3302000"/>
          <p14:tracePt t="40101" x="4178300" y="3325813"/>
          <p14:tracePt t="40106" x="4210050" y="3421063"/>
          <p14:tracePt t="40112" x="4241800" y="3532188"/>
          <p14:tracePt t="40120" x="4273550" y="3629025"/>
          <p14:tracePt t="40127" x="4281488" y="3676650"/>
          <p14:tracePt t="40136" x="4289425" y="3732213"/>
          <p14:tracePt t="40142" x="4305300" y="3787775"/>
          <p14:tracePt t="40151" x="4313238" y="3827463"/>
          <p14:tracePt t="40156" x="4313238" y="3859213"/>
          <p14:tracePt t="40164" x="4313238" y="3875088"/>
          <p14:tracePt t="40171" x="4321175" y="3906838"/>
          <p14:tracePt t="40178" x="4321175" y="3930650"/>
          <p14:tracePt t="40186" x="4337050" y="3963988"/>
          <p14:tracePt t="40193" x="4337050" y="3995738"/>
          <p14:tracePt t="40201" x="4337050" y="4067175"/>
          <p14:tracePt t="40206" x="4337050" y="4130675"/>
          <p14:tracePt t="40216" x="4337050" y="4217988"/>
          <p14:tracePt t="40221" x="4337050" y="4291013"/>
          <p14:tracePt t="40228" x="4329113" y="4346575"/>
          <p14:tracePt t="40236" x="4329113" y="4402138"/>
          <p14:tracePt t="40243" x="4329113" y="4418013"/>
          <p14:tracePt t="40253" x="4329113" y="4441825"/>
          <p14:tracePt t="40257" x="4329113" y="4465638"/>
          <p14:tracePt t="40268" x="4329113" y="4481513"/>
          <p14:tracePt t="40272" x="4329113" y="4489450"/>
          <p14:tracePt t="40287" x="4329113" y="4497388"/>
          <p14:tracePt t="40293" x="4329113" y="4505325"/>
          <p14:tracePt t="40302" x="4329113" y="4513263"/>
          <p14:tracePt t="40308" x="4329113" y="4537075"/>
          <p14:tracePt t="40318" x="4321175" y="4584700"/>
          <p14:tracePt t="40322" x="4313238" y="4624388"/>
          <p14:tracePt t="40330" x="4313238" y="4705350"/>
          <p14:tracePt t="40337" x="4313238" y="4752975"/>
          <p14:tracePt t="40344" x="4313238" y="4840288"/>
          <p14:tracePt t="40352" x="4313238" y="4872038"/>
          <p14:tracePt t="40358" x="4313238" y="4911725"/>
          <p14:tracePt t="40366" x="4313238" y="4943475"/>
          <p14:tracePt t="40372" x="4313238" y="4967288"/>
          <p14:tracePt t="40380" x="4313238" y="4976813"/>
          <p14:tracePt t="40387" x="4313238" y="4992688"/>
          <p14:tracePt t="40394" x="4313238" y="5008563"/>
          <p14:tracePt t="40402" x="4313238" y="5024438"/>
          <p14:tracePt t="40408" x="4329113" y="5032375"/>
          <p14:tracePt t="40419" x="4329113" y="5040313"/>
          <p14:tracePt t="40424" x="4329113" y="5048250"/>
          <p14:tracePt t="40434" x="4337050" y="5072063"/>
          <p14:tracePt t="40438" x="4352925" y="5087938"/>
          <p14:tracePt t="40445" x="4362450" y="5103813"/>
          <p14:tracePt t="40454" x="4378325" y="5143500"/>
          <p14:tracePt t="40459" x="4386263" y="5159375"/>
          <p14:tracePt t="40470" x="4402138" y="5175250"/>
          <p14:tracePt t="40474" x="4410075" y="5199063"/>
          <p14:tracePt t="40483" x="4410075" y="5214938"/>
          <p14:tracePt t="40496" x="4410075" y="5222875"/>
          <p14:tracePt t="40503" x="4410075" y="5230813"/>
          <p14:tracePt t="40510" x="4418013" y="5230813"/>
          <p14:tracePt t="40518" x="4418013" y="5246688"/>
          <p14:tracePt t="40546" x="4425950" y="5254625"/>
          <p14:tracePt t="40554" x="4433888" y="5254625"/>
          <p14:tracePt t="40570" x="4441825" y="5254625"/>
          <p14:tracePt t="40575" x="4449763" y="5254625"/>
          <p14:tracePt t="40583" x="4457700" y="5254625"/>
          <p14:tracePt t="40600" x="4465638" y="5254625"/>
          <p14:tracePt t="40605" x="4473575" y="5254625"/>
          <p14:tracePt t="40611" x="4481513" y="5246688"/>
          <p14:tracePt t="40619" x="4505325" y="5238750"/>
          <p14:tracePt t="40626" x="4529138" y="5230813"/>
          <p14:tracePt t="40633" x="4552950" y="5222875"/>
          <p14:tracePt t="40640" x="4584700" y="5222875"/>
          <p14:tracePt t="40650" x="4640263" y="5214938"/>
          <p14:tracePt t="40655" x="4664075" y="5214938"/>
          <p14:tracePt t="40662" x="4705350" y="5207000"/>
          <p14:tracePt t="40671" x="4737100" y="5207000"/>
          <p14:tracePt t="40676" x="4784725" y="5207000"/>
          <p14:tracePt t="40685" x="4816475" y="5207000"/>
          <p14:tracePt t="40691" x="4864100" y="5207000"/>
          <p14:tracePt t="40700" x="4895850" y="5207000"/>
          <p14:tracePt t="40705" x="4935538" y="5207000"/>
          <p14:tracePt t="40712" x="4967288" y="5207000"/>
          <p14:tracePt t="40720" x="4999038" y="5207000"/>
          <p14:tracePt t="40726" x="5038725" y="5214938"/>
          <p14:tracePt t="40735" x="5064125" y="5214938"/>
          <p14:tracePt t="40740" x="5087938" y="5214938"/>
          <p14:tracePt t="40751" x="5119688" y="5214938"/>
          <p14:tracePt t="40755" x="5151438" y="5214938"/>
          <p14:tracePt t="40763" x="5183188" y="5214938"/>
          <p14:tracePt t="40770" x="5207000" y="5214938"/>
          <p14:tracePt t="40777" x="5254625" y="5214938"/>
          <p14:tracePt t="40786" x="5286375" y="5214938"/>
          <p14:tracePt t="40792" x="5310188" y="5214938"/>
          <p14:tracePt t="40800" x="5334000" y="5214938"/>
          <p14:tracePt t="40806" x="5349875" y="5214938"/>
          <p14:tracePt t="40813" x="5365750" y="5214938"/>
          <p14:tracePt t="40821" x="5381625" y="5214938"/>
          <p14:tracePt t="40827" x="5389563" y="5214938"/>
          <p14:tracePt t="40836" x="5397500" y="5214938"/>
          <p14:tracePt t="40842" x="5407025" y="5214938"/>
          <p14:tracePt t="40856" x="5422900" y="5214938"/>
          <p14:tracePt t="40881" x="5430838" y="5214938"/>
          <p14:tracePt t="87313" x="5381625" y="5222875"/>
          <p14:tracePt t="87320" x="5310188" y="5238750"/>
          <p14:tracePt t="87327" x="5230813" y="5246688"/>
          <p14:tracePt t="87335" x="5183188" y="5254625"/>
          <p14:tracePt t="87346" x="5143500" y="5270500"/>
          <p14:tracePt t="87351" x="5087938" y="5294313"/>
          <p14:tracePt t="87357" x="5072063" y="5310188"/>
          <p14:tracePt t="87366" x="5022850" y="5319713"/>
          <p14:tracePt t="87371" x="4991100" y="5343525"/>
          <p14:tracePt t="87380" x="4911725" y="5399088"/>
          <p14:tracePt t="87385" x="4832350" y="5438775"/>
          <p14:tracePt t="87395" x="4776788" y="5470525"/>
          <p14:tracePt t="87400" x="4737100" y="5494338"/>
          <p14:tracePt t="87408" x="4679950" y="5518150"/>
          <p14:tracePt t="87417" x="4632325" y="5541963"/>
          <p14:tracePt t="87422" x="4584700" y="5549900"/>
          <p14:tracePt t="87437" x="4505325" y="5573713"/>
          <p14:tracePt t="87445" x="4449763" y="5589588"/>
          <p14:tracePt t="87450" x="4394200" y="5605463"/>
          <p14:tracePt t="87457" x="4344988" y="5621338"/>
          <p14:tracePt t="87466" x="4305300" y="5629275"/>
          <p14:tracePt t="87472" x="4249738" y="5637213"/>
          <p14:tracePt t="87481" x="4225925" y="5645150"/>
          <p14:tracePt t="87486" x="4178300" y="5645150"/>
          <p14:tracePt t="87495" x="4138613" y="5653088"/>
          <p14:tracePt t="87500" x="4083050" y="5662613"/>
          <p14:tracePt t="87508" x="4059238" y="5670550"/>
          <p14:tracePt t="87515" x="4002088" y="5678488"/>
          <p14:tracePt t="87522" x="3946525" y="5686425"/>
          <p14:tracePt t="87531" x="3883025" y="5686425"/>
          <p14:tracePt t="87536" x="3827463" y="5702300"/>
          <p14:tracePt t="87546" x="3779838" y="5710238"/>
          <p14:tracePt t="87552" x="3740150" y="5718175"/>
          <p14:tracePt t="87561" x="3692525" y="5726113"/>
          <p14:tracePt t="87566" x="3660775" y="5741988"/>
          <p14:tracePt t="87572" x="3579813" y="5757863"/>
          <p14:tracePt t="87581" x="3532188" y="5765800"/>
          <p14:tracePt t="87587" x="3492500" y="5765800"/>
          <p14:tracePt t="87597" x="3405188" y="5781675"/>
          <p14:tracePt t="87601" x="3333750" y="5789613"/>
          <p14:tracePt t="87613" x="3252788" y="5797550"/>
          <p14:tracePt t="87617" x="3181350" y="5805488"/>
          <p14:tracePt t="87623" x="3125788" y="5805488"/>
          <p14:tracePt t="87631" x="3054350" y="5813425"/>
          <p14:tracePt t="87638" x="3006725" y="5821363"/>
          <p14:tracePt t="87648" x="2949575" y="5829300"/>
          <p14:tracePt t="87652" x="2901950" y="5837238"/>
          <p14:tracePt t="87662" x="2862263" y="5861050"/>
          <p14:tracePt t="87667" x="2830513" y="5868988"/>
          <p14:tracePt t="87674" x="2814638" y="5876925"/>
          <p14:tracePt t="87682" x="2798763" y="5884863"/>
          <p14:tracePt t="87688" x="2782888" y="5892800"/>
          <p14:tracePt t="87698" x="2767013" y="5900738"/>
          <p14:tracePt t="87702" x="2751138" y="5916613"/>
          <p14:tracePt t="87711" x="2743200" y="5924550"/>
          <p14:tracePt t="87717" x="2735263" y="5932488"/>
          <p14:tracePt t="87732" x="2727325" y="5940425"/>
          <p14:tracePt t="87738" x="2719388" y="5948363"/>
          <p14:tracePt t="87748" x="2711450" y="5964238"/>
          <p14:tracePt t="87753" x="2711450" y="5972175"/>
          <p14:tracePt t="87761" x="2711450" y="5980113"/>
          <p14:tracePt t="87767" x="2711450" y="5988050"/>
          <p14:tracePt t="87782" x="2711450" y="5995988"/>
          <p14:tracePt t="87789" x="2719388" y="5995988"/>
          <p14:tracePt t="87798" x="2719388" y="6005513"/>
          <p14:tracePt t="87804" x="2735263" y="6013450"/>
          <p14:tracePt t="87814" x="2735263" y="6021388"/>
          <p14:tracePt t="87818" x="2743200" y="6029325"/>
          <p14:tracePt t="87828" x="2751138" y="6029325"/>
          <p14:tracePt t="87833" x="2759075" y="6029325"/>
          <p14:tracePt t="87840" x="2767013" y="6029325"/>
          <p14:tracePt t="87848" x="2774950" y="6029325"/>
          <p14:tracePt t="87864" x="2782888" y="6029325"/>
          <p14:tracePt t="87877" x="2790825" y="6029325"/>
          <p14:tracePt t="87883" x="2814638" y="6029325"/>
          <p14:tracePt t="87890" x="2846388" y="6013450"/>
          <p14:tracePt t="87914" x="2990850" y="6021388"/>
          <p14:tracePt t="87920" x="3014663" y="6029325"/>
          <p14:tracePt t="87929" x="3046413" y="6037263"/>
          <p14:tracePt t="87934" x="3062288" y="6037263"/>
          <p14:tracePt t="87942" x="3086100" y="6037263"/>
          <p14:tracePt t="87949" x="3109913" y="6037263"/>
          <p14:tracePt t="87956" x="3125788" y="6037263"/>
          <p14:tracePt t="87964" x="3133725" y="6037263"/>
          <p14:tracePt t="87970" x="3165475" y="6037263"/>
          <p14:tracePt t="87979" x="3197225" y="6037263"/>
          <p14:tracePt t="87985" x="3228975" y="6037263"/>
          <p14:tracePt t="87994" x="3252788" y="6037263"/>
          <p14:tracePt t="88001" x="3284538" y="6037263"/>
          <p14:tracePt t="88006" x="3308350" y="6037263"/>
          <p14:tracePt t="88017" x="3341688" y="6037263"/>
          <p14:tracePt t="88021" x="3357563" y="6037263"/>
          <p14:tracePt t="88030" x="3365500" y="6037263"/>
          <p14:tracePt t="88035" x="3373438" y="6037263"/>
          <p14:tracePt t="88045" x="3381375" y="6037263"/>
          <p14:tracePt t="88057" x="3389313" y="6037263"/>
          <p14:tracePt t="88065" x="3397250" y="6037263"/>
          <p14:tracePt t="88071" x="3405188" y="6037263"/>
          <p14:tracePt t="88086" x="3413125" y="6037263"/>
          <p14:tracePt t="88101" x="3421063" y="6037263"/>
          <p14:tracePt t="88109" x="3429000" y="6037263"/>
          <p14:tracePt t="88121" x="3436938" y="6037263"/>
          <p14:tracePt t="88131" x="3444875" y="6037263"/>
          <p14:tracePt t="88159" x="3452813" y="6037263"/>
          <p14:tracePt t="88165" x="3460750" y="6037263"/>
          <p14:tracePt t="88223" x="3468688" y="6037263"/>
          <p14:tracePt t="88248" x="3468688" y="6029325"/>
          <p14:tracePt t="88281" x="3468688" y="6021388"/>
          <p14:tracePt t="88310" x="3468688" y="6005513"/>
          <p14:tracePt t="88317" x="3468688" y="5995988"/>
          <p14:tracePt t="88325" x="3460750" y="5988050"/>
          <p14:tracePt t="88332" x="3460750" y="5964238"/>
          <p14:tracePt t="88772" x="3635375" y="5932488"/>
          <p14:tracePt t="88780" x="3732213" y="5916613"/>
          <p14:tracePt t="88788" x="3906838" y="5861050"/>
          <p14:tracePt t="88796" x="4114800" y="5829300"/>
          <p14:tracePt t="88802" x="4425950" y="5797550"/>
          <p14:tracePt t="88811" x="4552950" y="5773738"/>
          <p14:tracePt t="88817" x="4784725" y="5718175"/>
          <p14:tracePt t="88823" x="5207000" y="5670550"/>
          <p14:tracePt t="88832" x="5294313" y="5662613"/>
          <p14:tracePt t="88838" x="5518150" y="5653088"/>
          <p14:tracePt t="88848" x="5837238" y="5605463"/>
          <p14:tracePt t="88853" x="6108700" y="5565775"/>
          <p14:tracePt t="88862" x="6291263" y="5541963"/>
          <p14:tracePt t="88867" x="6737350" y="5462588"/>
          <p14:tracePt t="88874" x="6834188" y="5446713"/>
          <p14:tracePt t="88882" x="7185025" y="5407025"/>
          <p14:tracePt t="88888" x="7343775" y="5399088"/>
          <p14:tracePt t="88898" x="7646988" y="5399088"/>
          <p14:tracePt t="88913" x="8156575" y="5367338"/>
          <p14:tracePt t="88918" x="8269288" y="5367338"/>
          <p14:tracePt t="88924" x="8491538" y="5367338"/>
          <p14:tracePt t="88932" x="8675688" y="5343525"/>
          <p14:tracePt t="88938" x="8907463" y="5310188"/>
          <p14:tracePt t="88948" x="9224963" y="5246688"/>
          <p14:tracePt t="88953" x="9313863" y="5238750"/>
          <p14:tracePt t="88962" x="9551988" y="5143500"/>
          <p14:tracePt t="88968" x="9640888" y="5135563"/>
          <p14:tracePt t="88977" x="9823450" y="5095875"/>
          <p14:tracePt t="88983" x="9944100" y="5072063"/>
          <p14:tracePt t="88989" x="10047288" y="5040313"/>
          <p14:tracePt t="88998" x="10245725" y="4967288"/>
          <p14:tracePt t="89004" x="10342563" y="4967288"/>
          <p14:tracePt t="89014" x="10437813" y="4951413"/>
          <p14:tracePt t="89018" x="10572750" y="4935538"/>
          <p14:tracePt t="89026" x="10653713" y="4927600"/>
          <p14:tracePt t="89032" x="10741025" y="4895850"/>
          <p14:tracePt t="89040" x="10796588" y="4887913"/>
          <p14:tracePt t="89048" x="10868025" y="4872038"/>
          <p14:tracePt t="89054" x="10955338" y="4856163"/>
          <p14:tracePt t="89064" x="11004550" y="4848225"/>
          <p14:tracePt t="89069" x="11052175" y="4816475"/>
          <p14:tracePt t="89078" x="11091863" y="4800600"/>
          <p14:tracePt t="89083" x="11155363" y="4776788"/>
          <p14:tracePt t="89090" x="11163300" y="4768850"/>
          <p14:tracePt t="89337" x="11379200" y="4705350"/>
          <p14:tracePt t="89344" x="11458575" y="4673600"/>
          <p14:tracePt t="89351" x="11730038" y="4545013"/>
          <p14:tracePt t="89363" x="11880850" y="4505325"/>
          <p14:tracePt t="89365" x="12112625" y="4465638"/>
        </p14:tracePtLst>
      </p14:laserTraceLst>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a:xfrm>
            <a:off x="335560" y="1079638"/>
            <a:ext cx="6862193" cy="564604"/>
          </a:xfrm>
        </p:spPr>
        <p:txBody>
          <a:bodyPr>
            <a:normAutofit fontScale="90000"/>
          </a:bodyPr>
          <a:lstStyle/>
          <a:p>
            <a:r>
              <a:rPr lang="en-GB" dirty="0"/>
              <a:t>Competent Authority Document (CAD)</a:t>
            </a:r>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503586" y="1981200"/>
            <a:ext cx="5592414" cy="4362450"/>
          </a:xfrm>
        </p:spPr>
        <p:txBody>
          <a:bodyPr>
            <a:normAutofit/>
          </a:bodyPr>
          <a:lstStyle/>
          <a:p>
            <a:r>
              <a:rPr lang="en-GB" dirty="0"/>
              <a:t>Competent Authority Documents are produced by the Competent Authority (DOSR/HSE) during the classification process</a:t>
            </a:r>
          </a:p>
          <a:p>
            <a:r>
              <a:rPr lang="en-GB" dirty="0"/>
              <a:t>Via a DOME application</a:t>
            </a:r>
          </a:p>
          <a:p>
            <a:r>
              <a:rPr lang="en-GB" dirty="0"/>
              <a:t>Include necessary information on the article being transported / stored</a:t>
            </a:r>
          </a:p>
          <a:p>
            <a:r>
              <a:rPr lang="en-GB" dirty="0"/>
              <a:t>CADs can be temporary or permanent </a:t>
            </a:r>
          </a:p>
          <a:p>
            <a:pPr lvl="1"/>
            <a:r>
              <a:rPr lang="en-GB" dirty="0"/>
              <a:t>Designated with a ‘T’ or ‘P’ before the unique identifying number</a:t>
            </a:r>
          </a:p>
          <a:p>
            <a:r>
              <a:rPr lang="en-GB" dirty="0"/>
              <a:t>Permanence dependent of life cycle of the article being classified, and the evidence available during the classification process</a:t>
            </a:r>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43</a:t>
            </a:r>
          </a:p>
        </p:txBody>
      </p:sp>
      <p:pic>
        <p:nvPicPr>
          <p:cNvPr id="14" name="Picture 13" descr="Table&#10;&#10;Description automatically generated">
            <a:extLst>
              <a:ext uri="{FF2B5EF4-FFF2-40B4-BE49-F238E27FC236}">
                <a16:creationId xmlns:a16="http://schemas.microsoft.com/office/drawing/2014/main" id="{8CB5A35F-0713-4042-997C-5189A54CA9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0734" y="333894"/>
            <a:ext cx="4297680" cy="5824451"/>
          </a:xfrm>
          <a:prstGeom prst="rect">
            <a:avLst/>
          </a:prstGeom>
        </p:spPr>
      </p:pic>
      <p:sp>
        <p:nvSpPr>
          <p:cNvPr id="7" name="TextBox 6">
            <a:extLst>
              <a:ext uri="{FF2B5EF4-FFF2-40B4-BE49-F238E27FC236}">
                <a16:creationId xmlns:a16="http://schemas.microsoft.com/office/drawing/2014/main" id="{27A1E1DD-3372-4802-8745-DE506B8578A3}"/>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4" name="Straight Connector 3">
            <a:extLst>
              <a:ext uri="{FF2B5EF4-FFF2-40B4-BE49-F238E27FC236}">
                <a16:creationId xmlns:a16="http://schemas.microsoft.com/office/drawing/2014/main" id="{84FACAF5-CBAD-691B-3190-51733A5F17F4}"/>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5466869"/>
      </p:ext>
    </p:extLst>
  </p:cSld>
  <p:clrMapOvr>
    <a:masterClrMapping/>
  </p:clrMapOvr>
  <mc:AlternateContent xmlns:mc="http://schemas.openxmlformats.org/markup-compatibility/2006" xmlns:p14="http://schemas.microsoft.com/office/powerpoint/2010/main">
    <mc:Choice Requires="p14">
      <p:transition spd="slow" p14:dur="2000" advTm="170927"/>
    </mc:Choice>
    <mc:Fallback xmlns="">
      <p:transition spd="slow" advTm="170927"/>
    </mc:Fallback>
  </mc:AlternateContent>
  <p:extLst>
    <p:ext uri="{3A86A75C-4F4B-4683-9AE1-C65F6400EC91}">
      <p14:laserTraceLst xmlns:p14="http://schemas.microsoft.com/office/powerpoint/2010/main">
        <p14:tracePtLst>
          <p14:tracePt t="37758" x="4203700" y="6413500"/>
          <p14:tracePt t="38286" x="4919663" y="6826250"/>
          <p14:tracePt t="38295" x="4967288" y="6802438"/>
          <p14:tracePt t="38298" x="4991100" y="6794500"/>
          <p14:tracePt t="38305" x="5014913" y="6786563"/>
          <p14:tracePt t="38315" x="5046663" y="6778625"/>
          <p14:tracePt t="38319" x="5072063" y="6778625"/>
          <p14:tracePt t="38329" x="5111750" y="6778625"/>
          <p14:tracePt t="38334" x="5143500" y="6778625"/>
          <p14:tracePt t="38345" x="5191125" y="6778625"/>
          <p14:tracePt t="38349" x="5230813" y="6778625"/>
          <p14:tracePt t="38356" x="5278438" y="6770688"/>
          <p14:tracePt t="38365" x="5341938" y="6738938"/>
          <p14:tracePt t="38370" x="5407025" y="6723063"/>
          <p14:tracePt t="38379" x="5486400" y="6707188"/>
          <p14:tracePt t="38384" x="5565775" y="6681788"/>
          <p14:tracePt t="38397" x="5653088" y="6650038"/>
          <p14:tracePt t="38400" x="5740400" y="6618288"/>
          <p14:tracePt t="38406" x="5845175" y="6594475"/>
          <p14:tracePt t="38414" x="5900738" y="6586538"/>
          <p14:tracePt t="38420" x="5980113" y="6562725"/>
          <p14:tracePt t="38430" x="6051550" y="6554788"/>
          <p14:tracePt t="38434" x="6116638" y="6538913"/>
          <p14:tracePt t="38444" x="6156325" y="6530975"/>
          <p14:tracePt t="38449" x="6203950" y="6515100"/>
          <p14:tracePt t="38456" x="6227763" y="6507163"/>
          <p14:tracePt t="38464" x="6259513" y="6491288"/>
          <p14:tracePt t="38471" x="6275388" y="6491288"/>
          <p14:tracePt t="38480" x="6299200" y="6483350"/>
          <p14:tracePt t="38485" x="6315075" y="6475413"/>
          <p14:tracePt t="38494" x="6330950" y="6467475"/>
          <p14:tracePt t="38499" x="6338888" y="6467475"/>
          <p14:tracePt t="38509" x="6354763" y="6467475"/>
          <p14:tracePt t="38514" x="6370638" y="6467475"/>
          <p14:tracePt t="38521" x="6378575" y="6467475"/>
          <p14:tracePt t="38530" x="6394450" y="6467475"/>
          <p14:tracePt t="38535" x="6402388" y="6467475"/>
          <p14:tracePt t="38546" x="6418263" y="6467475"/>
          <p14:tracePt t="38549" x="6426200" y="6467475"/>
          <p14:tracePt t="38559" x="6434138" y="6467475"/>
          <p14:tracePt t="38571" x="6442075" y="6467475"/>
          <p14:tracePt t="38580" x="6451600" y="6467475"/>
          <p14:tracePt t="38586" x="6467475" y="6467475"/>
          <p14:tracePt t="38595" x="6475413" y="6467475"/>
          <p14:tracePt t="38600" x="6483350" y="6467475"/>
          <p14:tracePt t="38611" x="6507163" y="6467475"/>
          <p14:tracePt t="38615" x="6530975" y="6467475"/>
          <p14:tracePt t="38622" x="6538913" y="6467475"/>
          <p14:tracePt t="38630" x="6554788" y="6467475"/>
          <p14:tracePt t="38637" x="6562725" y="6467475"/>
          <p14:tracePt t="38645" x="6578600" y="6467475"/>
          <p14:tracePt t="38651" x="6594475" y="6467475"/>
          <p14:tracePt t="38666" x="6602413" y="6467475"/>
          <p14:tracePt t="38681" x="6610350" y="6467475"/>
          <p14:tracePt t="38718" x="6618288" y="6467475"/>
          <p14:tracePt t="39071" x="6626225" y="6411913"/>
          <p14:tracePt t="39078" x="6642100" y="6323013"/>
          <p14:tracePt t="39085" x="6650038" y="6283325"/>
          <p14:tracePt t="39095" x="6657975" y="6259513"/>
          <p14:tracePt t="39100" x="6665913" y="6227763"/>
          <p14:tracePt t="39113" x="6673850" y="6211888"/>
          <p14:tracePt t="39116" x="6673850" y="6203950"/>
          <p14:tracePt t="39122" x="6681788" y="6180138"/>
          <p14:tracePt t="39130" x="6689725" y="6164263"/>
          <p14:tracePt t="39136" x="6689725" y="6156325"/>
          <p14:tracePt t="39145" x="6697663" y="6140450"/>
          <p14:tracePt t="39151" x="6697663" y="6116638"/>
          <p14:tracePt t="39162" x="6705600" y="6084888"/>
          <p14:tracePt t="39166" x="6721475" y="6029325"/>
          <p14:tracePt t="39172" x="6737350" y="5956300"/>
          <p14:tracePt t="39180" x="6761163" y="5924550"/>
          <p14:tracePt t="39186" x="6777038" y="5884863"/>
          <p14:tracePt t="39198" x="6794500" y="5853113"/>
          <p14:tracePt t="39211" x="6810375" y="5781675"/>
          <p14:tracePt t="39217" x="6818313" y="5741988"/>
          <p14:tracePt t="39223" x="6818313" y="5710238"/>
          <p14:tracePt t="39230" x="6818313" y="5670550"/>
          <p14:tracePt t="39237" x="6834188" y="5597525"/>
          <p14:tracePt t="39245" x="6834188" y="5573713"/>
          <p14:tracePt t="39251" x="6834188" y="5549900"/>
          <p14:tracePt t="39261" x="6834188" y="5510213"/>
          <p14:tracePt t="39266" x="6834188" y="5478463"/>
          <p14:tracePt t="39274" x="6834188" y="5446713"/>
          <p14:tracePt t="39284" x="6834188" y="5391150"/>
          <p14:tracePt t="39288" x="6834188" y="5335588"/>
          <p14:tracePt t="39297" x="6826250" y="5294313"/>
          <p14:tracePt t="39302" x="6826250" y="5278438"/>
          <p14:tracePt t="39311" x="6826250" y="5270500"/>
          <p14:tracePt t="39317" x="6826250" y="5262563"/>
          <p14:tracePt t="39328" x="6826250" y="5254625"/>
          <p14:tracePt t="39346" x="6826250" y="5246688"/>
          <p14:tracePt t="39353" x="6818313" y="5238750"/>
          <p14:tracePt t="39362" x="6810375" y="5230813"/>
          <p14:tracePt t="39367" x="6810375" y="5222875"/>
          <p14:tracePt t="39377" x="6810375" y="5191125"/>
          <p14:tracePt t="39382" x="6810375" y="5183188"/>
          <p14:tracePt t="39389" x="6810375" y="5159375"/>
          <p14:tracePt t="39397" x="6810375" y="5143500"/>
          <p14:tracePt t="39411" x="6810375" y="5135563"/>
          <p14:tracePt t="39427" x="6810375" y="5127625"/>
          <p14:tracePt t="39432" x="6810375" y="5119688"/>
          <p14:tracePt t="39448" x="6810375" y="5111750"/>
          <p14:tracePt t="39463" x="6810375" y="5103813"/>
          <p14:tracePt t="39468" x="6810375" y="5095875"/>
          <p14:tracePt t="39477" x="6810375" y="5087938"/>
          <p14:tracePt t="39482" x="6810375" y="5080000"/>
          <p14:tracePt t="39498" x="6810375" y="5064125"/>
          <p14:tracePt t="39512" x="6810375" y="5056188"/>
          <p14:tracePt t="39519" x="6810375" y="5048250"/>
          <p14:tracePt t="41029" x="6810375" y="4984750"/>
          <p14:tracePt t="41036" x="6818313" y="4935538"/>
          <p14:tracePt t="41047" x="6826250" y="4856163"/>
          <p14:tracePt t="41052" x="6842125" y="4752975"/>
          <p14:tracePt t="41060" x="6881813" y="4552950"/>
          <p14:tracePt t="41065" x="6881813" y="4441825"/>
          <p14:tracePt t="41073" x="6889750" y="4354513"/>
          <p14:tracePt t="41081" x="6889750" y="4210050"/>
          <p14:tracePt t="41086" x="6945313" y="3930650"/>
          <p14:tracePt t="41096" x="6945313" y="3819525"/>
          <p14:tracePt t="41101" x="6953250" y="3740150"/>
          <p14:tracePt t="41111" x="6969125" y="3621088"/>
          <p14:tracePt t="41116" x="6985000" y="3524250"/>
          <p14:tracePt t="41128" x="7032625" y="3325813"/>
          <p14:tracePt t="41131" x="7040563" y="3270250"/>
          <p14:tracePt t="41137" x="7056438" y="3197225"/>
          <p14:tracePt t="41146" x="7072313" y="3133725"/>
          <p14:tracePt t="41151" x="7096125" y="3070225"/>
          <p14:tracePt t="41162" x="7119938" y="2990850"/>
          <p14:tracePt t="41166" x="7135813" y="2894013"/>
          <p14:tracePt t="41175" x="7161213" y="2759075"/>
          <p14:tracePt t="41181" x="7169150" y="2719388"/>
          <p14:tracePt t="41188" x="7177088" y="2663825"/>
          <p14:tracePt t="41197" x="7185025" y="2600325"/>
          <p14:tracePt t="41202" x="7185025" y="2503488"/>
          <p14:tracePt t="41211" x="7200900" y="2384425"/>
          <p14:tracePt t="41217" x="7200900" y="2336800"/>
          <p14:tracePt t="41226" x="7208838" y="2281238"/>
          <p14:tracePt t="41231" x="7216775" y="2216150"/>
          <p14:tracePt t="41239" x="7224713" y="2192338"/>
          <p14:tracePt t="41246" x="7232650" y="2152650"/>
          <p14:tracePt t="41252" x="7240588" y="2097088"/>
          <p14:tracePt t="41261" x="7256463" y="1978025"/>
          <p14:tracePt t="41267" x="7264400" y="1922463"/>
          <p14:tracePt t="41275" x="7280275" y="1841500"/>
          <p14:tracePt t="41282" x="7288213" y="1778000"/>
          <p14:tracePt t="41290" x="7288213" y="1746250"/>
          <p14:tracePt t="41296" x="7296150" y="1658938"/>
          <p14:tracePt t="41303" x="7319963" y="1538288"/>
          <p14:tracePt t="41311" x="7327900" y="1482725"/>
          <p14:tracePt t="41318" x="7343775" y="1387475"/>
          <p14:tracePt t="41327" x="7343775" y="1347788"/>
          <p14:tracePt t="41332" x="7343775" y="1323975"/>
          <p14:tracePt t="41343" x="7343775" y="1308100"/>
          <p14:tracePt t="41347" x="7359650" y="1276350"/>
          <p14:tracePt t="41353" x="7367588" y="1252538"/>
          <p14:tracePt t="41361" x="7375525" y="1212850"/>
          <p14:tracePt t="41368" x="7383463" y="1195388"/>
          <p14:tracePt t="41377" x="7407275" y="1123950"/>
          <p14:tracePt t="41382" x="7462838" y="1044575"/>
          <p14:tracePt t="41392" x="7496175" y="989013"/>
          <p14:tracePt t="41397" x="7551738" y="917575"/>
          <p14:tracePt t="41404" x="7591425" y="852488"/>
          <p14:tracePt t="41413" x="7797800" y="677863"/>
          <p14:tracePt t="41571" x="7839075" y="685800"/>
          <p14:tracePt t="41578" x="7878763" y="693738"/>
          <p14:tracePt t="41586" x="7910513" y="709613"/>
          <p14:tracePt t="41595" x="7942263" y="717550"/>
          <p14:tracePt t="41600" x="7989888" y="725488"/>
          <p14:tracePt t="41611" x="8045450" y="733425"/>
          <p14:tracePt t="41614" x="8101013" y="757238"/>
          <p14:tracePt t="41622" x="8148638" y="765175"/>
          <p14:tracePt t="41630" x="8205788" y="773113"/>
          <p14:tracePt t="41635" x="8245475" y="781050"/>
          <p14:tracePt t="41643" x="8269288" y="781050"/>
          <p14:tracePt t="41649" x="8293100" y="781050"/>
          <p14:tracePt t="41658" x="8308975" y="781050"/>
          <p14:tracePt t="41664" x="8332788" y="788988"/>
          <p14:tracePt t="41671" x="8348663" y="788988"/>
          <p14:tracePt t="41679" x="8372475" y="788988"/>
          <p14:tracePt t="41686" x="8396288" y="788988"/>
          <p14:tracePt t="41694" x="8412163" y="788988"/>
          <p14:tracePt t="41700" x="8451850" y="788988"/>
          <p14:tracePt t="41708" x="8483600" y="796925"/>
          <p14:tracePt t="41715" x="8531225" y="796925"/>
          <p14:tracePt t="41726" x="8548688" y="804863"/>
          <p14:tracePt t="41730" x="8604250" y="804863"/>
          <p14:tracePt t="41737" x="8620125" y="804863"/>
          <p14:tracePt t="41745" x="8659813" y="812800"/>
          <p14:tracePt t="41752" x="8683625" y="812800"/>
          <p14:tracePt t="41761" x="8707438" y="812800"/>
          <p14:tracePt t="41766" x="8731250" y="812800"/>
          <p14:tracePt t="41775" x="8755063" y="812800"/>
          <p14:tracePt t="41781" x="8786813" y="820738"/>
          <p14:tracePt t="41787" x="8802688" y="820738"/>
          <p14:tracePt t="41796" x="8842375" y="828675"/>
          <p14:tracePt t="41802" x="8883650" y="828675"/>
          <p14:tracePt t="41810" x="8931275" y="828675"/>
          <p14:tracePt t="41816" x="8986838" y="836613"/>
          <p14:tracePt t="41825" x="9034463" y="852488"/>
          <p14:tracePt t="41830" x="9074150" y="869950"/>
          <p14:tracePt t="41838" x="9129713" y="885825"/>
          <p14:tracePt t="41846" x="9177338" y="909638"/>
          <p14:tracePt t="41852" x="9224963" y="917575"/>
          <p14:tracePt t="41861" x="9290050" y="933450"/>
          <p14:tracePt t="41866" x="9353550" y="949325"/>
          <p14:tracePt t="41874" x="9424988" y="957263"/>
          <p14:tracePt t="41881" x="9488488" y="957263"/>
          <p14:tracePt t="41890" x="9536113" y="965200"/>
          <p14:tracePt t="41896" x="9585325" y="981075"/>
          <p14:tracePt t="41903" x="9656763" y="996950"/>
          <p14:tracePt t="41911" x="9752013" y="1020763"/>
          <p14:tracePt t="41917" x="9823450" y="1044575"/>
          <p14:tracePt t="41927" x="9910763" y="1068388"/>
          <p14:tracePt t="41932" x="9991725" y="1076325"/>
          <p14:tracePt t="41941" x="10031413" y="1084263"/>
          <p14:tracePt t="41946" x="10110788" y="1100138"/>
          <p14:tracePt t="41953" x="10174288" y="1108075"/>
          <p14:tracePt t="41961" x="10245725" y="1116013"/>
          <p14:tracePt t="41968" x="10350500" y="1131888"/>
          <p14:tracePt t="41978" x="10421938" y="1155700"/>
          <p14:tracePt t="41982" x="10477500" y="1163638"/>
          <p14:tracePt t="41991" x="10509250" y="1163638"/>
          <p14:tracePt t="41996" x="10604500" y="1187450"/>
          <p14:tracePt t="42004" x="10612438" y="1187450"/>
          <p14:tracePt t="42012" x="10620375" y="1187450"/>
          <p14:tracePt t="42503" x="10860088" y="1260475"/>
          <p14:tracePt t="42510" x="10923588" y="1292225"/>
          <p14:tracePt t="42518" x="11028363" y="1339850"/>
          <p14:tracePt t="42527" x="11115675" y="1387475"/>
          <p14:tracePt t="42532" x="11242675" y="1450975"/>
          <p14:tracePt t="42542" x="11306175" y="1498600"/>
          <p14:tracePt t="42547" x="11363325" y="1530350"/>
          <p14:tracePt t="42554" x="11418888" y="1571625"/>
          <p14:tracePt t="42562" x="11466513" y="1603375"/>
          <p14:tracePt t="42568" x="11506200" y="1643063"/>
          <p14:tracePt t="42578" x="11530013" y="1658938"/>
          <p14:tracePt t="42583" x="11561763" y="1674813"/>
          <p14:tracePt t="42593" x="11585575" y="1698625"/>
          <p14:tracePt t="42597" x="11625263" y="1730375"/>
          <p14:tracePt t="42604" x="11641138" y="1738313"/>
          <p14:tracePt t="42612" x="11690350" y="1770063"/>
          <p14:tracePt t="42619" x="11706225" y="1785938"/>
          <p14:tracePt t="42628" x="11714163" y="1801813"/>
          <p14:tracePt t="42632" x="11737975" y="1825625"/>
          <p14:tracePt t="42642" x="11737975" y="1857375"/>
          <p14:tracePt t="42648" x="11753850" y="1873250"/>
          <p14:tracePt t="42655" x="11761788" y="1890713"/>
          <p14:tracePt t="42662" x="11769725" y="1906588"/>
          <p14:tracePt t="42669" x="11769725" y="1922463"/>
          <p14:tracePt t="42678" x="11769725" y="1938338"/>
          <p14:tracePt t="42683" x="11769725" y="1946275"/>
          <p14:tracePt t="42693" x="11769725" y="1954213"/>
          <p14:tracePt t="42698" x="11769725" y="1962150"/>
          <p14:tracePt t="42707" x="11769725" y="1978025"/>
          <p14:tracePt t="42712" x="11769725" y="1985963"/>
          <p14:tracePt t="42719" x="11769725" y="1993900"/>
          <p14:tracePt t="42728" x="11769725" y="2017713"/>
          <p14:tracePt t="42734" x="11761788" y="2025650"/>
          <p14:tracePt t="42743" x="11753850" y="2033588"/>
          <p14:tracePt t="42748" x="11745913" y="2033588"/>
          <p14:tracePt t="42758" x="11737975" y="2041525"/>
          <p14:tracePt t="42770" x="11737975" y="2057400"/>
          <p14:tracePt t="42778" x="11730038" y="2065338"/>
          <p14:tracePt t="42785" x="11730038" y="2073275"/>
          <p14:tracePt t="42794" x="11730038" y="2081213"/>
          <p14:tracePt t="42799" x="11730038" y="2097088"/>
          <p14:tracePt t="42808" x="11730038" y="2120900"/>
          <p14:tracePt t="42813" x="11730038" y="2160588"/>
          <p14:tracePt t="42820" x="11737975" y="2168525"/>
          <p14:tracePt t="42828" x="11737975" y="2200275"/>
          <p14:tracePt t="42835" x="11761788" y="2241550"/>
          <p14:tracePt t="42844" x="11785600" y="2297113"/>
          <p14:tracePt t="42849" x="11801475" y="2344738"/>
          <p14:tracePt t="42858" x="11825288" y="2392363"/>
          <p14:tracePt t="42864" x="11849100" y="2439988"/>
          <p14:tracePt t="42872" x="11864975" y="2471738"/>
          <p14:tracePt t="42880" x="11872913" y="2511425"/>
          <p14:tracePt t="42886" x="11880850" y="2543175"/>
          <p14:tracePt t="42894" x="11888788" y="2592388"/>
          <p14:tracePt t="42900" x="11888788" y="2608263"/>
          <p14:tracePt t="42908" x="11888788" y="2647950"/>
          <p14:tracePt t="42915" x="11888788" y="2663825"/>
          <p14:tracePt t="42926" x="11888788" y="2687638"/>
          <p14:tracePt t="42929" x="11888788" y="2703513"/>
          <p14:tracePt t="42937" x="11888788" y="2711450"/>
          <p14:tracePt t="42945" x="11888788" y="2735263"/>
          <p14:tracePt t="42951" x="11888788" y="2751138"/>
          <p14:tracePt t="42960" x="11888788" y="2767013"/>
          <p14:tracePt t="42978" x="11888788" y="2790825"/>
          <p14:tracePt t="42980" x="11888788" y="2822575"/>
          <p14:tracePt t="42987" x="11888788" y="2838450"/>
          <p14:tracePt t="42995" x="11888788" y="2870200"/>
          <p14:tracePt t="43001" x="11888788" y="2886075"/>
          <p14:tracePt t="43012" x="11888788" y="2909888"/>
          <p14:tracePt t="43016" x="11888788" y="2935288"/>
          <p14:tracePt t="43024" x="11888788" y="2943225"/>
          <p14:tracePt t="43030" x="11888788" y="2951163"/>
          <p14:tracePt t="43037" x="11888788" y="2967038"/>
          <p14:tracePt t="43048" x="11888788" y="2974975"/>
          <p14:tracePt t="43052" x="11888788" y="2990850"/>
          <p14:tracePt t="43061" x="11880850" y="2998788"/>
          <p14:tracePt t="43066" x="11880850" y="3006725"/>
          <p14:tracePt t="43074" x="11880850" y="3014663"/>
          <p14:tracePt t="43081" x="11880850" y="3022600"/>
          <p14:tracePt t="43092" x="11872913" y="3038475"/>
          <p14:tracePt t="43096" x="11872913" y="3046413"/>
          <p14:tracePt t="43102" x="11864975" y="3062288"/>
          <p14:tracePt t="43117" x="11864975" y="3070225"/>
          <p14:tracePt t="43132" x="11864975" y="3078163"/>
          <p14:tracePt t="43142" x="11864975" y="3086100"/>
          <p14:tracePt t="43147" x="11864975" y="3094038"/>
          <p14:tracePt t="43153" x="11864975" y="3101975"/>
          <p14:tracePt t="43168" x="11864975" y="3109913"/>
          <p14:tracePt t="43178" x="11864975" y="3117850"/>
          <p14:tracePt t="43192" x="11864975" y="3125788"/>
          <p14:tracePt t="43218" x="11849100" y="3125788"/>
          <p14:tracePt t="45054" x="11849100" y="3117850"/>
          <p14:tracePt t="45061" x="11849100" y="3109913"/>
          <p14:tracePt t="45077" x="11849100" y="3101975"/>
          <p14:tracePt t="45082" x="11849100" y="3094038"/>
          <p14:tracePt t="45097" x="11849100" y="3086100"/>
          <p14:tracePt t="45133" x="11849100" y="3078163"/>
          <p14:tracePt t="45177" x="11849100" y="3070225"/>
          <p14:tracePt t="45185" x="11849100" y="3062288"/>
          <p14:tracePt t="45213" x="11849100" y="3054350"/>
          <p14:tracePt t="45264" x="11849100" y="3046413"/>
          <p14:tracePt t="45300" x="11849100" y="3038475"/>
          <p14:tracePt t="45329" x="11849100" y="3030538"/>
          <p14:tracePt t="45358" x="11849100" y="3022600"/>
          <p14:tracePt t="45451" x="11849100" y="3014663"/>
          <p14:tracePt t="50908" x="11841163" y="2967038"/>
          <p14:tracePt t="50916" x="11841163" y="2943225"/>
          <p14:tracePt t="50924" x="11841163" y="2927350"/>
          <p14:tracePt t="50930" x="11841163" y="2919413"/>
          <p14:tracePt t="50939" x="11833225" y="2909888"/>
          <p14:tracePt t="50944" x="11833225" y="2901950"/>
          <p14:tracePt t="50955" x="11833225" y="2894013"/>
          <p14:tracePt t="50972" x="11833225" y="2886075"/>
          <p14:tracePt t="50980" x="11825288" y="2878138"/>
          <p14:tracePt t="50989" x="11817350" y="2878138"/>
          <p14:tracePt t="50995" x="11817350" y="2870200"/>
          <p14:tracePt t="51004" x="11817350" y="2862263"/>
          <p14:tracePt t="51016" x="11817350" y="2854325"/>
          <p14:tracePt t="51025" x="11817350" y="2846388"/>
          <p14:tracePt t="51045" x="11817350" y="2838450"/>
          <p14:tracePt t="51060" x="11817350" y="2830513"/>
          <p14:tracePt t="51082" x="11817350" y="2822575"/>
          <p14:tracePt t="51131" x="11817350" y="2814638"/>
          <p14:tracePt t="51177" x="11817350" y="2806700"/>
          <p14:tracePt t="51211" x="11817350" y="2798763"/>
          <p14:tracePt t="51247" x="11817350" y="2790825"/>
          <p14:tracePt t="51328" x="11817350" y="2782888"/>
          <p14:tracePt t="51594" x="11809413" y="2774950"/>
          <p14:tracePt t="51601" x="11801475" y="2751138"/>
          <p14:tracePt t="51609" x="11801475" y="2743200"/>
          <p14:tracePt t="51616" x="11793538" y="2735263"/>
          <p14:tracePt t="51624" x="11793538" y="2719388"/>
          <p14:tracePt t="51630" x="11793538" y="2703513"/>
          <p14:tracePt t="51640" x="11785600" y="2679700"/>
          <p14:tracePt t="51645" x="11777663" y="2640013"/>
          <p14:tracePt t="51655" x="11777663" y="2632075"/>
          <p14:tracePt t="51660" x="11761788" y="2616200"/>
          <p14:tracePt t="51667" x="11761788" y="2584450"/>
          <p14:tracePt t="51675" x="11761788" y="2566988"/>
          <p14:tracePt t="51682" x="11761788" y="2559050"/>
          <p14:tracePt t="51690" x="11761788" y="2551113"/>
          <p14:tracePt t="51695" x="11761788" y="2519363"/>
          <p14:tracePt t="51704" x="11761788" y="2503488"/>
          <p14:tracePt t="51710" x="11761788" y="2495550"/>
          <p14:tracePt t="51718" x="11761788" y="2463800"/>
          <p14:tracePt t="51725" x="11761788" y="2447925"/>
          <p14:tracePt t="51732" x="11761788" y="2384425"/>
          <p14:tracePt t="51740" x="11761788" y="2376488"/>
          <p14:tracePt t="51746" x="11761788" y="2320925"/>
          <p14:tracePt t="51756" x="11761788" y="2297113"/>
          <p14:tracePt t="51760" x="11761788" y="2249488"/>
          <p14:tracePt t="51769" x="11777663" y="2192338"/>
          <p14:tracePt t="51775" x="11777663" y="2152650"/>
          <p14:tracePt t="51782" x="11777663" y="2112963"/>
          <p14:tracePt t="51791" x="11777663" y="2097088"/>
          <p14:tracePt t="51797" x="11777663" y="2081213"/>
          <p14:tracePt t="51807" x="11777663" y="2041525"/>
          <p14:tracePt t="51812" x="11777663" y="2033588"/>
          <p14:tracePt t="51821" x="11777663" y="2017713"/>
          <p14:tracePt t="51826" x="11777663" y="1993900"/>
          <p14:tracePt t="51833" x="11777663" y="1985963"/>
          <p14:tracePt t="51841" x="11777663" y="1978025"/>
          <p14:tracePt t="51857" x="11777663" y="1970088"/>
          <p14:tracePt t="51871" x="11777663" y="1962150"/>
          <p14:tracePt t="51891" x="11777663" y="1946275"/>
          <p14:tracePt t="51941" x="11777663" y="1954213"/>
          <p14:tracePt t="51956" x="11777663" y="1962150"/>
          <p14:tracePt t="51962" x="11777663" y="1970088"/>
          <p14:tracePt t="51977" x="11777663" y="1985963"/>
          <p14:tracePt t="51985" x="11777663" y="2009775"/>
          <p14:tracePt t="51992" x="11777663" y="2025650"/>
          <p14:tracePt t="51998" x="11777663" y="2041525"/>
          <p14:tracePt t="52007" x="11777663" y="2065338"/>
          <p14:tracePt t="52013" x="11785600" y="2097088"/>
          <p14:tracePt t="52024" x="11793538" y="2144713"/>
          <p14:tracePt t="52029" x="11801475" y="2216150"/>
          <p14:tracePt t="52037" x="11817350" y="2328863"/>
          <p14:tracePt t="52042" x="11817350" y="2455863"/>
          <p14:tracePt t="52049" x="11817350" y="2527300"/>
          <p14:tracePt t="52059" x="11817350" y="2600325"/>
          <p14:tracePt t="52063" x="11817350" y="2711450"/>
          <p14:tracePt t="52074" x="11817350" y="2782888"/>
          <p14:tracePt t="52079" x="11817350" y="2838450"/>
          <p14:tracePt t="52088" x="11809413" y="2943225"/>
          <p14:tracePt t="52093" x="11809413" y="3014663"/>
          <p14:tracePt t="52100" x="11809413" y="3070225"/>
          <p14:tracePt t="52108" x="11809413" y="3141663"/>
          <p14:tracePt t="52115" x="11801475" y="3189288"/>
          <p14:tracePt t="52123" x="11801475" y="3262313"/>
          <p14:tracePt t="52129" x="11801475" y="3317875"/>
          <p14:tracePt t="52139" x="11801475" y="3381375"/>
          <p14:tracePt t="52143" x="11793538" y="3429000"/>
          <p14:tracePt t="52154" x="11793538" y="3500438"/>
          <p14:tracePt t="52158" x="11793538" y="3548063"/>
          <p14:tracePt t="52165" x="11793538" y="3587750"/>
          <p14:tracePt t="52174" x="11793538" y="3621088"/>
          <p14:tracePt t="52179" x="11793538" y="3660775"/>
          <p14:tracePt t="52190" x="11793538" y="3700463"/>
          <p14:tracePt t="52194" x="11793538" y="3716338"/>
          <p14:tracePt t="52203" x="11793538" y="3732213"/>
          <p14:tracePt t="52208" x="11793538" y="3763963"/>
          <p14:tracePt t="52215" x="11793538" y="3795713"/>
          <p14:tracePt t="52224" x="11793538" y="3811588"/>
          <p14:tracePt t="52230" x="11793538" y="3827463"/>
          <p14:tracePt t="52240" x="11801475" y="3843338"/>
          <p14:tracePt t="52244" x="11809413" y="3867150"/>
          <p14:tracePt t="52253" x="11809413" y="3875088"/>
          <p14:tracePt t="52259" x="11809413" y="3890963"/>
          <p14:tracePt t="52266" x="11809413" y="3906838"/>
          <p14:tracePt t="52274" x="11809413" y="3930650"/>
          <p14:tracePt t="52281" x="11809413" y="3938588"/>
          <p14:tracePt t="52289" x="11809413" y="3948113"/>
          <p14:tracePt t="52295" x="11809413" y="3956050"/>
          <p14:tracePt t="52303" x="11809413" y="3963988"/>
          <p14:tracePt t="52310" x="11809413" y="3987800"/>
          <p14:tracePt t="52317" x="11809413" y="3995738"/>
          <p14:tracePt t="52332" x="11809413" y="4011613"/>
          <p14:tracePt t="52346" x="11809413" y="4019550"/>
          <p14:tracePt t="52354" x="11809413" y="4035425"/>
          <p14:tracePt t="52360" x="11809413" y="4059238"/>
          <p14:tracePt t="52372" x="11809413" y="4090988"/>
          <p14:tracePt t="52375" x="11809413" y="4106863"/>
          <p14:tracePt t="52382" x="11801475" y="4122738"/>
          <p14:tracePt t="52391" x="11801475" y="4130675"/>
          <p14:tracePt t="52396" x="11793538" y="4154488"/>
          <p14:tracePt t="52407" x="11793538" y="4162425"/>
          <p14:tracePt t="52411" x="11793538" y="4170363"/>
          <p14:tracePt t="52420" x="11793538" y="4186238"/>
          <p14:tracePt t="52433" x="11793538" y="4194175"/>
          <p14:tracePt t="52442" x="11793538" y="4202113"/>
          <p14:tracePt t="52458" x="11793538" y="4210050"/>
          <p14:tracePt t="52462" x="11793538" y="4217988"/>
          <p14:tracePt t="52484" x="11793538" y="4225925"/>
          <p14:tracePt t="52521" x="11793538" y="4233863"/>
          <p14:tracePt t="52542" x="11793538" y="4249738"/>
          <p14:tracePt t="52591" x="11793538" y="4257675"/>
          <p14:tracePt t="54782" x="11761788" y="4241800"/>
          <p14:tracePt t="54789" x="11706225" y="4210050"/>
          <p14:tracePt t="54796" x="11664950" y="4186238"/>
          <p14:tracePt t="54805" x="11609388" y="4130675"/>
          <p14:tracePt t="54810" x="11545888" y="4083050"/>
          <p14:tracePt t="54821" x="11426825" y="3987800"/>
          <p14:tracePt t="54825" x="11347450" y="3956050"/>
          <p14:tracePt t="54833" x="11242675" y="3890963"/>
          <p14:tracePt t="54840" x="11187113" y="3851275"/>
          <p14:tracePt t="54849" x="11147425" y="3827463"/>
          <p14:tracePt t="54856" x="11083925" y="3771900"/>
          <p14:tracePt t="54863" x="11052175" y="3740150"/>
          <p14:tracePt t="54871" x="10988675" y="3700463"/>
          <p14:tracePt t="54876" x="10931525" y="3652838"/>
          <p14:tracePt t="54887" x="10860088" y="3595688"/>
          <p14:tracePt t="54892" x="10780713" y="3516313"/>
          <p14:tracePt t="54898" x="10661650" y="3373438"/>
          <p14:tracePt t="54907" x="10572750" y="3244850"/>
          <p14:tracePt t="54911" x="10509250" y="3141663"/>
          <p14:tracePt t="54924" x="10469563" y="3062288"/>
          <p14:tracePt t="54927" x="10437813" y="3022600"/>
          <p14:tracePt t="54937" x="10398125" y="2943225"/>
          <p14:tracePt t="54941" x="10358438" y="2894013"/>
          <p14:tracePt t="54948" x="10318750" y="2838450"/>
          <p14:tracePt t="54956" x="10253663" y="2782888"/>
          <p14:tracePt t="54961" x="10213975" y="2743200"/>
          <p14:tracePt t="54973" x="10158413" y="2695575"/>
          <p14:tracePt t="54976" x="10110788" y="2663825"/>
          <p14:tracePt t="54986" x="10055225" y="2592388"/>
          <p14:tracePt t="54991" x="10007600" y="2511425"/>
          <p14:tracePt t="54998" x="9983788" y="2463800"/>
          <p14:tracePt t="55008" x="9936163" y="2408238"/>
          <p14:tracePt t="55013" x="9918700" y="2368550"/>
          <p14:tracePt t="55022" x="9902825" y="2360613"/>
          <p14:tracePt t="55027" x="9894888" y="2352675"/>
          <p14:tracePt t="55035" x="9871075" y="2328863"/>
          <p14:tracePt t="55042" x="9863138" y="2320925"/>
          <p14:tracePt t="55048" x="9847263" y="2305050"/>
          <p14:tracePt t="55057" x="9831388" y="2297113"/>
          <p14:tracePt t="55064" x="9807575" y="2281238"/>
          <p14:tracePt t="55075" x="9791700" y="2265363"/>
          <p14:tracePt t="55079" x="9775825" y="2249488"/>
          <p14:tracePt t="55089" x="9744075" y="2224088"/>
          <p14:tracePt t="55093" x="9720263" y="2192338"/>
          <p14:tracePt t="55105" x="9712325" y="2168525"/>
          <p14:tracePt t="55111" x="9696450" y="2152650"/>
          <p14:tracePt t="55116" x="9680575" y="2136775"/>
          <p14:tracePt t="55124" x="9672638" y="2120900"/>
          <p14:tracePt t="55130" x="9656763" y="2112963"/>
          <p14:tracePt t="55139" x="9648825" y="2097088"/>
          <p14:tracePt t="55144" x="9632950" y="2089150"/>
          <p14:tracePt t="55157" x="9625013" y="2081213"/>
          <p14:tracePt t="55162" x="9617075" y="2073275"/>
          <p14:tracePt t="55169" x="9601200" y="2065338"/>
          <p14:tracePt t="55182" x="9593263" y="2057400"/>
          <p14:tracePt t="55189" x="9585325" y="2049463"/>
          <p14:tracePt t="55194" x="9567863" y="2033588"/>
          <p14:tracePt t="55201" x="9551988" y="2009775"/>
          <p14:tracePt t="55207" x="9544050" y="1993900"/>
          <p14:tracePt t="55215" x="9528175" y="1978025"/>
          <p14:tracePt t="55223" x="9520238" y="1970088"/>
          <p14:tracePt t="55229" x="9496425" y="1954213"/>
          <p14:tracePt t="55238" x="9496425" y="1946275"/>
          <p14:tracePt t="55244" x="9480550" y="1938338"/>
          <p14:tracePt t="55254" x="9464675" y="1930400"/>
          <p14:tracePt t="55258" x="9448800" y="1922463"/>
          <p14:tracePt t="55266" x="9440863" y="1922463"/>
          <p14:tracePt t="55273" x="9432925" y="1922463"/>
          <p14:tracePt t="55289" x="9424988" y="1914525"/>
          <p14:tracePt t="55303" x="9417050" y="1906588"/>
          <p14:tracePt t="55309" x="9409113" y="1906588"/>
          <p14:tracePt t="55321" x="9409113" y="1898650"/>
          <p14:tracePt t="55339" x="9409113" y="1890713"/>
          <p14:tracePt t="60584" x="9401175" y="1890713"/>
          <p14:tracePt t="60591" x="9385300" y="1890713"/>
          <p14:tracePt t="60598" x="9369425" y="1890713"/>
          <p14:tracePt t="60605" x="9353550" y="1890713"/>
          <p14:tracePt t="60614" x="9337675" y="1890713"/>
          <p14:tracePt t="60622" x="9321800" y="1890713"/>
          <p14:tracePt t="60628" x="9313863" y="1890713"/>
          <p14:tracePt t="60637" x="9297988" y="1881188"/>
          <p14:tracePt t="60642" x="9290050" y="1873250"/>
          <p14:tracePt t="60650" x="9266238" y="1873250"/>
          <p14:tracePt t="60656" x="9258300" y="1873250"/>
          <p14:tracePt t="60666" x="9242425" y="1865313"/>
          <p14:tracePt t="60671" x="9234488" y="1865313"/>
          <p14:tracePt t="60678" x="9209088" y="1865313"/>
          <p14:tracePt t="60688" x="9201150" y="1865313"/>
          <p14:tracePt t="60692" x="9185275" y="1865313"/>
          <p14:tracePt t="60701" x="9177338" y="1865313"/>
          <p14:tracePt t="60707" x="9161463" y="1865313"/>
          <p14:tracePt t="60716" x="9153525" y="1865313"/>
          <p14:tracePt t="60721" x="9137650" y="1865313"/>
          <p14:tracePt t="60728" x="9129713" y="1865313"/>
          <p14:tracePt t="60737" x="9121775" y="1865313"/>
          <p14:tracePt t="60743" x="9105900" y="1865313"/>
          <p14:tracePt t="60753" x="9097963" y="1865313"/>
          <p14:tracePt t="60757" x="9090025" y="1865313"/>
          <p14:tracePt t="60766" x="9074150" y="1865313"/>
          <p14:tracePt t="60779" x="9066213" y="1865313"/>
          <p14:tracePt t="60787" x="9058275" y="1857375"/>
          <p14:tracePt t="60803" x="9050338" y="1857375"/>
          <p14:tracePt t="60808" x="9042400" y="1857375"/>
          <p14:tracePt t="60817" x="9034463" y="1857375"/>
          <p14:tracePt t="60830" x="9026525" y="1857375"/>
          <p14:tracePt t="60837" x="9018588" y="1857375"/>
          <p14:tracePt t="60932" x="9018588" y="1865313"/>
          <p14:tracePt t="60955" x="9018588" y="1873250"/>
          <p14:tracePt t="60989" x="9018588" y="1881188"/>
          <p14:tracePt t="61018" x="9018588" y="1890713"/>
          <p14:tracePt t="61034" x="9026525" y="1898650"/>
          <p14:tracePt t="61069" x="9034463" y="1898650"/>
          <p14:tracePt t="61090" x="9042400" y="1898650"/>
          <p14:tracePt t="61097" x="9042400" y="1906588"/>
          <p14:tracePt t="61106" x="9050338" y="1906588"/>
          <p14:tracePt t="61121" x="9058275" y="1914525"/>
          <p14:tracePt t="61136" x="9066213" y="1914525"/>
          <p14:tracePt t="61148" x="9074150" y="1914525"/>
          <p14:tracePt t="61156" x="9082088" y="1914525"/>
          <p14:tracePt t="61162" x="9090025" y="1914525"/>
          <p14:tracePt t="61177" x="9097963" y="1914525"/>
          <p14:tracePt t="61191" x="9105900" y="1914525"/>
          <p14:tracePt t="61199" x="9113838" y="1914525"/>
          <p14:tracePt t="61220" x="9121775" y="1914525"/>
          <p14:tracePt t="61271" x="9129713" y="1914525"/>
          <p14:tracePt t="61299" x="9137650" y="1914525"/>
          <p14:tracePt t="61408" x="9137650" y="1922463"/>
          <p14:tracePt t="61437" x="9137650" y="1930400"/>
          <p14:tracePt t="61452" x="9137650" y="1938338"/>
          <p14:tracePt t="61458" x="9137650" y="1946275"/>
          <p14:tracePt t="61468" x="9129713" y="1946275"/>
          <p14:tracePt t="61481" x="9121775" y="1946275"/>
          <p14:tracePt t="61487" x="9121775" y="1954213"/>
          <p14:tracePt t="61494" x="9113838" y="1954213"/>
          <p14:tracePt t="61502" x="9105900" y="1954213"/>
          <p14:tracePt t="61517" x="9097963" y="1954213"/>
          <p14:tracePt t="61532" x="9090025" y="1954213"/>
          <p14:tracePt t="61537" x="9082088" y="1954213"/>
          <p14:tracePt t="61545" x="9074150" y="1954213"/>
          <p14:tracePt t="61559" x="9066213" y="1954213"/>
          <p14:tracePt t="61574" x="9058275" y="1954213"/>
          <p14:tracePt t="61610" x="9050338" y="1954213"/>
          <p14:tracePt t="61625" x="9042400" y="1954213"/>
          <p14:tracePt t="61646" x="9034463" y="1954213"/>
          <p14:tracePt t="61935" x="9050338" y="1954213"/>
          <p14:tracePt t="61943" x="9058275" y="1954213"/>
          <p14:tracePt t="61952" x="9066213" y="1954213"/>
          <p14:tracePt t="61957" x="9074150" y="1954213"/>
          <p14:tracePt t="61966" x="9082088" y="1954213"/>
          <p14:tracePt t="61984" x="9097963" y="1954213"/>
          <p14:tracePt t="61993" x="9105900" y="1954213"/>
          <p14:tracePt t="62003" x="9113838" y="1954213"/>
          <p14:tracePt t="62008" x="9121775" y="1954213"/>
          <p14:tracePt t="62023" x="9129713" y="1954213"/>
          <p14:tracePt t="62037" x="9137650" y="1954213"/>
          <p14:tracePt t="62052" x="9145588" y="1954213"/>
          <p14:tracePt t="62067" x="9153525" y="1954213"/>
          <p14:tracePt t="62074" x="9169400" y="1970088"/>
          <p14:tracePt t="62088" x="9185275" y="1970088"/>
          <p14:tracePt t="62094" x="9193213" y="1970088"/>
          <p14:tracePt t="62104" x="9217025" y="1970088"/>
          <p14:tracePt t="62108" x="9224963" y="1970088"/>
          <p14:tracePt t="62118" x="9234488" y="1970088"/>
          <p14:tracePt t="62123" x="9242425" y="1970088"/>
          <p14:tracePt t="62138" x="9250363" y="1970088"/>
          <p14:tracePt t="62169" x="9266238" y="1970088"/>
          <p14:tracePt t="62204" x="9274175" y="1970088"/>
          <p14:tracePt t="62239" x="9282113" y="1970088"/>
          <p14:tracePt t="62253" x="9290050" y="1970088"/>
          <p14:tracePt t="62260" x="9297988" y="1970088"/>
          <p14:tracePt t="62270" x="9305925" y="1970088"/>
          <p14:tracePt t="62285" x="9313863" y="1970088"/>
          <p14:tracePt t="62290" x="9321800" y="1962150"/>
          <p14:tracePt t="62304" x="9329738" y="1962150"/>
          <p14:tracePt t="62320" x="9337675" y="1962150"/>
          <p14:tracePt t="62325" x="9345613" y="1962150"/>
          <p14:tracePt t="62340" x="9353550" y="1962150"/>
          <p14:tracePt t="62355" x="9353550" y="1954213"/>
          <p14:tracePt t="62370" x="9361488" y="1954213"/>
          <p14:tracePt t="62377" x="9361488" y="1946275"/>
          <p14:tracePt t="62386" x="9369425" y="1930400"/>
          <p14:tracePt t="62402" x="9369425" y="1922463"/>
          <p14:tracePt t="62405" x="9369425" y="1914525"/>
          <p14:tracePt t="110785" x="9401175" y="1914525"/>
          <p14:tracePt t="110792" x="9464675" y="1914525"/>
          <p14:tracePt t="110800" x="9512300" y="1914525"/>
          <p14:tracePt t="110808" x="9601200" y="1922463"/>
          <p14:tracePt t="110816" x="9656763" y="1930400"/>
          <p14:tracePt t="110822" x="9744075" y="1938338"/>
          <p14:tracePt t="110831" x="9815513" y="1954213"/>
          <p14:tracePt t="110836" x="9871075" y="1962150"/>
          <p14:tracePt t="110845" x="9944100" y="1985963"/>
          <p14:tracePt t="110850" x="9983788" y="1993900"/>
          <p14:tracePt t="110862" x="10055225" y="2009775"/>
          <p14:tracePt t="110866" x="10118725" y="2025650"/>
          <p14:tracePt t="110872" x="10158413" y="2033588"/>
          <p14:tracePt t="110881" x="10213975" y="2041525"/>
          <p14:tracePt t="110887" x="10269538" y="2049463"/>
          <p14:tracePt t="110897" x="10318750" y="2049463"/>
          <p14:tracePt t="110901" x="10374313" y="2065338"/>
          <p14:tracePt t="110911" x="10421938" y="2073275"/>
          <p14:tracePt t="110916" x="10477500" y="2073275"/>
          <p14:tracePt t="110922" x="10533063" y="2081213"/>
          <p14:tracePt t="110932" x="10596563" y="2081213"/>
          <p14:tracePt t="110937" x="10629900" y="2089150"/>
          <p14:tracePt t="110947" x="10685463" y="2097088"/>
          <p14:tracePt t="110951" x="10717213" y="2097088"/>
          <p14:tracePt t="110960" x="10741025" y="2097088"/>
          <p14:tracePt t="110967" x="10788650" y="2097088"/>
          <p14:tracePt t="110981" x="10828338" y="2105025"/>
          <p14:tracePt t="110987" x="10860088" y="2105025"/>
          <p14:tracePt t="110998" x="10875963" y="2112963"/>
          <p14:tracePt t="111002" x="10891838" y="2112963"/>
          <p14:tracePt t="111010" x="10923588" y="2120900"/>
          <p14:tracePt t="111017" x="10931525" y="2120900"/>
          <p14:tracePt t="111026" x="10947400" y="2120900"/>
          <p14:tracePt t="111032" x="10963275" y="2136775"/>
          <p14:tracePt t="111038" x="10980738" y="2136775"/>
          <p14:tracePt t="111047" x="10996613" y="2136775"/>
          <p14:tracePt t="111052" x="11012488" y="2136775"/>
          <p14:tracePt t="111060" x="11052175" y="2136775"/>
          <p14:tracePt t="111070" x="11068050" y="2136775"/>
          <p14:tracePt t="111080" x="11075988" y="2136775"/>
          <p14:tracePt t="111083" x="11099800" y="2136775"/>
          <p14:tracePt t="111090" x="11107738" y="2136775"/>
          <p14:tracePt t="111099" x="11123613" y="2144713"/>
          <p14:tracePt t="111103" x="11131550" y="2144713"/>
          <p14:tracePt t="111115" x="11139488" y="2144713"/>
          <p14:tracePt t="111118" x="11155363" y="2144713"/>
          <p14:tracePt t="111133" x="11163300" y="2152650"/>
          <p14:tracePt t="111149" x="11179175" y="2152650"/>
          <p14:tracePt t="111165" x="11202988" y="2152650"/>
          <p14:tracePt t="111169" x="11210925" y="2152650"/>
          <p14:tracePt t="111176" x="11218863" y="2152650"/>
          <p14:tracePt t="111183" x="11234738" y="2152650"/>
          <p14:tracePt t="111190" x="11258550" y="2152650"/>
          <p14:tracePt t="111205" x="11266488" y="2152650"/>
          <p14:tracePt t="111219" x="11274425" y="2152650"/>
          <p14:tracePt t="111249" x="11282363" y="2152650"/>
          <p14:tracePt t="111284" x="11290300" y="2152650"/>
          <p14:tracePt t="111320" x="11298238" y="2152650"/>
          <p14:tracePt t="115957" x="11298238" y="2160588"/>
          <p14:tracePt t="115991" x="11298238" y="2168525"/>
          <p14:tracePt t="116007" x="11298238" y="2176463"/>
          <p14:tracePt t="116043" x="11298238" y="2184400"/>
          <p14:tracePt t="116070" x="11298238" y="2192338"/>
          <p14:tracePt t="116085" x="11298238" y="2200275"/>
          <p14:tracePt t="116099" x="11298238" y="2208213"/>
          <p14:tracePt t="116130" x="11298238" y="2216150"/>
          <p14:tracePt t="116157" x="11298238" y="2224088"/>
          <p14:tracePt t="116174" x="11298238" y="2233613"/>
          <p14:tracePt t="116184" x="11298238" y="2241550"/>
          <p14:tracePt t="116198" x="11290300" y="2241550"/>
          <p14:tracePt t="116205" x="11282363" y="2249488"/>
          <p14:tracePt t="116219" x="11282363" y="2257425"/>
          <p14:tracePt t="116235" x="11282363" y="2265363"/>
          <p14:tracePt t="116280" x="11274425" y="2265363"/>
          <p14:tracePt t="116287" x="11274425" y="2273300"/>
          <p14:tracePt t="116351" x="11274425" y="2281238"/>
          <p14:tracePt t="116446" x="11274425" y="2289175"/>
          <p14:tracePt t="116482" x="11274425" y="2297113"/>
          <p14:tracePt t="116516" x="11274425" y="2305050"/>
          <p14:tracePt t="116538" x="11266488" y="2305050"/>
          <p14:tracePt t="116581" x="11266488" y="2312988"/>
          <p14:tracePt t="116646" x="11258550" y="2312988"/>
          <p14:tracePt t="116653" x="11258550" y="2320925"/>
          <p14:tracePt t="116689" x="11258550" y="2328863"/>
          <p14:tracePt t="116762" x="11258550" y="2336800"/>
          <p14:tracePt t="116798" x="11258550" y="2344738"/>
          <p14:tracePt t="120714" x="11258550" y="2352675"/>
          <p14:tracePt t="120729" x="11258550" y="2360613"/>
          <p14:tracePt t="120744" x="11258550" y="2368550"/>
          <p14:tracePt t="120751" x="11258550" y="2376488"/>
          <p14:tracePt t="120759" x="11258550" y="2392363"/>
          <p14:tracePt t="120776" x="11258550" y="2400300"/>
          <p14:tracePt t="120780" x="11258550" y="2408238"/>
          <p14:tracePt t="120789" x="11258550" y="2416175"/>
          <p14:tracePt t="120794" x="11258550" y="2424113"/>
          <p14:tracePt t="120801" x="11258550" y="2432050"/>
          <p14:tracePt t="120810" x="11258550" y="2447925"/>
          <p14:tracePt t="120826" x="11258550" y="2455863"/>
          <p14:tracePt t="120830" x="11258550" y="2463800"/>
          <p14:tracePt t="120845" x="11258550" y="2471738"/>
          <p14:tracePt t="120852" x="11258550" y="2479675"/>
          <p14:tracePt t="120860" x="11258550" y="2487613"/>
          <p14:tracePt t="120876" x="11258550" y="2495550"/>
          <p14:tracePt t="120881" x="11258550" y="2503488"/>
          <p14:tracePt t="120895" x="11258550" y="2511425"/>
          <p14:tracePt t="120932" x="11258550" y="2519363"/>
          <p14:tracePt t="120953" x="11258550" y="2535238"/>
          <p14:tracePt t="120968" x="11258550" y="2543175"/>
          <p14:tracePt t="120991" x="11258550" y="2551113"/>
          <p14:tracePt t="121011" x="11258550" y="2559050"/>
          <p14:tracePt t="121033" x="11258550" y="2566988"/>
          <p14:tracePt t="121083" x="11258550" y="2576513"/>
          <p14:tracePt t="121120" x="11258550" y="2584450"/>
          <p14:tracePt t="121170" x="11258550" y="2592388"/>
          <p14:tracePt t="121206" x="11258550" y="2600325"/>
          <p14:tracePt t="123648" x="11250613" y="2608263"/>
          <p14:tracePt t="123664" x="11250613" y="2616200"/>
          <p14:tracePt t="123672" x="11250613" y="2624138"/>
          <p14:tracePt t="123678" x="11242675" y="2632075"/>
          <p14:tracePt t="123693" x="11234738" y="2647950"/>
          <p14:tracePt t="123700" x="11218863" y="2671763"/>
          <p14:tracePt t="123708" x="11210925" y="2679700"/>
          <p14:tracePt t="123714" x="11187113" y="2703513"/>
          <p14:tracePt t="123725" x="11163300" y="2727325"/>
          <p14:tracePt t="123728" x="11115675" y="2751138"/>
          <p14:tracePt t="123739" x="11091863" y="2774950"/>
          <p14:tracePt t="123743" x="11060113" y="2798763"/>
          <p14:tracePt t="123750" x="11004550" y="2838450"/>
          <p14:tracePt t="123758" x="10947400" y="2878138"/>
          <p14:tracePt t="123764" x="10899775" y="2909888"/>
          <p14:tracePt t="123774" x="10852150" y="2943225"/>
          <p14:tracePt t="123778" x="10804525" y="2959100"/>
          <p14:tracePt t="123788" x="10756900" y="2974975"/>
          <p14:tracePt t="123793" x="10709275" y="2990850"/>
          <p14:tracePt t="123801" x="10669588" y="3006725"/>
          <p14:tracePt t="123808" x="10604500" y="3030538"/>
          <p14:tracePt t="123815" x="10564813" y="3046413"/>
          <p14:tracePt t="123824" x="10517188" y="3062288"/>
          <p14:tracePt t="123829" x="10461625" y="3070225"/>
          <p14:tracePt t="123837" x="10421938" y="3070225"/>
          <p14:tracePt t="123844" x="10390188" y="3078163"/>
          <p14:tracePt t="123851" x="10366375" y="3078163"/>
          <p14:tracePt t="123860" x="10326688" y="3078163"/>
          <p14:tracePt t="123865" x="10287000" y="3078163"/>
          <p14:tracePt t="123874" x="10261600" y="3078163"/>
          <p14:tracePt t="123880" x="10237788" y="3078163"/>
          <p14:tracePt t="123889" x="10198100" y="3078163"/>
          <p14:tracePt t="123894" x="10174288" y="3078163"/>
          <p14:tracePt t="123904" x="10150475" y="3078163"/>
          <p14:tracePt t="123909" x="10134600" y="3078163"/>
          <p14:tracePt t="123916" x="10118725" y="3078163"/>
          <p14:tracePt t="123924" x="10094913" y="3078163"/>
          <p14:tracePt t="123930" x="10071100" y="3078163"/>
          <p14:tracePt t="123940" x="10055225" y="3078163"/>
          <p14:tracePt t="123945" x="10039350" y="3078163"/>
          <p14:tracePt t="123955" x="10023475" y="3070225"/>
          <p14:tracePt t="123975" x="9991725" y="3062288"/>
          <p14:tracePt t="123981" x="9975850" y="3054350"/>
          <p14:tracePt t="123990" x="9959975" y="3054350"/>
          <p14:tracePt t="124006" x="9952038" y="3054350"/>
          <p14:tracePt t="124017" x="9944100" y="3054350"/>
          <p14:tracePt t="124031" x="9926638" y="3054350"/>
          <p14:tracePt t="124322" x="9926638" y="3046413"/>
          <p14:tracePt t="124335" x="9926638" y="3038475"/>
          <p14:tracePt t="124386" x="9926638" y="3030538"/>
          <p14:tracePt t="124728" x="9936163" y="3030538"/>
          <p14:tracePt t="124735" x="9944100" y="3030538"/>
          <p14:tracePt t="124749" x="9952038" y="3030538"/>
          <p14:tracePt t="124757" x="9959975" y="3030538"/>
          <p14:tracePt t="124762" x="9967913" y="3030538"/>
          <p14:tracePt t="124772" x="9975850" y="3038475"/>
          <p14:tracePt t="124777" x="9983788" y="3038475"/>
          <p14:tracePt t="124787" x="9991725" y="3038475"/>
          <p14:tracePt t="124792" x="10015538" y="3038475"/>
          <p14:tracePt t="124800" x="10031413" y="3038475"/>
          <p14:tracePt t="124807" x="10055225" y="3038475"/>
          <p14:tracePt t="124816" x="10079038" y="3038475"/>
          <p14:tracePt t="124824" x="10086975" y="3038475"/>
          <p14:tracePt t="124830" x="10118725" y="3038475"/>
          <p14:tracePt t="124839" x="10126663" y="3038475"/>
          <p14:tracePt t="124845" x="10150475" y="3038475"/>
          <p14:tracePt t="124851" x="10158413" y="3038475"/>
          <p14:tracePt t="124859" x="10174288" y="3038475"/>
          <p14:tracePt t="124863" x="10182225" y="3038475"/>
          <p14:tracePt t="124874" x="10206038" y="3038475"/>
          <p14:tracePt t="124878" x="10213975" y="3038475"/>
          <p14:tracePt t="124887" x="10229850" y="3038475"/>
          <p14:tracePt t="124891" x="10253663" y="3038475"/>
          <p14:tracePt t="124898" x="10269538" y="3038475"/>
          <p14:tracePt t="124908" x="10279063" y="3046413"/>
          <p14:tracePt t="124913" x="10294938" y="3046413"/>
          <p14:tracePt t="124922" x="10310813" y="3046413"/>
          <p14:tracePt t="124929" x="10326688" y="3054350"/>
          <p14:tracePt t="124940" x="10334625" y="3054350"/>
          <p14:tracePt t="124946" x="10350500" y="3054350"/>
          <p14:tracePt t="124952" x="10366375" y="3054350"/>
          <p14:tracePt t="124960" x="10374313" y="3054350"/>
          <p14:tracePt t="124978" x="10382250" y="3054350"/>
          <p14:tracePt t="124990" x="10398125" y="3062288"/>
          <p14:tracePt t="124996" x="10414000" y="3062288"/>
          <p14:tracePt t="125011" x="10429875" y="3062288"/>
          <p14:tracePt t="125016" x="10437813" y="3062288"/>
          <p14:tracePt t="125024" x="10445750" y="3062288"/>
          <p14:tracePt t="125030" x="10469563" y="3062288"/>
          <p14:tracePt t="125041" x="10477500" y="3062288"/>
          <p14:tracePt t="125046" x="10493375" y="3062288"/>
          <p14:tracePt t="125051" x="10501313" y="3062288"/>
          <p14:tracePt t="125060" x="10525125" y="3062288"/>
          <p14:tracePt t="125065" x="10533063" y="3062288"/>
          <p14:tracePt t="125074" x="10541000" y="3062288"/>
          <p14:tracePt t="125079" x="10556875" y="3062288"/>
          <p14:tracePt t="125094" x="10572750" y="3062288"/>
          <p14:tracePt t="125104" x="10588625" y="3062288"/>
          <p14:tracePt t="125118" x="10596563" y="3062288"/>
          <p14:tracePt t="125126" x="10604500" y="3062288"/>
          <p14:tracePt t="125132" x="10620375" y="3054350"/>
          <p14:tracePt t="125141" x="10629900" y="3054350"/>
          <p14:tracePt t="125146" x="10637838" y="3054350"/>
          <p14:tracePt t="125158" x="10645775" y="3054350"/>
          <p14:tracePt t="125163" x="10653713" y="3046413"/>
          <p14:tracePt t="125169" x="10677525" y="3046413"/>
          <p14:tracePt t="125178" x="10693400" y="3046413"/>
          <p14:tracePt t="125182" x="10701338" y="3046413"/>
          <p14:tracePt t="125191" x="10709275" y="3046413"/>
          <p14:tracePt t="125195" x="10725150" y="3038475"/>
          <p14:tracePt t="125203" x="10741025" y="3038475"/>
          <p14:tracePt t="125210" x="10748963" y="3038475"/>
          <p14:tracePt t="125225" x="10756900" y="3038475"/>
          <p14:tracePt t="125231" x="10764838" y="3038475"/>
          <p14:tracePt t="125247" x="10780713" y="3038475"/>
          <p14:tracePt t="125256" x="10788650" y="3038475"/>
          <p14:tracePt t="125262" x="10796588" y="3038475"/>
          <p14:tracePt t="125279" x="10812463" y="3038475"/>
          <p14:tracePt t="125293" x="10828338" y="3022600"/>
          <p14:tracePt t="125299" x="10844213" y="3022600"/>
          <p14:tracePt t="125312" x="10852150" y="3022600"/>
          <p14:tracePt t="125327" x="10860088" y="3022600"/>
          <p14:tracePt t="125346" x="10868025" y="3022600"/>
          <p14:tracePt t="125352" x="10875963" y="3022600"/>
          <p14:tracePt t="125368" x="10883900" y="3022600"/>
          <p14:tracePt t="125382" x="10891838" y="3022600"/>
          <p14:tracePt t="125397" x="10899775" y="3022600"/>
          <p14:tracePt t="125405" x="10907713" y="3022600"/>
          <p14:tracePt t="125434" x="10915650" y="3022600"/>
          <p14:tracePt t="125456" x="10923588" y="3022600"/>
          <p14:tracePt t="125499" x="10931525" y="3022600"/>
          <p14:tracePt t="125536" x="10939463" y="3022600"/>
          <p14:tracePt t="125601" x="10947400" y="3022600"/>
          <p14:tracePt t="149732" x="10947400" y="3046413"/>
          <p14:tracePt t="149740" x="10947400" y="3070225"/>
          <p14:tracePt t="149747" x="10947400" y="3101975"/>
          <p14:tracePt t="149755" x="10947400" y="3125788"/>
          <p14:tracePt t="149763" x="10955338" y="3157538"/>
          <p14:tracePt t="149769" x="10955338" y="3189288"/>
          <p14:tracePt t="149779" x="10955338" y="3213100"/>
          <p14:tracePt t="149783" x="10963275" y="3252788"/>
          <p14:tracePt t="149793" x="10963275" y="3270250"/>
          <p14:tracePt t="149797" x="10963275" y="3333750"/>
          <p14:tracePt t="149805" x="10963275" y="3373438"/>
          <p14:tracePt t="149813" x="10963275" y="3452813"/>
          <p14:tracePt t="149819" x="10963275" y="3524250"/>
          <p14:tracePt t="149829" x="10963275" y="3621088"/>
          <p14:tracePt t="149833" x="10963275" y="3660775"/>
          <p14:tracePt t="149843" x="10963275" y="3716338"/>
          <p14:tracePt t="149849" x="10963275" y="3763963"/>
          <p14:tracePt t="149856" x="10963275" y="3787775"/>
          <p14:tracePt t="149863" x="10963275" y="3819525"/>
          <p14:tracePt t="149869" x="10963275" y="3835400"/>
          <p14:tracePt t="149879" x="10955338" y="3867150"/>
          <p14:tracePt t="149884" x="10955338" y="3883025"/>
          <p14:tracePt t="149895" x="10955338" y="3898900"/>
          <p14:tracePt t="149899" x="10947400" y="3914775"/>
          <p14:tracePt t="149912" x="10947400" y="3922713"/>
          <p14:tracePt t="149914" x="10947400" y="3938588"/>
          <p14:tracePt t="149920" x="10947400" y="3948113"/>
          <p14:tracePt t="149929" x="10947400" y="3956050"/>
          <p14:tracePt t="149935" x="10947400" y="3963988"/>
          <p14:tracePt t="149945" x="10947400" y="3971925"/>
          <p14:tracePt t="149949" x="10947400" y="3987800"/>
          <p14:tracePt t="149977" x="10947400" y="3995738"/>
          <p14:tracePt t="149981" x="10947400" y="4003675"/>
          <p14:tracePt t="149995" x="10947400" y="4011613"/>
          <p14:tracePt t="149999" x="10947400" y="4019550"/>
          <p14:tracePt t="150108" x="10947400" y="4011613"/>
          <p14:tracePt t="150115" x="10947400" y="3995738"/>
          <p14:tracePt t="150123" x="10963275" y="3938588"/>
          <p14:tracePt t="150130" x="10963275" y="3914775"/>
          <p14:tracePt t="150137" x="10971213" y="3867150"/>
          <p14:tracePt t="150146" x="10980738" y="3819525"/>
          <p14:tracePt t="150152" x="10988675" y="3811588"/>
          <p14:tracePt t="150162" x="10988675" y="3803650"/>
          <p14:tracePt t="150167" x="10996613" y="3771900"/>
          <p14:tracePt t="150176" x="10996613" y="3756025"/>
          <p14:tracePt t="150189" x="10996613" y="3748088"/>
          <p14:tracePt t="150198" x="10996613" y="3740150"/>
          <p14:tracePt t="150202" x="10996613" y="3732213"/>
          <p14:tracePt t="150232" x="11012488" y="3724275"/>
          <p14:tracePt t="150247" x="11012488" y="3708400"/>
          <p14:tracePt t="150261" x="11012488" y="3700463"/>
          <p14:tracePt t="150277" x="11012488" y="3692525"/>
          <p14:tracePt t="150290" x="11020425" y="3692525"/>
          <p14:tracePt t="150313" x="11020425" y="3684588"/>
          <p14:tracePt t="150376" x="11020425" y="3676650"/>
          <p14:tracePt t="150397" x="11020425" y="3668713"/>
          <p14:tracePt t="150405" x="11028363" y="3660775"/>
          <p14:tracePt t="150428" x="11036300" y="3652838"/>
          <p14:tracePt t="150433" x="11036300" y="3644900"/>
          <p14:tracePt t="150440" x="11036300" y="3636963"/>
          <p14:tracePt t="150448" x="11036300" y="3629025"/>
          <p14:tracePt t="150455" x="11036300" y="3621088"/>
          <p14:tracePt t="150463" x="11044238" y="3613150"/>
          <p14:tracePt t="150479" x="11044238" y="3605213"/>
          <p14:tracePt t="150494" x="11044238" y="3595688"/>
          <p14:tracePt t="150508" x="11044238" y="3587750"/>
          <p14:tracePt t="150513" x="11044238" y="3579813"/>
          <p14:tracePt t="150535" x="11044238" y="3571875"/>
          <p14:tracePt t="150600" x="11044238" y="3563938"/>
          <p14:tracePt t="150636" x="11044238" y="3556000"/>
          <p14:tracePt t="150701" x="11044238" y="3548063"/>
          <p14:tracePt t="150773" x="11044238" y="3540125"/>
          <p14:tracePt t="150810" x="11060113" y="3532188"/>
          <p14:tracePt t="150846" x="11060113" y="3524250"/>
          <p14:tracePt t="150918" x="11068050" y="3524250"/>
          <p14:tracePt t="151027" x="11068050" y="3532188"/>
          <p14:tracePt t="151043" x="11075988" y="3540125"/>
          <p14:tracePt t="151056" x="11075988" y="3548063"/>
          <p14:tracePt t="151107" x="11075988" y="3556000"/>
          <p14:tracePt t="151121" x="11075988" y="3563938"/>
          <p14:tracePt t="151157" x="11075988" y="3571875"/>
          <p14:tracePt t="151171" x="11075988" y="3579813"/>
          <p14:tracePt t="151229" x="11075988" y="3587750"/>
          <p14:tracePt t="151267" x="11075988" y="3595688"/>
          <p14:tracePt t="151339" x="11075988" y="3605213"/>
          <p14:tracePt t="151417" x="11075988" y="3613150"/>
          <p14:tracePt t="151498" x="11075988" y="3629025"/>
          <p14:tracePt t="151569" x="11075988" y="3636963"/>
          <p14:tracePt t="151641" x="11075988" y="3644900"/>
          <p14:tracePt t="152898" x="11075988" y="3652838"/>
          <p14:tracePt t="152906" x="11075988" y="3660775"/>
          <p14:tracePt t="152920" x="11075988" y="3668713"/>
          <p14:tracePt t="152934" x="11075988" y="3676650"/>
          <p14:tracePt t="152949" x="11075988" y="3684588"/>
          <p14:tracePt t="152956" x="11075988" y="3692525"/>
          <p14:tracePt t="152963" x="11075988" y="3700463"/>
          <p14:tracePt t="152978" x="11075988" y="3708400"/>
          <p14:tracePt t="152985" x="11075988" y="3716338"/>
          <p14:tracePt t="152993" x="11075988" y="3724275"/>
          <p14:tracePt t="152999" x="11075988" y="3732213"/>
          <p14:tracePt t="153008" x="11075988" y="3748088"/>
          <p14:tracePt t="153013" x="11075988" y="3756025"/>
          <p14:tracePt t="153020" x="11075988" y="3771900"/>
          <p14:tracePt t="153028" x="11075988" y="3779838"/>
          <p14:tracePt t="153035" x="11075988" y="3795713"/>
          <p14:tracePt t="153044" x="11075988" y="3803650"/>
          <p14:tracePt t="153057" x="11075988" y="3811588"/>
          <p14:tracePt t="153067" x="11075988" y="3819525"/>
          <p14:tracePt t="153074" x="11075988" y="3827463"/>
          <p14:tracePt t="153086" x="11075988" y="3835400"/>
          <p14:tracePt t="153100" x="11075988" y="3843338"/>
          <p14:tracePt t="153114" x="11068050" y="3851275"/>
          <p14:tracePt t="153124" x="11068050" y="3859213"/>
          <p14:tracePt t="153136" x="11068050" y="3867150"/>
          <p14:tracePt t="153152" x="11068050" y="3875088"/>
          <p14:tracePt t="153181" x="11068050" y="3883025"/>
          <p14:tracePt t="153187" x="11068050" y="3890963"/>
          <p14:tracePt t="153202" x="11068050" y="3898900"/>
          <p14:tracePt t="153231" x="11068050" y="3906838"/>
          <p14:tracePt t="153274" x="11068050" y="3914775"/>
          <p14:tracePt t="153302" x="11068050" y="3922713"/>
          <p14:tracePt t="153346" x="11068050" y="3930650"/>
          <p14:tracePt t="153368" x="11068050" y="3938588"/>
          <p14:tracePt t="153382" x="11068050" y="3948113"/>
          <p14:tracePt t="153418" x="11068050" y="3956050"/>
          <p14:tracePt t="153462" x="11068050" y="3963988"/>
          <p14:tracePt t="153498" x="11068050" y="3971925"/>
          <p14:tracePt t="153534" x="11068050" y="3979863"/>
          <p14:tracePt t="153542" x="11068050" y="3987800"/>
          <p14:tracePt t="153563" x="11068050" y="3995738"/>
          <p14:tracePt t="153608" x="11068050" y="4003675"/>
          <p14:tracePt t="153635" x="11068050" y="4011613"/>
          <p14:tracePt t="153700" x="11068050" y="4019550"/>
          <p14:tracePt t="153772" x="11068050" y="4027488"/>
          <p14:tracePt t="161729" x="11075988" y="4027488"/>
          <p14:tracePt t="161743" x="11083925" y="4035425"/>
          <p14:tracePt t="161758" x="11091863" y="4035425"/>
          <p14:tracePt t="161765" x="11091863" y="4043363"/>
          <p14:tracePt t="161790" x="11099800" y="4043363"/>
          <p14:tracePt t="161794" x="11107738" y="4043363"/>
          <p14:tracePt t="161802" x="11107738" y="4051300"/>
          <p14:tracePt t="161810" x="11115675" y="4051300"/>
          <p14:tracePt t="161831" x="11123613" y="4059238"/>
          <p14:tracePt t="161854" x="11131550" y="4075113"/>
          <p14:tracePt t="161890" x="11131550" y="4083050"/>
          <p14:tracePt t="161904" x="11139488" y="4083050"/>
          <p14:tracePt t="161918" x="11155363" y="4090988"/>
          <p14:tracePt t="161924" x="11163300" y="4090988"/>
          <p14:tracePt t="161931" x="11163300" y="4098925"/>
          <p14:tracePt t="161956" x="11171238" y="4098925"/>
          <p14:tracePt t="161982" x="11171238" y="4106863"/>
          <p14:tracePt t="161997" x="11179175" y="4106863"/>
          <p14:tracePt t="162019" x="11187113" y="4106863"/>
          <p14:tracePt t="162026" x="11195050" y="4106863"/>
          <p14:tracePt t="162033" x="11202988" y="4106863"/>
          <p14:tracePt t="162058" x="11210925" y="4106863"/>
          <p14:tracePt t="162062" x="11218863" y="4122738"/>
          <p14:tracePt t="162076" x="11226800" y="4122738"/>
          <p14:tracePt t="162092" x="11234738" y="4122738"/>
          <p14:tracePt t="162098" x="11250613" y="4122738"/>
          <p14:tracePt t="162113" x="11258550" y="4122738"/>
          <p14:tracePt t="162121" x="11274425" y="4122738"/>
          <p14:tracePt t="162127" x="11282363" y="4122738"/>
          <p14:tracePt t="162137" x="11298238" y="4122738"/>
          <p14:tracePt t="162142" x="11314113" y="4114800"/>
          <p14:tracePt t="162149" x="11331575" y="4106863"/>
          <p14:tracePt t="162158" x="11339513" y="4106863"/>
          <p14:tracePt t="162163" x="11363325" y="4106863"/>
          <p14:tracePt t="162174" x="11371263" y="4106863"/>
          <p14:tracePt t="162177" x="11395075" y="4098925"/>
          <p14:tracePt t="162188" x="11403013" y="4098925"/>
          <p14:tracePt t="162192" x="11426825" y="4090988"/>
          <p14:tracePt t="162199" x="11442700" y="4083050"/>
          <p14:tracePt t="162209" x="11458575" y="4083050"/>
          <p14:tracePt t="162214" x="11474450" y="4083050"/>
          <p14:tracePt t="162223" x="11490325" y="4083050"/>
          <p14:tracePt t="162228" x="11498263" y="4083050"/>
          <p14:tracePt t="162237" x="11506200" y="4083050"/>
          <p14:tracePt t="162242" x="11514138" y="4083050"/>
          <p14:tracePt t="162257" x="11530013" y="4083050"/>
          <p14:tracePt t="162264" x="11537950" y="4083050"/>
          <p14:tracePt t="162274" x="11545888" y="4083050"/>
          <p14:tracePt t="162292" x="11553825" y="4083050"/>
          <p14:tracePt t="162323" x="11561763" y="4083050"/>
          <p14:tracePt t="162358" x="11577638" y="4083050"/>
          <p14:tracePt t="162373" x="11585575" y="4083050"/>
          <p14:tracePt t="162394" x="11593513" y="4083050"/>
          <p14:tracePt t="162416" x="11601450" y="4083050"/>
          <p14:tracePt t="162430" x="11609388" y="4083050"/>
          <p14:tracePt t="162474" x="11617325" y="4083050"/>
          <p14:tracePt t="162490" x="11625263" y="4083050"/>
          <p14:tracePt t="162495" x="11625263" y="4090988"/>
          <p14:tracePt t="162505" x="11633200" y="4098925"/>
          <p14:tracePt t="162525" x="11633200" y="4106863"/>
          <p14:tracePt t="162532" x="11633200" y="4114800"/>
          <p14:tracePt t="162540" x="11641138" y="4122738"/>
          <p14:tracePt t="162556" x="11641138" y="4130675"/>
          <p14:tracePt t="162571" x="11641138" y="4138613"/>
          <p14:tracePt t="162582" x="11641138" y="4146550"/>
          <p14:tracePt t="162591" x="11649075" y="4146550"/>
          <p14:tracePt t="162597" x="11649075" y="4154488"/>
          <p14:tracePt t="162632" x="11649075" y="4162425"/>
          <p14:tracePt t="162690" x="11649075" y="4170363"/>
          <p14:tracePt t="168544" x="11649075" y="4130675"/>
          <p14:tracePt t="168552" x="11649075" y="4043363"/>
          <p14:tracePt t="168559" x="11649075" y="3948113"/>
          <p14:tracePt t="168569" x="11633200" y="3771900"/>
          <p14:tracePt t="168574" x="11633200" y="3652838"/>
          <p14:tracePt t="168581" x="11625263" y="3571875"/>
          <p14:tracePt t="168588" x="11625263" y="3444875"/>
          <p14:tracePt t="168594" x="11617325" y="3325813"/>
          <p14:tracePt t="168608" x="11593513" y="3125788"/>
          <p14:tracePt t="168615" x="11593513" y="3101975"/>
          <p14:tracePt t="168629" x="11577638" y="2927350"/>
          <p14:tracePt t="168633" x="11577638" y="2846388"/>
          <p14:tracePt t="168639" x="11561763" y="2767013"/>
          <p14:tracePt t="168645" x="11561763" y="2687638"/>
          <p14:tracePt t="168654" x="11545888" y="2616200"/>
          <p14:tracePt t="168660" x="11545888" y="2527300"/>
          <p14:tracePt t="168669" x="11545888" y="2455863"/>
          <p14:tracePt t="168674" x="11537950" y="2360613"/>
          <p14:tracePt t="168686" x="11537950" y="2281238"/>
          <p14:tracePt t="168690" x="11537950" y="2249488"/>
          <p14:tracePt t="168697" x="11537950" y="2160588"/>
          <p14:tracePt t="168706" x="11553825" y="2105025"/>
          <p14:tracePt t="168711" x="11553825" y="2081213"/>
          <p14:tracePt t="168720" x="11569700" y="2057400"/>
          <p14:tracePt t="168725" x="11569700" y="2033588"/>
          <p14:tracePt t="168734" x="11577638" y="1993900"/>
          <p14:tracePt t="168740" x="11577638" y="1970088"/>
          <p14:tracePt t="168747" x="11585575" y="1898650"/>
          <p14:tracePt t="168755" x="11601450" y="1825625"/>
          <p14:tracePt t="168762" x="11617325" y="1770063"/>
          <p14:tracePt t="168770" x="11625263" y="1730375"/>
          <p14:tracePt t="168775" x="11641138" y="1674813"/>
          <p14:tracePt t="168784" x="11649075" y="1619250"/>
          <p14:tracePt t="168789" x="11657013" y="1571625"/>
          <p14:tracePt t="168798" x="11657013" y="1530350"/>
          <p14:tracePt t="168806" x="11657013" y="1482725"/>
          <p14:tracePt t="168812" x="11664950" y="1411288"/>
          <p14:tracePt t="168820" x="11664950" y="1395413"/>
          <p14:tracePt t="168827" x="11664950" y="1363663"/>
          <p14:tracePt t="168835" x="11664950" y="1355725"/>
          <p14:tracePt t="168841" x="11664950" y="1323975"/>
          <p14:tracePt t="168851" x="11664950" y="1308100"/>
          <p14:tracePt t="168855" x="11664950" y="1284288"/>
          <p14:tracePt t="168862" x="11664950" y="1268413"/>
          <p14:tracePt t="168870" x="11664950" y="1260475"/>
          <p14:tracePt t="168877" x="11664950" y="1252538"/>
          <p14:tracePt t="168886" x="11664950" y="1236663"/>
          <p14:tracePt t="168901" x="11664950" y="1220788"/>
          <p14:tracePt t="168906" x="11664950" y="1212850"/>
          <p14:tracePt t="168913" x="11664950" y="1195388"/>
          <p14:tracePt t="168921" x="11664950" y="1187450"/>
          <p14:tracePt t="168928" x="11664950" y="1179513"/>
          <p14:tracePt t="168942" x="11664950" y="1171575"/>
          <p14:tracePt t="168952" x="11664950" y="1147763"/>
          <p14:tracePt t="168964" x="11664950" y="1139825"/>
          <p14:tracePt t="169309" x="11601450" y="1123950"/>
          <p14:tracePt t="169320" x="11490325" y="1084263"/>
          <p14:tracePt t="169325" x="11226800" y="1004888"/>
          <p14:tracePt t="169332" x="11060113" y="973138"/>
          <p14:tracePt t="169340" x="10748963" y="852488"/>
          <p14:tracePt t="169346" x="10302875" y="757238"/>
          <p14:tracePt t="169354" x="10047288" y="701675"/>
          <p14:tracePt t="169360" x="9544050" y="519113"/>
          <p14:tracePt t="169370" x="9090025" y="374650"/>
          <p14:tracePt t="169375" x="8707438" y="263525"/>
          <p14:tracePt t="169383" x="8245475" y="103188"/>
          <p14:tracePt t="169389" x="7942263" y="0"/>
        </p14:tracePtLst>
      </p14:laserTraceLst>
    </p:ext>
  </p:extLs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CAE137-EEB0-490F-B0C0-55D28484856E}"/>
              </a:ext>
            </a:extLst>
          </p:cNvPr>
          <p:cNvSpPr>
            <a:spLocks noGrp="1"/>
          </p:cNvSpPr>
          <p:nvPr>
            <p:ph sz="half" idx="1"/>
          </p:nvPr>
        </p:nvSpPr>
        <p:spPr>
          <a:xfrm>
            <a:off x="503584" y="1639888"/>
            <a:ext cx="4541700" cy="4632247"/>
          </a:xfrm>
        </p:spPr>
        <p:txBody>
          <a:bodyPr>
            <a:normAutofit lnSpcReduction="10000"/>
          </a:bodyPr>
          <a:lstStyle/>
          <a:p>
            <a:r>
              <a:rPr lang="en-GB" sz="2400" dirty="0"/>
              <a:t>Hazard Division</a:t>
            </a:r>
          </a:p>
          <a:p>
            <a:pPr lvl="1"/>
            <a:r>
              <a:rPr lang="en-GB" sz="2400" dirty="0"/>
              <a:t>HD1.1, HD1.2 etc</a:t>
            </a:r>
          </a:p>
          <a:p>
            <a:r>
              <a:rPr lang="en-GB" sz="2400" dirty="0"/>
              <a:t>Storage sub-division</a:t>
            </a:r>
          </a:p>
          <a:p>
            <a:pPr lvl="1"/>
            <a:r>
              <a:rPr lang="en-GB" sz="2400" dirty="0" err="1"/>
              <a:t>SsD</a:t>
            </a:r>
            <a:r>
              <a:rPr lang="en-GB" sz="2400" dirty="0"/>
              <a:t> 1.2.1, SsD1.3.1 etc</a:t>
            </a:r>
          </a:p>
          <a:p>
            <a:r>
              <a:rPr lang="en-GB" sz="2400" dirty="0"/>
              <a:t>Compatibility group</a:t>
            </a:r>
          </a:p>
          <a:p>
            <a:pPr lvl="1"/>
            <a:r>
              <a:rPr lang="en-GB" sz="2400" dirty="0"/>
              <a:t>C, J, L etc</a:t>
            </a:r>
          </a:p>
          <a:p>
            <a:r>
              <a:rPr lang="en-GB" sz="2400" dirty="0"/>
              <a:t>UN Number</a:t>
            </a:r>
          </a:p>
          <a:p>
            <a:pPr lvl="1"/>
            <a:r>
              <a:rPr lang="en-GB" sz="2400" dirty="0"/>
              <a:t>0012 etc</a:t>
            </a:r>
          </a:p>
          <a:p>
            <a:pPr marL="0" indent="0">
              <a:buNone/>
            </a:pPr>
            <a:endParaRPr lang="en-GB" sz="2400" dirty="0"/>
          </a:p>
          <a:p>
            <a:r>
              <a:rPr lang="en-GB" sz="2400" dirty="0"/>
              <a:t>Why? First responders worldwide must understand the hazard that they face</a:t>
            </a:r>
          </a:p>
        </p:txBody>
      </p:sp>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p:txBody>
          <a:bodyPr/>
          <a:lstStyle/>
          <a:p>
            <a:r>
              <a:rPr lang="en-GB">
                <a:cs typeface="Times New Roman" panose="02020603050405020304" pitchFamily="18" charset="0"/>
              </a:rPr>
              <a:t>What decisions are we making</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44</a:t>
            </a:r>
            <a:endParaRPr lang="en-GB" dirty="0">
              <a:solidFill>
                <a:srgbClr val="4F213A"/>
              </a:solidFill>
            </a:endParaRPr>
          </a:p>
        </p:txBody>
      </p:sp>
      <p:pic>
        <p:nvPicPr>
          <p:cNvPr id="3074" name="Picture 2" descr="Truck transporting explosives, danger label according to the ADR identifies  explosives in the transport of dangerous goods. Stock Photo | Adobe Stock">
            <a:extLst>
              <a:ext uri="{FF2B5EF4-FFF2-40B4-BE49-F238E27FC236}">
                <a16:creationId xmlns:a16="http://schemas.microsoft.com/office/drawing/2014/main" id="{3DCAC602-DBDD-4848-B04F-A0A6A98CA9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714" r="23820"/>
          <a:stretch/>
        </p:blipFill>
        <p:spPr bwMode="auto">
          <a:xfrm>
            <a:off x="8532482" y="395571"/>
            <a:ext cx="3349592" cy="369499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orry driver finally freed after being trapped for three hours in M6 crash  | Express &amp; Star">
            <a:extLst>
              <a:ext uri="{FF2B5EF4-FFF2-40B4-BE49-F238E27FC236}">
                <a16:creationId xmlns:a16="http://schemas.microsoft.com/office/drawing/2014/main" id="{587A440D-3A39-4B5B-B01F-CEFE87009C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3434" y="2839973"/>
            <a:ext cx="4392136" cy="328668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627CD1E-FE0A-4243-8B8D-5421745512C4}"/>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776FD749-72D3-9DBB-5D1C-ADD76CAE190F}"/>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3236233"/>
      </p:ext>
    </p:extLst>
  </p:cSld>
  <p:clrMapOvr>
    <a:masterClrMapping/>
  </p:clrMapOvr>
  <mc:AlternateContent xmlns:mc="http://schemas.openxmlformats.org/markup-compatibility/2006" xmlns:p14="http://schemas.microsoft.com/office/powerpoint/2010/main">
    <mc:Choice Requires="p14">
      <p:transition spd="slow" p14:dur="2000" advTm="54437"/>
    </mc:Choice>
    <mc:Fallback xmlns="">
      <p:transition spd="slow" advTm="54437"/>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CAE137-EEB0-490F-B0C0-55D28484856E}"/>
              </a:ext>
            </a:extLst>
          </p:cNvPr>
          <p:cNvSpPr>
            <a:spLocks noGrp="1"/>
          </p:cNvSpPr>
          <p:nvPr>
            <p:ph sz="half" idx="1"/>
          </p:nvPr>
        </p:nvSpPr>
        <p:spPr>
          <a:xfrm>
            <a:off x="503584" y="1349783"/>
            <a:ext cx="11180454" cy="931862"/>
          </a:xfrm>
        </p:spPr>
        <p:txBody>
          <a:bodyPr>
            <a:normAutofit/>
          </a:bodyPr>
          <a:lstStyle/>
          <a:p>
            <a:r>
              <a:rPr lang="en-GB" sz="2000" b="0" i="0">
                <a:solidFill>
                  <a:srgbClr val="000000"/>
                </a:solidFill>
                <a:effectLst/>
                <a:latin typeface="Arial" panose="020B0604020202020204" pitchFamily="34" charset="0"/>
              </a:rPr>
              <a:t>Class 1 articles are divided into six Hazard Divisions (HDs): 1.1, 1.2, 1.3, 1.4, 1.5, 1.6</a:t>
            </a:r>
          </a:p>
          <a:p>
            <a:r>
              <a:rPr lang="en-GB">
                <a:solidFill>
                  <a:srgbClr val="000000"/>
                </a:solidFill>
                <a:latin typeface="Arial" panose="020B0604020202020204" pitchFamily="34" charset="0"/>
              </a:rPr>
              <a:t>The HD is b</a:t>
            </a:r>
            <a:r>
              <a:rPr lang="en-GB" sz="2000" b="0" i="0">
                <a:solidFill>
                  <a:srgbClr val="000000"/>
                </a:solidFill>
                <a:effectLst/>
                <a:latin typeface="Arial" panose="020B0604020202020204" pitchFamily="34" charset="0"/>
              </a:rPr>
              <a:t>ased on the response of the article in the event of an initiation</a:t>
            </a:r>
            <a:endParaRPr lang="en-GB" sz="2400"/>
          </a:p>
        </p:txBody>
      </p:sp>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3" y="860563"/>
            <a:ext cx="11180455" cy="560250"/>
          </a:xfrm>
        </p:spPr>
        <p:txBody>
          <a:bodyPr/>
          <a:lstStyle/>
          <a:p>
            <a:r>
              <a:rPr lang="en-GB">
                <a:cs typeface="Times New Roman" panose="02020603050405020304" pitchFamily="18" charset="0"/>
              </a:rPr>
              <a:t>Hazard Divisions (HD)</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45</a:t>
            </a:r>
            <a:endParaRPr lang="en-GB" dirty="0">
              <a:solidFill>
                <a:srgbClr val="4F213A"/>
              </a:solidFill>
            </a:endParaRPr>
          </a:p>
        </p:txBody>
      </p:sp>
      <p:graphicFrame>
        <p:nvGraphicFramePr>
          <p:cNvPr id="3" name="Table 2">
            <a:extLst>
              <a:ext uri="{FF2B5EF4-FFF2-40B4-BE49-F238E27FC236}">
                <a16:creationId xmlns:a16="http://schemas.microsoft.com/office/drawing/2014/main" id="{75033E16-564E-4CD5-83B8-E69995297FE3}"/>
              </a:ext>
            </a:extLst>
          </p:cNvPr>
          <p:cNvGraphicFramePr>
            <a:graphicFrameLocks noGrp="1"/>
          </p:cNvGraphicFramePr>
          <p:nvPr/>
        </p:nvGraphicFramePr>
        <p:xfrm>
          <a:off x="139709" y="2162175"/>
          <a:ext cx="11849622" cy="4211552"/>
        </p:xfrm>
        <a:graphic>
          <a:graphicData uri="http://schemas.openxmlformats.org/drawingml/2006/table">
            <a:tbl>
              <a:tblPr/>
              <a:tblGrid>
                <a:gridCol w="1536691">
                  <a:extLst>
                    <a:ext uri="{9D8B030D-6E8A-4147-A177-3AD203B41FA5}">
                      <a16:colId xmlns:a16="http://schemas.microsoft.com/office/drawing/2014/main" val="4180575361"/>
                    </a:ext>
                  </a:extLst>
                </a:gridCol>
                <a:gridCol w="10312931">
                  <a:extLst>
                    <a:ext uri="{9D8B030D-6E8A-4147-A177-3AD203B41FA5}">
                      <a16:colId xmlns:a16="http://schemas.microsoft.com/office/drawing/2014/main" val="745069518"/>
                    </a:ext>
                  </a:extLst>
                </a:gridCol>
              </a:tblGrid>
              <a:tr h="303122">
                <a:tc>
                  <a:txBody>
                    <a:bodyPr/>
                    <a:lstStyle/>
                    <a:p>
                      <a:pPr algn="ctr" rtl="0" fontAlgn="base"/>
                      <a:r>
                        <a:rPr lang="en-GB" sz="1400" b="1" i="0">
                          <a:effectLst/>
                          <a:latin typeface="+mn-lt"/>
                        </a:rPr>
                        <a:t>Hazard Division</a:t>
                      </a:r>
                      <a:r>
                        <a:rPr lang="en-GB" sz="1400" b="0" i="0">
                          <a:effectLst/>
                          <a:latin typeface="+mn-lt"/>
                        </a:rPr>
                        <a:t> </a:t>
                      </a:r>
                    </a:p>
                  </a:txBody>
                  <a:tcPr marL="68167" marR="68167" marT="34084" marB="34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400" b="1" i="0">
                          <a:effectLst/>
                          <a:latin typeface="+mn-lt"/>
                        </a:rPr>
                        <a:t>Definition</a:t>
                      </a:r>
                      <a:r>
                        <a:rPr lang="en-GB" sz="1400" b="0" i="0">
                          <a:effectLst/>
                          <a:latin typeface="+mn-lt"/>
                        </a:rPr>
                        <a:t> </a:t>
                      </a:r>
                    </a:p>
                  </a:txBody>
                  <a:tcPr marL="68167" marR="68167" marT="34084" marB="34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23884460"/>
                  </a:ext>
                </a:extLst>
              </a:tr>
              <a:tr h="532849">
                <a:tc>
                  <a:txBody>
                    <a:bodyPr/>
                    <a:lstStyle/>
                    <a:p>
                      <a:pPr algn="ctr" rtl="0" fontAlgn="base"/>
                      <a:r>
                        <a:rPr lang="en-GB" sz="1400" b="0" i="0">
                          <a:effectLst/>
                          <a:latin typeface="+mn-lt"/>
                        </a:rPr>
                        <a:t>1.1 </a:t>
                      </a:r>
                    </a:p>
                  </a:txBody>
                  <a:tcPr marL="68167" marR="68167" marT="34084" marB="340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400" b="0" i="0">
                          <a:effectLst/>
                          <a:latin typeface="+mn-lt"/>
                        </a:rPr>
                        <a:t>Substances and articles which have a mass explosion hazard (a mass explosion is an explosion which affect almost the entire load virtually instantaneously). </a:t>
                      </a:r>
                    </a:p>
                  </a:txBody>
                  <a:tcPr marL="68167" marR="68167" marT="34084" marB="34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66062931"/>
                  </a:ext>
                </a:extLst>
              </a:tr>
              <a:tr h="303122">
                <a:tc>
                  <a:txBody>
                    <a:bodyPr/>
                    <a:lstStyle/>
                    <a:p>
                      <a:pPr algn="ctr" rtl="0" fontAlgn="base"/>
                      <a:r>
                        <a:rPr lang="en-GB" sz="1400" b="0" i="0">
                          <a:effectLst/>
                          <a:latin typeface="+mn-lt"/>
                        </a:rPr>
                        <a:t>1.2 </a:t>
                      </a:r>
                    </a:p>
                  </a:txBody>
                  <a:tcPr marL="68167" marR="68167" marT="34084" marB="340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400" b="0" i="0">
                          <a:effectLst/>
                          <a:latin typeface="+mn-lt"/>
                        </a:rPr>
                        <a:t>Substances and articles which have a projection hazard but not a mass explosion hazard. </a:t>
                      </a:r>
                    </a:p>
                  </a:txBody>
                  <a:tcPr marL="68167" marR="68167" marT="34084" marB="34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64322816"/>
                  </a:ext>
                </a:extLst>
              </a:tr>
              <a:tr h="992300">
                <a:tc>
                  <a:txBody>
                    <a:bodyPr/>
                    <a:lstStyle/>
                    <a:p>
                      <a:pPr algn="ctr" rtl="0" fontAlgn="base"/>
                      <a:r>
                        <a:rPr lang="en-GB" sz="1400" b="0" i="0">
                          <a:effectLst/>
                          <a:latin typeface="+mn-lt"/>
                        </a:rPr>
                        <a:t>1.3 </a:t>
                      </a:r>
                    </a:p>
                  </a:txBody>
                  <a:tcPr marL="68167" marR="68167" marT="34084" marB="340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400" b="0" i="0" dirty="0">
                          <a:effectLst/>
                          <a:latin typeface="+mn-lt"/>
                        </a:rPr>
                        <a:t>Substances and articles which have a fire hazard and either a minor blast hazard or a minor projection hazard or both, but not a mass explosion hazard: </a:t>
                      </a:r>
                    </a:p>
                    <a:p>
                      <a:pPr marL="285750" indent="-285750" algn="l" rtl="0" fontAlgn="base">
                        <a:buFont typeface="Arial" panose="020B0604020202020204" pitchFamily="34" charset="0"/>
                        <a:buChar char="•"/>
                      </a:pPr>
                      <a:r>
                        <a:rPr lang="en-GB" sz="1400" b="0" i="0" dirty="0">
                          <a:effectLst/>
                          <a:latin typeface="+mn-lt"/>
                        </a:rPr>
                        <a:t>Combustion of which gives rise to considerable radiant heat; or </a:t>
                      </a:r>
                    </a:p>
                    <a:p>
                      <a:pPr marL="285750" indent="-285750" algn="l" rtl="0" fontAlgn="base">
                        <a:buFont typeface="Arial" panose="020B0604020202020204" pitchFamily="34" charset="0"/>
                        <a:buChar char="•"/>
                      </a:pPr>
                      <a:r>
                        <a:rPr lang="en-GB" sz="1400" b="0" i="0" dirty="0">
                          <a:effectLst/>
                          <a:latin typeface="+mn-lt"/>
                        </a:rPr>
                        <a:t>Which burn one after another, producing minor blast or projection effects or both. </a:t>
                      </a:r>
                    </a:p>
                  </a:txBody>
                  <a:tcPr marL="68167" marR="68167" marT="34084" marB="34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145328505"/>
                  </a:ext>
                </a:extLst>
              </a:tr>
              <a:tr h="762574">
                <a:tc>
                  <a:txBody>
                    <a:bodyPr/>
                    <a:lstStyle/>
                    <a:p>
                      <a:pPr algn="ctr" rtl="0" fontAlgn="base"/>
                      <a:r>
                        <a:rPr lang="en-GB" sz="1400" b="0" i="0">
                          <a:effectLst/>
                          <a:latin typeface="+mn-lt"/>
                        </a:rPr>
                        <a:t>1.4 </a:t>
                      </a:r>
                    </a:p>
                  </a:txBody>
                  <a:tcPr marL="68167" marR="68167" marT="34084" marB="340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400" b="0" i="0">
                          <a:effectLst/>
                          <a:latin typeface="+mn-lt"/>
                        </a:rPr>
                        <a:t>Substances and articles which present only a slight hazard of explosion in the event of ignition or initiation during carriage. The effects are largely confined to the package and no projection of fragments of appreciable size or range is to be expected. An external fire shall not cause virtually instantaneous explosion of almost the entire contents of the package. </a:t>
                      </a:r>
                    </a:p>
                  </a:txBody>
                  <a:tcPr marL="68167" marR="68167" marT="34084" marB="34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23395775"/>
                  </a:ext>
                </a:extLst>
              </a:tr>
              <a:tr h="762574">
                <a:tc>
                  <a:txBody>
                    <a:bodyPr/>
                    <a:lstStyle/>
                    <a:p>
                      <a:pPr algn="ctr" rtl="0" fontAlgn="base"/>
                      <a:r>
                        <a:rPr lang="en-GB" sz="1400" b="0" i="0">
                          <a:effectLst/>
                          <a:latin typeface="+mn-lt"/>
                        </a:rPr>
                        <a:t>1.5 </a:t>
                      </a:r>
                    </a:p>
                  </a:txBody>
                  <a:tcPr marL="68167" marR="68167" marT="34084" marB="340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400" b="0" i="0">
                          <a:effectLst/>
                          <a:latin typeface="+mn-lt"/>
                        </a:rPr>
                        <a:t>Very insensitive substances having a mass explosion hazard which are so insensitive that there is very little probability of initiation or of transition from burning to detonation under normal conditions of carriage. As a minimum requirement they must not explode in the external fire test. </a:t>
                      </a:r>
                    </a:p>
                  </a:txBody>
                  <a:tcPr marL="68167" marR="68167" marT="34084" marB="34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67429508"/>
                  </a:ext>
                </a:extLst>
              </a:tr>
              <a:tr h="555011">
                <a:tc>
                  <a:txBody>
                    <a:bodyPr/>
                    <a:lstStyle/>
                    <a:p>
                      <a:pPr algn="ctr" rtl="0" fontAlgn="base"/>
                      <a:r>
                        <a:rPr lang="en-GB" sz="1400" b="0" i="0">
                          <a:effectLst/>
                          <a:latin typeface="+mn-lt"/>
                        </a:rPr>
                        <a:t>1.6 </a:t>
                      </a:r>
                    </a:p>
                  </a:txBody>
                  <a:tcPr marL="68167" marR="68167" marT="34084" marB="3408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400" b="0" i="0" dirty="0">
                          <a:effectLst/>
                          <a:latin typeface="+mn-lt"/>
                        </a:rPr>
                        <a:t>Extremely insensitive articles which do not have a mass explosion hazard. The articles predominantly contain extremely insensitive substances and demonstrate a negligible probability of accidental initiation or propagation. </a:t>
                      </a:r>
                    </a:p>
                  </a:txBody>
                  <a:tcPr marL="68167" marR="68167" marT="34084" marB="3408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76340590"/>
                  </a:ext>
                </a:extLst>
              </a:tr>
            </a:tbl>
          </a:graphicData>
        </a:graphic>
      </p:graphicFrame>
      <p:sp>
        <p:nvSpPr>
          <p:cNvPr id="8" name="TextBox 7">
            <a:extLst>
              <a:ext uri="{FF2B5EF4-FFF2-40B4-BE49-F238E27FC236}">
                <a16:creationId xmlns:a16="http://schemas.microsoft.com/office/drawing/2014/main" id="{62963B66-3580-4D64-99A6-B926A5E5E357}"/>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5" name="Straight Connector 4">
            <a:extLst>
              <a:ext uri="{FF2B5EF4-FFF2-40B4-BE49-F238E27FC236}">
                <a16:creationId xmlns:a16="http://schemas.microsoft.com/office/drawing/2014/main" id="{EC6B2806-BB72-21FB-FDDD-BBC1B6C2D7A8}"/>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3466561"/>
      </p:ext>
    </p:extLst>
  </p:cSld>
  <p:clrMapOvr>
    <a:masterClrMapping/>
  </p:clrMapOvr>
  <mc:AlternateContent xmlns:mc="http://schemas.openxmlformats.org/markup-compatibility/2006" xmlns:p14="http://schemas.microsoft.com/office/powerpoint/2010/main">
    <mc:Choice Requires="p14">
      <p:transition spd="slow" p14:dur="2000" advTm="91264"/>
    </mc:Choice>
    <mc:Fallback xmlns="">
      <p:transition spd="slow" advTm="91264"/>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p:txBody>
          <a:bodyPr/>
          <a:lstStyle/>
          <a:p>
            <a:r>
              <a:rPr lang="en-GB"/>
              <a:t>UN Test Series 4(a), Thermal Stability Test</a:t>
            </a:r>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503586" y="1822450"/>
            <a:ext cx="5352416" cy="4616648"/>
          </a:xfrm>
        </p:spPr>
        <p:txBody>
          <a:bodyPr>
            <a:normAutofit/>
          </a:bodyPr>
          <a:lstStyle/>
          <a:p>
            <a:pPr marL="0" indent="0">
              <a:buNone/>
            </a:pPr>
            <a:r>
              <a:rPr lang="en-GB" sz="2400" u="sng" dirty="0"/>
              <a:t>Used to determine if the article is too hazardous for transport.</a:t>
            </a:r>
          </a:p>
          <a:p>
            <a:r>
              <a:rPr lang="en-GB" sz="2400" dirty="0"/>
              <a:t>Article heated to 75 </a:t>
            </a:r>
            <a:r>
              <a:rPr lang="en-GB" sz="2400" dirty="0">
                <a:ea typeface="Verdana" panose="020B0604030504040204" pitchFamily="34" charset="0"/>
              </a:rPr>
              <a:t>ºC for 48 hours then allowed to cool.</a:t>
            </a:r>
          </a:p>
          <a:p>
            <a:pPr marL="0" indent="0">
              <a:buNone/>
            </a:pPr>
            <a:r>
              <a:rPr lang="en-GB" sz="2400" b="1" dirty="0">
                <a:ea typeface="Verdana" panose="020B0604030504040204" pitchFamily="34" charset="0"/>
              </a:rPr>
              <a:t>Must not transport if the item</a:t>
            </a:r>
          </a:p>
          <a:p>
            <a:r>
              <a:rPr lang="en-GB" sz="2400" dirty="0">
                <a:ea typeface="Verdana" panose="020B0604030504040204" pitchFamily="34" charset="0"/>
              </a:rPr>
              <a:t>Explodes</a:t>
            </a:r>
          </a:p>
          <a:p>
            <a:r>
              <a:rPr lang="en-GB" sz="2400" dirty="0">
                <a:ea typeface="Verdana" panose="020B0604030504040204" pitchFamily="34" charset="0"/>
              </a:rPr>
              <a:t>Ignites</a:t>
            </a:r>
          </a:p>
          <a:p>
            <a:r>
              <a:rPr lang="en-GB" sz="2400" dirty="0">
                <a:ea typeface="Verdana" panose="020B0604030504040204" pitchFamily="34" charset="0"/>
              </a:rPr>
              <a:t>&gt;3 ºC Temp rise</a:t>
            </a:r>
          </a:p>
          <a:p>
            <a:r>
              <a:rPr lang="en-GB" sz="2400" dirty="0">
                <a:ea typeface="Verdana" panose="020B0604030504040204" pitchFamily="34" charset="0"/>
              </a:rPr>
              <a:t>Outer case damaged</a:t>
            </a:r>
          </a:p>
          <a:p>
            <a:r>
              <a:rPr lang="en-GB" sz="2400" dirty="0">
                <a:ea typeface="Verdana" panose="020B0604030504040204" pitchFamily="34" charset="0"/>
              </a:rPr>
              <a:t>Dangerous exudation</a:t>
            </a:r>
            <a:endParaRPr lang="en-GB" sz="2400" dirty="0"/>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200" dirty="0">
                <a:solidFill>
                  <a:srgbClr val="4F213A"/>
                </a:solidFill>
              </a:rPr>
              <a:t>46</a:t>
            </a:r>
          </a:p>
        </p:txBody>
      </p:sp>
      <p:pic>
        <p:nvPicPr>
          <p:cNvPr id="4100" name="Picture 4" descr="etusersgroup">
            <a:extLst>
              <a:ext uri="{FF2B5EF4-FFF2-40B4-BE49-F238E27FC236}">
                <a16:creationId xmlns:a16="http://schemas.microsoft.com/office/drawing/2014/main" id="{5EFE6C1F-8023-442B-B4F5-0379BB2DB5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7374" y="1822450"/>
            <a:ext cx="5638521" cy="413204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3F45EB4-972D-4197-9267-7242D19C06A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4" name="Straight Connector 3">
            <a:extLst>
              <a:ext uri="{FF2B5EF4-FFF2-40B4-BE49-F238E27FC236}">
                <a16:creationId xmlns:a16="http://schemas.microsoft.com/office/drawing/2014/main" id="{90AE0C80-155F-BD3E-6254-2B6465F3496B}"/>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0954464"/>
      </p:ext>
    </p:extLst>
  </p:cSld>
  <p:clrMapOvr>
    <a:masterClrMapping/>
  </p:clrMapOvr>
  <mc:AlternateContent xmlns:mc="http://schemas.openxmlformats.org/markup-compatibility/2006" xmlns:p14="http://schemas.microsoft.com/office/powerpoint/2010/main">
    <mc:Choice Requires="p14">
      <p:transition spd="slow" p14:dur="2000" advTm="80452"/>
    </mc:Choice>
    <mc:Fallback xmlns="">
      <p:transition spd="slow" advTm="80452"/>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a:xfrm>
            <a:off x="503586" y="867883"/>
            <a:ext cx="11180455" cy="560250"/>
          </a:xfrm>
        </p:spPr>
        <p:txBody>
          <a:bodyPr/>
          <a:lstStyle/>
          <a:p>
            <a:r>
              <a:rPr lang="en-GB" dirty="0"/>
              <a:t>UN Test Series 4(b), 12 m Drop Test</a:t>
            </a:r>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503586" y="1813378"/>
            <a:ext cx="5352416" cy="4530725"/>
          </a:xfrm>
        </p:spPr>
        <p:txBody>
          <a:bodyPr>
            <a:normAutofit/>
          </a:bodyPr>
          <a:lstStyle/>
          <a:p>
            <a:pPr marL="0" indent="0">
              <a:buNone/>
            </a:pPr>
            <a:r>
              <a:rPr lang="en-GB" sz="2400" u="sng" dirty="0"/>
              <a:t>Simulates lorry collision. Ensures article can withstand impact with no significant fire or explosion hazard.</a:t>
            </a:r>
          </a:p>
          <a:p>
            <a:r>
              <a:rPr lang="en-GB" sz="2400" dirty="0"/>
              <a:t>Impact surface is a solid base (75 mm steel, 600 mm concrete)</a:t>
            </a:r>
          </a:p>
          <a:p>
            <a:r>
              <a:rPr lang="en-GB" sz="2400" dirty="0"/>
              <a:t>Base is 1.5 times test item</a:t>
            </a:r>
          </a:p>
          <a:p>
            <a:r>
              <a:rPr lang="en-GB" sz="2400" dirty="0"/>
              <a:t>Three drops completed on new items, unless failure happens first</a:t>
            </a:r>
          </a:p>
          <a:p>
            <a:pPr marL="0" indent="0">
              <a:buNone/>
            </a:pPr>
            <a:r>
              <a:rPr lang="en-GB" sz="2400" b="1" dirty="0"/>
              <a:t>Must not transport item if</a:t>
            </a:r>
          </a:p>
          <a:p>
            <a:r>
              <a:rPr lang="en-GB" sz="2400" dirty="0"/>
              <a:t>Fire or explosion observed.</a:t>
            </a:r>
          </a:p>
          <a:p>
            <a:pPr marL="0" indent="0">
              <a:buNone/>
            </a:pPr>
            <a:r>
              <a:rPr lang="en-GB" sz="2400" dirty="0"/>
              <a:t>Package rupture acceptable</a:t>
            </a:r>
          </a:p>
          <a:p>
            <a:pPr marL="0" indent="0">
              <a:buNone/>
            </a:pPr>
            <a:endParaRPr lang="en-GB" sz="2400" dirty="0"/>
          </a:p>
          <a:p>
            <a:pPr marL="0" indent="0">
              <a:buNone/>
            </a:pPr>
            <a:endParaRPr lang="en-GB" sz="2400" dirty="0"/>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47</a:t>
            </a:r>
            <a:endParaRPr lang="en-GB" dirty="0">
              <a:solidFill>
                <a:srgbClr val="4F213A"/>
              </a:solidFill>
            </a:endParaRPr>
          </a:p>
        </p:txBody>
      </p:sp>
      <p:pic>
        <p:nvPicPr>
          <p:cNvPr id="5122" name="Picture 2" descr="UN Series Testing | Radnor Range">
            <a:extLst>
              <a:ext uri="{FF2B5EF4-FFF2-40B4-BE49-F238E27FC236}">
                <a16:creationId xmlns:a16="http://schemas.microsoft.com/office/drawing/2014/main" id="{1CBED121-4696-419D-8324-08B52F4FDA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5999" y="1822450"/>
            <a:ext cx="5458291" cy="40937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2F0717B-7405-43D0-8C8F-85C13D798859}"/>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4" name="Straight Connector 3">
            <a:extLst>
              <a:ext uri="{FF2B5EF4-FFF2-40B4-BE49-F238E27FC236}">
                <a16:creationId xmlns:a16="http://schemas.microsoft.com/office/drawing/2014/main" id="{4864BD07-01E8-9A31-0EA2-34CB89DE6A98}"/>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3587727"/>
      </p:ext>
    </p:extLst>
  </p:cSld>
  <p:clrMapOvr>
    <a:masterClrMapping/>
  </p:clrMapOvr>
  <mc:AlternateContent xmlns:mc="http://schemas.openxmlformats.org/markup-compatibility/2006" xmlns:p14="http://schemas.microsoft.com/office/powerpoint/2010/main">
    <mc:Choice Requires="p14">
      <p:transition spd="slow" p14:dur="2000" advTm="98908"/>
    </mc:Choice>
    <mc:Fallback xmlns="">
      <p:transition spd="slow" advTm="98908"/>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a:xfrm>
            <a:off x="505772" y="877454"/>
            <a:ext cx="11180455" cy="560250"/>
          </a:xfrm>
        </p:spPr>
        <p:txBody>
          <a:bodyPr/>
          <a:lstStyle/>
          <a:p>
            <a:r>
              <a:rPr lang="en-GB" dirty="0"/>
              <a:t>UN Test Series 6(a), Single Package Test</a:t>
            </a:r>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469477" y="1437705"/>
            <a:ext cx="5352416" cy="4915470"/>
          </a:xfrm>
        </p:spPr>
        <p:txBody>
          <a:bodyPr vert="horz" lIns="91440" tIns="45720" rIns="91440" bIns="45720" rtlCol="0" anchor="t">
            <a:normAutofit fontScale="92500" lnSpcReduction="20000"/>
          </a:bodyPr>
          <a:lstStyle/>
          <a:p>
            <a:pPr marL="0" indent="0">
              <a:buNone/>
            </a:pPr>
            <a:r>
              <a:rPr lang="en-GB" u="sng" dirty="0"/>
              <a:t>Determination of possibility of mass explosion of the article contents</a:t>
            </a:r>
          </a:p>
          <a:p>
            <a:r>
              <a:rPr lang="en-GB" dirty="0"/>
              <a:t>Test undertaken in transport configuration</a:t>
            </a:r>
            <a:endParaRPr lang="en-GB" dirty="0">
              <a:cs typeface="Arial"/>
            </a:endParaRPr>
          </a:p>
          <a:p>
            <a:r>
              <a:rPr lang="en-GB" dirty="0"/>
              <a:t>Article is detonated or ignited (as per intended use).</a:t>
            </a:r>
          </a:p>
          <a:p>
            <a:pPr lvl="1"/>
            <a:r>
              <a:rPr lang="en-GB" dirty="0">
                <a:cs typeface="Arial"/>
              </a:rPr>
              <a:t>If the article is a package containing multiple items, a single item is initiated</a:t>
            </a:r>
          </a:p>
          <a:p>
            <a:r>
              <a:rPr lang="en-GB" dirty="0"/>
              <a:t>Packaged article is confined as per transport configuration</a:t>
            </a:r>
          </a:p>
          <a:p>
            <a:r>
              <a:rPr lang="en-GB" dirty="0">
                <a:cs typeface="Arial"/>
              </a:rPr>
              <a:t>Observations made on thermal, projection, detonation or deflagration effects of packaged article</a:t>
            </a:r>
          </a:p>
          <a:p>
            <a:pPr marL="0" indent="0">
              <a:buNone/>
            </a:pPr>
            <a:r>
              <a:rPr lang="en-GB" b="1" dirty="0"/>
              <a:t>Article is a </a:t>
            </a:r>
            <a:r>
              <a:rPr lang="en-GB" b="1" u="sng" dirty="0"/>
              <a:t>candidate</a:t>
            </a:r>
            <a:r>
              <a:rPr lang="en-GB" b="1" dirty="0"/>
              <a:t> for HD1.1 if…</a:t>
            </a:r>
            <a:endParaRPr lang="en-GB" b="1" dirty="0">
              <a:cs typeface="Arial"/>
            </a:endParaRPr>
          </a:p>
          <a:p>
            <a:r>
              <a:rPr lang="en-GB" dirty="0"/>
              <a:t>Crater, damage to witness plate, blast detected, disruption and scattering of confining material, propagation throughout the contents of the article</a:t>
            </a:r>
            <a:endParaRPr lang="en-GB" dirty="0">
              <a:cs typeface="Arial"/>
            </a:endParaRPr>
          </a:p>
          <a:p>
            <a:r>
              <a:rPr lang="en-GB" dirty="0"/>
              <a:t>If article is accepted into HD 1.1, there is no need for test 6(b)</a:t>
            </a:r>
            <a:endParaRPr lang="en-GB" dirty="0">
              <a:cs typeface="Arial"/>
            </a:endParaRPr>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48</a:t>
            </a:r>
            <a:endParaRPr lang="en-GB" dirty="0">
              <a:solidFill>
                <a:srgbClr val="4F213A"/>
              </a:solidFill>
            </a:endParaRPr>
          </a:p>
        </p:txBody>
      </p:sp>
      <p:pic>
        <p:nvPicPr>
          <p:cNvPr id="9" name="Picture 8">
            <a:extLst>
              <a:ext uri="{FF2B5EF4-FFF2-40B4-BE49-F238E27FC236}">
                <a16:creationId xmlns:a16="http://schemas.microsoft.com/office/drawing/2014/main" id="{99DABDA5-02A4-4EF3-942F-F75C7DC0862C}"/>
              </a:ext>
            </a:extLst>
          </p:cNvPr>
          <p:cNvPicPr/>
          <p:nvPr/>
        </p:nvPicPr>
        <p:blipFill rotWithShape="1">
          <a:blip r:embed="rId2">
            <a:extLst>
              <a:ext uri="{28A0092B-C50C-407E-A947-70E740481C1C}">
                <a14:useLocalDpi xmlns:a14="http://schemas.microsoft.com/office/drawing/2010/main" val="0"/>
              </a:ext>
            </a:extLst>
          </a:blip>
          <a:srcRect t="16552" r="1695"/>
          <a:stretch/>
        </p:blipFill>
        <p:spPr bwMode="auto">
          <a:xfrm>
            <a:off x="9274911" y="408351"/>
            <a:ext cx="2326898" cy="2183678"/>
          </a:xfrm>
          <a:prstGeom prst="rect">
            <a:avLst/>
          </a:prstGeom>
          <a:noFill/>
          <a:ln>
            <a:noFill/>
          </a:ln>
        </p:spPr>
      </p:pic>
      <p:pic>
        <p:nvPicPr>
          <p:cNvPr id="11" name="Picture 10">
            <a:extLst>
              <a:ext uri="{FF2B5EF4-FFF2-40B4-BE49-F238E27FC236}">
                <a16:creationId xmlns:a16="http://schemas.microsoft.com/office/drawing/2014/main" id="{88DEF91E-A4C6-48B1-9BE0-7E26526015C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7514514" y="4367870"/>
            <a:ext cx="3432343" cy="1913690"/>
          </a:xfrm>
          <a:prstGeom prst="rect">
            <a:avLst/>
          </a:prstGeom>
          <a:noFill/>
          <a:ln>
            <a:noFill/>
          </a:ln>
        </p:spPr>
      </p:pic>
      <p:pic>
        <p:nvPicPr>
          <p:cNvPr id="10" name="Picture 9">
            <a:extLst>
              <a:ext uri="{FF2B5EF4-FFF2-40B4-BE49-F238E27FC236}">
                <a16:creationId xmlns:a16="http://schemas.microsoft.com/office/drawing/2014/main" id="{853DEDAD-47F5-4420-9B41-F07040268B1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6012393" y="1758209"/>
            <a:ext cx="3110077" cy="2483573"/>
          </a:xfrm>
          <a:prstGeom prst="rect">
            <a:avLst/>
          </a:prstGeom>
          <a:noFill/>
          <a:ln>
            <a:noFill/>
          </a:ln>
        </p:spPr>
      </p:pic>
      <p:pic>
        <p:nvPicPr>
          <p:cNvPr id="12" name="Picture 11">
            <a:extLst>
              <a:ext uri="{FF2B5EF4-FFF2-40B4-BE49-F238E27FC236}">
                <a16:creationId xmlns:a16="http://schemas.microsoft.com/office/drawing/2014/main" id="{12F57287-70C3-42A6-91CC-E3FB937331B1}"/>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9270078" y="2723658"/>
            <a:ext cx="2809490" cy="1527335"/>
          </a:xfrm>
          <a:prstGeom prst="rect">
            <a:avLst/>
          </a:prstGeom>
          <a:noFill/>
          <a:ln>
            <a:noFill/>
          </a:ln>
        </p:spPr>
      </p:pic>
      <p:sp>
        <p:nvSpPr>
          <p:cNvPr id="13" name="TextBox 12">
            <a:extLst>
              <a:ext uri="{FF2B5EF4-FFF2-40B4-BE49-F238E27FC236}">
                <a16:creationId xmlns:a16="http://schemas.microsoft.com/office/drawing/2014/main" id="{018A8055-A6FC-40CB-9639-799483F03B64}"/>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4" name="Straight Connector 3">
            <a:extLst>
              <a:ext uri="{FF2B5EF4-FFF2-40B4-BE49-F238E27FC236}">
                <a16:creationId xmlns:a16="http://schemas.microsoft.com/office/drawing/2014/main" id="{3F4C732A-AB73-8B38-BDD1-44230BF01FA1}"/>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9434202"/>
      </p:ext>
    </p:extLst>
  </p:cSld>
  <p:clrMapOvr>
    <a:masterClrMapping/>
  </p:clrMapOvr>
  <mc:AlternateContent xmlns:mc="http://schemas.openxmlformats.org/markup-compatibility/2006" xmlns:p14="http://schemas.microsoft.com/office/powerpoint/2010/main">
    <mc:Choice Requires="p14">
      <p:transition spd="slow" p14:dur="2000" advTm="93504"/>
    </mc:Choice>
    <mc:Fallback xmlns="">
      <p:transition spd="slow" advTm="93504"/>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a:xfrm>
            <a:off x="505772" y="877268"/>
            <a:ext cx="11180455" cy="560250"/>
          </a:xfrm>
        </p:spPr>
        <p:txBody>
          <a:bodyPr/>
          <a:lstStyle/>
          <a:p>
            <a:r>
              <a:rPr lang="en-GB" dirty="0"/>
              <a:t>UN Test Series 6(b), Stack Test</a:t>
            </a:r>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503586" y="1437519"/>
            <a:ext cx="5352416" cy="4886280"/>
          </a:xfrm>
        </p:spPr>
        <p:txBody>
          <a:bodyPr>
            <a:normAutofit/>
          </a:bodyPr>
          <a:lstStyle/>
          <a:p>
            <a:pPr marL="0" indent="0">
              <a:buNone/>
            </a:pPr>
            <a:r>
              <a:rPr lang="en-GB" sz="1600" u="sng" dirty="0"/>
              <a:t>Determination of explosion propagation between packages/articles</a:t>
            </a:r>
          </a:p>
          <a:p>
            <a:r>
              <a:rPr lang="en-GB" sz="1600" dirty="0"/>
              <a:t>Stack of articles as offered for transport</a:t>
            </a:r>
          </a:p>
          <a:p>
            <a:pPr lvl="1"/>
            <a:r>
              <a:rPr lang="en-GB" sz="1600" dirty="0"/>
              <a:t>Volume of 0.15 m</a:t>
            </a:r>
            <a:r>
              <a:rPr lang="en-GB" sz="1600" baseline="30000" dirty="0"/>
              <a:t>3</a:t>
            </a:r>
          </a:p>
          <a:p>
            <a:pPr lvl="1"/>
            <a:r>
              <a:rPr lang="en-GB" sz="1600" dirty="0"/>
              <a:t>3 mm steel witness plate</a:t>
            </a:r>
          </a:p>
          <a:p>
            <a:r>
              <a:rPr lang="en-GB" sz="1600" dirty="0"/>
              <a:t>Detonated or ignited (as per intended use)</a:t>
            </a:r>
          </a:p>
          <a:p>
            <a:r>
              <a:rPr lang="en-GB" sz="1600" dirty="0">
                <a:cs typeface="Arial"/>
              </a:rPr>
              <a:t>Observations made on thermal, projection, detonation or deflagration effects of packaged article</a:t>
            </a:r>
            <a:endParaRPr lang="en-GB" sz="1600" dirty="0"/>
          </a:p>
          <a:p>
            <a:pPr marL="0" indent="0">
              <a:buNone/>
            </a:pPr>
            <a:r>
              <a:rPr lang="en-GB" sz="1600" b="1" dirty="0"/>
              <a:t>Item is assigned to HD1.1 if…</a:t>
            </a:r>
          </a:p>
          <a:p>
            <a:r>
              <a:rPr lang="en-GB" sz="1600" dirty="0"/>
              <a:t>High order response of more than one article occurs ‘practically instantaneously’</a:t>
            </a:r>
          </a:p>
          <a:p>
            <a:pPr lvl="1"/>
            <a:r>
              <a:rPr lang="en-GB" sz="1600" dirty="0"/>
              <a:t>Crater made (larger than a single article)</a:t>
            </a:r>
          </a:p>
          <a:p>
            <a:pPr lvl="1"/>
            <a:r>
              <a:rPr lang="en-GB" sz="1600" dirty="0"/>
              <a:t>Damage to witness plate (greater than that of a single article)</a:t>
            </a:r>
          </a:p>
          <a:p>
            <a:pPr lvl="1"/>
            <a:r>
              <a:rPr lang="en-GB" sz="1600" dirty="0"/>
              <a:t>Blast recorded (greater than that of a single article)</a:t>
            </a:r>
          </a:p>
          <a:p>
            <a:pPr lvl="1"/>
            <a:r>
              <a:rPr lang="en-GB" sz="1600" dirty="0"/>
              <a:t>Violent disruption of ‘most of’ confining material</a:t>
            </a:r>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49</a:t>
            </a:r>
            <a:endParaRPr lang="en-GB" dirty="0">
              <a:solidFill>
                <a:srgbClr val="4F213A"/>
              </a:solidFill>
            </a:endParaRPr>
          </a:p>
        </p:txBody>
      </p:sp>
      <p:pic>
        <p:nvPicPr>
          <p:cNvPr id="9" name="Picture 8">
            <a:extLst>
              <a:ext uri="{FF2B5EF4-FFF2-40B4-BE49-F238E27FC236}">
                <a16:creationId xmlns:a16="http://schemas.microsoft.com/office/drawing/2014/main" id="{072ED56D-68EC-4701-B8E0-ADFD35627C56}"/>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6018793" y="2077711"/>
            <a:ext cx="5665246" cy="3492772"/>
          </a:xfrm>
          <a:prstGeom prst="rect">
            <a:avLst/>
          </a:prstGeom>
          <a:noFill/>
          <a:ln>
            <a:noFill/>
          </a:ln>
        </p:spPr>
      </p:pic>
      <p:sp>
        <p:nvSpPr>
          <p:cNvPr id="10" name="TextBox 9">
            <a:extLst>
              <a:ext uri="{FF2B5EF4-FFF2-40B4-BE49-F238E27FC236}">
                <a16:creationId xmlns:a16="http://schemas.microsoft.com/office/drawing/2014/main" id="{919AB47C-9609-4E50-AC1E-6BAFA60F55E7}"/>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4" name="Straight Connector 3">
            <a:extLst>
              <a:ext uri="{FF2B5EF4-FFF2-40B4-BE49-F238E27FC236}">
                <a16:creationId xmlns:a16="http://schemas.microsoft.com/office/drawing/2014/main" id="{223B27C8-A15D-5F72-E650-C751A7CEBDC3}"/>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2121078"/>
      </p:ext>
    </p:extLst>
  </p:cSld>
  <p:clrMapOvr>
    <a:masterClrMapping/>
  </p:clrMapOvr>
  <mc:AlternateContent xmlns:mc="http://schemas.openxmlformats.org/markup-compatibility/2006" xmlns:p14="http://schemas.microsoft.com/office/powerpoint/2010/main">
    <mc:Choice Requires="p14">
      <p:transition spd="slow" p14:dur="2000" advTm="101254"/>
    </mc:Choice>
    <mc:Fallback xmlns="">
      <p:transition spd="slow" advTm="101254"/>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5050AD4-F787-46F5-96C5-114560D59CD9}"/>
              </a:ext>
            </a:extLst>
          </p:cNvPr>
          <p:cNvPicPr/>
          <p:nvPr/>
        </p:nvPicPr>
        <p:blipFill rotWithShape="1">
          <a:blip r:embed="rId2"/>
          <a:srcRect l="21047" t="16189" r="4799" b="4295"/>
          <a:stretch/>
        </p:blipFill>
        <p:spPr>
          <a:xfrm>
            <a:off x="7917648" y="2992375"/>
            <a:ext cx="3928891" cy="2287434"/>
          </a:xfrm>
          <a:prstGeom prst="rect">
            <a:avLst/>
          </a:prstGeom>
        </p:spPr>
      </p:pic>
      <p:pic>
        <p:nvPicPr>
          <p:cNvPr id="9" name="Picture 8">
            <a:extLst>
              <a:ext uri="{FF2B5EF4-FFF2-40B4-BE49-F238E27FC236}">
                <a16:creationId xmlns:a16="http://schemas.microsoft.com/office/drawing/2014/main" id="{9666F3C1-8903-41B9-BA4A-3B77AE941549}"/>
              </a:ext>
            </a:extLst>
          </p:cNvPr>
          <p:cNvPicPr/>
          <p:nvPr/>
        </p:nvPicPr>
        <p:blipFill rotWithShape="1">
          <a:blip r:embed="rId3">
            <a:extLst>
              <a:ext uri="{28A0092B-C50C-407E-A947-70E740481C1C}">
                <a14:useLocalDpi xmlns:a14="http://schemas.microsoft.com/office/drawing/2010/main" val="0"/>
              </a:ext>
            </a:extLst>
          </a:blip>
          <a:srcRect l="18093" t="10427" b="14330"/>
          <a:stretch/>
        </p:blipFill>
        <p:spPr bwMode="auto">
          <a:xfrm>
            <a:off x="7916708" y="460788"/>
            <a:ext cx="3929831" cy="2287435"/>
          </a:xfrm>
          <a:prstGeom prst="rect">
            <a:avLst/>
          </a:prstGeom>
          <a:noFill/>
        </p:spPr>
      </p:pic>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a:xfrm>
            <a:off x="503583" y="816879"/>
            <a:ext cx="7255603" cy="935721"/>
          </a:xfrm>
        </p:spPr>
        <p:txBody>
          <a:bodyPr>
            <a:normAutofit fontScale="90000"/>
          </a:bodyPr>
          <a:lstStyle/>
          <a:p>
            <a:r>
              <a:rPr lang="en-GB" dirty="0"/>
              <a:t>UN Test Series 6(c), External Fire (Bonfire) Test</a:t>
            </a:r>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353655" y="1638300"/>
            <a:ext cx="7563053" cy="4686498"/>
          </a:xfrm>
        </p:spPr>
        <p:txBody>
          <a:bodyPr vert="horz" lIns="91440" tIns="45720" rIns="91440" bIns="45720" rtlCol="0" anchor="t">
            <a:noAutofit/>
          </a:bodyPr>
          <a:lstStyle/>
          <a:p>
            <a:pPr marL="0" indent="0">
              <a:buNone/>
            </a:pPr>
            <a:r>
              <a:rPr lang="en-GB" sz="1800" u="sng" dirty="0"/>
              <a:t>Determination of a mass explosion/projection hazard from fire</a:t>
            </a:r>
          </a:p>
          <a:p>
            <a:r>
              <a:rPr lang="en-GB" sz="1800" dirty="0"/>
              <a:t>Minimum article volume of 0.15 m</a:t>
            </a:r>
            <a:r>
              <a:rPr lang="en-GB" sz="1800" baseline="30000" dirty="0"/>
              <a:t>3</a:t>
            </a:r>
            <a:endParaRPr lang="en-GB" sz="1800" dirty="0"/>
          </a:p>
          <a:p>
            <a:r>
              <a:rPr lang="en-GB" sz="1800" dirty="0"/>
              <a:t>Fuel fire for 30 mins; 800 </a:t>
            </a:r>
            <a:r>
              <a:rPr lang="en-GB" sz="1800" dirty="0">
                <a:ea typeface="Verdana"/>
              </a:rPr>
              <a:t>ºC must be achieved.</a:t>
            </a:r>
            <a:endParaRPr lang="en-GB" sz="1800" dirty="0">
              <a:ea typeface="Verdana"/>
              <a:cs typeface="Arial"/>
            </a:endParaRPr>
          </a:p>
          <a:p>
            <a:r>
              <a:rPr lang="en-GB" sz="1800" dirty="0">
                <a:ea typeface="Verdana"/>
              </a:rPr>
              <a:t>Kerosene, wood and gas burner is an acceptable fuel.</a:t>
            </a:r>
          </a:p>
          <a:p>
            <a:r>
              <a:rPr lang="en-GB" sz="1800" dirty="0"/>
              <a:t>3x 2 mm Al witness plate</a:t>
            </a:r>
            <a:endParaRPr lang="en-GB" sz="1800" dirty="0">
              <a:cs typeface="Arial"/>
            </a:endParaRPr>
          </a:p>
          <a:p>
            <a:pPr marL="0" indent="0">
              <a:buNone/>
            </a:pPr>
            <a:r>
              <a:rPr lang="en-GB" sz="1800" b="1" dirty="0"/>
              <a:t>Results…</a:t>
            </a:r>
            <a:endParaRPr lang="en-GB" sz="1800" b="1" dirty="0">
              <a:cs typeface="Arial"/>
            </a:endParaRPr>
          </a:p>
          <a:p>
            <a:r>
              <a:rPr lang="en-GB" sz="1800" b="1" dirty="0">
                <a:ea typeface="+mn-lt"/>
                <a:cs typeface="+mn-lt"/>
              </a:rPr>
              <a:t>HD1.1: </a:t>
            </a:r>
            <a:r>
              <a:rPr lang="en-GB" sz="1800" dirty="0"/>
              <a:t>Mass explosion (substantial proportion of test item)</a:t>
            </a:r>
            <a:endParaRPr lang="en-GB" sz="1800" b="1" dirty="0"/>
          </a:p>
          <a:p>
            <a:r>
              <a:rPr lang="en-GB" sz="1800" b="1" dirty="0">
                <a:ea typeface="+mn-lt"/>
                <a:cs typeface="+mn-lt"/>
              </a:rPr>
              <a:t>HD1.2: </a:t>
            </a:r>
            <a:r>
              <a:rPr lang="en-GB" sz="1800" dirty="0">
                <a:ea typeface="+mn-lt"/>
                <a:cs typeface="+mn-lt"/>
              </a:rPr>
              <a:t>Any p</a:t>
            </a:r>
            <a:r>
              <a:rPr lang="en-GB" sz="1800" dirty="0"/>
              <a:t>erforation of witness plate, or projection with a KE &gt; 20 J (assessed by d/m relation)</a:t>
            </a:r>
            <a:endParaRPr lang="en-GB" sz="1800" dirty="0">
              <a:cs typeface="Arial"/>
            </a:endParaRPr>
          </a:p>
          <a:p>
            <a:r>
              <a:rPr lang="en-GB" sz="1800" b="1" dirty="0">
                <a:ea typeface="+mn-lt"/>
                <a:cs typeface="+mn-lt"/>
              </a:rPr>
              <a:t>HD1.3: </a:t>
            </a:r>
            <a:r>
              <a:rPr lang="en-GB" sz="1800" dirty="0"/>
              <a:t>Fireball extending past witness plate, fiery projection &gt;15 m, or burning time of &lt; 35 s for 100 kg NEM </a:t>
            </a:r>
            <a:endParaRPr lang="en-GB" sz="1800" b="1" dirty="0"/>
          </a:p>
          <a:p>
            <a:r>
              <a:rPr lang="en-GB" sz="1800" b="1" dirty="0">
                <a:ea typeface="+mn-lt"/>
                <a:cs typeface="+mn-lt"/>
              </a:rPr>
              <a:t>HD1.4 (not CG S): </a:t>
            </a:r>
            <a:r>
              <a:rPr lang="en-GB" sz="1800" dirty="0"/>
              <a:t>Fireball &gt; 1 m, fiery projection &gt; 5 m, projectile with a KE &gt; 8 J (assessed by d/m relation) or burning time of &lt; 330 s for 100 kg NEM </a:t>
            </a:r>
            <a:endParaRPr lang="en-GB" sz="1800" b="1" dirty="0"/>
          </a:p>
          <a:p>
            <a:endParaRPr lang="en-GB" sz="1800" dirty="0">
              <a:cs typeface="Arial"/>
            </a:endParaRPr>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50</a:t>
            </a:r>
            <a:endParaRPr lang="en-GB" dirty="0">
              <a:solidFill>
                <a:srgbClr val="4F213A"/>
              </a:solidFill>
            </a:endParaRPr>
          </a:p>
        </p:txBody>
      </p:sp>
      <p:sp>
        <p:nvSpPr>
          <p:cNvPr id="8" name="TextBox 7">
            <a:extLst>
              <a:ext uri="{FF2B5EF4-FFF2-40B4-BE49-F238E27FC236}">
                <a16:creationId xmlns:a16="http://schemas.microsoft.com/office/drawing/2014/main" id="{E05F4D3B-90BB-4961-AB3D-9EA5B7F1595B}"/>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4" name="Straight Connector 3">
            <a:extLst>
              <a:ext uri="{FF2B5EF4-FFF2-40B4-BE49-F238E27FC236}">
                <a16:creationId xmlns:a16="http://schemas.microsoft.com/office/drawing/2014/main" id="{38109ABB-3C64-CA0B-5858-994730252C2F}"/>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348217"/>
      </p:ext>
    </p:extLst>
  </p:cSld>
  <p:clrMapOvr>
    <a:masterClrMapping/>
  </p:clrMapOvr>
  <mc:AlternateContent xmlns:mc="http://schemas.openxmlformats.org/markup-compatibility/2006" xmlns:p14="http://schemas.microsoft.com/office/powerpoint/2010/main">
    <mc:Choice Requires="p14">
      <p:transition spd="slow" p14:dur="2000" advTm="126312"/>
    </mc:Choice>
    <mc:Fallback xmlns="">
      <p:transition spd="slow" advTm="126312"/>
    </mc:Fallback>
  </mc:AlternateContent>
  <p:extLst>
    <p:ext uri="{3A86A75C-4F4B-4683-9AE1-C65F6400EC91}">
      <p14:laserTraceLst xmlns:p14="http://schemas.microsoft.com/office/powerpoint/2010/main">
        <p14:tracePtLst>
          <p14:tracePt t="40236" x="4127500" y="6407150"/>
          <p14:tracePt t="40719" x="4019550" y="6762750"/>
          <p14:tracePt t="40727" x="4083050" y="6691313"/>
          <p14:tracePt t="40732" x="4130675" y="6642100"/>
          <p14:tracePt t="40742" x="4154488" y="6594475"/>
          <p14:tracePt t="40747" x="4194175" y="6515100"/>
          <p14:tracePt t="40754" x="4233863" y="6475413"/>
          <p14:tracePt t="40764" x="4281488" y="6419850"/>
          <p14:tracePt t="40768" x="4337050" y="6338888"/>
          <p14:tracePt t="40780" x="4402138" y="6251575"/>
          <p14:tracePt t="40783" x="4425950" y="6219825"/>
          <p14:tracePt t="40792" x="4497388" y="6148388"/>
          <p14:tracePt t="40798" x="4537075" y="6092825"/>
          <p14:tracePt t="40804" x="4560888" y="6053138"/>
          <p14:tracePt t="40812" x="4568825" y="5980113"/>
          <p14:tracePt t="40818" x="4568825" y="5948363"/>
          <p14:tracePt t="40828" x="4568825" y="5924550"/>
          <p14:tracePt t="40833" x="4568825" y="5908675"/>
          <p14:tracePt t="40842" x="4568825" y="5876925"/>
          <p14:tracePt t="40847" x="4568825" y="5868988"/>
          <p14:tracePt t="40855" x="4568825" y="5861050"/>
          <p14:tracePt t="40863" x="4568825" y="5821363"/>
          <p14:tracePt t="41252" x="4705350" y="5573713"/>
          <p14:tracePt t="41260" x="4752975" y="5518150"/>
          <p14:tracePt t="41267" x="5006975" y="5310188"/>
          <p14:tracePt t="41274" x="5095875" y="5238750"/>
          <p14:tracePt t="41283" x="5222875" y="5119688"/>
          <p14:tracePt t="41292" x="5397500" y="4992688"/>
          <p14:tracePt t="41297" x="5557838" y="4872038"/>
          <p14:tracePt t="41303" x="5732463" y="4745038"/>
          <p14:tracePt t="41312" x="5845175" y="4649788"/>
          <p14:tracePt t="41317" x="5980113" y="4560888"/>
          <p14:tracePt t="41329" x="6227763" y="4346575"/>
          <p14:tracePt t="41332" x="6586538" y="4122738"/>
          <p14:tracePt t="41344" x="6769100" y="3979863"/>
          <p14:tracePt t="41346" x="7272338" y="3748088"/>
          <p14:tracePt t="41354" x="7527925" y="3587750"/>
          <p14:tracePt t="41362" x="7734300" y="3484563"/>
          <p14:tracePt t="41368" x="8269288" y="3228975"/>
          <p14:tracePt t="41377" x="8364538" y="3213100"/>
          <p14:tracePt t="41383" x="8604250" y="3117850"/>
          <p14:tracePt t="41391" x="8994775" y="3006725"/>
          <p14:tracePt t="41397" x="9113838" y="2990850"/>
          <p14:tracePt t="41405" x="9282113" y="2901950"/>
          <p14:tracePt t="41412" x="9609138" y="2751138"/>
          <p14:tracePt t="41418" x="9704388" y="2711450"/>
          <p14:tracePt t="41428" x="9831388" y="2647950"/>
          <p14:tracePt t="41433" x="9926638" y="2616200"/>
          <p14:tracePt t="41441" x="10079038" y="2535238"/>
          <p14:tracePt t="41448" x="10166350" y="2511425"/>
          <p14:tracePt t="41456" x="10253663" y="2495550"/>
          <p14:tracePt t="41462" x="10294938" y="2495550"/>
          <p14:tracePt t="41468" x="10310813" y="2495550"/>
          <p14:tracePt t="41477" x="10334625" y="2495550"/>
          <p14:tracePt t="41483" x="10350500" y="2495550"/>
          <p14:tracePt t="41494" x="10350500" y="2503488"/>
          <p14:tracePt t="41498" x="10358438" y="2511425"/>
          <p14:tracePt t="41512" x="10366375" y="2519363"/>
          <p14:tracePt t="41528" x="10382250" y="2535238"/>
          <p14:tracePt t="41534" x="10382250" y="2543175"/>
          <p14:tracePt t="41543" x="10382250" y="2551113"/>
          <p14:tracePt t="41548" x="10382250" y="2559050"/>
          <p14:tracePt t="41563" x="10382250" y="2566988"/>
          <p14:tracePt t="41578" x="10382250" y="2576513"/>
          <p14:tracePt t="41584" x="10382250" y="2584450"/>
          <p14:tracePt t="41593" x="10382250" y="2592388"/>
          <p14:tracePt t="41607" x="10382250" y="2600325"/>
          <p14:tracePt t="41621" x="10390188" y="2608263"/>
          <p14:tracePt t="41628" x="10390188" y="2616200"/>
          <p14:tracePt t="41635" x="10406063" y="2640013"/>
          <p14:tracePt t="41644" x="10414000" y="2655888"/>
          <p14:tracePt t="41649" x="10453688" y="2671763"/>
          <p14:tracePt t="41660" x="10485438" y="2687638"/>
          <p14:tracePt t="41664" x="10533063" y="2711450"/>
          <p14:tracePt t="41674" x="10588625" y="2719388"/>
          <p14:tracePt t="41678" x="10637838" y="2727325"/>
          <p14:tracePt t="41685" x="10709275" y="2727325"/>
          <p14:tracePt t="41694" x="10796588" y="2727325"/>
          <p14:tracePt t="41700" x="10891838" y="2727325"/>
          <p14:tracePt t="41710" x="10971213" y="2727325"/>
          <p14:tracePt t="41714" x="11060113" y="2727325"/>
          <p14:tracePt t="41723" x="11131550" y="2735263"/>
          <p14:tracePt t="41730" x="11187113" y="2735263"/>
          <p14:tracePt t="41735" x="11226800" y="2743200"/>
          <p14:tracePt t="41744" x="11242675" y="2743200"/>
          <p14:tracePt t="41750" x="11274425" y="2743200"/>
          <p14:tracePt t="41760" x="11290300" y="2743200"/>
          <p14:tracePt t="41765" x="11314113" y="2743200"/>
          <p14:tracePt t="41774" x="11323638" y="2743200"/>
          <p14:tracePt t="41780" x="11339513" y="2743200"/>
          <p14:tracePt t="41787" x="11347450" y="2743200"/>
          <p14:tracePt t="41795" x="11371263" y="2743200"/>
          <p14:tracePt t="41801" x="11379200" y="2743200"/>
          <p14:tracePt t="41810" x="11387138" y="2743200"/>
          <p14:tracePt t="41815" x="11403013" y="2735263"/>
          <p14:tracePt t="41825" x="11426825" y="2727325"/>
          <p14:tracePt t="41830" x="11434763" y="2719388"/>
          <p14:tracePt t="41838" x="11442700" y="2719388"/>
          <p14:tracePt t="41880" x="11442700" y="2711450"/>
          <p14:tracePt t="41895" x="11410950" y="2695575"/>
          <p14:tracePt t="41902" x="11331575" y="2671763"/>
          <p14:tracePt t="41911" x="11282363" y="2663825"/>
          <p14:tracePt t="41917" x="11210925" y="2640013"/>
          <p14:tracePt t="41927" x="11123613" y="2632075"/>
          <p14:tracePt t="41931" x="11020425" y="2632075"/>
          <p14:tracePt t="41941" x="10899775" y="2632075"/>
          <p14:tracePt t="41946" x="10836275" y="2647950"/>
          <p14:tracePt t="41953" x="10756900" y="2647950"/>
          <p14:tracePt t="41961" x="10661650" y="2647950"/>
          <p14:tracePt t="41977" x="10406063" y="2655888"/>
          <p14:tracePt t="41982" x="10310813" y="2671763"/>
          <p14:tracePt t="41991" x="10269538" y="2671763"/>
          <p14:tracePt t="41996" x="10182225" y="2679700"/>
          <p14:tracePt t="42003" x="10086975" y="2679700"/>
          <p14:tracePt t="42012" x="9983788" y="2687638"/>
          <p14:tracePt t="42017" x="9902825" y="2687638"/>
          <p14:tracePt t="42027" x="9855200" y="2695575"/>
          <p14:tracePt t="42033" x="9807575" y="2703513"/>
          <p14:tracePt t="42042" x="9759950" y="2711450"/>
          <p14:tracePt t="42047" x="9736138" y="2727325"/>
          <p14:tracePt t="42055" x="9680575" y="2735263"/>
          <p14:tracePt t="42066" x="9648825" y="2743200"/>
          <p14:tracePt t="42068" x="9593263" y="2743200"/>
          <p14:tracePt t="42079" x="9567863" y="2743200"/>
          <p14:tracePt t="42083" x="9520238" y="2751138"/>
          <p14:tracePt t="42095" x="9488488" y="2751138"/>
          <p14:tracePt t="42098" x="9464675" y="2751138"/>
          <p14:tracePt t="42109" x="9440863" y="2751138"/>
          <p14:tracePt t="42113" x="9417050" y="2751138"/>
          <p14:tracePt t="42119" x="9369425" y="2735263"/>
          <p14:tracePt t="42129" x="9345613" y="2719388"/>
          <p14:tracePt t="42134" x="9305925" y="2703513"/>
          <p14:tracePt t="42145" x="9258300" y="2687638"/>
          <p14:tracePt t="42148" x="9217025" y="2687638"/>
          <p14:tracePt t="42158" x="9177338" y="2679700"/>
          <p14:tracePt t="42164" x="9153525" y="2671763"/>
          <p14:tracePt t="42170" x="9121775" y="2671763"/>
          <p14:tracePt t="42179" x="9097963" y="2663825"/>
          <p14:tracePt t="42184" x="9074150" y="2663825"/>
          <p14:tracePt t="42195" x="9042400" y="2663825"/>
          <p14:tracePt t="42199" x="9026525" y="2663825"/>
          <p14:tracePt t="42208" x="9002713" y="2663825"/>
          <p14:tracePt t="42214" x="8978900" y="2655888"/>
          <p14:tracePt t="42221" x="8939213" y="2640013"/>
          <p14:tracePt t="42232" x="8907463" y="2624138"/>
          <p14:tracePt t="42235" x="8858250" y="2608263"/>
          <p14:tracePt t="42244" x="8842375" y="2592388"/>
          <p14:tracePt t="42249" x="8818563" y="2576513"/>
          <p14:tracePt t="42260" x="8794750" y="2566988"/>
          <p14:tracePt t="42264" x="8778875" y="2551113"/>
          <p14:tracePt t="42273" x="8763000" y="2543175"/>
          <p14:tracePt t="42278" x="8731250" y="2519363"/>
          <p14:tracePt t="42285" x="8723313" y="2511425"/>
          <p14:tracePt t="42294" x="8715375" y="2511425"/>
          <p14:tracePt t="42300" x="8699500" y="2503488"/>
          <p14:tracePt t="42310" x="8683625" y="2495550"/>
          <p14:tracePt t="42314" x="8675688" y="2495550"/>
          <p14:tracePt t="42324" x="8675688" y="2487613"/>
          <p14:tracePt t="42329" x="8667750" y="2487613"/>
          <p14:tracePt t="42344" x="8659813" y="2487613"/>
          <p14:tracePt t="49152" x="8723313" y="2519363"/>
          <p14:tracePt t="49160" x="8834438" y="2600325"/>
          <p14:tracePt t="49169" x="8915400" y="2663825"/>
          <p14:tracePt t="49174" x="9010650" y="2759075"/>
          <p14:tracePt t="49183" x="9074150" y="2806700"/>
          <p14:tracePt t="49192" x="9161463" y="2901950"/>
          <p14:tracePt t="49197" x="9224963" y="2974975"/>
          <p14:tracePt t="49205" x="9305925" y="3054350"/>
          <p14:tracePt t="49213" x="9401175" y="3165475"/>
          <p14:tracePt t="49219" x="9488488" y="3262313"/>
          <p14:tracePt t="49225" x="9544050" y="3341688"/>
          <p14:tracePt t="49231" x="9617075" y="3413125"/>
          <p14:tracePt t="49240" x="9704388" y="3508375"/>
          <p14:tracePt t="49244" x="9815513" y="3629025"/>
          <p14:tracePt t="49254" x="9918700" y="3748088"/>
          <p14:tracePt t="49258" x="10055225" y="3883025"/>
          <p14:tracePt t="49265" x="10110788" y="3963988"/>
          <p14:tracePt t="49273" x="10229850" y="4090988"/>
          <p14:tracePt t="49280" x="10287000" y="4154488"/>
          <p14:tracePt t="49289" x="10326688" y="4202113"/>
          <p14:tracePt t="49294" x="10390188" y="4257675"/>
          <p14:tracePt t="49304" x="10445750" y="4354513"/>
          <p14:tracePt t="49309" x="10485438" y="4402138"/>
          <p14:tracePt t="49316" x="10541000" y="4449763"/>
          <p14:tracePt t="49323" x="10588625" y="4497388"/>
          <p14:tracePt t="49330" x="10645775" y="4537075"/>
          <p14:tracePt t="49339" x="10685463" y="4592638"/>
          <p14:tracePt t="49345" x="10741025" y="4641850"/>
          <p14:tracePt t="49354" x="10804525" y="4689475"/>
          <p14:tracePt t="49359" x="10852150" y="4745038"/>
          <p14:tracePt t="49367" x="10931525" y="4792663"/>
          <p14:tracePt t="49374" x="10988675" y="4832350"/>
          <p14:tracePt t="49381" x="11044238" y="4879975"/>
          <p14:tracePt t="49389" x="11115675" y="4919663"/>
          <p14:tracePt t="49396" x="11179175" y="4943475"/>
          <p14:tracePt t="49404" x="11234738" y="4967288"/>
          <p14:tracePt t="49410" x="11290300" y="5000625"/>
          <p14:tracePt t="49421" x="11363325" y="5040313"/>
          <p14:tracePt t="49425" x="11442700" y="5064125"/>
          <p14:tracePt t="49432" x="11498263" y="5087938"/>
          <p14:tracePt t="49440" x="11561763" y="5111750"/>
          <p14:tracePt t="49447" x="11601450" y="5127625"/>
          <p14:tracePt t="124229" x="11984038" y="606425"/>
          <p14:tracePt t="124238" x="11936413" y="542925"/>
          <p14:tracePt t="124245" x="11872913" y="461963"/>
          <p14:tracePt t="124252" x="11833225" y="406400"/>
          <p14:tracePt t="124257" x="11777663" y="358775"/>
          <p14:tracePt t="124264" x="11730038" y="319088"/>
          <p14:tracePt t="124273" x="11682413" y="295275"/>
          <p14:tracePt t="124279" x="11641138" y="255588"/>
          <p14:tracePt t="124288" x="11577638" y="184150"/>
          <p14:tracePt t="124294" x="11466513" y="47625"/>
        </p14:tracePtLst>
      </p14:laserTraceLst>
    </p:ext>
  </p:extLs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a:xfrm>
            <a:off x="503584" y="1079638"/>
            <a:ext cx="11180455" cy="901562"/>
          </a:xfrm>
        </p:spPr>
        <p:txBody>
          <a:bodyPr>
            <a:normAutofit/>
          </a:bodyPr>
          <a:lstStyle/>
          <a:p>
            <a:r>
              <a:rPr lang="en-GB" dirty="0"/>
              <a:t>UN Test Series 6(d), Unconfined Package Test</a:t>
            </a:r>
            <a:br>
              <a:rPr lang="en-GB" dirty="0"/>
            </a:br>
            <a:r>
              <a:rPr lang="en-GB" sz="2200" dirty="0"/>
              <a:t>Only for UN numbers subject to special provision 347 </a:t>
            </a:r>
            <a:endParaRPr lang="en-GB" dirty="0"/>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503586" y="1981200"/>
            <a:ext cx="5592414" cy="4192588"/>
          </a:xfrm>
        </p:spPr>
        <p:txBody>
          <a:bodyPr>
            <a:normAutofit/>
          </a:bodyPr>
          <a:lstStyle/>
          <a:p>
            <a:pPr marL="0" indent="0">
              <a:buNone/>
            </a:pPr>
            <a:r>
              <a:rPr lang="en-GB" u="sng" dirty="0"/>
              <a:t>Test on single package, determining either 1.4S or 1.4C HCC</a:t>
            </a:r>
          </a:p>
          <a:p>
            <a:r>
              <a:rPr lang="en-GB" dirty="0"/>
              <a:t>Initiation by detonator or igniter</a:t>
            </a:r>
          </a:p>
          <a:p>
            <a:r>
              <a:rPr lang="en-GB" dirty="0"/>
              <a:t>3 mm steel witness plate, no confinement.</a:t>
            </a:r>
          </a:p>
          <a:p>
            <a:pPr marL="0" indent="0">
              <a:buNone/>
            </a:pPr>
            <a:r>
              <a:rPr lang="en-GB" b="1" dirty="0"/>
              <a:t>Not Compatibility Group ‘S’ if…</a:t>
            </a:r>
          </a:p>
          <a:p>
            <a:r>
              <a:rPr lang="en-GB" dirty="0"/>
              <a:t>Denting /perforation of witness plate </a:t>
            </a:r>
          </a:p>
          <a:p>
            <a:r>
              <a:rPr lang="en-GB" dirty="0"/>
              <a:t>Flash or flame that can ignite adjacent material </a:t>
            </a:r>
          </a:p>
          <a:p>
            <a:r>
              <a:rPr lang="en-GB" dirty="0"/>
              <a:t>Disruption of the package causing projection of explosive contents</a:t>
            </a:r>
          </a:p>
          <a:p>
            <a:r>
              <a:rPr lang="en-GB" dirty="0"/>
              <a:t>Full perforation of package via projection</a:t>
            </a:r>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51</a:t>
            </a:r>
            <a:endParaRPr lang="en-GB" dirty="0">
              <a:solidFill>
                <a:srgbClr val="4F213A"/>
              </a:solidFill>
            </a:endParaRPr>
          </a:p>
        </p:txBody>
      </p:sp>
      <p:pic>
        <p:nvPicPr>
          <p:cNvPr id="7" name="Picture 6">
            <a:extLst>
              <a:ext uri="{FF2B5EF4-FFF2-40B4-BE49-F238E27FC236}">
                <a16:creationId xmlns:a16="http://schemas.microsoft.com/office/drawing/2014/main" id="{C5878DC2-0C01-436B-B42A-DC4C19FCA44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6810704" y="2464420"/>
            <a:ext cx="4782205" cy="3222787"/>
          </a:xfrm>
          <a:prstGeom prst="rect">
            <a:avLst/>
          </a:prstGeom>
          <a:noFill/>
          <a:ln>
            <a:noFill/>
          </a:ln>
        </p:spPr>
      </p:pic>
      <p:sp>
        <p:nvSpPr>
          <p:cNvPr id="9" name="TextBox 8">
            <a:extLst>
              <a:ext uri="{FF2B5EF4-FFF2-40B4-BE49-F238E27FC236}">
                <a16:creationId xmlns:a16="http://schemas.microsoft.com/office/drawing/2014/main" id="{2A311465-FB0F-48A9-B0A5-D8369E7FA1CC}"/>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Tree>
    <p:extLst>
      <p:ext uri="{BB962C8B-B14F-4D97-AF65-F5344CB8AC3E}">
        <p14:creationId xmlns:p14="http://schemas.microsoft.com/office/powerpoint/2010/main" val="2838066911"/>
      </p:ext>
    </p:extLst>
  </p:cSld>
  <p:clrMapOvr>
    <a:masterClrMapping/>
  </p:clrMapOvr>
  <mc:AlternateContent xmlns:mc="http://schemas.openxmlformats.org/markup-compatibility/2006" xmlns:p14="http://schemas.microsoft.com/office/powerpoint/2010/main">
    <mc:Choice Requires="p14">
      <p:transition spd="slow" p14:dur="2000" advTm="93856"/>
    </mc:Choice>
    <mc:Fallback xmlns="">
      <p:transition spd="slow" advTm="93856"/>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p:txBody>
          <a:bodyPr/>
          <a:lstStyle/>
          <a:p>
            <a:r>
              <a:rPr lang="en-GB"/>
              <a:t>Compatibility Groups</a:t>
            </a:r>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503586" y="1822450"/>
            <a:ext cx="5352416" cy="4368800"/>
          </a:xfrm>
        </p:spPr>
        <p:txBody>
          <a:bodyPr>
            <a:normAutofit fontScale="92500" lnSpcReduction="10000"/>
          </a:bodyPr>
          <a:lstStyle/>
          <a:p>
            <a:r>
              <a:rPr lang="en-GB" b="0" i="0" dirty="0">
                <a:solidFill>
                  <a:srgbClr val="000000"/>
                </a:solidFill>
                <a:effectLst/>
                <a:latin typeface="Arial" panose="020B0604020202020204" pitchFamily="34" charset="0"/>
              </a:rPr>
              <a:t>Articles in the same compatibility group are compatible in storage and transportation.</a:t>
            </a:r>
          </a:p>
          <a:p>
            <a:r>
              <a:rPr lang="en-GB" b="0" i="0" dirty="0">
                <a:solidFill>
                  <a:srgbClr val="000000"/>
                </a:solidFill>
                <a:effectLst/>
                <a:latin typeface="Arial" panose="020B0604020202020204" pitchFamily="34" charset="0"/>
              </a:rPr>
              <a:t>Explosive safety would be improved if each type were stored and/or transported separately but logistically a degree of mixing in the transport and storage of explosives is practical.  </a:t>
            </a:r>
          </a:p>
          <a:p>
            <a:r>
              <a:rPr lang="en-GB" b="0" i="0" dirty="0">
                <a:solidFill>
                  <a:srgbClr val="000000"/>
                </a:solidFill>
                <a:effectLst/>
                <a:latin typeface="Arial" panose="020B0604020202020204" pitchFamily="34" charset="0"/>
              </a:rPr>
              <a:t>The extent of mixing is determined by the compatibility of the explosives concerned.  </a:t>
            </a:r>
          </a:p>
          <a:p>
            <a:r>
              <a:rPr lang="en-GB" b="0" i="0" dirty="0">
                <a:solidFill>
                  <a:srgbClr val="000000"/>
                </a:solidFill>
                <a:effectLst/>
                <a:latin typeface="Arial" panose="020B0604020202020204" pitchFamily="34" charset="0"/>
              </a:rPr>
              <a:t>Explosives are compatible if they may be stored or transported together without significantly increasing either the probability of an accident or, for a given net explosive quantity, the magnitude of the effects of an accident. </a:t>
            </a:r>
            <a:endParaRPr lang="en-GB" dirty="0"/>
          </a:p>
          <a:p>
            <a:pPr marL="0" indent="0">
              <a:buNone/>
            </a:pPr>
            <a:endParaRPr lang="en-GB" dirty="0"/>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52</a:t>
            </a:r>
            <a:endParaRPr lang="en-GB" dirty="0">
              <a:solidFill>
                <a:srgbClr val="4F213A"/>
              </a:solidFill>
            </a:endParaRPr>
          </a:p>
        </p:txBody>
      </p:sp>
      <p:pic>
        <p:nvPicPr>
          <p:cNvPr id="9" name="Picture 8">
            <a:extLst>
              <a:ext uri="{FF2B5EF4-FFF2-40B4-BE49-F238E27FC236}">
                <a16:creationId xmlns:a16="http://schemas.microsoft.com/office/drawing/2014/main" id="{C9C8D5B6-461A-415A-BBC1-22FCAFF991DB}"/>
              </a:ext>
            </a:extLst>
          </p:cNvPr>
          <p:cNvPicPr>
            <a:picLocks noChangeAspect="1"/>
          </p:cNvPicPr>
          <p:nvPr/>
        </p:nvPicPr>
        <p:blipFill>
          <a:blip r:embed="rId2"/>
          <a:stretch>
            <a:fillRect/>
          </a:stretch>
        </p:blipFill>
        <p:spPr>
          <a:xfrm>
            <a:off x="6192900" y="1526014"/>
            <a:ext cx="5485313" cy="3610365"/>
          </a:xfrm>
          <a:prstGeom prst="rect">
            <a:avLst/>
          </a:prstGeom>
        </p:spPr>
      </p:pic>
      <p:sp>
        <p:nvSpPr>
          <p:cNvPr id="7" name="TextBox 6">
            <a:extLst>
              <a:ext uri="{FF2B5EF4-FFF2-40B4-BE49-F238E27FC236}">
                <a16:creationId xmlns:a16="http://schemas.microsoft.com/office/drawing/2014/main" id="{6BA6466D-BA70-416C-9D31-6420D676C497}"/>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4" name="Straight Connector 3">
            <a:extLst>
              <a:ext uri="{FF2B5EF4-FFF2-40B4-BE49-F238E27FC236}">
                <a16:creationId xmlns:a16="http://schemas.microsoft.com/office/drawing/2014/main" id="{AB945419-FB1E-8FEB-CB01-858D9FDB3E2B}"/>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5735117"/>
      </p:ext>
    </p:extLst>
  </p:cSld>
  <p:clrMapOvr>
    <a:masterClrMapping/>
  </p:clrMapOvr>
  <mc:AlternateContent xmlns:mc="http://schemas.openxmlformats.org/markup-compatibility/2006" xmlns:p14="http://schemas.microsoft.com/office/powerpoint/2010/main">
    <mc:Choice Requires="p14">
      <p:transition spd="slow" p14:dur="2000" advTm="66815"/>
    </mc:Choice>
    <mc:Fallback xmlns="">
      <p:transition spd="slow" advTm="66815"/>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p:txBody>
          <a:bodyPr/>
          <a:lstStyle/>
          <a:p>
            <a:r>
              <a:rPr lang="en-GB"/>
              <a:t>Compatibility Groups</a:t>
            </a:r>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53</a:t>
            </a:r>
            <a:endParaRPr lang="en-GB" dirty="0">
              <a:solidFill>
                <a:srgbClr val="4F213A"/>
              </a:solidFill>
            </a:endParaRPr>
          </a:p>
        </p:txBody>
      </p:sp>
      <p:graphicFrame>
        <p:nvGraphicFramePr>
          <p:cNvPr id="6" name="Table 5">
            <a:extLst>
              <a:ext uri="{FF2B5EF4-FFF2-40B4-BE49-F238E27FC236}">
                <a16:creationId xmlns:a16="http://schemas.microsoft.com/office/drawing/2014/main" id="{B6051AD6-61AF-40FD-856C-9A118484F8C5}"/>
              </a:ext>
            </a:extLst>
          </p:cNvPr>
          <p:cNvGraphicFramePr>
            <a:graphicFrameLocks noGrp="1"/>
          </p:cNvGraphicFramePr>
          <p:nvPr/>
        </p:nvGraphicFramePr>
        <p:xfrm>
          <a:off x="352425" y="1639890"/>
          <a:ext cx="11487150" cy="4553848"/>
        </p:xfrm>
        <a:graphic>
          <a:graphicData uri="http://schemas.openxmlformats.org/drawingml/2006/table">
            <a:tbl>
              <a:tblPr/>
              <a:tblGrid>
                <a:gridCol w="977555">
                  <a:extLst>
                    <a:ext uri="{9D8B030D-6E8A-4147-A177-3AD203B41FA5}">
                      <a16:colId xmlns:a16="http://schemas.microsoft.com/office/drawing/2014/main" val="466024551"/>
                    </a:ext>
                  </a:extLst>
                </a:gridCol>
                <a:gridCol w="10509595">
                  <a:extLst>
                    <a:ext uri="{9D8B030D-6E8A-4147-A177-3AD203B41FA5}">
                      <a16:colId xmlns:a16="http://schemas.microsoft.com/office/drawing/2014/main" val="2911254436"/>
                    </a:ext>
                  </a:extLst>
                </a:gridCol>
              </a:tblGrid>
              <a:tr h="116703">
                <a:tc>
                  <a:txBody>
                    <a:bodyPr/>
                    <a:lstStyle/>
                    <a:p>
                      <a:pPr algn="ctr" rtl="0" fontAlgn="base"/>
                      <a:r>
                        <a:rPr lang="en-GB" sz="1100" b="1" i="0" dirty="0">
                          <a:effectLst/>
                          <a:latin typeface="Arial" panose="020B0604020202020204" pitchFamily="34" charset="0"/>
                        </a:rPr>
                        <a:t>Compatibility Group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1" i="0" dirty="0">
                          <a:effectLst/>
                          <a:latin typeface="Arial" panose="020B0604020202020204" pitchFamily="34" charset="0"/>
                        </a:rPr>
                        <a:t>Definition</a:t>
                      </a:r>
                      <a:r>
                        <a:rPr lang="en-GB" sz="1100" b="0" i="0" dirty="0">
                          <a:effectLst/>
                          <a:latin typeface="Arial" panose="020B0604020202020204" pitchFamily="34" charset="0"/>
                        </a:rPr>
                        <a:t> </a:t>
                      </a:r>
                      <a:endParaRPr lang="en-GB" sz="1400" b="0"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94546430"/>
                  </a:ext>
                </a:extLst>
              </a:tr>
              <a:tr h="116703">
                <a:tc>
                  <a:txBody>
                    <a:bodyPr/>
                    <a:lstStyle/>
                    <a:p>
                      <a:pPr algn="ctr" rtl="0" fontAlgn="base"/>
                      <a:r>
                        <a:rPr lang="en-GB" sz="1100" b="1" i="0" dirty="0">
                          <a:effectLst/>
                          <a:latin typeface="Arial" panose="020B0604020202020204" pitchFamily="34" charset="0"/>
                        </a:rPr>
                        <a:t>A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a:effectLst/>
                          <a:latin typeface="Arial" panose="020B0604020202020204" pitchFamily="34" charset="0"/>
                        </a:rPr>
                        <a:t>Primary explosive substance. </a:t>
                      </a:r>
                      <a:endParaRPr lang="en-GB" sz="1400" b="0" i="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56027793"/>
                  </a:ext>
                </a:extLst>
              </a:tr>
              <a:tr h="208144">
                <a:tc>
                  <a:txBody>
                    <a:bodyPr/>
                    <a:lstStyle/>
                    <a:p>
                      <a:pPr algn="ctr" rtl="0" fontAlgn="base"/>
                      <a:r>
                        <a:rPr lang="en-GB" sz="1100" b="1" i="0" dirty="0">
                          <a:effectLst/>
                          <a:latin typeface="Arial" panose="020B0604020202020204" pitchFamily="34" charset="0"/>
                        </a:rPr>
                        <a:t>B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a:effectLst/>
                          <a:latin typeface="Arial" panose="020B0604020202020204" pitchFamily="34" charset="0"/>
                        </a:rPr>
                        <a:t>Article containing a primary explosive substance and not having two or more effective protective features. Some articles, such as detonators for blasting, detonator assemblies for blasting and primers, cap-type, are included, even though they do not contain primary explosives. </a:t>
                      </a:r>
                      <a:endParaRPr lang="en-GB" sz="1400" b="0" i="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37120412"/>
                  </a:ext>
                </a:extLst>
              </a:tr>
              <a:tr h="159978">
                <a:tc>
                  <a:txBody>
                    <a:bodyPr/>
                    <a:lstStyle/>
                    <a:p>
                      <a:pPr algn="ctr" rtl="0" fontAlgn="base"/>
                      <a:r>
                        <a:rPr lang="en-GB" sz="1100" b="1" i="0" dirty="0">
                          <a:effectLst/>
                          <a:latin typeface="Arial" panose="020B0604020202020204" pitchFamily="34" charset="0"/>
                        </a:rPr>
                        <a:t>C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a:effectLst/>
                          <a:latin typeface="Arial" panose="020B0604020202020204" pitchFamily="34" charset="0"/>
                        </a:rPr>
                        <a:t>Propellant explosive substance or other deflagrating explosive substance or article containing such explosive substance. </a:t>
                      </a:r>
                      <a:endParaRPr lang="en-GB" sz="1400" b="0" i="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0184362"/>
                  </a:ext>
                </a:extLst>
              </a:tr>
              <a:tr h="297212">
                <a:tc>
                  <a:txBody>
                    <a:bodyPr/>
                    <a:lstStyle/>
                    <a:p>
                      <a:pPr algn="ctr" rtl="0" fontAlgn="base"/>
                      <a:r>
                        <a:rPr lang="en-GB" sz="1100" b="1" i="0" dirty="0">
                          <a:effectLst/>
                          <a:latin typeface="Arial" panose="020B0604020202020204" pitchFamily="34" charset="0"/>
                        </a:rPr>
                        <a:t>D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dirty="0">
                          <a:effectLst/>
                          <a:latin typeface="Arial" panose="020B0604020202020204" pitchFamily="34" charset="0"/>
                        </a:rPr>
                        <a:t>Secondary detonating explosive substance or black power or article containing a secondary detonating explosive substance, in each case without means of initiation and without a propelling charge, or article containing a primary explosive substance and having two or more effective protective features. </a:t>
                      </a:r>
                      <a:endParaRPr lang="en-GB" sz="1400" b="0"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19477968"/>
                  </a:ext>
                </a:extLst>
              </a:tr>
              <a:tr h="208144">
                <a:tc>
                  <a:txBody>
                    <a:bodyPr/>
                    <a:lstStyle/>
                    <a:p>
                      <a:pPr algn="ctr" rtl="0" fontAlgn="base"/>
                      <a:r>
                        <a:rPr lang="en-GB" sz="1100" b="1" i="0" dirty="0">
                          <a:effectLst/>
                          <a:latin typeface="Arial" panose="020B0604020202020204" pitchFamily="34" charset="0"/>
                        </a:rPr>
                        <a:t>E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a:effectLst/>
                          <a:latin typeface="Arial" panose="020B0604020202020204" pitchFamily="34" charset="0"/>
                        </a:rPr>
                        <a:t>Article containing a secondary detonating explosive substance, without means of initiation, with a propelling charge (other than one containing a flammable liquid or gel or hypergolic liquids). </a:t>
                      </a:r>
                      <a:endParaRPr lang="en-GB" sz="1400" b="0" i="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16806224"/>
                  </a:ext>
                </a:extLst>
              </a:tr>
              <a:tr h="251467">
                <a:tc>
                  <a:txBody>
                    <a:bodyPr/>
                    <a:lstStyle/>
                    <a:p>
                      <a:pPr algn="ctr" rtl="0" fontAlgn="base"/>
                      <a:r>
                        <a:rPr lang="en-GB" sz="1100" b="1" i="0" dirty="0">
                          <a:effectLst/>
                          <a:latin typeface="Arial" panose="020B0604020202020204" pitchFamily="34" charset="0"/>
                        </a:rPr>
                        <a:t>F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dirty="0">
                          <a:effectLst/>
                          <a:latin typeface="Arial" panose="020B0604020202020204" pitchFamily="34" charset="0"/>
                        </a:rPr>
                        <a:t>Article containing a secondary detonating explosive substance with its own means of initiation with a propelling charge (other than one containing a flammable liquid or gel or hypergolic liquids) or without a propelling charge. </a:t>
                      </a:r>
                      <a:endParaRPr lang="en-GB" sz="1400" b="0"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2505851"/>
                  </a:ext>
                </a:extLst>
              </a:tr>
              <a:tr h="342955">
                <a:tc>
                  <a:txBody>
                    <a:bodyPr/>
                    <a:lstStyle/>
                    <a:p>
                      <a:pPr algn="ctr" rtl="0" fontAlgn="base"/>
                      <a:r>
                        <a:rPr lang="en-GB" sz="1100" b="1" i="0" dirty="0">
                          <a:effectLst/>
                          <a:latin typeface="Arial" panose="020B0604020202020204" pitchFamily="34" charset="0"/>
                        </a:rPr>
                        <a:t>G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dirty="0">
                          <a:effectLst/>
                          <a:latin typeface="Arial" panose="020B0604020202020204" pitchFamily="34" charset="0"/>
                        </a:rPr>
                        <a:t>Pyrotechnic substance, or article containing a pyrotechnic substance, or article containing both an explosive substance and an illuminating, incendiary, tear- or smoke-producing substance (other than a water-activated article or one which contains white phosphorus, phosphides, a pyrophoric substance, a flammable liquid or gel or hypergolic liquids). </a:t>
                      </a:r>
                      <a:endParaRPr lang="en-GB" sz="1400" b="0"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51223764"/>
                  </a:ext>
                </a:extLst>
              </a:tr>
              <a:tr h="116703">
                <a:tc>
                  <a:txBody>
                    <a:bodyPr/>
                    <a:lstStyle/>
                    <a:p>
                      <a:pPr algn="ctr" rtl="0" fontAlgn="base"/>
                      <a:r>
                        <a:rPr lang="en-GB" sz="1100" b="1" i="0" dirty="0">
                          <a:effectLst/>
                          <a:latin typeface="Arial" panose="020B0604020202020204" pitchFamily="34" charset="0"/>
                        </a:rPr>
                        <a:t>H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a:effectLst/>
                          <a:latin typeface="Arial" panose="020B0604020202020204" pitchFamily="34" charset="0"/>
                        </a:rPr>
                        <a:t>Article containing both an explosive substance and white phosphorus. </a:t>
                      </a:r>
                      <a:endParaRPr lang="en-GB" sz="1400" b="0" i="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9018689"/>
                  </a:ext>
                </a:extLst>
              </a:tr>
              <a:tr h="116703">
                <a:tc>
                  <a:txBody>
                    <a:bodyPr/>
                    <a:lstStyle/>
                    <a:p>
                      <a:pPr algn="ctr" rtl="0" fontAlgn="base"/>
                      <a:r>
                        <a:rPr lang="en-GB" sz="1100" b="1" i="0" dirty="0">
                          <a:effectLst/>
                          <a:latin typeface="Arial" panose="020B0604020202020204" pitchFamily="34" charset="0"/>
                        </a:rPr>
                        <a:t>J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a:effectLst/>
                          <a:latin typeface="Arial" panose="020B0604020202020204" pitchFamily="34" charset="0"/>
                        </a:rPr>
                        <a:t>Article containing both an explosive substance and a flammable liquid or gel. </a:t>
                      </a:r>
                      <a:endParaRPr lang="en-GB" sz="1400" b="0" i="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07651681"/>
                  </a:ext>
                </a:extLst>
              </a:tr>
              <a:tr h="116703">
                <a:tc>
                  <a:txBody>
                    <a:bodyPr/>
                    <a:lstStyle/>
                    <a:p>
                      <a:pPr algn="ctr" rtl="0" fontAlgn="base"/>
                      <a:r>
                        <a:rPr lang="en-GB" sz="1100" b="1" i="0" dirty="0">
                          <a:effectLst/>
                          <a:latin typeface="Arial" panose="020B0604020202020204" pitchFamily="34" charset="0"/>
                        </a:rPr>
                        <a:t>K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dirty="0">
                          <a:effectLst/>
                          <a:latin typeface="Arial" panose="020B0604020202020204" pitchFamily="34" charset="0"/>
                        </a:rPr>
                        <a:t>Article containing both an explosive substance and a toxic chemical agent. </a:t>
                      </a:r>
                      <a:endParaRPr lang="en-GB" sz="1400" b="0"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87420284"/>
                  </a:ext>
                </a:extLst>
              </a:tr>
              <a:tr h="251467">
                <a:tc>
                  <a:txBody>
                    <a:bodyPr/>
                    <a:lstStyle/>
                    <a:p>
                      <a:pPr algn="ctr" rtl="0" fontAlgn="base"/>
                      <a:r>
                        <a:rPr lang="en-GB" sz="1100" b="1" i="0" dirty="0">
                          <a:effectLst/>
                          <a:latin typeface="Arial" panose="020B0604020202020204" pitchFamily="34" charset="0"/>
                        </a:rPr>
                        <a:t>L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dirty="0">
                          <a:effectLst/>
                          <a:latin typeface="Arial" panose="020B0604020202020204" pitchFamily="34" charset="0"/>
                        </a:rPr>
                        <a:t>Explosive substance or article containing a explosive substance and presenting a special hazard (e.g. due to water activation or the presence or hypergolic liquids, phosphides or a pyrophoric substance) necessitating isolation of each type. </a:t>
                      </a:r>
                      <a:endParaRPr lang="en-GB" sz="1400" b="0"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81710478"/>
                  </a:ext>
                </a:extLst>
              </a:tr>
              <a:tr h="116703">
                <a:tc>
                  <a:txBody>
                    <a:bodyPr/>
                    <a:lstStyle/>
                    <a:p>
                      <a:pPr algn="ctr" rtl="0" fontAlgn="base"/>
                      <a:r>
                        <a:rPr lang="en-GB" sz="1100" b="1" i="0" dirty="0">
                          <a:effectLst/>
                          <a:latin typeface="Arial" panose="020B0604020202020204" pitchFamily="34" charset="0"/>
                        </a:rPr>
                        <a:t>N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dirty="0">
                          <a:effectLst/>
                          <a:latin typeface="Arial" panose="020B0604020202020204" pitchFamily="34" charset="0"/>
                        </a:rPr>
                        <a:t>Articles predominantly containing extremely insensitive substances. </a:t>
                      </a:r>
                      <a:endParaRPr lang="en-GB" sz="1400" b="0"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83696873"/>
                  </a:ext>
                </a:extLst>
              </a:tr>
              <a:tr h="388700">
                <a:tc>
                  <a:txBody>
                    <a:bodyPr/>
                    <a:lstStyle/>
                    <a:p>
                      <a:pPr algn="ctr" rtl="0" fontAlgn="base"/>
                      <a:r>
                        <a:rPr lang="en-GB" sz="1100" b="1" i="0" dirty="0">
                          <a:effectLst/>
                          <a:latin typeface="Arial" panose="020B0604020202020204" pitchFamily="34" charset="0"/>
                        </a:rPr>
                        <a:t>S </a:t>
                      </a:r>
                      <a:endParaRPr lang="en-GB" sz="1400" b="1"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rtl="0" fontAlgn="base"/>
                      <a:r>
                        <a:rPr lang="en-GB" sz="1100" b="0" i="0" dirty="0">
                          <a:effectLst/>
                          <a:latin typeface="Arial" panose="020B0604020202020204" pitchFamily="34" charset="0"/>
                        </a:rPr>
                        <a:t>Substance or article so packed or designed that any hazardous effects arising from accidental functioning are confined within the package unless the package has been degraded by fire, in which case all blast or projection effects are limited to the extent that they do not significantly hinder or prevent fire-fighting or other emergency response efforts in the immediate vicinity of the package. </a:t>
                      </a:r>
                      <a:endParaRPr lang="en-GB" sz="1400" b="0" i="0" dirty="0">
                        <a:effectLst/>
                      </a:endParaRPr>
                    </a:p>
                  </a:txBody>
                  <a:tcPr marL="37893" marR="37893" marT="18946" marB="1894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4035591"/>
                  </a:ext>
                </a:extLst>
              </a:tr>
            </a:tbl>
          </a:graphicData>
        </a:graphic>
      </p:graphicFrame>
      <p:sp>
        <p:nvSpPr>
          <p:cNvPr id="8" name="TextBox 7">
            <a:extLst>
              <a:ext uri="{FF2B5EF4-FFF2-40B4-BE49-F238E27FC236}">
                <a16:creationId xmlns:a16="http://schemas.microsoft.com/office/drawing/2014/main" id="{D21317C0-EB59-4FDB-B9EF-4EC7593D2A3D}"/>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7EB84AA7-9603-2824-A107-9E6FE1B2A63A}"/>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1820408"/>
      </p:ext>
    </p:extLst>
  </p:cSld>
  <p:clrMapOvr>
    <a:masterClrMapping/>
  </p:clrMapOvr>
  <mc:AlternateContent xmlns:mc="http://schemas.openxmlformats.org/markup-compatibility/2006" xmlns:p14="http://schemas.microsoft.com/office/powerpoint/2010/main">
    <mc:Choice Requires="p14">
      <p:transition spd="slow" p14:dur="2000" advTm="53130"/>
    </mc:Choice>
    <mc:Fallback xmlns="">
      <p:transition spd="slow" advTm="5313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C9C03752-5831-4C86-92E3-CD5990EA677B}"/>
              </a:ext>
            </a:extLst>
          </p:cNvPr>
          <p:cNvGraphicFramePr>
            <a:graphicFrameLocks noGrp="1"/>
          </p:cNvGraphicFramePr>
          <p:nvPr/>
        </p:nvGraphicFramePr>
        <p:xfrm>
          <a:off x="4203449" y="3429000"/>
          <a:ext cx="7637367" cy="2768189"/>
        </p:xfrm>
        <a:graphic>
          <a:graphicData uri="http://schemas.openxmlformats.org/drawingml/2006/table">
            <a:tbl>
              <a:tblPr/>
              <a:tblGrid>
                <a:gridCol w="467134">
                  <a:extLst>
                    <a:ext uri="{9D8B030D-6E8A-4147-A177-3AD203B41FA5}">
                      <a16:colId xmlns:a16="http://schemas.microsoft.com/office/drawing/2014/main" val="1556136621"/>
                    </a:ext>
                  </a:extLst>
                </a:gridCol>
                <a:gridCol w="467134">
                  <a:extLst>
                    <a:ext uri="{9D8B030D-6E8A-4147-A177-3AD203B41FA5}">
                      <a16:colId xmlns:a16="http://schemas.microsoft.com/office/drawing/2014/main" val="882052705"/>
                    </a:ext>
                  </a:extLst>
                </a:gridCol>
                <a:gridCol w="515623">
                  <a:extLst>
                    <a:ext uri="{9D8B030D-6E8A-4147-A177-3AD203B41FA5}">
                      <a16:colId xmlns:a16="http://schemas.microsoft.com/office/drawing/2014/main" val="4045612373"/>
                    </a:ext>
                  </a:extLst>
                </a:gridCol>
                <a:gridCol w="515623">
                  <a:extLst>
                    <a:ext uri="{9D8B030D-6E8A-4147-A177-3AD203B41FA5}">
                      <a16:colId xmlns:a16="http://schemas.microsoft.com/office/drawing/2014/main" val="2359322836"/>
                    </a:ext>
                  </a:extLst>
                </a:gridCol>
                <a:gridCol w="515623">
                  <a:extLst>
                    <a:ext uri="{9D8B030D-6E8A-4147-A177-3AD203B41FA5}">
                      <a16:colId xmlns:a16="http://schemas.microsoft.com/office/drawing/2014/main" val="4282984847"/>
                    </a:ext>
                  </a:extLst>
                </a:gridCol>
                <a:gridCol w="515623">
                  <a:extLst>
                    <a:ext uri="{9D8B030D-6E8A-4147-A177-3AD203B41FA5}">
                      <a16:colId xmlns:a16="http://schemas.microsoft.com/office/drawing/2014/main" val="1405281423"/>
                    </a:ext>
                  </a:extLst>
                </a:gridCol>
                <a:gridCol w="515623">
                  <a:extLst>
                    <a:ext uri="{9D8B030D-6E8A-4147-A177-3AD203B41FA5}">
                      <a16:colId xmlns:a16="http://schemas.microsoft.com/office/drawing/2014/main" val="2982762389"/>
                    </a:ext>
                  </a:extLst>
                </a:gridCol>
                <a:gridCol w="515623">
                  <a:extLst>
                    <a:ext uri="{9D8B030D-6E8A-4147-A177-3AD203B41FA5}">
                      <a16:colId xmlns:a16="http://schemas.microsoft.com/office/drawing/2014/main" val="1902474966"/>
                    </a:ext>
                  </a:extLst>
                </a:gridCol>
                <a:gridCol w="515623">
                  <a:extLst>
                    <a:ext uri="{9D8B030D-6E8A-4147-A177-3AD203B41FA5}">
                      <a16:colId xmlns:a16="http://schemas.microsoft.com/office/drawing/2014/main" val="2544912172"/>
                    </a:ext>
                  </a:extLst>
                </a:gridCol>
                <a:gridCol w="515623">
                  <a:extLst>
                    <a:ext uri="{9D8B030D-6E8A-4147-A177-3AD203B41FA5}">
                      <a16:colId xmlns:a16="http://schemas.microsoft.com/office/drawing/2014/main" val="1332984850"/>
                    </a:ext>
                  </a:extLst>
                </a:gridCol>
                <a:gridCol w="515623">
                  <a:extLst>
                    <a:ext uri="{9D8B030D-6E8A-4147-A177-3AD203B41FA5}">
                      <a16:colId xmlns:a16="http://schemas.microsoft.com/office/drawing/2014/main" val="1433643675"/>
                    </a:ext>
                  </a:extLst>
                </a:gridCol>
                <a:gridCol w="515623">
                  <a:extLst>
                    <a:ext uri="{9D8B030D-6E8A-4147-A177-3AD203B41FA5}">
                      <a16:colId xmlns:a16="http://schemas.microsoft.com/office/drawing/2014/main" val="1306737827"/>
                    </a:ext>
                  </a:extLst>
                </a:gridCol>
                <a:gridCol w="515623">
                  <a:extLst>
                    <a:ext uri="{9D8B030D-6E8A-4147-A177-3AD203B41FA5}">
                      <a16:colId xmlns:a16="http://schemas.microsoft.com/office/drawing/2014/main" val="1410080413"/>
                    </a:ext>
                  </a:extLst>
                </a:gridCol>
                <a:gridCol w="515623">
                  <a:extLst>
                    <a:ext uri="{9D8B030D-6E8A-4147-A177-3AD203B41FA5}">
                      <a16:colId xmlns:a16="http://schemas.microsoft.com/office/drawing/2014/main" val="1863165390"/>
                    </a:ext>
                  </a:extLst>
                </a:gridCol>
                <a:gridCol w="515623">
                  <a:extLst>
                    <a:ext uri="{9D8B030D-6E8A-4147-A177-3AD203B41FA5}">
                      <a16:colId xmlns:a16="http://schemas.microsoft.com/office/drawing/2014/main" val="2336521796"/>
                    </a:ext>
                  </a:extLst>
                </a:gridCol>
              </a:tblGrid>
              <a:tr h="356131">
                <a:tc rowSpan="2" gridSpan="2">
                  <a:txBody>
                    <a:bodyPr/>
                    <a:lstStyle/>
                    <a:p>
                      <a:pPr algn="ctr" rtl="0" fontAlgn="base"/>
                      <a:r>
                        <a:rPr lang="en-GB" sz="1400" b="0" i="0">
                          <a:effectLst/>
                          <a:latin typeface="Arial" panose="020B0604020202020204" pitchFamily="34" charset="0"/>
                        </a:rPr>
                        <a:t> </a:t>
                      </a:r>
                    </a:p>
                    <a:p>
                      <a:pPr algn="ctr" rtl="0" fontAlgn="base"/>
                      <a:r>
                        <a:rPr lang="en-GB" sz="1200" b="1" i="0">
                          <a:effectLst/>
                          <a:latin typeface="Arial" panose="020B0604020202020204" pitchFamily="34" charset="0"/>
                        </a:rPr>
                        <a:t> </a:t>
                      </a:r>
                    </a:p>
                  </a:txBody>
                  <a:tcPr marL="85600" marR="85600" marT="42800" marB="42800"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rowSpan="2" hMerge="1">
                  <a:txBody>
                    <a:bodyPr/>
                    <a:lstStyle/>
                    <a:p>
                      <a:pPr algn="ctr" rtl="0" fontAlgn="base"/>
                      <a:r>
                        <a:rPr lang="en-GB" sz="1200" b="0" i="0">
                          <a:effectLst/>
                          <a:latin typeface="Arial" panose="020B0604020202020204" pitchFamily="34" charset="0"/>
                        </a:rPr>
                        <a:t> </a:t>
                      </a:r>
                      <a:endParaRPr lang="en-GB" sz="2800" b="0" i="0">
                        <a:effectLst/>
                      </a:endParaRPr>
                    </a:p>
                  </a:txBody>
                  <a:tcPr marL="85600" marR="85600" marT="42800" marB="42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13">
                  <a:txBody>
                    <a:bodyPr/>
                    <a:lstStyle/>
                    <a:p>
                      <a:pPr algn="ctr" rtl="0" fontAlgn="base"/>
                      <a:r>
                        <a:rPr lang="en-GB" sz="1400" b="1" i="0">
                          <a:effectLst/>
                          <a:latin typeface="Arial" panose="020B0604020202020204" pitchFamily="34" charset="0"/>
                        </a:rPr>
                        <a:t>Compatibility Groups</a:t>
                      </a:r>
                      <a:r>
                        <a:rPr lang="en-GB" sz="14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08999674"/>
                  </a:ext>
                </a:extLst>
              </a:tr>
              <a:tr h="396562">
                <a:tc gridSpan="2" vMerge="1">
                  <a:txBody>
                    <a:bodyPr/>
                    <a:lstStyle/>
                    <a:p>
                      <a:pPr algn="ctr" rtl="0" fontAlgn="base"/>
                      <a:endParaRPr lang="en-GB" sz="1400" b="1" i="0">
                        <a:effectLst/>
                        <a:latin typeface="Arial" panose="020B0604020202020204" pitchFamily="34" charset="0"/>
                      </a:endParaRPr>
                    </a:p>
                  </a:txBody>
                  <a:tcPr marL="85600" marR="85600" marT="42800" marB="42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rtl="0" fontAlgn="base"/>
                      <a:r>
                        <a:rPr lang="en-GB" sz="1100" b="1" i="0">
                          <a:effectLst/>
                          <a:latin typeface="Arial" panose="020B0604020202020204" pitchFamily="34" charset="0"/>
                        </a:rPr>
                        <a:t> </a:t>
                      </a:r>
                    </a:p>
                  </a:txBody>
                  <a:tcPr marL="85600" marR="85600" marT="42800" marB="42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A</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B</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C</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D</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E</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F</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G</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H</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J</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K</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L</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N</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600" b="1" i="0">
                          <a:effectLst/>
                          <a:latin typeface="Arial" panose="020B0604020202020204" pitchFamily="34" charset="0"/>
                        </a:rPr>
                        <a:t>S</a:t>
                      </a:r>
                      <a:r>
                        <a:rPr lang="en-GB" sz="16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112121038"/>
                  </a:ext>
                </a:extLst>
              </a:tr>
              <a:tr h="335916">
                <a:tc rowSpan="6">
                  <a:txBody>
                    <a:bodyPr/>
                    <a:lstStyle/>
                    <a:p>
                      <a:pPr algn="ctr" rtl="0" fontAlgn="base"/>
                      <a:r>
                        <a:rPr lang="en-GB" sz="1600" b="1" i="0">
                          <a:effectLst/>
                          <a:latin typeface="Arial" panose="020B0604020202020204" pitchFamily="34" charset="0"/>
                        </a:rPr>
                        <a:t>HD</a:t>
                      </a:r>
                      <a:endParaRPr lang="en-GB" sz="1600" b="0" i="0">
                        <a:effectLst/>
                      </a:endParaRPr>
                    </a:p>
                  </a:txBody>
                  <a:tcPr marL="85600" marR="85600" marT="42800" marB="4280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1" i="0">
                          <a:effectLst/>
                          <a:latin typeface="Arial" panose="020B0604020202020204" pitchFamily="34" charset="0"/>
                        </a:rPr>
                        <a:t>1.1</a:t>
                      </a:r>
                      <a:r>
                        <a:rPr lang="en-GB" sz="12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1.1A</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1.1B</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1.1C</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1.1D</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1.1E</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1.1F</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1.1G</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1.1J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1.1L</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endParaRPr lang="en-GB" sz="1200" b="0" i="0">
                        <a:effectLst/>
                        <a:latin typeface="Arial" panose="020B0604020202020204" pitchFamily="34" charset="0"/>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778149830"/>
                  </a:ext>
                </a:extLst>
              </a:tr>
              <a:tr h="335916">
                <a:tc vMerge="1">
                  <a:txBody>
                    <a:bodyPr/>
                    <a:lstStyle/>
                    <a:p>
                      <a:pPr algn="ctr" rtl="0" fontAlgn="base"/>
                      <a:endParaRPr lang="en-GB" sz="2800" b="0" i="0">
                        <a:effectLst/>
                      </a:endParaRPr>
                    </a:p>
                  </a:txBody>
                  <a:tcPr marL="85600" marR="85600" marT="42800" marB="42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1" i="0">
                          <a:effectLst/>
                          <a:latin typeface="Arial" panose="020B0604020202020204" pitchFamily="34" charset="0"/>
                        </a:rPr>
                        <a:t>1.2</a:t>
                      </a:r>
                      <a:r>
                        <a:rPr lang="en-GB" sz="12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1.2B</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1.2C</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1.2D</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1.2E</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1.2F</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1.2G</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1.2H</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1.2J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1.2K</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1.2L</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02347918"/>
                  </a:ext>
                </a:extLst>
              </a:tr>
              <a:tr h="335916">
                <a:tc vMerge="1">
                  <a:txBody>
                    <a:bodyPr/>
                    <a:lstStyle/>
                    <a:p>
                      <a:pPr algn="ctr" rtl="0" fontAlgn="base"/>
                      <a:endParaRPr lang="en-GB" sz="2800" b="0" i="0">
                        <a:effectLst/>
                      </a:endParaRPr>
                    </a:p>
                  </a:txBody>
                  <a:tcPr marL="85600" marR="85600" marT="42800" marB="42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1" i="0">
                          <a:effectLst/>
                          <a:latin typeface="Arial" panose="020B0604020202020204" pitchFamily="34" charset="0"/>
                        </a:rPr>
                        <a:t>1.3</a:t>
                      </a:r>
                      <a:r>
                        <a:rPr lang="en-GB" sz="12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1.3C</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1.3F</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1.3G</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1.3H</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1.3J</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1.3K</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1.3L</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3782186568"/>
                  </a:ext>
                </a:extLst>
              </a:tr>
              <a:tr h="335916">
                <a:tc vMerge="1">
                  <a:txBody>
                    <a:bodyPr/>
                    <a:lstStyle/>
                    <a:p>
                      <a:pPr algn="ctr" rtl="0" fontAlgn="base"/>
                      <a:endParaRPr lang="en-GB" sz="2800" b="0" i="0">
                        <a:effectLst/>
                      </a:endParaRPr>
                    </a:p>
                  </a:txBody>
                  <a:tcPr marL="85600" marR="85600" marT="42800" marB="42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1" i="0" dirty="0">
                          <a:effectLst/>
                          <a:latin typeface="Arial" panose="020B0604020202020204" pitchFamily="34" charset="0"/>
                        </a:rPr>
                        <a:t>1.4</a:t>
                      </a:r>
                      <a:r>
                        <a:rPr lang="en-GB" sz="1200" b="0" i="0" dirty="0">
                          <a:effectLst/>
                          <a:latin typeface="Arial" panose="020B0604020202020204" pitchFamily="34" charset="0"/>
                        </a:rPr>
                        <a:t> </a:t>
                      </a:r>
                      <a:endParaRPr lang="en-GB" sz="3200" b="0" i="0" dirty="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1.4B</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1.4C</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1.4D</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1.4E</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1.4F</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1.4G</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dirty="0">
                          <a:effectLst/>
                          <a:latin typeface="Arial" panose="020B0604020202020204" pitchFamily="34" charset="0"/>
                        </a:rPr>
                        <a:t>1.4S</a:t>
                      </a:r>
                      <a:endParaRPr lang="en-GB" sz="3200" b="0" i="0" dirty="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10425856"/>
                  </a:ext>
                </a:extLst>
              </a:tr>
              <a:tr h="335916">
                <a:tc vMerge="1">
                  <a:txBody>
                    <a:bodyPr/>
                    <a:lstStyle/>
                    <a:p>
                      <a:pPr algn="ctr" rtl="0" fontAlgn="base"/>
                      <a:endParaRPr lang="en-GB" sz="2800" b="0" i="0">
                        <a:effectLst/>
                      </a:endParaRPr>
                    </a:p>
                  </a:txBody>
                  <a:tcPr marL="85600" marR="85600" marT="42800" marB="42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1" i="0">
                          <a:effectLst/>
                          <a:latin typeface="Arial" panose="020B0604020202020204" pitchFamily="34" charset="0"/>
                        </a:rPr>
                        <a:t>1.5</a:t>
                      </a:r>
                      <a:r>
                        <a:rPr lang="en-GB" sz="12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1.5D</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865334986"/>
                  </a:ext>
                </a:extLst>
              </a:tr>
              <a:tr h="335916">
                <a:tc vMerge="1">
                  <a:txBody>
                    <a:bodyPr/>
                    <a:lstStyle/>
                    <a:p>
                      <a:pPr algn="ctr" rtl="0" fontAlgn="base"/>
                      <a:endParaRPr lang="en-GB" sz="2800" b="0" i="0">
                        <a:effectLst/>
                      </a:endParaRPr>
                    </a:p>
                  </a:txBody>
                  <a:tcPr marL="85600" marR="85600" marT="42800" marB="428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1" i="0">
                          <a:effectLst/>
                          <a:latin typeface="Arial" panose="020B0604020202020204" pitchFamily="34" charset="0"/>
                        </a:rPr>
                        <a:t>1.6</a:t>
                      </a:r>
                      <a:r>
                        <a:rPr lang="en-GB" sz="1200" b="0" i="0">
                          <a:effectLst/>
                          <a:latin typeface="Arial" panose="020B0604020202020204" pitchFamily="34" charset="0"/>
                        </a:rPr>
                        <a:t> </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dirty="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rtl="0" fontAlgn="base"/>
                      <a:r>
                        <a:rPr lang="en-GB" sz="1200" b="0" i="0">
                          <a:effectLst/>
                          <a:latin typeface="Arial" panose="020B0604020202020204" pitchFamily="34" charset="0"/>
                        </a:rPr>
                        <a:t>1.6N</a:t>
                      </a:r>
                      <a:endParaRPr lang="en-GB" sz="3200" b="0" i="0">
                        <a:effectLst/>
                      </a:endParaRP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0" fontAlgn="base"/>
                      <a:r>
                        <a:rPr lang="en-GB" sz="1200" b="0" i="0" dirty="0">
                          <a:effectLst/>
                          <a:latin typeface="Arial" panose="020B0604020202020204" pitchFamily="34" charset="0"/>
                        </a:rPr>
                        <a:t> </a:t>
                      </a:r>
                    </a:p>
                  </a:txBody>
                  <a:tcPr marL="85600" marR="85600" marT="42800" marB="42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597619792"/>
                  </a:ext>
                </a:extLst>
              </a:tr>
            </a:tbl>
          </a:graphicData>
        </a:graphic>
      </p:graphicFrame>
      <p:sp>
        <p:nvSpPr>
          <p:cNvPr id="2" name="Content Placeholder 1">
            <a:extLst>
              <a:ext uri="{FF2B5EF4-FFF2-40B4-BE49-F238E27FC236}">
                <a16:creationId xmlns:a16="http://schemas.microsoft.com/office/drawing/2014/main" id="{8BCAE137-EEB0-490F-B0C0-55D28484856E}"/>
              </a:ext>
            </a:extLst>
          </p:cNvPr>
          <p:cNvSpPr>
            <a:spLocks noGrp="1"/>
          </p:cNvSpPr>
          <p:nvPr>
            <p:ph sz="half" idx="1"/>
          </p:nvPr>
        </p:nvSpPr>
        <p:spPr>
          <a:xfrm>
            <a:off x="351184" y="1752600"/>
            <a:ext cx="4830416" cy="4524374"/>
          </a:xfrm>
        </p:spPr>
        <p:txBody>
          <a:bodyPr>
            <a:normAutofit/>
          </a:bodyPr>
          <a:lstStyle/>
          <a:p>
            <a:r>
              <a:rPr lang="en-GB" b="0" i="0" dirty="0">
                <a:solidFill>
                  <a:srgbClr val="000000"/>
                </a:solidFill>
                <a:effectLst/>
                <a:latin typeface="Arial" panose="020B0604020202020204" pitchFamily="34" charset="0"/>
              </a:rPr>
              <a:t>The Hazard Division (HD) and Compatibility Group (CG) are combined to make the Hazard Classification Code (HCC)</a:t>
            </a:r>
          </a:p>
          <a:p>
            <a:r>
              <a:rPr lang="en-GB" b="0" i="0" dirty="0">
                <a:solidFill>
                  <a:srgbClr val="000000"/>
                </a:solidFill>
                <a:effectLst/>
                <a:latin typeface="Arial" panose="020B0604020202020204" pitchFamily="34" charset="0"/>
              </a:rPr>
              <a:t>Theoretically, 78 HCC are possible, but certain combinations of HDs and CGs are mutually exclusive and do not occur in practice. </a:t>
            </a:r>
            <a:endParaRPr lang="en-GB" dirty="0"/>
          </a:p>
        </p:txBody>
      </p:sp>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351184" y="1032013"/>
            <a:ext cx="11180455" cy="560250"/>
          </a:xfrm>
        </p:spPr>
        <p:txBody>
          <a:bodyPr/>
          <a:lstStyle/>
          <a:p>
            <a:r>
              <a:rPr lang="en-GB">
                <a:cs typeface="Times New Roman" panose="02020603050405020304" pitchFamily="18" charset="0"/>
              </a:rPr>
              <a:t>Hazard Classification Code (HCC)</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54</a:t>
            </a:r>
            <a:endParaRPr lang="en-GB" dirty="0">
              <a:solidFill>
                <a:srgbClr val="4F213A"/>
              </a:solidFill>
            </a:endParaRPr>
          </a:p>
        </p:txBody>
      </p:sp>
      <p:pic>
        <p:nvPicPr>
          <p:cNvPr id="8" name="Picture 2" descr="Truck transporting explosives, danger label according to the ADR identifies  explosives in the transport of dangerous goods. Stock Photo | Adobe Stock">
            <a:extLst>
              <a:ext uri="{FF2B5EF4-FFF2-40B4-BE49-F238E27FC236}">
                <a16:creationId xmlns:a16="http://schemas.microsoft.com/office/drawing/2014/main" id="{87C9CC0A-C7D7-4C5E-8E8E-99B2295A9C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780" t="27113" r="39211" b="40490"/>
          <a:stretch/>
        </p:blipFill>
        <p:spPr bwMode="auto">
          <a:xfrm>
            <a:off x="9144000" y="487507"/>
            <a:ext cx="2696816" cy="264788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E10D3B0-87FB-4AFD-ABB6-00697B228E16}"/>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D2D93ED8-460E-3BFC-36EC-E087F41E3A2C}"/>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379012"/>
      </p:ext>
    </p:extLst>
  </p:cSld>
  <p:clrMapOvr>
    <a:masterClrMapping/>
  </p:clrMapOvr>
  <mc:AlternateContent xmlns:mc="http://schemas.openxmlformats.org/markup-compatibility/2006" xmlns:p14="http://schemas.microsoft.com/office/powerpoint/2010/main">
    <mc:Choice Requires="p14">
      <p:transition spd="slow" p14:dur="2000" advTm="32030"/>
    </mc:Choice>
    <mc:Fallback xmlns="">
      <p:transition spd="slow" advTm="32030"/>
    </mc:Fallback>
  </mc:AlternateContent>
  <p:extLst>
    <p:ext uri="{3A86A75C-4F4B-4683-9AE1-C65F6400EC91}">
      <p14:laserTraceLst xmlns:p14="http://schemas.microsoft.com/office/powerpoint/2010/main">
        <p14:tracePtLst>
          <p14:tracePt t="8484" x="12041188" y="3101975"/>
          <p14:tracePt t="8489" x="11991975" y="3078163"/>
          <p14:tracePt t="8501" x="11928475" y="3046413"/>
          <p14:tracePt t="8503" x="11880850" y="2998788"/>
          <p14:tracePt t="8513" x="11833225" y="2959100"/>
          <p14:tracePt t="8517" x="11785600" y="2919413"/>
          <p14:tracePt t="8531" x="11769725" y="2901950"/>
          <p14:tracePt t="8534" x="11745913" y="2870200"/>
          <p14:tracePt t="8538" x="11722100" y="2862263"/>
          <p14:tracePt t="8547" x="11706225" y="2846388"/>
          <p14:tracePt t="8553" x="11657013" y="2838450"/>
          <p14:tracePt t="8564" x="11633200" y="2830513"/>
          <p14:tracePt t="8567" x="11609388" y="2822575"/>
          <p14:tracePt t="8585" x="11569700" y="2806700"/>
          <p14:tracePt t="8592" x="11545888" y="2798763"/>
          <p14:tracePt t="8602" x="11530013" y="2790825"/>
          <p14:tracePt t="8608" x="11522075" y="2790825"/>
          <p14:tracePt t="8619" x="11490325" y="2774950"/>
          <p14:tracePt t="8635" x="11466513" y="2743200"/>
          <p14:tracePt t="8640" x="11442700" y="2727325"/>
          <p14:tracePt t="8649" x="11403013" y="2671763"/>
          <p14:tracePt t="8654" x="11395075" y="2655888"/>
          <p14:tracePt t="8665" x="11379200" y="2640013"/>
          <p14:tracePt t="8669" x="11371263" y="2632075"/>
          <p14:tracePt t="8682" x="11339513" y="2600325"/>
          <p14:tracePt t="8684" x="11323638" y="2592388"/>
          <p14:tracePt t="8691" x="11306175" y="2576513"/>
          <p14:tracePt t="8698" x="11290300" y="2566988"/>
          <p14:tracePt t="8704" x="11266488" y="2535238"/>
          <p14:tracePt t="8713" x="11250613" y="2519363"/>
          <p14:tracePt t="8719" x="11234738" y="2503488"/>
          <p14:tracePt t="8729" x="11210925" y="2479675"/>
          <p14:tracePt t="8733" x="11195050" y="2463800"/>
          <p14:tracePt t="8746" x="11179175" y="2439988"/>
          <p14:tracePt t="8748" x="11163300" y="2424113"/>
          <p14:tracePt t="8760" x="11147425" y="2416175"/>
          <p14:tracePt t="8772" x="11123613" y="2392363"/>
          <p14:tracePt t="8781" x="11115675" y="2384425"/>
          <p14:tracePt t="8786" x="11091863" y="2352675"/>
          <p14:tracePt t="8799" x="11083925" y="2344738"/>
          <p14:tracePt t="8803" x="11075988" y="2328863"/>
          <p14:tracePt t="8810" x="11060113" y="2312988"/>
          <p14:tracePt t="8819" x="11044238" y="2281238"/>
          <p14:tracePt t="8823" x="11036300" y="2257425"/>
          <p14:tracePt t="8830" x="11028363" y="2216150"/>
          <p14:tracePt t="8841" x="11020425" y="2200275"/>
          <p14:tracePt t="8848" x="11020425" y="2192338"/>
          <p14:tracePt t="8853" x="11004550" y="2160588"/>
          <p14:tracePt t="8862" x="10996613" y="2152650"/>
          <p14:tracePt t="8868" x="10996613" y="2144713"/>
          <p14:tracePt t="8873" x="10988675" y="2128838"/>
          <p14:tracePt t="8882" x="10980738" y="2128838"/>
          <p14:tracePt t="8885" x="10971213" y="2112963"/>
          <p14:tracePt t="8897" x="10955338" y="2097088"/>
          <p14:tracePt t="8900" x="10947400" y="2089150"/>
          <p14:tracePt t="8907" x="10939463" y="2081213"/>
          <p14:tracePt t="8914" x="10915650" y="2073275"/>
          <p14:tracePt t="8921" x="10899775" y="2073275"/>
          <p14:tracePt t="8930" x="10891838" y="2065338"/>
          <p14:tracePt t="8936" x="10875963" y="2049463"/>
          <p14:tracePt t="8946" x="10860088" y="2049463"/>
          <p14:tracePt t="8950" x="10852150" y="2049463"/>
          <p14:tracePt t="8963" x="10844213" y="2049463"/>
          <p14:tracePt t="8966" x="10828338" y="2049463"/>
          <p14:tracePt t="8973" x="10820400" y="2049463"/>
          <p14:tracePt t="8981" x="10804525" y="2049463"/>
          <p14:tracePt t="8988" x="10796588" y="2057400"/>
          <p14:tracePt t="8999" x="10772775" y="2065338"/>
          <p14:tracePt t="9002" x="10764838" y="2073275"/>
          <p14:tracePt t="9015" x="10756900" y="2081213"/>
          <p14:tracePt t="9018" x="10741025" y="2089150"/>
          <p14:tracePt t="9023" x="10733088" y="2105025"/>
          <p14:tracePt t="9032" x="10717213" y="2112963"/>
          <p14:tracePt t="9038" x="10709275" y="2120900"/>
          <p14:tracePt t="9048" x="10693400" y="2120900"/>
          <p14:tracePt t="9052" x="10677525" y="2128838"/>
          <p14:tracePt t="9063" x="10669588" y="2136775"/>
          <p14:tracePt t="9066" x="10661650" y="2136775"/>
          <p14:tracePt t="9074" x="10653713" y="2136775"/>
          <p14:tracePt t="9082" x="10637838" y="2136775"/>
          <p14:tracePt t="9097" x="10629900" y="2136775"/>
          <p14:tracePt t="9103" x="10620375" y="2136775"/>
          <p14:tracePt t="9117" x="10612438" y="2136775"/>
          <p14:tracePt t="9130" x="10604500" y="2136775"/>
          <p14:tracePt t="9132" x="10596563" y="2136775"/>
          <p14:tracePt t="9139" x="10588625" y="2136775"/>
          <p14:tracePt t="9148" x="10580688" y="2136775"/>
          <p14:tracePt t="9153" x="10572750" y="2136775"/>
          <p14:tracePt t="9164" x="10556875" y="2136775"/>
          <p14:tracePt t="9182" x="10548938" y="2136775"/>
          <p14:tracePt t="9183" x="10533063" y="2136775"/>
          <p14:tracePt t="9189" x="10525125" y="2136775"/>
          <p14:tracePt t="9197" x="10517188" y="2136775"/>
          <p14:tracePt t="9216" x="10509250" y="2136775"/>
          <p14:tracePt t="9218" x="10501313" y="2136775"/>
          <p14:tracePt t="9232" x="10485438" y="2136775"/>
          <p14:tracePt t="9251" x="10477500" y="2136775"/>
          <p14:tracePt t="9265" x="10469563" y="2136775"/>
          <p14:tracePt t="9284" x="10461625" y="2136775"/>
          <p14:tracePt t="9291" x="10453688" y="2136775"/>
          <p14:tracePt t="9305" x="10453688" y="2144713"/>
          <p14:tracePt t="9313" x="10453688" y="2152650"/>
          <p14:tracePt t="9319" x="10445750" y="2152650"/>
          <p14:tracePt t="9331" x="10445750" y="2160588"/>
          <p14:tracePt t="9334" x="10445750" y="2168525"/>
          <p14:tracePt t="9347" x="10437813" y="2176463"/>
          <p14:tracePt t="9349" x="10429875" y="2176463"/>
          <p14:tracePt t="9355" x="10429875" y="2184400"/>
          <p14:tracePt t="9370" x="10429875" y="2192338"/>
          <p14:tracePt t="9384" x="10429875" y="2200275"/>
          <p14:tracePt t="9399" x="10421938" y="2216150"/>
          <p14:tracePt t="9416" x="10421938" y="2224088"/>
          <p14:tracePt t="9430" x="10421938" y="2233613"/>
          <p14:tracePt t="9435" x="10421938" y="2241550"/>
          <p14:tracePt t="9450" x="10421938" y="2249488"/>
          <p14:tracePt t="9457" x="10421938" y="2257425"/>
          <p14:tracePt t="9464" x="10414000" y="2265363"/>
          <p14:tracePt t="9499" x="10414000" y="2273300"/>
          <p14:tracePt t="9543" x="10414000" y="2281238"/>
          <p14:tracePt t="9558" x="10445750" y="2297113"/>
          <p14:tracePt t="9565" x="10477500" y="2320925"/>
          <p14:tracePt t="9572" x="10533063" y="2344738"/>
          <p14:tracePt t="9580" x="10604500" y="2368550"/>
          <p14:tracePt t="9587" x="10653713" y="2400300"/>
          <p14:tracePt t="9597" x="10741025" y="2432050"/>
          <p14:tracePt t="9602" x="10756900" y="2439988"/>
          <p14:tracePt t="9614" x="10796588" y="2455863"/>
          <p14:tracePt t="9618" x="10836275" y="2463800"/>
          <p14:tracePt t="9623" x="10860088" y="2463800"/>
          <p14:tracePt t="9630" x="10875963" y="2463800"/>
          <p14:tracePt t="9637" x="10891838" y="2463800"/>
          <p14:tracePt t="9649" x="10899775" y="2463800"/>
          <p14:tracePt t="9652" x="10923588" y="2455863"/>
          <p14:tracePt t="9663" x="10939463" y="2455863"/>
          <p14:tracePt t="9666" x="10947400" y="2447925"/>
          <p14:tracePt t="9673" x="10955338" y="2439988"/>
          <p14:tracePt t="9682" x="10980738" y="2439988"/>
          <p14:tracePt t="9687" x="10988675" y="2439988"/>
          <p14:tracePt t="9702" x="10996613" y="2432050"/>
          <p14:tracePt t="9713" x="11004550" y="2432050"/>
          <p14:tracePt t="9716" x="11012488" y="2424113"/>
          <p14:tracePt t="9727" x="11028363" y="2416175"/>
          <p14:tracePt t="9731" x="11036300" y="2408238"/>
          <p14:tracePt t="9738" x="11036300" y="2400300"/>
          <p14:tracePt t="9753" x="11044238" y="2392363"/>
          <p14:tracePt t="9775" x="11052175" y="2392363"/>
          <p14:tracePt t="9812" x="11060113" y="2392363"/>
          <p14:tracePt t="9840" x="11068050" y="2392363"/>
          <p14:tracePt t="9854" x="11075988" y="2392363"/>
          <p14:tracePt t="9864" x="11083925" y="2392363"/>
          <p14:tracePt t="9870" x="11091863" y="2392363"/>
          <p14:tracePt t="9878" x="11099800" y="2392363"/>
          <p14:tracePt t="9883" x="11115675" y="2392363"/>
          <p14:tracePt t="9897" x="11131550" y="2400300"/>
          <p14:tracePt t="9905" x="11139488" y="2400300"/>
          <p14:tracePt t="9913" x="11147425" y="2408238"/>
          <p14:tracePt t="9919" x="11155363" y="2416175"/>
          <p14:tracePt t="9930" x="11155363" y="2424113"/>
          <p14:tracePt t="9947" x="11163300" y="2424113"/>
          <p14:tracePt t="9956" x="11171238" y="2432050"/>
          <p14:tracePt t="9963" x="11179175" y="2439988"/>
          <p14:tracePt t="9981" x="11187113" y="2447925"/>
          <p14:tracePt t="9984" x="11187113" y="2455863"/>
          <p14:tracePt t="9996" x="11187113" y="2471738"/>
          <p14:tracePt t="9999" x="11195050" y="2479675"/>
          <p14:tracePt t="10006" x="11195050" y="2487613"/>
          <p14:tracePt t="10014" x="11195050" y="2495550"/>
          <p14:tracePt t="10020" x="11202988" y="2503488"/>
          <p14:tracePt t="10035" x="11202988" y="2519363"/>
          <p14:tracePt t="10049" x="11202988" y="2527300"/>
          <p14:tracePt t="10497" x="11202988" y="2543175"/>
          <p14:tracePt t="10505" x="11195050" y="2551113"/>
          <p14:tracePt t="10514" x="11195050" y="2559050"/>
          <p14:tracePt t="10520" x="11179175" y="2584450"/>
          <p14:tracePt t="10529" x="11155363" y="2632075"/>
          <p14:tracePt t="10534" x="11131550" y="2679700"/>
          <p14:tracePt t="10545" x="11115675" y="2719388"/>
          <p14:tracePt t="10548" x="11091863" y="2774950"/>
          <p14:tracePt t="10555" x="11060113" y="2830513"/>
          <p14:tracePt t="10563" x="11052175" y="2846388"/>
          <p14:tracePt t="10570" x="11028363" y="2901950"/>
          <p14:tracePt t="10579" x="11012488" y="2927350"/>
          <p14:tracePt t="10584" x="10980738" y="2974975"/>
          <p14:tracePt t="10596" x="10955338" y="3014663"/>
          <p14:tracePt t="10600" x="10947400" y="3046413"/>
          <p14:tracePt t="10606" x="10931525" y="3070225"/>
          <p14:tracePt t="10612" x="10915650" y="3086100"/>
          <p14:tracePt t="10620" x="10883900" y="3133725"/>
          <p14:tracePt t="10628" x="10852150" y="3189288"/>
          <p14:tracePt t="10635" x="10820400" y="3228975"/>
          <p14:tracePt t="10645" x="10796588" y="3278188"/>
          <p14:tracePt t="10649" x="10772775" y="3302000"/>
          <p14:tracePt t="10657" x="10748963" y="3325813"/>
          <p14:tracePt t="10664" x="10725150" y="3349625"/>
          <p14:tracePt t="10671" x="10709275" y="3373438"/>
          <p14:tracePt t="10678" x="10677525" y="3389313"/>
          <p14:tracePt t="10685" x="10653713" y="3421063"/>
          <p14:tracePt t="10696" x="10620375" y="3452813"/>
          <p14:tracePt t="10699" x="10580688" y="3508375"/>
          <p14:tracePt t="10712" x="10541000" y="3532188"/>
          <p14:tracePt t="10715" x="10509250" y="3563938"/>
          <p14:tracePt t="10721" x="10453688" y="3621088"/>
          <p14:tracePt t="10730" x="10414000" y="3668713"/>
          <p14:tracePt t="10735" x="10358438" y="3708400"/>
          <p14:tracePt t="10746" x="10326688" y="3756025"/>
          <p14:tracePt t="10750" x="10269538" y="3787775"/>
          <p14:tracePt t="10762" x="10245725" y="3819525"/>
          <p14:tracePt t="10766" x="10221913" y="3835400"/>
          <p14:tracePt t="10772" x="10190163" y="3843338"/>
          <p14:tracePt t="10779" x="10174288" y="3851275"/>
          <p14:tracePt t="10786" x="10150475" y="3851275"/>
          <p14:tracePt t="10798" x="10126663" y="3851275"/>
          <p14:tracePt t="10801" x="10110788" y="3851275"/>
          <p14:tracePt t="10814" x="10086975" y="3851275"/>
          <p14:tracePt t="10817" x="10079038" y="3851275"/>
          <p14:tracePt t="10823" x="10063163" y="3851275"/>
          <p14:tracePt t="10830" x="10055225" y="3851275"/>
          <p14:tracePt t="10837" x="10039350" y="3843338"/>
          <p14:tracePt t="10847" x="10023475" y="3827463"/>
          <p14:tracePt t="10864" x="10007600" y="3811588"/>
          <p14:tracePt t="10866" x="9999663" y="3803650"/>
          <p14:tracePt t="10880" x="9983788" y="3795713"/>
          <p14:tracePt t="10882" x="9967913" y="3779838"/>
          <p14:tracePt t="10888" x="9952038" y="3771900"/>
          <p14:tracePt t="10896" x="9936163" y="3748088"/>
          <p14:tracePt t="10902" x="9918700" y="3740150"/>
          <p14:tracePt t="10912" x="9894888" y="3724275"/>
          <p14:tracePt t="10916" x="9879013" y="3716338"/>
          <p14:tracePt t="10928" x="9863138" y="3700463"/>
          <p14:tracePt t="10931" x="9847263" y="3684588"/>
          <p14:tracePt t="10937" x="9831388" y="3676650"/>
          <p14:tracePt t="10946" x="9815513" y="3644900"/>
          <p14:tracePt t="10952" x="9791700" y="3629025"/>
          <p14:tracePt t="10962" x="9783763" y="3613150"/>
          <p14:tracePt t="10967" x="9767888" y="3595688"/>
          <p14:tracePt t="10978" x="9759950" y="3587750"/>
          <p14:tracePt t="10981" x="9736138" y="3556000"/>
          <p14:tracePt t="10989" x="9712325" y="3516313"/>
          <p14:tracePt t="10997" x="9696450" y="3500438"/>
          <p14:tracePt t="11003" x="9672638" y="3452813"/>
          <p14:tracePt t="11011" x="9656763" y="3429000"/>
          <p14:tracePt t="11018" x="9648825" y="3421063"/>
          <p14:tracePt t="11027" x="9625013" y="3397250"/>
          <p14:tracePt t="11032" x="9601200" y="3389313"/>
          <p14:tracePt t="11039" x="9585325" y="3365500"/>
          <p14:tracePt t="11047" x="9575800" y="3357563"/>
          <p14:tracePt t="11053" x="9567863" y="3349625"/>
          <p14:tracePt t="11062" x="9551988" y="3341688"/>
          <p14:tracePt t="11068" x="9536113" y="3333750"/>
          <p14:tracePt t="11079" x="9528175" y="3325813"/>
          <p14:tracePt t="11083" x="9512300" y="3309938"/>
          <p14:tracePt t="11094" x="9504363" y="3294063"/>
          <p14:tracePt t="11097" x="9488488" y="3286125"/>
          <p14:tracePt t="11104" x="9472613" y="3270250"/>
          <p14:tracePt t="11113" x="9464675" y="3236913"/>
          <p14:tracePt t="11118" x="9456738" y="3213100"/>
          <p14:tracePt t="11128" x="9448800" y="3197225"/>
          <p14:tracePt t="11133" x="9440863" y="3181350"/>
          <p14:tracePt t="11146" x="9432925" y="3165475"/>
          <p14:tracePt t="11149" x="9432925" y="3157538"/>
          <p14:tracePt t="11154" x="9424988" y="3149600"/>
          <p14:tracePt t="11162" x="9424988" y="3133725"/>
          <p14:tracePt t="11169" x="9424988" y="3117850"/>
          <p14:tracePt t="11177" x="9424988" y="3109913"/>
          <p14:tracePt t="11184" x="9424988" y="3101975"/>
          <p14:tracePt t="11198" x="9424988" y="3094038"/>
          <p14:tracePt t="11210" x="9417050" y="3078163"/>
          <p14:tracePt t="11220" x="9409113" y="3062288"/>
          <p14:tracePt t="11228" x="9409113" y="3054350"/>
          <p14:tracePt t="11234" x="9409113" y="3046413"/>
          <p14:tracePt t="11245" x="9409113" y="3038475"/>
          <p14:tracePt t="11249" x="9409113" y="3022600"/>
          <p14:tracePt t="11279" x="9409113" y="3014663"/>
          <p14:tracePt t="11294" x="9401175" y="3014663"/>
          <p14:tracePt t="25010" x="9417050" y="2951163"/>
          <p14:tracePt t="25017" x="9472613" y="2846388"/>
          <p14:tracePt t="25025" x="9575800" y="2519363"/>
          <p14:tracePt t="25032" x="9585325" y="2511425"/>
          <p14:tracePt t="25041" x="9601200" y="2463800"/>
          <p14:tracePt t="25046" x="9632950" y="2376488"/>
          <p14:tracePt t="25056" x="9632950" y="2352675"/>
          <p14:tracePt t="25060" x="9648825" y="2297113"/>
          <p14:tracePt t="25067" x="9656763" y="2281238"/>
          <p14:tracePt t="25074" x="9664700" y="2273300"/>
          <p14:tracePt t="25081" x="9664700" y="2257425"/>
          <p14:tracePt t="25089" x="9672638" y="2241550"/>
          <p14:tracePt t="25095" x="9680575" y="2241550"/>
          <p14:tracePt t="25105" x="9680575" y="2224088"/>
          <p14:tracePt t="25110" x="9688513" y="2216150"/>
          <p14:tracePt t="25122" x="9696450" y="2216150"/>
          <p14:tracePt t="25125" x="9704388" y="2184400"/>
          <p14:tracePt t="25132" x="9720263" y="2168525"/>
          <p14:tracePt t="25140" x="9736138" y="2152650"/>
          <p14:tracePt t="25147" x="9752013" y="2120900"/>
          <p14:tracePt t="25156" x="9775825" y="2097088"/>
          <p14:tracePt t="25160" x="9807575" y="2065338"/>
          <p14:tracePt t="25173" x="9823450" y="2041525"/>
          <p14:tracePt t="25176" x="9831388" y="2033588"/>
          <p14:tracePt t="25183" x="9863138" y="2009775"/>
          <p14:tracePt t="25189" x="9879013" y="1978025"/>
          <p14:tracePt t="25199" x="9894888" y="1970088"/>
          <p14:tracePt t="25210" x="9902825" y="1954213"/>
          <p14:tracePt t="25221" x="9926638" y="1946275"/>
          <p14:tracePt t="25243" x="9944100" y="1922463"/>
          <p14:tracePt t="25249" x="9952038" y="1922463"/>
          <p14:tracePt t="25270" x="9959975" y="1914525"/>
          <p14:tracePt t="25287" x="9967913" y="1906588"/>
          <p14:tracePt t="25294" x="9975850" y="1906588"/>
          <p14:tracePt t="25298" x="9983788" y="1906588"/>
          <p14:tracePt t="25312" x="9991725" y="1898650"/>
          <p14:tracePt t="25323" x="9991725" y="1890713"/>
          <p14:tracePt t="25326" x="9999663" y="1881188"/>
          <p14:tracePt t="25356" x="10007600" y="1881188"/>
          <p14:tracePt t="25363" x="10007600" y="1873250"/>
          <p14:tracePt t="25393" x="10007600" y="1865313"/>
          <p14:tracePt t="25436" x="10007600" y="1873250"/>
          <p14:tracePt t="25451" x="10007600" y="1881188"/>
          <p14:tracePt t="25459" x="10007600" y="1890713"/>
          <p14:tracePt t="25465" x="10007600" y="1898650"/>
          <p14:tracePt t="25473" x="10007600" y="1906588"/>
          <p14:tracePt t="25479" x="10007600" y="1914525"/>
          <p14:tracePt t="25491" x="9999663" y="1922463"/>
          <p14:tracePt t="25494" x="9991725" y="1946275"/>
          <p14:tracePt t="25509" x="9983788" y="1954213"/>
          <p14:tracePt t="25516" x="9983788" y="1962150"/>
          <p14:tracePt t="25524" x="9975850" y="1970088"/>
          <p14:tracePt t="25530" x="9967913" y="1985963"/>
          <p14:tracePt t="25539" x="9959975" y="2001838"/>
          <p14:tracePt t="25544" x="9952038" y="2009775"/>
          <p14:tracePt t="25555" x="9952038" y="2017713"/>
          <p14:tracePt t="25559" x="9944100" y="2017713"/>
          <p14:tracePt t="25566" x="9936163" y="2025650"/>
          <p14:tracePt t="25573" x="9936163" y="2033588"/>
          <p14:tracePt t="25590" x="9936163" y="2041525"/>
          <p14:tracePt t="25595" x="9936163" y="2049463"/>
          <p14:tracePt t="25606" x="9936163" y="2057400"/>
          <p14:tracePt t="25618" x="9936163" y="2065338"/>
          <p14:tracePt t="25631" x="9944100" y="2073275"/>
          <p14:tracePt t="25639" x="9959975" y="2081213"/>
          <p14:tracePt t="25645" x="9975850" y="2081213"/>
          <p14:tracePt t="25655" x="9991725" y="2105025"/>
          <p14:tracePt t="25659" x="10007600" y="2120900"/>
          <p14:tracePt t="25671" x="10015538" y="2128838"/>
          <p14:tracePt t="25675" x="10047288" y="2152650"/>
          <p14:tracePt t="25681" x="10063163" y="2168525"/>
          <p14:tracePt t="25689" x="10079038" y="2184400"/>
          <p14:tracePt t="25696" x="10126663" y="2208213"/>
          <p14:tracePt t="25705" x="10142538" y="2224088"/>
          <p14:tracePt t="25710" x="10158413" y="2241550"/>
          <p14:tracePt t="25722" x="10190163" y="2257425"/>
          <p14:tracePt t="25727" x="10221913" y="2273300"/>
          <p14:tracePt t="25732" x="10253663" y="2281238"/>
          <p14:tracePt t="25740" x="10287000" y="2312988"/>
          <p14:tracePt t="25746" x="10310813" y="2328863"/>
          <p14:tracePt t="25756" x="10326688" y="2336800"/>
          <p14:tracePt t="25761" x="10350500" y="2352675"/>
          <p14:tracePt t="25772" x="10374313" y="2368550"/>
          <p14:tracePt t="25775" x="10390188" y="2392363"/>
          <p14:tracePt t="25790" x="10414000" y="2408238"/>
          <p14:tracePt t="25797" x="10421938" y="2439988"/>
          <p14:tracePt t="25805" x="10437813" y="2447925"/>
          <p14:tracePt t="25811" x="10453688" y="2463800"/>
          <p14:tracePt t="25822" x="10461625" y="2487613"/>
          <p14:tracePt t="25827" x="10477500" y="2511425"/>
          <p14:tracePt t="25834" x="10493375" y="2527300"/>
          <p14:tracePt t="25841" x="10525125" y="2559050"/>
          <p14:tracePt t="25847" x="10548938" y="2576513"/>
          <p14:tracePt t="25857" x="10588625" y="2600325"/>
          <p14:tracePt t="25863" x="10612438" y="2632075"/>
          <p14:tracePt t="25871" x="10645775" y="2655888"/>
          <p14:tracePt t="25877" x="10677525" y="2679700"/>
          <p14:tracePt t="25891" x="10756900" y="2751138"/>
          <p14:tracePt t="25898" x="10804525" y="2798763"/>
          <p14:tracePt t="25907" x="10844213" y="2854325"/>
          <p14:tracePt t="25912" x="10883900" y="2886075"/>
          <p14:tracePt t="25923" x="10899775" y="2919413"/>
          <p14:tracePt t="25927" x="10931525" y="2951163"/>
          <p14:tracePt t="25938" x="10955338" y="2974975"/>
          <p14:tracePt t="25942" x="10971213" y="3006725"/>
          <p14:tracePt t="25950" x="10988675" y="3030538"/>
          <p14:tracePt t="25958" x="10996613" y="3046413"/>
          <p14:tracePt t="25964" x="11020425" y="3070225"/>
          <p14:tracePt t="25972" x="11028363" y="3086100"/>
          <p14:tracePt t="25978" x="11052175" y="3133725"/>
          <p14:tracePt t="25990" x="11068050" y="3149600"/>
          <p14:tracePt t="25993" x="11091863" y="3189288"/>
          <p14:tracePt t="25999" x="11107738" y="3236913"/>
          <p14:tracePt t="26006" x="11123613" y="3294063"/>
          <p14:tracePt t="26014" x="11131550" y="3317875"/>
          <p14:tracePt t="26022" x="11139488" y="3357563"/>
          <p14:tracePt t="26028" x="11147425" y="3381375"/>
          <p14:tracePt t="26038" x="11147425" y="3405188"/>
          <p14:tracePt t="26043" x="11147425" y="3429000"/>
          <p14:tracePt t="26054" x="11147425" y="3444875"/>
          <p14:tracePt t="26057" x="11147425" y="3452813"/>
          <p14:tracePt t="26066" x="11147425" y="3476625"/>
          <p14:tracePt t="26075" x="11147425" y="3484563"/>
          <p14:tracePt t="26080" x="11147425" y="3492500"/>
          <p14:tracePt t="26091" x="11147425" y="3500438"/>
          <p14:tracePt t="26111" x="11147425" y="3508375"/>
          <p14:tracePt t="26479" x="11147425" y="3540125"/>
          <p14:tracePt t="26489" x="11147425" y="3571875"/>
          <p14:tracePt t="26495" x="11147425" y="3621088"/>
          <p14:tracePt t="26507" x="11131550" y="3732213"/>
          <p14:tracePt t="26518" x="11123613" y="3763963"/>
          <p14:tracePt t="26523" x="11123613" y="3803650"/>
          <p14:tracePt t="26528" x="11115675" y="3827463"/>
          <p14:tracePt t="26538" x="11115675" y="3843338"/>
          <p14:tracePt t="26545" x="11115675" y="3867150"/>
          <p14:tracePt t="26555" x="11115675" y="3875088"/>
          <p14:tracePt t="26567" x="11107738" y="3914775"/>
          <p14:tracePt t="26572" x="11107738" y="3922713"/>
          <p14:tracePt t="26586" x="11099800" y="3979863"/>
          <p14:tracePt t="26593" x="11083925" y="4011613"/>
          <p14:tracePt t="26604" x="11083925" y="4035425"/>
          <p14:tracePt t="26610" x="11075988" y="4059238"/>
          <p14:tracePt t="26617" x="11075988" y="4075113"/>
          <p14:tracePt t="26623" x="11075988" y="4098925"/>
          <p14:tracePt t="26630" x="11075988" y="4114800"/>
          <p14:tracePt t="26639" x="11075988" y="4122738"/>
          <p14:tracePt t="26647" x="11075988" y="4130675"/>
          <p14:tracePt t="26658" x="11068050" y="4154488"/>
          <p14:tracePt t="26665" x="11068050" y="4162425"/>
          <p14:tracePt t="26677" x="11068050" y="4170363"/>
          <p14:tracePt t="26691" x="11068050" y="4186238"/>
          <p14:tracePt t="26697" x="11068050" y="4202113"/>
          <p14:tracePt t="26708" x="11068050" y="4225925"/>
          <p14:tracePt t="26715" x="11068050" y="4241800"/>
          <p14:tracePt t="26722" x="11068050" y="4265613"/>
          <p14:tracePt t="26729" x="11068050" y="4273550"/>
          <p14:tracePt t="26738" x="11068050" y="4298950"/>
          <p14:tracePt t="26743" x="11068050" y="4306888"/>
          <p14:tracePt t="26754" x="11068050" y="4322763"/>
          <p14:tracePt t="26758" x="11068050" y="4330700"/>
          <p14:tracePt t="26765" x="11068050" y="4346575"/>
          <p14:tracePt t="26773" x="11068050" y="4354513"/>
          <p14:tracePt t="26779" x="11068050" y="4362450"/>
          <p14:tracePt t="26788" x="11068050" y="4386263"/>
          <p14:tracePt t="26794" x="11068050" y="4394200"/>
          <p14:tracePt t="26804" x="11068050" y="4410075"/>
          <p14:tracePt t="26808" x="11068050" y="4433888"/>
          <p14:tracePt t="26816" x="11068050" y="4449763"/>
          <p14:tracePt t="26823" x="11068050" y="4465638"/>
          <p14:tracePt t="26830" x="11068050" y="4489450"/>
          <p14:tracePt t="26839" x="11068050" y="4505325"/>
          <p14:tracePt t="26844" x="11068050" y="4521200"/>
          <p14:tracePt t="26855" x="11068050" y="4545013"/>
          <p14:tracePt t="26859" x="11068050" y="4560888"/>
          <p14:tracePt t="26867" x="11068050" y="4568825"/>
          <p14:tracePt t="26875" x="11068050" y="4584700"/>
          <p14:tracePt t="26881" x="11068050" y="4600575"/>
          <p14:tracePt t="26889" x="11068050" y="4608513"/>
          <p14:tracePt t="26906" x="11068050" y="4616450"/>
          <p14:tracePt t="26909" x="11068050" y="4633913"/>
          <p14:tracePt t="26922" x="11068050" y="4657725"/>
          <p14:tracePt t="26931" x="11068050" y="4673600"/>
          <p14:tracePt t="26939" x="11068050" y="4681538"/>
          <p14:tracePt t="26946" x="11068050" y="4689475"/>
          <p14:tracePt t="26957" x="11068050" y="4705350"/>
          <p14:tracePt t="26961" x="11068050" y="4713288"/>
          <p14:tracePt t="26971" x="11068050" y="4721225"/>
          <p14:tracePt t="26975" x="11068050" y="4737100"/>
          <p14:tracePt t="26989" x="11068050" y="4745038"/>
          <p14:tracePt t="26996" x="11068050" y="4752975"/>
          <p14:tracePt t="27005" x="11068050" y="4760913"/>
          <p14:tracePt t="27021" x="11068050" y="4768850"/>
          <p14:tracePt t="27038" x="11068050" y="4776788"/>
          <p14:tracePt t="27040" x="11068050" y="4784725"/>
          <p14:tracePt t="27055" x="11068050" y="4792663"/>
          <p14:tracePt t="27061" x="11068050" y="4800600"/>
          <p14:tracePt t="27076" x="11068050" y="4808538"/>
          <p14:tracePt t="27090" x="11068050" y="4816475"/>
          <p14:tracePt t="27098" x="11068050" y="4824413"/>
          <p14:tracePt t="27112" x="11068050" y="4832350"/>
          <p14:tracePt t="27162" x="11068050" y="4848225"/>
          <p14:tracePt t="30447" x="11075988" y="4832350"/>
          <p14:tracePt t="30457" x="11091863" y="4808538"/>
          <p14:tracePt t="30462" x="11107738" y="4792663"/>
          <p14:tracePt t="30476" x="11139488" y="4760913"/>
          <p14:tracePt t="30490" x="11171238" y="4721225"/>
          <p14:tracePt t="30497" x="11195050" y="4705350"/>
          <p14:tracePt t="30505" x="11202988" y="4697413"/>
          <p14:tracePt t="30510" x="11218863" y="4681538"/>
          <p14:tracePt t="30522" x="11250613" y="4649788"/>
          <p14:tracePt t="30526" x="11258550" y="4649788"/>
          <p14:tracePt t="30532" x="11266488" y="4633913"/>
          <p14:tracePt t="30544" x="11290300" y="4608513"/>
          <p14:tracePt t="30559" x="11306175" y="4600575"/>
          <p14:tracePt t="30571" x="11314113" y="4592638"/>
          <p14:tracePt t="30574" x="11323638" y="4584700"/>
          <p14:tracePt t="30586" x="11331575" y="4576763"/>
          <p14:tracePt t="30588" x="11347450" y="4568825"/>
          <p14:tracePt t="30595" x="11355388" y="4560888"/>
          <p14:tracePt t="30604" x="11371263" y="4552950"/>
          <p14:tracePt t="30610" x="11379200" y="4545013"/>
          <p14:tracePt t="30620" x="11387138" y="4537075"/>
          <p14:tracePt t="30624" x="11403013" y="4529138"/>
          <p14:tracePt t="30637" x="11426825" y="4505325"/>
          <p14:tracePt t="30639" x="11434763" y="4505325"/>
          <p14:tracePt t="30646" x="11466513" y="4489450"/>
          <p14:tracePt t="30653" x="11482388" y="4473575"/>
          <p14:tracePt t="30660" x="11498263" y="4465638"/>
          <p14:tracePt t="30670" x="11522075" y="4441825"/>
          <p14:tracePt t="30675" x="11553825" y="4441825"/>
          <p14:tracePt t="30685" x="11569700" y="4425950"/>
          <p14:tracePt t="30690" x="11609388" y="4410075"/>
          <p14:tracePt t="30697" x="11633200" y="4402138"/>
          <p14:tracePt t="30706" x="11664950" y="4386263"/>
          <p14:tracePt t="30711" x="11682413" y="4370388"/>
          <p14:tracePt t="30720" x="11698288" y="4354513"/>
          <p14:tracePt t="30726" x="11737975" y="4338638"/>
          <p14:tracePt t="30738" x="11761788" y="4322763"/>
          <p14:tracePt t="30742" x="11785600" y="4306888"/>
          <p14:tracePt t="30748" x="11825288" y="4291013"/>
          <p14:tracePt t="30755" x="11841163" y="4273550"/>
          <p14:tracePt t="30761" x="11864975" y="4265613"/>
          <p14:tracePt t="30770" x="11904663" y="4241800"/>
          <p14:tracePt t="30776" x="11944350" y="4210050"/>
          <p14:tracePt t="30786" x="11976100" y="4186238"/>
          <p14:tracePt t="30790" x="12007850" y="4162425"/>
          <p14:tracePt t="30804" x="12033250" y="4138613"/>
          <p14:tracePt t="30806" x="12072938" y="4114800"/>
          <p14:tracePt t="30812" x="12120563" y="4075113"/>
          <p14:tracePt t="30821" x="12144375" y="4067175"/>
          <p14:tracePt t="30827" x="12176125" y="4043363"/>
        </p14:tracePtLst>
      </p14:laserTraceLst>
    </p:ext>
  </p:extLs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38C7-0B45-4988-837E-6245DE54DFB5}"/>
              </a:ext>
            </a:extLst>
          </p:cNvPr>
          <p:cNvSpPr>
            <a:spLocks noGrp="1"/>
          </p:cNvSpPr>
          <p:nvPr>
            <p:ph type="title"/>
          </p:nvPr>
        </p:nvSpPr>
        <p:spPr/>
        <p:txBody>
          <a:bodyPr/>
          <a:lstStyle/>
          <a:p>
            <a:r>
              <a:rPr lang="en-GB"/>
              <a:t>UN Number</a:t>
            </a:r>
          </a:p>
        </p:txBody>
      </p:sp>
      <p:sp>
        <p:nvSpPr>
          <p:cNvPr id="3" name="Content Placeholder 2">
            <a:extLst>
              <a:ext uri="{FF2B5EF4-FFF2-40B4-BE49-F238E27FC236}">
                <a16:creationId xmlns:a16="http://schemas.microsoft.com/office/drawing/2014/main" id="{437F15C3-C5B2-40A0-A46F-B669CD492D79}"/>
              </a:ext>
            </a:extLst>
          </p:cNvPr>
          <p:cNvSpPr>
            <a:spLocks noGrp="1"/>
          </p:cNvSpPr>
          <p:nvPr>
            <p:ph idx="1"/>
          </p:nvPr>
        </p:nvSpPr>
        <p:spPr>
          <a:xfrm>
            <a:off x="503586" y="1822450"/>
            <a:ext cx="5352416" cy="4521200"/>
          </a:xfrm>
        </p:spPr>
        <p:txBody>
          <a:bodyPr>
            <a:normAutofit/>
          </a:bodyPr>
          <a:lstStyle/>
          <a:p>
            <a:r>
              <a:rPr lang="en-GB" dirty="0"/>
              <a:t>Taken from ADR or the Orange Book (UN recommendations on the transport of dangerous goods)</a:t>
            </a:r>
          </a:p>
          <a:p>
            <a:r>
              <a:rPr lang="en-GB" dirty="0"/>
              <a:t>Description of article essential </a:t>
            </a:r>
          </a:p>
          <a:p>
            <a:r>
              <a:rPr lang="en-GB" dirty="0"/>
              <a:t>UN Number ties together: </a:t>
            </a:r>
          </a:p>
          <a:p>
            <a:pPr lvl="1"/>
            <a:r>
              <a:rPr lang="en-GB" dirty="0"/>
              <a:t>HD</a:t>
            </a:r>
          </a:p>
          <a:p>
            <a:pPr lvl="1"/>
            <a:r>
              <a:rPr lang="en-GB" dirty="0"/>
              <a:t>Compatibility Group</a:t>
            </a:r>
          </a:p>
          <a:p>
            <a:pPr lvl="1"/>
            <a:r>
              <a:rPr lang="en-GB" dirty="0"/>
              <a:t>Packaging Configuration</a:t>
            </a:r>
          </a:p>
          <a:p>
            <a:pPr lvl="1"/>
            <a:r>
              <a:rPr lang="en-GB" dirty="0"/>
              <a:t>Proper shipping name</a:t>
            </a:r>
          </a:p>
          <a:p>
            <a:r>
              <a:rPr lang="en-GB" dirty="0"/>
              <a:t>Supported by test evidence.</a:t>
            </a:r>
          </a:p>
        </p:txBody>
      </p:sp>
      <p:sp>
        <p:nvSpPr>
          <p:cNvPr id="5" name="Slide Number Placeholder 7">
            <a:extLst>
              <a:ext uri="{FF2B5EF4-FFF2-40B4-BE49-F238E27FC236}">
                <a16:creationId xmlns:a16="http://schemas.microsoft.com/office/drawing/2014/main" id="{DEAF3F12-E663-400C-9C46-820DE12D3810}"/>
              </a:ext>
            </a:extLst>
          </p:cNvPr>
          <p:cNvSpPr>
            <a:spLocks noGrp="1"/>
          </p:cNvSpPr>
          <p:nvPr>
            <p:ph type="sldNum" sz="quarter" idx="12"/>
          </p:nvPr>
        </p:nvSpPr>
        <p:spPr>
          <a:xfrm>
            <a:off x="10909331" y="6490801"/>
            <a:ext cx="1080000" cy="317504"/>
          </a:xfrm>
          <a:prstGeom prst="rect">
            <a:avLst/>
          </a:prstGeom>
        </p:spPr>
        <p:txBody>
          <a:bodyPr/>
          <a:lstStyle/>
          <a:p>
            <a:pPr algn="r"/>
            <a:r>
              <a:rPr lang="en-GB" sz="1100" dirty="0">
                <a:solidFill>
                  <a:srgbClr val="4F213A"/>
                </a:solidFill>
              </a:rPr>
              <a:t>55</a:t>
            </a:r>
            <a:endParaRPr lang="en-GB" dirty="0">
              <a:solidFill>
                <a:srgbClr val="4F213A"/>
              </a:solidFill>
            </a:endParaRPr>
          </a:p>
        </p:txBody>
      </p:sp>
      <p:pic>
        <p:nvPicPr>
          <p:cNvPr id="7" name="Picture 6">
            <a:extLst>
              <a:ext uri="{FF2B5EF4-FFF2-40B4-BE49-F238E27FC236}">
                <a16:creationId xmlns:a16="http://schemas.microsoft.com/office/drawing/2014/main" id="{9EFFD38F-B712-4F4D-BA8D-C5D02E1EE0BA}"/>
              </a:ext>
            </a:extLst>
          </p:cNvPr>
          <p:cNvPicPr>
            <a:picLocks noChangeAspect="1"/>
          </p:cNvPicPr>
          <p:nvPr/>
        </p:nvPicPr>
        <p:blipFill>
          <a:blip r:embed="rId2"/>
          <a:stretch>
            <a:fillRect/>
          </a:stretch>
        </p:blipFill>
        <p:spPr>
          <a:xfrm>
            <a:off x="6096001" y="659811"/>
            <a:ext cx="5670148" cy="4265617"/>
          </a:xfrm>
          <a:prstGeom prst="rect">
            <a:avLst/>
          </a:prstGeom>
        </p:spPr>
      </p:pic>
      <p:sp>
        <p:nvSpPr>
          <p:cNvPr id="8" name="TextBox 7">
            <a:extLst>
              <a:ext uri="{FF2B5EF4-FFF2-40B4-BE49-F238E27FC236}">
                <a16:creationId xmlns:a16="http://schemas.microsoft.com/office/drawing/2014/main" id="{AAFD509A-41DB-4BEE-94EF-4C8D0D1A5778}"/>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4" name="Straight Connector 3">
            <a:extLst>
              <a:ext uri="{FF2B5EF4-FFF2-40B4-BE49-F238E27FC236}">
                <a16:creationId xmlns:a16="http://schemas.microsoft.com/office/drawing/2014/main" id="{B93FCD18-AC4E-095A-0D77-BE82AD99B649}"/>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2400002"/>
      </p:ext>
    </p:extLst>
  </p:cSld>
  <p:clrMapOvr>
    <a:masterClrMapping/>
  </p:clrMapOvr>
  <mc:AlternateContent xmlns:mc="http://schemas.openxmlformats.org/markup-compatibility/2006" xmlns:p14="http://schemas.microsoft.com/office/powerpoint/2010/main">
    <mc:Choice Requires="p14">
      <p:transition spd="slow" p14:dur="2000" advTm="87827"/>
    </mc:Choice>
    <mc:Fallback xmlns="">
      <p:transition spd="slow" advTm="87827"/>
    </mc:Fallback>
  </mc:AlternateContent>
  <p:extLst>
    <p:ext uri="{3A86A75C-4F4B-4683-9AE1-C65F6400EC91}">
      <p14:laserTraceLst xmlns:p14="http://schemas.microsoft.com/office/powerpoint/2010/main">
        <p14:tracePtLst>
          <p14:tracePt t="7431" x="4178300" y="6445250"/>
          <p14:tracePt t="7737" x="4019550" y="6586538"/>
          <p14:tracePt t="7744" x="4138613" y="6427788"/>
          <p14:tracePt t="7753" x="4433888" y="6021388"/>
          <p14:tracePt t="7758" x="4473575" y="5980113"/>
          <p14:tracePt t="7764" x="4808538" y="5686425"/>
          <p14:tracePt t="7770" x="4887913" y="5645150"/>
          <p14:tracePt t="7779" x="5022850" y="5557838"/>
          <p14:tracePt t="7783" x="5111750" y="5518150"/>
          <p14:tracePt t="7794" x="5270500" y="5454650"/>
          <p14:tracePt t="7798" x="5326063" y="5438775"/>
          <p14:tracePt t="7808" x="5430838" y="5367338"/>
          <p14:tracePt t="7813" x="5494338" y="5351463"/>
          <p14:tracePt t="7819" x="5581650" y="5327650"/>
          <p14:tracePt t="7827" x="5653088" y="5302250"/>
          <p14:tracePt t="7833" x="5732463" y="5254625"/>
          <p14:tracePt t="7843" x="5821363" y="5199063"/>
          <p14:tracePt t="7848" x="5884863" y="5159375"/>
          <p14:tracePt t="7857" x="5964238" y="5080000"/>
          <p14:tracePt t="7862" x="6108700" y="4935538"/>
          <p14:tracePt t="7870" x="6172200" y="4856163"/>
          <p14:tracePt t="7878" x="6259513" y="4760913"/>
          <p14:tracePt t="7884" x="6386513" y="4568825"/>
          <p14:tracePt t="7894" x="6426200" y="4521200"/>
          <p14:tracePt t="7899" x="6467475" y="4433888"/>
          <p14:tracePt t="7907" x="6483350" y="4378325"/>
          <p14:tracePt t="7913" x="6507163" y="4291013"/>
          <p14:tracePt t="7927" x="6507163" y="4257675"/>
          <p14:tracePt t="7932" x="6507163" y="4210050"/>
          <p14:tracePt t="7936" x="6507163" y="4178300"/>
          <p14:tracePt t="7943" x="6507163" y="4146550"/>
          <p14:tracePt t="7951" x="6507163" y="4098925"/>
          <p14:tracePt t="7962" x="6475413" y="4027488"/>
          <p14:tracePt t="7969" x="6459538" y="3971925"/>
          <p14:tracePt t="7982" x="6442075" y="3835400"/>
          <p14:tracePt t="7987" x="6442075" y="3827463"/>
          <p14:tracePt t="7997" x="6434138" y="3819525"/>
          <p14:tracePt t="8025" x="6434138" y="3811588"/>
          <p14:tracePt t="8050" x="6426200" y="3811588"/>
          <p14:tracePt t="8060" x="6418263" y="3811588"/>
          <p14:tracePt t="8073" x="6410325" y="3811588"/>
          <p14:tracePt t="8081" x="6410325" y="3819525"/>
          <p14:tracePt t="8087" x="6394450" y="3827463"/>
          <p14:tracePt t="8095" x="6386513" y="3827463"/>
          <p14:tracePt t="8101" x="6378575" y="3843338"/>
          <p14:tracePt t="8110" x="6362700" y="3843338"/>
          <p14:tracePt t="8124" x="6346825" y="3843338"/>
          <p14:tracePt t="8141" x="6330950" y="3843338"/>
          <p14:tracePt t="8147" x="6315075" y="3843338"/>
          <p14:tracePt t="8152" x="6299200" y="3827463"/>
          <p14:tracePt t="8160" x="6275388" y="3795713"/>
          <p14:tracePt t="8166" x="6251575" y="3756025"/>
          <p14:tracePt t="8174" x="6227763" y="3732213"/>
          <p14:tracePt t="8180" x="6211888" y="3684588"/>
          <p14:tracePt t="8190" x="6203950" y="3668713"/>
          <p14:tracePt t="8195" x="6180138" y="3652838"/>
          <p14:tracePt t="8202" x="6164263" y="3605213"/>
          <p14:tracePt t="8210" x="6148388" y="3579813"/>
          <p14:tracePt t="8216" x="6132513" y="3556000"/>
          <p14:tracePt t="8227" x="6108700" y="3540125"/>
          <p14:tracePt t="8231" x="6100763" y="3524250"/>
          <p14:tracePt t="8240" x="6091238" y="3516313"/>
          <p14:tracePt t="8245" x="6075363" y="3484563"/>
          <p14:tracePt t="8253" x="6075363" y="3468688"/>
          <p14:tracePt t="8261" x="6059488" y="3452813"/>
          <p14:tracePt t="8267" x="6051550" y="3436938"/>
          <p14:tracePt t="8276" x="6035675" y="3421063"/>
          <p14:tracePt t="8281" x="6027738" y="3413125"/>
          <p14:tracePt t="8291" x="6011863" y="3389313"/>
          <p14:tracePt t="8296" x="6003925" y="3373438"/>
          <p14:tracePt t="8303" x="6003925" y="3357563"/>
          <p14:tracePt t="8311" x="5988050" y="3349625"/>
          <p14:tracePt t="8318" x="5988050" y="3341688"/>
          <p14:tracePt t="8332" x="5980113" y="3325813"/>
          <p14:tracePt t="8340" x="5972175" y="3309938"/>
          <p14:tracePt t="8347" x="5972175" y="3302000"/>
          <p14:tracePt t="8357" x="5972175" y="3294063"/>
          <p14:tracePt t="8435" x="5972175" y="3309938"/>
          <p14:tracePt t="8442" x="5972175" y="3333750"/>
          <p14:tracePt t="8448" x="5972175" y="3341688"/>
          <p14:tracePt t="8457" x="5972175" y="3357563"/>
          <p14:tracePt t="8462" x="5972175" y="3365500"/>
          <p14:tracePt t="8477" x="5972175" y="3381375"/>
          <p14:tracePt t="8485" x="5972175" y="3389313"/>
          <p14:tracePt t="8493" x="5972175" y="3397250"/>
          <p14:tracePt t="8499" x="5972175" y="3405188"/>
          <p14:tracePt t="8513" x="5972175" y="3429000"/>
          <p14:tracePt t="8521" x="5972175" y="3460750"/>
          <p14:tracePt t="8528" x="5980113" y="3508375"/>
          <p14:tracePt t="8535" x="5980113" y="3524250"/>
          <p14:tracePt t="8543" x="6003925" y="3595688"/>
          <p14:tracePt t="8550" x="6003925" y="3652838"/>
          <p14:tracePt t="8558" x="6011863" y="3732213"/>
          <p14:tracePt t="8564" x="6011863" y="3795713"/>
          <p14:tracePt t="8574" x="6011863" y="3875088"/>
          <p14:tracePt t="8579" x="6011863" y="3922713"/>
          <p14:tracePt t="8586" x="6011863" y="3971925"/>
          <p14:tracePt t="8594" x="6011863" y="4059238"/>
          <p14:tracePt t="8601" x="5995988" y="4106863"/>
          <p14:tracePt t="8608" x="5995988" y="4146550"/>
          <p14:tracePt t="8615" x="5988050" y="4186238"/>
          <p14:tracePt t="8624" x="5980113" y="4225925"/>
          <p14:tracePt t="8629" x="5980113" y="4241800"/>
          <p14:tracePt t="8636" x="5972175" y="4265613"/>
          <p14:tracePt t="8644" x="5964238" y="4298950"/>
          <p14:tracePt t="8650" x="5956300" y="4314825"/>
          <p14:tracePt t="8660" x="5956300" y="4338638"/>
          <p14:tracePt t="8665" x="5948363" y="4370388"/>
          <p14:tracePt t="8675" x="5940425" y="4402138"/>
          <p14:tracePt t="8679" x="5924550" y="4441825"/>
          <p14:tracePt t="8691" x="5916613" y="4497388"/>
          <p14:tracePt t="8697" x="5908675" y="4521200"/>
          <p14:tracePt t="8703" x="5908675" y="4576763"/>
          <p14:tracePt t="8710" x="5900738" y="4608513"/>
          <p14:tracePt t="8716" x="5900738" y="4649788"/>
          <p14:tracePt t="8726" x="5900738" y="4673600"/>
          <p14:tracePt t="8732" x="5900738" y="4705350"/>
          <p14:tracePt t="8742" x="5900738" y="4745038"/>
          <p14:tracePt t="8748" x="5900738" y="4768850"/>
          <p14:tracePt t="8753" x="5900738" y="4792663"/>
          <p14:tracePt t="8762" x="5900738" y="4856163"/>
          <p14:tracePt t="8767" x="5900738" y="4903788"/>
          <p14:tracePt t="8775" x="5900738" y="4943475"/>
          <p14:tracePt t="8781" x="5900738" y="4976813"/>
          <p14:tracePt t="8794" x="5900738" y="5024438"/>
          <p14:tracePt t="8798" x="5900738" y="5056188"/>
          <p14:tracePt t="8804" x="5900738" y="5087938"/>
          <p14:tracePt t="8812" x="5900738" y="5111750"/>
          <p14:tracePt t="8819" x="5900738" y="5135563"/>
          <p14:tracePt t="8824" x="5900738" y="5151438"/>
          <p14:tracePt t="8831" x="5900738" y="5175250"/>
          <p14:tracePt t="8841" x="5900738" y="5191125"/>
          <p14:tracePt t="8845" x="5908675" y="5199063"/>
          <p14:tracePt t="8852" x="5916613" y="5214938"/>
          <p14:tracePt t="8859" x="5916613" y="5230813"/>
          <p14:tracePt t="8866" x="5924550" y="5238750"/>
          <p14:tracePt t="8874" x="5924550" y="5246688"/>
          <p14:tracePt t="8881" x="5932488" y="5254625"/>
          <p14:tracePt t="8896" x="5932488" y="5270500"/>
          <p14:tracePt t="8910" x="5940425" y="5278438"/>
          <p14:tracePt t="8926" x="5948363" y="5286375"/>
          <p14:tracePt t="8933" x="5956300" y="5286375"/>
          <p14:tracePt t="8947" x="5964238" y="5286375"/>
          <p14:tracePt t="8957" x="5980113" y="5286375"/>
          <p14:tracePt t="8968" x="5988050" y="5286375"/>
          <p14:tracePt t="8976" x="5995988" y="5286375"/>
          <p14:tracePt t="8983" x="6003925" y="5286375"/>
          <p14:tracePt t="8992" x="6027738" y="5286375"/>
          <p14:tracePt t="8998" x="6043613" y="5286375"/>
          <p14:tracePt t="9007" x="6075363" y="5278438"/>
          <p14:tracePt t="9012" x="6091238" y="5278438"/>
          <p14:tracePt t="9019" x="6132513" y="5270500"/>
          <p14:tracePt t="9027" x="6148388" y="5254625"/>
          <p14:tracePt t="9033" x="6188075" y="5254625"/>
          <p14:tracePt t="9042" x="6203950" y="5254625"/>
          <p14:tracePt t="9048" x="6235700" y="5254625"/>
          <p14:tracePt t="9059" x="6259513" y="5254625"/>
          <p14:tracePt t="9063" x="6283325" y="5254625"/>
          <p14:tracePt t="9070" x="6299200" y="5254625"/>
          <p14:tracePt t="9078" x="6315075" y="5254625"/>
          <p14:tracePt t="9084" x="6323013" y="5254625"/>
          <p14:tracePt t="9094" x="6346825" y="5254625"/>
          <p14:tracePt t="9099" x="6362700" y="5262563"/>
          <p14:tracePt t="9108" x="6378575" y="5262563"/>
          <p14:tracePt t="9113" x="6386513" y="5262563"/>
          <p14:tracePt t="9120" x="6418263" y="5262563"/>
          <p14:tracePt t="9143" x="6483350" y="5254625"/>
          <p14:tracePt t="9149" x="6491288" y="5254625"/>
          <p14:tracePt t="9157" x="6507163" y="5246688"/>
          <p14:tracePt t="9163" x="6523038" y="5246688"/>
          <p14:tracePt t="9174" x="6538913" y="5238750"/>
          <p14:tracePt t="9179" x="6546850" y="5238750"/>
          <p14:tracePt t="9185" x="6554788" y="5238750"/>
          <p14:tracePt t="9199" x="6562725" y="5238750"/>
          <p14:tracePt t="9214" x="6570663" y="5238750"/>
          <p14:tracePt t="9280" x="6578600" y="5238750"/>
          <p14:tracePt t="9402" x="6578600" y="5246688"/>
          <p14:tracePt t="37608" x="6626225" y="5230813"/>
          <p14:tracePt t="37615" x="6697663" y="5214938"/>
          <p14:tracePt t="37623" x="6777038" y="5199063"/>
          <p14:tracePt t="37631" x="6897688" y="5159375"/>
          <p14:tracePt t="37637" x="7040563" y="5135563"/>
          <p14:tracePt t="37646" x="7135813" y="5127625"/>
          <p14:tracePt t="37651" x="7216775" y="5127625"/>
          <p14:tracePt t="37662" x="7296150" y="5127625"/>
          <p14:tracePt t="37666" x="7431088" y="5119688"/>
          <p14:tracePt t="37674" x="7654925" y="5135563"/>
          <p14:tracePt t="37682" x="7734300" y="5143500"/>
          <p14:tracePt t="37688" x="7829550" y="5183188"/>
          <p14:tracePt t="37697" x="7950200" y="5207000"/>
          <p14:tracePt t="37702" x="8085138" y="5254625"/>
          <p14:tracePt t="37710" x="8237538" y="5294313"/>
          <p14:tracePt t="37716" x="8293100" y="5310188"/>
          <p14:tracePt t="37724" x="8372475" y="5327650"/>
          <p14:tracePt t="37732" x="8435975" y="5351463"/>
          <p14:tracePt t="37738" x="8515350" y="5383213"/>
          <p14:tracePt t="37746" x="8588375" y="5399088"/>
          <p14:tracePt t="37752" x="8659813" y="5414963"/>
          <p14:tracePt t="37760" x="8699500" y="5422900"/>
          <p14:tracePt t="37766" x="8755063" y="5438775"/>
          <p14:tracePt t="37776" x="8786813" y="5438775"/>
          <p14:tracePt t="37781" x="8834438" y="5446713"/>
          <p14:tracePt t="37788" x="8850313" y="5446713"/>
          <p14:tracePt t="37797" x="8883650" y="5446713"/>
          <p14:tracePt t="37802" x="8915400" y="5446713"/>
          <p14:tracePt t="37812" x="8963025" y="5446713"/>
          <p14:tracePt t="37817" x="8986838" y="5446713"/>
          <p14:tracePt t="37828" x="9018588" y="5446713"/>
          <p14:tracePt t="37832" x="9034463" y="5446713"/>
          <p14:tracePt t="37839" x="9066213" y="5446713"/>
          <p14:tracePt t="37847" x="9082088" y="5446713"/>
          <p14:tracePt t="37853" x="9097963" y="5446713"/>
          <p14:tracePt t="37863" x="9121775" y="5446713"/>
          <p14:tracePt t="37867" x="9137650" y="5446713"/>
          <p14:tracePt t="37876" x="9153525" y="5446713"/>
          <p14:tracePt t="37882" x="9169400" y="5446713"/>
          <p14:tracePt t="37889" x="9185275" y="5446713"/>
          <p14:tracePt t="37897" x="9201150" y="5446713"/>
          <p14:tracePt t="37904" x="9224963" y="5430838"/>
          <p14:tracePt t="37912" x="9266238" y="5422900"/>
          <p14:tracePt t="37918" x="9274175" y="5422900"/>
          <p14:tracePt t="37926" x="9290050" y="5414963"/>
          <p14:tracePt t="37932" x="9305925" y="5407025"/>
          <p14:tracePt t="37940" x="9329738" y="5407025"/>
          <p14:tracePt t="37948" x="9337675" y="5399088"/>
          <p14:tracePt t="37955" x="9345613" y="5391150"/>
          <p14:tracePt t="37962" x="9369425" y="5383213"/>
          <p14:tracePt t="37969" x="9377363" y="5375275"/>
          <p14:tracePt t="37977" x="9385300" y="5375275"/>
          <p14:tracePt t="37983" x="9393238" y="5367338"/>
          <p14:tracePt t="37993" x="9401175" y="5359400"/>
          <p14:tracePt t="37999" x="9409113" y="5359400"/>
          <p14:tracePt t="38006" x="9417050" y="5359400"/>
          <p14:tracePt t="38014" x="9424988" y="5343525"/>
          <p14:tracePt t="38021" x="9440863" y="5335588"/>
          <p14:tracePt t="38035" x="9456738" y="5327650"/>
          <p14:tracePt t="38049" x="9472613" y="5327650"/>
          <p14:tracePt t="38057" x="9480550" y="5327650"/>
          <p14:tracePt t="38064" x="9488488" y="5319713"/>
          <p14:tracePt t="38071" x="9496425" y="5319713"/>
          <p14:tracePt t="38080" x="9512300" y="5310188"/>
          <p14:tracePt t="38086" x="9528175" y="5310188"/>
          <p14:tracePt t="38095" x="9536113" y="5302250"/>
          <p14:tracePt t="38100" x="9544050" y="5294313"/>
          <p14:tracePt t="38107" x="9559925" y="5294313"/>
          <p14:tracePt t="38121" x="9567863" y="5294313"/>
          <p14:tracePt t="38131" x="9575800" y="5278438"/>
          <p14:tracePt t="38135" x="9593263" y="5278438"/>
          <p14:tracePt t="38151" x="9601200" y="5278438"/>
          <p14:tracePt t="38165" x="9609138" y="5278438"/>
          <p14:tracePt t="38186" x="9617075" y="5278438"/>
          <p14:tracePt t="38200" x="9625013" y="5278438"/>
          <p14:tracePt t="38217" x="9632950" y="5278438"/>
          <p14:tracePt t="38237" x="9640888" y="5278438"/>
          <p14:tracePt t="38273" x="9648825" y="5278438"/>
          <p14:tracePt t="38286" x="9656763" y="5278438"/>
          <p14:tracePt t="38330" x="9664700" y="5278438"/>
          <p14:tracePt t="38351" x="9672638" y="5278438"/>
          <p14:tracePt t="38416" x="9672638" y="5270500"/>
          <p14:tracePt t="85803" x="9617075" y="5270500"/>
          <p14:tracePt t="85810" x="9520238" y="5286375"/>
          <p14:tracePt t="85818" x="9440863" y="5286375"/>
          <p14:tracePt t="85826" x="9345613" y="5294313"/>
          <p14:tracePt t="85832" x="9161463" y="5319713"/>
          <p14:tracePt t="85840" x="9042400" y="5335588"/>
          <p14:tracePt t="85846" x="8939213" y="5335588"/>
          <p14:tracePt t="85856" x="8786813" y="5367338"/>
          <p14:tracePt t="85860" x="8556625" y="5391150"/>
          <p14:tracePt t="85869" x="8308975" y="5422900"/>
          <p14:tracePt t="85877" x="8205788" y="5430838"/>
          <p14:tracePt t="85882" x="7878763" y="5454650"/>
          <p14:tracePt t="85891" x="7742238" y="5470525"/>
          <p14:tracePt t="85897" x="7504113" y="5526088"/>
          <p14:tracePt t="85906" x="7351713" y="5526088"/>
          <p14:tracePt t="85912" x="7112000" y="5534025"/>
          <p14:tracePt t="85919" x="6921500" y="5573713"/>
          <p14:tracePt t="85926" x="6721475" y="5573713"/>
          <p14:tracePt t="85933" x="6554788" y="5605463"/>
          <p14:tracePt t="85941" x="6259513" y="5645150"/>
          <p14:tracePt t="85947" x="6124575" y="5670550"/>
          <p14:tracePt t="85956" x="5773738" y="5670550"/>
          <p14:tracePt t="85962" x="5613400" y="5694363"/>
          <p14:tracePt t="85973" x="5318125" y="5718175"/>
          <p14:tracePt t="85977" x="5038725" y="5734050"/>
          <p14:tracePt t="85984" x="4745038" y="5773738"/>
          <p14:tracePt t="85991" x="4433888" y="5813425"/>
          <p14:tracePt t="85998" x="4098925" y="5829300"/>
          <p14:tracePt t="86006" x="3763963" y="5876925"/>
          <p14:tracePt t="86012" x="3484563" y="5884863"/>
          <p14:tracePt t="86022" x="3189288" y="5916613"/>
          <p14:tracePt t="86027" x="2759075" y="5932488"/>
          <p14:tracePt t="86034" x="2432050" y="5948363"/>
          <p14:tracePt t="86042" x="2041525" y="5948363"/>
          <p14:tracePt t="86049" x="1714500" y="5940425"/>
          <p14:tracePt t="86057" x="1363663" y="5924550"/>
          <p14:tracePt t="86063" x="973138" y="5892800"/>
          <p14:tracePt t="86072" x="646113" y="5892800"/>
          <p14:tracePt t="86077" x="231775" y="5916613"/>
        </p14:tracePtLst>
      </p14:laserTraceLst>
    </p:ext>
  </p:extLs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BC51-2EAF-4870-AB0D-34D5A85FE77D}"/>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70471013-8430-474C-873C-AB8A1AAE2015}"/>
              </a:ext>
            </a:extLst>
          </p:cNvPr>
          <p:cNvSpPr>
            <a:spLocks noGrp="1"/>
          </p:cNvSpPr>
          <p:nvPr>
            <p:ph idx="1"/>
          </p:nvPr>
        </p:nvSpPr>
        <p:spPr/>
        <p:txBody>
          <a:bodyPr>
            <a:noAutofit/>
          </a:bodyPr>
          <a:lstStyle/>
          <a:p>
            <a:pPr fontAlgn="base">
              <a:lnSpc>
                <a:spcPct val="100000"/>
              </a:lnSpc>
              <a:spcBef>
                <a:spcPts val="600"/>
              </a:spcBef>
            </a:pPr>
            <a:r>
              <a:rPr lang="en-GB" sz="1200" b="1" dirty="0">
                <a:solidFill>
                  <a:srgbClr val="4F213A"/>
                </a:solidFill>
                <a:latin typeface="Arial" panose="020B0604020202020204" pitchFamily="34" charset="0"/>
              </a:rPr>
              <a:t>Legal Hierarchy and Requirements</a:t>
            </a:r>
            <a:endParaRPr lang="en-GB" sz="1200" b="1"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i="0" u="none" strike="noStrike" dirty="0">
                <a:solidFill>
                  <a:srgbClr val="4F213A"/>
                </a:solidFill>
                <a:effectLst/>
                <a:latin typeface="Arial" panose="020B0604020202020204" pitchFamily="34" charset="0"/>
              </a:rPr>
              <a:t>The Defence Safety Authority (DSA)</a:t>
            </a:r>
          </a:p>
          <a:p>
            <a:pPr lvl="1" fontAlgn="base">
              <a:lnSpc>
                <a:spcPct val="100000"/>
              </a:lnSpc>
              <a:spcBef>
                <a:spcPts val="600"/>
              </a:spcBef>
            </a:pPr>
            <a:r>
              <a:rPr lang="en-GB" sz="1200" dirty="0">
                <a:solidFill>
                  <a:srgbClr val="4F213A"/>
                </a:solidFill>
                <a:latin typeface="Arial" panose="020B0604020202020204" pitchFamily="34" charset="0"/>
              </a:rPr>
              <a:t>Defence Regulatory Model</a:t>
            </a:r>
          </a:p>
          <a:p>
            <a:pPr lvl="1" fontAlgn="base">
              <a:lnSpc>
                <a:spcPct val="100000"/>
              </a:lnSpc>
              <a:spcBef>
                <a:spcPts val="600"/>
              </a:spcBef>
            </a:pPr>
            <a:r>
              <a:rPr lang="en-GB" sz="1200" i="0" u="none" strike="noStrike" dirty="0">
                <a:solidFill>
                  <a:srgbClr val="4F213A"/>
                </a:solidFill>
                <a:effectLst/>
                <a:latin typeface="Arial" panose="020B0604020202020204" pitchFamily="34" charset="0"/>
              </a:rPr>
              <a:t>Defence Regulators</a:t>
            </a:r>
            <a:r>
              <a:rPr lang="en-GB" sz="1200" dirty="0">
                <a:solidFill>
                  <a:srgbClr val="4F213A"/>
                </a:solidFill>
                <a:latin typeface="Arial" panose="020B0604020202020204" pitchFamily="34" charset="0"/>
              </a:rPr>
              <a:t> </a:t>
            </a:r>
            <a:endParaRPr lang="en-GB" sz="1200"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dirty="0">
                <a:solidFill>
                  <a:srgbClr val="4F213A"/>
                </a:solidFill>
                <a:latin typeface="Arial" panose="020B0604020202020204" pitchFamily="34" charset="0"/>
              </a:rPr>
              <a:t>The Defence OME Safety Regulator (DOSR)</a:t>
            </a:r>
          </a:p>
          <a:p>
            <a:pPr lvl="1" fontAlgn="base">
              <a:lnSpc>
                <a:spcPct val="100000"/>
              </a:lnSpc>
              <a:spcBef>
                <a:spcPts val="600"/>
              </a:spcBef>
            </a:pPr>
            <a:r>
              <a:rPr lang="en-GB" sz="1200" dirty="0">
                <a:solidFill>
                  <a:srgbClr val="4F213A"/>
                </a:solidFill>
                <a:latin typeface="Arial" panose="020B0604020202020204" pitchFamily="34" charset="0"/>
              </a:rPr>
              <a:t>Areas of Responsibility and Points of Contact</a:t>
            </a:r>
          </a:p>
          <a:p>
            <a:pPr fontAlgn="base">
              <a:lnSpc>
                <a:spcPct val="100000"/>
              </a:lnSpc>
              <a:spcBef>
                <a:spcPts val="600"/>
              </a:spcBef>
            </a:pPr>
            <a:r>
              <a:rPr lang="en-GB" sz="1200" b="1" dirty="0">
                <a:solidFill>
                  <a:srgbClr val="4F213A"/>
                </a:solidFill>
                <a:latin typeface="Arial" panose="020B0604020202020204" pitchFamily="34" charset="0"/>
              </a:rPr>
              <a:t>DOSR Regulations and Guidance</a:t>
            </a:r>
          </a:p>
          <a:p>
            <a:pPr fontAlgn="base">
              <a:lnSpc>
                <a:spcPct val="100000"/>
              </a:lnSpc>
              <a:spcBef>
                <a:spcPts val="600"/>
              </a:spcBef>
            </a:pPr>
            <a:r>
              <a:rPr lang="en-GB" sz="1200" b="1" dirty="0">
                <a:solidFill>
                  <a:srgbClr val="4F213A"/>
                </a:solidFill>
                <a:latin typeface="Arial" panose="020B0604020202020204" pitchFamily="34" charset="0"/>
              </a:rPr>
              <a:t>DOSR Assurance and Enforcement</a:t>
            </a:r>
          </a:p>
          <a:p>
            <a:pPr lvl="1" fontAlgn="base">
              <a:lnSpc>
                <a:spcPct val="100000"/>
              </a:lnSpc>
              <a:spcBef>
                <a:spcPts val="600"/>
              </a:spcBef>
            </a:pPr>
            <a:r>
              <a:rPr lang="en-GB" sz="1200" dirty="0">
                <a:solidFill>
                  <a:srgbClr val="4F213A"/>
                </a:solidFill>
                <a:latin typeface="Arial" panose="020B0604020202020204" pitchFamily="34" charset="0"/>
              </a:rPr>
              <a:t>Corrective Actions, Non-Compliance and Enforcement Actions</a:t>
            </a:r>
          </a:p>
          <a:p>
            <a:pPr lvl="1" fontAlgn="base">
              <a:lnSpc>
                <a:spcPct val="100000"/>
              </a:lnSpc>
              <a:spcBef>
                <a:spcPts val="600"/>
              </a:spcBef>
            </a:pPr>
            <a:r>
              <a:rPr lang="en-GB" sz="1200" dirty="0">
                <a:solidFill>
                  <a:srgbClr val="4F213A"/>
                </a:solidFill>
                <a:latin typeface="Arial" panose="020B0604020202020204" pitchFamily="34" charset="0"/>
              </a:rPr>
              <a:t>Waivers and Alternative Acceptable Means of Compliance (AAMC)</a:t>
            </a:r>
          </a:p>
          <a:p>
            <a:pPr fontAlgn="base">
              <a:lnSpc>
                <a:spcPct val="100000"/>
              </a:lnSpc>
              <a:spcBef>
                <a:spcPts val="600"/>
              </a:spcBef>
            </a:pPr>
            <a:r>
              <a:rPr lang="en-GB" sz="1200" b="1" i="0" dirty="0">
                <a:solidFill>
                  <a:srgbClr val="4F213A"/>
                </a:solidFill>
                <a:effectLst/>
                <a:latin typeface="Arial" panose="020B0604020202020204" pitchFamily="34" charset="0"/>
              </a:rPr>
              <a:t>Permissioning Activities</a:t>
            </a:r>
          </a:p>
          <a:p>
            <a:pPr lvl="1" fontAlgn="base">
              <a:lnSpc>
                <a:spcPct val="100000"/>
              </a:lnSpc>
              <a:spcBef>
                <a:spcPts val="600"/>
              </a:spcBef>
            </a:pPr>
            <a:r>
              <a:rPr lang="en-GB" sz="1200" dirty="0">
                <a:solidFill>
                  <a:srgbClr val="4F213A"/>
                </a:solidFill>
                <a:latin typeface="Arial" panose="020B0604020202020204" pitchFamily="34" charset="0"/>
              </a:rPr>
              <a:t>Classifications</a:t>
            </a:r>
          </a:p>
          <a:p>
            <a:pPr lvl="1" fontAlgn="base">
              <a:lnSpc>
                <a:spcPct val="100000"/>
              </a:lnSpc>
              <a:spcBef>
                <a:spcPts val="600"/>
              </a:spcBef>
            </a:pPr>
            <a:r>
              <a:rPr lang="en-GB" sz="1200" dirty="0">
                <a:solidFill>
                  <a:srgbClr val="4F213A"/>
                </a:solidFill>
                <a:latin typeface="Arial" panose="020B0604020202020204" pitchFamily="34" charset="0"/>
              </a:rPr>
              <a:t>Licencing</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Ranges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MACR</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Lasers (and Directed Energy </a:t>
            </a:r>
            <a:r>
              <a:rPr lang="en-GB" sz="1200" dirty="0">
                <a:solidFill>
                  <a:schemeClr val="bg1">
                    <a:lumMod val="50000"/>
                  </a:schemeClr>
                </a:solidFill>
                <a:latin typeface="Arial" panose="020B0604020202020204" pitchFamily="34" charset="0"/>
              </a:rPr>
              <a:t>Weapons (DEW))</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OME Certification</a:t>
            </a:r>
            <a:endParaRPr lang="en-US" sz="1200" i="0" dirty="0">
              <a:solidFill>
                <a:schemeClr val="bg1">
                  <a:lumMod val="50000"/>
                </a:schemeClr>
              </a:solidFill>
              <a:effectLst/>
              <a:latin typeface="Arial" panose="020B0604020202020204" pitchFamily="34" charset="0"/>
            </a:endParaRPr>
          </a:p>
          <a:p>
            <a:pPr>
              <a:lnSpc>
                <a:spcPct val="100000"/>
              </a:lnSpc>
              <a:spcBef>
                <a:spcPts val="600"/>
              </a:spcBef>
            </a:pPr>
            <a:endParaRPr lang="en-GB" dirty="0"/>
          </a:p>
        </p:txBody>
      </p:sp>
      <p:sp>
        <p:nvSpPr>
          <p:cNvPr id="7" name="Slide Number Placeholder 7">
            <a:extLst>
              <a:ext uri="{FF2B5EF4-FFF2-40B4-BE49-F238E27FC236}">
                <a16:creationId xmlns:a16="http://schemas.microsoft.com/office/drawing/2014/main" id="{1BD8802A-CF6A-4BE0-B738-1894D6146036}"/>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56</a:t>
            </a:fld>
            <a:endParaRPr lang="en-GB">
              <a:solidFill>
                <a:srgbClr val="4F213A"/>
              </a:solidFill>
            </a:endParaRPr>
          </a:p>
        </p:txBody>
      </p:sp>
      <p:pic>
        <p:nvPicPr>
          <p:cNvPr id="12" name="Content Placeholder 9" descr="DSA logo">
            <a:extLst>
              <a:ext uri="{FF2B5EF4-FFF2-40B4-BE49-F238E27FC236}">
                <a16:creationId xmlns:a16="http://schemas.microsoft.com/office/drawing/2014/main" id="{0F7A37C9-239E-4847-8300-742CD8ED6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7901" y="358192"/>
            <a:ext cx="2669718" cy="408263"/>
          </a:xfrm>
          <a:prstGeom prst="rect">
            <a:avLst/>
          </a:prstGeom>
        </p:spPr>
      </p:pic>
      <p:sp>
        <p:nvSpPr>
          <p:cNvPr id="9" name="Rectangle 8">
            <a:extLst>
              <a:ext uri="{FF2B5EF4-FFF2-40B4-BE49-F238E27FC236}">
                <a16:creationId xmlns:a16="http://schemas.microsoft.com/office/drawing/2014/main" id="{2F1EAC19-9E6E-412B-8599-89DD4EA137B3}"/>
              </a:ext>
            </a:extLst>
          </p:cNvPr>
          <p:cNvSpPr/>
          <p:nvPr/>
        </p:nvSpPr>
        <p:spPr>
          <a:xfrm>
            <a:off x="6543675" y="0"/>
            <a:ext cx="5648325" cy="6420678"/>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A1162560-2AE1-451B-9E09-E28C426EB0E5}"/>
              </a:ext>
            </a:extLst>
          </p:cNvPr>
          <p:cNvSpPr txBox="1"/>
          <p:nvPr/>
        </p:nvSpPr>
        <p:spPr>
          <a:xfrm>
            <a:off x="1775999" y="6554754"/>
            <a:ext cx="8640000" cy="169277"/>
          </a:xfrm>
          <a:prstGeom prst="rect">
            <a:avLst/>
          </a:prstGeom>
          <a:noFill/>
        </p:spPr>
        <p:txBody>
          <a:bodyPr wrap="square" lIns="0" tIns="0" rIns="0" bIns="0" rtlCol="0" anchor="b" anchorCtr="0">
            <a:spAutoFit/>
          </a:bodyPr>
          <a:lstStyle/>
          <a:p>
            <a:pPr algn="ctr"/>
            <a:r>
              <a:rPr lang="en-GB" sz="1100" dirty="0">
                <a:solidFill>
                  <a:srgbClr val="532A45"/>
                </a:solidFill>
                <a:latin typeface="Arial" panose="020B0604020202020204" pitchFamily="34" charset="0"/>
                <a:cs typeface="Arial" panose="020B0604020202020204" pitchFamily="34" charset="0"/>
              </a:rPr>
              <a:t>[OFFICIAL]</a:t>
            </a:r>
          </a:p>
        </p:txBody>
      </p:sp>
      <p:cxnSp>
        <p:nvCxnSpPr>
          <p:cNvPr id="8" name="Straight Connector 7">
            <a:extLst>
              <a:ext uri="{FF2B5EF4-FFF2-40B4-BE49-F238E27FC236}">
                <a16:creationId xmlns:a16="http://schemas.microsoft.com/office/drawing/2014/main" id="{6E594432-86FA-40DA-8800-82CB0FE0FD6B}"/>
              </a:ext>
            </a:extLst>
          </p:cNvPr>
          <p:cNvCxnSpPr/>
          <p:nvPr/>
        </p:nvCxnSpPr>
        <p:spPr>
          <a:xfrm>
            <a:off x="-2" y="6426000"/>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378321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344214" y="895830"/>
            <a:ext cx="8566105" cy="560250"/>
          </a:xfrm>
        </p:spPr>
        <p:txBody>
          <a:bodyPr>
            <a:normAutofit/>
          </a:bodyPr>
          <a:lstStyle/>
          <a:p>
            <a:r>
              <a:rPr lang="en-GB" sz="2400" dirty="0"/>
              <a:t>Explosives Licencing – What is it, Why do we do it?</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425768" y="1442545"/>
            <a:ext cx="11422018" cy="4855779"/>
          </a:xfrm>
        </p:spPr>
        <p:txBody>
          <a:bodyPr vert="horz" lIns="91440" tIns="45720" rIns="91440" bIns="45720" rtlCol="0" anchor="t">
            <a:normAutofit fontScale="92500"/>
          </a:bodyPr>
          <a:lstStyle/>
          <a:p>
            <a:pPr marL="0" indent="0">
              <a:lnSpc>
                <a:spcPct val="100000"/>
              </a:lnSpc>
              <a:buNone/>
            </a:pPr>
            <a:r>
              <a:rPr lang="en-GB" sz="1600" b="1" u="sng" dirty="0">
                <a:cs typeface="Arial"/>
              </a:rPr>
              <a:t>What?</a:t>
            </a:r>
          </a:p>
          <a:p>
            <a:pPr>
              <a:lnSpc>
                <a:spcPct val="100000"/>
              </a:lnSpc>
            </a:pPr>
            <a:r>
              <a:rPr lang="en-GB" sz="1600" dirty="0">
                <a:cs typeface="Arial"/>
              </a:rPr>
              <a:t>A Permissioning process for the presence of explosives in the Storage, Processing, and in limited circumstances, the “In Use” environment, e.g. Aircraft pans and Shipping berths.</a:t>
            </a:r>
          </a:p>
          <a:p>
            <a:pPr>
              <a:lnSpc>
                <a:spcPct val="100000"/>
              </a:lnSpc>
            </a:pPr>
            <a:r>
              <a:rPr lang="en-GB" sz="1600" dirty="0">
                <a:cs typeface="Arial"/>
              </a:rPr>
              <a:t>DSA DOSR TL (also is Chief Inspector Explosives (CIE)) and has arrangements for explosives facilities under control of S of S for Defence. CIE delegates this to Inspectors Explosives (IE) who sit in the TLBs.</a:t>
            </a:r>
          </a:p>
          <a:p>
            <a:pPr marL="0" indent="0">
              <a:lnSpc>
                <a:spcPct val="100000"/>
              </a:lnSpc>
              <a:buNone/>
            </a:pPr>
            <a:r>
              <a:rPr lang="en-GB" sz="1600" b="1" u="sng" dirty="0">
                <a:cs typeface="Arial"/>
              </a:rPr>
              <a:t>Why?</a:t>
            </a:r>
          </a:p>
          <a:p>
            <a:pPr>
              <a:lnSpc>
                <a:spcPct val="100000"/>
              </a:lnSpc>
            </a:pPr>
            <a:r>
              <a:rPr lang="en-GB" sz="1600" dirty="0">
                <a:cs typeface="Arial"/>
              </a:rPr>
              <a:t>To provide people not directly “hands on” with the explosives activity with a tolerable level of safety.  </a:t>
            </a:r>
          </a:p>
          <a:p>
            <a:pPr>
              <a:lnSpc>
                <a:spcPct val="100000"/>
              </a:lnSpc>
            </a:pPr>
            <a:r>
              <a:rPr lang="en-GB" sz="1600" dirty="0">
                <a:cs typeface="Arial"/>
              </a:rPr>
              <a:t>Regulation 3(9) of ER14 grants an exemption to the MOD in relation to Regulations 6 , 7, 12 to 14, 16 to 18, 20, 23 and 27. These are all related to requirement to hold a licence, the management of licences and the separation distances to be applied.</a:t>
            </a:r>
          </a:p>
          <a:p>
            <a:pPr marL="914400" lvl="2" indent="0">
              <a:lnSpc>
                <a:spcPct val="110000"/>
              </a:lnSpc>
              <a:buNone/>
            </a:pPr>
            <a:r>
              <a:rPr lang="en-GB" sz="1400" i="1" dirty="0">
                <a:cs typeface="Arial"/>
              </a:rPr>
              <a:t>Regulations 6, 7, 12 to 14, 16 to 18, 20, 23 and 27 do not apply to the manufacture or storage of explosives, at any site under the control of the Secretary of State having responsibility for Defence, or held for the purposes of a visiting force or headquarters, under a scheme approved by that Secretary of State which:</a:t>
            </a:r>
          </a:p>
          <a:p>
            <a:pPr marL="914400" lvl="2" indent="0">
              <a:lnSpc>
                <a:spcPct val="110000"/>
              </a:lnSpc>
              <a:buNone/>
            </a:pPr>
            <a:r>
              <a:rPr lang="en-GB" sz="1400" i="1" dirty="0">
                <a:cs typeface="Arial"/>
              </a:rPr>
              <a:t>	(a) provides for their safe manufacture and storage; ​</a:t>
            </a:r>
          </a:p>
          <a:p>
            <a:pPr marL="914400" lvl="2" indent="0">
              <a:lnSpc>
                <a:spcPct val="110000"/>
              </a:lnSpc>
              <a:buNone/>
            </a:pPr>
            <a:r>
              <a:rPr lang="en-GB" sz="1400" i="1" dirty="0">
                <a:cs typeface="Arial"/>
              </a:rPr>
              <a:t>	(b) and prescribes:</a:t>
            </a:r>
          </a:p>
          <a:p>
            <a:pPr marL="914400" lvl="2" indent="0">
              <a:lnSpc>
                <a:spcPct val="110000"/>
              </a:lnSpc>
              <a:buNone/>
            </a:pPr>
            <a:r>
              <a:rPr lang="en-GB" sz="1400" i="1" dirty="0">
                <a:cs typeface="Arial"/>
              </a:rPr>
              <a:t>		(i) separation distances, or ​</a:t>
            </a:r>
          </a:p>
          <a:p>
            <a:pPr marL="2782888" lvl="2" indent="-2325688">
              <a:lnSpc>
                <a:spcPct val="110000"/>
              </a:lnSpc>
              <a:buNone/>
            </a:pPr>
            <a:r>
              <a:rPr lang="en-GB" sz="1400" i="1" dirty="0">
                <a:cs typeface="Arial"/>
              </a:rPr>
              <a:t>	(ii) a combination of separation distances and other safety measures, which are designed to ensure a standard of safety which is equivalent to that ensured by the separation distances prescribed by regulation 27 and Schedule 5.​</a:t>
            </a:r>
            <a:endParaRPr lang="en-GB" sz="1400" dirty="0">
              <a:cs typeface="Arial"/>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57</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8F816597-3620-32DC-67D3-9AD43F7D0F86}"/>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05490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C4A0F-3916-F49F-8647-D15C92306807}"/>
              </a:ext>
            </a:extLst>
          </p:cNvPr>
          <p:cNvSpPr>
            <a:spLocks noGrp="1"/>
          </p:cNvSpPr>
          <p:nvPr>
            <p:ph type="title"/>
          </p:nvPr>
        </p:nvSpPr>
        <p:spPr>
          <a:xfrm>
            <a:off x="385343" y="942121"/>
            <a:ext cx="8679485" cy="560250"/>
          </a:xfrm>
        </p:spPr>
        <p:txBody>
          <a:bodyPr>
            <a:normAutofit/>
          </a:bodyPr>
          <a:lstStyle/>
          <a:p>
            <a:r>
              <a:rPr lang="en-GB" sz="2400" dirty="0"/>
              <a:t>Explosive Licencing</a:t>
            </a:r>
          </a:p>
        </p:txBody>
      </p:sp>
      <p:sp>
        <p:nvSpPr>
          <p:cNvPr id="3" name="Content Placeholder 2">
            <a:extLst>
              <a:ext uri="{FF2B5EF4-FFF2-40B4-BE49-F238E27FC236}">
                <a16:creationId xmlns:a16="http://schemas.microsoft.com/office/drawing/2014/main" id="{F57D89DE-961A-6BEC-730B-794A3F715E07}"/>
              </a:ext>
            </a:extLst>
          </p:cNvPr>
          <p:cNvSpPr>
            <a:spLocks noGrp="1"/>
          </p:cNvSpPr>
          <p:nvPr>
            <p:ph idx="1"/>
          </p:nvPr>
        </p:nvSpPr>
        <p:spPr>
          <a:xfrm>
            <a:off x="503585" y="1502372"/>
            <a:ext cx="11180455" cy="4671416"/>
          </a:xfrm>
        </p:spPr>
        <p:txBody>
          <a:bodyPr>
            <a:normAutofit fontScale="85000" lnSpcReduction="10000"/>
          </a:bodyPr>
          <a:lstStyle/>
          <a:p>
            <a:pPr>
              <a:lnSpc>
                <a:spcPct val="110000"/>
              </a:lnSpc>
            </a:pPr>
            <a:r>
              <a:rPr lang="en-GB" dirty="0"/>
              <a:t>MOD is NOT exempt from Regulation 26.—(1) </a:t>
            </a:r>
          </a:p>
          <a:p>
            <a:pPr lvl="1">
              <a:lnSpc>
                <a:spcPct val="110000"/>
              </a:lnSpc>
            </a:pPr>
            <a:r>
              <a:rPr lang="en-GB" i="1" dirty="0"/>
              <a:t>Any person who manufactures or stores explosives must take appropriate measures—​</a:t>
            </a:r>
          </a:p>
          <a:p>
            <a:pPr marL="914400" lvl="2" indent="0">
              <a:lnSpc>
                <a:spcPct val="110000"/>
              </a:lnSpc>
              <a:buNone/>
            </a:pPr>
            <a:r>
              <a:rPr lang="en-GB" i="1" dirty="0"/>
              <a:t>(a) to prevent fire or explosion; ​</a:t>
            </a:r>
          </a:p>
          <a:p>
            <a:pPr marL="914400" lvl="2" indent="0">
              <a:lnSpc>
                <a:spcPct val="110000"/>
              </a:lnSpc>
              <a:buNone/>
            </a:pPr>
            <a:r>
              <a:rPr lang="en-GB" i="1" dirty="0"/>
              <a:t>(b) to limit the extent of fire or explosion including measures to prevent the spreading of fires and the communication of explosions from one location to another; and ​</a:t>
            </a:r>
          </a:p>
          <a:p>
            <a:pPr marL="914400" lvl="2" indent="0">
              <a:lnSpc>
                <a:spcPct val="110000"/>
              </a:lnSpc>
              <a:buNone/>
            </a:pPr>
            <a:r>
              <a:rPr lang="en-GB" i="1" dirty="0"/>
              <a:t>(c) to protect persons from the effects of fire or explosion. </a:t>
            </a:r>
          </a:p>
          <a:p>
            <a:pPr>
              <a:lnSpc>
                <a:spcPct val="110000"/>
              </a:lnSpc>
            </a:pPr>
            <a:r>
              <a:rPr lang="en-GB" dirty="0"/>
              <a:t>An MOD Explosives Licence is an internal MOD document, not a licence as required by statute (MOD is exempt from the statutory requirement).</a:t>
            </a:r>
          </a:p>
          <a:p>
            <a:pPr>
              <a:lnSpc>
                <a:spcPct val="110000"/>
              </a:lnSpc>
            </a:pPr>
            <a:r>
              <a:rPr lang="en-GB" dirty="0">
                <a:cs typeface="Arial"/>
              </a:rPr>
              <a:t>The Approved Scheme is DSA 02.OME &amp; DSA 03.OME Part 2, which mandates the MOD licensing process.</a:t>
            </a:r>
          </a:p>
          <a:p>
            <a:pPr>
              <a:lnSpc>
                <a:spcPct val="110000"/>
              </a:lnSpc>
            </a:pPr>
            <a:r>
              <a:rPr lang="en-GB" b="1" dirty="0"/>
              <a:t>Licensing does not make the risks ALARP.</a:t>
            </a:r>
          </a:p>
          <a:p>
            <a:pPr>
              <a:lnSpc>
                <a:spcPct val="110000"/>
              </a:lnSpc>
            </a:pPr>
            <a:r>
              <a:rPr lang="en-GB" b="1" dirty="0"/>
              <a:t>Licensing does not contribute to the safety of people working “hands-on” with the explosives.</a:t>
            </a:r>
          </a:p>
          <a:p>
            <a:pPr>
              <a:lnSpc>
                <a:spcPct val="110000"/>
              </a:lnSpc>
            </a:pPr>
            <a:r>
              <a:rPr lang="en-GB" dirty="0"/>
              <a:t>Licensing contributes to complying with (b) and (c) above.  It is not the full solution; complying fully with DSA 02 &amp; 03 OME Part 2 may be.</a:t>
            </a:r>
          </a:p>
        </p:txBody>
      </p:sp>
      <p:sp>
        <p:nvSpPr>
          <p:cNvPr id="4" name="Slide Number Placeholder 3">
            <a:extLst>
              <a:ext uri="{FF2B5EF4-FFF2-40B4-BE49-F238E27FC236}">
                <a16:creationId xmlns:a16="http://schemas.microsoft.com/office/drawing/2014/main" id="{3BC5F173-1D33-D353-D1E7-365949B9AFC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dirty="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sp>
        <p:nvSpPr>
          <p:cNvPr id="5" name="Text Placeholder 4">
            <a:extLst>
              <a:ext uri="{FF2B5EF4-FFF2-40B4-BE49-F238E27FC236}">
                <a16:creationId xmlns:a16="http://schemas.microsoft.com/office/drawing/2014/main" id="{3F6BBFDF-65A0-18BE-CB22-C1876472835E}"/>
              </a:ext>
            </a:extLst>
          </p:cNvPr>
          <p:cNvSpPr>
            <a:spLocks noGrp="1"/>
          </p:cNvSpPr>
          <p:nvPr>
            <p:ph type="body" sz="quarter" idx="10"/>
          </p:nvPr>
        </p:nvSpPr>
        <p:spPr/>
        <p:txBody>
          <a:bodyPr/>
          <a:lstStyle/>
          <a:p>
            <a:r>
              <a:rPr lang="en-GB" dirty="0"/>
              <a:t>[OFFICIAL]</a:t>
            </a:r>
          </a:p>
        </p:txBody>
      </p:sp>
      <p:cxnSp>
        <p:nvCxnSpPr>
          <p:cNvPr id="6" name="Straight Connector 5">
            <a:extLst>
              <a:ext uri="{FF2B5EF4-FFF2-40B4-BE49-F238E27FC236}">
                <a16:creationId xmlns:a16="http://schemas.microsoft.com/office/drawing/2014/main" id="{63A93580-9206-7731-1D50-4B6E890707B6}"/>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14325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415494" y="909949"/>
            <a:ext cx="8647954" cy="560250"/>
          </a:xfrm>
        </p:spPr>
        <p:txBody>
          <a:bodyPr>
            <a:normAutofit/>
          </a:bodyPr>
          <a:lstStyle/>
          <a:p>
            <a:r>
              <a:rPr lang="en-GB" sz="2400" dirty="0"/>
              <a:t>Explosives Licencing – Separation Distances</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96051" y="1470199"/>
            <a:ext cx="11180455" cy="4550102"/>
          </a:xfrm>
        </p:spPr>
        <p:txBody>
          <a:bodyPr vert="horz" lIns="91440" tIns="45720" rIns="91440" bIns="45720" rtlCol="0" anchor="t">
            <a:normAutofit fontScale="85000" lnSpcReduction="20000"/>
          </a:bodyPr>
          <a:lstStyle/>
          <a:p>
            <a:pPr>
              <a:lnSpc>
                <a:spcPct val="134000"/>
              </a:lnSpc>
            </a:pPr>
            <a:r>
              <a:rPr lang="en-GB" u="sng" dirty="0">
                <a:cs typeface="Arial"/>
              </a:rPr>
              <a:t>Aims to mitigate hazards presented by OME:</a:t>
            </a:r>
          </a:p>
          <a:p>
            <a:pPr lvl="1">
              <a:lnSpc>
                <a:spcPct val="134000"/>
              </a:lnSpc>
            </a:pPr>
            <a:r>
              <a:rPr lang="en-GB" dirty="0">
                <a:cs typeface="Arial"/>
              </a:rPr>
              <a:t>Blast</a:t>
            </a:r>
          </a:p>
          <a:p>
            <a:pPr lvl="1">
              <a:lnSpc>
                <a:spcPct val="134000"/>
              </a:lnSpc>
            </a:pPr>
            <a:r>
              <a:rPr lang="en-GB" dirty="0">
                <a:cs typeface="Arial"/>
              </a:rPr>
              <a:t>Fragments</a:t>
            </a:r>
          </a:p>
          <a:p>
            <a:pPr lvl="1">
              <a:lnSpc>
                <a:spcPct val="134000"/>
              </a:lnSpc>
            </a:pPr>
            <a:r>
              <a:rPr lang="en-GB" dirty="0">
                <a:cs typeface="Arial"/>
              </a:rPr>
              <a:t>Debris</a:t>
            </a:r>
          </a:p>
          <a:p>
            <a:pPr lvl="1">
              <a:lnSpc>
                <a:spcPct val="134000"/>
              </a:lnSpc>
            </a:pPr>
            <a:r>
              <a:rPr lang="en-GB" dirty="0">
                <a:cs typeface="Arial"/>
              </a:rPr>
              <a:t>Thermal Effects</a:t>
            </a:r>
          </a:p>
          <a:p>
            <a:pPr lvl="1">
              <a:lnSpc>
                <a:spcPct val="134000"/>
              </a:lnSpc>
            </a:pPr>
            <a:r>
              <a:rPr lang="en-GB" dirty="0">
                <a:cs typeface="Arial"/>
              </a:rPr>
              <a:t>Progressive events</a:t>
            </a:r>
          </a:p>
          <a:p>
            <a:pPr>
              <a:lnSpc>
                <a:spcPct val="134000"/>
              </a:lnSpc>
            </a:pPr>
            <a:r>
              <a:rPr lang="en-GB" u="sng" dirty="0">
                <a:cs typeface="Arial"/>
              </a:rPr>
              <a:t>What impacts these hazards in an explosives event?</a:t>
            </a:r>
          </a:p>
          <a:p>
            <a:pPr lvl="1">
              <a:lnSpc>
                <a:spcPct val="134000"/>
              </a:lnSpc>
            </a:pPr>
            <a:r>
              <a:rPr lang="en-GB" dirty="0">
                <a:cs typeface="Arial"/>
              </a:rPr>
              <a:t>Hazard Division (HD) – as per the classification, technically doesn’t apply in explosives processing</a:t>
            </a:r>
          </a:p>
          <a:p>
            <a:pPr lvl="1">
              <a:lnSpc>
                <a:spcPct val="134000"/>
              </a:lnSpc>
            </a:pPr>
            <a:r>
              <a:rPr lang="en-GB" dirty="0">
                <a:cs typeface="Arial"/>
              </a:rPr>
              <a:t>The quantity of the explosives (Q) – in kg, full NEQ, aggregated to the highest HD</a:t>
            </a:r>
          </a:p>
          <a:p>
            <a:pPr lvl="1">
              <a:lnSpc>
                <a:spcPct val="134000"/>
              </a:lnSpc>
            </a:pPr>
            <a:r>
              <a:rPr lang="en-GB" dirty="0">
                <a:cs typeface="Arial"/>
              </a:rPr>
              <a:t>The type of building the event is in – Potential Explosion Site (PES)</a:t>
            </a:r>
          </a:p>
          <a:p>
            <a:pPr lvl="1">
              <a:lnSpc>
                <a:spcPct val="134000"/>
              </a:lnSpc>
            </a:pPr>
            <a:r>
              <a:rPr lang="en-GB" dirty="0">
                <a:cs typeface="Arial"/>
              </a:rPr>
              <a:t>The type of building the ‘target’ is in – Exposed Site (ES)</a:t>
            </a:r>
          </a:p>
          <a:p>
            <a:pPr lvl="1">
              <a:lnSpc>
                <a:spcPct val="134000"/>
              </a:lnSpc>
            </a:pPr>
            <a:r>
              <a:rPr lang="en-GB" dirty="0">
                <a:cs typeface="Arial"/>
              </a:rPr>
              <a:t>How far apart are the buildings? (D) – in m, nearest point to nearest point</a:t>
            </a:r>
          </a:p>
          <a:p>
            <a:pPr marL="457200" lvl="1" indent="0">
              <a:lnSpc>
                <a:spcPct val="134000"/>
              </a:lnSpc>
              <a:buNone/>
            </a:pPr>
            <a:endParaRPr lang="en-GB" dirty="0">
              <a:cs typeface="Arial"/>
            </a:endParaRPr>
          </a:p>
          <a:p>
            <a:pPr marL="0" indent="0">
              <a:lnSpc>
                <a:spcPct val="134000"/>
              </a:lnSpc>
              <a:buNone/>
            </a:pPr>
            <a:endParaRPr lang="en-GB" dirty="0">
              <a:cs typeface="Arial"/>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59</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C5AF3EB8-9D2D-0D72-B817-DD348AC53F89}"/>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82709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415494" y="909949"/>
            <a:ext cx="8647954" cy="560250"/>
          </a:xfrm>
        </p:spPr>
        <p:txBody>
          <a:bodyPr>
            <a:normAutofit/>
          </a:bodyPr>
          <a:lstStyle/>
          <a:p>
            <a:r>
              <a:rPr lang="en-GB" sz="2400" dirty="0"/>
              <a:t>Explosives Licencing</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96051" y="1470199"/>
            <a:ext cx="11180455" cy="4550102"/>
          </a:xfrm>
        </p:spPr>
        <p:txBody>
          <a:bodyPr vert="horz" lIns="91440" tIns="45720" rIns="91440" bIns="45720" rtlCol="0" anchor="t">
            <a:normAutofit/>
          </a:bodyPr>
          <a:lstStyle/>
          <a:p>
            <a:pPr>
              <a:lnSpc>
                <a:spcPct val="134000"/>
              </a:lnSpc>
            </a:pPr>
            <a:r>
              <a:rPr lang="en-GB" dirty="0">
                <a:cs typeface="Arial"/>
              </a:rPr>
              <a:t>The level of safety that is considered tolerable is dependent on the need for the person to be exposed to the explosives hazard.  Generally, people can be divided into:</a:t>
            </a:r>
          </a:p>
          <a:p>
            <a:pPr marL="457200" lvl="1" indent="0">
              <a:lnSpc>
                <a:spcPct val="134000"/>
              </a:lnSpc>
              <a:buNone/>
            </a:pPr>
            <a:r>
              <a:rPr lang="en-GB" dirty="0">
                <a:cs typeface="Arial"/>
              </a:rPr>
              <a:t>a.	General Public and MOD establishment staff that have no need to be exposed to the hazard.  The tolerable level is referred to as Inhabited Building Distance, IBD.</a:t>
            </a:r>
          </a:p>
          <a:p>
            <a:pPr marL="457200" lvl="1" indent="0">
              <a:lnSpc>
                <a:spcPct val="134000"/>
              </a:lnSpc>
              <a:buNone/>
            </a:pPr>
            <a:r>
              <a:rPr lang="en-GB" dirty="0">
                <a:cs typeface="Arial"/>
              </a:rPr>
              <a:t>b.	Establishment staff that have a justified reason to be at greater risk the IBD.</a:t>
            </a:r>
          </a:p>
          <a:p>
            <a:pPr marL="457200" lvl="1" indent="0">
              <a:lnSpc>
                <a:spcPct val="134000"/>
              </a:lnSpc>
              <a:buNone/>
            </a:pPr>
            <a:r>
              <a:rPr lang="en-GB" dirty="0">
                <a:cs typeface="Arial"/>
              </a:rPr>
              <a:t>c.	People physically working on the explosives.</a:t>
            </a:r>
          </a:p>
          <a:p>
            <a:pPr>
              <a:lnSpc>
                <a:spcPct val="134000"/>
              </a:lnSpc>
            </a:pPr>
            <a:r>
              <a:rPr lang="en-GB" dirty="0">
                <a:cs typeface="Arial"/>
              </a:rPr>
              <a:t>Safety is provided by distance between the explosives and the people.  The quantity of explosives permitted will be dependent the distance, the people involved (a &amp; b) and the type of building/structures/barriers involved.</a:t>
            </a:r>
          </a:p>
          <a:p>
            <a:pPr lvl="1">
              <a:lnSpc>
                <a:spcPct val="134000"/>
              </a:lnSpc>
            </a:pPr>
            <a:endParaRPr lang="en-GB" dirty="0">
              <a:cs typeface="Arial"/>
            </a:endParaRPr>
          </a:p>
          <a:p>
            <a:pPr marL="0" indent="0">
              <a:lnSpc>
                <a:spcPct val="134000"/>
              </a:lnSpc>
              <a:buNone/>
            </a:pPr>
            <a:endParaRPr lang="en-GB" dirty="0">
              <a:cs typeface="Arial"/>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60</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F5981E05-0788-859A-92EF-0A8DDBDEA6E0}"/>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331685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503584" y="837699"/>
            <a:ext cx="11180455" cy="560250"/>
          </a:xfrm>
        </p:spPr>
        <p:txBody>
          <a:bodyPr>
            <a:normAutofit/>
          </a:bodyPr>
          <a:lstStyle/>
          <a:p>
            <a:r>
              <a:rPr lang="en-GB" sz="2400" dirty="0"/>
              <a:t>Explosives Licencing – More information</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96051" y="1470199"/>
            <a:ext cx="11180455" cy="4550102"/>
          </a:xfrm>
        </p:spPr>
        <p:txBody>
          <a:bodyPr vert="horz" lIns="91440" tIns="45720" rIns="91440" bIns="45720" rtlCol="0" anchor="t">
            <a:normAutofit/>
          </a:bodyPr>
          <a:lstStyle/>
          <a:p>
            <a:pPr>
              <a:lnSpc>
                <a:spcPct val="100000"/>
              </a:lnSpc>
            </a:pPr>
            <a:r>
              <a:rPr lang="en-GB" dirty="0">
                <a:cs typeface="Arial"/>
              </a:rPr>
              <a:t>Licensing process – DSA 03.OME Part 2 Chapter 9</a:t>
            </a:r>
          </a:p>
          <a:p>
            <a:pPr>
              <a:lnSpc>
                <a:spcPct val="100000"/>
              </a:lnSpc>
            </a:pPr>
            <a:r>
              <a:rPr lang="en-GB" dirty="0">
                <a:cs typeface="Arial"/>
              </a:rPr>
              <a:t>Distances – DSA 03.OME Part 2 Chapter 10.  For standard above ground storage, Section 2.</a:t>
            </a:r>
          </a:p>
          <a:p>
            <a:pPr marL="0" indent="0">
              <a:lnSpc>
                <a:spcPct val="100000"/>
              </a:lnSpc>
              <a:buNone/>
            </a:pPr>
            <a:endParaRPr lang="en-GB" dirty="0">
              <a:cs typeface="Arial"/>
            </a:endParaRPr>
          </a:p>
          <a:p>
            <a:pPr marL="0" indent="0">
              <a:lnSpc>
                <a:spcPct val="100000"/>
              </a:lnSpc>
              <a:buNone/>
            </a:pPr>
            <a:r>
              <a:rPr lang="en-GB" dirty="0">
                <a:cs typeface="Arial"/>
              </a:rPr>
              <a:t>Note: NATO has recently carried out a review of the science behind the distances required and how licensing is approached.  If endorsed by the MOD it will result in changes.  There will be  “Winners and Losers” in terms of the maximum quantity of explosives permitted at a location. </a:t>
            </a:r>
          </a:p>
          <a:p>
            <a:pPr marL="0" indent="0">
              <a:lnSpc>
                <a:spcPct val="100000"/>
              </a:lnSpc>
              <a:buNone/>
            </a:pPr>
            <a:endParaRPr lang="en-GB" dirty="0">
              <a:cs typeface="Arial"/>
            </a:endParaRPr>
          </a:p>
          <a:p>
            <a:pPr>
              <a:lnSpc>
                <a:spcPct val="100000"/>
              </a:lnSpc>
            </a:pPr>
            <a:endParaRPr lang="en-GB" dirty="0">
              <a:cs typeface="Arial"/>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61</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275C0615-40B2-6777-C318-8BF7052C1898}"/>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073954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BC51-2EAF-4870-AB0D-34D5A85FE77D}"/>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70471013-8430-474C-873C-AB8A1AAE2015}"/>
              </a:ext>
            </a:extLst>
          </p:cNvPr>
          <p:cNvSpPr>
            <a:spLocks noGrp="1"/>
          </p:cNvSpPr>
          <p:nvPr>
            <p:ph idx="1"/>
          </p:nvPr>
        </p:nvSpPr>
        <p:spPr/>
        <p:txBody>
          <a:bodyPr>
            <a:noAutofit/>
          </a:bodyPr>
          <a:lstStyle/>
          <a:p>
            <a:pPr fontAlgn="base">
              <a:lnSpc>
                <a:spcPct val="100000"/>
              </a:lnSpc>
              <a:spcBef>
                <a:spcPts val="600"/>
              </a:spcBef>
            </a:pPr>
            <a:r>
              <a:rPr lang="en-GB" sz="1200" b="1" dirty="0">
                <a:solidFill>
                  <a:srgbClr val="4F213A"/>
                </a:solidFill>
                <a:latin typeface="Arial" panose="020B0604020202020204" pitchFamily="34" charset="0"/>
              </a:rPr>
              <a:t>Legal Hierarchy and Requirements</a:t>
            </a:r>
            <a:endParaRPr lang="en-GB" sz="1200" b="1"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i="0" u="none" strike="noStrike" dirty="0">
                <a:solidFill>
                  <a:srgbClr val="4F213A"/>
                </a:solidFill>
                <a:effectLst/>
                <a:latin typeface="Arial" panose="020B0604020202020204" pitchFamily="34" charset="0"/>
              </a:rPr>
              <a:t>The Defence Safety Authority (DSA)</a:t>
            </a:r>
          </a:p>
          <a:p>
            <a:pPr lvl="1" fontAlgn="base">
              <a:lnSpc>
                <a:spcPct val="100000"/>
              </a:lnSpc>
              <a:spcBef>
                <a:spcPts val="600"/>
              </a:spcBef>
            </a:pPr>
            <a:r>
              <a:rPr lang="en-GB" sz="1200" dirty="0">
                <a:solidFill>
                  <a:srgbClr val="4F213A"/>
                </a:solidFill>
                <a:latin typeface="Arial" panose="020B0604020202020204" pitchFamily="34" charset="0"/>
              </a:rPr>
              <a:t>Defence Regulatory Model</a:t>
            </a:r>
          </a:p>
          <a:p>
            <a:pPr lvl="1" fontAlgn="base">
              <a:lnSpc>
                <a:spcPct val="100000"/>
              </a:lnSpc>
              <a:spcBef>
                <a:spcPts val="600"/>
              </a:spcBef>
            </a:pPr>
            <a:r>
              <a:rPr lang="en-GB" sz="1200" i="0" u="none" strike="noStrike" dirty="0">
                <a:solidFill>
                  <a:srgbClr val="4F213A"/>
                </a:solidFill>
                <a:effectLst/>
                <a:latin typeface="Arial" panose="020B0604020202020204" pitchFamily="34" charset="0"/>
              </a:rPr>
              <a:t>Defence Regulators</a:t>
            </a:r>
            <a:r>
              <a:rPr lang="en-GB" sz="1200" dirty="0">
                <a:solidFill>
                  <a:srgbClr val="4F213A"/>
                </a:solidFill>
                <a:latin typeface="Arial" panose="020B0604020202020204" pitchFamily="34" charset="0"/>
              </a:rPr>
              <a:t> </a:t>
            </a:r>
            <a:endParaRPr lang="en-GB" sz="1200"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dirty="0">
                <a:solidFill>
                  <a:srgbClr val="4F213A"/>
                </a:solidFill>
                <a:latin typeface="Arial" panose="020B0604020202020204" pitchFamily="34" charset="0"/>
              </a:rPr>
              <a:t>The Defence OME Safety Regulator (DOSR)</a:t>
            </a:r>
          </a:p>
          <a:p>
            <a:pPr lvl="1" fontAlgn="base">
              <a:lnSpc>
                <a:spcPct val="100000"/>
              </a:lnSpc>
              <a:spcBef>
                <a:spcPts val="600"/>
              </a:spcBef>
            </a:pPr>
            <a:r>
              <a:rPr lang="en-GB" sz="1200" dirty="0">
                <a:solidFill>
                  <a:srgbClr val="4F213A"/>
                </a:solidFill>
                <a:latin typeface="Arial" panose="020B0604020202020204" pitchFamily="34" charset="0"/>
              </a:rPr>
              <a:t>Areas of Responsibility and Points of Contact</a:t>
            </a:r>
          </a:p>
          <a:p>
            <a:pPr fontAlgn="base">
              <a:lnSpc>
                <a:spcPct val="100000"/>
              </a:lnSpc>
              <a:spcBef>
                <a:spcPts val="600"/>
              </a:spcBef>
            </a:pPr>
            <a:r>
              <a:rPr lang="en-GB" sz="1200" b="1" dirty="0">
                <a:solidFill>
                  <a:srgbClr val="4F213A"/>
                </a:solidFill>
                <a:latin typeface="Arial" panose="020B0604020202020204" pitchFamily="34" charset="0"/>
              </a:rPr>
              <a:t>DOSR Regulations and Guidance</a:t>
            </a:r>
          </a:p>
          <a:p>
            <a:pPr fontAlgn="base">
              <a:lnSpc>
                <a:spcPct val="100000"/>
              </a:lnSpc>
              <a:spcBef>
                <a:spcPts val="600"/>
              </a:spcBef>
            </a:pPr>
            <a:r>
              <a:rPr lang="en-GB" sz="1200" b="1" dirty="0">
                <a:solidFill>
                  <a:srgbClr val="4F213A"/>
                </a:solidFill>
                <a:latin typeface="Arial" panose="020B0604020202020204" pitchFamily="34" charset="0"/>
              </a:rPr>
              <a:t>DOSR Assurance and Enforcement</a:t>
            </a:r>
          </a:p>
          <a:p>
            <a:pPr lvl="1" fontAlgn="base">
              <a:lnSpc>
                <a:spcPct val="100000"/>
              </a:lnSpc>
              <a:spcBef>
                <a:spcPts val="600"/>
              </a:spcBef>
            </a:pPr>
            <a:r>
              <a:rPr lang="en-GB" sz="1200" dirty="0">
                <a:solidFill>
                  <a:srgbClr val="4F213A"/>
                </a:solidFill>
                <a:latin typeface="Arial" panose="020B0604020202020204" pitchFamily="34" charset="0"/>
              </a:rPr>
              <a:t>Corrective Actions, Non-Compliance and Enforcement Actions</a:t>
            </a:r>
          </a:p>
          <a:p>
            <a:pPr lvl="1" fontAlgn="base">
              <a:lnSpc>
                <a:spcPct val="100000"/>
              </a:lnSpc>
              <a:spcBef>
                <a:spcPts val="600"/>
              </a:spcBef>
            </a:pPr>
            <a:r>
              <a:rPr lang="en-GB" sz="1200" dirty="0">
                <a:solidFill>
                  <a:srgbClr val="4F213A"/>
                </a:solidFill>
                <a:latin typeface="Arial" panose="020B0604020202020204" pitchFamily="34" charset="0"/>
              </a:rPr>
              <a:t>Waivers and Alternative Acceptable Means of Compliance (AAMC)</a:t>
            </a:r>
          </a:p>
          <a:p>
            <a:pPr fontAlgn="base">
              <a:lnSpc>
                <a:spcPct val="100000"/>
              </a:lnSpc>
              <a:spcBef>
                <a:spcPts val="600"/>
              </a:spcBef>
            </a:pPr>
            <a:r>
              <a:rPr lang="en-GB" sz="1200" b="1" i="0" dirty="0">
                <a:solidFill>
                  <a:srgbClr val="4F213A"/>
                </a:solidFill>
                <a:effectLst/>
                <a:latin typeface="Arial" panose="020B0604020202020204" pitchFamily="34" charset="0"/>
              </a:rPr>
              <a:t>Permissioning Activities</a:t>
            </a:r>
          </a:p>
          <a:p>
            <a:pPr lvl="1" fontAlgn="base">
              <a:lnSpc>
                <a:spcPct val="100000"/>
              </a:lnSpc>
              <a:spcBef>
                <a:spcPts val="600"/>
              </a:spcBef>
            </a:pPr>
            <a:r>
              <a:rPr lang="en-GB" sz="1200" dirty="0">
                <a:solidFill>
                  <a:srgbClr val="4F213A"/>
                </a:solidFill>
                <a:latin typeface="Arial" panose="020B0604020202020204" pitchFamily="34" charset="0"/>
              </a:rPr>
              <a:t>Classifications</a:t>
            </a:r>
          </a:p>
          <a:p>
            <a:pPr lvl="1" fontAlgn="base">
              <a:lnSpc>
                <a:spcPct val="100000"/>
              </a:lnSpc>
              <a:spcBef>
                <a:spcPts val="600"/>
              </a:spcBef>
            </a:pPr>
            <a:r>
              <a:rPr lang="en-GB" sz="1200" dirty="0">
                <a:solidFill>
                  <a:srgbClr val="4F213A"/>
                </a:solidFill>
                <a:latin typeface="Arial" panose="020B0604020202020204" pitchFamily="34" charset="0"/>
              </a:rPr>
              <a:t>Licencing</a:t>
            </a:r>
          </a:p>
          <a:p>
            <a:pPr lvl="1" fontAlgn="base">
              <a:lnSpc>
                <a:spcPct val="100000"/>
              </a:lnSpc>
              <a:spcBef>
                <a:spcPts val="600"/>
              </a:spcBef>
            </a:pPr>
            <a:r>
              <a:rPr lang="en-GB" sz="1200" i="0" dirty="0">
                <a:solidFill>
                  <a:srgbClr val="4F213A"/>
                </a:solidFill>
                <a:effectLst/>
                <a:latin typeface="Arial" panose="020B0604020202020204" pitchFamily="34" charset="0"/>
              </a:rPr>
              <a:t>Ranges</a:t>
            </a:r>
          </a:p>
          <a:p>
            <a:pPr lvl="1" fontAlgn="base">
              <a:lnSpc>
                <a:spcPct val="100000"/>
              </a:lnSpc>
              <a:spcBef>
                <a:spcPts val="600"/>
              </a:spcBef>
            </a:pPr>
            <a:r>
              <a:rPr lang="en-GB" sz="1200" dirty="0">
                <a:solidFill>
                  <a:schemeClr val="bg1">
                    <a:lumMod val="50000"/>
                  </a:schemeClr>
                </a:solidFill>
                <a:latin typeface="Arial" panose="020B0604020202020204" pitchFamily="34" charset="0"/>
              </a:rPr>
              <a:t>MACR</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Lasers (and Directed Energy </a:t>
            </a:r>
            <a:r>
              <a:rPr lang="en-GB" sz="1200" dirty="0">
                <a:solidFill>
                  <a:schemeClr val="bg1">
                    <a:lumMod val="50000"/>
                  </a:schemeClr>
                </a:solidFill>
                <a:latin typeface="Arial" panose="020B0604020202020204" pitchFamily="34" charset="0"/>
              </a:rPr>
              <a:t>Weapons (DEW))</a:t>
            </a:r>
          </a:p>
          <a:p>
            <a:pPr lvl="1" fontAlgn="base">
              <a:lnSpc>
                <a:spcPct val="100000"/>
              </a:lnSpc>
              <a:spcBef>
                <a:spcPts val="600"/>
              </a:spcBef>
            </a:pPr>
            <a:r>
              <a:rPr lang="en-GB" sz="1200" i="0" dirty="0">
                <a:solidFill>
                  <a:schemeClr val="bg1">
                    <a:lumMod val="50000"/>
                  </a:schemeClr>
                </a:solidFill>
                <a:effectLst/>
                <a:latin typeface="Arial" panose="020B0604020202020204" pitchFamily="34" charset="0"/>
              </a:rPr>
              <a:t>OME Certification</a:t>
            </a:r>
            <a:endParaRPr lang="en-US" sz="1200" i="0" dirty="0">
              <a:solidFill>
                <a:schemeClr val="bg1">
                  <a:lumMod val="50000"/>
                </a:schemeClr>
              </a:solidFill>
              <a:effectLst/>
              <a:latin typeface="Arial" panose="020B0604020202020204" pitchFamily="34" charset="0"/>
            </a:endParaRPr>
          </a:p>
          <a:p>
            <a:pPr>
              <a:lnSpc>
                <a:spcPct val="100000"/>
              </a:lnSpc>
              <a:spcBef>
                <a:spcPts val="600"/>
              </a:spcBef>
            </a:pPr>
            <a:endParaRPr lang="en-GB" dirty="0"/>
          </a:p>
        </p:txBody>
      </p:sp>
      <p:sp>
        <p:nvSpPr>
          <p:cNvPr id="7" name="Slide Number Placeholder 7">
            <a:extLst>
              <a:ext uri="{FF2B5EF4-FFF2-40B4-BE49-F238E27FC236}">
                <a16:creationId xmlns:a16="http://schemas.microsoft.com/office/drawing/2014/main" id="{1BD8802A-CF6A-4BE0-B738-1894D6146036}"/>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62</a:t>
            </a:fld>
            <a:endParaRPr lang="en-GB">
              <a:solidFill>
                <a:srgbClr val="4F213A"/>
              </a:solidFill>
            </a:endParaRPr>
          </a:p>
        </p:txBody>
      </p:sp>
      <p:pic>
        <p:nvPicPr>
          <p:cNvPr id="12" name="Content Placeholder 9" descr="DSA logo">
            <a:extLst>
              <a:ext uri="{FF2B5EF4-FFF2-40B4-BE49-F238E27FC236}">
                <a16:creationId xmlns:a16="http://schemas.microsoft.com/office/drawing/2014/main" id="{0F7A37C9-239E-4847-8300-742CD8ED6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7901" y="358192"/>
            <a:ext cx="2669718" cy="408263"/>
          </a:xfrm>
          <a:prstGeom prst="rect">
            <a:avLst/>
          </a:prstGeom>
        </p:spPr>
      </p:pic>
      <p:sp>
        <p:nvSpPr>
          <p:cNvPr id="9" name="Rectangle 8">
            <a:extLst>
              <a:ext uri="{FF2B5EF4-FFF2-40B4-BE49-F238E27FC236}">
                <a16:creationId xmlns:a16="http://schemas.microsoft.com/office/drawing/2014/main" id="{2F1EAC19-9E6E-412B-8599-89DD4EA137B3}"/>
              </a:ext>
            </a:extLst>
          </p:cNvPr>
          <p:cNvSpPr/>
          <p:nvPr/>
        </p:nvSpPr>
        <p:spPr>
          <a:xfrm>
            <a:off x="6543675" y="0"/>
            <a:ext cx="5648325" cy="6420678"/>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A1162560-2AE1-451B-9E09-E28C426EB0E5}"/>
              </a:ext>
            </a:extLst>
          </p:cNvPr>
          <p:cNvSpPr txBox="1"/>
          <p:nvPr/>
        </p:nvSpPr>
        <p:spPr>
          <a:xfrm>
            <a:off x="1775999" y="6554754"/>
            <a:ext cx="8640000" cy="169277"/>
          </a:xfrm>
          <a:prstGeom prst="rect">
            <a:avLst/>
          </a:prstGeom>
          <a:noFill/>
        </p:spPr>
        <p:txBody>
          <a:bodyPr wrap="square" lIns="0" tIns="0" rIns="0" bIns="0" rtlCol="0" anchor="b" anchorCtr="0">
            <a:spAutoFit/>
          </a:bodyPr>
          <a:lstStyle/>
          <a:p>
            <a:pPr algn="ctr"/>
            <a:r>
              <a:rPr lang="en-GB" sz="1100" dirty="0">
                <a:solidFill>
                  <a:srgbClr val="532A45"/>
                </a:solidFill>
                <a:latin typeface="Arial" panose="020B0604020202020204" pitchFamily="34" charset="0"/>
                <a:cs typeface="Arial" panose="020B0604020202020204" pitchFamily="34" charset="0"/>
              </a:rPr>
              <a:t>[OFFICIAL]</a:t>
            </a:r>
          </a:p>
        </p:txBody>
      </p:sp>
      <p:cxnSp>
        <p:nvCxnSpPr>
          <p:cNvPr id="8" name="Straight Connector 7">
            <a:extLst>
              <a:ext uri="{FF2B5EF4-FFF2-40B4-BE49-F238E27FC236}">
                <a16:creationId xmlns:a16="http://schemas.microsoft.com/office/drawing/2014/main" id="{6E594432-86FA-40DA-8800-82CB0FE0FD6B}"/>
              </a:ext>
            </a:extLst>
          </p:cNvPr>
          <p:cNvCxnSpPr/>
          <p:nvPr/>
        </p:nvCxnSpPr>
        <p:spPr>
          <a:xfrm>
            <a:off x="-2" y="6426000"/>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19542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3238902" y="324317"/>
            <a:ext cx="8750430" cy="560250"/>
          </a:xfrm>
        </p:spPr>
        <p:txBody>
          <a:bodyPr>
            <a:normAutofit/>
          </a:bodyPr>
          <a:lstStyle/>
          <a:p>
            <a:r>
              <a:rPr lang="en-GB" dirty="0"/>
              <a:t>Defence Ranges Safety Committee</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63</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grpSp>
        <p:nvGrpSpPr>
          <p:cNvPr id="3" name="Group 2">
            <a:extLst>
              <a:ext uri="{FF2B5EF4-FFF2-40B4-BE49-F238E27FC236}">
                <a16:creationId xmlns:a16="http://schemas.microsoft.com/office/drawing/2014/main" id="{6CB85EAE-7FAB-4663-8F45-1352EA74FAAF}"/>
              </a:ext>
            </a:extLst>
          </p:cNvPr>
          <p:cNvGrpSpPr/>
          <p:nvPr/>
        </p:nvGrpSpPr>
        <p:grpSpPr>
          <a:xfrm>
            <a:off x="1473411" y="1639888"/>
            <a:ext cx="9240799" cy="4611144"/>
            <a:chOff x="349250" y="1633538"/>
            <a:chExt cx="10852150" cy="4270375"/>
          </a:xfrm>
        </p:grpSpPr>
        <p:cxnSp>
          <p:nvCxnSpPr>
            <p:cNvPr id="7" name="Google Shape;371;p17">
              <a:extLst>
                <a:ext uri="{FF2B5EF4-FFF2-40B4-BE49-F238E27FC236}">
                  <a16:creationId xmlns:a16="http://schemas.microsoft.com/office/drawing/2014/main" id="{58525670-B93A-45C3-B470-BBCF048C312D}"/>
                </a:ext>
              </a:extLst>
            </p:cNvPr>
            <p:cNvCxnSpPr>
              <a:cxnSpLocks noChangeShapeType="1"/>
            </p:cNvCxnSpPr>
            <p:nvPr/>
          </p:nvCxnSpPr>
          <p:spPr bwMode="auto">
            <a:xfrm flipH="1">
              <a:off x="10052050" y="2727325"/>
              <a:ext cx="0" cy="401638"/>
            </a:xfrm>
            <a:prstGeom prst="straightConnector1">
              <a:avLst/>
            </a:prstGeom>
            <a:noFill/>
            <a:ln w="47625">
              <a:solidFill>
                <a:srgbClr val="7C345B"/>
              </a:solidFill>
              <a:miter lim="800000"/>
              <a:headEnd type="none" w="sm" len="sm"/>
              <a:tailEnd type="none" w="sm" len="sm"/>
            </a:ln>
            <a:extLst>
              <a:ext uri="{909E8E84-426E-40DD-AFC4-6F175D3DCCD1}">
                <a14:hiddenFill xmlns:a14="http://schemas.microsoft.com/office/drawing/2010/main">
                  <a:noFill/>
                </a14:hiddenFill>
              </a:ext>
            </a:extLst>
          </p:spPr>
        </p:cxnSp>
        <p:cxnSp>
          <p:nvCxnSpPr>
            <p:cNvPr id="8" name="Google Shape;390;p17">
              <a:extLst>
                <a:ext uri="{FF2B5EF4-FFF2-40B4-BE49-F238E27FC236}">
                  <a16:creationId xmlns:a16="http://schemas.microsoft.com/office/drawing/2014/main" id="{7BA5AA0A-E0A9-47C2-BEAE-97B807464772}"/>
                </a:ext>
              </a:extLst>
            </p:cNvPr>
            <p:cNvCxnSpPr>
              <a:cxnSpLocks noChangeShapeType="1"/>
            </p:cNvCxnSpPr>
            <p:nvPr/>
          </p:nvCxnSpPr>
          <p:spPr bwMode="auto">
            <a:xfrm flipH="1">
              <a:off x="5776913" y="2239963"/>
              <a:ext cx="0" cy="477837"/>
            </a:xfrm>
            <a:prstGeom prst="straightConnector1">
              <a:avLst/>
            </a:prstGeom>
            <a:noFill/>
            <a:ln w="47625">
              <a:solidFill>
                <a:srgbClr val="7C345B"/>
              </a:solidFill>
              <a:miter lim="800000"/>
              <a:headEnd type="none" w="sm" len="sm"/>
              <a:tailEnd type="none" w="sm" len="sm"/>
            </a:ln>
            <a:extLst>
              <a:ext uri="{909E8E84-426E-40DD-AFC4-6F175D3DCCD1}">
                <a14:hiddenFill xmlns:a14="http://schemas.microsoft.com/office/drawing/2010/main">
                  <a:noFill/>
                </a14:hiddenFill>
              </a:ext>
            </a:extLst>
          </p:spPr>
        </p:cxnSp>
        <p:cxnSp>
          <p:nvCxnSpPr>
            <p:cNvPr id="9" name="Google Shape;391;p17">
              <a:extLst>
                <a:ext uri="{FF2B5EF4-FFF2-40B4-BE49-F238E27FC236}">
                  <a16:creationId xmlns:a16="http://schemas.microsoft.com/office/drawing/2014/main" id="{7DEF04B6-105B-4470-B7BA-ECEBE331A8C6}"/>
                </a:ext>
              </a:extLst>
            </p:cNvPr>
            <p:cNvCxnSpPr>
              <a:cxnSpLocks noChangeShapeType="1"/>
            </p:cNvCxnSpPr>
            <p:nvPr/>
          </p:nvCxnSpPr>
          <p:spPr bwMode="auto">
            <a:xfrm flipH="1">
              <a:off x="7202488" y="2719388"/>
              <a:ext cx="0" cy="401637"/>
            </a:xfrm>
            <a:prstGeom prst="straightConnector1">
              <a:avLst/>
            </a:prstGeom>
            <a:noFill/>
            <a:ln w="47625">
              <a:solidFill>
                <a:srgbClr val="7C345B"/>
              </a:solidFill>
              <a:miter lim="800000"/>
              <a:headEnd type="none" w="sm" len="sm"/>
              <a:tailEnd type="none" w="sm" len="sm"/>
            </a:ln>
            <a:extLst>
              <a:ext uri="{909E8E84-426E-40DD-AFC4-6F175D3DCCD1}">
                <a14:hiddenFill xmlns:a14="http://schemas.microsoft.com/office/drawing/2010/main">
                  <a:noFill/>
                </a14:hiddenFill>
              </a:ext>
            </a:extLst>
          </p:spPr>
        </p:cxnSp>
        <p:cxnSp>
          <p:nvCxnSpPr>
            <p:cNvPr id="10" name="Google Shape;392;p17">
              <a:extLst>
                <a:ext uri="{FF2B5EF4-FFF2-40B4-BE49-F238E27FC236}">
                  <a16:creationId xmlns:a16="http://schemas.microsoft.com/office/drawing/2014/main" id="{E7FB3938-FABA-49ED-B74D-A6EC1EE6E823}"/>
                </a:ext>
              </a:extLst>
            </p:cNvPr>
            <p:cNvCxnSpPr>
              <a:cxnSpLocks noChangeShapeType="1"/>
            </p:cNvCxnSpPr>
            <p:nvPr/>
          </p:nvCxnSpPr>
          <p:spPr bwMode="auto">
            <a:xfrm flipH="1">
              <a:off x="4351338" y="2717800"/>
              <a:ext cx="0" cy="401638"/>
            </a:xfrm>
            <a:prstGeom prst="straightConnector1">
              <a:avLst/>
            </a:prstGeom>
            <a:noFill/>
            <a:ln w="47625">
              <a:solidFill>
                <a:srgbClr val="7C345B"/>
              </a:solidFill>
              <a:miter lim="800000"/>
              <a:headEnd type="none" w="sm" len="sm"/>
              <a:tailEnd type="none" w="sm" len="sm"/>
            </a:ln>
            <a:extLst>
              <a:ext uri="{909E8E84-426E-40DD-AFC4-6F175D3DCCD1}">
                <a14:hiddenFill xmlns:a14="http://schemas.microsoft.com/office/drawing/2010/main">
                  <a:noFill/>
                </a14:hiddenFill>
              </a:ext>
            </a:extLst>
          </p:spPr>
        </p:cxnSp>
        <p:cxnSp>
          <p:nvCxnSpPr>
            <p:cNvPr id="11" name="Google Shape;393;p17">
              <a:extLst>
                <a:ext uri="{FF2B5EF4-FFF2-40B4-BE49-F238E27FC236}">
                  <a16:creationId xmlns:a16="http://schemas.microsoft.com/office/drawing/2014/main" id="{583163DA-6333-4FE6-975A-0D551B2EE430}"/>
                </a:ext>
              </a:extLst>
            </p:cNvPr>
            <p:cNvCxnSpPr>
              <a:cxnSpLocks noChangeShapeType="1"/>
            </p:cNvCxnSpPr>
            <p:nvPr/>
          </p:nvCxnSpPr>
          <p:spPr bwMode="auto">
            <a:xfrm flipH="1">
              <a:off x="1501775" y="2717800"/>
              <a:ext cx="0" cy="401638"/>
            </a:xfrm>
            <a:prstGeom prst="straightConnector1">
              <a:avLst/>
            </a:prstGeom>
            <a:noFill/>
            <a:ln w="47625">
              <a:solidFill>
                <a:srgbClr val="7C345B"/>
              </a:solidFill>
              <a:miter lim="800000"/>
              <a:headEnd type="none" w="sm" len="sm"/>
              <a:tailEnd type="none" w="sm" len="sm"/>
            </a:ln>
            <a:extLst>
              <a:ext uri="{909E8E84-426E-40DD-AFC4-6F175D3DCCD1}">
                <a14:hiddenFill xmlns:a14="http://schemas.microsoft.com/office/drawing/2010/main">
                  <a:noFill/>
                </a14:hiddenFill>
              </a:ext>
            </a:extLst>
          </p:spPr>
        </p:cxnSp>
        <p:cxnSp>
          <p:nvCxnSpPr>
            <p:cNvPr id="12" name="Google Shape;394;p17">
              <a:extLst>
                <a:ext uri="{FF2B5EF4-FFF2-40B4-BE49-F238E27FC236}">
                  <a16:creationId xmlns:a16="http://schemas.microsoft.com/office/drawing/2014/main" id="{6BF75AA0-7B44-46CF-ADC2-5F8062A5BF2E}"/>
                </a:ext>
              </a:extLst>
            </p:cNvPr>
            <p:cNvCxnSpPr>
              <a:cxnSpLocks noChangeShapeType="1"/>
            </p:cNvCxnSpPr>
            <p:nvPr/>
          </p:nvCxnSpPr>
          <p:spPr bwMode="auto">
            <a:xfrm>
              <a:off x="1487488" y="2736850"/>
              <a:ext cx="8567737" cy="9525"/>
            </a:xfrm>
            <a:prstGeom prst="straightConnector1">
              <a:avLst/>
            </a:prstGeom>
            <a:noFill/>
            <a:ln w="47625">
              <a:solidFill>
                <a:srgbClr val="7C345B"/>
              </a:solidFill>
              <a:miter lim="800000"/>
              <a:headEnd type="none" w="sm" len="sm"/>
              <a:tailEnd type="none" w="sm" len="sm"/>
            </a:ln>
            <a:extLst>
              <a:ext uri="{909E8E84-426E-40DD-AFC4-6F175D3DCCD1}">
                <a14:hiddenFill xmlns:a14="http://schemas.microsoft.com/office/drawing/2010/main">
                  <a:noFill/>
                </a14:hiddenFill>
              </a:ext>
            </a:extLst>
          </p:spPr>
        </p:cxnSp>
        <p:sp>
          <p:nvSpPr>
            <p:cNvPr id="13" name="Google Shape;382;p17">
              <a:extLst>
                <a:ext uri="{FF2B5EF4-FFF2-40B4-BE49-F238E27FC236}">
                  <a16:creationId xmlns:a16="http://schemas.microsoft.com/office/drawing/2014/main" id="{66210C2E-E16D-4E04-912F-14E1BEF9FD01}"/>
                </a:ext>
              </a:extLst>
            </p:cNvPr>
            <p:cNvSpPr>
              <a:spLocks noChangeArrowheads="1"/>
            </p:cNvSpPr>
            <p:nvPr/>
          </p:nvSpPr>
          <p:spPr bwMode="auto">
            <a:xfrm>
              <a:off x="4619625" y="1633538"/>
              <a:ext cx="2301875" cy="652462"/>
            </a:xfrm>
            <a:prstGeom prst="rect">
              <a:avLst/>
            </a:prstGeom>
            <a:solidFill>
              <a:srgbClr val="BD6394"/>
            </a:solidFill>
            <a:ln w="12700">
              <a:solidFill>
                <a:srgbClr val="7C345B"/>
              </a:solidFill>
              <a:miter lim="800000"/>
              <a:headEnd type="none" w="sm" len="sm"/>
              <a:tailEnd type="none" w="sm" len="sm"/>
            </a:ln>
          </p:spPr>
          <p:txBody>
            <a:bodyPr lIns="91425" tIns="45700" rIns="91425" bIns="45700" anchor="ctr"/>
            <a:lstStyle>
              <a:lvl1pPr>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fontAlgn="base">
                <a:spcBef>
                  <a:spcPct val="0"/>
                </a:spcBef>
                <a:spcAft>
                  <a:spcPct val="0"/>
                </a:spcAft>
                <a:defRPr/>
              </a:pPr>
              <a:r>
                <a:rPr lang="en-GB" altLang="en-US" sz="1800" kern="0" dirty="0">
                  <a:solidFill>
                    <a:schemeClr val="tx1"/>
                  </a:solidFill>
                  <a:latin typeface="Calibri" panose="020F0502020204030204" pitchFamily="34" charset="0"/>
                  <a:cs typeface="Calibri" panose="020F0502020204030204" pitchFamily="34" charset="0"/>
                  <a:sym typeface="Calibri" panose="020F0502020204030204" pitchFamily="34" charset="0"/>
                </a:rPr>
                <a:t>DRSC</a:t>
              </a:r>
              <a:endParaRPr lang="en-US" altLang="en-US" kern="0" dirty="0">
                <a:solidFill>
                  <a:schemeClr val="tx1"/>
                </a:solidFill>
                <a:cs typeface="Calibri" panose="020F0502020204030204" pitchFamily="34" charset="0"/>
              </a:endParaRPr>
            </a:p>
          </p:txBody>
        </p:sp>
        <p:grpSp>
          <p:nvGrpSpPr>
            <p:cNvPr id="14" name="Group 13">
              <a:extLst>
                <a:ext uri="{FF2B5EF4-FFF2-40B4-BE49-F238E27FC236}">
                  <a16:creationId xmlns:a16="http://schemas.microsoft.com/office/drawing/2014/main" id="{4C506812-04AF-4B3B-B52C-71CB6A886A0C}"/>
                </a:ext>
              </a:extLst>
            </p:cNvPr>
            <p:cNvGrpSpPr>
              <a:grpSpLocks/>
            </p:cNvGrpSpPr>
            <p:nvPr/>
          </p:nvGrpSpPr>
          <p:grpSpPr bwMode="auto">
            <a:xfrm>
              <a:off x="349250" y="3119438"/>
              <a:ext cx="2301875" cy="1743075"/>
              <a:chOff x="349954" y="3119168"/>
              <a:chExt cx="2301876" cy="1743075"/>
            </a:xfrm>
          </p:grpSpPr>
          <p:sp>
            <p:nvSpPr>
              <p:cNvPr id="15" name="Google Shape;387;p17">
                <a:extLst>
                  <a:ext uri="{FF2B5EF4-FFF2-40B4-BE49-F238E27FC236}">
                    <a16:creationId xmlns:a16="http://schemas.microsoft.com/office/drawing/2014/main" id="{14CE33F4-D794-43B3-BF16-A5955B6E049F}"/>
                  </a:ext>
                </a:extLst>
              </p:cNvPr>
              <p:cNvSpPr>
                <a:spLocks noChangeArrowheads="1"/>
              </p:cNvSpPr>
              <p:nvPr/>
            </p:nvSpPr>
            <p:spPr bwMode="auto">
              <a:xfrm>
                <a:off x="349954" y="3773218"/>
                <a:ext cx="2301875" cy="1089025"/>
              </a:xfrm>
              <a:prstGeom prst="rect">
                <a:avLst/>
              </a:prstGeom>
              <a:noFill/>
              <a:ln w="12700">
                <a:solidFill>
                  <a:srgbClr val="7C345B"/>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lIns="91425" tIns="45700" rIns="91425" bIns="45700" anchor="ctr"/>
              <a:lstStyle>
                <a:lvl1pPr>
                  <a:lnSpc>
                    <a:spcPct val="90000"/>
                  </a:lnSpc>
                  <a:spcBef>
                    <a:spcPts val="1000"/>
                  </a:spcBef>
                  <a:buFont typeface="Arial" panose="020B0604020202020204" pitchFamily="34" charset="0"/>
                  <a:buChar char="•"/>
                  <a:defRPr sz="2000">
                    <a:solidFill>
                      <a:schemeClr val="tx1"/>
                    </a:solidFill>
                    <a:latin typeface="Arial" panose="020B0604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9pPr>
              </a:lstStyle>
              <a:p>
                <a:pPr algn="ctr" fontAlgn="base">
                  <a:lnSpc>
                    <a:spcPct val="100000"/>
                  </a:lnSpc>
                  <a:spcBef>
                    <a:spcPct val="0"/>
                  </a:spcBef>
                  <a:spcAft>
                    <a:spcPct val="0"/>
                  </a:spcAft>
                  <a:buClr>
                    <a:srgbClr val="000000"/>
                  </a:buClr>
                  <a:buFont typeface="Arial" panose="020B0604020202020204" pitchFamily="34" charset="0"/>
                  <a:buNone/>
                </a:pPr>
                <a:r>
                  <a:rPr lang="en-GB" altLang="en-US" sz="1400" dirty="0">
                    <a:latin typeface="Calibri" panose="020F0502020204030204" pitchFamily="34" charset="0"/>
                    <a:cs typeface="Calibri" panose="020F0502020204030204" pitchFamily="34" charset="0"/>
                    <a:sym typeface="Calibri" panose="020F0502020204030204" pitchFamily="34" charset="0"/>
                  </a:rPr>
                  <a:t>Policy</a:t>
                </a:r>
                <a:endParaRPr lang="en-US" altLang="en-US" sz="1400">
                  <a:cs typeface="Calibri" panose="020F0502020204030204" pitchFamily="34" charset="0"/>
                  <a:sym typeface="Arial" panose="020B0604020202020204" pitchFamily="34" charset="0"/>
                </a:endParaRPr>
              </a:p>
              <a:p>
                <a:pPr algn="ctr" fontAlgn="base">
                  <a:lnSpc>
                    <a:spcPct val="100000"/>
                  </a:lnSpc>
                  <a:spcBef>
                    <a:spcPct val="0"/>
                  </a:spcBef>
                  <a:spcAft>
                    <a:spcPct val="0"/>
                  </a:spcAft>
                  <a:buClr>
                    <a:srgbClr val="000000"/>
                  </a:buClr>
                  <a:buFont typeface="Arial" panose="020B0604020202020204" pitchFamily="34" charset="0"/>
                  <a:buNone/>
                </a:pPr>
                <a:endParaRPr lang="en-US" altLang="en-US" sz="1400">
                  <a:latin typeface="Calibri" panose="020F0502020204030204" pitchFamily="34" charset="0"/>
                  <a:cs typeface="Calibri" panose="020F0502020204030204" pitchFamily="34" charset="0"/>
                  <a:sym typeface="Calibri" panose="020F0502020204030204" pitchFamily="34" charset="0"/>
                </a:endParaRPr>
              </a:p>
              <a:p>
                <a:pPr algn="ctr" fontAlgn="base">
                  <a:lnSpc>
                    <a:spcPct val="100000"/>
                  </a:lnSpc>
                  <a:spcBef>
                    <a:spcPct val="0"/>
                  </a:spcBef>
                  <a:spcAft>
                    <a:spcPct val="0"/>
                  </a:spcAft>
                  <a:buClr>
                    <a:srgbClr val="000000"/>
                  </a:buClr>
                  <a:buFont typeface="Arial" panose="020B0604020202020204" pitchFamily="34" charset="0"/>
                  <a:buNone/>
                </a:pPr>
                <a:r>
                  <a:rPr lang="en-GB" altLang="en-US" sz="1400" dirty="0">
                    <a:latin typeface="Calibri" panose="020F0502020204030204" pitchFamily="34" charset="0"/>
                    <a:cs typeface="Calibri" panose="020F0502020204030204" pitchFamily="34" charset="0"/>
                    <a:sym typeface="Calibri" panose="020F0502020204030204" pitchFamily="34" charset="0"/>
                  </a:rPr>
                  <a:t>Procedures</a:t>
                </a:r>
                <a:endParaRPr lang="en-US" altLang="en-US" sz="1400" dirty="0">
                  <a:cs typeface="Calibri" panose="020F0502020204030204" pitchFamily="34" charset="0"/>
                  <a:sym typeface="Arial" panose="020B0604020202020204" pitchFamily="34" charset="0"/>
                </a:endParaRPr>
              </a:p>
            </p:txBody>
          </p:sp>
          <p:sp>
            <p:nvSpPr>
              <p:cNvPr id="16" name="Google Shape;386;p17">
                <a:extLst>
                  <a:ext uri="{FF2B5EF4-FFF2-40B4-BE49-F238E27FC236}">
                    <a16:creationId xmlns:a16="http://schemas.microsoft.com/office/drawing/2014/main" id="{A9F02F05-4F58-4FDB-B3DF-8C1EF07CF4A5}"/>
                  </a:ext>
                </a:extLst>
              </p:cNvPr>
              <p:cNvSpPr>
                <a:spLocks noChangeArrowheads="1"/>
              </p:cNvSpPr>
              <p:nvPr/>
            </p:nvSpPr>
            <p:spPr bwMode="auto">
              <a:xfrm>
                <a:off x="349954" y="3119168"/>
                <a:ext cx="2301876" cy="654050"/>
              </a:xfrm>
              <a:prstGeom prst="rect">
                <a:avLst/>
              </a:prstGeom>
              <a:solidFill>
                <a:srgbClr val="BD6394"/>
              </a:solidFill>
              <a:ln w="12700">
                <a:solidFill>
                  <a:srgbClr val="7C345B"/>
                </a:solidFill>
                <a:miter lim="800000"/>
                <a:headEnd type="none" w="sm" len="sm"/>
                <a:tailEnd type="none" w="sm" len="sm"/>
              </a:ln>
            </p:spPr>
            <p:txBody>
              <a:bodyPr lIns="91425" tIns="45700" rIns="91425" bIns="45700" anchor="ctr"/>
              <a:lstStyle>
                <a:lvl1pPr>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fontAlgn="base">
                  <a:spcBef>
                    <a:spcPct val="0"/>
                  </a:spcBef>
                  <a:spcAft>
                    <a:spcPct val="0"/>
                  </a:spcAft>
                  <a:defRPr/>
                </a:pPr>
                <a:r>
                  <a:rPr lang="en-GB" altLang="en-US" kern="0" dirty="0">
                    <a:solidFill>
                      <a:schemeClr val="tx1"/>
                    </a:solidFill>
                    <a:latin typeface="Calibri" panose="020F0502020204030204" pitchFamily="34" charset="0"/>
                    <a:cs typeface="Calibri" panose="020F0502020204030204" pitchFamily="34" charset="0"/>
                    <a:sym typeface="Calibri" panose="020F0502020204030204" pitchFamily="34" charset="0"/>
                  </a:rPr>
                  <a:t>Defence Ranges Safety Committee Working Group</a:t>
                </a:r>
                <a:endParaRPr lang="en-US" altLang="en-US" kern="0" dirty="0">
                  <a:solidFill>
                    <a:schemeClr val="tx1"/>
                  </a:solidFill>
                  <a:cs typeface="Calibri" panose="020F0502020204030204" pitchFamily="34" charset="0"/>
                </a:endParaRPr>
              </a:p>
            </p:txBody>
          </p:sp>
        </p:grpSp>
        <p:grpSp>
          <p:nvGrpSpPr>
            <p:cNvPr id="17" name="Group 16">
              <a:extLst>
                <a:ext uri="{FF2B5EF4-FFF2-40B4-BE49-F238E27FC236}">
                  <a16:creationId xmlns:a16="http://schemas.microsoft.com/office/drawing/2014/main" id="{8A206C9C-F3C7-4DB8-ADAF-0AC39143F0AA}"/>
                </a:ext>
              </a:extLst>
            </p:cNvPr>
            <p:cNvGrpSpPr>
              <a:grpSpLocks/>
            </p:cNvGrpSpPr>
            <p:nvPr/>
          </p:nvGrpSpPr>
          <p:grpSpPr bwMode="auto">
            <a:xfrm>
              <a:off x="3200400" y="3101975"/>
              <a:ext cx="2300288" cy="2395538"/>
              <a:chOff x="3201103" y="3101975"/>
              <a:chExt cx="2300288" cy="2395218"/>
            </a:xfrm>
          </p:grpSpPr>
          <p:sp>
            <p:nvSpPr>
              <p:cNvPr id="18" name="Google Shape;383;p17">
                <a:extLst>
                  <a:ext uri="{FF2B5EF4-FFF2-40B4-BE49-F238E27FC236}">
                    <a16:creationId xmlns:a16="http://schemas.microsoft.com/office/drawing/2014/main" id="{B3DEF293-FA1F-4359-8DE4-9CF34C46A7A1}"/>
                  </a:ext>
                </a:extLst>
              </p:cNvPr>
              <p:cNvSpPr>
                <a:spLocks noChangeArrowheads="1"/>
              </p:cNvSpPr>
              <p:nvPr/>
            </p:nvSpPr>
            <p:spPr bwMode="auto">
              <a:xfrm>
                <a:off x="3201103" y="3101975"/>
                <a:ext cx="2300288" cy="653963"/>
              </a:xfrm>
              <a:prstGeom prst="rect">
                <a:avLst/>
              </a:prstGeom>
              <a:solidFill>
                <a:srgbClr val="BD6394"/>
              </a:solidFill>
              <a:ln w="12700">
                <a:solidFill>
                  <a:srgbClr val="7C345B"/>
                </a:solidFill>
                <a:miter lim="800000"/>
                <a:headEnd type="none" w="sm" len="sm"/>
                <a:tailEnd type="none" w="sm" len="sm"/>
              </a:ln>
            </p:spPr>
            <p:txBody>
              <a:bodyPr lIns="91425" tIns="45700" rIns="91425" bIns="45700" anchor="ctr"/>
              <a:lstStyle>
                <a:lvl1pPr>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fontAlgn="base">
                  <a:spcBef>
                    <a:spcPct val="0"/>
                  </a:spcBef>
                  <a:spcAft>
                    <a:spcPct val="0"/>
                  </a:spcAft>
                  <a:defRPr/>
                </a:pPr>
                <a:r>
                  <a:rPr lang="en-GB" altLang="en-US" kern="0" dirty="0">
                    <a:solidFill>
                      <a:schemeClr val="tx1"/>
                    </a:solidFill>
                    <a:latin typeface="Calibri" panose="020F0502020204030204" pitchFamily="34" charset="0"/>
                    <a:cs typeface="Calibri" panose="020F0502020204030204" pitchFamily="34" charset="0"/>
                    <a:sym typeface="Calibri" panose="020F0502020204030204" pitchFamily="34" charset="0"/>
                  </a:rPr>
                  <a:t>Technical Working Group</a:t>
                </a:r>
                <a:endParaRPr lang="en-US" altLang="en-US" kern="0" dirty="0">
                  <a:solidFill>
                    <a:schemeClr val="tx1"/>
                  </a:solidFill>
                  <a:cs typeface="Calibri" panose="020F0502020204030204" pitchFamily="34" charset="0"/>
                </a:endParaRPr>
              </a:p>
            </p:txBody>
          </p:sp>
          <p:sp>
            <p:nvSpPr>
              <p:cNvPr id="19" name="Google Shape;388;p17">
                <a:extLst>
                  <a:ext uri="{FF2B5EF4-FFF2-40B4-BE49-F238E27FC236}">
                    <a16:creationId xmlns:a16="http://schemas.microsoft.com/office/drawing/2014/main" id="{E8A51A62-1F01-4415-A481-E82BE83F39CC}"/>
                  </a:ext>
                </a:extLst>
              </p:cNvPr>
              <p:cNvSpPr>
                <a:spLocks noChangeArrowheads="1"/>
              </p:cNvSpPr>
              <p:nvPr/>
            </p:nvSpPr>
            <p:spPr bwMode="auto">
              <a:xfrm>
                <a:off x="3201103" y="3757293"/>
                <a:ext cx="2300288" cy="1739900"/>
              </a:xfrm>
              <a:prstGeom prst="rect">
                <a:avLst/>
              </a:prstGeom>
              <a:noFill/>
              <a:ln w="12700">
                <a:solidFill>
                  <a:srgbClr val="7C345B"/>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lIns="91425" tIns="45700" rIns="91425" bIns="45700" anchor="ctr"/>
              <a:lstStyle>
                <a:lvl1pPr>
                  <a:lnSpc>
                    <a:spcPct val="90000"/>
                  </a:lnSpc>
                  <a:spcBef>
                    <a:spcPts val="1000"/>
                  </a:spcBef>
                  <a:buFont typeface="Arial" panose="020B0604020202020204" pitchFamily="34" charset="0"/>
                  <a:buChar char="•"/>
                  <a:defRPr sz="2000">
                    <a:solidFill>
                      <a:schemeClr val="tx1"/>
                    </a:solidFill>
                    <a:latin typeface="Arial" panose="020B0604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9pPr>
              </a:lstStyle>
              <a:p>
                <a:pPr algn="ctr" fontAlgn="base">
                  <a:lnSpc>
                    <a:spcPct val="100000"/>
                  </a:lnSpc>
                  <a:spcBef>
                    <a:spcPct val="0"/>
                  </a:spcBef>
                  <a:spcAft>
                    <a:spcPct val="0"/>
                  </a:spcAft>
                  <a:buClr>
                    <a:srgbClr val="000000"/>
                  </a:buClr>
                  <a:buFont typeface="Arial" panose="020B0604020202020204" pitchFamily="34" charset="0"/>
                  <a:buNone/>
                </a:pPr>
                <a:r>
                  <a:rPr lang="en-GB" altLang="en-US" sz="1400" dirty="0">
                    <a:latin typeface="Calibri" panose="020F0502020204030204" pitchFamily="34" charset="0"/>
                    <a:cs typeface="Calibri" panose="020F0502020204030204" pitchFamily="34" charset="0"/>
                    <a:sym typeface="Calibri" panose="020F0502020204030204" pitchFamily="34" charset="0"/>
                  </a:rPr>
                  <a:t>Small Arms and Infantry Weapons Ranges</a:t>
                </a:r>
                <a:endParaRPr lang="en-US" altLang="en-US" sz="1400">
                  <a:cs typeface="Calibri" panose="020F0502020204030204" pitchFamily="34" charset="0"/>
                  <a:sym typeface="Arial" panose="020B0604020202020204" pitchFamily="34" charset="0"/>
                </a:endParaRPr>
              </a:p>
              <a:p>
                <a:pPr algn="ctr" fontAlgn="base">
                  <a:lnSpc>
                    <a:spcPct val="100000"/>
                  </a:lnSpc>
                  <a:spcBef>
                    <a:spcPct val="0"/>
                  </a:spcBef>
                  <a:spcAft>
                    <a:spcPct val="0"/>
                  </a:spcAft>
                  <a:buClr>
                    <a:srgbClr val="000000"/>
                  </a:buClr>
                  <a:buFont typeface="Arial" panose="020B0604020202020204" pitchFamily="34" charset="0"/>
                  <a:buNone/>
                </a:pPr>
                <a:endParaRPr lang="en-US" altLang="en-US" sz="1400">
                  <a:latin typeface="Calibri" panose="020F0502020204030204" pitchFamily="34" charset="0"/>
                  <a:cs typeface="Calibri" panose="020F0502020204030204" pitchFamily="34" charset="0"/>
                  <a:sym typeface="Calibri" panose="020F0502020204030204" pitchFamily="34" charset="0"/>
                </a:endParaRPr>
              </a:p>
              <a:p>
                <a:pPr algn="ctr" fontAlgn="base">
                  <a:lnSpc>
                    <a:spcPct val="100000"/>
                  </a:lnSpc>
                  <a:spcBef>
                    <a:spcPct val="0"/>
                  </a:spcBef>
                  <a:spcAft>
                    <a:spcPct val="0"/>
                  </a:spcAft>
                  <a:buClr>
                    <a:srgbClr val="000000"/>
                  </a:buClr>
                  <a:buFont typeface="Arial" panose="020B0604020202020204" pitchFamily="34" charset="0"/>
                  <a:buNone/>
                </a:pPr>
                <a:r>
                  <a:rPr lang="en-GB" altLang="en-US" sz="1400" dirty="0">
                    <a:latin typeface="Calibri" panose="020F0502020204030204" pitchFamily="34" charset="0"/>
                    <a:cs typeface="Calibri" panose="020F0502020204030204" pitchFamily="34" charset="0"/>
                    <a:sym typeface="Calibri" panose="020F0502020204030204" pitchFamily="34" charset="0"/>
                  </a:rPr>
                  <a:t>Design and construction</a:t>
                </a:r>
                <a:endParaRPr lang="en-US" altLang="en-US" sz="1400">
                  <a:cs typeface="Calibri" panose="020F0502020204030204" pitchFamily="34" charset="0"/>
                  <a:sym typeface="Arial" panose="020B0604020202020204" pitchFamily="34" charset="0"/>
                </a:endParaRPr>
              </a:p>
              <a:p>
                <a:pPr algn="ctr" fontAlgn="base">
                  <a:lnSpc>
                    <a:spcPct val="100000"/>
                  </a:lnSpc>
                  <a:spcBef>
                    <a:spcPct val="0"/>
                  </a:spcBef>
                  <a:spcAft>
                    <a:spcPct val="0"/>
                  </a:spcAft>
                  <a:buClr>
                    <a:srgbClr val="000000"/>
                  </a:buClr>
                  <a:buFont typeface="Arial" panose="020B0604020202020204" pitchFamily="34" charset="0"/>
                  <a:buNone/>
                </a:pPr>
                <a:endParaRPr lang="en-US" altLang="en-US" sz="1400">
                  <a:latin typeface="Calibri" panose="020F0502020204030204" pitchFamily="34" charset="0"/>
                  <a:cs typeface="Calibri" panose="020F0502020204030204" pitchFamily="34" charset="0"/>
                  <a:sym typeface="Calibri" panose="020F0502020204030204" pitchFamily="34" charset="0"/>
                </a:endParaRPr>
              </a:p>
              <a:p>
                <a:pPr algn="ctr" fontAlgn="base">
                  <a:lnSpc>
                    <a:spcPct val="100000"/>
                  </a:lnSpc>
                  <a:spcBef>
                    <a:spcPct val="0"/>
                  </a:spcBef>
                  <a:spcAft>
                    <a:spcPct val="0"/>
                  </a:spcAft>
                  <a:buClr>
                    <a:srgbClr val="000000"/>
                  </a:buClr>
                  <a:buFont typeface="Arial" panose="020B0604020202020204" pitchFamily="34" charset="0"/>
                  <a:buNone/>
                </a:pPr>
                <a:r>
                  <a:rPr lang="en-GB" altLang="en-US" sz="1400" dirty="0">
                    <a:latin typeface="Calibri" panose="020F0502020204030204" pitchFamily="34" charset="0"/>
                    <a:cs typeface="Calibri" panose="020F0502020204030204" pitchFamily="34" charset="0"/>
                    <a:sym typeface="Calibri" panose="020F0502020204030204" pitchFamily="34" charset="0"/>
                  </a:rPr>
                  <a:t>Publications</a:t>
                </a:r>
                <a:endParaRPr lang="en-US" altLang="en-US" sz="1400" dirty="0">
                  <a:cs typeface="Calibri" panose="020F0502020204030204" pitchFamily="34" charset="0"/>
                  <a:sym typeface="Arial" panose="020B0604020202020204" pitchFamily="34" charset="0"/>
                </a:endParaRPr>
              </a:p>
            </p:txBody>
          </p:sp>
        </p:grpSp>
        <p:grpSp>
          <p:nvGrpSpPr>
            <p:cNvPr id="20" name="Group 19">
              <a:extLst>
                <a:ext uri="{FF2B5EF4-FFF2-40B4-BE49-F238E27FC236}">
                  <a16:creationId xmlns:a16="http://schemas.microsoft.com/office/drawing/2014/main" id="{07BF0E53-3168-4067-AA0E-9D8AA881A1B3}"/>
                </a:ext>
              </a:extLst>
            </p:cNvPr>
            <p:cNvGrpSpPr>
              <a:grpSpLocks/>
            </p:cNvGrpSpPr>
            <p:nvPr/>
          </p:nvGrpSpPr>
          <p:grpSpPr bwMode="auto">
            <a:xfrm>
              <a:off x="6049963" y="3119438"/>
              <a:ext cx="2300287" cy="2784475"/>
              <a:chOff x="6050663" y="3119168"/>
              <a:chExt cx="2300289" cy="2784539"/>
            </a:xfrm>
          </p:grpSpPr>
          <p:cxnSp>
            <p:nvCxnSpPr>
              <p:cNvPr id="21" name="Google Shape;372;p17">
                <a:extLst>
                  <a:ext uri="{FF2B5EF4-FFF2-40B4-BE49-F238E27FC236}">
                    <a16:creationId xmlns:a16="http://schemas.microsoft.com/office/drawing/2014/main" id="{4DBA75B1-A827-4CC9-89E3-45EE8D04A3CB}"/>
                  </a:ext>
                </a:extLst>
              </p:cNvPr>
              <p:cNvCxnSpPr>
                <a:cxnSpLocks noChangeShapeType="1"/>
                <a:stCxn id="22" idx="2"/>
                <a:endCxn id="23" idx="0"/>
              </p:cNvCxnSpPr>
              <p:nvPr/>
            </p:nvCxnSpPr>
            <p:spPr bwMode="auto">
              <a:xfrm flipH="1">
                <a:off x="7200807" y="4873625"/>
                <a:ext cx="1" cy="341107"/>
              </a:xfrm>
              <a:prstGeom prst="straightConnector1">
                <a:avLst/>
              </a:prstGeom>
              <a:noFill/>
              <a:ln w="47625">
                <a:solidFill>
                  <a:srgbClr val="7C345B"/>
                </a:solidFill>
                <a:miter lim="800000"/>
                <a:headEnd type="none" w="sm" len="sm"/>
                <a:tailEnd type="none" w="sm" len="sm"/>
              </a:ln>
              <a:extLst>
                <a:ext uri="{909E8E84-426E-40DD-AFC4-6F175D3DCCD1}">
                  <a14:hiddenFill xmlns:a14="http://schemas.microsoft.com/office/drawing/2010/main">
                    <a:noFill/>
                  </a14:hiddenFill>
                </a:ext>
              </a:extLst>
            </p:spPr>
          </p:cxnSp>
          <p:sp>
            <p:nvSpPr>
              <p:cNvPr id="22" name="Google Shape;373;p17">
                <a:extLst>
                  <a:ext uri="{FF2B5EF4-FFF2-40B4-BE49-F238E27FC236}">
                    <a16:creationId xmlns:a16="http://schemas.microsoft.com/office/drawing/2014/main" id="{12251410-82D5-4173-8312-5BA6DFFEAD6E}"/>
                  </a:ext>
                </a:extLst>
              </p:cNvPr>
              <p:cNvSpPr>
                <a:spLocks noChangeArrowheads="1"/>
              </p:cNvSpPr>
              <p:nvPr/>
            </p:nvSpPr>
            <p:spPr bwMode="auto">
              <a:xfrm>
                <a:off x="6050664" y="3765550"/>
                <a:ext cx="2300287" cy="1108075"/>
              </a:xfrm>
              <a:prstGeom prst="rect">
                <a:avLst/>
              </a:prstGeom>
              <a:noFill/>
              <a:ln w="12700">
                <a:solidFill>
                  <a:srgbClr val="7C345B"/>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lIns="91425" tIns="45700" rIns="91425" bIns="45700" anchor="ctr"/>
              <a:lstStyle>
                <a:lvl1pPr>
                  <a:lnSpc>
                    <a:spcPct val="90000"/>
                  </a:lnSpc>
                  <a:spcBef>
                    <a:spcPts val="1000"/>
                  </a:spcBef>
                  <a:buFont typeface="Arial" panose="020B0604020202020204" pitchFamily="34" charset="0"/>
                  <a:buChar char="•"/>
                  <a:defRPr sz="2000">
                    <a:solidFill>
                      <a:schemeClr val="tx1"/>
                    </a:solidFill>
                    <a:latin typeface="Arial" panose="020B0604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9pPr>
              </a:lstStyle>
              <a:p>
                <a:pPr algn="ctr" fontAlgn="base">
                  <a:lnSpc>
                    <a:spcPct val="100000"/>
                  </a:lnSpc>
                  <a:spcBef>
                    <a:spcPct val="0"/>
                  </a:spcBef>
                  <a:spcAft>
                    <a:spcPct val="0"/>
                  </a:spcAft>
                  <a:buClr>
                    <a:srgbClr val="000000"/>
                  </a:buClr>
                  <a:buFont typeface="Arial" panose="020B0604020202020204" pitchFamily="34" charset="0"/>
                  <a:buNone/>
                </a:pPr>
                <a:r>
                  <a:rPr lang="en-GB" altLang="en-US" sz="1400" dirty="0">
                    <a:latin typeface="Calibri" panose="020F0502020204030204" pitchFamily="34" charset="0"/>
                    <a:cs typeface="Calibri" panose="020F0502020204030204" pitchFamily="34" charset="0"/>
                    <a:sym typeface="Calibri" panose="020F0502020204030204" pitchFamily="34" charset="0"/>
                  </a:rPr>
                  <a:t>Fixed Wing Aircraft and Helicopters Firing on to MoD Ranges</a:t>
                </a:r>
                <a:endParaRPr lang="en-US" altLang="en-US" sz="1400" dirty="0">
                  <a:cs typeface="Calibri" panose="020F0502020204030204" pitchFamily="34" charset="0"/>
                  <a:sym typeface="Arial" panose="020B0604020202020204" pitchFamily="34" charset="0"/>
                </a:endParaRPr>
              </a:p>
            </p:txBody>
          </p:sp>
          <p:sp>
            <p:nvSpPr>
              <p:cNvPr id="23" name="Google Shape;374;p17">
                <a:extLst>
                  <a:ext uri="{FF2B5EF4-FFF2-40B4-BE49-F238E27FC236}">
                    <a16:creationId xmlns:a16="http://schemas.microsoft.com/office/drawing/2014/main" id="{CAF76A7C-DDB7-491E-8925-B9159A9A4E7B}"/>
                  </a:ext>
                </a:extLst>
              </p:cNvPr>
              <p:cNvSpPr>
                <a:spLocks noChangeArrowheads="1"/>
              </p:cNvSpPr>
              <p:nvPr/>
            </p:nvSpPr>
            <p:spPr bwMode="auto">
              <a:xfrm>
                <a:off x="6050663" y="5214732"/>
                <a:ext cx="2300287" cy="688975"/>
              </a:xfrm>
              <a:prstGeom prst="rect">
                <a:avLst/>
              </a:prstGeom>
              <a:solidFill>
                <a:srgbClr val="385623"/>
              </a:solidFill>
              <a:ln w="12700">
                <a:solidFill>
                  <a:srgbClr val="7C345B"/>
                </a:solidFill>
                <a:miter lim="800000"/>
                <a:headEnd type="none" w="sm" len="sm"/>
                <a:tailEnd type="none" w="sm" len="sm"/>
              </a:ln>
            </p:spPr>
            <p:txBody>
              <a:bodyPr lIns="91425" tIns="45700" rIns="91425" bIns="45700" anchor="ctr"/>
              <a:lstStyle>
                <a:lvl1pPr>
                  <a:lnSpc>
                    <a:spcPct val="90000"/>
                  </a:lnSpc>
                  <a:spcBef>
                    <a:spcPts val="1000"/>
                  </a:spcBef>
                  <a:buFont typeface="Arial" panose="020B0604020202020204" pitchFamily="34" charset="0"/>
                  <a:buChar char="•"/>
                  <a:defRPr sz="2000">
                    <a:solidFill>
                      <a:schemeClr val="tx1"/>
                    </a:solidFill>
                    <a:latin typeface="Arial" panose="020B0604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9pPr>
              </a:lstStyle>
              <a:p>
                <a:pPr algn="ctr" fontAlgn="base">
                  <a:lnSpc>
                    <a:spcPct val="100000"/>
                  </a:lnSpc>
                  <a:spcBef>
                    <a:spcPct val="0"/>
                  </a:spcBef>
                  <a:spcAft>
                    <a:spcPct val="0"/>
                  </a:spcAft>
                  <a:buClr>
                    <a:srgbClr val="000000"/>
                  </a:buClr>
                  <a:buFont typeface="Arial" panose="020B0604020202020204" pitchFamily="34" charset="0"/>
                  <a:buNone/>
                </a:pPr>
                <a:r>
                  <a:rPr lang="en-GB" altLang="en-US" sz="1400" dirty="0">
                    <a:solidFill>
                      <a:schemeClr val="bg1"/>
                    </a:solidFill>
                    <a:latin typeface="Calibri" panose="020F0502020204030204" pitchFamily="34" charset="0"/>
                    <a:cs typeface="Calibri" panose="020F0502020204030204" pitchFamily="34" charset="0"/>
                    <a:sym typeface="Calibri" panose="020F0502020204030204" pitchFamily="34" charset="0"/>
                  </a:rPr>
                  <a:t>Surface-to-Air Working Group</a:t>
                </a:r>
                <a:endParaRPr lang="en-US" altLang="en-US" sz="1400" dirty="0">
                  <a:solidFill>
                    <a:schemeClr val="bg1"/>
                  </a:solidFill>
                  <a:cs typeface="Calibri" panose="020F0502020204030204" pitchFamily="34" charset="0"/>
                  <a:sym typeface="Arial" panose="020B0604020202020204" pitchFamily="34" charset="0"/>
                </a:endParaRPr>
              </a:p>
            </p:txBody>
          </p:sp>
          <p:sp>
            <p:nvSpPr>
              <p:cNvPr id="24" name="Google Shape;384;p17">
                <a:extLst>
                  <a:ext uri="{FF2B5EF4-FFF2-40B4-BE49-F238E27FC236}">
                    <a16:creationId xmlns:a16="http://schemas.microsoft.com/office/drawing/2014/main" id="{2E26F224-A4B1-4A21-8ECA-89EBD5AC262A}"/>
                  </a:ext>
                </a:extLst>
              </p:cNvPr>
              <p:cNvSpPr>
                <a:spLocks noChangeArrowheads="1"/>
              </p:cNvSpPr>
              <p:nvPr/>
            </p:nvSpPr>
            <p:spPr bwMode="auto">
              <a:xfrm>
                <a:off x="6050663" y="3119168"/>
                <a:ext cx="2300289" cy="654065"/>
              </a:xfrm>
              <a:prstGeom prst="rect">
                <a:avLst/>
              </a:prstGeom>
              <a:solidFill>
                <a:srgbClr val="BD6394"/>
              </a:solidFill>
              <a:ln w="12700">
                <a:solidFill>
                  <a:srgbClr val="7C345B"/>
                </a:solidFill>
                <a:miter lim="800000"/>
                <a:headEnd type="none" w="sm" len="sm"/>
                <a:tailEnd type="none" w="sm" len="sm"/>
              </a:ln>
            </p:spPr>
            <p:txBody>
              <a:bodyPr lIns="91425" tIns="45700" rIns="91425" bIns="45700" anchor="ctr"/>
              <a:lstStyle>
                <a:lvl1pPr>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fontAlgn="base">
                  <a:spcBef>
                    <a:spcPct val="0"/>
                  </a:spcBef>
                  <a:spcAft>
                    <a:spcPct val="0"/>
                  </a:spcAft>
                  <a:defRPr/>
                </a:pPr>
                <a:r>
                  <a:rPr lang="en-GB" altLang="en-US" kern="0" dirty="0">
                    <a:solidFill>
                      <a:schemeClr val="tx1"/>
                    </a:solidFill>
                    <a:latin typeface="Calibri" panose="020F0502020204030204" pitchFamily="34" charset="0"/>
                    <a:cs typeface="Calibri" panose="020F0502020204030204" pitchFamily="34" charset="0"/>
                    <a:sym typeface="Calibri" panose="020F0502020204030204" pitchFamily="34" charset="0"/>
                  </a:rPr>
                  <a:t>Air-to-Surface Working Party</a:t>
                </a:r>
                <a:endParaRPr lang="en-US" altLang="en-US" kern="0" dirty="0">
                  <a:solidFill>
                    <a:schemeClr val="tx1"/>
                  </a:solidFill>
                  <a:cs typeface="Calibri" panose="020F0502020204030204" pitchFamily="34" charset="0"/>
                </a:endParaRPr>
              </a:p>
            </p:txBody>
          </p:sp>
        </p:grpSp>
        <p:grpSp>
          <p:nvGrpSpPr>
            <p:cNvPr id="25" name="Group 24">
              <a:extLst>
                <a:ext uri="{FF2B5EF4-FFF2-40B4-BE49-F238E27FC236}">
                  <a16:creationId xmlns:a16="http://schemas.microsoft.com/office/drawing/2014/main" id="{CBEF0361-F10E-4EBA-B6C2-E955F1736715}"/>
                </a:ext>
              </a:extLst>
            </p:cNvPr>
            <p:cNvGrpSpPr>
              <a:grpSpLocks/>
            </p:cNvGrpSpPr>
            <p:nvPr/>
          </p:nvGrpSpPr>
          <p:grpSpPr bwMode="auto">
            <a:xfrm>
              <a:off x="8899525" y="3128962"/>
              <a:ext cx="2301875" cy="1913045"/>
              <a:chOff x="9220200" y="3146424"/>
              <a:chExt cx="2301875" cy="1913045"/>
            </a:xfrm>
          </p:grpSpPr>
          <p:sp>
            <p:nvSpPr>
              <p:cNvPr id="26" name="Google Shape;385;p17">
                <a:extLst>
                  <a:ext uri="{FF2B5EF4-FFF2-40B4-BE49-F238E27FC236}">
                    <a16:creationId xmlns:a16="http://schemas.microsoft.com/office/drawing/2014/main" id="{1DEF7A29-2D42-452E-874A-2231382FD4E0}"/>
                  </a:ext>
                </a:extLst>
              </p:cNvPr>
              <p:cNvSpPr>
                <a:spLocks noChangeArrowheads="1"/>
              </p:cNvSpPr>
              <p:nvPr/>
            </p:nvSpPr>
            <p:spPr bwMode="auto">
              <a:xfrm>
                <a:off x="9220200" y="3146424"/>
                <a:ext cx="2301875" cy="792142"/>
              </a:xfrm>
              <a:prstGeom prst="rect">
                <a:avLst/>
              </a:prstGeom>
              <a:solidFill>
                <a:srgbClr val="BD6394"/>
              </a:solidFill>
              <a:ln w="12700">
                <a:solidFill>
                  <a:srgbClr val="7C345B"/>
                </a:solidFill>
                <a:miter lim="800000"/>
                <a:headEnd type="none" w="sm" len="sm"/>
                <a:tailEnd type="none" w="sm" len="sm"/>
              </a:ln>
            </p:spPr>
            <p:txBody>
              <a:bodyPr lIns="91425" tIns="45700" rIns="91425" bIns="45700" anchor="ctr"/>
              <a:lstStyle>
                <a:lvl1pPr>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fontAlgn="base">
                  <a:spcBef>
                    <a:spcPct val="0"/>
                  </a:spcBef>
                  <a:spcAft>
                    <a:spcPct val="0"/>
                  </a:spcAft>
                  <a:defRPr/>
                </a:pPr>
                <a:r>
                  <a:rPr lang="en-GB" altLang="en-US" kern="0" dirty="0">
                    <a:solidFill>
                      <a:schemeClr val="tx1"/>
                    </a:solidFill>
                    <a:latin typeface="Calibri" panose="020F0502020204030204" pitchFamily="34" charset="0"/>
                    <a:cs typeface="Calibri" panose="020F0502020204030204" pitchFamily="34" charset="0"/>
                    <a:sym typeface="Calibri" panose="020F0502020204030204" pitchFamily="34" charset="0"/>
                  </a:rPr>
                  <a:t>Demolitions, Ordnance Disposal &amp; Battle Simulation Working Party</a:t>
                </a:r>
                <a:endParaRPr lang="en-US" altLang="en-US" kern="0" dirty="0">
                  <a:solidFill>
                    <a:schemeClr val="tx1"/>
                  </a:solidFill>
                  <a:cs typeface="Calibri" panose="020F0502020204030204" pitchFamily="34" charset="0"/>
                </a:endParaRPr>
              </a:p>
            </p:txBody>
          </p:sp>
          <p:sp>
            <p:nvSpPr>
              <p:cNvPr id="27" name="Google Shape;389;p17">
                <a:extLst>
                  <a:ext uri="{FF2B5EF4-FFF2-40B4-BE49-F238E27FC236}">
                    <a16:creationId xmlns:a16="http://schemas.microsoft.com/office/drawing/2014/main" id="{9A818D1F-DB85-45F1-B910-A3BB70143E50}"/>
                  </a:ext>
                </a:extLst>
              </p:cNvPr>
              <p:cNvSpPr>
                <a:spLocks noChangeArrowheads="1"/>
              </p:cNvSpPr>
              <p:nvPr/>
            </p:nvSpPr>
            <p:spPr bwMode="auto">
              <a:xfrm>
                <a:off x="9220200" y="3949807"/>
                <a:ext cx="2301875" cy="1109662"/>
              </a:xfrm>
              <a:prstGeom prst="rect">
                <a:avLst/>
              </a:prstGeom>
              <a:noFill/>
              <a:ln w="12700">
                <a:solidFill>
                  <a:srgbClr val="7C345B"/>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lIns="91425" tIns="45700" rIns="91425" bIns="45700" anchor="ctr"/>
              <a:lstStyle>
                <a:lvl1pPr>
                  <a:lnSpc>
                    <a:spcPct val="90000"/>
                  </a:lnSpc>
                  <a:spcBef>
                    <a:spcPts val="1000"/>
                  </a:spcBef>
                  <a:buFont typeface="Arial" panose="020B0604020202020204" pitchFamily="34" charset="0"/>
                  <a:buChar char="•"/>
                  <a:defRPr sz="2000">
                    <a:solidFill>
                      <a:schemeClr val="tx1"/>
                    </a:solidFill>
                    <a:latin typeface="Arial" panose="020B0604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defRPr>
                </a:lvl9pPr>
              </a:lstStyle>
              <a:p>
                <a:pPr algn="ctr" fontAlgn="base">
                  <a:lnSpc>
                    <a:spcPct val="100000"/>
                  </a:lnSpc>
                  <a:spcBef>
                    <a:spcPct val="0"/>
                  </a:spcBef>
                  <a:spcAft>
                    <a:spcPct val="0"/>
                  </a:spcAft>
                  <a:buClr>
                    <a:srgbClr val="000000"/>
                  </a:buClr>
                  <a:buFont typeface="Arial" panose="020B0604020202020204" pitchFamily="34" charset="0"/>
                  <a:buNone/>
                </a:pPr>
                <a:r>
                  <a:rPr lang="en-GB" altLang="en-US" sz="1400" dirty="0">
                    <a:latin typeface="Calibri" panose="020F0502020204030204" pitchFamily="34" charset="0"/>
                    <a:cs typeface="Calibri" panose="020F0502020204030204" pitchFamily="34" charset="0"/>
                    <a:sym typeface="Calibri" panose="020F0502020204030204" pitchFamily="34" charset="0"/>
                  </a:rPr>
                  <a:t>Design and construction</a:t>
                </a:r>
                <a:endParaRPr lang="en-US" altLang="en-US" sz="1400">
                  <a:cs typeface="Calibri" panose="020F0502020204030204" pitchFamily="34" charset="0"/>
                  <a:sym typeface="Arial" panose="020B0604020202020204" pitchFamily="34" charset="0"/>
                </a:endParaRPr>
              </a:p>
              <a:p>
                <a:pPr algn="ctr" fontAlgn="base">
                  <a:lnSpc>
                    <a:spcPct val="100000"/>
                  </a:lnSpc>
                  <a:spcBef>
                    <a:spcPct val="0"/>
                  </a:spcBef>
                  <a:spcAft>
                    <a:spcPct val="0"/>
                  </a:spcAft>
                  <a:buClr>
                    <a:srgbClr val="000000"/>
                  </a:buClr>
                  <a:buFont typeface="Arial" panose="020B0604020202020204" pitchFamily="34" charset="0"/>
                  <a:buNone/>
                </a:pPr>
                <a:endParaRPr lang="en-US" altLang="en-US" sz="1400">
                  <a:latin typeface="Calibri" panose="020F0502020204030204" pitchFamily="34" charset="0"/>
                  <a:cs typeface="Calibri" panose="020F0502020204030204" pitchFamily="34" charset="0"/>
                  <a:sym typeface="Calibri" panose="020F0502020204030204" pitchFamily="34" charset="0"/>
                </a:endParaRPr>
              </a:p>
              <a:p>
                <a:pPr algn="ctr" fontAlgn="base">
                  <a:lnSpc>
                    <a:spcPct val="100000"/>
                  </a:lnSpc>
                  <a:spcBef>
                    <a:spcPct val="0"/>
                  </a:spcBef>
                  <a:spcAft>
                    <a:spcPct val="0"/>
                  </a:spcAft>
                  <a:buClr>
                    <a:srgbClr val="000000"/>
                  </a:buClr>
                  <a:buFont typeface="Arial" panose="020B0604020202020204" pitchFamily="34" charset="0"/>
                  <a:buNone/>
                </a:pPr>
                <a:r>
                  <a:rPr lang="en-GB" altLang="en-US" sz="1400" dirty="0">
                    <a:latin typeface="Calibri" panose="020F0502020204030204" pitchFamily="34" charset="0"/>
                    <a:cs typeface="Calibri" panose="020F0502020204030204" pitchFamily="34" charset="0"/>
                    <a:sym typeface="Calibri" panose="020F0502020204030204" pitchFamily="34" charset="0"/>
                  </a:rPr>
                  <a:t>Safe Use</a:t>
                </a:r>
                <a:endParaRPr lang="en-US" altLang="en-US" sz="1400" dirty="0">
                  <a:cs typeface="Calibri" panose="020F0502020204030204" pitchFamily="34" charset="0"/>
                  <a:sym typeface="Arial" panose="020B0604020202020204" pitchFamily="34" charset="0"/>
                </a:endParaRPr>
              </a:p>
            </p:txBody>
          </p:sp>
        </p:grpSp>
      </p:grpSp>
      <p:sp>
        <p:nvSpPr>
          <p:cNvPr id="28" name="TextBox 27">
            <a:extLst>
              <a:ext uri="{FF2B5EF4-FFF2-40B4-BE49-F238E27FC236}">
                <a16:creationId xmlns:a16="http://schemas.microsoft.com/office/drawing/2014/main" id="{067C1FE3-FE1F-C652-A6F2-748385FE592C}"/>
              </a:ext>
            </a:extLst>
          </p:cNvPr>
          <p:cNvSpPr txBox="1"/>
          <p:nvPr/>
        </p:nvSpPr>
        <p:spPr>
          <a:xfrm>
            <a:off x="371047" y="999893"/>
            <a:ext cx="4224600" cy="1754326"/>
          </a:xfrm>
          <a:prstGeom prst="rect">
            <a:avLst/>
          </a:prstGeom>
          <a:noFill/>
        </p:spPr>
        <p:txBody>
          <a:bodyPr wrap="square">
            <a:spAutoFit/>
          </a:bodyPr>
          <a:lstStyle/>
          <a:p>
            <a:r>
              <a:rPr lang="en-GB" dirty="0"/>
              <a:t>The Defence Ranges Safety Committee provides a regulatory interface forum between DOSR and TLBs to work in partnership to ensure successful delivery of the MOD Ranges safety program</a:t>
            </a:r>
          </a:p>
        </p:txBody>
      </p:sp>
      <p:cxnSp>
        <p:nvCxnSpPr>
          <p:cNvPr id="29" name="Straight Connector 28">
            <a:extLst>
              <a:ext uri="{FF2B5EF4-FFF2-40B4-BE49-F238E27FC236}">
                <a16:creationId xmlns:a16="http://schemas.microsoft.com/office/drawing/2014/main" id="{F9B75F90-8419-AF34-585F-DC16319F8DFB}"/>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71391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p:txBody>
          <a:bodyPr>
            <a:normAutofit/>
          </a:bodyPr>
          <a:lstStyle/>
          <a:p>
            <a:r>
              <a:rPr lang="en-GB" dirty="0"/>
              <a:t>Range Safety and Licencing</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03585" y="1822450"/>
            <a:ext cx="11180455" cy="4377628"/>
          </a:xfrm>
        </p:spPr>
        <p:txBody>
          <a:bodyPr vert="horz" lIns="91440" tIns="45720" rIns="91440" bIns="45720" rtlCol="0" anchor="t">
            <a:normAutofit fontScale="62500" lnSpcReduction="20000"/>
          </a:bodyPr>
          <a:lstStyle/>
          <a:p>
            <a:pPr>
              <a:lnSpc>
                <a:spcPct val="120000"/>
              </a:lnSpc>
            </a:pPr>
            <a:r>
              <a:rPr lang="en-GB" sz="2400" b="0" i="0" dirty="0">
                <a:solidFill>
                  <a:srgbClr val="333333"/>
                </a:solidFill>
                <a:effectLst/>
              </a:rPr>
              <a:t>The Defence Ranges Safety Committee (DRSC) is a standing committee that has been established to introduce and oversee range safety standards across MOD</a:t>
            </a:r>
          </a:p>
          <a:p>
            <a:pPr lvl="1">
              <a:lnSpc>
                <a:spcPct val="120000"/>
              </a:lnSpc>
            </a:pPr>
            <a:r>
              <a:rPr lang="en-GB" sz="2400" b="0" i="0" dirty="0">
                <a:solidFill>
                  <a:srgbClr val="333333"/>
                </a:solidFill>
                <a:effectLst/>
              </a:rPr>
              <a:t>ensure the safe operation, maintenance and use of MOD ranges.</a:t>
            </a:r>
            <a:endParaRPr lang="en-GB" sz="2400" dirty="0">
              <a:solidFill>
                <a:srgbClr val="333333"/>
              </a:solidFill>
            </a:endParaRPr>
          </a:p>
          <a:p>
            <a:pPr>
              <a:lnSpc>
                <a:spcPct val="120000"/>
              </a:lnSpc>
            </a:pPr>
            <a:r>
              <a:rPr lang="en-GB" sz="2400" dirty="0">
                <a:solidFill>
                  <a:srgbClr val="333333"/>
                </a:solidFill>
              </a:rPr>
              <a:t>DRSC </a:t>
            </a:r>
            <a:r>
              <a:rPr lang="en-GB" sz="2400" b="0" i="0" dirty="0">
                <a:solidFill>
                  <a:srgbClr val="333333"/>
                </a:solidFill>
                <a:effectLst/>
              </a:rPr>
              <a:t>is responsible (through the Defence Safety Authority (DSA)) to the Permanent Secretary for all aspects of safety on Defence ranges. </a:t>
            </a:r>
          </a:p>
          <a:p>
            <a:pPr>
              <a:lnSpc>
                <a:spcPct val="120000"/>
              </a:lnSpc>
            </a:pPr>
            <a:r>
              <a:rPr lang="en-GB" sz="2400" b="0" i="0" dirty="0">
                <a:solidFill>
                  <a:srgbClr val="333333"/>
                </a:solidFill>
                <a:effectLst/>
              </a:rPr>
              <a:t>A Range Safety Management System conforming to policy laid down by the Committee has been in operation for some time and is reviewed on a regular basis. </a:t>
            </a:r>
          </a:p>
          <a:p>
            <a:pPr>
              <a:lnSpc>
                <a:spcPct val="120000"/>
              </a:lnSpc>
            </a:pPr>
            <a:r>
              <a:rPr lang="en-GB" sz="2400" b="0" i="0" dirty="0">
                <a:solidFill>
                  <a:srgbClr val="333333"/>
                </a:solidFill>
                <a:effectLst/>
              </a:rPr>
              <a:t>Safety management takes into account all aspects of the provisions, use, maintenance and inspection of MOD ranges for which there is no appropriate statute or equivalent civil practice with which to compare. </a:t>
            </a:r>
          </a:p>
          <a:p>
            <a:pPr>
              <a:lnSpc>
                <a:spcPct val="120000"/>
              </a:lnSpc>
            </a:pPr>
            <a:r>
              <a:rPr lang="en-GB" sz="2400" b="0" i="0" dirty="0">
                <a:solidFill>
                  <a:srgbClr val="333333"/>
                </a:solidFill>
                <a:effectLst/>
                <a:cs typeface="Arial" panose="020B0604020202020204" pitchFamily="34" charset="0"/>
              </a:rPr>
              <a:t>The DRSC provides a regulatory interface between DOSR and TLBs to work in partnership to ensure successful delivery of the MOD ranges safety program. </a:t>
            </a:r>
          </a:p>
          <a:p>
            <a:pPr>
              <a:lnSpc>
                <a:spcPct val="120000"/>
              </a:lnSpc>
            </a:pPr>
            <a:r>
              <a:rPr lang="en-GB" sz="2400" b="0" i="0" dirty="0">
                <a:solidFill>
                  <a:srgbClr val="333333"/>
                </a:solidFill>
                <a:effectLst/>
                <a:cs typeface="Arial" panose="020B0604020202020204" pitchFamily="34" charset="0"/>
              </a:rPr>
              <a:t>DRSC sponsors and oversees the production of DSA 03. OME Part 3 (formerly JSP 403) Defence Code of Practice and associated forms and other documents. </a:t>
            </a:r>
          </a:p>
          <a:p>
            <a:pPr>
              <a:lnSpc>
                <a:spcPct val="120000"/>
              </a:lnSpc>
            </a:pPr>
            <a:r>
              <a:rPr lang="en-GB" sz="2400" b="0" i="0" dirty="0">
                <a:solidFill>
                  <a:srgbClr val="333333"/>
                </a:solidFill>
                <a:effectLst/>
                <a:cs typeface="Arial" panose="020B0604020202020204" pitchFamily="34" charset="0"/>
              </a:rPr>
              <a:t>These provide the necessary instructions and guidance for all concerned with the safety of MOD ranges and of other ranges at home and abroad used by MOD personnel.</a:t>
            </a:r>
            <a:endParaRPr lang="en-GB" sz="2400" dirty="0">
              <a:cs typeface="Arial" panose="020B0604020202020204" pitchFamily="34" charset="0"/>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dirty="0" smtClean="0">
                <a:solidFill>
                  <a:srgbClr val="4F213A"/>
                </a:solidFill>
              </a:rPr>
              <a:pPr algn="r"/>
              <a:t>64</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B66B2632-2277-6163-A5FC-2FA847B1632A}"/>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40853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BC51-2EAF-4870-AB0D-34D5A85FE77D}"/>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70471013-8430-474C-873C-AB8A1AAE2015}"/>
              </a:ext>
            </a:extLst>
          </p:cNvPr>
          <p:cNvSpPr>
            <a:spLocks noGrp="1"/>
          </p:cNvSpPr>
          <p:nvPr>
            <p:ph idx="1"/>
          </p:nvPr>
        </p:nvSpPr>
        <p:spPr/>
        <p:txBody>
          <a:bodyPr>
            <a:noAutofit/>
          </a:bodyPr>
          <a:lstStyle/>
          <a:p>
            <a:pPr fontAlgn="base">
              <a:lnSpc>
                <a:spcPct val="100000"/>
              </a:lnSpc>
              <a:spcBef>
                <a:spcPts val="600"/>
              </a:spcBef>
            </a:pPr>
            <a:r>
              <a:rPr lang="en-GB" sz="1200" b="1" dirty="0">
                <a:solidFill>
                  <a:srgbClr val="4F213A"/>
                </a:solidFill>
                <a:latin typeface="Arial" panose="020B0604020202020204" pitchFamily="34" charset="0"/>
              </a:rPr>
              <a:t>Legal Hierarchy and Requirements</a:t>
            </a:r>
            <a:endParaRPr lang="en-GB" sz="1200" b="1"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i="0" u="none" strike="noStrike" dirty="0">
                <a:solidFill>
                  <a:srgbClr val="4F213A"/>
                </a:solidFill>
                <a:effectLst/>
                <a:latin typeface="Arial" panose="020B0604020202020204" pitchFamily="34" charset="0"/>
              </a:rPr>
              <a:t>The Defence Safety Authority (DSA)</a:t>
            </a:r>
          </a:p>
          <a:p>
            <a:pPr lvl="1" fontAlgn="base">
              <a:lnSpc>
                <a:spcPct val="100000"/>
              </a:lnSpc>
              <a:spcBef>
                <a:spcPts val="600"/>
              </a:spcBef>
            </a:pPr>
            <a:r>
              <a:rPr lang="en-GB" sz="1200" dirty="0">
                <a:solidFill>
                  <a:srgbClr val="4F213A"/>
                </a:solidFill>
                <a:latin typeface="Arial" panose="020B0604020202020204" pitchFamily="34" charset="0"/>
              </a:rPr>
              <a:t>Defence Regulatory Model</a:t>
            </a:r>
          </a:p>
          <a:p>
            <a:pPr lvl="1" fontAlgn="base">
              <a:lnSpc>
                <a:spcPct val="100000"/>
              </a:lnSpc>
              <a:spcBef>
                <a:spcPts val="600"/>
              </a:spcBef>
            </a:pPr>
            <a:r>
              <a:rPr lang="en-GB" sz="1200" i="0" u="none" strike="noStrike" dirty="0">
                <a:solidFill>
                  <a:srgbClr val="4F213A"/>
                </a:solidFill>
                <a:effectLst/>
                <a:latin typeface="Arial" panose="020B0604020202020204" pitchFamily="34" charset="0"/>
              </a:rPr>
              <a:t>Defence Regulators</a:t>
            </a:r>
            <a:r>
              <a:rPr lang="en-GB" sz="1200" dirty="0">
                <a:solidFill>
                  <a:srgbClr val="4F213A"/>
                </a:solidFill>
                <a:latin typeface="Arial" panose="020B0604020202020204" pitchFamily="34" charset="0"/>
              </a:rPr>
              <a:t> </a:t>
            </a:r>
            <a:endParaRPr lang="en-GB" sz="1200" i="0" u="none" strike="noStrike" dirty="0">
              <a:solidFill>
                <a:srgbClr val="4F213A"/>
              </a:solidFill>
              <a:effectLst/>
              <a:latin typeface="Arial" panose="020B0604020202020204" pitchFamily="34" charset="0"/>
            </a:endParaRPr>
          </a:p>
          <a:p>
            <a:pPr algn="l" rtl="0" fontAlgn="base">
              <a:lnSpc>
                <a:spcPct val="100000"/>
              </a:lnSpc>
              <a:spcBef>
                <a:spcPts val="600"/>
              </a:spcBef>
              <a:buFont typeface="Arial" panose="020B0604020202020204" pitchFamily="34" charset="0"/>
              <a:buChar char="•"/>
            </a:pPr>
            <a:r>
              <a:rPr lang="en-GB" sz="1200" b="1" dirty="0">
                <a:solidFill>
                  <a:srgbClr val="4F213A"/>
                </a:solidFill>
                <a:latin typeface="Arial" panose="020B0604020202020204" pitchFamily="34" charset="0"/>
              </a:rPr>
              <a:t>The Defence OME Safety Regulator (DOSR)</a:t>
            </a:r>
          </a:p>
          <a:p>
            <a:pPr lvl="1" fontAlgn="base">
              <a:lnSpc>
                <a:spcPct val="100000"/>
              </a:lnSpc>
              <a:spcBef>
                <a:spcPts val="600"/>
              </a:spcBef>
            </a:pPr>
            <a:r>
              <a:rPr lang="en-GB" sz="1200" dirty="0">
                <a:solidFill>
                  <a:srgbClr val="4F213A"/>
                </a:solidFill>
                <a:latin typeface="Arial" panose="020B0604020202020204" pitchFamily="34" charset="0"/>
              </a:rPr>
              <a:t>Areas of Responsibility and Points of Contact</a:t>
            </a:r>
          </a:p>
          <a:p>
            <a:pPr fontAlgn="base">
              <a:lnSpc>
                <a:spcPct val="100000"/>
              </a:lnSpc>
              <a:spcBef>
                <a:spcPts val="600"/>
              </a:spcBef>
            </a:pPr>
            <a:r>
              <a:rPr lang="en-GB" sz="1200" b="1" dirty="0">
                <a:solidFill>
                  <a:srgbClr val="4F213A"/>
                </a:solidFill>
                <a:latin typeface="Arial" panose="020B0604020202020204" pitchFamily="34" charset="0"/>
              </a:rPr>
              <a:t>DOSR Regulations and Guidance</a:t>
            </a:r>
          </a:p>
          <a:p>
            <a:pPr fontAlgn="base">
              <a:lnSpc>
                <a:spcPct val="100000"/>
              </a:lnSpc>
              <a:spcBef>
                <a:spcPts val="600"/>
              </a:spcBef>
            </a:pPr>
            <a:r>
              <a:rPr lang="en-GB" sz="1200" b="1" dirty="0">
                <a:solidFill>
                  <a:srgbClr val="4F213A"/>
                </a:solidFill>
                <a:latin typeface="Arial" panose="020B0604020202020204" pitchFamily="34" charset="0"/>
              </a:rPr>
              <a:t>DOSR Assurance and Enforcement</a:t>
            </a:r>
          </a:p>
          <a:p>
            <a:pPr lvl="1" fontAlgn="base">
              <a:lnSpc>
                <a:spcPct val="100000"/>
              </a:lnSpc>
              <a:spcBef>
                <a:spcPts val="600"/>
              </a:spcBef>
            </a:pPr>
            <a:r>
              <a:rPr lang="en-GB" sz="1200" dirty="0">
                <a:solidFill>
                  <a:srgbClr val="4F213A"/>
                </a:solidFill>
                <a:latin typeface="Arial" panose="020B0604020202020204" pitchFamily="34" charset="0"/>
              </a:rPr>
              <a:t>Corrective Actions, Non-Compliance and Enforcement Actions</a:t>
            </a:r>
          </a:p>
          <a:p>
            <a:pPr lvl="1" fontAlgn="base">
              <a:lnSpc>
                <a:spcPct val="100000"/>
              </a:lnSpc>
              <a:spcBef>
                <a:spcPts val="600"/>
              </a:spcBef>
            </a:pPr>
            <a:r>
              <a:rPr lang="en-GB" sz="1200" dirty="0">
                <a:solidFill>
                  <a:srgbClr val="4F213A"/>
                </a:solidFill>
                <a:latin typeface="Arial" panose="020B0604020202020204" pitchFamily="34" charset="0"/>
              </a:rPr>
              <a:t>Waivers and Alternative Acceptable Means of Compliance (AAMC)</a:t>
            </a:r>
          </a:p>
          <a:p>
            <a:pPr fontAlgn="base">
              <a:lnSpc>
                <a:spcPct val="100000"/>
              </a:lnSpc>
              <a:spcBef>
                <a:spcPts val="600"/>
              </a:spcBef>
            </a:pPr>
            <a:r>
              <a:rPr lang="en-GB" sz="1200" b="1" i="0" dirty="0">
                <a:solidFill>
                  <a:srgbClr val="4F213A"/>
                </a:solidFill>
                <a:effectLst/>
                <a:latin typeface="Arial" panose="020B0604020202020204" pitchFamily="34" charset="0"/>
              </a:rPr>
              <a:t>Permissioning Activities</a:t>
            </a:r>
          </a:p>
          <a:p>
            <a:pPr lvl="1" fontAlgn="base">
              <a:lnSpc>
                <a:spcPct val="100000"/>
              </a:lnSpc>
              <a:spcBef>
                <a:spcPts val="600"/>
              </a:spcBef>
            </a:pPr>
            <a:r>
              <a:rPr lang="en-GB" sz="1200" dirty="0">
                <a:solidFill>
                  <a:srgbClr val="4F213A"/>
                </a:solidFill>
                <a:latin typeface="Arial" panose="020B0604020202020204" pitchFamily="34" charset="0"/>
              </a:rPr>
              <a:t>Classifications</a:t>
            </a:r>
          </a:p>
          <a:p>
            <a:pPr lvl="1" fontAlgn="base">
              <a:lnSpc>
                <a:spcPct val="100000"/>
              </a:lnSpc>
              <a:spcBef>
                <a:spcPts val="600"/>
              </a:spcBef>
            </a:pPr>
            <a:r>
              <a:rPr lang="en-GB" sz="1200" dirty="0">
                <a:solidFill>
                  <a:srgbClr val="4F213A"/>
                </a:solidFill>
                <a:latin typeface="Arial" panose="020B0604020202020204" pitchFamily="34" charset="0"/>
              </a:rPr>
              <a:t>Licencing</a:t>
            </a:r>
          </a:p>
          <a:p>
            <a:pPr lvl="1" fontAlgn="base">
              <a:lnSpc>
                <a:spcPct val="100000"/>
              </a:lnSpc>
              <a:spcBef>
                <a:spcPts val="600"/>
              </a:spcBef>
            </a:pPr>
            <a:r>
              <a:rPr lang="en-GB" sz="1200" i="0" dirty="0">
                <a:solidFill>
                  <a:srgbClr val="4F213A"/>
                </a:solidFill>
                <a:effectLst/>
                <a:latin typeface="Arial" panose="020B0604020202020204" pitchFamily="34" charset="0"/>
              </a:rPr>
              <a:t>Ranges</a:t>
            </a:r>
          </a:p>
          <a:p>
            <a:pPr lvl="1" fontAlgn="base">
              <a:lnSpc>
                <a:spcPct val="100000"/>
              </a:lnSpc>
              <a:spcBef>
                <a:spcPts val="600"/>
              </a:spcBef>
            </a:pPr>
            <a:r>
              <a:rPr lang="en-GB" sz="1200" dirty="0">
                <a:solidFill>
                  <a:srgbClr val="4F213A"/>
                </a:solidFill>
                <a:latin typeface="Arial" panose="020B0604020202020204" pitchFamily="34" charset="0"/>
              </a:rPr>
              <a:t>MACR</a:t>
            </a:r>
          </a:p>
          <a:p>
            <a:pPr lvl="1" fontAlgn="base">
              <a:lnSpc>
                <a:spcPct val="100000"/>
              </a:lnSpc>
              <a:spcBef>
                <a:spcPts val="600"/>
              </a:spcBef>
            </a:pPr>
            <a:r>
              <a:rPr lang="en-GB" sz="1200" i="0" dirty="0">
                <a:solidFill>
                  <a:srgbClr val="4F213A"/>
                </a:solidFill>
                <a:effectLst/>
                <a:latin typeface="Arial" panose="020B0604020202020204" pitchFamily="34" charset="0"/>
              </a:rPr>
              <a:t>Lasers (and Directed Energy </a:t>
            </a:r>
            <a:r>
              <a:rPr lang="en-GB" sz="1200" dirty="0">
                <a:solidFill>
                  <a:srgbClr val="4F213A"/>
                </a:solidFill>
                <a:latin typeface="Arial" panose="020B0604020202020204" pitchFamily="34" charset="0"/>
              </a:rPr>
              <a:t>Weapons (DEW))</a:t>
            </a:r>
          </a:p>
          <a:p>
            <a:pPr lvl="1" fontAlgn="base">
              <a:lnSpc>
                <a:spcPct val="100000"/>
              </a:lnSpc>
              <a:spcBef>
                <a:spcPts val="600"/>
              </a:spcBef>
            </a:pPr>
            <a:r>
              <a:rPr lang="en-GB" sz="1200" i="0" dirty="0">
                <a:solidFill>
                  <a:srgbClr val="4F213A"/>
                </a:solidFill>
                <a:effectLst/>
                <a:latin typeface="Arial" panose="020B0604020202020204" pitchFamily="34" charset="0"/>
              </a:rPr>
              <a:t>OME Certification</a:t>
            </a:r>
            <a:endParaRPr lang="en-US" sz="1200" i="0" dirty="0">
              <a:solidFill>
                <a:srgbClr val="4F213A"/>
              </a:solidFill>
              <a:effectLst/>
              <a:latin typeface="Arial" panose="020B0604020202020204" pitchFamily="34" charset="0"/>
            </a:endParaRPr>
          </a:p>
          <a:p>
            <a:pPr>
              <a:lnSpc>
                <a:spcPct val="100000"/>
              </a:lnSpc>
              <a:spcBef>
                <a:spcPts val="600"/>
              </a:spcBef>
            </a:pPr>
            <a:endParaRPr lang="en-GB" dirty="0"/>
          </a:p>
        </p:txBody>
      </p:sp>
      <p:sp>
        <p:nvSpPr>
          <p:cNvPr id="7" name="Slide Number Placeholder 7">
            <a:extLst>
              <a:ext uri="{FF2B5EF4-FFF2-40B4-BE49-F238E27FC236}">
                <a16:creationId xmlns:a16="http://schemas.microsoft.com/office/drawing/2014/main" id="{1BD8802A-CF6A-4BE0-B738-1894D6146036}"/>
              </a:ext>
            </a:extLst>
          </p:cNvPr>
          <p:cNvSpPr>
            <a:spLocks noGrp="1"/>
          </p:cNvSpPr>
          <p:nvPr>
            <p:ph type="sldNum" sz="quarter" idx="12"/>
          </p:nvPr>
        </p:nvSpPr>
        <p:spPr>
          <a:xfrm>
            <a:off x="10909331" y="6490801"/>
            <a:ext cx="1080000" cy="317504"/>
          </a:xfrm>
          <a:prstGeom prst="rect">
            <a:avLst/>
          </a:prstGeom>
        </p:spPr>
        <p:txBody>
          <a:bodyPr/>
          <a:lstStyle/>
          <a:p>
            <a:pPr algn="r"/>
            <a:fld id="{5C01B2B2-3B32-4177-9645-58C2813D6AA3}" type="slidenum">
              <a:rPr lang="en-GB" sz="1100" smtClean="0">
                <a:solidFill>
                  <a:srgbClr val="4F213A"/>
                </a:solidFill>
              </a:rPr>
              <a:pPr algn="r"/>
              <a:t>65</a:t>
            </a:fld>
            <a:endParaRPr lang="en-GB">
              <a:solidFill>
                <a:srgbClr val="4F213A"/>
              </a:solidFill>
            </a:endParaRPr>
          </a:p>
        </p:txBody>
      </p:sp>
      <p:pic>
        <p:nvPicPr>
          <p:cNvPr id="12" name="Content Placeholder 9" descr="DSA logo">
            <a:extLst>
              <a:ext uri="{FF2B5EF4-FFF2-40B4-BE49-F238E27FC236}">
                <a16:creationId xmlns:a16="http://schemas.microsoft.com/office/drawing/2014/main" id="{0F7A37C9-239E-4847-8300-742CD8ED6C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7901" y="358192"/>
            <a:ext cx="2669718" cy="408263"/>
          </a:xfrm>
          <a:prstGeom prst="rect">
            <a:avLst/>
          </a:prstGeom>
        </p:spPr>
      </p:pic>
      <p:sp>
        <p:nvSpPr>
          <p:cNvPr id="9" name="Rectangle 8">
            <a:extLst>
              <a:ext uri="{FF2B5EF4-FFF2-40B4-BE49-F238E27FC236}">
                <a16:creationId xmlns:a16="http://schemas.microsoft.com/office/drawing/2014/main" id="{2F1EAC19-9E6E-412B-8599-89DD4EA137B3}"/>
              </a:ext>
            </a:extLst>
          </p:cNvPr>
          <p:cNvSpPr/>
          <p:nvPr/>
        </p:nvSpPr>
        <p:spPr>
          <a:xfrm>
            <a:off x="6543675" y="0"/>
            <a:ext cx="5648325" cy="6420678"/>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3" name="TextBox 12">
            <a:extLst>
              <a:ext uri="{FF2B5EF4-FFF2-40B4-BE49-F238E27FC236}">
                <a16:creationId xmlns:a16="http://schemas.microsoft.com/office/drawing/2014/main" id="{A1162560-2AE1-451B-9E09-E28C426EB0E5}"/>
              </a:ext>
            </a:extLst>
          </p:cNvPr>
          <p:cNvSpPr txBox="1"/>
          <p:nvPr/>
        </p:nvSpPr>
        <p:spPr>
          <a:xfrm>
            <a:off x="1775999" y="6554754"/>
            <a:ext cx="8640000" cy="169277"/>
          </a:xfrm>
          <a:prstGeom prst="rect">
            <a:avLst/>
          </a:prstGeom>
          <a:noFill/>
        </p:spPr>
        <p:txBody>
          <a:bodyPr wrap="square" lIns="0" tIns="0" rIns="0" bIns="0" rtlCol="0" anchor="b" anchorCtr="0">
            <a:spAutoFit/>
          </a:bodyPr>
          <a:lstStyle/>
          <a:p>
            <a:pPr algn="ctr"/>
            <a:r>
              <a:rPr lang="en-GB" sz="1100" dirty="0">
                <a:solidFill>
                  <a:srgbClr val="532A45"/>
                </a:solidFill>
                <a:latin typeface="Arial" panose="020B0604020202020204" pitchFamily="34" charset="0"/>
                <a:cs typeface="Arial" panose="020B0604020202020204" pitchFamily="34" charset="0"/>
              </a:rPr>
              <a:t>[OFFICIAL]</a:t>
            </a:r>
          </a:p>
        </p:txBody>
      </p:sp>
      <p:cxnSp>
        <p:nvCxnSpPr>
          <p:cNvPr id="8" name="Straight Connector 7">
            <a:extLst>
              <a:ext uri="{FF2B5EF4-FFF2-40B4-BE49-F238E27FC236}">
                <a16:creationId xmlns:a16="http://schemas.microsoft.com/office/drawing/2014/main" id="{6E594432-86FA-40DA-8800-82CB0FE0FD6B}"/>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435722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p:txBody>
          <a:bodyPr>
            <a:normAutofit/>
          </a:bodyPr>
          <a:lstStyle/>
          <a:p>
            <a:r>
              <a:rPr lang="en-GB" dirty="0"/>
              <a:t>OME Certification</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03585" y="1822450"/>
            <a:ext cx="11180455" cy="4126192"/>
          </a:xfrm>
        </p:spPr>
        <p:txBody>
          <a:bodyPr vert="horz" lIns="91440" tIns="45720" rIns="91440" bIns="45720" rtlCol="0" anchor="t">
            <a:normAutofit fontScale="85000" lnSpcReduction="20000"/>
          </a:bodyPr>
          <a:lstStyle/>
          <a:p>
            <a:pPr>
              <a:lnSpc>
                <a:spcPct val="124000"/>
              </a:lnSpc>
            </a:pPr>
            <a:r>
              <a:rPr lang="en-GB" b="1" u="sng" dirty="0"/>
              <a:t>Requirement </a:t>
            </a:r>
            <a:r>
              <a:rPr lang="en-GB" dirty="0"/>
              <a:t>- Extract from the Defence Safety Regulatory Review:​</a:t>
            </a:r>
          </a:p>
          <a:p>
            <a:pPr marL="914400" lvl="2" indent="0">
              <a:lnSpc>
                <a:spcPct val="124000"/>
              </a:lnSpc>
              <a:buNone/>
            </a:pPr>
            <a:r>
              <a:rPr lang="en-GB" i="1" dirty="0"/>
              <a:t>“Notwithstanding the ‘best efforts’ currently in place, the Review concluded that greater independence of the assurance process could be achieved if DOSR was responsible for the formal certification of weapons systems (including Lasers), informed by the detailed evidence presented by Project Teams and the OME Safety Review Panel (OSRP) based on the OSRP Assurance Statement.​”</a:t>
            </a:r>
            <a:endParaRPr lang="en-GB" dirty="0"/>
          </a:p>
          <a:p>
            <a:pPr>
              <a:lnSpc>
                <a:spcPct val="124000"/>
              </a:lnSpc>
            </a:pPr>
            <a:r>
              <a:rPr lang="en-GB" dirty="0"/>
              <a:t>The transfer of this function would not require technical work to be repeated or a large uplift in DOSR personnel but it would create a stronger assurance model.</a:t>
            </a:r>
          </a:p>
          <a:p>
            <a:pPr>
              <a:lnSpc>
                <a:spcPct val="124000"/>
              </a:lnSpc>
            </a:pPr>
            <a:r>
              <a:rPr lang="en-GB" dirty="0">
                <a:cs typeface="Arial"/>
              </a:rPr>
              <a:t>UK Legislation: Explosives Regulations 2014​ Part 13</a:t>
            </a:r>
          </a:p>
          <a:p>
            <a:pPr lvl="1">
              <a:lnSpc>
                <a:spcPct val="124000"/>
              </a:lnSpc>
            </a:pPr>
            <a:r>
              <a:rPr lang="en-GB" dirty="0">
                <a:cs typeface="Arial"/>
              </a:rPr>
              <a:t>Regulation 39 – Placing on the market of civil explosives​</a:t>
            </a:r>
          </a:p>
          <a:p>
            <a:pPr lvl="2">
              <a:lnSpc>
                <a:spcPct val="124000"/>
              </a:lnSpc>
            </a:pPr>
            <a:r>
              <a:rPr lang="en-GB" dirty="0">
                <a:cs typeface="Arial"/>
              </a:rPr>
              <a:t>Essential Safety Requirements​</a:t>
            </a:r>
          </a:p>
          <a:p>
            <a:pPr lvl="1">
              <a:lnSpc>
                <a:spcPct val="124000"/>
              </a:lnSpc>
            </a:pPr>
            <a:r>
              <a:rPr lang="en-GB" dirty="0">
                <a:cs typeface="Arial"/>
              </a:rPr>
              <a:t>Regulation 40 – Conformity Attestation​</a:t>
            </a:r>
          </a:p>
          <a:p>
            <a:pPr>
              <a:lnSpc>
                <a:spcPct val="124000"/>
              </a:lnSpc>
            </a:pPr>
            <a:r>
              <a:rPr lang="en-GB" dirty="0">
                <a:cs typeface="Arial"/>
              </a:rPr>
              <a:t>Both do not apply to military explosives and therefore Defence Regulation is required to achieve outcomes which are at least as good as those required by the legislation.</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66</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1F675075-5D1E-D3E9-422D-B8BC0CB691EE}"/>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285969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p:txBody>
          <a:bodyPr>
            <a:normAutofit/>
          </a:bodyPr>
          <a:lstStyle/>
          <a:p>
            <a:r>
              <a:rPr lang="en-GB" dirty="0"/>
              <a:t>OME Certification</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03585" y="1822450"/>
            <a:ext cx="11180455" cy="4126192"/>
          </a:xfrm>
        </p:spPr>
        <p:txBody>
          <a:bodyPr vert="horz" lIns="91440" tIns="45720" rIns="91440" bIns="45720" rtlCol="0" anchor="t">
            <a:normAutofit/>
          </a:bodyPr>
          <a:lstStyle/>
          <a:p>
            <a:r>
              <a:rPr lang="en-GB" dirty="0"/>
              <a:t>Agreed Definition (for Defence OME)</a:t>
            </a:r>
          </a:p>
          <a:p>
            <a:pPr lvl="1"/>
            <a:r>
              <a:rPr lang="en-GB" dirty="0">
                <a:cs typeface="Arial"/>
              </a:rPr>
              <a:t>A process overseen by the Regulator, </a:t>
            </a:r>
          </a:p>
          <a:p>
            <a:pPr lvl="1"/>
            <a:r>
              <a:rPr lang="en-GB" dirty="0">
                <a:cs typeface="Arial"/>
              </a:rPr>
              <a:t>by which a competent, independent Certifying Body, </a:t>
            </a:r>
          </a:p>
          <a:p>
            <a:pPr lvl="1"/>
            <a:r>
              <a:rPr lang="en-GB" dirty="0">
                <a:cs typeface="Arial"/>
              </a:rPr>
              <a:t>determines the level of compliance of Defence OME </a:t>
            </a:r>
          </a:p>
          <a:p>
            <a:pPr lvl="1"/>
            <a:r>
              <a:rPr lang="en-GB" dirty="0">
                <a:cs typeface="Arial"/>
              </a:rPr>
              <a:t>against defined safety and environmental standards.  </a:t>
            </a:r>
          </a:p>
          <a:p>
            <a:pPr lvl="1"/>
            <a:r>
              <a:rPr lang="en-GB" dirty="0">
                <a:cs typeface="Arial"/>
              </a:rPr>
              <a:t>This will also include an assessment of the safety management arrangements and limitations of use </a:t>
            </a:r>
          </a:p>
          <a:p>
            <a:pPr lvl="1"/>
            <a:r>
              <a:rPr lang="en-GB" dirty="0">
                <a:cs typeface="Arial"/>
              </a:rPr>
              <a:t>across the entire Manufacture to Target or Disposal Sequence (MTDS), </a:t>
            </a:r>
          </a:p>
          <a:p>
            <a:pPr lvl="1"/>
            <a:r>
              <a:rPr lang="en-GB" dirty="0">
                <a:cs typeface="Arial"/>
              </a:rPr>
              <a:t>resulting in the issue of a “Certificate of OME Regulatory Compliance (CORC)”.</a:t>
            </a:r>
          </a:p>
          <a:p>
            <a:pPr lvl="1"/>
            <a:endParaRPr lang="en-GB" dirty="0">
              <a:cs typeface="Arial"/>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67</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F29C6CFB-5B30-21BD-8F04-27687255E660}"/>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33443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p:txBody>
          <a:bodyPr>
            <a:normAutofit/>
          </a:bodyPr>
          <a:lstStyle/>
          <a:p>
            <a:r>
              <a:rPr lang="en-GB" dirty="0"/>
              <a:t>OME Certification - Principles</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03585" y="1822450"/>
            <a:ext cx="11180455" cy="4126192"/>
          </a:xfrm>
        </p:spPr>
        <p:txBody>
          <a:bodyPr vert="horz" lIns="91440" tIns="45720" rIns="91440" bIns="45720" rtlCol="0" anchor="t">
            <a:normAutofit/>
          </a:bodyPr>
          <a:lstStyle/>
          <a:p>
            <a:r>
              <a:rPr lang="en-GB" b="1" u="sng" dirty="0"/>
              <a:t>Defined safety standards.</a:t>
            </a:r>
            <a:r>
              <a:rPr lang="en-GB" dirty="0"/>
              <a:t> Safety standards are the foundation of certification: the body of knowledge.​</a:t>
            </a:r>
          </a:p>
          <a:p>
            <a:r>
              <a:rPr lang="en-GB" b="1" u="sng" dirty="0"/>
              <a:t>Competence of the Certifying Body.</a:t>
            </a:r>
            <a:r>
              <a:rPr lang="en-GB" dirty="0"/>
              <a:t> Certifying Body Members should be subject matter experts.​</a:t>
            </a:r>
          </a:p>
          <a:p>
            <a:r>
              <a:rPr lang="en-GB" b="1" u="sng" dirty="0"/>
              <a:t>Independence between the Applicant and the Certifying Body.</a:t>
            </a:r>
            <a:r>
              <a:rPr lang="en-GB" dirty="0"/>
              <a:t> The Certifying Body must be objective in its judgement free from financial, commercial or operational pressures.​</a:t>
            </a:r>
          </a:p>
          <a:p>
            <a:r>
              <a:rPr lang="en-GB" b="1" u="sng" dirty="0"/>
              <a:t>Tolerability of risk.</a:t>
            </a:r>
            <a:r>
              <a:rPr lang="en-GB" dirty="0"/>
              <a:t> In the military construct, certification is overlaid upon a landscape where risk may be tolerated if justified by the gain in operational capability.​</a:t>
            </a:r>
          </a:p>
          <a:p>
            <a:r>
              <a:rPr lang="en-GB" b="1" u="sng" dirty="0"/>
              <a:t>Consequence of certification.</a:t>
            </a:r>
            <a:r>
              <a:rPr lang="en-GB" dirty="0"/>
              <a:t> For a certification system to operate effectively, its outcome must have consequences, both positive and negative, otherwise there is no motivation to drive the Regulated Community to achieve it.</a:t>
            </a:r>
            <a:endParaRPr lang="en-GB" dirty="0">
              <a:cs typeface="Arial"/>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68</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ABAB138B-876B-C887-0ACD-E51A20F5C8C1}"/>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638155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p:txBody>
          <a:bodyPr>
            <a:normAutofit/>
          </a:bodyPr>
          <a:lstStyle/>
          <a:p>
            <a:r>
              <a:rPr lang="en-GB" dirty="0"/>
              <a:t>OME Certification - Benefits</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503585" y="1822450"/>
            <a:ext cx="11180455" cy="4126192"/>
          </a:xfrm>
        </p:spPr>
        <p:txBody>
          <a:bodyPr vert="horz" lIns="91440" tIns="45720" rIns="91440" bIns="45720" rtlCol="0" anchor="t">
            <a:normAutofit fontScale="92500" lnSpcReduction="10000"/>
          </a:bodyPr>
          <a:lstStyle/>
          <a:p>
            <a:r>
              <a:rPr lang="en-GB" dirty="0"/>
              <a:t>Most of the benefits of certification are for improved safety:​</a:t>
            </a:r>
          </a:p>
          <a:p>
            <a:r>
              <a:rPr lang="en-GB" b="1" u="sng" dirty="0"/>
              <a:t>Early recognition of safety standards</a:t>
            </a:r>
            <a:r>
              <a:rPr lang="en-GB" dirty="0"/>
              <a:t> by those setting requirements and/or contract specifications, and also by potential the designers/manufacturers/sellers of the products, such that safety is designed-in from the start. ​</a:t>
            </a:r>
          </a:p>
          <a:p>
            <a:r>
              <a:rPr lang="en-GB" b="1" u="sng" dirty="0"/>
              <a:t>Consistency.</a:t>
            </a:r>
            <a:r>
              <a:rPr lang="en-GB" dirty="0"/>
              <a:t> Institutes and supports a more consistent and systematic approach to OME product safety. ​</a:t>
            </a:r>
          </a:p>
          <a:p>
            <a:r>
              <a:rPr lang="en-GB" b="1" u="sng" dirty="0"/>
              <a:t>Regulatory Oversight.</a:t>
            </a:r>
            <a:r>
              <a:rPr lang="en-GB" dirty="0"/>
              <a:t> Enables the Regulator to exercise oversight of the acquisition of new/modified OME products and, where appropriate, to exert influence. ​</a:t>
            </a:r>
          </a:p>
          <a:p>
            <a:r>
              <a:rPr lang="en-GB" b="1" u="sng" dirty="0"/>
              <a:t>Risk Reduction.</a:t>
            </a:r>
            <a:r>
              <a:rPr lang="en-GB" dirty="0"/>
              <a:t> Reduces unforeseen transfer of risk to the Front Line by avoiding ‘surprise hazards’ being identified too late in the design process to be eliminated.​</a:t>
            </a:r>
          </a:p>
          <a:p>
            <a:r>
              <a:rPr lang="en-GB" b="1" u="sng" dirty="0"/>
              <a:t>Culture.</a:t>
            </a:r>
            <a:r>
              <a:rPr lang="en-GB" dirty="0"/>
              <a:t> Promotes a ‘Learning Culture’, in that safety standards are often borne of past accidents.​</a:t>
            </a:r>
          </a:p>
          <a:p>
            <a:r>
              <a:rPr lang="en-GB" b="1" u="sng" dirty="0"/>
              <a:t>Safety Baseline.</a:t>
            </a:r>
            <a:r>
              <a:rPr lang="en-GB" dirty="0"/>
              <a:t> Creates a sound knowledge-base for the ongoing safety management of the OME product once in service. </a:t>
            </a:r>
            <a:endParaRPr lang="en-GB" dirty="0">
              <a:cs typeface="Arial"/>
            </a:endParaRP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69</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cxnSp>
        <p:nvCxnSpPr>
          <p:cNvPr id="3" name="Straight Connector 2">
            <a:extLst>
              <a:ext uri="{FF2B5EF4-FFF2-40B4-BE49-F238E27FC236}">
                <a16:creationId xmlns:a16="http://schemas.microsoft.com/office/drawing/2014/main" id="{91771164-8169-BF40-491F-47BA2C1E6C4E}"/>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930404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3224483" y="250563"/>
            <a:ext cx="8640001" cy="560250"/>
          </a:xfrm>
        </p:spPr>
        <p:txBody>
          <a:bodyPr>
            <a:normAutofit fontScale="90000"/>
          </a:bodyPr>
          <a:lstStyle/>
          <a:p>
            <a:r>
              <a:rPr lang="en-GB" dirty="0"/>
              <a:t>Alignment of 3 Stages / 5 Phases of the DOME CP with MOD 3 stage approval process (JSP 655)</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70</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10" name="TextBox 9">
            <a:extLst>
              <a:ext uri="{FF2B5EF4-FFF2-40B4-BE49-F238E27FC236}">
                <a16:creationId xmlns:a16="http://schemas.microsoft.com/office/drawing/2014/main" id="{B2079323-AD60-4C28-B4BB-7795768D37E6}"/>
              </a:ext>
            </a:extLst>
          </p:cNvPr>
          <p:cNvSpPr txBox="1"/>
          <p:nvPr/>
        </p:nvSpPr>
        <p:spPr>
          <a:xfrm>
            <a:off x="8427121" y="6531306"/>
            <a:ext cx="3437363" cy="276999"/>
          </a:xfrm>
          <a:prstGeom prst="rect">
            <a:avLst/>
          </a:prstGeom>
          <a:noFill/>
        </p:spPr>
        <p:txBody>
          <a:bodyPr wrap="square">
            <a:spAutoFit/>
          </a:bodyPr>
          <a:lstStyle/>
          <a:p>
            <a:r>
              <a:rPr lang="en-GB" sz="1200" dirty="0"/>
              <a:t>*JSP 655 – Defence Investment Approvals</a:t>
            </a:r>
          </a:p>
        </p:txBody>
      </p:sp>
      <p:grpSp>
        <p:nvGrpSpPr>
          <p:cNvPr id="1040" name="Group 1039">
            <a:extLst>
              <a:ext uri="{FF2B5EF4-FFF2-40B4-BE49-F238E27FC236}">
                <a16:creationId xmlns:a16="http://schemas.microsoft.com/office/drawing/2014/main" id="{1B41BE2E-7B05-3AE9-4D0E-1EC058E51B64}"/>
              </a:ext>
            </a:extLst>
          </p:cNvPr>
          <p:cNvGrpSpPr/>
          <p:nvPr/>
        </p:nvGrpSpPr>
        <p:grpSpPr>
          <a:xfrm>
            <a:off x="2382838" y="1285815"/>
            <a:ext cx="7463390" cy="2521205"/>
            <a:chOff x="2382838" y="1285815"/>
            <a:chExt cx="7463390" cy="2521205"/>
          </a:xfrm>
        </p:grpSpPr>
        <p:pic>
          <p:nvPicPr>
            <p:cNvPr id="1028" name="Picture 4">
              <a:extLst>
                <a:ext uri="{FF2B5EF4-FFF2-40B4-BE49-F238E27FC236}">
                  <a16:creationId xmlns:a16="http://schemas.microsoft.com/office/drawing/2014/main" id="{6672B4C1-A438-923C-28AF-5C0A1B839C0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82838" y="1873049"/>
              <a:ext cx="7463390" cy="193397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44F87CD-F90C-9E9A-D232-05EB2FEE2A8E}"/>
                </a:ext>
              </a:extLst>
            </p:cNvPr>
            <p:cNvSpPr txBox="1"/>
            <p:nvPr/>
          </p:nvSpPr>
          <p:spPr>
            <a:xfrm>
              <a:off x="2382838" y="1285815"/>
              <a:ext cx="7463390" cy="523220"/>
            </a:xfrm>
            <a:prstGeom prst="rect">
              <a:avLst/>
            </a:prstGeom>
            <a:noFill/>
          </p:spPr>
          <p:txBody>
            <a:bodyPr wrap="square">
              <a:spAutoFit/>
            </a:bodyPr>
            <a:lstStyle/>
            <a:p>
              <a:r>
                <a:rPr lang="en-GB" sz="1400" i="0" u="none" strike="noStrike" dirty="0">
                  <a:solidFill>
                    <a:srgbClr val="000000"/>
                  </a:solidFill>
                  <a:effectLst/>
                  <a:latin typeface="Arial" panose="020B0604020202020204" pitchFamily="34" charset="0"/>
                </a:rPr>
                <a:t>Strategic Outline Case (SOC), Outline Business Case (OBC), Full Business Case (FBC), Joint Requirements Oversight Committee (JROC), Approving Authority (AA)</a:t>
              </a:r>
              <a:endParaRPr lang="en-GB" sz="1400" dirty="0"/>
            </a:p>
          </p:txBody>
        </p:sp>
        <p:grpSp>
          <p:nvGrpSpPr>
            <p:cNvPr id="17" name="Group 16">
              <a:extLst>
                <a:ext uri="{FF2B5EF4-FFF2-40B4-BE49-F238E27FC236}">
                  <a16:creationId xmlns:a16="http://schemas.microsoft.com/office/drawing/2014/main" id="{88489C37-3D60-58E3-0C54-E167A93EAE93}"/>
                </a:ext>
              </a:extLst>
            </p:cNvPr>
            <p:cNvGrpSpPr/>
            <p:nvPr/>
          </p:nvGrpSpPr>
          <p:grpSpPr>
            <a:xfrm>
              <a:off x="5876079" y="3205803"/>
              <a:ext cx="725552" cy="412536"/>
              <a:chOff x="4194314" y="3228230"/>
              <a:chExt cx="628152" cy="1167271"/>
            </a:xfrm>
          </p:grpSpPr>
          <p:cxnSp>
            <p:nvCxnSpPr>
              <p:cNvPr id="14" name="Straight Arrow Connector 13">
                <a:extLst>
                  <a:ext uri="{FF2B5EF4-FFF2-40B4-BE49-F238E27FC236}">
                    <a16:creationId xmlns:a16="http://schemas.microsoft.com/office/drawing/2014/main" id="{9BF062F1-EF6B-7721-63AA-63FAEA2CC7E5}"/>
                  </a:ext>
                </a:extLst>
              </p:cNvPr>
              <p:cNvCxnSpPr/>
              <p:nvPr/>
            </p:nvCxnSpPr>
            <p:spPr>
              <a:xfrm flipV="1">
                <a:off x="4508390" y="3228230"/>
                <a:ext cx="0" cy="601216"/>
              </a:xfrm>
              <a:prstGeom prst="straightConnector1">
                <a:avLst/>
              </a:prstGeom>
              <a:ln w="28575">
                <a:solidFill>
                  <a:srgbClr val="4F213A"/>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38E7E298-58E6-1742-A857-9892B1D13008}"/>
                  </a:ext>
                </a:extLst>
              </p:cNvPr>
              <p:cNvSpPr txBox="1"/>
              <p:nvPr/>
            </p:nvSpPr>
            <p:spPr>
              <a:xfrm>
                <a:off x="4194314" y="3829445"/>
                <a:ext cx="628152" cy="566056"/>
              </a:xfrm>
              <a:prstGeom prst="rect">
                <a:avLst/>
              </a:prstGeom>
              <a:noFill/>
              <a:ln w="28575">
                <a:solidFill>
                  <a:srgbClr val="4F213A"/>
                </a:solidFill>
              </a:ln>
            </p:spPr>
            <p:txBody>
              <a:bodyPr wrap="square" rtlCol="0">
                <a:spAutoFit/>
              </a:bodyPr>
              <a:lstStyle/>
              <a:p>
                <a:pPr algn="ctr"/>
                <a:r>
                  <a:rPr lang="en-GB" sz="700" dirty="0"/>
                  <a:t>2LOD OSRP</a:t>
                </a:r>
              </a:p>
            </p:txBody>
          </p:sp>
        </p:grpSp>
        <p:grpSp>
          <p:nvGrpSpPr>
            <p:cNvPr id="24" name="Group 23">
              <a:extLst>
                <a:ext uri="{FF2B5EF4-FFF2-40B4-BE49-F238E27FC236}">
                  <a16:creationId xmlns:a16="http://schemas.microsoft.com/office/drawing/2014/main" id="{6F39AFD4-E45F-AC99-607B-411C8A760E2D}"/>
                </a:ext>
              </a:extLst>
            </p:cNvPr>
            <p:cNvGrpSpPr/>
            <p:nvPr/>
          </p:nvGrpSpPr>
          <p:grpSpPr>
            <a:xfrm>
              <a:off x="7108428" y="3215082"/>
              <a:ext cx="725552" cy="412536"/>
              <a:chOff x="4194314" y="3228230"/>
              <a:chExt cx="628152" cy="1167271"/>
            </a:xfrm>
          </p:grpSpPr>
          <p:cxnSp>
            <p:nvCxnSpPr>
              <p:cNvPr id="25" name="Straight Arrow Connector 24">
                <a:extLst>
                  <a:ext uri="{FF2B5EF4-FFF2-40B4-BE49-F238E27FC236}">
                    <a16:creationId xmlns:a16="http://schemas.microsoft.com/office/drawing/2014/main" id="{03BF44B4-E99E-4FCF-FE38-298B5FC78AB3}"/>
                  </a:ext>
                </a:extLst>
              </p:cNvPr>
              <p:cNvCxnSpPr/>
              <p:nvPr/>
            </p:nvCxnSpPr>
            <p:spPr>
              <a:xfrm flipV="1">
                <a:off x="4508390" y="3228230"/>
                <a:ext cx="0" cy="601216"/>
              </a:xfrm>
              <a:prstGeom prst="straightConnector1">
                <a:avLst/>
              </a:prstGeom>
              <a:ln w="28575">
                <a:solidFill>
                  <a:srgbClr val="4F213A"/>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10F4A037-4956-B34C-B8CC-F268B9ECEC54}"/>
                  </a:ext>
                </a:extLst>
              </p:cNvPr>
              <p:cNvSpPr txBox="1"/>
              <p:nvPr/>
            </p:nvSpPr>
            <p:spPr>
              <a:xfrm>
                <a:off x="4194314" y="3829445"/>
                <a:ext cx="628152" cy="566056"/>
              </a:xfrm>
              <a:prstGeom prst="rect">
                <a:avLst/>
              </a:prstGeom>
              <a:noFill/>
              <a:ln w="28575">
                <a:solidFill>
                  <a:srgbClr val="4F213A"/>
                </a:solidFill>
              </a:ln>
            </p:spPr>
            <p:txBody>
              <a:bodyPr wrap="square" rtlCol="0">
                <a:spAutoFit/>
              </a:bodyPr>
              <a:lstStyle/>
              <a:p>
                <a:pPr algn="ctr"/>
                <a:r>
                  <a:rPr lang="en-GB" sz="700" dirty="0"/>
                  <a:t>2LOD OSRP</a:t>
                </a:r>
              </a:p>
            </p:txBody>
          </p:sp>
        </p:grpSp>
        <p:grpSp>
          <p:nvGrpSpPr>
            <p:cNvPr id="27" name="Group 26">
              <a:extLst>
                <a:ext uri="{FF2B5EF4-FFF2-40B4-BE49-F238E27FC236}">
                  <a16:creationId xmlns:a16="http://schemas.microsoft.com/office/drawing/2014/main" id="{0A6358A0-BF92-ADE1-006E-2D2D0B05C72A}"/>
                </a:ext>
              </a:extLst>
            </p:cNvPr>
            <p:cNvGrpSpPr/>
            <p:nvPr/>
          </p:nvGrpSpPr>
          <p:grpSpPr>
            <a:xfrm>
              <a:off x="8764692" y="3200507"/>
              <a:ext cx="725552" cy="412536"/>
              <a:chOff x="4194314" y="3228230"/>
              <a:chExt cx="628152" cy="1167271"/>
            </a:xfrm>
          </p:grpSpPr>
          <p:cxnSp>
            <p:nvCxnSpPr>
              <p:cNvPr id="28" name="Straight Arrow Connector 27">
                <a:extLst>
                  <a:ext uri="{FF2B5EF4-FFF2-40B4-BE49-F238E27FC236}">
                    <a16:creationId xmlns:a16="http://schemas.microsoft.com/office/drawing/2014/main" id="{E2E9B2D3-79C6-9E65-3043-7A54D9DB8EDB}"/>
                  </a:ext>
                </a:extLst>
              </p:cNvPr>
              <p:cNvCxnSpPr/>
              <p:nvPr/>
            </p:nvCxnSpPr>
            <p:spPr>
              <a:xfrm flipV="1">
                <a:off x="4508390" y="3228230"/>
                <a:ext cx="0" cy="601216"/>
              </a:xfrm>
              <a:prstGeom prst="straightConnector1">
                <a:avLst/>
              </a:prstGeom>
              <a:ln w="28575">
                <a:solidFill>
                  <a:srgbClr val="4F213A"/>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F23765E1-6464-BBE8-3679-EBE121032463}"/>
                  </a:ext>
                </a:extLst>
              </p:cNvPr>
              <p:cNvSpPr txBox="1"/>
              <p:nvPr/>
            </p:nvSpPr>
            <p:spPr>
              <a:xfrm>
                <a:off x="4194314" y="3829445"/>
                <a:ext cx="628152" cy="566056"/>
              </a:xfrm>
              <a:prstGeom prst="rect">
                <a:avLst/>
              </a:prstGeom>
              <a:noFill/>
              <a:ln w="28575">
                <a:solidFill>
                  <a:srgbClr val="4F213A"/>
                </a:solidFill>
              </a:ln>
            </p:spPr>
            <p:txBody>
              <a:bodyPr wrap="square" rtlCol="0">
                <a:spAutoFit/>
              </a:bodyPr>
              <a:lstStyle/>
              <a:p>
                <a:pPr algn="ctr"/>
                <a:r>
                  <a:rPr lang="en-GB" sz="700" dirty="0"/>
                  <a:t>2LOD OSRP</a:t>
                </a:r>
              </a:p>
            </p:txBody>
          </p:sp>
        </p:grpSp>
      </p:grpSp>
      <p:sp>
        <p:nvSpPr>
          <p:cNvPr id="1029" name="Rectangle 6">
            <a:extLst>
              <a:ext uri="{FF2B5EF4-FFF2-40B4-BE49-F238E27FC236}">
                <a16:creationId xmlns:a16="http://schemas.microsoft.com/office/drawing/2014/main" id="{2CD55F4C-E2B0-EACB-CA6B-BAC6F9B35E58}"/>
              </a:ext>
            </a:extLst>
          </p:cNvPr>
          <p:cNvSpPr>
            <a:spLocks noChangeArrowheads="1"/>
          </p:cNvSpPr>
          <p:nvPr/>
        </p:nvSpPr>
        <p:spPr bwMode="auto">
          <a:xfrm>
            <a:off x="2382838" y="267493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35" name="Arrow: Bent 1034">
            <a:extLst>
              <a:ext uri="{FF2B5EF4-FFF2-40B4-BE49-F238E27FC236}">
                <a16:creationId xmlns:a16="http://schemas.microsoft.com/office/drawing/2014/main" id="{02AC8799-8BFB-A2EB-82F2-F8A3027B77EB}"/>
              </a:ext>
            </a:extLst>
          </p:cNvPr>
          <p:cNvSpPr/>
          <p:nvPr/>
        </p:nvSpPr>
        <p:spPr>
          <a:xfrm>
            <a:off x="8427121" y="2886995"/>
            <a:ext cx="417327" cy="1144085"/>
          </a:xfrm>
          <a:prstGeom prst="bentArrow">
            <a:avLst/>
          </a:prstGeom>
          <a:solidFill>
            <a:srgbClr val="4F213A"/>
          </a:solidFill>
          <a:ln>
            <a:solidFill>
              <a:srgbClr val="4F21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36" name="Arrow: Up 1035">
            <a:extLst>
              <a:ext uri="{FF2B5EF4-FFF2-40B4-BE49-F238E27FC236}">
                <a16:creationId xmlns:a16="http://schemas.microsoft.com/office/drawing/2014/main" id="{2275AB81-E882-D441-B4A5-B4B82BA8FBFF}"/>
              </a:ext>
            </a:extLst>
          </p:cNvPr>
          <p:cNvSpPr/>
          <p:nvPr/>
        </p:nvSpPr>
        <p:spPr>
          <a:xfrm>
            <a:off x="5500630" y="3476287"/>
            <a:ext cx="159192" cy="554794"/>
          </a:xfrm>
          <a:prstGeom prst="upArrow">
            <a:avLst/>
          </a:prstGeom>
          <a:solidFill>
            <a:srgbClr val="4F213A"/>
          </a:solidFill>
          <a:ln>
            <a:solidFill>
              <a:srgbClr val="4F21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7" name="Arrow: Up 1036">
            <a:extLst>
              <a:ext uri="{FF2B5EF4-FFF2-40B4-BE49-F238E27FC236}">
                <a16:creationId xmlns:a16="http://schemas.microsoft.com/office/drawing/2014/main" id="{5504D76F-E6BB-A6DB-FF12-FD8843E30B38}"/>
              </a:ext>
            </a:extLst>
          </p:cNvPr>
          <p:cNvSpPr/>
          <p:nvPr/>
        </p:nvSpPr>
        <p:spPr>
          <a:xfrm>
            <a:off x="6756622" y="3471028"/>
            <a:ext cx="159192" cy="554794"/>
          </a:xfrm>
          <a:prstGeom prst="upArrow">
            <a:avLst/>
          </a:prstGeom>
          <a:solidFill>
            <a:srgbClr val="4F213A"/>
          </a:solidFill>
          <a:ln>
            <a:solidFill>
              <a:srgbClr val="4F21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31" name="Table 1023">
            <a:extLst>
              <a:ext uri="{FF2B5EF4-FFF2-40B4-BE49-F238E27FC236}">
                <a16:creationId xmlns:a16="http://schemas.microsoft.com/office/drawing/2014/main" id="{D8E921D6-0B88-09B8-7019-B27BDF57D38C}"/>
              </a:ext>
            </a:extLst>
          </p:cNvPr>
          <p:cNvGraphicFramePr>
            <a:graphicFrameLocks noGrp="1"/>
          </p:cNvGraphicFramePr>
          <p:nvPr/>
        </p:nvGraphicFramePr>
        <p:xfrm>
          <a:off x="2382838" y="3859529"/>
          <a:ext cx="7463390" cy="2382520"/>
        </p:xfrm>
        <a:graphic>
          <a:graphicData uri="http://schemas.openxmlformats.org/drawingml/2006/table">
            <a:tbl>
              <a:tblPr firstRow="1" bandRow="1">
                <a:tableStyleId>{5940675A-B579-460E-94D1-54222C63F5DA}</a:tableStyleId>
              </a:tblPr>
              <a:tblGrid>
                <a:gridCol w="1386203">
                  <a:extLst>
                    <a:ext uri="{9D8B030D-6E8A-4147-A177-3AD203B41FA5}">
                      <a16:colId xmlns:a16="http://schemas.microsoft.com/office/drawing/2014/main" val="3760732452"/>
                    </a:ext>
                  </a:extLst>
                </a:gridCol>
                <a:gridCol w="2025729">
                  <a:extLst>
                    <a:ext uri="{9D8B030D-6E8A-4147-A177-3AD203B41FA5}">
                      <a16:colId xmlns:a16="http://schemas.microsoft.com/office/drawing/2014/main" val="3979295158"/>
                    </a:ext>
                  </a:extLst>
                </a:gridCol>
                <a:gridCol w="2025729">
                  <a:extLst>
                    <a:ext uri="{9D8B030D-6E8A-4147-A177-3AD203B41FA5}">
                      <a16:colId xmlns:a16="http://schemas.microsoft.com/office/drawing/2014/main" val="4034635205"/>
                    </a:ext>
                  </a:extLst>
                </a:gridCol>
                <a:gridCol w="2025729">
                  <a:extLst>
                    <a:ext uri="{9D8B030D-6E8A-4147-A177-3AD203B41FA5}">
                      <a16:colId xmlns:a16="http://schemas.microsoft.com/office/drawing/2014/main" val="3691300240"/>
                    </a:ext>
                  </a:extLst>
                </a:gridCol>
              </a:tblGrid>
              <a:tr h="0">
                <a:tc rowSpan="5">
                  <a:txBody>
                    <a:bodyPr/>
                    <a:lstStyle/>
                    <a:p>
                      <a:r>
                        <a:rPr lang="en-GB" sz="1200" dirty="0"/>
                        <a:t>Defence OME</a:t>
                      </a:r>
                    </a:p>
                    <a:p>
                      <a:endParaRPr lang="en-GB" sz="1200" dirty="0"/>
                    </a:p>
                    <a:p>
                      <a:r>
                        <a:rPr lang="en-GB" sz="1200" dirty="0"/>
                        <a:t>3 Stages / 5 Phases of the Certification Process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900" b="1" dirty="0"/>
                        <a:t>Stage 1: Certification Strategy</a:t>
                      </a:r>
                    </a:p>
                    <a:p>
                      <a:endParaRPr lang="en-GB" sz="900" dirty="0"/>
                    </a:p>
                    <a:p>
                      <a:r>
                        <a:rPr lang="en-GB" sz="900" dirty="0"/>
                        <a:t>(Applicant and Certification Body agree Certification Strategy at Concept Phase, and include details in OBC)</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DEB0C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dirty="0">
                          <a:solidFill>
                            <a:srgbClr val="000000"/>
                          </a:solidFill>
                          <a:effectLst/>
                        </a:rPr>
                        <a:t>Stage 2​: Certification Basis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0" dirty="0">
                        <a:solidFill>
                          <a:srgbClr val="000000"/>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dirty="0">
                          <a:solidFill>
                            <a:srgbClr val="000000"/>
                          </a:solidFill>
                          <a:effectLst/>
                        </a:rPr>
                        <a:t>(Applicant and Certification Body agree Certification Basis at Assessment Phase and include details in FBC)​</a:t>
                      </a:r>
                    </a:p>
                    <a:p>
                      <a:endParaRPr lang="en-GB" sz="9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BD639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dirty="0">
                          <a:solidFill>
                            <a:schemeClr val="bg1"/>
                          </a:solidFill>
                          <a:effectLst/>
                        </a:rPr>
                        <a:t>Stage 3​: Certification​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b="0" dirty="0">
                        <a:solidFill>
                          <a:schemeClr val="bg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dirty="0">
                          <a:solidFill>
                            <a:schemeClr val="bg1"/>
                          </a:solidFill>
                          <a:effectLst/>
                        </a:rPr>
                        <a:t>(Conducted prior to series production of the OME, Output in a Certificate of Regulatory Compliance (CORC) issued by the Certification body to OME DT)</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7C345B"/>
                    </a:solidFill>
                  </a:tcPr>
                </a:tc>
                <a:extLst>
                  <a:ext uri="{0D108BD9-81ED-4DB2-BD59-A6C34878D82A}">
                    <a16:rowId xmlns:a16="http://schemas.microsoft.com/office/drawing/2014/main" val="3731066377"/>
                  </a:ext>
                </a:extLst>
              </a:tr>
              <a:tr h="0">
                <a:tc vMerge="1">
                  <a:txBody>
                    <a:bodyPr/>
                    <a:lstStyle/>
                    <a:p>
                      <a:endParaRPr lang="en-GB" dirty="0"/>
                    </a:p>
                  </a:txBody>
                  <a:tcPr/>
                </a:tc>
                <a:tc>
                  <a:txBody>
                    <a:bodyPr/>
                    <a:lstStyle/>
                    <a:p>
                      <a:pPr algn="ctr"/>
                      <a:r>
                        <a:rPr lang="en-GB" sz="900" dirty="0">
                          <a:solidFill>
                            <a:schemeClr val="bg1"/>
                          </a:solidFill>
                        </a:rPr>
                        <a:t>Phase 1</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186169"/>
                    </a:solidFill>
                  </a:tcPr>
                </a:tc>
                <a:tc>
                  <a:txBody>
                    <a:bodyPr/>
                    <a:lstStyle/>
                    <a:p>
                      <a:pPr algn="ctr"/>
                      <a:r>
                        <a:rPr lang="en-GB" sz="900" dirty="0">
                          <a:solidFill>
                            <a:schemeClr val="bg1"/>
                          </a:solidFill>
                        </a:rPr>
                        <a:t>Phase 2</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86169"/>
                    </a:solidFill>
                  </a:tcPr>
                </a:tc>
                <a:tc>
                  <a:txBody>
                    <a:bodyPr/>
                    <a:lstStyle/>
                    <a:p>
                      <a:pPr algn="ctr"/>
                      <a:r>
                        <a:rPr lang="en-GB" sz="900" dirty="0">
                          <a:solidFill>
                            <a:schemeClr val="bg1"/>
                          </a:solidFill>
                        </a:rPr>
                        <a:t>Phase 4</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86169"/>
                    </a:solidFill>
                  </a:tcPr>
                </a:tc>
                <a:extLst>
                  <a:ext uri="{0D108BD9-81ED-4DB2-BD59-A6C34878D82A}">
                    <a16:rowId xmlns:a16="http://schemas.microsoft.com/office/drawing/2014/main" val="2444119555"/>
                  </a:ext>
                </a:extLst>
              </a:tr>
              <a:tr h="0">
                <a:tc v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dirty="0">
                          <a:solidFill>
                            <a:srgbClr val="000000"/>
                          </a:solidFill>
                          <a:effectLst/>
                        </a:rPr>
                        <a:t>Definition and agreement of the working methods with the applicant​</a:t>
                      </a:r>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D0F1F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dirty="0">
                          <a:solidFill>
                            <a:srgbClr val="000000"/>
                          </a:solidFill>
                          <a:effectLst/>
                        </a:rPr>
                        <a:t>Technical familiarisation and establishment of the initial certification basis​</a:t>
                      </a:r>
                      <a:endParaRPr lang="en-GB" sz="900" b="0" i="0" dirty="0">
                        <a:solidFill>
                          <a:srgbClr val="000000"/>
                        </a:solidFill>
                        <a:effectLst/>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D0F1F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dirty="0">
                          <a:solidFill>
                            <a:srgbClr val="000000"/>
                          </a:solidFill>
                          <a:effectLst/>
                        </a:rPr>
                        <a:t>Compliance determination​</a:t>
                      </a:r>
                      <a:endParaRPr lang="en-GB" sz="900" b="0" i="0" dirty="0">
                        <a:solidFill>
                          <a:srgbClr val="000000"/>
                        </a:solidFill>
                        <a:effectLst/>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D0F1F4"/>
                    </a:solidFill>
                  </a:tcPr>
                </a:tc>
                <a:extLst>
                  <a:ext uri="{0D108BD9-81ED-4DB2-BD59-A6C34878D82A}">
                    <a16:rowId xmlns:a16="http://schemas.microsoft.com/office/drawing/2014/main" val="3333231996"/>
                  </a:ext>
                </a:extLst>
              </a:tr>
              <a:tr h="0">
                <a:tc vMerge="1">
                  <a:txBody>
                    <a:bodyPr/>
                    <a:lstStyle/>
                    <a:p>
                      <a:endParaRPr lang="en-GB" dirty="0"/>
                    </a:p>
                  </a:txBody>
                  <a:tcPr/>
                </a:tc>
                <a:tc>
                  <a:txBody>
                    <a:bodyPr/>
                    <a:lstStyle/>
                    <a:p>
                      <a:endParaRPr lang="en-GB" sz="900" dirty="0"/>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GB" sz="900" dirty="0">
                          <a:solidFill>
                            <a:schemeClr val="bg1"/>
                          </a:solidFill>
                        </a:rPr>
                        <a:t>Phase 3</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86169"/>
                    </a:solidFill>
                  </a:tcPr>
                </a:tc>
                <a:tc>
                  <a:txBody>
                    <a:bodyPr/>
                    <a:lstStyle/>
                    <a:p>
                      <a:pPr algn="ctr"/>
                      <a:r>
                        <a:rPr lang="en-GB" sz="900" dirty="0">
                          <a:solidFill>
                            <a:schemeClr val="bg1"/>
                          </a:solidFill>
                        </a:rPr>
                        <a:t>Phase 5</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86169"/>
                    </a:solidFill>
                  </a:tcPr>
                </a:tc>
                <a:extLst>
                  <a:ext uri="{0D108BD9-81ED-4DB2-BD59-A6C34878D82A}">
                    <a16:rowId xmlns:a16="http://schemas.microsoft.com/office/drawing/2014/main" val="4248152028"/>
                  </a:ext>
                </a:extLst>
              </a:tr>
              <a:tr h="370840">
                <a:tc vMerge="1">
                  <a:txBody>
                    <a:bodyPr/>
                    <a:lstStyle/>
                    <a:p>
                      <a:endParaRPr lang="en-GB" dirty="0"/>
                    </a:p>
                  </a:txBody>
                  <a:tcPr/>
                </a:tc>
                <a:tc>
                  <a:txBody>
                    <a:bodyPr/>
                    <a:lstStyle/>
                    <a:p>
                      <a:endParaRPr lang="en-GB" sz="900"/>
                    </a:p>
                  </a:txBody>
                  <a:tcPr anchor="ct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dirty="0">
                          <a:solidFill>
                            <a:srgbClr val="000000"/>
                          </a:solidFill>
                          <a:effectLst/>
                        </a:rPr>
                        <a:t>Agreement of the certification programme and level of involvement​</a:t>
                      </a:r>
                      <a:endParaRPr lang="en-GB" sz="900" b="0" i="0" dirty="0">
                        <a:solidFill>
                          <a:srgbClr val="000000"/>
                        </a:solidFill>
                        <a:effectLst/>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D0F1F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dirty="0">
                          <a:solidFill>
                            <a:srgbClr val="000000"/>
                          </a:solidFill>
                          <a:effectLst/>
                        </a:rPr>
                        <a:t>Certification report/issue​ of an OME Certificate </a:t>
                      </a:r>
                      <a:endParaRPr lang="en-GB" sz="900" b="0" i="0" dirty="0">
                        <a:solidFill>
                          <a:srgbClr val="000000"/>
                        </a:solidFill>
                        <a:effectLst/>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D0F1F4"/>
                    </a:solidFill>
                  </a:tcPr>
                </a:tc>
                <a:extLst>
                  <a:ext uri="{0D108BD9-81ED-4DB2-BD59-A6C34878D82A}">
                    <a16:rowId xmlns:a16="http://schemas.microsoft.com/office/drawing/2014/main" val="4138424756"/>
                  </a:ext>
                </a:extLst>
              </a:tr>
            </a:tbl>
          </a:graphicData>
        </a:graphic>
      </p:graphicFrame>
      <p:cxnSp>
        <p:nvCxnSpPr>
          <p:cNvPr id="2" name="Straight Connector 1">
            <a:extLst>
              <a:ext uri="{FF2B5EF4-FFF2-40B4-BE49-F238E27FC236}">
                <a16:creationId xmlns:a16="http://schemas.microsoft.com/office/drawing/2014/main" id="{3931B3C0-58F9-1C9B-FA21-C23F237AE462}"/>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34113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p:txBody>
          <a:bodyPr>
            <a:normAutofit/>
          </a:bodyPr>
          <a:lstStyle/>
          <a:p>
            <a:r>
              <a:rPr lang="en-GB" dirty="0"/>
              <a:t>OME Certification Elements</a:t>
            </a:r>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71</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sp>
        <p:nvSpPr>
          <p:cNvPr id="8" name="Content Placeholder 7">
            <a:extLst>
              <a:ext uri="{FF2B5EF4-FFF2-40B4-BE49-F238E27FC236}">
                <a16:creationId xmlns:a16="http://schemas.microsoft.com/office/drawing/2014/main" id="{C555DFDB-3DA2-40D7-BC4D-22FC04F38DE9}"/>
              </a:ext>
            </a:extLst>
          </p:cNvPr>
          <p:cNvSpPr>
            <a:spLocks noGrp="1"/>
          </p:cNvSpPr>
          <p:nvPr>
            <p:ph idx="1"/>
          </p:nvPr>
        </p:nvSpPr>
        <p:spPr>
          <a:xfrm>
            <a:off x="6835698" y="1822450"/>
            <a:ext cx="4848342" cy="4351338"/>
          </a:xfrm>
        </p:spPr>
        <p:txBody>
          <a:bodyPr>
            <a:normAutofit fontScale="70000" lnSpcReduction="20000"/>
          </a:bodyPr>
          <a:lstStyle/>
          <a:p>
            <a:pPr>
              <a:lnSpc>
                <a:spcPct val="107000"/>
              </a:lnSpc>
              <a:spcAft>
                <a:spcPts val="800"/>
              </a:spcAft>
            </a:pPr>
            <a:r>
              <a:rPr lang="en-GB" sz="2000" dirty="0">
                <a:effectLst/>
                <a:ea typeface="Calibri" panose="020F0502020204030204" pitchFamily="34" charset="0"/>
                <a:cs typeface="Times New Roman" panose="02020603050405020304" pitchFamily="18" charset="0"/>
              </a:rPr>
              <a:t>Cert is an attestation process based and, will involve a discussion up front between the DT and the Regulator to agree in principle the Test and evaluation processes to be used to meet the Regulations which make up the Essential Safety Requirements (ESR).</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If intending to follow the Acceptable Means of Compliance (AMC) listed in the Regulation, no additional information will be required at this stage.</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Alternative/novel methods of achieving compliance, not listed in the AMC will need to be articulated for consideration. Once completed, where the outcomes are No Less Safe Than (NLST) AMC, the method may be added to the options of AMC for future projects.</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Designed to improve communication, understanding and Regulator involvement in the event of an issue arising. </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The remaining Regulations in DSA 02.OME Part 1 still apply.</a:t>
            </a:r>
          </a:p>
          <a:p>
            <a:endParaRPr lang="en-GB" dirty="0"/>
          </a:p>
        </p:txBody>
      </p:sp>
      <p:cxnSp>
        <p:nvCxnSpPr>
          <p:cNvPr id="2" name="Straight Connector 1">
            <a:extLst>
              <a:ext uri="{FF2B5EF4-FFF2-40B4-BE49-F238E27FC236}">
                <a16:creationId xmlns:a16="http://schemas.microsoft.com/office/drawing/2014/main" id="{D14CEBE2-1C44-82F2-0F03-9322985FC3C5}"/>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graphicFrame>
        <p:nvGraphicFramePr>
          <p:cNvPr id="9" name="Table 8">
            <a:extLst>
              <a:ext uri="{FF2B5EF4-FFF2-40B4-BE49-F238E27FC236}">
                <a16:creationId xmlns:a16="http://schemas.microsoft.com/office/drawing/2014/main" id="{44306294-8913-13F9-F0A7-79C03B0480C5}"/>
              </a:ext>
            </a:extLst>
          </p:cNvPr>
          <p:cNvGraphicFramePr>
            <a:graphicFrameLocks noGrp="1"/>
          </p:cNvGraphicFramePr>
          <p:nvPr/>
        </p:nvGraphicFramePr>
        <p:xfrm>
          <a:off x="323194" y="1822450"/>
          <a:ext cx="6243145" cy="3596640"/>
        </p:xfrm>
        <a:graphic>
          <a:graphicData uri="http://schemas.openxmlformats.org/drawingml/2006/table">
            <a:tbl>
              <a:tblPr firstRow="1" firstCol="1" bandRow="1"/>
              <a:tblGrid>
                <a:gridCol w="1131779">
                  <a:extLst>
                    <a:ext uri="{9D8B030D-6E8A-4147-A177-3AD203B41FA5}">
                      <a16:colId xmlns:a16="http://schemas.microsoft.com/office/drawing/2014/main" val="870976261"/>
                    </a:ext>
                  </a:extLst>
                </a:gridCol>
                <a:gridCol w="5111366">
                  <a:extLst>
                    <a:ext uri="{9D8B030D-6E8A-4147-A177-3AD203B41FA5}">
                      <a16:colId xmlns:a16="http://schemas.microsoft.com/office/drawing/2014/main" val="3235615640"/>
                    </a:ext>
                  </a:extLst>
                </a:gridCol>
              </a:tblGrid>
              <a:tr h="251076">
                <a:tc>
                  <a:txBody>
                    <a:bodyPr/>
                    <a:lstStyle/>
                    <a:p>
                      <a:pPr marL="3175" indent="-3175" algn="ctr">
                        <a:lnSpc>
                          <a:spcPct val="100000"/>
                        </a:lnSpc>
                        <a:spcBef>
                          <a:spcPts val="600"/>
                        </a:spcBef>
                        <a:spcAft>
                          <a:spcPts val="600"/>
                        </a:spcAft>
                      </a:pPr>
                      <a:r>
                        <a:rPr lang="en-GB" sz="1600" b="1" dirty="0">
                          <a:solidFill>
                            <a:srgbClr val="FFFFFF"/>
                          </a:solidFill>
                          <a:effectLst/>
                          <a:latin typeface="Arial" panose="020B0604020202020204" pitchFamily="34" charset="0"/>
                          <a:ea typeface="Arial" panose="020B0604020202020204" pitchFamily="34" charset="0"/>
                          <a:cs typeface="Arial" panose="020B0604020202020204" pitchFamily="34" charset="0"/>
                        </a:rPr>
                        <a:t>Number</a:t>
                      </a:r>
                      <a:endParaRPr lang="en-GB"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tc>
                  <a:txBody>
                    <a:bodyPr/>
                    <a:lstStyle/>
                    <a:p>
                      <a:pPr marL="3810" indent="-3810" algn="ctr">
                        <a:lnSpc>
                          <a:spcPct val="100000"/>
                        </a:lnSpc>
                        <a:spcBef>
                          <a:spcPts val="600"/>
                        </a:spcBef>
                        <a:spcAft>
                          <a:spcPts val="600"/>
                        </a:spcAft>
                      </a:pPr>
                      <a:r>
                        <a:rPr lang="en-GB" sz="1600" b="1" dirty="0">
                          <a:solidFill>
                            <a:srgbClr val="FFFFFF"/>
                          </a:solidFill>
                          <a:effectLst/>
                          <a:latin typeface="Arial" panose="020B0604020202020204" pitchFamily="34" charset="0"/>
                          <a:ea typeface="Arial" panose="020B0604020202020204" pitchFamily="34" charset="0"/>
                          <a:cs typeface="Arial" panose="020B0604020202020204" pitchFamily="34" charset="0"/>
                        </a:rPr>
                        <a:t>Title</a:t>
                      </a:r>
                      <a:endParaRPr lang="en-GB"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213A"/>
                    </a:solidFill>
                  </a:tcPr>
                </a:tc>
                <a:extLst>
                  <a:ext uri="{0D108BD9-81ED-4DB2-BD59-A6C34878D82A}">
                    <a16:rowId xmlns:a16="http://schemas.microsoft.com/office/drawing/2014/main" val="1415287902"/>
                  </a:ext>
                </a:extLst>
              </a:tr>
              <a:tr h="251076">
                <a:tc>
                  <a:txBody>
                    <a:bodyPr/>
                    <a:lstStyle/>
                    <a:p>
                      <a:pPr marL="3175" indent="-3175" algn="ctr">
                        <a:lnSpc>
                          <a:spcPct val="100000"/>
                        </a:lnSpc>
                        <a:spcBef>
                          <a:spcPts val="600"/>
                        </a:spcBef>
                        <a:spcAft>
                          <a:spcPts val="600"/>
                        </a:spcAft>
                      </a:pPr>
                      <a:r>
                        <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101</a:t>
                      </a: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Bef>
                          <a:spcPts val="600"/>
                        </a:spcBef>
                        <a:spcAft>
                          <a:spcPts val="600"/>
                        </a:spcAft>
                      </a:pPr>
                      <a:r>
                        <a:rPr lang="en-GB" sz="1600" b="0" dirty="0">
                          <a:solidFill>
                            <a:schemeClr val="tx1"/>
                          </a:solidFill>
                          <a:effectLst/>
                          <a:latin typeface="Arial" panose="020B0604020202020204" pitchFamily="34" charset="0"/>
                          <a:ea typeface="Arial" panose="020B0604020202020204" pitchFamily="34" charset="0"/>
                          <a:cs typeface="Arial" panose="020B0604020202020204" pitchFamily="34" charset="0"/>
                        </a:rPr>
                        <a:t>OME Design Requirements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9702388"/>
                  </a:ext>
                </a:extLst>
              </a:tr>
              <a:tr h="251076">
                <a:tc>
                  <a:txBody>
                    <a:bodyPr/>
                    <a:lstStyle/>
                    <a:p>
                      <a:pPr marL="3175" indent="-3175" algn="ctr">
                        <a:lnSpc>
                          <a:spcPct val="100000"/>
                        </a:lnSpc>
                        <a:spcBef>
                          <a:spcPts val="600"/>
                        </a:spcBef>
                        <a:spcAft>
                          <a:spcPts val="600"/>
                        </a:spcAft>
                      </a:pPr>
                      <a:r>
                        <a:rPr lang="en-GB" sz="1600" b="1" dirty="0">
                          <a:solidFill>
                            <a:schemeClr val="tx1"/>
                          </a:solidFill>
                          <a:effectLst/>
                          <a:latin typeface="Arial"/>
                          <a:ea typeface="Calibri" panose="020F0502020204030204" pitchFamily="34" charset="0"/>
                          <a:cs typeface="Arial"/>
                        </a:rPr>
                        <a:t>OME 106</a:t>
                      </a:r>
                      <a:endParaRPr lang="en-GB" sz="1600" dirty="0">
                        <a:solidFill>
                          <a:schemeClr val="tx1"/>
                        </a:solidFill>
                        <a:effectLst/>
                        <a:latin typeface="Arial"/>
                        <a:ea typeface="Arial" panose="020B0604020202020204" pitchFamily="34" charset="0"/>
                        <a:cs typeface="Aria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Bef>
                          <a:spcPts val="600"/>
                        </a:spcBef>
                        <a:spcAft>
                          <a:spcPts val="600"/>
                        </a:spcAft>
                      </a:pPr>
                      <a:r>
                        <a:rPr lang="en-GB" sz="1600" b="0" dirty="0">
                          <a:solidFill>
                            <a:schemeClr val="tx1"/>
                          </a:solidFill>
                          <a:effectLst/>
                          <a:latin typeface="Arial" panose="020B0604020202020204" pitchFamily="34" charset="0"/>
                          <a:ea typeface="Arial" panose="020B0604020202020204" pitchFamily="34" charset="0"/>
                          <a:cs typeface="Arial" panose="020B0604020202020204" pitchFamily="34" charset="0"/>
                        </a:rPr>
                        <a:t>Classification for Transport and Storage</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4868882"/>
                  </a:ext>
                </a:extLst>
              </a:tr>
              <a:tr h="251076">
                <a:tc>
                  <a:txBody>
                    <a:bodyPr/>
                    <a:lstStyle/>
                    <a:p>
                      <a:pPr marL="3175" indent="-3175" algn="ctr">
                        <a:lnSpc>
                          <a:spcPct val="100000"/>
                        </a:lnSpc>
                        <a:spcBef>
                          <a:spcPts val="600"/>
                        </a:spcBef>
                        <a:spcAft>
                          <a:spcPts val="600"/>
                        </a:spcAft>
                      </a:pPr>
                      <a:r>
                        <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107</a:t>
                      </a: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810" indent="-3810">
                        <a:lnSpc>
                          <a:spcPct val="100000"/>
                        </a:lnSpc>
                        <a:spcBef>
                          <a:spcPts val="600"/>
                        </a:spcBef>
                        <a:spcAft>
                          <a:spcPts val="600"/>
                        </a:spcAft>
                      </a:pPr>
                      <a:r>
                        <a:rPr lang="en-GB" sz="1600" b="0" dirty="0">
                          <a:solidFill>
                            <a:schemeClr val="tx1"/>
                          </a:solidFill>
                          <a:effectLst/>
                          <a:latin typeface="Arial"/>
                          <a:ea typeface="Arial" panose="020B0604020202020204" pitchFamily="34" charset="0"/>
                          <a:cs typeface="Arial"/>
                        </a:rPr>
                        <a:t>Explosive Material (EM) Qualification </a:t>
                      </a:r>
                      <a:endParaRPr lang="en-GB" sz="16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89111667"/>
                  </a:ext>
                </a:extLst>
              </a:tr>
              <a:tr h="251076">
                <a:tc>
                  <a:txBody>
                    <a:bodyPr/>
                    <a:lstStyle/>
                    <a:p>
                      <a:pPr marL="3175" indent="-3175" algn="ctr">
                        <a:lnSpc>
                          <a:spcPct val="100000"/>
                        </a:lnSpc>
                        <a:spcBef>
                          <a:spcPts val="600"/>
                        </a:spcBef>
                        <a:spcAft>
                          <a:spcPts val="600"/>
                        </a:spcAft>
                      </a:pPr>
                      <a:r>
                        <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108</a:t>
                      </a: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Bef>
                          <a:spcPts val="600"/>
                        </a:spcBef>
                        <a:spcAft>
                          <a:spcPts val="600"/>
                        </a:spcAft>
                      </a:pPr>
                      <a:r>
                        <a:rPr lang="en-GB" sz="1600" b="0" dirty="0">
                          <a:solidFill>
                            <a:schemeClr val="tx1"/>
                          </a:solidFill>
                          <a:effectLst/>
                          <a:latin typeface="Arial"/>
                          <a:ea typeface="Calibri" panose="020F0502020204030204" pitchFamily="34" charset="0"/>
                          <a:cs typeface="Arial"/>
                        </a:rPr>
                        <a:t>Initiation Systems (IS) Qualification</a:t>
                      </a:r>
                      <a:endParaRPr lang="en-GB" sz="1600" b="0" dirty="0">
                        <a:solidFill>
                          <a:schemeClr val="tx1"/>
                        </a:solidFill>
                        <a:effectLst/>
                        <a:latin typeface="Arial"/>
                        <a:ea typeface="Arial" panose="020B0604020202020204" pitchFamily="34" charset="0"/>
                        <a:cs typeface="Aria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4479184"/>
                  </a:ext>
                </a:extLst>
              </a:tr>
              <a:tr h="251076">
                <a:tc>
                  <a:txBody>
                    <a:bodyPr/>
                    <a:lstStyle/>
                    <a:p>
                      <a:pPr marL="3175" indent="-3175" algn="ctr">
                        <a:lnSpc>
                          <a:spcPct val="100000"/>
                        </a:lnSpc>
                        <a:spcBef>
                          <a:spcPts val="600"/>
                        </a:spcBef>
                        <a:spcAft>
                          <a:spcPts val="600"/>
                        </a:spcAft>
                      </a:pPr>
                      <a:r>
                        <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109</a:t>
                      </a: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Bef>
                          <a:spcPts val="600"/>
                        </a:spcBef>
                        <a:spcAft>
                          <a:spcPts val="600"/>
                        </a:spcAft>
                      </a:pPr>
                      <a:r>
                        <a:rPr lang="en-GB" sz="1600" b="0" dirty="0">
                          <a:solidFill>
                            <a:schemeClr val="tx1"/>
                          </a:solidFill>
                          <a:effectLst/>
                          <a:latin typeface="Arial"/>
                          <a:ea typeface="Arial" panose="020B0604020202020204" pitchFamily="34" charset="0"/>
                          <a:cs typeface="Arial"/>
                        </a:rPr>
                        <a:t>Software and Programmable Hardware</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8466751"/>
                  </a:ext>
                </a:extLst>
              </a:tr>
              <a:tr h="251076">
                <a:tc>
                  <a:txBody>
                    <a:bodyPr/>
                    <a:lstStyle/>
                    <a:p>
                      <a:pPr marL="3175" indent="-3175" algn="ctr">
                        <a:lnSpc>
                          <a:spcPct val="100000"/>
                        </a:lnSpc>
                        <a:spcBef>
                          <a:spcPts val="600"/>
                        </a:spcBef>
                        <a:spcAft>
                          <a:spcPts val="600"/>
                        </a:spcAft>
                      </a:pPr>
                      <a:r>
                        <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110</a:t>
                      </a: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Bef>
                          <a:spcPts val="600"/>
                        </a:spcBef>
                        <a:spcAft>
                          <a:spcPts val="600"/>
                        </a:spcAft>
                      </a:pPr>
                      <a:r>
                        <a:rPr lang="en-GB" sz="1600" b="0" dirty="0">
                          <a:solidFill>
                            <a:schemeClr val="tx1"/>
                          </a:solidFill>
                          <a:effectLst/>
                          <a:latin typeface="Arial"/>
                          <a:ea typeface="Arial" panose="020B0604020202020204" pitchFamily="34" charset="0"/>
                          <a:cs typeface="Arial"/>
                        </a:rPr>
                        <a:t>Environmental Assessment (Climatic and Mechanical)</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5732481"/>
                  </a:ext>
                </a:extLst>
              </a:tr>
              <a:tr h="251076">
                <a:tc>
                  <a:txBody>
                    <a:bodyPr/>
                    <a:lstStyle/>
                    <a:p>
                      <a:pPr marL="3175" indent="-3175" algn="ctr">
                        <a:lnSpc>
                          <a:spcPct val="100000"/>
                        </a:lnSpc>
                        <a:spcBef>
                          <a:spcPts val="600"/>
                        </a:spcBef>
                        <a:spcAft>
                          <a:spcPts val="600"/>
                        </a:spcAft>
                      </a:pPr>
                      <a:r>
                        <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111</a:t>
                      </a: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810" indent="-3810">
                        <a:lnSpc>
                          <a:spcPct val="100000"/>
                        </a:lnSpc>
                        <a:spcBef>
                          <a:spcPts val="600"/>
                        </a:spcBef>
                        <a:spcAft>
                          <a:spcPts val="600"/>
                        </a:spcAft>
                      </a:pPr>
                      <a:r>
                        <a:rPr lang="en-GB" sz="1600" b="0" dirty="0">
                          <a:solidFill>
                            <a:schemeClr val="tx1"/>
                          </a:solidFill>
                          <a:effectLst/>
                          <a:latin typeface="+mn-lt"/>
                          <a:ea typeface="Arial" panose="020B0604020202020204" pitchFamily="34" charset="0"/>
                          <a:cs typeface="Arial"/>
                        </a:rPr>
                        <a:t>Environmental Assessment (Electromagnetic </a:t>
                      </a:r>
                      <a:r>
                        <a:rPr lang="en-GB" sz="1600" b="0" dirty="0">
                          <a:solidFill>
                            <a:schemeClr val="tx1"/>
                          </a:solidFill>
                          <a:effectLst/>
                          <a:latin typeface="Arial"/>
                          <a:ea typeface="Arial" panose="020B0604020202020204" pitchFamily="34" charset="0"/>
                          <a:cs typeface="Arial"/>
                        </a:rPr>
                        <a:t>Environmental Effects (E3))</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7354315"/>
                  </a:ext>
                </a:extLst>
              </a:tr>
              <a:tr h="251076">
                <a:tc>
                  <a:txBody>
                    <a:bodyPr/>
                    <a:lstStyle/>
                    <a:p>
                      <a:pPr marL="3175" indent="-3175" algn="ctr">
                        <a:lnSpc>
                          <a:spcPct val="100000"/>
                        </a:lnSpc>
                        <a:spcBef>
                          <a:spcPts val="600"/>
                        </a:spcBef>
                        <a:spcAft>
                          <a:spcPts val="600"/>
                        </a:spcAft>
                      </a:pPr>
                      <a:r>
                        <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112</a:t>
                      </a: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810" indent="-3810">
                        <a:lnSpc>
                          <a:spcPct val="100000"/>
                        </a:lnSpc>
                        <a:spcBef>
                          <a:spcPts val="600"/>
                        </a:spcBef>
                        <a:spcAft>
                          <a:spcPts val="600"/>
                        </a:spcAft>
                      </a:pPr>
                      <a:r>
                        <a:rPr lang="en-GB" sz="1600" b="0" dirty="0">
                          <a:solidFill>
                            <a:schemeClr val="tx1"/>
                          </a:solidFill>
                          <a:effectLst/>
                          <a:latin typeface="+mn-lt"/>
                          <a:ea typeface="Arial" panose="020B0604020202020204" pitchFamily="34" charset="0"/>
                          <a:cs typeface="Arial"/>
                        </a:rPr>
                        <a:t>OME Vulnerability (Insensitive Munitions (IM))</a:t>
                      </a:r>
                      <a:endParaRPr lang="en-GB" sz="1600" b="0" dirty="0">
                        <a:solidFill>
                          <a:schemeClr val="tx1"/>
                        </a:solidFill>
                        <a:effectLst/>
                        <a:latin typeface="Arial"/>
                        <a:ea typeface="Arial" panose="020B0604020202020204" pitchFamily="34" charset="0"/>
                        <a:cs typeface="Aria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2445425"/>
                  </a:ext>
                </a:extLst>
              </a:tr>
              <a:tr h="251076">
                <a:tc>
                  <a:txBody>
                    <a:bodyPr/>
                    <a:lstStyle/>
                    <a:p>
                      <a:pPr marL="3175" indent="-3175" algn="ctr">
                        <a:lnSpc>
                          <a:spcPct val="100000"/>
                        </a:lnSpc>
                        <a:spcBef>
                          <a:spcPts val="600"/>
                        </a:spcBef>
                        <a:spcAft>
                          <a:spcPts val="600"/>
                        </a:spcAft>
                      </a:pPr>
                      <a:r>
                        <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OME 114</a:t>
                      </a: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6394"/>
                    </a:solidFill>
                  </a:tcPr>
                </a:tc>
                <a:tc>
                  <a:txBody>
                    <a:bodyPr/>
                    <a:lstStyle/>
                    <a:p>
                      <a:pPr marL="3175" indent="-3175">
                        <a:lnSpc>
                          <a:spcPct val="100000"/>
                        </a:lnSpc>
                        <a:spcBef>
                          <a:spcPts val="600"/>
                        </a:spcBef>
                        <a:spcAft>
                          <a:spcPts val="600"/>
                        </a:spcAft>
                      </a:pPr>
                      <a:r>
                        <a:rPr lang="en-GB" sz="1600" b="0" dirty="0">
                          <a:solidFill>
                            <a:schemeClr val="tx1"/>
                          </a:solidFill>
                          <a:effectLst/>
                          <a:latin typeface="Arial"/>
                          <a:ea typeface="Calibri" panose="020F0502020204030204" pitchFamily="34" charset="0"/>
                          <a:cs typeface="Arial"/>
                        </a:rPr>
                        <a:t>Gun Barrel Proof</a:t>
                      </a:r>
                      <a:endParaRPr lang="en-GB" sz="1600" b="0" dirty="0">
                        <a:solidFill>
                          <a:schemeClr val="tx1"/>
                        </a:solidFill>
                        <a:effectLst/>
                        <a:latin typeface="Arial"/>
                        <a:ea typeface="Arial" panose="020B0604020202020204" pitchFamily="34" charset="0"/>
                        <a:cs typeface="Arial"/>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5608327"/>
                  </a:ext>
                </a:extLst>
              </a:tr>
            </a:tbl>
          </a:graphicData>
        </a:graphic>
      </p:graphicFrame>
    </p:spTree>
    <p:extLst>
      <p:ext uri="{BB962C8B-B14F-4D97-AF65-F5344CB8AC3E}">
        <p14:creationId xmlns:p14="http://schemas.microsoft.com/office/powerpoint/2010/main" val="94623329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7EF541-6137-46BB-8192-5DBA771A6A8B}"/>
              </a:ext>
            </a:extLst>
          </p:cNvPr>
          <p:cNvSpPr>
            <a:spLocks noGrp="1"/>
          </p:cNvSpPr>
          <p:nvPr>
            <p:ph type="title"/>
          </p:nvPr>
        </p:nvSpPr>
        <p:spPr>
          <a:xfrm>
            <a:off x="3246784" y="304504"/>
            <a:ext cx="8640000" cy="560250"/>
          </a:xfrm>
        </p:spPr>
        <p:txBody>
          <a:bodyPr>
            <a:normAutofit/>
          </a:bodyPr>
          <a:lstStyle/>
          <a:p>
            <a:r>
              <a:rPr lang="en-GB" dirty="0"/>
              <a:t>OME Certification</a:t>
            </a:r>
          </a:p>
        </p:txBody>
      </p:sp>
      <p:sp>
        <p:nvSpPr>
          <p:cNvPr id="2" name="Content Placeholder 1">
            <a:extLst>
              <a:ext uri="{FF2B5EF4-FFF2-40B4-BE49-F238E27FC236}">
                <a16:creationId xmlns:a16="http://schemas.microsoft.com/office/drawing/2014/main" id="{EF087F36-D012-4E1A-B857-D8AAE4E2B371}"/>
              </a:ext>
            </a:extLst>
          </p:cNvPr>
          <p:cNvSpPr>
            <a:spLocks noGrp="1"/>
          </p:cNvSpPr>
          <p:nvPr>
            <p:ph idx="1"/>
          </p:nvPr>
        </p:nvSpPr>
        <p:spPr>
          <a:xfrm>
            <a:off x="9690410" y="1150977"/>
            <a:ext cx="2196374" cy="5088119"/>
          </a:xfrm>
        </p:spPr>
        <p:txBody>
          <a:bodyPr vert="horz" lIns="91440" tIns="45720" rIns="91440" bIns="45720" rtlCol="0" anchor="t">
            <a:normAutofit fontScale="92500" lnSpcReduction="10000"/>
          </a:bodyPr>
          <a:lstStyle/>
          <a:p>
            <a:pPr>
              <a:lnSpc>
                <a:spcPct val="107000"/>
              </a:lnSpc>
              <a:spcAft>
                <a:spcPts val="800"/>
              </a:spcAft>
            </a:pPr>
            <a:r>
              <a:rPr lang="en-GB" sz="1200" dirty="0">
                <a:effectLst/>
                <a:ea typeface="Calibri" panose="020F0502020204030204" pitchFamily="34" charset="0"/>
                <a:cs typeface="Times New Roman" panose="02020603050405020304" pitchFamily="18" charset="0"/>
              </a:rPr>
              <a:t>DT provide an assessment against OME Risk Factor One (Credible Worse Case Consequence), based on its In-Service environment, and OME Review Factor 3 (Energetic Materials). </a:t>
            </a:r>
          </a:p>
          <a:p>
            <a:pPr>
              <a:lnSpc>
                <a:spcPct val="107000"/>
              </a:lnSpc>
              <a:spcAft>
                <a:spcPts val="800"/>
              </a:spcAft>
            </a:pPr>
            <a:r>
              <a:rPr lang="en-GB" sz="1200" dirty="0">
                <a:effectLst/>
                <a:ea typeface="Calibri" panose="020F0502020204030204" pitchFamily="34" charset="0"/>
                <a:cs typeface="Times New Roman" panose="02020603050405020304" pitchFamily="18" charset="0"/>
              </a:rPr>
              <a:t>These elements will determine the review level required for the evidence supporting the ESR.</a:t>
            </a:r>
          </a:p>
          <a:p>
            <a:pPr>
              <a:lnSpc>
                <a:spcPct val="107000"/>
              </a:lnSpc>
              <a:spcAft>
                <a:spcPts val="800"/>
              </a:spcAft>
            </a:pPr>
            <a:r>
              <a:rPr lang="en-GB" sz="1200" dirty="0">
                <a:effectLst/>
                <a:ea typeface="Calibri" panose="020F0502020204030204" pitchFamily="34" charset="0"/>
                <a:cs typeface="Times New Roman" panose="02020603050405020304" pitchFamily="18" charset="0"/>
              </a:rPr>
              <a:t>Once the testing programme and the Review categories have been agreed by the Regulator, self- declaration by SSR for the majority of Projects is anticipated to be authorised - assuming agreed programme is followed, and results are as expected.</a:t>
            </a:r>
          </a:p>
          <a:p>
            <a:r>
              <a:rPr lang="en-GB" sz="1200" dirty="0">
                <a:effectLst/>
                <a:ea typeface="Calibri" panose="020F0502020204030204" pitchFamily="34" charset="0"/>
                <a:cs typeface="Times New Roman" panose="02020603050405020304" pitchFamily="18" charset="0"/>
              </a:rPr>
              <a:t>Only the very highest risks or deviations from the test programme will require submission for review to Regulator</a:t>
            </a:r>
            <a:endParaRPr lang="en-GB" sz="1200" dirty="0"/>
          </a:p>
        </p:txBody>
      </p:sp>
      <p:sp>
        <p:nvSpPr>
          <p:cNvPr id="6" name="Slide Number Placeholder 7">
            <a:extLst>
              <a:ext uri="{FF2B5EF4-FFF2-40B4-BE49-F238E27FC236}">
                <a16:creationId xmlns:a16="http://schemas.microsoft.com/office/drawing/2014/main" id="{3B309DE6-A0C3-4654-B975-497C2B3FC56E}"/>
              </a:ext>
            </a:extLst>
          </p:cNvPr>
          <p:cNvSpPr>
            <a:spLocks noGrp="1"/>
          </p:cNvSpPr>
          <p:nvPr>
            <p:ph type="sldNum" sz="quarter" idx="12"/>
          </p:nvPr>
        </p:nvSpPr>
        <p:spPr>
          <a:prstGeom prst="rect">
            <a:avLst/>
          </a:prstGeom>
        </p:spPr>
        <p:txBody>
          <a:bodyPr/>
          <a:lstStyle/>
          <a:p>
            <a:pPr algn="r"/>
            <a:fld id="{5C01B2B2-3B32-4177-9645-58C2813D6AA3}" type="slidenum">
              <a:rPr lang="en-GB" sz="1100" smtClean="0">
                <a:solidFill>
                  <a:srgbClr val="4F213A"/>
                </a:solidFill>
              </a:rPr>
              <a:pPr algn="r"/>
              <a:t>72</a:t>
            </a:fld>
            <a:endParaRPr lang="en-GB" dirty="0">
              <a:solidFill>
                <a:srgbClr val="4F213A"/>
              </a:solidFill>
            </a:endParaRPr>
          </a:p>
        </p:txBody>
      </p:sp>
      <p:sp>
        <p:nvSpPr>
          <p:cNvPr id="5" name="TextBox 4">
            <a:extLst>
              <a:ext uri="{FF2B5EF4-FFF2-40B4-BE49-F238E27FC236}">
                <a16:creationId xmlns:a16="http://schemas.microsoft.com/office/drawing/2014/main" id="{3B5008AB-BE80-49ED-AB0D-FF56B8BABC8A}"/>
              </a:ext>
            </a:extLst>
          </p:cNvPr>
          <p:cNvSpPr txBox="1"/>
          <p:nvPr/>
        </p:nvSpPr>
        <p:spPr>
          <a:xfrm>
            <a:off x="1773812" y="6564914"/>
            <a:ext cx="8640000" cy="169277"/>
          </a:xfrm>
          <a:prstGeom prst="rect">
            <a:avLst/>
          </a:prstGeom>
          <a:noFill/>
        </p:spPr>
        <p:txBody>
          <a:bodyPr wrap="square" lIns="0" tIns="0" rIns="0" bIns="0" rtlCol="0" anchor="b" anchorCtr="0">
            <a:spAutoFit/>
          </a:bodyPr>
          <a:lstStyle/>
          <a:p>
            <a:pPr algn="ctr"/>
            <a:r>
              <a:rPr lang="en-GB" sz="1100" dirty="0">
                <a:solidFill>
                  <a:srgbClr val="4F213A"/>
                </a:solidFill>
                <a:latin typeface="Arial" panose="020B0604020202020204" pitchFamily="34" charset="0"/>
                <a:cs typeface="Arial" panose="020B0604020202020204" pitchFamily="34" charset="0"/>
              </a:rPr>
              <a:t>[OFFICIAL]</a:t>
            </a:r>
          </a:p>
        </p:txBody>
      </p:sp>
      <p:graphicFrame>
        <p:nvGraphicFramePr>
          <p:cNvPr id="7" name="Table 6">
            <a:extLst>
              <a:ext uri="{FF2B5EF4-FFF2-40B4-BE49-F238E27FC236}">
                <a16:creationId xmlns:a16="http://schemas.microsoft.com/office/drawing/2014/main" id="{B7F0F6F6-60BE-4BF0-869B-58A160218067}"/>
              </a:ext>
            </a:extLst>
          </p:cNvPr>
          <p:cNvGraphicFramePr>
            <a:graphicFrameLocks noGrp="1"/>
          </p:cNvGraphicFramePr>
          <p:nvPr/>
        </p:nvGraphicFramePr>
        <p:xfrm>
          <a:off x="338672" y="1106374"/>
          <a:ext cx="9035564" cy="4897620"/>
        </p:xfrm>
        <a:graphic>
          <a:graphicData uri="http://schemas.openxmlformats.org/drawingml/2006/table">
            <a:tbl>
              <a:tblPr firstRow="1" bandRow="1">
                <a:tableStyleId>{5940675A-B579-460E-94D1-54222C63F5DA}</a:tableStyleId>
              </a:tblPr>
              <a:tblGrid>
                <a:gridCol w="2258891">
                  <a:extLst>
                    <a:ext uri="{9D8B030D-6E8A-4147-A177-3AD203B41FA5}">
                      <a16:colId xmlns:a16="http://schemas.microsoft.com/office/drawing/2014/main" val="3042567136"/>
                    </a:ext>
                  </a:extLst>
                </a:gridCol>
                <a:gridCol w="2258891">
                  <a:extLst>
                    <a:ext uri="{9D8B030D-6E8A-4147-A177-3AD203B41FA5}">
                      <a16:colId xmlns:a16="http://schemas.microsoft.com/office/drawing/2014/main" val="3952448681"/>
                    </a:ext>
                  </a:extLst>
                </a:gridCol>
                <a:gridCol w="2258891">
                  <a:extLst>
                    <a:ext uri="{9D8B030D-6E8A-4147-A177-3AD203B41FA5}">
                      <a16:colId xmlns:a16="http://schemas.microsoft.com/office/drawing/2014/main" val="1192141239"/>
                    </a:ext>
                  </a:extLst>
                </a:gridCol>
                <a:gridCol w="2258891">
                  <a:extLst>
                    <a:ext uri="{9D8B030D-6E8A-4147-A177-3AD203B41FA5}">
                      <a16:colId xmlns:a16="http://schemas.microsoft.com/office/drawing/2014/main" val="112847402"/>
                    </a:ext>
                  </a:extLst>
                </a:gridCol>
              </a:tblGrid>
              <a:tr h="180363">
                <a:tc rowSpan="2">
                  <a:txBody>
                    <a:bodyPr/>
                    <a:lstStyle/>
                    <a:p>
                      <a:pPr algn="ctr"/>
                      <a:r>
                        <a:rPr lang="en-GB" sz="1400" b="1" dirty="0">
                          <a:solidFill>
                            <a:schemeClr val="bg1"/>
                          </a:solidFill>
                          <a:effectLst/>
                        </a:rPr>
                        <a:t>Factor</a:t>
                      </a:r>
                    </a:p>
                  </a:txBody>
                  <a:tcPr marL="45720" marR="45720" anchor="ctr">
                    <a:solidFill>
                      <a:srgbClr val="7C345B"/>
                    </a:solidFill>
                  </a:tcPr>
                </a:tc>
                <a:tc rowSpan="2">
                  <a:txBody>
                    <a:bodyPr/>
                    <a:lstStyle/>
                    <a:p>
                      <a:pPr algn="ctr"/>
                      <a:r>
                        <a:rPr lang="en-GB" sz="1400" b="1" dirty="0">
                          <a:solidFill>
                            <a:schemeClr val="bg1"/>
                          </a:solidFill>
                          <a:effectLst/>
                        </a:rPr>
                        <a:t>Description</a:t>
                      </a:r>
                    </a:p>
                  </a:txBody>
                  <a:tcPr marL="45720" marR="45720" anchor="ctr">
                    <a:solidFill>
                      <a:srgbClr val="7C345B"/>
                    </a:solidFill>
                  </a:tcPr>
                </a:tc>
                <a:tc gridSpan="2">
                  <a:txBody>
                    <a:bodyPr/>
                    <a:lstStyle/>
                    <a:p>
                      <a:pPr algn="ctr"/>
                      <a:r>
                        <a:rPr lang="en-GB" sz="1400" b="1" dirty="0">
                          <a:solidFill>
                            <a:schemeClr val="bg1"/>
                          </a:solidFill>
                          <a:effectLst/>
                        </a:rPr>
                        <a:t>Review Level Indicators</a:t>
                      </a:r>
                    </a:p>
                  </a:txBody>
                  <a:tcPr marL="45720" marR="45720" anchor="ctr">
                    <a:solidFill>
                      <a:srgbClr val="7C345B"/>
                    </a:solidFill>
                  </a:tcPr>
                </a:tc>
                <a:tc hMerge="1">
                  <a:txBody>
                    <a:bodyPr/>
                    <a:lstStyle/>
                    <a:p>
                      <a:endParaRPr lang="en-GB"/>
                    </a:p>
                  </a:txBody>
                  <a:tcPr/>
                </a:tc>
                <a:extLst>
                  <a:ext uri="{0D108BD9-81ED-4DB2-BD59-A6C34878D82A}">
                    <a16:rowId xmlns:a16="http://schemas.microsoft.com/office/drawing/2014/main" val="3203319632"/>
                  </a:ext>
                </a:extLst>
              </a:tr>
              <a:tr h="271574">
                <a:tc vMerge="1">
                  <a:txBody>
                    <a:bodyPr/>
                    <a:lstStyle/>
                    <a:p>
                      <a:endParaRPr lang="en-GB"/>
                    </a:p>
                  </a:txBody>
                  <a:tcPr/>
                </a:tc>
                <a:tc vMerge="1">
                  <a:txBody>
                    <a:bodyPr/>
                    <a:lstStyle/>
                    <a:p>
                      <a:endParaRPr lang="en-GB"/>
                    </a:p>
                  </a:txBody>
                  <a:tcPr/>
                </a:tc>
                <a:tc>
                  <a:txBody>
                    <a:bodyPr/>
                    <a:lstStyle/>
                    <a:p>
                      <a:pPr algn="ctr"/>
                      <a:r>
                        <a:rPr lang="en-GB" sz="1400" b="1" dirty="0">
                          <a:solidFill>
                            <a:schemeClr val="bg1"/>
                          </a:solidFill>
                          <a:effectLst/>
                        </a:rPr>
                        <a:t>Very Significant</a:t>
                      </a:r>
                    </a:p>
                  </a:txBody>
                  <a:tcPr marL="45720" marR="45720" anchor="ctr">
                    <a:solidFill>
                      <a:srgbClr val="7C345B"/>
                    </a:solidFill>
                  </a:tcPr>
                </a:tc>
                <a:tc>
                  <a:txBody>
                    <a:bodyPr/>
                    <a:lstStyle/>
                    <a:p>
                      <a:pPr algn="ctr"/>
                      <a:r>
                        <a:rPr lang="en-GB" sz="1400" b="1" dirty="0">
                          <a:solidFill>
                            <a:schemeClr val="bg1"/>
                          </a:solidFill>
                          <a:effectLst/>
                        </a:rPr>
                        <a:t>Significant</a:t>
                      </a:r>
                    </a:p>
                  </a:txBody>
                  <a:tcPr marL="45720" marR="45720" anchor="ctr">
                    <a:solidFill>
                      <a:srgbClr val="7C345B"/>
                    </a:solidFill>
                  </a:tcPr>
                </a:tc>
                <a:extLst>
                  <a:ext uri="{0D108BD9-81ED-4DB2-BD59-A6C34878D82A}">
                    <a16:rowId xmlns:a16="http://schemas.microsoft.com/office/drawing/2014/main" val="3212813144"/>
                  </a:ext>
                </a:extLst>
              </a:tr>
              <a:tr h="450908">
                <a:tc rowSpan="6">
                  <a:txBody>
                    <a:bodyPr/>
                    <a:lstStyle/>
                    <a:p>
                      <a:pPr algn="ctr"/>
                      <a:r>
                        <a:rPr lang="en-GB" sz="1400" b="1" dirty="0">
                          <a:solidFill>
                            <a:schemeClr val="bg1"/>
                          </a:solidFill>
                          <a:effectLst/>
                        </a:rPr>
                        <a:t>Credible Worse Case Consequence</a:t>
                      </a:r>
                    </a:p>
                  </a:txBody>
                  <a:tcPr marL="45720" marR="45720" anchor="ctr">
                    <a:solidFill>
                      <a:srgbClr val="7C345B"/>
                    </a:solidFill>
                  </a:tcPr>
                </a:tc>
                <a:tc>
                  <a:txBody>
                    <a:bodyPr/>
                    <a:lstStyle/>
                    <a:p>
                      <a:pPr algn="l"/>
                      <a:r>
                        <a:rPr lang="en-GB" sz="1150" dirty="0">
                          <a:effectLst/>
                        </a:rPr>
                        <a:t>Period of Exposure</a:t>
                      </a:r>
                    </a:p>
                  </a:txBody>
                  <a:tcPr marL="45720" marR="45720" anchor="ctr"/>
                </a:tc>
                <a:tc>
                  <a:txBody>
                    <a:bodyPr/>
                    <a:lstStyle/>
                    <a:p>
                      <a:pPr algn="l"/>
                      <a:r>
                        <a:rPr lang="en-GB" sz="1150" dirty="0">
                          <a:effectLst/>
                        </a:rPr>
                        <a:t>Continuous period of personnel exposure to risk.</a:t>
                      </a:r>
                    </a:p>
                  </a:txBody>
                  <a:tcPr marL="45720" marR="45720" anchor="ctr"/>
                </a:tc>
                <a:tc>
                  <a:txBody>
                    <a:bodyPr/>
                    <a:lstStyle/>
                    <a:p>
                      <a:pPr algn="l"/>
                      <a:r>
                        <a:rPr lang="en-GB" sz="1150" dirty="0">
                          <a:effectLst/>
                        </a:rPr>
                        <a:t>Daily period of personnel exposure to risk.</a:t>
                      </a:r>
                    </a:p>
                  </a:txBody>
                  <a:tcPr marL="45720" marR="45720" anchor="ctr"/>
                </a:tc>
                <a:extLst>
                  <a:ext uri="{0D108BD9-81ED-4DB2-BD59-A6C34878D82A}">
                    <a16:rowId xmlns:a16="http://schemas.microsoft.com/office/drawing/2014/main" val="2568795082"/>
                  </a:ext>
                </a:extLst>
              </a:tr>
              <a:tr h="541090">
                <a:tc vMerge="1">
                  <a:txBody>
                    <a:bodyPr/>
                    <a:lstStyle/>
                    <a:p>
                      <a:endParaRPr lang="en-GB"/>
                    </a:p>
                  </a:txBody>
                  <a:tcPr/>
                </a:tc>
                <a:tc>
                  <a:txBody>
                    <a:bodyPr/>
                    <a:lstStyle/>
                    <a:p>
                      <a:pPr algn="l"/>
                      <a:r>
                        <a:rPr lang="en-GB" sz="1150" dirty="0">
                          <a:effectLst/>
                        </a:rPr>
                        <a:t>Injuries of persons directly involved.</a:t>
                      </a:r>
                    </a:p>
                  </a:txBody>
                  <a:tcPr marL="45720" marR="45720" anchor="ctr"/>
                </a:tc>
                <a:tc>
                  <a:txBody>
                    <a:bodyPr/>
                    <a:lstStyle/>
                    <a:p>
                      <a:pPr algn="l"/>
                      <a:r>
                        <a:rPr lang="en-GB" sz="1150" dirty="0">
                          <a:effectLst/>
                        </a:rPr>
                        <a:t>Multiple deaths.</a:t>
                      </a:r>
                    </a:p>
                  </a:txBody>
                  <a:tcPr marL="45720" marR="45720" anchor="ctr"/>
                </a:tc>
                <a:tc>
                  <a:txBody>
                    <a:bodyPr/>
                    <a:lstStyle/>
                    <a:p>
                      <a:pPr algn="l"/>
                      <a:r>
                        <a:rPr lang="en-GB" sz="1150" dirty="0">
                          <a:effectLst/>
                        </a:rPr>
                        <a:t>A single death and / or multiple severe injuries or equivalent occupational illness.</a:t>
                      </a:r>
                    </a:p>
                  </a:txBody>
                  <a:tcPr marL="45720" marR="45720" anchor="ctr"/>
                </a:tc>
                <a:extLst>
                  <a:ext uri="{0D108BD9-81ED-4DB2-BD59-A6C34878D82A}">
                    <a16:rowId xmlns:a16="http://schemas.microsoft.com/office/drawing/2014/main" val="2984812120"/>
                  </a:ext>
                </a:extLst>
              </a:tr>
              <a:tr h="726759">
                <a:tc vMerge="1">
                  <a:txBody>
                    <a:bodyPr/>
                    <a:lstStyle/>
                    <a:p>
                      <a:endParaRPr lang="en-GB"/>
                    </a:p>
                  </a:txBody>
                  <a:tcPr/>
                </a:tc>
                <a:tc>
                  <a:txBody>
                    <a:bodyPr/>
                    <a:lstStyle/>
                    <a:p>
                      <a:pPr algn="l"/>
                      <a:r>
                        <a:rPr lang="en-GB" sz="1150" dirty="0">
                          <a:effectLst/>
                        </a:rPr>
                        <a:t>Injuries of persons indirectly involved.</a:t>
                      </a:r>
                    </a:p>
                  </a:txBody>
                  <a:tcPr marL="45720" marR="45720" anchor="ctr"/>
                </a:tc>
                <a:tc>
                  <a:txBody>
                    <a:bodyPr/>
                    <a:lstStyle/>
                    <a:p>
                      <a:pPr algn="l"/>
                      <a:r>
                        <a:rPr lang="en-GB" sz="1150" dirty="0">
                          <a:effectLst/>
                        </a:rPr>
                        <a:t>A single death and / or multiple severe injuries or equivalent occupational illness.</a:t>
                      </a:r>
                    </a:p>
                  </a:txBody>
                  <a:tcPr marL="45720" marR="45720" anchor="ctr"/>
                </a:tc>
                <a:tc>
                  <a:txBody>
                    <a:bodyPr/>
                    <a:lstStyle/>
                    <a:p>
                      <a:pPr algn="l"/>
                      <a:r>
                        <a:rPr lang="en-GB" sz="1150" dirty="0">
                          <a:effectLst/>
                        </a:rPr>
                        <a:t>A single severe injury or occupational illness and / or multiple minor injuries or occupational illness.</a:t>
                      </a:r>
                    </a:p>
                  </a:txBody>
                  <a:tcPr marL="45720" marR="45720" anchor="ctr"/>
                </a:tc>
                <a:extLst>
                  <a:ext uri="{0D108BD9-81ED-4DB2-BD59-A6C34878D82A}">
                    <a16:rowId xmlns:a16="http://schemas.microsoft.com/office/drawing/2014/main" val="2369297658"/>
                  </a:ext>
                </a:extLst>
              </a:tr>
              <a:tr h="180363">
                <a:tc vMerge="1">
                  <a:txBody>
                    <a:bodyPr/>
                    <a:lstStyle/>
                    <a:p>
                      <a:endParaRPr lang="en-GB"/>
                    </a:p>
                  </a:txBody>
                  <a:tcPr/>
                </a:tc>
                <a:tc>
                  <a:txBody>
                    <a:bodyPr/>
                    <a:lstStyle/>
                    <a:p>
                      <a:pPr algn="l"/>
                      <a:r>
                        <a:rPr lang="en-GB" sz="1150" dirty="0">
                          <a:effectLst/>
                        </a:rPr>
                        <a:t>Damage to facilities.</a:t>
                      </a:r>
                    </a:p>
                  </a:txBody>
                  <a:tcPr marL="45720" marR="45720" anchor="ctr"/>
                </a:tc>
                <a:tc>
                  <a:txBody>
                    <a:bodyPr/>
                    <a:lstStyle/>
                    <a:p>
                      <a:pPr algn="l"/>
                      <a:r>
                        <a:rPr lang="en-GB" sz="1150" dirty="0">
                          <a:effectLst/>
                        </a:rPr>
                        <a:t>Severe damage.</a:t>
                      </a:r>
                    </a:p>
                  </a:txBody>
                  <a:tcPr marL="45720" marR="45720" anchor="ctr"/>
                </a:tc>
                <a:tc>
                  <a:txBody>
                    <a:bodyPr/>
                    <a:lstStyle/>
                    <a:p>
                      <a:pPr algn="l"/>
                      <a:r>
                        <a:rPr lang="en-GB" sz="1150" dirty="0">
                          <a:effectLst/>
                        </a:rPr>
                        <a:t>Moderate damage.</a:t>
                      </a:r>
                    </a:p>
                  </a:txBody>
                  <a:tcPr marL="45720" marR="45720" anchor="ctr"/>
                </a:tc>
                <a:extLst>
                  <a:ext uri="{0D108BD9-81ED-4DB2-BD59-A6C34878D82A}">
                    <a16:rowId xmlns:a16="http://schemas.microsoft.com/office/drawing/2014/main" val="3897559400"/>
                  </a:ext>
                </a:extLst>
              </a:tr>
              <a:tr h="360727">
                <a:tc vMerge="1">
                  <a:txBody>
                    <a:bodyPr/>
                    <a:lstStyle/>
                    <a:p>
                      <a:endParaRPr lang="en-GB"/>
                    </a:p>
                  </a:txBody>
                  <a:tcPr/>
                </a:tc>
                <a:tc>
                  <a:txBody>
                    <a:bodyPr/>
                    <a:lstStyle/>
                    <a:p>
                      <a:pPr algn="l"/>
                      <a:r>
                        <a:rPr lang="en-GB" sz="1150" dirty="0">
                          <a:effectLst/>
                        </a:rPr>
                        <a:t>Damage to platform (ships, aircrafts, vehicles etc.)</a:t>
                      </a:r>
                    </a:p>
                  </a:txBody>
                  <a:tcPr marL="45720" marR="45720" anchor="ctr"/>
                </a:tc>
                <a:tc>
                  <a:txBody>
                    <a:bodyPr/>
                    <a:lstStyle/>
                    <a:p>
                      <a:pPr algn="l"/>
                      <a:r>
                        <a:rPr lang="en-GB" sz="1150" dirty="0">
                          <a:effectLst/>
                        </a:rPr>
                        <a:t>Damage which leads to total loss of capability.</a:t>
                      </a:r>
                    </a:p>
                  </a:txBody>
                  <a:tcPr marL="45720" marR="45720" anchor="ctr"/>
                </a:tc>
                <a:tc>
                  <a:txBody>
                    <a:bodyPr/>
                    <a:lstStyle/>
                    <a:p>
                      <a:pPr algn="l"/>
                      <a:r>
                        <a:rPr lang="en-GB" sz="1150" dirty="0">
                          <a:effectLst/>
                        </a:rPr>
                        <a:t>Damage which leads to significant loss of capability.</a:t>
                      </a:r>
                    </a:p>
                  </a:txBody>
                  <a:tcPr marL="45720" marR="45720" anchor="ctr"/>
                </a:tc>
                <a:extLst>
                  <a:ext uri="{0D108BD9-81ED-4DB2-BD59-A6C34878D82A}">
                    <a16:rowId xmlns:a16="http://schemas.microsoft.com/office/drawing/2014/main" val="3021829574"/>
                  </a:ext>
                </a:extLst>
              </a:tr>
              <a:tr h="450908">
                <a:tc vMerge="1">
                  <a:txBody>
                    <a:bodyPr/>
                    <a:lstStyle/>
                    <a:p>
                      <a:endParaRPr lang="en-GB"/>
                    </a:p>
                  </a:txBody>
                  <a:tcPr/>
                </a:tc>
                <a:tc>
                  <a:txBody>
                    <a:bodyPr/>
                    <a:lstStyle/>
                    <a:p>
                      <a:pPr algn="l"/>
                      <a:r>
                        <a:rPr lang="en-GB" sz="1150" dirty="0">
                          <a:effectLst/>
                        </a:rPr>
                        <a:t>Environmental impacts.</a:t>
                      </a:r>
                    </a:p>
                  </a:txBody>
                  <a:tcPr marL="45720" marR="45720" anchor="ctr"/>
                </a:tc>
                <a:tc>
                  <a:txBody>
                    <a:bodyPr/>
                    <a:lstStyle/>
                    <a:p>
                      <a:pPr algn="l"/>
                      <a:r>
                        <a:rPr lang="en-GB" sz="1150" dirty="0">
                          <a:effectLst/>
                        </a:rPr>
                        <a:t>Significant and long-term impact.</a:t>
                      </a:r>
                    </a:p>
                  </a:txBody>
                  <a:tcPr marL="45720" marR="45720" anchor="ctr"/>
                </a:tc>
                <a:tc>
                  <a:txBody>
                    <a:bodyPr/>
                    <a:lstStyle/>
                    <a:p>
                      <a:pPr algn="l"/>
                      <a:r>
                        <a:rPr lang="en-GB" sz="1150" dirty="0">
                          <a:effectLst/>
                        </a:rPr>
                        <a:t>Moderate long-term or significant short-term impact.</a:t>
                      </a:r>
                    </a:p>
                  </a:txBody>
                  <a:tcPr marL="45720" marR="45720" anchor="ctr"/>
                </a:tc>
                <a:extLst>
                  <a:ext uri="{0D108BD9-81ED-4DB2-BD59-A6C34878D82A}">
                    <a16:rowId xmlns:a16="http://schemas.microsoft.com/office/drawing/2014/main" val="1686947637"/>
                  </a:ext>
                </a:extLst>
              </a:tr>
              <a:tr h="991995">
                <a:tc rowSpan="2">
                  <a:txBody>
                    <a:bodyPr/>
                    <a:lstStyle/>
                    <a:p>
                      <a:pPr algn="ctr"/>
                      <a:r>
                        <a:rPr lang="en-GB" sz="1400" b="1" dirty="0">
                          <a:solidFill>
                            <a:schemeClr val="bg1"/>
                          </a:solidFill>
                          <a:effectLst/>
                        </a:rPr>
                        <a:t>Energetic Materials</a:t>
                      </a:r>
                    </a:p>
                  </a:txBody>
                  <a:tcPr marL="45720" marR="45720" anchor="ctr">
                    <a:solidFill>
                      <a:srgbClr val="7C345B"/>
                    </a:solidFill>
                  </a:tcPr>
                </a:tc>
                <a:tc>
                  <a:txBody>
                    <a:bodyPr/>
                    <a:lstStyle/>
                    <a:p>
                      <a:pPr algn="l"/>
                      <a:r>
                        <a:rPr lang="en-GB" sz="1150" dirty="0">
                          <a:effectLst/>
                        </a:rPr>
                        <a:t>Novel Energetics and Service History</a:t>
                      </a:r>
                    </a:p>
                  </a:txBody>
                  <a:tcPr marL="45720" marR="45720" anchor="ctr"/>
                </a:tc>
                <a:tc>
                  <a:txBody>
                    <a:bodyPr/>
                    <a:lstStyle/>
                    <a:p>
                      <a:pPr algn="l"/>
                      <a:r>
                        <a:rPr lang="en-GB" sz="1150" dirty="0">
                          <a:effectLst/>
                        </a:rPr>
                        <a:t>Multiple novel energetics. Energetics with no known in-service history.</a:t>
                      </a:r>
                    </a:p>
                  </a:txBody>
                  <a:tcPr marL="45720" marR="45720" anchor="ctr"/>
                </a:tc>
                <a:tc>
                  <a:txBody>
                    <a:bodyPr/>
                    <a:lstStyle/>
                    <a:p>
                      <a:pPr algn="l"/>
                      <a:r>
                        <a:rPr lang="en-GB" sz="1150" dirty="0">
                          <a:effectLst/>
                        </a:rPr>
                        <a:t>Single novel energetic. Energetics that may have service history with other nations OR new manufacturer of energetics with known UK in-service history.</a:t>
                      </a:r>
                    </a:p>
                  </a:txBody>
                  <a:tcPr marL="45720" marR="45720" anchor="ctr"/>
                </a:tc>
                <a:extLst>
                  <a:ext uri="{0D108BD9-81ED-4DB2-BD59-A6C34878D82A}">
                    <a16:rowId xmlns:a16="http://schemas.microsoft.com/office/drawing/2014/main" val="28693776"/>
                  </a:ext>
                </a:extLst>
              </a:tr>
              <a:tr h="275849">
                <a:tc vMerge="1">
                  <a:txBody>
                    <a:bodyPr/>
                    <a:lstStyle/>
                    <a:p>
                      <a:endParaRPr lang="en-GB"/>
                    </a:p>
                  </a:txBody>
                  <a:tcPr/>
                </a:tc>
                <a:tc>
                  <a:txBody>
                    <a:bodyPr/>
                    <a:lstStyle/>
                    <a:p>
                      <a:pPr algn="l"/>
                      <a:r>
                        <a:rPr lang="en-GB" sz="1150" dirty="0">
                          <a:effectLst/>
                        </a:rPr>
                        <a:t>Munition IM Compliance</a:t>
                      </a:r>
                    </a:p>
                  </a:txBody>
                  <a:tcPr marL="45720" marR="45720" anchor="ctr"/>
                </a:tc>
                <a:tc>
                  <a:txBody>
                    <a:bodyPr/>
                    <a:lstStyle/>
                    <a:p>
                      <a:pPr algn="l"/>
                      <a:r>
                        <a:rPr lang="en-GB" sz="1150" dirty="0">
                          <a:effectLst/>
                        </a:rPr>
                        <a:t>Wholly Non-Compliant.</a:t>
                      </a:r>
                    </a:p>
                  </a:txBody>
                  <a:tcPr marL="45720" marR="45720" anchor="ctr"/>
                </a:tc>
                <a:tc>
                  <a:txBody>
                    <a:bodyPr/>
                    <a:lstStyle/>
                    <a:p>
                      <a:pPr algn="l"/>
                      <a:r>
                        <a:rPr lang="en-GB" sz="1150" dirty="0">
                          <a:effectLst/>
                        </a:rPr>
                        <a:t>Compliant against 1 or 2 threats.</a:t>
                      </a:r>
                    </a:p>
                  </a:txBody>
                  <a:tcPr marL="45720" marR="45720" anchor="ctr"/>
                </a:tc>
                <a:extLst>
                  <a:ext uri="{0D108BD9-81ED-4DB2-BD59-A6C34878D82A}">
                    <a16:rowId xmlns:a16="http://schemas.microsoft.com/office/drawing/2014/main" val="670658759"/>
                  </a:ext>
                </a:extLst>
              </a:tr>
            </a:tbl>
          </a:graphicData>
        </a:graphic>
      </p:graphicFrame>
      <p:cxnSp>
        <p:nvCxnSpPr>
          <p:cNvPr id="3" name="Straight Connector 2">
            <a:extLst>
              <a:ext uri="{FF2B5EF4-FFF2-40B4-BE49-F238E27FC236}">
                <a16:creationId xmlns:a16="http://schemas.microsoft.com/office/drawing/2014/main" id="{AB249A9E-0E64-06AB-E32F-CC83310F7D32}"/>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875081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8C1783-6DBE-4F99-8598-C027A0FF555A}"/>
              </a:ext>
            </a:extLst>
          </p:cNvPr>
          <p:cNvSpPr/>
          <p:nvPr/>
        </p:nvSpPr>
        <p:spPr>
          <a:xfrm>
            <a:off x="6088889" y="3429000"/>
            <a:ext cx="6110222" cy="3429000"/>
          </a:xfrm>
          <a:prstGeom prst="rect">
            <a:avLst/>
          </a:prstGeom>
          <a:blipFill dpi="0" rotWithShape="1">
            <a:blip r:embed="rId2" cstate="screen">
              <a:extLst>
                <a:ext uri="{28A0092B-C50C-407E-A947-70E740481C1C}">
                  <a14:useLocalDpi xmlns:a14="http://schemas.microsoft.com/office/drawing/2010/main"/>
                </a:ext>
              </a:extLst>
            </a:blip>
            <a:srcRect/>
            <a:stretch>
              <a:fillRect b="-16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22F06CCD-524F-476B-99F1-5D891CE4BF1F}"/>
              </a:ext>
            </a:extLst>
          </p:cNvPr>
          <p:cNvSpPr/>
          <p:nvPr/>
        </p:nvSpPr>
        <p:spPr>
          <a:xfrm>
            <a:off x="0" y="3429000"/>
            <a:ext cx="6096000" cy="3429000"/>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B6D8472-1B48-41E9-8067-1DE36CB8337E}"/>
              </a:ext>
            </a:extLst>
          </p:cNvPr>
          <p:cNvSpPr/>
          <p:nvPr/>
        </p:nvSpPr>
        <p:spPr>
          <a:xfrm>
            <a:off x="-7111" y="0"/>
            <a:ext cx="6096000" cy="3429000"/>
          </a:xfrm>
          <a:prstGeom prst="rect">
            <a:avLst/>
          </a:prstGeom>
          <a:blipFill dpi="0" rotWithShape="1">
            <a:blip r:embed="rId4"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7EBA484B-2F9C-45D6-9084-96CAB6200A75}"/>
              </a:ext>
            </a:extLst>
          </p:cNvPr>
          <p:cNvSpPr/>
          <p:nvPr/>
        </p:nvSpPr>
        <p:spPr>
          <a:xfrm>
            <a:off x="6088888" y="0"/>
            <a:ext cx="6103111" cy="3429000"/>
          </a:xfrm>
          <a:prstGeom prst="rect">
            <a:avLst/>
          </a:prstGeom>
          <a:blipFill dpi="0" rotWithShape="1">
            <a:blip r:embed="rId5"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8A5F8902-C472-4415-9A86-678E3FA8542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07961" y="357050"/>
            <a:ext cx="2669721" cy="408263"/>
          </a:xfrm>
          <a:prstGeom prst="rect">
            <a:avLst/>
          </a:prstGeom>
        </p:spPr>
      </p:pic>
      <p:cxnSp>
        <p:nvCxnSpPr>
          <p:cNvPr id="20" name="Straight Connector 19">
            <a:extLst>
              <a:ext uri="{FF2B5EF4-FFF2-40B4-BE49-F238E27FC236}">
                <a16:creationId xmlns:a16="http://schemas.microsoft.com/office/drawing/2014/main" id="{837F5D16-DB51-4036-9CD1-5D52F62AA3D8}"/>
              </a:ext>
            </a:extLst>
          </p:cNvPr>
          <p:cNvCxnSpPr/>
          <p:nvPr/>
        </p:nvCxnSpPr>
        <p:spPr>
          <a:xfrm>
            <a:off x="-2" y="6426000"/>
            <a:ext cx="12192002" cy="0"/>
          </a:xfrm>
          <a:prstGeom prst="line">
            <a:avLst/>
          </a:prstGeom>
          <a:ln w="101600">
            <a:solidFill>
              <a:srgbClr val="4F213A"/>
            </a:solidFill>
          </a:ln>
        </p:spPr>
        <p:style>
          <a:lnRef idx="1">
            <a:schemeClr val="accent1"/>
          </a:lnRef>
          <a:fillRef idx="0">
            <a:schemeClr val="accent1"/>
          </a:fillRef>
          <a:effectRef idx="0">
            <a:schemeClr val="accent1"/>
          </a:effectRef>
          <a:fontRef idx="minor">
            <a:schemeClr val="tx1"/>
          </a:fontRef>
        </p:style>
      </p:cxnSp>
      <p:pic>
        <p:nvPicPr>
          <p:cNvPr id="22" name="Graphic 21">
            <a:extLst>
              <a:ext uri="{FF2B5EF4-FFF2-40B4-BE49-F238E27FC236}">
                <a16:creationId xmlns:a16="http://schemas.microsoft.com/office/drawing/2014/main" id="{79A6F6BA-D735-4756-A528-AF913DA52648}"/>
              </a:ext>
            </a:extLst>
          </p:cNvPr>
          <p:cNvPicPr>
            <a:picLocks noChangeAspect="1"/>
          </p:cNvPicPr>
          <p:nvPr/>
        </p:nvPicPr>
        <p:blipFill>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0" y="2395727"/>
            <a:ext cx="5734878" cy="2498546"/>
          </a:xfrm>
          <a:prstGeom prst="rect">
            <a:avLst/>
          </a:prstGeom>
        </p:spPr>
      </p:pic>
      <p:sp>
        <p:nvSpPr>
          <p:cNvPr id="23" name="Text Placeholder 2">
            <a:extLst>
              <a:ext uri="{FF2B5EF4-FFF2-40B4-BE49-F238E27FC236}">
                <a16:creationId xmlns:a16="http://schemas.microsoft.com/office/drawing/2014/main" id="{6B617C5F-1AEC-40D4-BEB7-1A01A971E9AB}"/>
              </a:ext>
            </a:extLst>
          </p:cNvPr>
          <p:cNvSpPr txBox="1">
            <a:spLocks/>
          </p:cNvSpPr>
          <p:nvPr/>
        </p:nvSpPr>
        <p:spPr>
          <a:xfrm>
            <a:off x="381532" y="2560717"/>
            <a:ext cx="4971814" cy="2168566"/>
          </a:xfrm>
          <a:prstGeom prst="rect">
            <a:avLst/>
          </a:prstGeom>
        </p:spPr>
        <p:txBody>
          <a:bodyPr wrap="square" lIns="0" tIns="0" rIns="0" bIns="0"/>
          <a:lstStyle>
            <a:lvl1pPr marL="0" indent="0" algn="l" defTabSz="914400" rtl="0" eaLnBrk="1" latinLnBrk="0" hangingPunct="1">
              <a:lnSpc>
                <a:spcPct val="90000"/>
              </a:lnSpc>
              <a:spcBef>
                <a:spcPts val="1000"/>
              </a:spcBef>
              <a:buFont typeface="Arial" panose="020B0604020202020204" pitchFamily="34" charset="0"/>
              <a:buNone/>
              <a:defRPr lang="en-GB" sz="3900" kern="1200" dirty="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nSpc>
                <a:spcPct val="100000"/>
              </a:lnSpc>
              <a:spcBef>
                <a:spcPts val="0"/>
              </a:spcBef>
            </a:pPr>
            <a:r>
              <a:rPr lang="en-GB" sz="3800" dirty="0">
                <a:solidFill>
                  <a:sysClr val="window" lastClr="FFFFFF"/>
                </a:solidFill>
              </a:rPr>
              <a:t>Any Questions?</a:t>
            </a:r>
          </a:p>
          <a:p>
            <a:pPr lvl="0">
              <a:lnSpc>
                <a:spcPct val="100000"/>
              </a:lnSpc>
              <a:spcBef>
                <a:spcPts val="0"/>
              </a:spcBef>
            </a:pPr>
            <a:endParaRPr lang="en-US" sz="2000" dirty="0">
              <a:solidFill>
                <a:srgbClr val="0070C0"/>
              </a:solidFill>
            </a:endParaRPr>
          </a:p>
          <a:p>
            <a:pPr>
              <a:lnSpc>
                <a:spcPct val="100000"/>
              </a:lnSpc>
              <a:spcBef>
                <a:spcPts val="0"/>
              </a:spcBef>
              <a:defRPr/>
            </a:pPr>
            <a:r>
              <a:rPr lang="en-GB" sz="2000" dirty="0">
                <a:solidFill>
                  <a:srgbClr val="0070C0"/>
                </a:solidFill>
                <a:latin typeface="Arial"/>
                <a:cs typeface="Arial"/>
                <a:hlinkClick r:id="rId9">
                  <a:extLst>
                    <a:ext uri="{A12FA001-AC4F-418D-AE19-62706E023703}">
                      <ahyp:hlinkClr xmlns:ahyp="http://schemas.microsoft.com/office/drawing/2018/hyperlinkcolor" val="tx"/>
                    </a:ext>
                  </a:extLst>
                </a:hlinkClick>
              </a:rPr>
              <a:t>DSA-DOSR-Classification@mod.gov.uk</a:t>
            </a:r>
            <a:endParaRPr lang="en-GB" sz="2000" dirty="0">
              <a:solidFill>
                <a:srgbClr val="0070C0"/>
              </a:solidFill>
              <a:latin typeface="Arial"/>
              <a:cs typeface="Arial"/>
            </a:endParaRPr>
          </a:p>
          <a:p>
            <a:pPr>
              <a:lnSpc>
                <a:spcPct val="100000"/>
              </a:lnSpc>
              <a:spcBef>
                <a:spcPts val="0"/>
              </a:spcBef>
              <a:defRPr/>
            </a:pPr>
            <a:r>
              <a:rPr lang="en-GB" sz="2000" dirty="0">
                <a:solidFill>
                  <a:srgbClr val="0070C0"/>
                </a:solidFill>
                <a:latin typeface="Arial"/>
                <a:cs typeface="Arial"/>
                <a:hlinkClick r:id="rId10">
                  <a:extLst>
                    <a:ext uri="{A12FA001-AC4F-418D-AE19-62706E023703}">
                      <ahyp:hlinkClr xmlns:ahyp="http://schemas.microsoft.com/office/drawing/2018/hyperlinkcolor" val="tx"/>
                    </a:ext>
                  </a:extLst>
                </a:hlinkClick>
              </a:rPr>
              <a:t>DSA-DOSR-PRG@mod.gov.uk</a:t>
            </a:r>
            <a:endParaRPr lang="en-GB" sz="2000" dirty="0">
              <a:solidFill>
                <a:srgbClr val="0070C0"/>
              </a:solidFill>
              <a:latin typeface="Arial"/>
              <a:cs typeface="Arial"/>
            </a:endParaRPr>
          </a:p>
          <a:p>
            <a:pPr>
              <a:lnSpc>
                <a:spcPct val="100000"/>
              </a:lnSpc>
              <a:spcBef>
                <a:spcPts val="0"/>
              </a:spcBef>
              <a:defRPr/>
            </a:pPr>
            <a:r>
              <a:rPr lang="en-GB" sz="2000" dirty="0">
                <a:solidFill>
                  <a:srgbClr val="0070C0"/>
                </a:solidFill>
                <a:latin typeface="Arial"/>
                <a:cs typeface="Arial"/>
                <a:hlinkClick r:id="rId11"/>
              </a:rPr>
              <a:t>DSA-DOSR-APMULTIUSER@mod.gov.uk</a:t>
            </a:r>
            <a:endParaRPr lang="en-GB" sz="2000" dirty="0">
              <a:solidFill>
                <a:srgbClr val="0070C0"/>
              </a:solidFill>
              <a:latin typeface="Arial"/>
              <a:cs typeface="Arial"/>
            </a:endParaRPr>
          </a:p>
          <a:p>
            <a:pPr>
              <a:lnSpc>
                <a:spcPct val="100000"/>
              </a:lnSpc>
              <a:spcBef>
                <a:spcPts val="0"/>
              </a:spcBef>
              <a:defRPr/>
            </a:pPr>
            <a:r>
              <a:rPr lang="en-GB" sz="2000" u="sng" dirty="0">
                <a:solidFill>
                  <a:srgbClr val="0070C0"/>
                </a:solidFill>
                <a:latin typeface="Arial"/>
                <a:cs typeface="Arial"/>
              </a:rPr>
              <a:t>DSA-DOSR-permissions@mod.gov.uk</a:t>
            </a:r>
            <a:endParaRPr lang="en-GB" sz="4000" u="sng" dirty="0">
              <a:solidFill>
                <a:sysClr val="window" lastClr="FFFFFF"/>
              </a:solidFill>
            </a:endParaRPr>
          </a:p>
        </p:txBody>
      </p:sp>
      <p:sp>
        <p:nvSpPr>
          <p:cNvPr id="2" name="Slide Number Placeholder 1">
            <a:extLst>
              <a:ext uri="{FF2B5EF4-FFF2-40B4-BE49-F238E27FC236}">
                <a16:creationId xmlns:a16="http://schemas.microsoft.com/office/drawing/2014/main" id="{6383F09A-7605-42DE-803D-A8C3873ABEA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01B2B2-3B32-4177-9645-58C2813D6AA3}" type="slidenum">
              <a:rPr kumimoji="0" lang="en-GB" sz="1100" b="0" i="0" u="none" strike="noStrike" kern="1200" cap="none" spc="0" normalizeH="0" baseline="0" noProof="0" smtClean="0">
                <a:ln>
                  <a:noFill/>
                </a:ln>
                <a:solidFill>
                  <a:srgbClr val="4F213A"/>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800" b="0" i="0" u="none" strike="noStrike" kern="1200" cap="none" spc="0" normalizeH="0" baseline="0" noProof="0" dirty="0">
              <a:ln>
                <a:noFill/>
              </a:ln>
              <a:solidFill>
                <a:srgbClr val="4F213A"/>
              </a:solidFill>
              <a:effectLst/>
              <a:uLnTx/>
              <a:uFillTx/>
              <a:latin typeface="Arial" panose="020B0604020202020204"/>
              <a:ea typeface="+mn-ea"/>
              <a:cs typeface="+mn-cs"/>
            </a:endParaRPr>
          </a:p>
        </p:txBody>
      </p:sp>
      <p:cxnSp>
        <p:nvCxnSpPr>
          <p:cNvPr id="4" name="Straight Connector 3">
            <a:extLst>
              <a:ext uri="{FF2B5EF4-FFF2-40B4-BE49-F238E27FC236}">
                <a16:creationId xmlns:a16="http://schemas.microsoft.com/office/drawing/2014/main" id="{19D46874-125F-ED8D-9128-DEE491606146}"/>
              </a:ext>
            </a:extLst>
          </p:cNvPr>
          <p:cNvCxnSpPr/>
          <p:nvPr/>
        </p:nvCxnSpPr>
        <p:spPr>
          <a:xfrm>
            <a:off x="-2" y="6429975"/>
            <a:ext cx="12192002" cy="0"/>
          </a:xfrm>
          <a:prstGeom prst="line">
            <a:avLst/>
          </a:prstGeom>
          <a:ln w="139700">
            <a:solidFill>
              <a:srgbClr val="F9CD9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6303218"/>
      </p:ext>
    </p:extLst>
  </p:cSld>
  <p:clrMapOvr>
    <a:masterClrMapping/>
  </p:clrMapOvr>
  <mc:AlternateContent xmlns:mc="http://schemas.openxmlformats.org/markup-compatibility/2006" xmlns:p14="http://schemas.microsoft.com/office/powerpoint/2010/main">
    <mc:Choice Requires="p14">
      <p:transition spd="slow" p14:dur="2000" advTm="33224"/>
    </mc:Choice>
    <mc:Fallback xmlns="">
      <p:transition spd="slow" advTm="33224"/>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MOD Presentation" ma:contentTypeID="0x010100D9D675D6CDED02438DC7CFF78D2F29E402004D84AC521D93E94088805E2DFD71E71C" ma:contentTypeVersion="17" ma:contentTypeDescription="Designed to facilitate the storage of MOD Presentations with a '.ppt' or '.pptx' extension" ma:contentTypeScope="" ma:versionID="ab435300d56f7aa9ba3f305a62427765">
  <xsd:schema xmlns:xsd="http://www.w3.org/2001/XMLSchema" xmlns:xs="http://www.w3.org/2001/XMLSchema" xmlns:p="http://schemas.microsoft.com/office/2006/metadata/properties" xmlns:ns1="http://schemas.microsoft.com/sharepoint/v3" xmlns:ns2="04738c6d-ecc8-46f1-821f-82e308eab3d9" xmlns:ns3="http://schemas.microsoft.com/sharepoint.v3" xmlns:ns4="http://schemas.microsoft.com/sharepoint/v3/fields" xmlns:ns5="5d14d930-8141-4e54-8433-529023dd02cd" xmlns:ns6="47c73746-24f0-4e94-b63b-78aeba8c35fa" targetNamespace="http://schemas.microsoft.com/office/2006/metadata/properties" ma:root="true" ma:fieldsID="e7475cbd7f0ec72040fe16624c212d2b" ns1:_="" ns2:_="" ns3:_="" ns4:_="" ns5:_="" ns6:_="">
    <xsd:import namespace="http://schemas.microsoft.com/sharepoint/v3"/>
    <xsd:import namespace="04738c6d-ecc8-46f1-821f-82e308eab3d9"/>
    <xsd:import namespace="http://schemas.microsoft.com/sharepoint.v3"/>
    <xsd:import namespace="http://schemas.microsoft.com/sharepoint/v3/fields"/>
    <xsd:import namespace="5d14d930-8141-4e54-8433-529023dd02cd"/>
    <xsd:import namespace="47c73746-24f0-4e94-b63b-78aeba8c35fa"/>
    <xsd:element name="properties">
      <xsd:complexType>
        <xsd:sequence>
          <xsd:element name="documentManagement">
            <xsd:complexType>
              <xsd:all>
                <xsd:element ref="ns2:UKProtectiveMarking"/>
                <xsd:element ref="ns3:CategoryDescription" minOccurs="0"/>
                <xsd:element ref="ns4:_Status" minOccurs="0"/>
                <xsd:element ref="ns2:DocumentVersion" minOccurs="0"/>
                <xsd:element ref="ns2:CreatedOriginated" minOccurs="0"/>
                <xsd:element ref="ns4:wic_System_Copyright" minOccurs="0"/>
                <xsd:element ref="ns5:TaxCatchAll" minOccurs="0"/>
                <xsd:element ref="ns2:TaxKeywordTaxHTField" minOccurs="0"/>
                <xsd:element ref="ns5:TaxCatchAllLabel" minOccurs="0"/>
                <xsd:element ref="ns1:_dlc_Exempt" minOccurs="0"/>
                <xsd:element ref="ns1:_dlc_ExpireDateSaved" minOccurs="0"/>
                <xsd:element ref="ns1:_dlc_ExpireDate" minOccurs="0"/>
                <xsd:element ref="ns2:d67af1ddf1dc47979d20c0eae491b81b" minOccurs="0"/>
                <xsd:element ref="ns2:m79e07ce3690491db9121a08429fad40" minOccurs="0"/>
                <xsd:element ref="ns2:n1f450bd0d644ca798bdc94626fdef4f" minOccurs="0"/>
                <xsd:element ref="ns2:i71a74d1f9984201b479cc08077b6323" minOccurs="0"/>
                <xsd:element ref="ns6: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dlc_Exempt" ma:index="21" nillable="true" ma:displayName="Exempt from Policy" ma:description="" ma:hidden="true" ma:internalName="_dlc_Exempt" ma:readOnly="true">
      <xsd:simpleType>
        <xsd:restriction base="dms:Unknown"/>
      </xsd:simpleType>
    </xsd:element>
    <xsd:element name="_dlc_ExpireDateSaved" ma:index="22" nillable="true" ma:displayName="Original Expiration Date" ma:description="" ma:hidden="true" ma:internalName="_dlc_ExpireDateSaved" ma:readOnly="true">
      <xsd:simpleType>
        <xsd:restriction base="dms:DateTime"/>
      </xsd:simpleType>
    </xsd:element>
    <xsd:element name="_dlc_ExpireDate" ma:index="23" nillable="true" ma:displayName="Expiration Date" ma:description="" ma:hidden="true" ma:internalName="_dlc_ExpireDat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04738c6d-ecc8-46f1-821f-82e308eab3d9" elementFormDefault="qualified">
    <xsd:import namespace="http://schemas.microsoft.com/office/2006/documentManagement/types"/>
    <xsd:import namespace="http://schemas.microsoft.com/office/infopath/2007/PartnerControls"/>
    <xsd:element name="UKProtectiveMarking" ma:index="7" ma:displayName="Security Marking" ma:default="OFFICIAL" ma:description="The OFFICIAL-SENSITIVE marking should be used if it is clear that consequence of compromise would cause significant harm; Over 80% of MOD material is expected to be marked OFFICIAL." ma:format="Dropdown" ma:internalName="UKProtectiveMarking" ma:readOnly="false">
      <xsd:simpleType>
        <xsd:restriction base="dms:Choice">
          <xsd:enumeration value="OFFICIAL"/>
          <xsd:enumeration value="OFFICIAL-SENSITIVE"/>
          <xsd:enumeration value="OFFICIAL-SENSITIVE COMMERCIAL"/>
          <xsd:enumeration value="OFFICIAL-SENSITIVE PERSONAL"/>
          <xsd:enumeration value="OFFICIAL-SENSITIVE LOCSEN"/>
        </xsd:restriction>
      </xsd:simpleType>
    </xsd:element>
    <xsd:element name="DocumentVersion" ma:index="10" nillable="true" ma:displayName="Document Version" ma:description="Version number in the format X_X_X e.g. 1_2_1.You do not need a set number of digits, 1_1 is valid for example." ma:internalName="DocumentVersion">
      <xsd:simpleType>
        <xsd:restriction base="dms:Text">
          <xsd:maxLength value="255"/>
        </xsd:restriction>
      </xsd:simpleType>
    </xsd:element>
    <xsd:element name="CreatedOriginated" ma:index="11" nillable="true" ma:displayName="Created (Originated)" ma:default="[today]" ma:description="The date the document was originally created." ma:format="DateOnly" ma:internalName="CreatedOriginated">
      <xsd:simpleType>
        <xsd:restriction base="dms:DateTime"/>
      </xsd:simpleType>
    </xsd:element>
    <xsd:element name="TaxKeywordTaxHTField" ma:index="18" nillable="true" ma:taxonomy="true" ma:internalName="TaxKeywordTaxHTField" ma:taxonomyFieldName="TaxKeyword" ma:displayName="Enterprise Keywords"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d67af1ddf1dc47979d20c0eae491b81b" ma:index="24" ma:taxonomy="true" ma:internalName="d67af1ddf1dc47979d20c0eae491b81b" ma:taxonomyFieldName="fileplanid" ma:displayName="UK Defence File Plan" ma:default="-1;#04 Deliver the Unit's objectives|954cf193-6423-4137-9b07-8b4f402d8d43" ma:fieldId="{d67af1dd-f1dc-4797-9d20-c0eae491b81b}" ma:sspId="a9ff0b8c-5d72-4038-b2cd-f57bf310c636" ma:termSetId="4c6cc6f3-ba61-4d44-9233-db11931daca6" ma:anchorId="00000000-0000-0000-0000-000000000000" ma:open="false" ma:isKeyword="false">
      <xsd:complexType>
        <xsd:sequence>
          <xsd:element ref="pc:Terms" minOccurs="0" maxOccurs="1"/>
        </xsd:sequence>
      </xsd:complexType>
    </xsd:element>
    <xsd:element name="m79e07ce3690491db9121a08429fad40" ma:index="26" ma:taxonomy="true" ma:internalName="m79e07ce3690491db9121a08429fad40" ma:taxonomyFieldName="Business_x0020_Owner" ma:displayName="Business Owner" ma:default="2;#DSA|a0f2de34-d92b-4cce-b6df-6a352a29ef20" ma:fieldId="{679e07ce-3690-491d-b912-1a08429fad40}" ma:sspId="a9ff0b8c-5d72-4038-b2cd-f57bf310c636" ma:termSetId="38806ae3-bd96-4c11-838c-3f296b63bbad" ma:anchorId="00000000-0000-0000-0000-000000000000" ma:open="false" ma:isKeyword="false">
      <xsd:complexType>
        <xsd:sequence>
          <xsd:element ref="pc:Terms" minOccurs="0" maxOccurs="1"/>
        </xsd:sequence>
      </xsd:complexType>
    </xsd:element>
    <xsd:element name="n1f450bd0d644ca798bdc94626fdef4f" ma:index="27" ma:taxonomy="true" ma:internalName="n1f450bd0d644ca798bdc94626fdef4f" ma:taxonomyFieldName="Subject_x0020_Keywords" ma:displayName="Subject Keywords" ma:default="-1;#Ordnance and explosives safety|a20c0a09-4a4e-408a-a40f-32709efe68e8" ma:fieldId="{71f450bd-0d64-4ca7-98bd-c94626fdef4f}" ma:taxonomyMulti="true" ma:sspId="a9ff0b8c-5d72-4038-b2cd-f57bf310c636" ma:termSetId="7b8c463c-3f4b-49b4-909b-bbb5fe2586f6" ma:anchorId="00000000-0000-0000-0000-000000000000" ma:open="false" ma:isKeyword="false">
      <xsd:complexType>
        <xsd:sequence>
          <xsd:element ref="pc:Terms" minOccurs="0" maxOccurs="1"/>
        </xsd:sequence>
      </xsd:complexType>
    </xsd:element>
    <xsd:element name="i71a74d1f9984201b479cc08077b6323" ma:index="28" ma:taxonomy="true" ma:internalName="i71a74d1f9984201b479cc08077b6323" ma:taxonomyFieldName="Subject_x0020_Category" ma:displayName="Subject Category" ma:default="-1;#Safety|c3da07bf-8fe2-460e-bcc6-44979bc560fb" ma:fieldId="{271a74d1-f998-4201-b479-cc08077b6323}" ma:taxonomyMulti="true" ma:sspId="a9ff0b8c-5d72-4038-b2cd-f57bf310c636" ma:termSetId="ff656f65-90c7-4f70-90bd-c22025b6cf0e"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CategoryDescription" ma:index="8" nillable="true" ma:displayName="Description" ma:description="A description of the document." ma:internalName="CategoryDescription">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9" nillable="true" ma:displayName="Status" ma:default="Not Started" ma:description="The document lifecycle stage." ma:format="Dropdown" ma:internalName="_Status">
      <xsd:simpleType>
        <xsd:union memberTypes="dms:Text">
          <xsd:simpleType>
            <xsd:restriction base="dms:Choice">
              <xsd:enumeration value="Not Started"/>
              <xsd:enumeration value="Draft"/>
              <xsd:enumeration value="Under Review"/>
              <xsd:enumeration value="Reviewed"/>
              <xsd:enumeration value="Scheduled"/>
              <xsd:enumeration value="Published"/>
              <xsd:enumeration value="Final"/>
              <xsd:enumeration value="Superseded"/>
              <xsd:enumeration value="Expired"/>
            </xsd:restriction>
          </xsd:simpleType>
        </xsd:union>
      </xsd:simpleType>
    </xsd:element>
    <xsd:element name="wic_System_Copyright" ma:index="12" nillable="true" ma:displayName="Copyright" ma:internalName="wic_System_Copyright">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d14d930-8141-4e54-8433-529023dd02cd" elementFormDefault="qualified">
    <xsd:import namespace="http://schemas.microsoft.com/office/2006/documentManagement/types"/>
    <xsd:import namespace="http://schemas.microsoft.com/office/infopath/2007/PartnerControls"/>
    <xsd:element name="TaxCatchAll" ma:index="15" nillable="true" ma:displayName="Taxonomy Catch All Column" ma:description="" ma:hidden="true" ma:list="{5fd8c3a0-308d-4d11-a781-973e72f037ad}" ma:internalName="TaxCatchAll" ma:showField="CatchAllData" ma:web="5d14d930-8141-4e54-8433-529023dd02cd">
      <xsd:complexType>
        <xsd:complexContent>
          <xsd:extension base="dms:MultiChoiceLookup">
            <xsd:sequence>
              <xsd:element name="Value" type="dms:Lookup" maxOccurs="unbounded" minOccurs="0" nillable="true"/>
            </xsd:sequence>
          </xsd:extension>
        </xsd:complexContent>
      </xsd:complexType>
    </xsd:element>
    <xsd:element name="TaxCatchAllLabel" ma:index="20" nillable="true" ma:displayName="Taxonomy Catch All Column1" ma:description="" ma:hidden="true" ma:list="{5fd8c3a0-308d-4d11-a781-973e72f037ad}" ma:internalName="TaxCatchAllLabel" ma:readOnly="true" ma:showField="CatchAllDataLabel" ma:web="5d14d930-8141-4e54-8433-529023dd02cd">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7c73746-24f0-4e94-b63b-78aeba8c35fa" elementFormDefault="qualified">
    <xsd:import namespace="http://schemas.microsoft.com/office/2006/documentManagement/types"/>
    <xsd:import namespace="http://schemas.microsoft.com/office/infopath/2007/PartnerControls"/>
    <xsd:element name="lcf76f155ced4ddcb4097134ff3c332f" ma:index="30" nillable="true" ma:displayName="Image Tags_0" ma:hidden="true" ma:internalName="lcf76f155ced4ddcb4097134ff3c332f">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9" ma:displayName="Author"/>
        <xsd:element ref="dcterms:created" minOccurs="0" maxOccurs="1"/>
        <xsd:element ref="dc:identifier" minOccurs="0" maxOccurs="1"/>
        <xsd:element name="contentType" minOccurs="0" maxOccurs="1" type="xsd:string" ma:index="19"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haredContentType xmlns="Microsoft.SharePoint.Taxonomy.ContentTypeSync" SourceId="a9ff0b8c-5d72-4038-b2cd-f57bf310c636" ContentTypeId="0x010100D9D675D6CDED02438DC7CFF78D2F29E402" PreviousValue="false"/>
</file>

<file path=customXml/item4.xml><?xml version="1.0" encoding="utf-8"?>
<p:properties xmlns:p="http://schemas.microsoft.com/office/2006/metadata/properties" xmlns:xsi="http://www.w3.org/2001/XMLSchema-instance" xmlns:pc="http://schemas.microsoft.com/office/infopath/2007/PartnerControls">
  <documentManagement>
    <DocumentVersion xmlns="04738c6d-ecc8-46f1-821f-82e308eab3d9" xsi:nil="true"/>
    <d67af1ddf1dc47979d20c0eae491b81b xmlns="04738c6d-ecc8-46f1-821f-82e308eab3d9">
      <Terms xmlns="http://schemas.microsoft.com/office/infopath/2007/PartnerControls">
        <TermInfo xmlns="http://schemas.microsoft.com/office/infopath/2007/PartnerControls">
          <TermName xmlns="http://schemas.microsoft.com/office/infopath/2007/PartnerControls">04 Deliver the Unit's objectives</TermName>
          <TermId xmlns="http://schemas.microsoft.com/office/infopath/2007/PartnerControls">954cf193-6423-4137-9b07-8b4f402d8d43</TermId>
        </TermInfo>
      </Terms>
    </d67af1ddf1dc47979d20c0eae491b81b>
    <TaxKeywordTaxHTField xmlns="04738c6d-ecc8-46f1-821f-82e308eab3d9">
      <Terms xmlns="http://schemas.microsoft.com/office/infopath/2007/PartnerControls"/>
    </TaxKeywordTaxHTField>
    <_Status xmlns="http://schemas.microsoft.com/sharepoint/v3/fields">Not Started</_Status>
    <n1f450bd0d644ca798bdc94626fdef4f xmlns="04738c6d-ecc8-46f1-821f-82e308eab3d9">
      <Terms xmlns="http://schemas.microsoft.com/office/infopath/2007/PartnerControls">
        <TermInfo xmlns="http://schemas.microsoft.com/office/infopath/2007/PartnerControls">
          <TermName xmlns="http://schemas.microsoft.com/office/infopath/2007/PartnerControls">Accidents incidents and their management</TermName>
          <TermId xmlns="http://schemas.microsoft.com/office/infopath/2007/PartnerControls">ff1ce0f2-4b9f-438b-9da7-53541591ca52</TermId>
        </TermInfo>
      </Terms>
    </n1f450bd0d644ca798bdc94626fdef4f>
    <m79e07ce3690491db9121a08429fad40 xmlns="04738c6d-ecc8-46f1-821f-82e308eab3d9">
      <Terms xmlns="http://schemas.microsoft.com/office/infopath/2007/PartnerControls">
        <TermInfo xmlns="http://schemas.microsoft.com/office/infopath/2007/PartnerControls">
          <TermName xmlns="http://schemas.microsoft.com/office/infopath/2007/PartnerControls">DSA</TermName>
          <TermId xmlns="http://schemas.microsoft.com/office/infopath/2007/PartnerControls">a0f2de34-d92b-4cce-b6df-6a352a29ef20</TermId>
        </TermInfo>
      </Terms>
    </m79e07ce3690491db9121a08429fad40>
    <UKProtectiveMarking xmlns="04738c6d-ecc8-46f1-821f-82e308eab3d9">OFFICIAL</UKProtectiveMarking>
    <CategoryDescription xmlns="http://schemas.microsoft.com/sharepoint.v3" xsi:nil="true"/>
    <CreatedOriginated xmlns="04738c6d-ecc8-46f1-821f-82e308eab3d9">2021-11-18T16:16:09+00:00</CreatedOriginated>
    <i71a74d1f9984201b479cc08077b6323 xmlns="04738c6d-ecc8-46f1-821f-82e308eab3d9">
      <Terms xmlns="http://schemas.microsoft.com/office/infopath/2007/PartnerControls">
        <TermInfo xmlns="http://schemas.microsoft.com/office/infopath/2007/PartnerControls">
          <TermName xmlns="http://schemas.microsoft.com/office/infopath/2007/PartnerControls">Branding and image</TermName>
          <TermId xmlns="http://schemas.microsoft.com/office/infopath/2007/PartnerControls">dfdef646-263c-4cba-af31-49875e47fdfd</TermId>
        </TermInfo>
      </Terms>
    </i71a74d1f9984201b479cc08077b6323>
    <wic_System_Copyright xmlns="http://schemas.microsoft.com/sharepoint/v3/fields" xsi:nil="true"/>
    <TaxCatchAll xmlns="5d14d930-8141-4e54-8433-529023dd02cd">
      <Value>3</Value>
      <Value>24</Value>
      <Value>2</Value>
      <Value>728</Value>
    </TaxCatchAll>
    <_dlc_ExpireDateSaved xmlns="http://schemas.microsoft.com/sharepoint/v3" xsi:nil="true"/>
    <_dlc_ExpireDate xmlns="http://schemas.microsoft.com/sharepoint/v3">2026-11-03T16:11:17+00:00</_dlc_ExpireDate>
    <lcf76f155ced4ddcb4097134ff3c332f xmlns="47c73746-24f0-4e94-b63b-78aeba8c35fa" xsi:nil="true"/>
  </documentManagement>
</p:properties>
</file>

<file path=customXml/item5.xml><?xml version="1.0" encoding="utf-8"?>
<?mso-contentType ?>
<spe:Receivers xmlns:spe="http://schemas.microsoft.com/sharepoint/events">
  <Receiver>
    <Name>Microsoft.Office.RecordsManagement.PolicyFeatures.ExpirationEventReceiver</Name>
    <Synchronization>Synchronous</Synchronization>
    <Type>10001</Type>
    <SequenceNumber>101</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10002</Type>
    <SequenceNumber>102</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10004</Type>
    <SequenceNumber>103</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10006</Type>
    <SequenceNumber>104</SequenceNumber>
    <Url/>
    <Assembly>Microsoft.Office.Policy, Version=16.0.0.0, Culture=neutral, PublicKeyToken=71e9bce111e9429c</Assembly>
    <Class>Microsoft.Office.RecordsManagement.Internal.UpdateExpireDate</Class>
    <Data/>
    <Filter/>
  </Receiver>
  <Receiver>
    <Name>Microsoft.Office.RecordsManagement.PolicyFeatures.ExpirationEventReceiver</Name>
    <Synchronization>Synchronous</Synchronization>
    <Type>10009</Type>
    <SequenceNumber>105</SequenceNumber>
    <Url/>
    <Assembly>Microsoft.Office.Policy, Version=16.0.0.0, Culture=neutral, PublicKeyToken=71e9bce111e9429c</Assembly>
    <Class>Microsoft.Office.RecordsManagement.Internal.UpdateExpireDate</Class>
    <Data/>
    <Filter/>
  </Receiver>
  <Receiver>
    <Name>Policy Auditing</Name>
    <Synchronization>Synchronous</Synchronization>
    <Type>10001</Type>
    <SequenceNumber>1100</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10002</Type>
    <SequenceNumber>1101</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10004</Type>
    <SequenceNumber>1102</SequenceNumber>
    <Url/>
    <Assembly>Microsoft.Office.Policy, Version=16.0.0.0, Culture=neutral, PublicKeyToken=71e9bce111e9429c</Assembly>
    <Class>Microsoft.Office.RecordsManagement.Internal.AuditHandler</Class>
    <Data/>
    <Filter/>
  </Receiver>
  <Receiver>
    <Name>Policy Auditing</Name>
    <Synchronization>Synchronous</Synchronization>
    <Type>10006</Type>
    <SequenceNumber>1103</SequenceNumber>
    <Url/>
    <Assembly>Microsoft.Office.Policy, Version=16.0.0.0, Culture=neutral, PublicKeyToken=71e9bce111e9429c</Assembly>
    <Class>Microsoft.Office.RecordsManagement.Internal.AuditHandler</Class>
    <Data/>
    <Filter/>
  </Receiver>
</spe:Receivers>
</file>

<file path=customXml/item6.xml><?xml version="1.0" encoding="utf-8"?>
<?mso-contentType ?>
<p:Policy xmlns:p="office.server.policy" id="" local="true">
  <p:Name>MOD Presentation</p:Name>
  <p:Description>WIP Information Management Policy. Draft versions retained for 1 year, previous versions retained 2 years, the current version is deleted 7 years after last modification.</p:Description>
  <p:Statement>This content is subject to MODs Work In Progress Information Management Policy.
</p:Statement>
  <p:PolicyItems>
    <p:PolicyItem featureId="Microsoft.Office.RecordsManagement.PolicyFeatures.Expiration" staticId="0x010100D9D675D6CDED02438DC7CFF78D2F29E402|2137034394" UniqueId="8ff72d55-96bf-4a97-a971-f52a2eaf3e46">
      <p:Name>Retention</p:Name>
      <p:Description>Automatic scheduling of content for processing, and performing a retention action on content that has reached its due date.</p:Description>
      <p:CustomData>
        <Schedules nextStageId="4">
          <Schedule type="Default">
            <stages>
              <data stageId="1">
                <formula id="Microsoft.Office.RecordsManagement.PolicyFeatures.Expiration.Formula.BuiltIn">
                  <number>1</number>
                  <property>Modified</property>
                  <propertyId>28cf69c5-fa48-462a-b5cd-27b6f9d2bd5f</propertyId>
                  <period>years</period>
                </formula>
                <action type="action" id="Microsoft.Office.RecordsManagement.PolicyFeatures.Expiration.Action.DeletePreviousDrafts"/>
              </data>
              <data stageId="2">
                <formula id="Microsoft.Office.RecordsManagement.PolicyFeatures.Expiration.Formula.BuiltIn">
                  <number>2</number>
                  <property>Modified</property>
                  <propertyId>28cf69c5-fa48-462a-b5cd-27b6f9d2bd5f</propertyId>
                  <period>years</period>
                </formula>
                <action type="action" id="Microsoft.Office.RecordsManagement.PolicyFeatures.Expiration.Action.DeletePreviousVersions"/>
              </data>
              <data stageId="3">
                <formula id="Microsoft.Office.RecordsManagement.PolicyFeatures.Expiration.Formula.BuiltIn">
                  <number>7</number>
                  <property>Modified</property>
                  <propertyId>28cf69c5-fa48-462a-b5cd-27b6f9d2bd5f</propertyId>
                  <period>years</period>
                </formula>
                <action type="action" id="Microsoft.Office.RecordsManagement.PolicyFeatures.Expiration.Action.MoveToRecycleBin"/>
              </data>
            </stages>
          </Schedule>
        </Schedules>
      </p:CustomData>
    </p:PolicyItem>
    <p:PolicyItem featureId="Microsoft.Office.RecordsManagement.PolicyFeatures.PolicyAudit" staticId="0x010100D9D675D6CDED02438DC7CFF78D2F29E402|1757814118" UniqueId="77fde648-9118-425e-bc52-b6af56bb4094">
      <p:Name>Auditing</p:Name>
      <p:Description>Audits user actions on documents and list items to the Audit Log.</p:Description>
      <p:CustomData>
        <Audit>
          <Update/>
          <CheckInOut/>
          <MoveCopy/>
          <DeleteRestore/>
        </Audit>
      </p:CustomData>
    </p:PolicyItem>
  </p:PolicyItems>
</p:Policy>
</file>

<file path=customXml/itemProps1.xml><?xml version="1.0" encoding="utf-8"?>
<ds:datastoreItem xmlns:ds="http://schemas.openxmlformats.org/officeDocument/2006/customXml" ds:itemID="{9A547B06-CEBC-49CE-8589-723B1AE1C1DC}">
  <ds:schemaRefs>
    <ds:schemaRef ds:uri="http://schemas.microsoft.com/sharepoint/v3/contenttype/forms"/>
  </ds:schemaRefs>
</ds:datastoreItem>
</file>

<file path=customXml/itemProps2.xml><?xml version="1.0" encoding="utf-8"?>
<ds:datastoreItem xmlns:ds="http://schemas.openxmlformats.org/officeDocument/2006/customXml" ds:itemID="{AD79D11E-C9D6-4916-9018-CE81840E34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04738c6d-ecc8-46f1-821f-82e308eab3d9"/>
    <ds:schemaRef ds:uri="http://schemas.microsoft.com/sharepoint.v3"/>
    <ds:schemaRef ds:uri="http://schemas.microsoft.com/sharepoint/v3/fields"/>
    <ds:schemaRef ds:uri="5d14d930-8141-4e54-8433-529023dd02cd"/>
    <ds:schemaRef ds:uri="47c73746-24f0-4e94-b63b-78aeba8c35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50CF8A4-E27E-4839-8C87-5110E3597889}">
  <ds:schemaRefs>
    <ds:schemaRef ds:uri="Microsoft.SharePoint.Taxonomy.ContentTypeSync"/>
  </ds:schemaRefs>
</ds:datastoreItem>
</file>

<file path=customXml/itemProps4.xml><?xml version="1.0" encoding="utf-8"?>
<ds:datastoreItem xmlns:ds="http://schemas.openxmlformats.org/officeDocument/2006/customXml" ds:itemID="{603F2E7A-DF9C-444B-85DD-D4AAD599914D}">
  <ds:schemaRefs>
    <ds:schemaRef ds:uri="http://schemas.microsoft.com/sharepoint/v3"/>
    <ds:schemaRef ds:uri="http://schemas.microsoft.com/sharepoint.v3"/>
    <ds:schemaRef ds:uri="04738c6d-ecc8-46f1-821f-82e308eab3d9"/>
    <ds:schemaRef ds:uri="http://purl.org/dc/dcmitype/"/>
    <ds:schemaRef ds:uri="http://schemas.microsoft.com/office/infopath/2007/PartnerControls"/>
    <ds:schemaRef ds:uri="http://schemas.microsoft.com/office/2006/documentManagement/types"/>
    <ds:schemaRef ds:uri="http://schemas.microsoft.com/sharepoint/v3/fields"/>
    <ds:schemaRef ds:uri="http://schemas.openxmlformats.org/package/2006/metadata/core-properties"/>
    <ds:schemaRef ds:uri="http://schemas.microsoft.com/office/2006/metadata/properties"/>
    <ds:schemaRef ds:uri="http://purl.org/dc/elements/1.1/"/>
    <ds:schemaRef ds:uri="5d14d930-8141-4e54-8433-529023dd02cd"/>
    <ds:schemaRef ds:uri="47c73746-24f0-4e94-b63b-78aeba8c35fa"/>
    <ds:schemaRef ds:uri="http://www.w3.org/XML/1998/namespace"/>
    <ds:schemaRef ds:uri="http://purl.org/dc/terms/"/>
  </ds:schemaRefs>
</ds:datastoreItem>
</file>

<file path=customXml/itemProps5.xml><?xml version="1.0" encoding="utf-8"?>
<ds:datastoreItem xmlns:ds="http://schemas.openxmlformats.org/officeDocument/2006/customXml" ds:itemID="{70F9DB9F-0828-445C-AE02-E55829A628EE}">
  <ds:schemaRefs>
    <ds:schemaRef ds:uri="http://schemas.microsoft.com/sharepoint/events"/>
  </ds:schemaRefs>
</ds:datastoreItem>
</file>

<file path=customXml/itemProps6.xml><?xml version="1.0" encoding="utf-8"?>
<ds:datastoreItem xmlns:ds="http://schemas.openxmlformats.org/officeDocument/2006/customXml" ds:itemID="{D10954ED-173A-4C94-AAB4-EE9352D02ACF}">
  <ds:schemaRefs>
    <ds:schemaRef ds:uri="office.server.policy"/>
  </ds:schemaRefs>
</ds:datastoreItem>
</file>

<file path=docProps/app.xml><?xml version="1.0" encoding="utf-8"?>
<Properties xmlns="http://schemas.openxmlformats.org/officeDocument/2006/extended-properties" xmlns:vt="http://schemas.openxmlformats.org/officeDocument/2006/docPropsVTypes">
  <Template/>
  <TotalTime>12305</TotalTime>
  <Words>11891</Words>
  <Application>Microsoft Macintosh PowerPoint</Application>
  <PresentationFormat>Widescreen</PresentationFormat>
  <Paragraphs>1524</Paragraphs>
  <Slides>73</Slides>
  <Notes>16</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73</vt:i4>
      </vt:variant>
    </vt:vector>
  </HeadingPairs>
  <TitlesOfParts>
    <vt:vector size="79" baseType="lpstr">
      <vt:lpstr>Arial</vt:lpstr>
      <vt:lpstr>Calibri</vt:lpstr>
      <vt:lpstr>Segoe UI</vt:lpstr>
      <vt:lpstr>Times New Roman</vt:lpstr>
      <vt:lpstr>Verdana</vt:lpstr>
      <vt:lpstr>Office Theme</vt:lpstr>
      <vt:lpstr>PowerPoint Presentation</vt:lpstr>
      <vt:lpstr>Presentation Outline</vt:lpstr>
      <vt:lpstr>Legal Hierarchy - Legislation</vt:lpstr>
      <vt:lpstr>Legal Hierarchy – Examples of Requirements</vt:lpstr>
      <vt:lpstr>Legal Hierarchy – Defence Regulations</vt:lpstr>
      <vt:lpstr>Presentation Outline</vt:lpstr>
      <vt:lpstr>Background to the DSA?</vt:lpstr>
      <vt:lpstr>HSEP Policy and the DSA</vt:lpstr>
      <vt:lpstr>PowerPoint Presentation</vt:lpstr>
      <vt:lpstr>PowerPoint Presentation</vt:lpstr>
      <vt:lpstr>Presentation Outline</vt:lpstr>
      <vt:lpstr>DOSR Area of Responsibility</vt:lpstr>
      <vt:lpstr>DOSR Team Structure</vt:lpstr>
      <vt:lpstr>PowerPoint Presentation</vt:lpstr>
      <vt:lpstr>Presentation Outline</vt:lpstr>
      <vt:lpstr>Regulators Code &amp; Hampton Principles</vt:lpstr>
      <vt:lpstr>Principles of Defence Regulation</vt:lpstr>
      <vt:lpstr>Defence Regulations</vt:lpstr>
      <vt:lpstr>Statutory vs. Defence Regulation</vt:lpstr>
      <vt:lpstr>Example DEDS from ER14</vt:lpstr>
      <vt:lpstr>DOSR Regulations and Guidance</vt:lpstr>
      <vt:lpstr>DOSR OME Acquisition Regulations</vt:lpstr>
      <vt:lpstr>DOSR OME In-Service and Operational Safety Management </vt:lpstr>
      <vt:lpstr>Defence Regulations for Ranges</vt:lpstr>
      <vt:lpstr>Major Accident Control Regulations (MACR)</vt:lpstr>
      <vt:lpstr>Military Lasers and Directed Energy Weapons (DEW) </vt:lpstr>
      <vt:lpstr>DOSR Governance</vt:lpstr>
      <vt:lpstr>Defence Legislation Support Tool - DLST</vt:lpstr>
      <vt:lpstr>Presentation Outline</vt:lpstr>
      <vt:lpstr>DOSR Assurance and Enforcement</vt:lpstr>
      <vt:lpstr>Corrective Actions</vt:lpstr>
      <vt:lpstr>Non-Compliances - Prohibit Notice (PN)</vt:lpstr>
      <vt:lpstr>Non-Compliances - Immediate Stop Notices (ISN) </vt:lpstr>
      <vt:lpstr>Non-Compliances - Improvement Notice (IN)</vt:lpstr>
      <vt:lpstr>Non-Compliances - Corrective Action Requirements (CARs)</vt:lpstr>
      <vt:lpstr>Waiver or AAMC?</vt:lpstr>
      <vt:lpstr>Requirements and Issue of a Waiver</vt:lpstr>
      <vt:lpstr>Presentation Outline</vt:lpstr>
      <vt:lpstr>DOSR Permissioning Activities</vt:lpstr>
      <vt:lpstr>What is Classification?</vt:lpstr>
      <vt:lpstr>Brief Legal and Regulatory Environment (UK)</vt:lpstr>
      <vt:lpstr>UK MOD System for Classification of Class 1 articles</vt:lpstr>
      <vt:lpstr>Competent Authority Document (CAD)</vt:lpstr>
      <vt:lpstr>What decisions are we making</vt:lpstr>
      <vt:lpstr>Hazard Divisions (HD)</vt:lpstr>
      <vt:lpstr>UN Test Series 4(a), Thermal Stability Test</vt:lpstr>
      <vt:lpstr>UN Test Series 4(b), 12 m Drop Test</vt:lpstr>
      <vt:lpstr>UN Test Series 6(a), Single Package Test</vt:lpstr>
      <vt:lpstr>UN Test Series 6(b), Stack Test</vt:lpstr>
      <vt:lpstr>UN Test Series 6(c), External Fire (Bonfire) Test</vt:lpstr>
      <vt:lpstr>UN Test Series 6(d), Unconfined Package Test Only for UN numbers subject to special provision 347 </vt:lpstr>
      <vt:lpstr>Compatibility Groups</vt:lpstr>
      <vt:lpstr>Compatibility Groups</vt:lpstr>
      <vt:lpstr>Hazard Classification Code (HCC)</vt:lpstr>
      <vt:lpstr>UN Number</vt:lpstr>
      <vt:lpstr>Presentation Outline</vt:lpstr>
      <vt:lpstr>Explosives Licencing – What is it, Why do we do it?</vt:lpstr>
      <vt:lpstr>Explosive Licencing</vt:lpstr>
      <vt:lpstr>Explosives Licencing – Separation Distances</vt:lpstr>
      <vt:lpstr>Explosives Licencing</vt:lpstr>
      <vt:lpstr>Explosives Licencing – More information</vt:lpstr>
      <vt:lpstr>Presentation Outline</vt:lpstr>
      <vt:lpstr>Defence Ranges Safety Committee</vt:lpstr>
      <vt:lpstr>Range Safety and Licencing</vt:lpstr>
      <vt:lpstr>Presentation Outline</vt:lpstr>
      <vt:lpstr>OME Certification</vt:lpstr>
      <vt:lpstr>OME Certification</vt:lpstr>
      <vt:lpstr>OME Certification - Principles</vt:lpstr>
      <vt:lpstr>OME Certification - Benefits</vt:lpstr>
      <vt:lpstr>Alignment of 3 Stages / 5 Phases of the DOME CP with MOD 3 stage approval process (JSP 655)</vt:lpstr>
      <vt:lpstr>OME Certification Elements</vt:lpstr>
      <vt:lpstr>OME Certification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Duncan, Jennifer B2 (DSA-HQ-Communications-ATL)</dc:creator>
  <cp:lastModifiedBy>Gareth Collett</cp:lastModifiedBy>
  <cp:revision>147</cp:revision>
  <dcterms:created xsi:type="dcterms:W3CDTF">2021-08-11T10:57:39Z</dcterms:created>
  <dcterms:modified xsi:type="dcterms:W3CDTF">2025-11-11T13:00:41Z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0x010100D9D675D6CDED02438DC7CFF78D2F29E402004D84AC521D93E94088805E2DFD71E71C</vt:lpwstr>
  </property>
  <property fmtid="{D5CDD505-2E9C-101B-9397-08002B2CF9AE}" pid="3" name="Subject Keywords">
    <vt:lpwstr>728;#Accidents incidents and their management|ff1ce0f2-4b9f-438b-9da7-53541591ca52</vt:lpwstr>
  </property>
  <property fmtid="{D5CDD505-2E9C-101B-9397-08002B2CF9AE}" pid="4" name="_dlc_policyId">
    <vt:lpwstr>0x010100D9D675D6CDED02438DC7CFF78D2F29E402|2137034394</vt:lpwstr>
  </property>
  <property fmtid="{D5CDD505-2E9C-101B-9397-08002B2CF9AE}" pid="5" name="ItemRetentionFormula">
    <vt:lpwstr>&lt;formula id="Microsoft.Office.RecordsManagement.PolicyFeatures.Expiration.Formula.BuiltIn"&gt;&lt;number&gt;1&lt;/number&gt;&lt;property&gt;Modified&lt;/property&gt;&lt;propertyId&gt;28cf69c5-fa48-462a-b5cd-27b6f9d2bd5f&lt;/propertyId&gt;&lt;period&gt;years&lt;/period&gt;&lt;/formula&gt;</vt:lpwstr>
  </property>
  <property fmtid="{D5CDD505-2E9C-101B-9397-08002B2CF9AE}" pid="6" name="fileplanid">
    <vt:lpwstr>3;#04 Deliver the Unit's objectives|954cf193-6423-4137-9b07-8b4f402d8d43</vt:lpwstr>
  </property>
  <property fmtid="{D5CDD505-2E9C-101B-9397-08002B2CF9AE}" pid="7" name="Subject Category">
    <vt:lpwstr>24;#Branding and image|dfdef646-263c-4cba-af31-49875e47fdfd</vt:lpwstr>
  </property>
  <property fmtid="{D5CDD505-2E9C-101B-9397-08002B2CF9AE}" pid="8" name="TaxKeyword">
    <vt:lpwstr/>
  </property>
  <property fmtid="{D5CDD505-2E9C-101B-9397-08002B2CF9AE}" pid="9" name="Business Owner">
    <vt:lpwstr>2;#DSA|a0f2de34-d92b-4cce-b6df-6a352a29ef20</vt:lpwstr>
  </property>
  <property fmtid="{D5CDD505-2E9C-101B-9397-08002B2CF9AE}" pid="10" name="MSIP_Label_d8a60473-494b-4586-a1bb-b0e663054676_Enabled">
    <vt:lpwstr>true</vt:lpwstr>
  </property>
  <property fmtid="{D5CDD505-2E9C-101B-9397-08002B2CF9AE}" pid="11" name="MSIP_Label_d8a60473-494b-4586-a1bb-b0e663054676_SetDate">
    <vt:lpwstr>2022-10-26T09:33:55Z</vt:lpwstr>
  </property>
  <property fmtid="{D5CDD505-2E9C-101B-9397-08002B2CF9AE}" pid="12" name="MSIP_Label_d8a60473-494b-4586-a1bb-b0e663054676_Method">
    <vt:lpwstr>Privileged</vt:lpwstr>
  </property>
  <property fmtid="{D5CDD505-2E9C-101B-9397-08002B2CF9AE}" pid="13" name="MSIP_Label_d8a60473-494b-4586-a1bb-b0e663054676_Name">
    <vt:lpwstr>MOD-1-O-‘UNMARKED’</vt:lpwstr>
  </property>
  <property fmtid="{D5CDD505-2E9C-101B-9397-08002B2CF9AE}" pid="14" name="MSIP_Label_d8a60473-494b-4586-a1bb-b0e663054676_SiteId">
    <vt:lpwstr>be7760ed-5953-484b-ae95-d0a16dfa09e5</vt:lpwstr>
  </property>
  <property fmtid="{D5CDD505-2E9C-101B-9397-08002B2CF9AE}" pid="15" name="MSIP_Label_d8a60473-494b-4586-a1bb-b0e663054676_ActionId">
    <vt:lpwstr>c92b01bd-a002-45f3-9476-a0e4db05cdb5</vt:lpwstr>
  </property>
  <property fmtid="{D5CDD505-2E9C-101B-9397-08002B2CF9AE}" pid="16" name="MSIP_Label_d8a60473-494b-4586-a1bb-b0e663054676_ContentBits">
    <vt:lpwstr>0</vt:lpwstr>
  </property>
  <property fmtid="{D5CDD505-2E9C-101B-9397-08002B2CF9AE}" pid="17" name="MediaServiceImageTags">
    <vt:lpwstr/>
  </property>
  <property fmtid="{D5CDD505-2E9C-101B-9397-08002B2CF9AE}" pid="18" name="Subject_x0020_Category">
    <vt:lpwstr>24;#Branding and image|dfdef646-263c-4cba-af31-49875e47fdfd</vt:lpwstr>
  </property>
  <property fmtid="{D5CDD505-2E9C-101B-9397-08002B2CF9AE}" pid="19" name="Subject_x0020_Keywords">
    <vt:lpwstr>728;#Accidents incidents and their management|ff1ce0f2-4b9f-438b-9da7-53541591ca52</vt:lpwstr>
  </property>
  <property fmtid="{D5CDD505-2E9C-101B-9397-08002B2CF9AE}" pid="20" name="Business_x0020_Owner">
    <vt:lpwstr>2;#DSA|a0f2de34-d92b-4cce-b6df-6a352a29ef20</vt:lpwstr>
  </property>
</Properties>
</file>