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47" d="100"/>
          <a:sy n="47" d="100"/>
        </p:scale>
        <p:origin x="1046" y="43"/>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CA2807-8D99-4F97-AC47-945753B333DF}"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F3647C-309E-4835-AA23-4346EA24E6F4}" type="slidenum">
              <a:rPr lang="en-GB" smtClean="0"/>
              <a:t>‹#›</a:t>
            </a:fld>
            <a:endParaRPr lang="en-GB"/>
          </a:p>
        </p:txBody>
      </p:sp>
    </p:spTree>
    <p:extLst>
      <p:ext uri="{BB962C8B-B14F-4D97-AF65-F5344CB8AC3E}">
        <p14:creationId xmlns:p14="http://schemas.microsoft.com/office/powerpoint/2010/main" val="1042606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t>
            </a:r>
          </a:p>
          <a:p>
            <a:r>
              <a:rPr lang="en-GB" dirty="0"/>
              <a:t>Today I am going to talk about a practical intervention used in schools to promote positive behaviour. The intervention I will discuss is a </a:t>
            </a:r>
            <a:r>
              <a:rPr lang="en-GB" b="1" dirty="0"/>
              <a:t>reward system</a:t>
            </a:r>
            <a:r>
              <a:rPr lang="en-GB" dirty="0"/>
              <a:t>, such as house points, praise, or certificates.</a:t>
            </a:r>
          </a:p>
          <a:p>
            <a:r>
              <a:rPr lang="en-GB" dirty="0"/>
              <a:t>In many schools, this system is part of the school’s </a:t>
            </a:r>
            <a:r>
              <a:rPr lang="en-GB" b="1" dirty="0"/>
              <a:t>behaviour policy</a:t>
            </a:r>
            <a:r>
              <a:rPr lang="en-GB" dirty="0"/>
              <a:t>. The behaviour policy sets clear expectations about how students should behave in school. It also explains how positive behaviour will be recognised and rewarded.</a:t>
            </a:r>
          </a:p>
          <a:p>
            <a:r>
              <a:rPr lang="en-GB" dirty="0"/>
              <a:t>The reward system works by encouraging students to show positive behaviours such as listening to the teacher, completing their work, helping others, and following school rules. When students show these behaviours, teachers may give house points, stickers, verbal praise, or certificates in assembly. This helps students feel proud of their actions and encourages them to keep behaving positively.</a:t>
            </a:r>
          </a:p>
          <a:p>
            <a:r>
              <a:rPr lang="en-GB" dirty="0"/>
              <a:t>This idea is linked to the behaviourist theory of B. F. Skinner. Skinner believed that behaviour can be shaped through </a:t>
            </a:r>
            <a:r>
              <a:rPr lang="en-GB" b="1" dirty="0"/>
              <a:t>reinforcement</a:t>
            </a:r>
            <a:r>
              <a:rPr lang="en-GB" dirty="0"/>
              <a:t>. Positive reinforcement means rewarding a behaviour so that it is more likely to happen again. In a school setting, rewards like praise or points act as positive reinforcement.</a:t>
            </a:r>
          </a:p>
          <a:p>
            <a:r>
              <a:rPr lang="en-GB" dirty="0"/>
              <a:t>One strength of this intervention is that it helps create a positive classroom environment. Instead of focusing only on negative behaviour, teachers recognise and celebrate good behaviour. This can motivate students and help them understand what behaviour is expected.</a:t>
            </a:r>
          </a:p>
          <a:p>
            <a:r>
              <a:rPr lang="en-GB" dirty="0"/>
              <a:t>Another benefit is that it can increase students’ confidence and self-esteem. When students receive praise or recognition, they feel valued and more motivated to participate in learning.</a:t>
            </a:r>
          </a:p>
          <a:p>
            <a:r>
              <a:rPr lang="en-GB" dirty="0"/>
              <a:t>However, there are also some limitations. Some students may start behaving well only to receive rewards rather than understanding why positive behaviour is important. Because of this, teachers need to balance rewards with conversations about respect, responsibility and kindness.</a:t>
            </a:r>
          </a:p>
          <a:p>
            <a:r>
              <a:rPr lang="en-GB" dirty="0"/>
              <a:t>Overall, the reward system is an effective way to promote positive behaviour in schools. When it is used alongside the school’s behaviour policy and positive relationships between teachers and students, it can help create a supportive and respectful learning environment.</a:t>
            </a:r>
          </a:p>
          <a:p>
            <a:r>
              <a:rPr lang="en-GB" dirty="0"/>
              <a:t>Thank you for listening</a:t>
            </a:r>
          </a:p>
          <a:p>
            <a:endParaRPr lang="en-GB" dirty="0"/>
          </a:p>
        </p:txBody>
      </p:sp>
      <p:sp>
        <p:nvSpPr>
          <p:cNvPr id="4" name="Slide Number Placeholder 3"/>
          <p:cNvSpPr>
            <a:spLocks noGrp="1"/>
          </p:cNvSpPr>
          <p:nvPr>
            <p:ph type="sldNum" sz="quarter" idx="5"/>
          </p:nvPr>
        </p:nvSpPr>
        <p:spPr/>
        <p:txBody>
          <a:bodyPr/>
          <a:lstStyle/>
          <a:p>
            <a:fld id="{20F3647C-309E-4835-AA23-4346EA24E6F4}" type="slidenum">
              <a:rPr lang="en-GB" smtClean="0"/>
              <a:t>1</a:t>
            </a:fld>
            <a:endParaRPr lang="en-GB"/>
          </a:p>
        </p:txBody>
      </p:sp>
    </p:spTree>
    <p:extLst>
      <p:ext uri="{BB962C8B-B14F-4D97-AF65-F5344CB8AC3E}">
        <p14:creationId xmlns:p14="http://schemas.microsoft.com/office/powerpoint/2010/main" val="1519104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53415-B69C-730A-6CA7-60835E43E0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EA1412-DFDF-B7F3-F36F-93E2415D94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7EE803-5638-E6C2-B0D0-13D2195D51A5}"/>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5" name="Footer Placeholder 4">
            <a:extLst>
              <a:ext uri="{FF2B5EF4-FFF2-40B4-BE49-F238E27FC236}">
                <a16:creationId xmlns:a16="http://schemas.microsoft.com/office/drawing/2014/main" id="{A1A6D7F3-EEF9-9348-154D-FAB0429DC2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D5B84E-C0DA-72E5-DF60-ABF71D3ECC8D}"/>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1686977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D8588-B376-3DFA-5F96-718B18234B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60DC22-24E1-6EC6-7A24-CA925490B6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E1C58-E9AF-BD51-116B-4E70627CD54A}"/>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5" name="Footer Placeholder 4">
            <a:extLst>
              <a:ext uri="{FF2B5EF4-FFF2-40B4-BE49-F238E27FC236}">
                <a16:creationId xmlns:a16="http://schemas.microsoft.com/office/drawing/2014/main" id="{6F508145-F4AB-D008-23D8-DC695248EA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BE8DB1-60C2-687B-389B-441960A4C616}"/>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104828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1A0F2-D6BE-57CD-6F01-072F9A71B0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206D8C-E67B-CB00-AF47-648322A2EB6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C17131-EEAF-16EE-F253-CDBC7FD0D74B}"/>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5" name="Footer Placeholder 4">
            <a:extLst>
              <a:ext uri="{FF2B5EF4-FFF2-40B4-BE49-F238E27FC236}">
                <a16:creationId xmlns:a16="http://schemas.microsoft.com/office/drawing/2014/main" id="{D92147C6-F263-60A3-8273-40E4987107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981E9-50B1-5F25-9313-518CC9B6132B}"/>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1688469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5D254-962D-2269-FF10-DA312A88AD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28B784-E074-3666-5604-38A34ED2FD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929473-CA96-DCCD-AAAC-2F55EE2DB0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AF3E88-3621-9CB1-3C0E-C6337CFEBEE2}"/>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6" name="Footer Placeholder 5">
            <a:extLst>
              <a:ext uri="{FF2B5EF4-FFF2-40B4-BE49-F238E27FC236}">
                <a16:creationId xmlns:a16="http://schemas.microsoft.com/office/drawing/2014/main" id="{5B6B3F63-8134-1CC1-E199-1794FECD90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4D1A36-419A-7F9A-6734-77C8470D79DB}"/>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2085646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A49D-07D4-A033-2982-217BF7308FB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586C4F-84E5-8538-71E6-49ED036817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214E34-9558-BF22-C946-F0A46F830D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5EF63B-FA25-524B-AC87-73A55B7732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1DA9A8-C634-FF53-D4D1-DAB35B8C22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1B9F81-9B0D-7480-4C13-8F5FEDC09E25}"/>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8" name="Footer Placeholder 7">
            <a:extLst>
              <a:ext uri="{FF2B5EF4-FFF2-40B4-BE49-F238E27FC236}">
                <a16:creationId xmlns:a16="http://schemas.microsoft.com/office/drawing/2014/main" id="{27BA4508-B78C-293E-15A9-BA0F1E252AE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7BBE25-FD3F-8B2D-6A65-B4C440C830B2}"/>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3104585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D9512-65C8-9B52-6479-B70E73751C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29D03F-2FA5-0BFE-4BE8-61B6CA75525D}"/>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4" name="Footer Placeholder 3">
            <a:extLst>
              <a:ext uri="{FF2B5EF4-FFF2-40B4-BE49-F238E27FC236}">
                <a16:creationId xmlns:a16="http://schemas.microsoft.com/office/drawing/2014/main" id="{0D2417A3-94C8-4F8C-3954-D9FEE2C438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11CAB7-DCEE-B067-3865-98D55B3D8EF6}"/>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4141786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BBCD83-48E0-16B4-A348-347490E323D7}"/>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3" name="Footer Placeholder 2">
            <a:extLst>
              <a:ext uri="{FF2B5EF4-FFF2-40B4-BE49-F238E27FC236}">
                <a16:creationId xmlns:a16="http://schemas.microsoft.com/office/drawing/2014/main" id="{00863819-B0D7-829C-E12C-19321DC8D7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D5B3ED-6BEA-7C2A-0352-AD008CB8F95E}"/>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2608660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69A79-0DB2-F3E1-6C51-D1630ED860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F98593-BDB3-373F-1A24-DC7606A3E9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459470F-FE9A-A826-DC12-308209069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42F0CD-8DAE-3ADD-B32B-2D06B1CD4C17}"/>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6" name="Footer Placeholder 5">
            <a:extLst>
              <a:ext uri="{FF2B5EF4-FFF2-40B4-BE49-F238E27FC236}">
                <a16:creationId xmlns:a16="http://schemas.microsoft.com/office/drawing/2014/main" id="{53A60214-4B1A-17F5-123B-DFCB693519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3AA59-7E90-67F8-CDCF-249647DA19D7}"/>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3700529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65655-4A0E-5C74-2A79-8F9C6E943A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BD5B10-5CBF-63FA-B40B-4B20C5CD56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AA8B4-7757-665C-06D7-B9A6ABB4E2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544A35-E7AB-9351-F5DA-1A56B03711F1}"/>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6" name="Footer Placeholder 5">
            <a:extLst>
              <a:ext uri="{FF2B5EF4-FFF2-40B4-BE49-F238E27FC236}">
                <a16:creationId xmlns:a16="http://schemas.microsoft.com/office/drawing/2014/main" id="{97C797D5-65B5-60D6-36A4-1AAB91A428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A654B7-0A86-2BD1-FA39-1E3EEF734EC8}"/>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4038362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08BF0-7174-01DD-1AF9-961D725376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E9D2AA-94DA-2104-40E2-284C2621C0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1527B2-3106-85FB-A52E-C391E28007A3}"/>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5" name="Footer Placeholder 4">
            <a:extLst>
              <a:ext uri="{FF2B5EF4-FFF2-40B4-BE49-F238E27FC236}">
                <a16:creationId xmlns:a16="http://schemas.microsoft.com/office/drawing/2014/main" id="{0380875F-768C-6D5A-D750-E39A2625EC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753CE2-C1C2-C8A4-B43D-83A34AC482A9}"/>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1582377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47842C-43AC-9713-0773-2F5575D1C6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E56017-3DC1-694B-5EB1-99CAE50974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BD0DE-4F93-4760-1AC6-A7ED5F2ADB05}"/>
              </a:ext>
            </a:extLst>
          </p:cNvPr>
          <p:cNvSpPr>
            <a:spLocks noGrp="1"/>
          </p:cNvSpPr>
          <p:nvPr>
            <p:ph type="dt" sz="half" idx="10"/>
          </p:nvPr>
        </p:nvSpPr>
        <p:spPr/>
        <p:txBody>
          <a:bodyPr/>
          <a:lstStyle/>
          <a:p>
            <a:fld id="{8851F33B-1F2D-4874-87E9-24EB52935FD7}" type="datetimeFigureOut">
              <a:rPr lang="en-GB" smtClean="0"/>
              <a:t>11/03/2026</a:t>
            </a:fld>
            <a:endParaRPr lang="en-GB"/>
          </a:p>
        </p:txBody>
      </p:sp>
      <p:sp>
        <p:nvSpPr>
          <p:cNvPr id="5" name="Footer Placeholder 4">
            <a:extLst>
              <a:ext uri="{FF2B5EF4-FFF2-40B4-BE49-F238E27FC236}">
                <a16:creationId xmlns:a16="http://schemas.microsoft.com/office/drawing/2014/main" id="{318240BD-EA74-FAF3-C3D6-34995DDA6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62E32D-A73F-8153-18C8-75D6D1897CA3}"/>
              </a:ext>
            </a:extLst>
          </p:cNvPr>
          <p:cNvSpPr>
            <a:spLocks noGrp="1"/>
          </p:cNvSpPr>
          <p:nvPr>
            <p:ph type="sldNum" sz="quarter" idx="12"/>
          </p:nvPr>
        </p:nvSpPr>
        <p:spPr/>
        <p:txBody>
          <a:bodyPr/>
          <a:lstStyle/>
          <a:p>
            <a:fld id="{768B9872-8B48-44D1-BC33-E34A6A6BF935}" type="slidenum">
              <a:rPr lang="en-GB" smtClean="0"/>
              <a:t>‹#›</a:t>
            </a:fld>
            <a:endParaRPr lang="en-GB"/>
          </a:p>
        </p:txBody>
      </p:sp>
    </p:spTree>
    <p:extLst>
      <p:ext uri="{BB962C8B-B14F-4D97-AF65-F5344CB8AC3E}">
        <p14:creationId xmlns:p14="http://schemas.microsoft.com/office/powerpoint/2010/main" val="55879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2D92B0-0645-75F1-4C32-C4E442DDC1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77C358-92E9-20A5-9511-6946AF64D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EBCF8-BD63-FE70-B22F-AACB40FEE9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851F33B-1F2D-4874-87E9-24EB52935FD7}" type="datetimeFigureOut">
              <a:rPr lang="en-GB" smtClean="0"/>
              <a:t>11/03/2026</a:t>
            </a:fld>
            <a:endParaRPr lang="en-GB"/>
          </a:p>
        </p:txBody>
      </p:sp>
      <p:sp>
        <p:nvSpPr>
          <p:cNvPr id="5" name="Footer Placeholder 4">
            <a:extLst>
              <a:ext uri="{FF2B5EF4-FFF2-40B4-BE49-F238E27FC236}">
                <a16:creationId xmlns:a16="http://schemas.microsoft.com/office/drawing/2014/main" id="{A1C09EB0-B7E0-671D-426D-6B92EC6972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24AA88F-1FDF-7D21-8CCB-8E18F30840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8B9872-8B48-44D1-BC33-E34A6A6BF935}" type="slidenum">
              <a:rPr lang="en-GB" smtClean="0"/>
              <a:t>‹#›</a:t>
            </a:fld>
            <a:endParaRPr lang="en-GB"/>
          </a:p>
        </p:txBody>
      </p:sp>
    </p:spTree>
    <p:extLst>
      <p:ext uri="{BB962C8B-B14F-4D97-AF65-F5344CB8AC3E}">
        <p14:creationId xmlns:p14="http://schemas.microsoft.com/office/powerpoint/2010/main" val="824726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2A37B-E691-BAB7-23D3-C92DC104320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7B59511-061F-EEAD-53DD-00D96F003A1E}"/>
              </a:ext>
            </a:extLst>
          </p:cNvPr>
          <p:cNvSpPr>
            <a:spLocks noGrp="1"/>
          </p:cNvSpPr>
          <p:nvPr>
            <p:ph type="subTitle" idx="1"/>
          </p:nvPr>
        </p:nvSpPr>
        <p:spPr/>
        <p:txBody>
          <a:bodyPr/>
          <a:lstStyle/>
          <a:p>
            <a:endParaRPr lang="en-GB"/>
          </a:p>
        </p:txBody>
      </p:sp>
      <p:pic>
        <p:nvPicPr>
          <p:cNvPr id="5" name="Video 4">
            <a:hlinkClick r:id="" action="ppaction://media"/>
            <a:extLst>
              <a:ext uri="{FF2B5EF4-FFF2-40B4-BE49-F238E27FC236}">
                <a16:creationId xmlns:a16="http://schemas.microsoft.com/office/drawing/2014/main" id="{7F45E23F-0BF1-4D7F-D84D-63255FE96AB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780" r="2780"/>
          <a:stretch>
            <a:fillRect/>
          </a:stretch>
        </p:blipFill>
        <p:spPr>
          <a:xfrm>
            <a:off x="0" y="0"/>
            <a:ext cx="12192000" cy="7261765"/>
          </a:xfrm>
          <a:prstGeom prst="rect">
            <a:avLst/>
          </a:prstGeom>
          <a:ln w="19050" cap="rnd">
            <a:solidFill>
              <a:srgbClr val="404040"/>
            </a:solidFill>
          </a:ln>
          <a:effectLst/>
        </p:spPr>
      </p:pic>
    </p:spTree>
    <p:extLst>
      <p:ext uri="{BB962C8B-B14F-4D97-AF65-F5344CB8AC3E}">
        <p14:creationId xmlns:p14="http://schemas.microsoft.com/office/powerpoint/2010/main" val="2838940402"/>
      </p:ext>
    </p:extLst>
  </p:cSld>
  <p:clrMapOvr>
    <a:masterClrMapping/>
  </p:clrMapOvr>
  <mc:AlternateContent xmlns:mc="http://schemas.openxmlformats.org/markup-compatibility/2006">
    <mc:Choice xmlns:p14="http://schemas.microsoft.com/office/powerpoint/2010/main" Requires="p14">
      <p:transition spd="slow" p14:dur="2000" advTm="174132"/>
    </mc:Choice>
    <mc:Fallback>
      <p:transition spd="slow" advTm="174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373</Words>
  <Application>Microsoft Office PowerPoint</Application>
  <PresentationFormat>Widescreen</PresentationFormat>
  <Paragraphs>11</Paragraphs>
  <Slides>1</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Amy Rand (2409962)</dc:creator>
  <cp:lastModifiedBy>Amy Rand (2409962)</cp:lastModifiedBy>
  <cp:revision>1</cp:revision>
  <dcterms:created xsi:type="dcterms:W3CDTF">2026-03-11T18:53:48Z</dcterms:created>
  <dcterms:modified xsi:type="dcterms:W3CDTF">2026-03-11T19:00:16Z</dcterms:modified>
</cp:coreProperties>
</file>