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5"/>
  </p:notesMasterIdLst>
  <p:sldIdLst>
    <p:sldId id="256" r:id="rId2"/>
    <p:sldId id="342" r:id="rId3"/>
    <p:sldId id="343" r:id="rId4"/>
    <p:sldId id="274" r:id="rId5"/>
    <p:sldId id="277" r:id="rId6"/>
    <p:sldId id="275" r:id="rId7"/>
    <p:sldId id="276" r:id="rId8"/>
    <p:sldId id="344" r:id="rId9"/>
    <p:sldId id="345" r:id="rId10"/>
    <p:sldId id="346" r:id="rId11"/>
    <p:sldId id="278" r:id="rId12"/>
    <p:sldId id="279" r:id="rId13"/>
    <p:sldId id="281" r:id="rId14"/>
    <p:sldId id="283" r:id="rId15"/>
    <p:sldId id="284" r:id="rId16"/>
    <p:sldId id="285" r:id="rId17"/>
    <p:sldId id="286" r:id="rId18"/>
    <p:sldId id="287" r:id="rId19"/>
    <p:sldId id="288" r:id="rId20"/>
    <p:sldId id="289" r:id="rId21"/>
    <p:sldId id="290" r:id="rId22"/>
    <p:sldId id="297" r:id="rId23"/>
    <p:sldId id="298" r:id="rId24"/>
    <p:sldId id="337" r:id="rId25"/>
    <p:sldId id="338" r:id="rId26"/>
    <p:sldId id="301" r:id="rId27"/>
    <p:sldId id="308" r:id="rId28"/>
    <p:sldId id="339" r:id="rId29"/>
    <p:sldId id="340" r:id="rId30"/>
    <p:sldId id="302" r:id="rId31"/>
    <p:sldId id="303" r:id="rId32"/>
    <p:sldId id="304" r:id="rId33"/>
    <p:sldId id="305" r:id="rId34"/>
    <p:sldId id="348" r:id="rId35"/>
    <p:sldId id="306" r:id="rId36"/>
    <p:sldId id="307" r:id="rId37"/>
    <p:sldId id="311" r:id="rId38"/>
    <p:sldId id="312" r:id="rId39"/>
    <p:sldId id="313" r:id="rId40"/>
    <p:sldId id="314" r:id="rId41"/>
    <p:sldId id="317" r:id="rId42"/>
    <p:sldId id="318" r:id="rId43"/>
    <p:sldId id="321" r:id="rId44"/>
    <p:sldId id="349" r:id="rId45"/>
    <p:sldId id="322" r:id="rId46"/>
    <p:sldId id="350" r:id="rId47"/>
    <p:sldId id="351" r:id="rId48"/>
    <p:sldId id="329" r:id="rId49"/>
    <p:sldId id="330" r:id="rId50"/>
    <p:sldId id="331" r:id="rId51"/>
    <p:sldId id="332" r:id="rId52"/>
    <p:sldId id="333" r:id="rId53"/>
    <p:sldId id="341" r:id="rId5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4B8F94-1D05-4F65-A4CD-1C230E073100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8035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4B8F94-1D05-4F65-A4CD-1C230E073100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4219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http://www.breeam.com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eam.com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hyperlink" Target="https://youtu.be/XRYNdz-aCRI" TargetMode="Externa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.png"/><Relationship Id="rId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vincentplaza.com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://www.breeam.com/" TargetMode="External"/><Relationship Id="rId7" Type="http://schemas.openxmlformats.org/officeDocument/2006/relationships/image" Target="../media/image2.png"/><Relationship Id="rId2" Type="http://schemas.openxmlformats.org/officeDocument/2006/relationships/hyperlink" Target="http://www.planningportal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ibrarycatalogue.uwtsd.ac.uk/" TargetMode="External"/><Relationship Id="rId5" Type="http://schemas.openxmlformats.org/officeDocument/2006/relationships/hyperlink" Target="http://www.sciencedirect.com/" TargetMode="External"/><Relationship Id="rId4" Type="http://schemas.openxmlformats.org/officeDocument/2006/relationships/hyperlink" Target="http://www.gov.uk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www.building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mequalitymark.com/standard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youtu.be/exwH5_Jmof8" TargetMode="External"/><Relationship Id="rId4" Type="http://schemas.openxmlformats.org/officeDocument/2006/relationships/image" Target="../media/image4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hyperlink" Target="https://www.youtube.com/watch?v=_oRUs7p5mM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http://www.passivhaus.org.uk/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0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passivhaus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1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hyperlink" Target="http://www.passivhaustrust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emf"/><Relationship Id="rId2" Type="http://schemas.openxmlformats.org/officeDocument/2006/relationships/image" Target="../media/image55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terwarm.co.uk/" TargetMode="Externa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395536" y="738282"/>
            <a:ext cx="80648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lvl="1"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MANAGEMENT OF SUSTAINABLE CONSTRUCTION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37713" y="3717032"/>
            <a:ext cx="785670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GREEN BUILDING CERTIFICATION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5776461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Ferriz-Papi</a:t>
            </a:r>
          </a:p>
          <a:p>
            <a:endParaRPr lang="es-ES_tradnl" b="1" dirty="0" smtClean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5 CuadroTexto"/>
          <p:cNvSpPr txBox="1"/>
          <p:nvPr/>
        </p:nvSpPr>
        <p:spPr>
          <a:xfrm>
            <a:off x="683568" y="1484784"/>
            <a:ext cx="7776864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There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systems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assessing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building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sustainability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different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aspects</a:t>
            </a:r>
            <a:r>
              <a:rPr lang="es-ES_tradnl" sz="2000" dirty="0" smtClean="0"/>
              <a:t>.</a:t>
            </a:r>
          </a:p>
          <a:p>
            <a:endParaRPr lang="es-ES_tradnl" dirty="0" smtClean="0"/>
          </a:p>
          <a:p>
            <a:r>
              <a:rPr lang="es-ES_tradnl" dirty="0" err="1" smtClean="0"/>
              <a:t>Some</a:t>
            </a:r>
            <a:r>
              <a:rPr lang="es-ES_tradnl" dirty="0" smtClean="0"/>
              <a:t> </a:t>
            </a:r>
            <a:r>
              <a:rPr lang="es-ES_tradnl" dirty="0" err="1" smtClean="0"/>
              <a:t>measurable</a:t>
            </a:r>
            <a:r>
              <a:rPr lang="es-ES_tradnl" dirty="0" smtClean="0"/>
              <a:t> </a:t>
            </a:r>
            <a:r>
              <a:rPr lang="es-ES_tradnl" dirty="0" err="1" smtClean="0"/>
              <a:t>aspects</a:t>
            </a:r>
            <a:r>
              <a:rPr lang="es-ES_tradnl" dirty="0" smtClean="0"/>
              <a:t> are:</a:t>
            </a:r>
          </a:p>
          <a:p>
            <a:endParaRPr lang="es-ES_tradnl" dirty="0" smtClean="0"/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Energy</a:t>
            </a:r>
            <a:r>
              <a:rPr lang="es-ES_tradnl" dirty="0" smtClean="0"/>
              <a:t> </a:t>
            </a:r>
            <a:r>
              <a:rPr lang="es-ES_tradnl" dirty="0" err="1" smtClean="0"/>
              <a:t>consumption</a:t>
            </a:r>
            <a:r>
              <a:rPr lang="es-ES_tradnl" dirty="0" smtClean="0"/>
              <a:t> in </a:t>
            </a:r>
            <a:r>
              <a:rPr lang="es-ES_tradnl" dirty="0" err="1" smtClean="0"/>
              <a:t>materials</a:t>
            </a:r>
            <a:r>
              <a:rPr lang="es-ES_tradnl" dirty="0" smtClean="0"/>
              <a:t> </a:t>
            </a:r>
            <a:r>
              <a:rPr lang="es-ES_tradnl" dirty="0" err="1" smtClean="0"/>
              <a:t>production</a:t>
            </a:r>
            <a:endParaRPr lang="es-ES_tradnl" dirty="0" smtClean="0"/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Energy</a:t>
            </a:r>
            <a:r>
              <a:rPr lang="es-ES_tradnl" dirty="0" smtClean="0"/>
              <a:t> </a:t>
            </a:r>
            <a:r>
              <a:rPr lang="es-ES_tradnl" dirty="0" err="1" smtClean="0"/>
              <a:t>efficiency</a:t>
            </a:r>
            <a:endParaRPr lang="es-ES_tradnl" dirty="0" smtClean="0"/>
          </a:p>
          <a:p>
            <a:pPr lvl="2">
              <a:buFont typeface="Wingdings" pitchFamily="2" charset="2"/>
              <a:buChar char="q"/>
            </a:pPr>
            <a:r>
              <a:rPr lang="es-ES_tradnl" dirty="0" smtClean="0"/>
              <a:t>Use of non-</a:t>
            </a:r>
            <a:r>
              <a:rPr lang="es-ES_tradnl" dirty="0" err="1" smtClean="0"/>
              <a:t>pollutant</a:t>
            </a:r>
            <a:r>
              <a:rPr lang="es-ES_tradnl" dirty="0" smtClean="0"/>
              <a:t> </a:t>
            </a:r>
            <a:r>
              <a:rPr lang="es-ES_tradnl" dirty="0" err="1" smtClean="0"/>
              <a:t>materials</a:t>
            </a:r>
            <a:r>
              <a:rPr lang="es-ES_tradnl" dirty="0" smtClean="0"/>
              <a:t>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Possibilities</a:t>
            </a:r>
            <a:r>
              <a:rPr lang="es-ES_tradnl" dirty="0" smtClean="0"/>
              <a:t> </a:t>
            </a:r>
            <a:r>
              <a:rPr lang="es-ES_tradnl" dirty="0" err="1" smtClean="0"/>
              <a:t>for</a:t>
            </a:r>
            <a:r>
              <a:rPr lang="es-ES_tradnl" dirty="0" smtClean="0"/>
              <a:t> </a:t>
            </a:r>
            <a:r>
              <a:rPr lang="es-ES_tradnl" dirty="0" err="1" smtClean="0"/>
              <a:t>recycling</a:t>
            </a:r>
            <a:r>
              <a:rPr lang="es-ES_tradnl" dirty="0" smtClean="0"/>
              <a:t> and </a:t>
            </a:r>
            <a:r>
              <a:rPr lang="es-ES_tradnl" dirty="0" err="1" smtClean="0"/>
              <a:t>recovery</a:t>
            </a:r>
            <a:r>
              <a:rPr lang="es-ES_tradnl" dirty="0" smtClean="0"/>
              <a:t>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smtClean="0"/>
              <a:t>Use of </a:t>
            </a:r>
            <a:r>
              <a:rPr lang="es-ES_tradnl" dirty="0" err="1" smtClean="0"/>
              <a:t>recycled</a:t>
            </a:r>
            <a:r>
              <a:rPr lang="es-ES_tradnl" dirty="0" smtClean="0"/>
              <a:t> </a:t>
            </a:r>
            <a:r>
              <a:rPr lang="es-ES_tradnl" dirty="0" err="1" smtClean="0"/>
              <a:t>materials</a:t>
            </a:r>
            <a:r>
              <a:rPr lang="es-ES_tradnl" dirty="0" smtClean="0"/>
              <a:t>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Building</a:t>
            </a:r>
            <a:r>
              <a:rPr lang="es-ES_tradnl" dirty="0" smtClean="0"/>
              <a:t> use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Energy</a:t>
            </a:r>
            <a:r>
              <a:rPr lang="es-ES_tradnl" dirty="0" smtClean="0"/>
              <a:t> </a:t>
            </a:r>
            <a:r>
              <a:rPr lang="es-ES_tradnl" dirty="0" err="1" smtClean="0"/>
              <a:t>consumption</a:t>
            </a:r>
            <a:r>
              <a:rPr lang="es-ES_tradnl" dirty="0" smtClean="0"/>
              <a:t> </a:t>
            </a:r>
            <a:r>
              <a:rPr lang="es-ES_tradnl" dirty="0" err="1" smtClean="0"/>
              <a:t>during</a:t>
            </a:r>
            <a:r>
              <a:rPr lang="es-ES_tradnl" dirty="0" smtClean="0"/>
              <a:t> use </a:t>
            </a:r>
            <a:r>
              <a:rPr lang="es-ES_tradnl" dirty="0" err="1" smtClean="0"/>
              <a:t>stage</a:t>
            </a:r>
            <a:r>
              <a:rPr lang="es-ES_tradnl" dirty="0" smtClean="0"/>
              <a:t>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smtClean="0"/>
              <a:t>Use of </a:t>
            </a:r>
            <a:r>
              <a:rPr lang="es-ES_tradnl" dirty="0" err="1" smtClean="0"/>
              <a:t>surrounding</a:t>
            </a:r>
            <a:r>
              <a:rPr lang="es-ES_tradnl" dirty="0" smtClean="0"/>
              <a:t> </a:t>
            </a:r>
            <a:r>
              <a:rPr lang="es-ES_tradnl" dirty="0" err="1" smtClean="0"/>
              <a:t>resources</a:t>
            </a:r>
            <a:r>
              <a:rPr lang="es-ES_tradnl" dirty="0" smtClean="0"/>
              <a:t>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Water</a:t>
            </a:r>
            <a:r>
              <a:rPr lang="es-ES_tradnl" dirty="0" smtClean="0"/>
              <a:t> </a:t>
            </a:r>
            <a:r>
              <a:rPr lang="es-ES_tradnl" dirty="0" err="1" smtClean="0"/>
              <a:t>consumption</a:t>
            </a:r>
            <a:r>
              <a:rPr lang="es-ES_tradnl" dirty="0" smtClean="0"/>
              <a:t>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smtClean="0"/>
              <a:t>Access </a:t>
            </a:r>
            <a:r>
              <a:rPr lang="es-ES_tradnl" dirty="0" err="1" smtClean="0"/>
              <a:t>to</a:t>
            </a:r>
            <a:r>
              <a:rPr lang="es-ES_tradnl" dirty="0" smtClean="0"/>
              <a:t> natural light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Heating</a:t>
            </a:r>
            <a:r>
              <a:rPr lang="es-ES_tradnl" dirty="0" smtClean="0"/>
              <a:t> and </a:t>
            </a:r>
            <a:r>
              <a:rPr lang="es-ES_tradnl" dirty="0" err="1" smtClean="0"/>
              <a:t>cooling</a:t>
            </a:r>
            <a:r>
              <a:rPr lang="es-ES_tradnl" dirty="0" smtClean="0"/>
              <a:t> </a:t>
            </a:r>
            <a:r>
              <a:rPr lang="es-ES_tradnl" dirty="0" err="1" smtClean="0"/>
              <a:t>systems</a:t>
            </a:r>
            <a:r>
              <a:rPr lang="es-ES_tradnl" dirty="0" smtClean="0"/>
              <a:t>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Indoor</a:t>
            </a:r>
            <a:r>
              <a:rPr lang="es-ES_tradnl" dirty="0" smtClean="0"/>
              <a:t> air </a:t>
            </a:r>
            <a:r>
              <a:rPr lang="es-ES_tradnl" dirty="0" err="1" smtClean="0"/>
              <a:t>quality</a:t>
            </a:r>
            <a:endParaRPr lang="es-ES_tradnl" dirty="0" smtClean="0"/>
          </a:p>
          <a:p>
            <a:pPr>
              <a:buFont typeface="Wingdings" pitchFamily="2" charset="2"/>
              <a:buChar char="q"/>
            </a:pPr>
            <a:endParaRPr lang="es-ES" dirty="0"/>
          </a:p>
        </p:txBody>
      </p:sp>
      <p:sp>
        <p:nvSpPr>
          <p:cNvPr id="5" name="4 CuadroTexto"/>
          <p:cNvSpPr txBox="1"/>
          <p:nvPr/>
        </p:nvSpPr>
        <p:spPr>
          <a:xfrm>
            <a:off x="467544" y="908720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BUILDING SUSTAINABILITY ASSESSMENT</a:t>
            </a:r>
            <a:endParaRPr lang="es-ES" sz="2400" b="1" dirty="0">
              <a:solidFill>
                <a:srgbClr val="0070C0"/>
              </a:solidFill>
            </a:endParaRPr>
          </a:p>
        </p:txBody>
      </p:sp>
      <p:sp>
        <p:nvSpPr>
          <p:cNvPr id="14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grpSp>
        <p:nvGrpSpPr>
          <p:cNvPr id="2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6250" y="2060848"/>
            <a:ext cx="7846189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b="1" dirty="0">
                <a:solidFill>
                  <a:srgbClr val="C00000"/>
                </a:solidFill>
                <a:latin typeface="Arial"/>
              </a:rPr>
              <a:t>C</a:t>
            </a:r>
            <a:r>
              <a:rPr lang="en-GB" sz="2800" b="1" dirty="0" smtClean="0">
                <a:solidFill>
                  <a:srgbClr val="C00000"/>
                </a:solidFill>
                <a:latin typeface="Arial"/>
              </a:rPr>
              <a:t>ertification</a:t>
            </a:r>
            <a:r>
              <a:rPr lang="en-GB" dirty="0" smtClean="0">
                <a:latin typeface="Arial"/>
              </a:rPr>
              <a:t> developed by an accredited assessor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>
              <a:latin typeface="Arial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b="1" dirty="0" smtClean="0">
                <a:latin typeface="Arial"/>
              </a:rPr>
              <a:t>Why is it useful?</a:t>
            </a:r>
          </a:p>
        </p:txBody>
      </p:sp>
      <p:grpSp>
        <p:nvGrpSpPr>
          <p:cNvPr id="3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4" name="4 CuadroTexto"/>
          <p:cNvSpPr txBox="1"/>
          <p:nvPr/>
        </p:nvSpPr>
        <p:spPr>
          <a:xfrm>
            <a:off x="467544" y="908720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BUILDING SUSTAINABILITY ASSESSMENT</a:t>
            </a:r>
            <a:endParaRPr lang="es-ES" sz="2400" b="1" dirty="0">
              <a:solidFill>
                <a:srgbClr val="0070C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43608" y="3933056"/>
            <a:ext cx="6912768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GB" sz="2000" dirty="0">
                <a:latin typeface="inherit"/>
              </a:rPr>
              <a:t>market recognition for low environmental impact buildings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GB" sz="2000" dirty="0">
                <a:latin typeface="inherit"/>
              </a:rPr>
              <a:t>confidence in tested environmental practice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GB" sz="2000" dirty="0">
                <a:latin typeface="inherit"/>
              </a:rPr>
              <a:t>innovative solutions to minimise environmental impact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GB" sz="2000" dirty="0">
                <a:latin typeface="inherit"/>
              </a:rPr>
              <a:t>a standard for progress towards environmental objectives</a:t>
            </a:r>
          </a:p>
        </p:txBody>
      </p:sp>
    </p:spTree>
    <p:extLst>
      <p:ext uri="{BB962C8B-B14F-4D97-AF65-F5344CB8AC3E}">
        <p14:creationId xmlns:p14="http://schemas.microsoft.com/office/powerpoint/2010/main" val="1469954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en-GB" dirty="0" smtClean="0"/>
              <a:t>BREEAM at a glance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6487" y="1628800"/>
            <a:ext cx="8950462" cy="488610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2645" y="6488668"/>
            <a:ext cx="2813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GB" dirty="0" smtClean="0">
                <a:hlinkClick r:id="rId4"/>
              </a:rPr>
              <a:t>www.breeam.com</a:t>
            </a:r>
            <a:r>
              <a:rPr lang="en-GB" dirty="0" smtClean="0"/>
              <a:t> </a:t>
            </a:r>
            <a:endParaRPr lang="en-GB" dirty="0"/>
          </a:p>
        </p:txBody>
      </p:sp>
      <p:grpSp>
        <p:nvGrpSpPr>
          <p:cNvPr id="6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60732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Primary aim?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“…</a:t>
            </a:r>
            <a:r>
              <a:rPr lang="en-GB" dirty="0"/>
              <a:t>.</a:t>
            </a:r>
            <a:r>
              <a:rPr lang="en-GB" i="1" dirty="0"/>
              <a:t>to mitigate the impacts of buildings on the environment; to enable buildings to be recognised according to their environmental benefits; to provide a credible, environmental label for buildings; [and finally] to stimulate demand for sustainable buildings</a:t>
            </a:r>
            <a:r>
              <a:rPr lang="en-GB" i="1" dirty="0" smtClean="0"/>
              <a:t>.</a:t>
            </a:r>
            <a:r>
              <a:rPr lang="en-GB" dirty="0" smtClean="0"/>
              <a:t>”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Does BREEAM achieve this?</a:t>
            </a:r>
            <a:endParaRPr lang="en-GB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32873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en-GB" dirty="0" smtClean="0"/>
              <a:t>BREEAM in numbers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39" y="2132856"/>
            <a:ext cx="9016658" cy="289495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-2645" y="6488668"/>
            <a:ext cx="2813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GB" dirty="0" smtClean="0">
                <a:hlinkClick r:id="rId3"/>
              </a:rPr>
              <a:t>www.breeam.com</a:t>
            </a:r>
            <a:r>
              <a:rPr lang="en-GB" dirty="0" smtClean="0"/>
              <a:t> </a:t>
            </a:r>
            <a:endParaRPr lang="en-GB" dirty="0"/>
          </a:p>
        </p:txBody>
      </p:sp>
      <p:grpSp>
        <p:nvGrpSpPr>
          <p:cNvPr id="7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27237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Categories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559337"/>
            <a:ext cx="5391150" cy="23526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70662" y="1564099"/>
            <a:ext cx="3505200" cy="23431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59401" y="4077072"/>
            <a:ext cx="3571875" cy="23336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31276" y="4077072"/>
            <a:ext cx="5305425" cy="2371725"/>
          </a:xfrm>
          <a:prstGeom prst="rect">
            <a:avLst/>
          </a:prstGeom>
        </p:spPr>
      </p:pic>
      <p:grpSp>
        <p:nvGrpSpPr>
          <p:cNvPr id="9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585974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915778" y="1903784"/>
            <a:ext cx="7400637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 smtClean="0">
                <a:latin typeface="Arial"/>
              </a:rPr>
              <a:t>BRE Global Limited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 smtClean="0">
                <a:latin typeface="Arial"/>
              </a:rPr>
              <a:t>Based in the UK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 smtClean="0">
                <a:latin typeface="Arial"/>
              </a:rPr>
              <a:t>One of the most extended in the world </a:t>
            </a:r>
            <a:endParaRPr lang="en-GB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779" y="857917"/>
            <a:ext cx="2019285" cy="545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>
            <a:hlinkClick r:id="rId5"/>
          </p:cNvPr>
          <p:cNvSpPr/>
          <p:nvPr/>
        </p:nvSpPr>
        <p:spPr>
          <a:xfrm>
            <a:off x="6876256" y="2060848"/>
            <a:ext cx="126451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 smtClean="0">
                <a:solidFill>
                  <a:schemeClr val="accent5">
                    <a:lumMod val="50000"/>
                  </a:schemeClr>
                </a:solidFill>
              </a:rPr>
              <a:t>VIDEO</a:t>
            </a:r>
            <a:endParaRPr lang="en-GB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2290" name="Picture 2" descr="Resultado de imagen de BREEAM credit scori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284984"/>
            <a:ext cx="5761479" cy="341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1387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097340"/>
            <a:ext cx="142875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041029"/>
            <a:ext cx="142875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177" y="2097340"/>
            <a:ext cx="1342256" cy="991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158" y="3645024"/>
            <a:ext cx="142875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374" y="3645024"/>
            <a:ext cx="142875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230" y="3645024"/>
            <a:ext cx="142875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158" y="5229200"/>
            <a:ext cx="142875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374" y="5229200"/>
            <a:ext cx="142875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347864" y="1032639"/>
            <a:ext cx="54611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National Scheme Operators</a:t>
            </a:r>
            <a:endParaRPr lang="en-GB" sz="2800" dirty="0"/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779" y="857917"/>
            <a:ext cx="2019285" cy="545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39551" y="3145090"/>
            <a:ext cx="143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International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491881" y="312204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United Kingdom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6699626" y="3088779"/>
            <a:ext cx="143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Germany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560153" y="4684067"/>
            <a:ext cx="143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Netherlands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649891" y="4657430"/>
            <a:ext cx="143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Norway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6645926" y="4684067"/>
            <a:ext cx="143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Spain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546158" y="6276950"/>
            <a:ext cx="143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Sweden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3632592" y="6268243"/>
            <a:ext cx="143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Austria</a:t>
            </a:r>
            <a:endParaRPr lang="en-GB" dirty="0"/>
          </a:p>
        </p:txBody>
      </p:sp>
      <p:grpSp>
        <p:nvGrpSpPr>
          <p:cNvPr id="2" name="Group 2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3" name="Picture 3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ENVIRONMENT ASSESSMENT SYSTEMS. </a:t>
              </a:r>
              <a:r>
                <a:rPr lang="en-GB" sz="1400" b="1" kern="0" noProof="0" dirty="0" smtClean="0">
                  <a:solidFill>
                    <a:srgbClr val="0070C0"/>
                  </a:solidFill>
                  <a:latin typeface="Calibri"/>
                </a:rPr>
                <a:t>ECOLABELS FOR BUILDING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907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09065" y="2583832"/>
            <a:ext cx="65527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/>
              <a:t>BREEAM New Construction</a:t>
            </a:r>
          </a:p>
          <a:p>
            <a:pPr>
              <a:spcBef>
                <a:spcPts val="1200"/>
              </a:spcBef>
            </a:pPr>
            <a:r>
              <a:rPr lang="en-GB" sz="2400" dirty="0" smtClean="0"/>
              <a:t>BREEAM International New Construction</a:t>
            </a:r>
          </a:p>
          <a:p>
            <a:pPr>
              <a:spcBef>
                <a:spcPts val="1200"/>
              </a:spcBef>
            </a:pPr>
            <a:r>
              <a:rPr lang="en-GB" sz="2400" dirty="0" smtClean="0"/>
              <a:t>BREEAM In-Use</a:t>
            </a:r>
          </a:p>
          <a:p>
            <a:pPr>
              <a:spcBef>
                <a:spcPts val="1200"/>
              </a:spcBef>
            </a:pPr>
            <a:r>
              <a:rPr lang="en-GB" sz="2400" dirty="0" smtClean="0"/>
              <a:t>BREEAM Refurbishment</a:t>
            </a:r>
          </a:p>
          <a:p>
            <a:pPr>
              <a:spcBef>
                <a:spcPts val="1200"/>
              </a:spcBef>
            </a:pPr>
            <a:r>
              <a:rPr lang="en-GB" sz="2400" dirty="0" smtClean="0"/>
              <a:t>BREEAM Communities</a:t>
            </a:r>
            <a:endParaRPr lang="en-GB" sz="24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779" y="857917"/>
            <a:ext cx="2019285" cy="545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34092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Strengths?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Allows comparison &amp; benchmarking of different buildings</a:t>
            </a:r>
          </a:p>
          <a:p>
            <a:r>
              <a:rPr lang="en-GB" dirty="0" smtClean="0"/>
              <a:t>Independently audited</a:t>
            </a:r>
          </a:p>
          <a:p>
            <a:r>
              <a:rPr lang="en-GB" dirty="0" smtClean="0"/>
              <a:t>Adjusted to UK legislation and culture</a:t>
            </a:r>
          </a:p>
          <a:p>
            <a:r>
              <a:rPr lang="en-GB" dirty="0" smtClean="0"/>
              <a:t>Backed by UK Government</a:t>
            </a:r>
          </a:p>
          <a:p>
            <a:pPr lvl="1"/>
            <a:r>
              <a:rPr lang="en-GB" dirty="0" smtClean="0"/>
              <a:t>Require BREEAM ratings on public buildings</a:t>
            </a:r>
          </a:p>
          <a:p>
            <a:r>
              <a:rPr lang="en-GB" dirty="0" smtClean="0"/>
              <a:t>Can assess any building with Bespoke version</a:t>
            </a:r>
          </a:p>
          <a:p>
            <a:pPr lvl="1"/>
            <a:r>
              <a:rPr lang="en-GB" dirty="0" smtClean="0"/>
              <a:t>Can also adapt to local contexts</a:t>
            </a:r>
          </a:p>
          <a:p>
            <a:r>
              <a:rPr lang="en-GB" dirty="0" smtClean="0"/>
              <a:t>Based on carbon dioxide</a:t>
            </a:r>
          </a:p>
          <a:p>
            <a:r>
              <a:rPr lang="en-GB" dirty="0" smtClean="0"/>
              <a:t>More academic &amp; rigorous</a:t>
            </a:r>
          </a:p>
          <a:p>
            <a:endParaRPr lang="en-GB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32374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en-GB" dirty="0" smtClean="0"/>
              <a:t>Weaknesses?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r>
              <a:rPr lang="en-GB" dirty="0" smtClean="0"/>
              <a:t>Very exacting requirements</a:t>
            </a:r>
          </a:p>
          <a:p>
            <a:pPr lvl="1"/>
            <a:r>
              <a:rPr lang="en-GB" dirty="0" smtClean="0"/>
              <a:t>‘Paper chase’</a:t>
            </a:r>
          </a:p>
          <a:p>
            <a:r>
              <a:rPr lang="en-GB" dirty="0" smtClean="0"/>
              <a:t>Complex weighting system</a:t>
            </a:r>
          </a:p>
          <a:p>
            <a:r>
              <a:rPr lang="en-GB" dirty="0" smtClean="0"/>
              <a:t>Market profile</a:t>
            </a:r>
          </a:p>
          <a:p>
            <a:r>
              <a:rPr lang="en-GB" dirty="0" smtClean="0"/>
              <a:t>Cost of compliance</a:t>
            </a:r>
          </a:p>
          <a:p>
            <a:r>
              <a:rPr lang="en-GB" dirty="0" smtClean="0"/>
              <a:t>No “one size fits all”</a:t>
            </a:r>
          </a:p>
          <a:p>
            <a:r>
              <a:rPr lang="en-GB" dirty="0" smtClean="0"/>
              <a:t>Based on carbon dioxide?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1534" y="3645024"/>
            <a:ext cx="3215266" cy="276834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458130" y="6486387"/>
            <a:ext cx="32398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</a:t>
            </a:r>
            <a:r>
              <a:rPr lang="en-GB" sz="1600" dirty="0" smtClean="0">
                <a:hlinkClick r:id="rId3"/>
              </a:rPr>
              <a:t>www.stvincentplaza.com</a:t>
            </a:r>
            <a:r>
              <a:rPr lang="en-GB" sz="1600" dirty="0" smtClean="0"/>
              <a:t> </a:t>
            </a:r>
            <a:endParaRPr lang="en-GB" sz="1600" dirty="0"/>
          </a:p>
        </p:txBody>
      </p:sp>
      <p:grpSp>
        <p:nvGrpSpPr>
          <p:cNvPr id="7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882574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of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Planning Portal (</a:t>
            </a:r>
            <a:r>
              <a:rPr lang="en-GB" dirty="0" smtClean="0">
                <a:hlinkClick r:id="rId2"/>
              </a:rPr>
              <a:t>www.planningportal.gov.uk</a:t>
            </a:r>
            <a:r>
              <a:rPr lang="en-GB" dirty="0" smtClean="0"/>
              <a:t>) </a:t>
            </a:r>
          </a:p>
          <a:p>
            <a:r>
              <a:rPr lang="en-GB" dirty="0" smtClean="0"/>
              <a:t>BREEAM (</a:t>
            </a:r>
            <a:r>
              <a:rPr lang="en-GB" dirty="0" smtClean="0">
                <a:hlinkClick r:id="rId3"/>
              </a:rPr>
              <a:t>www.breeam.com</a:t>
            </a:r>
            <a:r>
              <a:rPr lang="en-GB" dirty="0" smtClean="0"/>
              <a:t>)</a:t>
            </a:r>
          </a:p>
          <a:p>
            <a:r>
              <a:rPr lang="en-GB" dirty="0" smtClean="0"/>
              <a:t>UK Government (</a:t>
            </a:r>
            <a:r>
              <a:rPr lang="en-GB" dirty="0" smtClean="0">
                <a:hlinkClick r:id="rId4"/>
              </a:rPr>
              <a:t>www.gov.uk</a:t>
            </a:r>
            <a:r>
              <a:rPr lang="en-GB" dirty="0" smtClean="0"/>
              <a:t>) </a:t>
            </a:r>
          </a:p>
          <a:p>
            <a:endParaRPr lang="en-GB" dirty="0" smtClean="0"/>
          </a:p>
          <a:p>
            <a:r>
              <a:rPr lang="en-GB" dirty="0" smtClean="0"/>
              <a:t>Journal papers (on moodle)</a:t>
            </a:r>
          </a:p>
          <a:p>
            <a:pPr lvl="1"/>
            <a:r>
              <a:rPr lang="en-GB" dirty="0" smtClean="0"/>
              <a:t>Also try Science Direct (</a:t>
            </a:r>
            <a:r>
              <a:rPr lang="en-GB" dirty="0" smtClean="0">
                <a:hlinkClick r:id="rId5"/>
              </a:rPr>
              <a:t>www.sciencedirect.com</a:t>
            </a:r>
            <a:r>
              <a:rPr lang="en-GB" dirty="0" smtClean="0"/>
              <a:t>) </a:t>
            </a:r>
          </a:p>
          <a:p>
            <a:pPr lvl="1"/>
            <a:r>
              <a:rPr lang="en-GB" dirty="0" smtClean="0"/>
              <a:t>UWTSD </a:t>
            </a:r>
            <a:r>
              <a:rPr lang="en-GB" dirty="0"/>
              <a:t>library catalogue </a:t>
            </a:r>
            <a:r>
              <a:rPr lang="en-GB" dirty="0" smtClean="0"/>
              <a:t>(</a:t>
            </a:r>
            <a:r>
              <a:rPr lang="en-GB" dirty="0" smtClean="0">
                <a:hlinkClick r:id="rId6"/>
              </a:rPr>
              <a:t>http</a:t>
            </a:r>
            <a:r>
              <a:rPr lang="en-GB" dirty="0">
                <a:hlinkClick r:id="rId6"/>
              </a:rPr>
              <a:t>://librarycatalogue.uwtsd.ac.uk</a:t>
            </a:r>
            <a:r>
              <a:rPr lang="en-GB" dirty="0" smtClean="0">
                <a:hlinkClick r:id="rId6"/>
              </a:rPr>
              <a:t>/</a:t>
            </a:r>
            <a:r>
              <a:rPr lang="en-GB" dirty="0" smtClean="0"/>
              <a:t>) </a:t>
            </a:r>
            <a:endParaRPr lang="en-GB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26408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CSH – background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Building a Greener Future: Towards Zero Carbon Development</a:t>
            </a:r>
          </a:p>
          <a:p>
            <a:r>
              <a:rPr lang="en-GB" dirty="0" smtClean="0"/>
              <a:t>Assessment stages:</a:t>
            </a:r>
          </a:p>
          <a:p>
            <a:pPr lvl="1"/>
            <a:r>
              <a:rPr lang="en-GB" dirty="0" smtClean="0"/>
              <a:t>Registration of site</a:t>
            </a:r>
          </a:p>
          <a:p>
            <a:pPr lvl="1"/>
            <a:r>
              <a:rPr lang="en-GB" dirty="0" smtClean="0"/>
              <a:t>Formal assessments at design &amp; post-construction stage</a:t>
            </a:r>
          </a:p>
          <a:p>
            <a:r>
              <a:rPr lang="en-GB" dirty="0" smtClean="0"/>
              <a:t>Credit rating</a:t>
            </a:r>
          </a:p>
          <a:p>
            <a:pPr lvl="1"/>
            <a:r>
              <a:rPr lang="en-GB" dirty="0" smtClean="0"/>
              <a:t>Categories broken down into ‘issues’</a:t>
            </a:r>
          </a:p>
          <a:p>
            <a:pPr lvl="1"/>
            <a:r>
              <a:rPr lang="en-GB" dirty="0" smtClean="0"/>
              <a:t>Weightings applied</a:t>
            </a:r>
          </a:p>
          <a:p>
            <a:pPr lvl="1"/>
            <a:r>
              <a:rPr lang="en-GB" dirty="0" smtClean="0"/>
              <a:t>Final code score</a:t>
            </a:r>
          </a:p>
          <a:p>
            <a:r>
              <a:rPr lang="en-GB" dirty="0" smtClean="0"/>
              <a:t>Six Code levels</a:t>
            </a:r>
            <a:endParaRPr lang="en-GB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118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Code for Sustainable Homes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Primary aim?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r>
              <a:rPr lang="en-GB" dirty="0" smtClean="0"/>
              <a:t>“..</a:t>
            </a:r>
            <a:r>
              <a:rPr lang="en-GB" i="1" dirty="0" smtClean="0"/>
              <a:t>the national standard for the sustainable design and construction of new homes, aiming to reduce carbon emissions and create homes that are more sustainable.</a:t>
            </a:r>
            <a:r>
              <a:rPr lang="en-GB" dirty="0" smtClean="0"/>
              <a:t>”</a:t>
            </a:r>
          </a:p>
          <a:p>
            <a:endParaRPr lang="en-GB" dirty="0" smtClean="0"/>
          </a:p>
          <a:p>
            <a:r>
              <a:rPr lang="en-GB" dirty="0" smtClean="0"/>
              <a:t>“</a:t>
            </a:r>
            <a:r>
              <a:rPr lang="en-GB" i="1" dirty="0" smtClean="0"/>
              <a:t>…environmental assessment method for rating &amp; certifying the performance of new homes.</a:t>
            </a:r>
            <a:r>
              <a:rPr lang="en-GB" dirty="0" smtClean="0"/>
              <a:t>”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16232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r>
              <a:rPr lang="en-GB" dirty="0" smtClean="0"/>
              <a:t>Environmental impact categories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-2645" y="6488668"/>
            <a:ext cx="7618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Code for Sustainable Homes, Technical Guidance, 2010, p14-15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/>
          </p:nvPr>
        </p:nvGraphicFramePr>
        <p:xfrm>
          <a:off x="827584" y="1988840"/>
          <a:ext cx="7416825" cy="4074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2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722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22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dirty="0" smtClean="0"/>
                        <a:t>Code categories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Available credits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Weighting factor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Energy &amp; CO</a:t>
                      </a:r>
                      <a:r>
                        <a:rPr lang="en-GB" baseline="-25000" dirty="0" smtClean="0"/>
                        <a:t>2</a:t>
                      </a:r>
                      <a:r>
                        <a:rPr lang="en-GB" dirty="0" smtClean="0"/>
                        <a:t> emissions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36.4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Water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Materials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7.2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Surface water run-off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Waste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6.4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Pollution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Health &amp; well-being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Management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Ecology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TOTAL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grpSp>
        <p:nvGrpSpPr>
          <p:cNvPr id="5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8430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2386608" cy="1743472"/>
          </a:xfrm>
        </p:spPr>
        <p:txBody>
          <a:bodyPr/>
          <a:lstStyle/>
          <a:p>
            <a:r>
              <a:rPr lang="en-GB" dirty="0" smtClean="0"/>
              <a:t>Scoring system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13131" y="124357"/>
            <a:ext cx="6130869" cy="673364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-5724" y="5649436"/>
            <a:ext cx="28495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Code for Sustainable Homes, Technical Guidance, 2010, p16</a:t>
            </a:r>
          </a:p>
        </p:txBody>
      </p:sp>
    </p:spTree>
    <p:extLst>
      <p:ext uri="{BB962C8B-B14F-4D97-AF65-F5344CB8AC3E}">
        <p14:creationId xmlns:p14="http://schemas.microsoft.com/office/powerpoint/2010/main" val="884046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Code levels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-2645" y="6488668"/>
            <a:ext cx="5664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Watts Pocket Handbook, Rushton, p297-298 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/>
          </p:nvPr>
        </p:nvGraphicFramePr>
        <p:xfrm>
          <a:off x="683568" y="1412776"/>
          <a:ext cx="7416825" cy="418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444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21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Code levels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Description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Total score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</a:t>
                      </a:r>
                      <a:r>
                        <a:rPr lang="en-GB" baseline="0" dirty="0" smtClean="0"/>
                        <a:t> 1 (     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Above regulatory standards, similar to </a:t>
                      </a:r>
                      <a:r>
                        <a:rPr lang="en-GB" sz="1600" dirty="0" err="1" smtClean="0"/>
                        <a:t>EcoHomes</a:t>
                      </a:r>
                      <a:r>
                        <a:rPr lang="en-GB" sz="1600" dirty="0" smtClean="0"/>
                        <a:t> PASS and EST Good Practice Standard</a:t>
                      </a:r>
                      <a:r>
                        <a:rPr lang="en-GB" sz="1600" baseline="0" dirty="0" smtClean="0"/>
                        <a:t> for energy efficiency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36 points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 2 (        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Similar to </a:t>
                      </a:r>
                      <a:r>
                        <a:rPr lang="en-GB" sz="1600" dirty="0" err="1" smtClean="0"/>
                        <a:t>EcoHomes</a:t>
                      </a:r>
                      <a:r>
                        <a:rPr lang="en-GB" sz="1600" dirty="0" smtClean="0"/>
                        <a:t> GOOD standard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48 points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 3 (           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Similar to </a:t>
                      </a:r>
                      <a:r>
                        <a:rPr lang="en-GB" sz="1600" dirty="0" err="1" smtClean="0"/>
                        <a:t>EcoHomes</a:t>
                      </a:r>
                      <a:r>
                        <a:rPr lang="en-GB" sz="1600" dirty="0" smtClean="0"/>
                        <a:t> Very GOOD / EST Best</a:t>
                      </a:r>
                      <a:r>
                        <a:rPr lang="en-GB" sz="1600" baseline="0" dirty="0" smtClean="0"/>
                        <a:t> Practice standard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57 points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 4 (                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44% improvement above Part</a:t>
                      </a:r>
                      <a:r>
                        <a:rPr lang="en-GB" sz="1600" baseline="0" dirty="0" smtClean="0"/>
                        <a:t> L 2006 / 25% above Part L 2010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68 points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 5</a:t>
                      </a:r>
                    </a:p>
                    <a:p>
                      <a:r>
                        <a:rPr lang="en-GB" dirty="0" smtClean="0"/>
                        <a:t>(                    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Exemplary performance with high standards of energy &amp; water efficiency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84 points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 6</a:t>
                      </a:r>
                    </a:p>
                    <a:p>
                      <a:r>
                        <a:rPr lang="en-GB" dirty="0" smtClean="0"/>
                        <a:t>(                        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Aspirational, based on zero carbon emissions &amp; high performance across all environmental categories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90 points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5-Point Star 5"/>
          <p:cNvSpPr/>
          <p:nvPr/>
        </p:nvSpPr>
        <p:spPr>
          <a:xfrm>
            <a:off x="1708543" y="1905424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5-Point Star 6"/>
          <p:cNvSpPr/>
          <p:nvPr/>
        </p:nvSpPr>
        <p:spPr>
          <a:xfrm>
            <a:off x="1708543" y="2747877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5-Point Star 7"/>
          <p:cNvSpPr/>
          <p:nvPr/>
        </p:nvSpPr>
        <p:spPr>
          <a:xfrm>
            <a:off x="1945011" y="2747877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5-Point Star 8"/>
          <p:cNvSpPr/>
          <p:nvPr/>
        </p:nvSpPr>
        <p:spPr>
          <a:xfrm>
            <a:off x="1662679" y="3099976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5-Point Star 9"/>
          <p:cNvSpPr/>
          <p:nvPr/>
        </p:nvSpPr>
        <p:spPr>
          <a:xfrm>
            <a:off x="1899147" y="3099976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5-Point Star 10"/>
          <p:cNvSpPr/>
          <p:nvPr/>
        </p:nvSpPr>
        <p:spPr>
          <a:xfrm>
            <a:off x="2124598" y="3099976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5-Point Star 11"/>
          <p:cNvSpPr/>
          <p:nvPr/>
        </p:nvSpPr>
        <p:spPr>
          <a:xfrm>
            <a:off x="1692080" y="3667066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5-Point Star 12"/>
          <p:cNvSpPr/>
          <p:nvPr/>
        </p:nvSpPr>
        <p:spPr>
          <a:xfrm>
            <a:off x="1928548" y="3667066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5-Point Star 13"/>
          <p:cNvSpPr/>
          <p:nvPr/>
        </p:nvSpPr>
        <p:spPr>
          <a:xfrm>
            <a:off x="2153999" y="3667066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5-Point Star 14"/>
          <p:cNvSpPr/>
          <p:nvPr/>
        </p:nvSpPr>
        <p:spPr>
          <a:xfrm>
            <a:off x="2413175" y="3667066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5-Point Star 15"/>
          <p:cNvSpPr/>
          <p:nvPr/>
        </p:nvSpPr>
        <p:spPr>
          <a:xfrm>
            <a:off x="870746" y="4524258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5-Point Star 16"/>
          <p:cNvSpPr/>
          <p:nvPr/>
        </p:nvSpPr>
        <p:spPr>
          <a:xfrm>
            <a:off x="1107214" y="4524258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5-Point Star 17"/>
          <p:cNvSpPr/>
          <p:nvPr/>
        </p:nvSpPr>
        <p:spPr>
          <a:xfrm>
            <a:off x="1332665" y="4524258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5-Point Star 18"/>
          <p:cNvSpPr/>
          <p:nvPr/>
        </p:nvSpPr>
        <p:spPr>
          <a:xfrm>
            <a:off x="1591841" y="4524258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5-Point Star 19"/>
          <p:cNvSpPr/>
          <p:nvPr/>
        </p:nvSpPr>
        <p:spPr>
          <a:xfrm>
            <a:off x="1869138" y="4524258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5-Point Star 20"/>
          <p:cNvSpPr/>
          <p:nvPr/>
        </p:nvSpPr>
        <p:spPr>
          <a:xfrm>
            <a:off x="890288" y="5175479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5-Point Star 21"/>
          <p:cNvSpPr/>
          <p:nvPr/>
        </p:nvSpPr>
        <p:spPr>
          <a:xfrm>
            <a:off x="1126756" y="5175479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5-Point Star 22"/>
          <p:cNvSpPr/>
          <p:nvPr/>
        </p:nvSpPr>
        <p:spPr>
          <a:xfrm>
            <a:off x="1352207" y="5175479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5-Point Star 23"/>
          <p:cNvSpPr/>
          <p:nvPr/>
        </p:nvSpPr>
        <p:spPr>
          <a:xfrm>
            <a:off x="1611383" y="5175479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5-Point Star 24"/>
          <p:cNvSpPr/>
          <p:nvPr/>
        </p:nvSpPr>
        <p:spPr>
          <a:xfrm>
            <a:off x="1888680" y="5175479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5-Point Star 25"/>
          <p:cNvSpPr/>
          <p:nvPr/>
        </p:nvSpPr>
        <p:spPr>
          <a:xfrm>
            <a:off x="2165977" y="5175479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683568" y="5877272"/>
            <a:ext cx="46987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Level 6 to be achieved on homes by 2016</a:t>
            </a:r>
            <a:endParaRPr lang="en-GB" b="1" u="sng" dirty="0"/>
          </a:p>
        </p:txBody>
      </p:sp>
      <p:grpSp>
        <p:nvGrpSpPr>
          <p:cNvPr id="28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32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59149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stage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Aims:</a:t>
            </a:r>
          </a:p>
          <a:p>
            <a:pPr lvl="1"/>
            <a:r>
              <a:rPr lang="en-GB" dirty="0" smtClean="0"/>
              <a:t>To assess the design specifications for each individual dwelling </a:t>
            </a:r>
            <a:r>
              <a:rPr lang="en-GB" dirty="0" smtClean="0">
                <a:sym typeface="Wingdings" panose="05000000000000000000" pitchFamily="2" charset="2"/>
              </a:rPr>
              <a:t> interim / design stage rating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Award interim / design stage certificate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RIBA Plan of Work stage 0-4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At this stage: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Demonstrate performance requirements for credited mandatory issues are met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Choose remaining tradeable issues required to achieve overall rating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Evaluate performance of each dwelling against the chosen issues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Assemble and check evidence</a:t>
            </a:r>
            <a:endParaRPr lang="en-GB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12920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Post-construction stage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Aim:</a:t>
            </a:r>
          </a:p>
          <a:p>
            <a:pPr lvl="1"/>
            <a:r>
              <a:rPr lang="en-GB" dirty="0" smtClean="0"/>
              <a:t>To assess each individual dwelling as built to determine the final score and Code level</a:t>
            </a:r>
          </a:p>
          <a:p>
            <a:pPr lvl="1"/>
            <a:r>
              <a:rPr lang="en-GB" dirty="0" smtClean="0"/>
              <a:t>Can use design stage assessment as starting point</a:t>
            </a:r>
          </a:p>
          <a:p>
            <a:pPr lvl="1"/>
            <a:r>
              <a:rPr lang="en-GB" dirty="0" smtClean="0"/>
              <a:t>Otherwise completed against as-built dwelling</a:t>
            </a:r>
          </a:p>
          <a:p>
            <a:r>
              <a:rPr lang="en-GB" dirty="0" smtClean="0"/>
              <a:t>At this stage: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ppropriate number of site visits (min. 1 per site)</a:t>
            </a:r>
          </a:p>
          <a:p>
            <a:pPr lvl="1"/>
            <a:r>
              <a:rPr lang="en-GB" dirty="0" smtClean="0"/>
              <a:t>Review each specification, collect evidence</a:t>
            </a:r>
          </a:p>
          <a:p>
            <a:pPr lvl="1"/>
            <a:r>
              <a:rPr lang="en-GB" dirty="0" smtClean="0"/>
              <a:t>For phased releases, assessments must show the same specifications have been incorporated OR dwellings will be reassessed</a:t>
            </a:r>
          </a:p>
          <a:p>
            <a:r>
              <a:rPr lang="en-GB" dirty="0" smtClean="0"/>
              <a:t>Phased development – some exceptions for first dwelling</a:t>
            </a:r>
          </a:p>
          <a:p>
            <a:endParaRPr lang="en-GB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2148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CSH in numbers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Up to 31</a:t>
            </a:r>
            <a:r>
              <a:rPr lang="en-GB" baseline="30000" dirty="0" smtClean="0"/>
              <a:t>st</a:t>
            </a:r>
            <a:r>
              <a:rPr lang="en-GB" dirty="0" smtClean="0"/>
              <a:t> March 2012:</a:t>
            </a:r>
          </a:p>
          <a:p>
            <a:pPr lvl="1"/>
            <a:r>
              <a:rPr lang="en-GB" dirty="0" smtClean="0"/>
              <a:t>64,664 PC stage certificates</a:t>
            </a:r>
          </a:p>
          <a:p>
            <a:pPr lvl="1"/>
            <a:r>
              <a:rPr lang="en-GB" dirty="0" smtClean="0"/>
              <a:t>113,236 DS certificates</a:t>
            </a:r>
          </a:p>
          <a:p>
            <a:r>
              <a:rPr lang="en-GB" dirty="0" smtClean="0"/>
              <a:t>Largest proportion of certificates are 3-star rating</a:t>
            </a:r>
          </a:p>
          <a:p>
            <a:pPr lvl="1"/>
            <a:r>
              <a:rPr lang="en-GB" dirty="0" smtClean="0"/>
              <a:t>77% at design stage</a:t>
            </a:r>
          </a:p>
          <a:p>
            <a:pPr lvl="1"/>
            <a:r>
              <a:rPr lang="en-GB" dirty="0" smtClean="0"/>
              <a:t>85% at post construction stage</a:t>
            </a:r>
          </a:p>
          <a:p>
            <a:r>
              <a:rPr lang="en-GB" dirty="0" smtClean="0"/>
              <a:t>Largest proportion with PC certificates built for public sector (84%)</a:t>
            </a:r>
          </a:p>
          <a:p>
            <a:r>
              <a:rPr lang="en-GB" dirty="0" smtClean="0"/>
              <a:t>Dwellings achieving 6-star rating (PC) - 142</a:t>
            </a:r>
            <a:endParaRPr lang="en-GB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09560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Strengths?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Voluntary scheme</a:t>
            </a:r>
          </a:p>
          <a:p>
            <a:r>
              <a:rPr lang="en-GB" dirty="0" smtClean="0"/>
              <a:t>Drove down environmental impact of new homes</a:t>
            </a:r>
          </a:p>
          <a:p>
            <a:r>
              <a:rPr lang="en-GB" dirty="0" smtClean="0"/>
              <a:t>Made residential renewables more affordable</a:t>
            </a:r>
          </a:p>
          <a:p>
            <a:r>
              <a:rPr lang="en-GB" dirty="0" smtClean="0"/>
              <a:t>Exceeds other international standards </a:t>
            </a:r>
            <a:r>
              <a:rPr lang="en-GB" dirty="0" err="1" smtClean="0"/>
              <a:t>wrt</a:t>
            </a:r>
            <a:r>
              <a:rPr lang="en-GB" dirty="0" smtClean="0"/>
              <a:t> self generation</a:t>
            </a:r>
          </a:p>
          <a:p>
            <a:r>
              <a:rPr lang="en-GB" dirty="0" smtClean="0"/>
              <a:t>Phased development i.e. zero carbon by 2016</a:t>
            </a:r>
          </a:p>
          <a:p>
            <a:pPr lvl="1"/>
            <a:r>
              <a:rPr lang="en-GB" dirty="0" smtClean="0"/>
              <a:t>Achievable?</a:t>
            </a:r>
          </a:p>
          <a:p>
            <a:r>
              <a:rPr lang="en-GB" dirty="0" smtClean="0"/>
              <a:t>Provide long term benefits for whole economy</a:t>
            </a:r>
          </a:p>
          <a:p>
            <a:pPr lvl="1"/>
            <a:r>
              <a:rPr lang="en-GB" dirty="0" smtClean="0"/>
              <a:t>Reducing energy bills, skill creation, less impact on environment</a:t>
            </a:r>
          </a:p>
          <a:p>
            <a:r>
              <a:rPr lang="en-GB" dirty="0" smtClean="0"/>
              <a:t>Government incentives</a:t>
            </a:r>
          </a:p>
          <a:p>
            <a:pPr lvl="1"/>
            <a:r>
              <a:rPr lang="en-GB" dirty="0" smtClean="0"/>
              <a:t>Stamp duty, land tax relief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88341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en-GB" dirty="0" smtClean="0"/>
              <a:t>Weaknesses?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Voluntary scheme</a:t>
            </a:r>
          </a:p>
          <a:p>
            <a:r>
              <a:rPr lang="en-GB" dirty="0" smtClean="0"/>
              <a:t>Why not legislated for?</a:t>
            </a:r>
          </a:p>
          <a:p>
            <a:r>
              <a:rPr lang="en-GB" dirty="0" smtClean="0"/>
              <a:t>Additional building costs</a:t>
            </a:r>
          </a:p>
          <a:p>
            <a:r>
              <a:rPr lang="en-GB" dirty="0" smtClean="0"/>
              <a:t>Technical &amp; design barriers</a:t>
            </a:r>
          </a:p>
          <a:p>
            <a:r>
              <a:rPr lang="en-GB" dirty="0" smtClean="0"/>
              <a:t>Integration of renewables</a:t>
            </a:r>
          </a:p>
          <a:p>
            <a:r>
              <a:rPr lang="en-GB" dirty="0" smtClean="0"/>
              <a:t>Only applicable in England?</a:t>
            </a:r>
          </a:p>
          <a:p>
            <a:r>
              <a:rPr lang="en-GB" dirty="0" smtClean="0"/>
              <a:t>Zero carbon definition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741292" y="6486387"/>
            <a:ext cx="28631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</a:t>
            </a:r>
            <a:r>
              <a:rPr lang="en-GB" sz="1600" dirty="0" smtClean="0">
                <a:hlinkClick r:id="rId2"/>
              </a:rPr>
              <a:t>www.building.co.uk</a:t>
            </a:r>
            <a:r>
              <a:rPr lang="en-GB" sz="1600" dirty="0" smtClean="0"/>
              <a:t>   </a:t>
            </a:r>
            <a:endParaRPr lang="en-GB" sz="1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77774" y="3134394"/>
            <a:ext cx="3286125" cy="3314700"/>
          </a:xfrm>
          <a:prstGeom prst="rect">
            <a:avLst/>
          </a:prstGeom>
        </p:spPr>
      </p:pic>
      <p:grpSp>
        <p:nvGrpSpPr>
          <p:cNvPr id="8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47539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en-GB" b="1" dirty="0" smtClean="0"/>
              <a:t>Home Quality Mark (HQM)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996952"/>
            <a:ext cx="8229600" cy="2892474"/>
          </a:xfrm>
        </p:spPr>
        <p:txBody>
          <a:bodyPr>
            <a:normAutofit/>
          </a:bodyPr>
          <a:lstStyle/>
          <a:p>
            <a:r>
              <a:rPr lang="en-GB" dirty="0" smtClean="0"/>
              <a:t>BRE</a:t>
            </a:r>
          </a:p>
          <a:p>
            <a:r>
              <a:rPr lang="en-GB" dirty="0" smtClean="0"/>
              <a:t>Voluntary certificate</a:t>
            </a:r>
          </a:p>
          <a:p>
            <a:r>
              <a:rPr lang="en-GB" dirty="0" smtClean="0"/>
              <a:t>BETA version 2016 </a:t>
            </a:r>
          </a:p>
          <a:p>
            <a:r>
              <a:rPr lang="en-GB" dirty="0" smtClean="0"/>
              <a:t>HOME ONE launched in August 2018</a:t>
            </a:r>
          </a:p>
        </p:txBody>
      </p:sp>
      <p:pic>
        <p:nvPicPr>
          <p:cNvPr id="1026" name="Picture 2" descr="https://bregroup.com/brebreeam/wp-content/uploads/sites/3/2017/11/Home-Quality-Mark_logo-300x188-300x188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348880"/>
            <a:ext cx="2857500" cy="179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0516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/>
          <a:lstStyle/>
          <a:p>
            <a:r>
              <a:rPr lang="en-GB" b="1" dirty="0" smtClean="0"/>
              <a:t>Home Quality Mark (HQM)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600200"/>
            <a:ext cx="5122912" cy="525780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Our Surroundings</a:t>
            </a:r>
          </a:p>
          <a:p>
            <a:pPr lvl="1"/>
            <a:r>
              <a:rPr lang="en-GB" dirty="0" smtClean="0"/>
              <a:t>Transport and movement</a:t>
            </a:r>
          </a:p>
          <a:p>
            <a:pPr lvl="1"/>
            <a:r>
              <a:rPr lang="en-GB" dirty="0" smtClean="0"/>
              <a:t>Outdoors</a:t>
            </a:r>
          </a:p>
          <a:p>
            <a:pPr lvl="1"/>
            <a:r>
              <a:rPr lang="en-GB" dirty="0" smtClean="0"/>
              <a:t>Safety and resilience</a:t>
            </a:r>
          </a:p>
          <a:p>
            <a:r>
              <a:rPr lang="en-GB" dirty="0" smtClean="0"/>
              <a:t>My Home</a:t>
            </a:r>
          </a:p>
          <a:p>
            <a:pPr lvl="1"/>
            <a:r>
              <a:rPr lang="en-GB" dirty="0" smtClean="0"/>
              <a:t>Comfort</a:t>
            </a:r>
          </a:p>
          <a:p>
            <a:pPr lvl="1"/>
            <a:r>
              <a:rPr lang="en-GB" dirty="0" smtClean="0"/>
              <a:t>Energy</a:t>
            </a:r>
          </a:p>
          <a:p>
            <a:pPr lvl="1"/>
            <a:r>
              <a:rPr lang="en-GB" dirty="0" smtClean="0"/>
              <a:t>Materials </a:t>
            </a:r>
          </a:p>
          <a:p>
            <a:pPr lvl="1"/>
            <a:r>
              <a:rPr lang="en-GB" dirty="0" smtClean="0"/>
              <a:t>Space</a:t>
            </a:r>
          </a:p>
          <a:p>
            <a:pPr lvl="1"/>
            <a:r>
              <a:rPr lang="en-GB" dirty="0" smtClean="0"/>
              <a:t>Water</a:t>
            </a:r>
          </a:p>
          <a:p>
            <a:r>
              <a:rPr lang="en-GB" dirty="0" smtClean="0"/>
              <a:t>Delivery</a:t>
            </a:r>
          </a:p>
          <a:p>
            <a:pPr lvl="1"/>
            <a:r>
              <a:rPr lang="en-GB" dirty="0" smtClean="0"/>
              <a:t>Quality assurance</a:t>
            </a:r>
          </a:p>
          <a:p>
            <a:pPr lvl="1"/>
            <a:r>
              <a:rPr lang="en-GB" dirty="0" smtClean="0"/>
              <a:t>Construction impact</a:t>
            </a:r>
          </a:p>
          <a:p>
            <a:pPr lvl="1"/>
            <a:r>
              <a:rPr lang="en-GB" dirty="0" smtClean="0"/>
              <a:t>Customer experience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 descr="https://bregroup.com/brebreeam/wp-content/uploads/sites/3/2017/11/Home-Quality-Mark_logo-300x188-300x188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16832"/>
            <a:ext cx="2857500" cy="179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hlinkClick r:id="rId3"/>
          </p:cNvPr>
          <p:cNvSpPr txBox="1"/>
          <p:nvPr/>
        </p:nvSpPr>
        <p:spPr>
          <a:xfrm>
            <a:off x="5652120" y="4869160"/>
            <a:ext cx="27363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Standard</a:t>
            </a:r>
          </a:p>
          <a:p>
            <a:r>
              <a:rPr lang="en-GB" dirty="0" smtClean="0"/>
              <a:t>(http</a:t>
            </a:r>
            <a:r>
              <a:rPr lang="en-GB" dirty="0"/>
              <a:t>://</a:t>
            </a:r>
            <a:r>
              <a:rPr lang="en-GB" dirty="0" smtClean="0"/>
              <a:t>www.homequalitymark.com/standard)</a:t>
            </a:r>
            <a:endParaRPr lang="en-GB" dirty="0"/>
          </a:p>
        </p:txBody>
      </p:sp>
      <p:grpSp>
        <p:nvGrpSpPr>
          <p:cNvPr id="6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042340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en-GB" b="1" dirty="0" smtClean="0"/>
              <a:t>LEED</a:t>
            </a:r>
            <a:r>
              <a:rPr lang="en-GB" dirty="0" smtClean="0"/>
              <a:t> – a little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1993 – Natural Resources Defence Council</a:t>
            </a:r>
          </a:p>
          <a:p>
            <a:r>
              <a:rPr lang="en-GB" dirty="0" smtClean="0"/>
              <a:t>1994 – 2006: one standard for new construction to six standards covering development &amp; construction processes</a:t>
            </a:r>
          </a:p>
          <a:p>
            <a:r>
              <a:rPr lang="en-GB" dirty="0" smtClean="0"/>
              <a:t>1998 – launched </a:t>
            </a:r>
          </a:p>
          <a:p>
            <a:pPr lvl="1"/>
            <a:r>
              <a:rPr lang="en-GB" dirty="0" smtClean="0"/>
              <a:t>LEED NCv1.0 – pilot version</a:t>
            </a:r>
          </a:p>
          <a:p>
            <a:pPr lvl="1"/>
            <a:r>
              <a:rPr lang="en-GB" dirty="0" smtClean="0"/>
              <a:t>LEED NCv2.2 – released 2005</a:t>
            </a:r>
          </a:p>
          <a:p>
            <a:pPr lvl="1"/>
            <a:r>
              <a:rPr lang="en-GB" dirty="0" smtClean="0"/>
              <a:t>Now at LEED v4</a:t>
            </a:r>
          </a:p>
          <a:p>
            <a:r>
              <a:rPr lang="en-GB" dirty="0" smtClean="0"/>
              <a:t>2003 – LEED Canada-NC v1.0</a:t>
            </a:r>
          </a:p>
          <a:p>
            <a:r>
              <a:rPr lang="en-GB" dirty="0" smtClean="0"/>
              <a:t>Today – suite of rating systems </a:t>
            </a:r>
            <a:endParaRPr lang="en-GB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4509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en-GB" dirty="0" smtClean="0"/>
              <a:t>Primary aim?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“..</a:t>
            </a:r>
            <a:r>
              <a:rPr lang="en-GB" i="1" dirty="0" smtClean="0"/>
              <a:t>helps a building be environmentally responsible and use resources efficiently.</a:t>
            </a:r>
            <a:r>
              <a:rPr lang="en-GB" dirty="0" smtClean="0"/>
              <a:t>”</a:t>
            </a:r>
          </a:p>
          <a:p>
            <a:endParaRPr lang="en-GB" dirty="0" smtClean="0"/>
          </a:p>
          <a:p>
            <a:r>
              <a:rPr lang="en-GB" dirty="0" smtClean="0"/>
              <a:t>“</a:t>
            </a:r>
            <a:r>
              <a:rPr lang="en-GB" i="1" dirty="0" smtClean="0"/>
              <a:t>…reduces the carbon footprint by saving energy, water and other resources; increases productivity from fresher air, good lighting and access to views, and access to daylight; helps to boost performance and productivity.</a:t>
            </a:r>
            <a:r>
              <a:rPr lang="en-GB" dirty="0" smtClean="0"/>
              <a:t>”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811324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LEED credit categories</a:t>
            </a:r>
            <a:endParaRPr lang="en-GB" dirty="0"/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47081" y="4293096"/>
            <a:ext cx="1304925" cy="13525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1600200"/>
            <a:ext cx="1447800" cy="131445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3004621"/>
            <a:ext cx="1285875" cy="12954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15344" y="2266950"/>
            <a:ext cx="1343025" cy="12954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938174" y="3500636"/>
            <a:ext cx="1362075" cy="14097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857625" y="1600200"/>
            <a:ext cx="1428750" cy="13335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881437" y="2916163"/>
            <a:ext cx="1381125" cy="1304925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933824" y="4213961"/>
            <a:ext cx="1276350" cy="131445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508104" y="1600200"/>
            <a:ext cx="1352550" cy="129540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160840" y="1509034"/>
            <a:ext cx="1371600" cy="1400175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7302277" y="2909209"/>
            <a:ext cx="1238250" cy="1266825"/>
          </a:xfrm>
          <a:prstGeom prst="rect">
            <a:avLst/>
          </a:prstGeom>
        </p:spPr>
      </p:pic>
      <p:pic>
        <p:nvPicPr>
          <p:cNvPr id="1026" name="Picture 2" descr="Image result for LEED awareness and education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313" y="2762766"/>
            <a:ext cx="1599167" cy="1599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/>
          <p:cNvSpPr txBox="1"/>
          <p:nvPr/>
        </p:nvSpPr>
        <p:spPr>
          <a:xfrm>
            <a:off x="683568" y="5877272"/>
            <a:ext cx="2377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Five credit categories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3379465" y="5749237"/>
            <a:ext cx="20280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LEED for Neighbourhood development 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286226" y="5738772"/>
            <a:ext cx="17963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LEED for Homes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6832637" y="5720097"/>
            <a:ext cx="2028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Bonus credit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-2645" y="6488668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USGBC, 2016</a:t>
            </a:r>
            <a:endParaRPr lang="en-GB" dirty="0"/>
          </a:p>
        </p:txBody>
      </p:sp>
      <p:grpSp>
        <p:nvGrpSpPr>
          <p:cNvPr id="22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7" name="Picture 3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30" name="Picture 5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88640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3" grpId="0"/>
      <p:bldP spid="24" grpId="0"/>
      <p:bldP spid="2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/>
          <a:lstStyle/>
          <a:p>
            <a:r>
              <a:rPr lang="en-GB" dirty="0" smtClean="0"/>
              <a:t>LEED rating levels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33462" y="2492896"/>
            <a:ext cx="7077075" cy="24765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-2645" y="6488668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USGBC, 2016</a:t>
            </a:r>
            <a:endParaRPr lang="en-GB" dirty="0"/>
          </a:p>
        </p:txBody>
      </p:sp>
      <p:grpSp>
        <p:nvGrpSpPr>
          <p:cNvPr id="5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6288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LEED suite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0512" y="476672"/>
            <a:ext cx="8562975" cy="6257925"/>
          </a:xfrm>
          <a:prstGeom prst="rect">
            <a:avLst/>
          </a:prstGeom>
        </p:spPr>
      </p:pic>
      <p:grpSp>
        <p:nvGrpSpPr>
          <p:cNvPr id="5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13102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268760"/>
            <a:ext cx="5410200" cy="25336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LEED in numbers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-2645" y="6488668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USGBC, 2016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987824" y="3717032"/>
            <a:ext cx="5628109" cy="2854544"/>
          </a:xfrm>
          <a:prstGeom prst="rect">
            <a:avLst/>
          </a:prstGeom>
        </p:spPr>
      </p:pic>
      <p:grpSp>
        <p:nvGrpSpPr>
          <p:cNvPr id="6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86915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LEED in numbers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7212" y="1608064"/>
            <a:ext cx="8029575" cy="41052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81062" y="2362539"/>
            <a:ext cx="7905750" cy="40862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-2645" y="6488668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USGBC, 2016</a:t>
            </a:r>
            <a:endParaRPr lang="en-GB" dirty="0"/>
          </a:p>
        </p:txBody>
      </p:sp>
      <p:grpSp>
        <p:nvGrpSpPr>
          <p:cNvPr id="7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00691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422" y="1916832"/>
            <a:ext cx="3147562" cy="34364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LEED in numbers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-2645" y="6488668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USGBC, 2016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982372" y="3207459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314 projects</a:t>
            </a:r>
            <a:endParaRPr lang="en-GB" sz="1200" dirty="0"/>
          </a:p>
        </p:txBody>
      </p:sp>
      <p:sp>
        <p:nvSpPr>
          <p:cNvPr id="7" name="TextBox 6"/>
          <p:cNvSpPr txBox="1"/>
          <p:nvPr/>
        </p:nvSpPr>
        <p:spPr>
          <a:xfrm>
            <a:off x="2529049" y="3934131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425 projects</a:t>
            </a:r>
            <a:endParaRPr lang="en-GB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3120121" y="3068960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479 projects</a:t>
            </a:r>
            <a:endParaRPr lang="en-GB" sz="1200" dirty="0"/>
          </a:p>
        </p:txBody>
      </p:sp>
      <p:sp>
        <p:nvSpPr>
          <p:cNvPr id="10" name="TextBox 9"/>
          <p:cNvSpPr txBox="1"/>
          <p:nvPr/>
        </p:nvSpPr>
        <p:spPr>
          <a:xfrm>
            <a:off x="2013419" y="2247005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123 projects</a:t>
            </a:r>
            <a:endParaRPr lang="en-GB" sz="12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38836" y="1916832"/>
            <a:ext cx="3002391" cy="3168352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6640031" y="3260187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683 projects</a:t>
            </a:r>
            <a:endParaRPr lang="en-GB" sz="1200" dirty="0"/>
          </a:p>
        </p:txBody>
      </p:sp>
      <p:sp>
        <p:nvSpPr>
          <p:cNvPr id="15" name="TextBox 14"/>
          <p:cNvSpPr txBox="1"/>
          <p:nvPr/>
        </p:nvSpPr>
        <p:spPr>
          <a:xfrm>
            <a:off x="5567263" y="3537186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472 projects</a:t>
            </a:r>
            <a:endParaRPr lang="en-GB" sz="1200" dirty="0"/>
          </a:p>
        </p:txBody>
      </p:sp>
      <p:sp>
        <p:nvSpPr>
          <p:cNvPr id="16" name="TextBox 15"/>
          <p:cNvSpPr txBox="1"/>
          <p:nvPr/>
        </p:nvSpPr>
        <p:spPr>
          <a:xfrm>
            <a:off x="5436096" y="2325656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186 projects</a:t>
            </a:r>
            <a:endParaRPr lang="en-GB" sz="1200" dirty="0"/>
          </a:p>
        </p:txBody>
      </p:sp>
      <p:grpSp>
        <p:nvGrpSpPr>
          <p:cNvPr id="17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28632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899592" y="1988840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Green </a:t>
            </a:r>
            <a:r>
              <a:rPr lang="es-ES_tradnl" sz="2400" dirty="0" err="1" smtClean="0"/>
              <a:t>Building</a:t>
            </a:r>
            <a:r>
              <a:rPr lang="es-ES_tradnl" sz="2400" dirty="0" smtClean="0"/>
              <a:t> Council Network</a:t>
            </a:r>
          </a:p>
        </p:txBody>
      </p:sp>
      <p:sp>
        <p:nvSpPr>
          <p:cNvPr id="14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15" name="14 CuadroTexto"/>
          <p:cNvSpPr txBox="1"/>
          <p:nvPr/>
        </p:nvSpPr>
        <p:spPr>
          <a:xfrm>
            <a:off x="971600" y="105273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LEED SYSTEM</a:t>
            </a:r>
            <a:endParaRPr lang="es-ES" sz="2800" b="1" dirty="0"/>
          </a:p>
        </p:txBody>
      </p:sp>
      <p:grpSp>
        <p:nvGrpSpPr>
          <p:cNvPr id="5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951489" y="4627424"/>
            <a:ext cx="46085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Regions: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Africa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Americas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Europe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Asia Pacific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MENA (Middle East and North Africa)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971600" y="2948930"/>
            <a:ext cx="63367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GBCs are member-based organisations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Prospective 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Emerging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Established</a:t>
            </a:r>
            <a:endParaRPr lang="en-GB" dirty="0"/>
          </a:p>
        </p:txBody>
      </p:sp>
      <p:pic>
        <p:nvPicPr>
          <p:cNvPr id="13316" name="Picture 4" descr="https://lh3.googleusercontent.com/-kykgnpbk84E/VZpT6AAUD2I/AAAAAAAAEno/R9uQhXgeZ74/s912/New%252520WorldGBC%252520Logo%2525202015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41321"/>
            <a:ext cx="3851920" cy="1985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hlinkClick r:id="rId5"/>
          </p:cNvPr>
          <p:cNvSpPr txBox="1"/>
          <p:nvPr/>
        </p:nvSpPr>
        <p:spPr>
          <a:xfrm>
            <a:off x="6732240" y="594928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5">
                    <a:lumMod val="50000"/>
                  </a:schemeClr>
                </a:solidFill>
              </a:rPr>
              <a:t>VIDEO</a:t>
            </a:r>
            <a:endParaRPr lang="en-GB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LEED in the UK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6237" y="1547332"/>
            <a:ext cx="8391525" cy="47244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2645" y="6488668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USGBC, 2016</a:t>
            </a:r>
            <a:endParaRPr lang="en-GB" dirty="0"/>
          </a:p>
        </p:txBody>
      </p:sp>
      <p:grpSp>
        <p:nvGrpSpPr>
          <p:cNvPr id="6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66854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en-GB" dirty="0" smtClean="0"/>
              <a:t>LEED in the UK (</a:t>
            </a:r>
            <a:r>
              <a:rPr lang="en-GB" dirty="0" err="1" smtClean="0"/>
              <a:t>contd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2924944"/>
            <a:ext cx="8229600" cy="28479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2645" y="6488668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USGBC, 2016</a:t>
            </a:r>
            <a:endParaRPr lang="en-GB" dirty="0"/>
          </a:p>
        </p:txBody>
      </p:sp>
      <p:grpSp>
        <p:nvGrpSpPr>
          <p:cNvPr id="6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00475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Strengths?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Credits awarded by 3</a:t>
            </a:r>
            <a:r>
              <a:rPr lang="en-GB" baseline="30000" dirty="0" smtClean="0"/>
              <a:t>rd</a:t>
            </a:r>
            <a:r>
              <a:rPr lang="en-GB" dirty="0" smtClean="0"/>
              <a:t> party technical reviewers</a:t>
            </a:r>
          </a:p>
          <a:p>
            <a:r>
              <a:rPr lang="en-GB" dirty="0"/>
              <a:t>Certificate issued by </a:t>
            </a:r>
            <a:r>
              <a:rPr lang="en-GB" dirty="0" smtClean="0"/>
              <a:t>US-GBC</a:t>
            </a:r>
          </a:p>
          <a:p>
            <a:r>
              <a:rPr lang="en-GB" dirty="0" smtClean="0"/>
              <a:t>Credits developed through public comments &amp; expert interpretation</a:t>
            </a:r>
          </a:p>
          <a:p>
            <a:r>
              <a:rPr lang="en-GB" dirty="0" smtClean="0"/>
              <a:t>Comparable across the globe</a:t>
            </a:r>
          </a:p>
          <a:p>
            <a:r>
              <a:rPr lang="en-GB" dirty="0" smtClean="0"/>
              <a:t>Regional bonus credits (US ONLY)</a:t>
            </a:r>
          </a:p>
          <a:p>
            <a:r>
              <a:rPr lang="en-GB" dirty="0" smtClean="0"/>
              <a:t>National versions being developed</a:t>
            </a:r>
          </a:p>
          <a:p>
            <a:r>
              <a:rPr lang="en-GB" dirty="0" smtClean="0"/>
              <a:t>Does not require trained assessors</a:t>
            </a:r>
          </a:p>
          <a:p>
            <a:r>
              <a:rPr lang="en-GB" dirty="0" smtClean="0"/>
              <a:t>Mandatory post-construction review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77742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en-GB" dirty="0" smtClean="0"/>
              <a:t>Weaknesses?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Voluntary?</a:t>
            </a:r>
          </a:p>
          <a:p>
            <a:r>
              <a:rPr lang="en-GB" dirty="0" smtClean="0"/>
              <a:t>Time consuming</a:t>
            </a:r>
          </a:p>
          <a:p>
            <a:r>
              <a:rPr lang="en-GB" dirty="0" smtClean="0"/>
              <a:t>Cost (esp. consultants)</a:t>
            </a:r>
          </a:p>
          <a:p>
            <a:r>
              <a:rPr lang="en-GB" dirty="0" smtClean="0"/>
              <a:t>Based on US system</a:t>
            </a:r>
          </a:p>
          <a:p>
            <a:r>
              <a:rPr lang="en-GB" dirty="0" smtClean="0"/>
              <a:t>Does not recognise innovation</a:t>
            </a:r>
          </a:p>
          <a:p>
            <a:r>
              <a:rPr lang="en-GB" dirty="0" smtClean="0"/>
              <a:t>Based on US dollars</a:t>
            </a:r>
          </a:p>
          <a:p>
            <a:r>
              <a:rPr lang="en-GB" dirty="0" smtClean="0"/>
              <a:t>Lots of documentation</a:t>
            </a:r>
          </a:p>
          <a:p>
            <a:r>
              <a:rPr lang="en-GB" dirty="0" smtClean="0"/>
              <a:t>Does not adapt to local contexts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508104" y="3717032"/>
            <a:ext cx="36358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Source: Columbia University Facilities   </a:t>
            </a:r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1196752"/>
            <a:ext cx="3341356" cy="2506017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98265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Comparison to BREEAM?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629" y="1524000"/>
            <a:ext cx="8229600" cy="4876800"/>
          </a:xfrm>
        </p:spPr>
        <p:txBody>
          <a:bodyPr/>
          <a:lstStyle/>
          <a:p>
            <a:r>
              <a:rPr lang="en-GB" sz="2400" b="1" dirty="0" smtClean="0"/>
              <a:t>In common:</a:t>
            </a:r>
          </a:p>
          <a:p>
            <a:pPr lvl="1"/>
            <a:r>
              <a:rPr lang="en-GB" sz="2000" dirty="0" smtClean="0"/>
              <a:t>Do share common components</a:t>
            </a:r>
          </a:p>
          <a:p>
            <a:pPr lvl="1"/>
            <a:r>
              <a:rPr lang="en-GB" sz="2000" dirty="0" smtClean="0"/>
              <a:t>Early involvement of assessor / AP benefits project &amp; rating</a:t>
            </a:r>
          </a:p>
          <a:p>
            <a:pPr lvl="1"/>
            <a:r>
              <a:rPr lang="en-GB" sz="2000" dirty="0" smtClean="0"/>
              <a:t>Drive the market to improve building design</a:t>
            </a:r>
          </a:p>
          <a:p>
            <a:pPr lvl="1"/>
            <a:r>
              <a:rPr lang="en-GB" sz="2000" dirty="0" smtClean="0"/>
              <a:t>Criteria keep to pace with legislation / best practice</a:t>
            </a:r>
          </a:p>
          <a:p>
            <a:pPr lvl="1"/>
            <a:r>
              <a:rPr lang="en-GB" sz="2000" dirty="0" smtClean="0"/>
              <a:t>Global corporate policy</a:t>
            </a:r>
          </a:p>
          <a:p>
            <a:pPr marL="457200" lvl="1" indent="0">
              <a:buNone/>
            </a:pPr>
            <a:endParaRPr lang="en-GB" sz="2000" dirty="0" smtClean="0"/>
          </a:p>
          <a:p>
            <a:r>
              <a:rPr lang="en-GB" sz="2400" b="1" dirty="0" smtClean="0"/>
              <a:t>Differences: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8435350"/>
              </p:ext>
            </p:extLst>
          </p:nvPr>
        </p:nvGraphicFramePr>
        <p:xfrm>
          <a:off x="2699792" y="4509120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BREEAM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Legislation</a:t>
                      </a:r>
                      <a:r>
                        <a:rPr lang="en-GB" baseline="0" dirty="0" smtClean="0"/>
                        <a:t> / best practice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Optional standards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Quantitative thresholds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Percentage thresholds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Based on CO</a:t>
                      </a:r>
                      <a:r>
                        <a:rPr lang="en-GB" baseline="-25000" dirty="0" smtClean="0"/>
                        <a:t>2</a:t>
                      </a:r>
                      <a:endParaRPr lang="en-GB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Based on US Dollars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Main application in UK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Niche application in UK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Assessor involvement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Team involvement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5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9579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Comparison to BREEAM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8000" y="1600200"/>
            <a:ext cx="8128000" cy="48768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2645" y="6488668"/>
            <a:ext cx="3506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Architects Journal, 2013</a:t>
            </a:r>
            <a:endParaRPr lang="en-GB" dirty="0"/>
          </a:p>
        </p:txBody>
      </p:sp>
      <p:grpSp>
        <p:nvGrpSpPr>
          <p:cNvPr id="6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09755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en-GB" b="1" dirty="0" err="1" smtClean="0"/>
              <a:t>Passivhaus</a:t>
            </a:r>
            <a:r>
              <a:rPr lang="en-GB" dirty="0"/>
              <a:t> </a:t>
            </a:r>
            <a:r>
              <a:rPr lang="en-GB" dirty="0" smtClean="0"/>
              <a:t>- 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268960"/>
          </a:xfrm>
        </p:spPr>
        <p:txBody>
          <a:bodyPr/>
          <a:lstStyle/>
          <a:p>
            <a:r>
              <a:rPr lang="en-GB" dirty="0" smtClean="0"/>
              <a:t>“</a:t>
            </a:r>
            <a:r>
              <a:rPr lang="en-GB" i="1" dirty="0"/>
              <a:t>A </a:t>
            </a:r>
            <a:r>
              <a:rPr lang="en-GB" i="1" dirty="0" err="1"/>
              <a:t>Passivhaus</a:t>
            </a:r>
            <a:r>
              <a:rPr lang="en-GB" i="1" dirty="0"/>
              <a:t> is a building, for which thermal comfort can be achieved solely by post-heating or post-cooling of the fresh air mass, which is required to achieve sufficient indoor air quality conditions – without the need for additional recirculation of </a:t>
            </a:r>
            <a:r>
              <a:rPr lang="en-GB" i="1" dirty="0" smtClean="0"/>
              <a:t>air”. </a:t>
            </a:r>
            <a:r>
              <a:rPr lang="en-GB" sz="1400" i="1" dirty="0" smtClean="0"/>
              <a:t>(www.passivhaus.org.uk)</a:t>
            </a:r>
            <a:endParaRPr lang="en-GB" sz="1400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79605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en-GB" dirty="0" err="1" smtClean="0"/>
              <a:t>Passivhaus</a:t>
            </a:r>
            <a:r>
              <a:rPr lang="en-GB" dirty="0" smtClean="0"/>
              <a:t> – background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Performance standard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Video </a:t>
            </a:r>
            <a:r>
              <a:rPr lang="en-GB" dirty="0">
                <a:hlinkClick r:id="rId2"/>
              </a:rPr>
              <a:t>https://www.youtube.com/watch?v=_oRUs7p5mMM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132856"/>
            <a:ext cx="6240692" cy="3273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786" y="6497634"/>
            <a:ext cx="3518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GB" dirty="0" smtClean="0">
                <a:hlinkClick r:id="rId4"/>
              </a:rPr>
              <a:t>www.passivhaus.org.uk</a:t>
            </a:r>
            <a:r>
              <a:rPr lang="en-GB" dirty="0" smtClean="0"/>
              <a:t> </a:t>
            </a:r>
            <a:endParaRPr lang="en-GB" dirty="0"/>
          </a:p>
        </p:txBody>
      </p:sp>
      <p:grpSp>
        <p:nvGrpSpPr>
          <p:cNvPr id="6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4044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en-GB" dirty="0" smtClean="0"/>
              <a:t>Primary aim?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“..</a:t>
            </a:r>
            <a:r>
              <a:rPr lang="en-GB" i="1" dirty="0" smtClean="0"/>
              <a:t>world leading fabric first approach to low energy buildings.</a:t>
            </a:r>
            <a:r>
              <a:rPr lang="en-GB" dirty="0" smtClean="0"/>
              <a:t>”</a:t>
            </a:r>
          </a:p>
          <a:p>
            <a:endParaRPr lang="en-GB" dirty="0" smtClean="0"/>
          </a:p>
          <a:p>
            <a:r>
              <a:rPr lang="en-GB" dirty="0" smtClean="0"/>
              <a:t>“</a:t>
            </a:r>
            <a:r>
              <a:rPr lang="en-GB" i="1" dirty="0" smtClean="0"/>
              <a:t>…reduces the requirement for space heating / cooling by use of passive measures, and maintains indoor air quality through mechanical ventilation.</a:t>
            </a:r>
            <a:r>
              <a:rPr lang="en-GB" dirty="0" smtClean="0"/>
              <a:t>”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76167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971600" y="1052736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PASSIVHAUS</a:t>
            </a:r>
            <a:endParaRPr lang="es-ES" sz="2800" b="1" dirty="0"/>
          </a:p>
        </p:txBody>
      </p:sp>
      <p:sp>
        <p:nvSpPr>
          <p:cNvPr id="14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AutoShape 2" descr="https://paper.dropbox.com/ep/redirect/image?url=https%3A%2F%2Fd2mxuefqeaa7sj.cloudfront.net%2Fs_C6CD0B89084B75BFCA3B5A17588B0424CAC029D1CFADC72A1EC6D4C65B6F2582_1475443828509_file.png&amp;hmac=9EHApU6sVwSzFti7emgoOY3s5nOlDl5QDBEOZJ1M8Vw%3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01495" y="6150917"/>
            <a:ext cx="9969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 smtClean="0">
                <a:solidFill>
                  <a:schemeClr val="accent5">
                    <a:lumMod val="50000"/>
                  </a:schemeClr>
                </a:solidFill>
              </a:rPr>
              <a:t>VIDEO</a:t>
            </a:r>
            <a:endParaRPr lang="en-GB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68003" y="2545446"/>
            <a:ext cx="31683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Looking for 3 main outputs: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Comfort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Energy efficiency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Quality Assurance</a:t>
            </a:r>
          </a:p>
          <a:p>
            <a:endParaRPr lang="en-GB" dirty="0"/>
          </a:p>
          <a:p>
            <a:r>
              <a:rPr lang="en-GB" dirty="0" smtClean="0"/>
              <a:t>5 Basics: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Integrated design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Location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Orientation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Form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Construction system</a:t>
            </a:r>
            <a:endParaRPr lang="en-GB" dirty="0"/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303821" y="4594524"/>
            <a:ext cx="25922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PASSIVE HOUSE </a:t>
            </a:r>
            <a:r>
              <a:rPr lang="en-GB" sz="2400" dirty="0" smtClean="0"/>
              <a:t>IS FUNDAMENTALLY ABOUT</a:t>
            </a:r>
            <a:r>
              <a:rPr lang="en-GB" sz="2400" b="1" dirty="0" smtClean="0"/>
              <a:t> </a:t>
            </a:r>
            <a:r>
              <a:rPr lang="en-GB" sz="3200" b="1" dirty="0" smtClean="0">
                <a:solidFill>
                  <a:schemeClr val="accent5">
                    <a:lumMod val="50000"/>
                  </a:schemeClr>
                </a:solidFill>
              </a:rPr>
              <a:t>DESIGN</a:t>
            </a:r>
            <a:endParaRPr lang="en-GB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5368" name="Picture 8" descr="Resultado de imagen de passive house implementatio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6626" y="1467452"/>
            <a:ext cx="4846678" cy="312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143000"/>
          </a:xfrm>
        </p:spPr>
        <p:txBody>
          <a:bodyPr/>
          <a:lstStyle/>
          <a:p>
            <a:r>
              <a:rPr lang="en-GB" dirty="0" smtClean="0"/>
              <a:t>Outline specification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467544" y="3068960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Energy Performance Targets and air changes per hour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Specific heating demand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≤ 15 kWh/m</a:t>
                      </a:r>
                      <a:r>
                        <a:rPr lang="en-GB" sz="1800" b="0" i="0" kern="1200" baseline="300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per </a:t>
                      </a:r>
                      <a:r>
                        <a:rPr lang="en-GB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Specific cooling demand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≤ 15 kWh/m</a:t>
                      </a:r>
                      <a:r>
                        <a:rPr lang="en-GB" sz="1800" b="0" i="0" kern="1200" baseline="300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per </a:t>
                      </a:r>
                      <a:r>
                        <a:rPr lang="en-GB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Specific heating</a:t>
                      </a:r>
                      <a:r>
                        <a:rPr lang="en-GB" baseline="0" dirty="0" smtClean="0"/>
                        <a:t> load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≤ 10 W/m</a:t>
                      </a:r>
                      <a:r>
                        <a:rPr lang="en-GB" sz="1800" b="0" i="0" kern="1200" baseline="300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Specific primary energy demand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≤ 120 kWh/m</a:t>
                      </a:r>
                      <a:r>
                        <a:rPr lang="en-GB" sz="1800" b="0" i="0" kern="1200" baseline="300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per </a:t>
                      </a:r>
                      <a:r>
                        <a:rPr lang="en-GB" sz="1800" b="0" i="0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r>
                        <a:rPr lang="en-GB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Air changes per hour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≤ 0.6 @ n50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786" y="6497634"/>
            <a:ext cx="3518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GB" dirty="0" smtClean="0">
                <a:hlinkClick r:id="rId2"/>
              </a:rPr>
              <a:t>www.passivhaus.org.uk</a:t>
            </a:r>
            <a:r>
              <a:rPr lang="en-GB" dirty="0" smtClean="0"/>
              <a:t> </a:t>
            </a:r>
            <a:endParaRPr lang="en-GB" dirty="0"/>
          </a:p>
        </p:txBody>
      </p:sp>
      <p:grpSp>
        <p:nvGrpSpPr>
          <p:cNvPr id="6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85347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971600" y="908720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PASSIVHAUS</a:t>
            </a:r>
            <a:endParaRPr lang="es-ES" sz="2800" b="1" dirty="0"/>
          </a:p>
        </p:txBody>
      </p:sp>
      <p:sp>
        <p:nvSpPr>
          <p:cNvPr id="14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AutoShape 2" descr="https://paper.dropbox.com/ep/redirect/image?url=https%3A%2F%2Fd2mxuefqeaa7sj.cloudfront.net%2Fs_C6CD0B89084B75BFCA3B5A17588B0424CAC029D1CFADC72A1EC6D4C65B6F2582_1475443828509_file.png&amp;hmac=9EHApU6sVwSzFti7emgoOY3s5nOlDl5QDBEOZJ1M8Vw%3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6388" name="Picture 4" descr="Resultado de imagen de building performance gap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925387"/>
            <a:ext cx="6208184" cy="3761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259632" y="1988840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The performance gap – Passive House value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0415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899592" y="980728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PASSIVHAUS</a:t>
            </a:r>
            <a:endParaRPr lang="es-ES" sz="2800" b="1" dirty="0"/>
          </a:p>
        </p:txBody>
      </p:sp>
      <p:sp>
        <p:nvSpPr>
          <p:cNvPr id="14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grpSp>
        <p:nvGrpSpPr>
          <p:cNvPr id="5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AutoShape 2" descr="https://paper.dropbox.com/ep/redirect/image?url=https%3A%2F%2Fd2mxuefqeaa7sj.cloudfront.net%2Fs_C6CD0B89084B75BFCA3B5A17588B0424CAC029D1CFADC72A1EC6D4C65B6F2582_1475443828509_file.png&amp;hmac=9EHApU6sVwSzFti7emgoOY3s5nOlDl5QDBEOZJ1M8Vw%3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971600" y="1988840"/>
            <a:ext cx="568863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Passive House Institute</a:t>
            </a:r>
          </a:p>
          <a:p>
            <a:endParaRPr lang="en-GB" dirty="0"/>
          </a:p>
          <a:p>
            <a:r>
              <a:rPr lang="en-GB" dirty="0" smtClean="0"/>
              <a:t>Independent research institute lead by Dr Wolfgang Feist</a:t>
            </a:r>
            <a:endParaRPr lang="en-GB" dirty="0"/>
          </a:p>
          <a:p>
            <a:r>
              <a:rPr lang="en-GB" dirty="0" smtClean="0"/>
              <a:t>First pilot project (</a:t>
            </a:r>
            <a:r>
              <a:rPr lang="en-GB" dirty="0" err="1" smtClean="0"/>
              <a:t>Kranichstein</a:t>
            </a:r>
            <a:r>
              <a:rPr lang="en-GB" dirty="0" smtClean="0"/>
              <a:t> Passive House, Darmstadt, Germany, 1990)</a:t>
            </a:r>
            <a:endParaRPr lang="en-GB" dirty="0"/>
          </a:p>
        </p:txBody>
      </p:sp>
      <p:pic>
        <p:nvPicPr>
          <p:cNvPr id="17410" name="Picture 2" descr="Logo Passivhaus Institu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060848"/>
            <a:ext cx="1837209" cy="1198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https://www.passivehouse-international.org/upload/ipha_affiliate_125x60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336" y="4452704"/>
            <a:ext cx="2210573" cy="106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71600" y="4133493"/>
            <a:ext cx="583264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 smtClean="0"/>
              <a:t>iPHA</a:t>
            </a:r>
            <a:r>
              <a:rPr lang="en-GB" sz="2000" b="1" dirty="0" smtClean="0"/>
              <a:t> Affiliate Organisations</a:t>
            </a:r>
          </a:p>
          <a:p>
            <a:endParaRPr lang="en-GB" dirty="0" smtClean="0"/>
          </a:p>
          <a:p>
            <a:r>
              <a:rPr lang="en-GB" dirty="0" smtClean="0"/>
              <a:t>Austria		Hungary		Sweden</a:t>
            </a:r>
          </a:p>
          <a:p>
            <a:r>
              <a:rPr lang="en-GB" dirty="0" smtClean="0"/>
              <a:t>Australia		Ireland		Turkey</a:t>
            </a:r>
          </a:p>
          <a:p>
            <a:r>
              <a:rPr lang="en-GB" dirty="0" smtClean="0"/>
              <a:t>Canada		Italy		United Kingdom</a:t>
            </a:r>
          </a:p>
          <a:p>
            <a:r>
              <a:rPr lang="en-GB" dirty="0" smtClean="0"/>
              <a:t>Germany		New Zealand	United States</a:t>
            </a:r>
          </a:p>
          <a:p>
            <a:r>
              <a:rPr lang="en-GB" dirty="0" smtClean="0"/>
              <a:t>Estonia		Portugal</a:t>
            </a:r>
          </a:p>
          <a:p>
            <a:r>
              <a:rPr lang="en-GB" dirty="0" smtClean="0"/>
              <a:t>Spain		Greece	</a:t>
            </a:r>
          </a:p>
        </p:txBody>
      </p:sp>
    </p:spTree>
    <p:extLst>
      <p:ext uri="{BB962C8B-B14F-4D97-AF65-F5344CB8AC3E}">
        <p14:creationId xmlns:p14="http://schemas.microsoft.com/office/powerpoint/2010/main" val="2620147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Strengths?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Voluntary standard</a:t>
            </a:r>
          </a:p>
          <a:p>
            <a:r>
              <a:rPr lang="en-GB" dirty="0" smtClean="0"/>
              <a:t>Simple approach</a:t>
            </a:r>
          </a:p>
          <a:p>
            <a:r>
              <a:rPr lang="en-GB" dirty="0" smtClean="0"/>
              <a:t>Performance-based</a:t>
            </a:r>
          </a:p>
          <a:p>
            <a:r>
              <a:rPr lang="en-GB" dirty="0" smtClean="0"/>
              <a:t>Clear &amp; economic model</a:t>
            </a:r>
          </a:p>
          <a:p>
            <a:r>
              <a:rPr lang="en-GB" dirty="0" smtClean="0"/>
              <a:t>Assumes internal temp of 21</a:t>
            </a:r>
            <a:r>
              <a:rPr lang="en-GB" dirty="0" smtClean="0">
                <a:latin typeface="Trebuchet MS" panose="020B0603020202020204" pitchFamily="34" charset="0"/>
              </a:rPr>
              <a:t>°</a:t>
            </a:r>
            <a:r>
              <a:rPr lang="en-GB" dirty="0" smtClean="0"/>
              <a:t>C</a:t>
            </a:r>
          </a:p>
          <a:p>
            <a:r>
              <a:rPr lang="en-GB" dirty="0" smtClean="0"/>
              <a:t>Healthy living </a:t>
            </a:r>
          </a:p>
          <a:p>
            <a:r>
              <a:rPr lang="en-GB" dirty="0" smtClean="0"/>
              <a:t>Reduces sources of internal air pollution</a:t>
            </a:r>
          </a:p>
          <a:p>
            <a:r>
              <a:rPr lang="en-GB" dirty="0" smtClean="0"/>
              <a:t>Buildings perform as modelled</a:t>
            </a:r>
          </a:p>
          <a:p>
            <a:r>
              <a:rPr lang="en-GB" dirty="0" smtClean="0"/>
              <a:t>Simple for users</a:t>
            </a:r>
          </a:p>
          <a:p>
            <a:r>
              <a:rPr lang="en-GB" dirty="0" smtClean="0"/>
              <a:t>Efficiency savings</a:t>
            </a:r>
          </a:p>
          <a:p>
            <a:r>
              <a:rPr lang="en-GB" dirty="0" smtClean="0"/>
              <a:t>Amount of direct sunlight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18583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Weaknesses?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Limits of energy demand / ach warmer climates</a:t>
            </a:r>
          </a:p>
          <a:p>
            <a:r>
              <a:rPr lang="en-GB" sz="2400" dirty="0" smtClean="0"/>
              <a:t>MVHR – additional capital &amp; maintenance costs</a:t>
            </a:r>
          </a:p>
          <a:p>
            <a:r>
              <a:rPr lang="en-GB" sz="2400" dirty="0" smtClean="0"/>
              <a:t>Health implications if not maintained</a:t>
            </a:r>
          </a:p>
          <a:p>
            <a:r>
              <a:rPr lang="en-GB" sz="2400" dirty="0" smtClean="0"/>
              <a:t>Requires behaviour change</a:t>
            </a:r>
          </a:p>
          <a:p>
            <a:r>
              <a:rPr lang="en-GB" sz="2400" dirty="0"/>
              <a:t>Is </a:t>
            </a:r>
            <a:r>
              <a:rPr lang="en-GB" sz="2400" dirty="0" smtClean="0"/>
              <a:t>21</a:t>
            </a:r>
            <a:r>
              <a:rPr lang="en-GB" sz="2400" dirty="0" smtClean="0">
                <a:latin typeface="Trebuchet MS" panose="020B0603020202020204" pitchFamily="34" charset="0"/>
              </a:rPr>
              <a:t>°</a:t>
            </a:r>
            <a:r>
              <a:rPr lang="en-GB" sz="2400" dirty="0" smtClean="0"/>
              <a:t>C comfortable for all?</a:t>
            </a:r>
          </a:p>
          <a:p>
            <a:r>
              <a:rPr lang="en-GB" sz="2400" dirty="0" smtClean="0"/>
              <a:t>Renewables optional</a:t>
            </a:r>
          </a:p>
          <a:p>
            <a:r>
              <a:rPr lang="en-GB" sz="2400" dirty="0" smtClean="0"/>
              <a:t>Not adaptable</a:t>
            </a:r>
          </a:p>
          <a:p>
            <a:r>
              <a:rPr lang="en-GB" sz="2400" dirty="0" smtClean="0"/>
              <a:t>NOT zero carbon</a:t>
            </a:r>
          </a:p>
          <a:p>
            <a:r>
              <a:rPr lang="en-GB" sz="2400" dirty="0" smtClean="0"/>
              <a:t>Increased construction costs</a:t>
            </a:r>
            <a:endParaRPr lang="en-GB" sz="2400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559263" y="6486387"/>
            <a:ext cx="35492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</a:t>
            </a:r>
            <a:r>
              <a:rPr lang="en-GB" sz="1600" dirty="0" smtClean="0">
                <a:hlinkClick r:id="rId2"/>
              </a:rPr>
              <a:t>www.passivhaustrust.org.uk</a:t>
            </a:r>
            <a:r>
              <a:rPr lang="en-GB" sz="1600" dirty="0" smtClean="0"/>
              <a:t> </a:t>
            </a:r>
            <a:endParaRPr lang="en-GB" sz="1600" dirty="0"/>
          </a:p>
        </p:txBody>
      </p:sp>
      <p:pic>
        <p:nvPicPr>
          <p:cNvPr id="2050" name="Picture 2" descr="Image result for passivhaus example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0701" y="3068959"/>
            <a:ext cx="3426174" cy="3417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58615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en-GB" dirty="0" smtClean="0"/>
              <a:t>Misconceptions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“Its too expensive to build to </a:t>
            </a:r>
            <a:r>
              <a:rPr lang="en-GB" dirty="0" err="1" smtClean="0"/>
              <a:t>Passivhaus</a:t>
            </a:r>
            <a:r>
              <a:rPr lang="en-GB" dirty="0" smtClean="0"/>
              <a:t> standard”</a:t>
            </a:r>
          </a:p>
          <a:p>
            <a:r>
              <a:rPr lang="en-GB" dirty="0" smtClean="0"/>
              <a:t>“But you can’t open a window” / “The air will be too stuffy”</a:t>
            </a:r>
          </a:p>
          <a:p>
            <a:r>
              <a:rPr lang="en-GB" dirty="0" smtClean="0"/>
              <a:t>“The walls are too thick”</a:t>
            </a:r>
          </a:p>
          <a:p>
            <a:r>
              <a:rPr lang="en-GB" dirty="0" smtClean="0"/>
              <a:t>“It will be too cold / too hot”</a:t>
            </a:r>
          </a:p>
          <a:p>
            <a:r>
              <a:rPr lang="en-GB" dirty="0" smtClean="0"/>
              <a:t>“It doesn’t look traditional”</a:t>
            </a:r>
          </a:p>
          <a:p>
            <a:r>
              <a:rPr lang="en-GB" dirty="0" smtClean="0"/>
              <a:t>“It has to be built with sustainable materials”</a:t>
            </a:r>
          </a:p>
          <a:p>
            <a:r>
              <a:rPr lang="en-GB" dirty="0" smtClean="0"/>
              <a:t>“The ventilation system costs too much to run / has to run all the time / too complicated to use”</a:t>
            </a:r>
          </a:p>
          <a:p>
            <a:r>
              <a:rPr lang="en-GB" dirty="0" smtClean="0"/>
              <a:t>“We can’t have a </a:t>
            </a:r>
            <a:r>
              <a:rPr lang="en-GB" dirty="0" err="1" smtClean="0"/>
              <a:t>woodburner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“Its only for domestic use, right?”</a:t>
            </a:r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34414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r>
              <a:rPr lang="en-GB" dirty="0" smtClean="0"/>
              <a:t>Application in the UK?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Shown to suit climatic conditions</a:t>
            </a:r>
          </a:p>
          <a:p>
            <a:r>
              <a:rPr lang="en-GB" sz="2000" dirty="0" smtClean="0"/>
              <a:t>MVHR may not deliver low energy performance in UK</a:t>
            </a:r>
          </a:p>
          <a:p>
            <a:pPr lvl="1"/>
            <a:r>
              <a:rPr lang="en-GB" sz="2000" dirty="0" smtClean="0"/>
              <a:t>Use more passive methods?</a:t>
            </a:r>
          </a:p>
          <a:p>
            <a:r>
              <a:rPr lang="en-GB" sz="2000" dirty="0" smtClean="0"/>
              <a:t>UK construction standards</a:t>
            </a:r>
          </a:p>
          <a:p>
            <a:pPr lvl="1"/>
            <a:r>
              <a:rPr lang="en-GB" sz="2000" dirty="0" smtClean="0"/>
              <a:t>Airtightness?  Use of triple glazing?</a:t>
            </a:r>
          </a:p>
          <a:p>
            <a:r>
              <a:rPr lang="en-GB" sz="2000" dirty="0" smtClean="0"/>
              <a:t>UK lifestyle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" y="4038600"/>
            <a:ext cx="3801363" cy="27727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3994655"/>
            <a:ext cx="3890645" cy="281668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786" y="6497634"/>
            <a:ext cx="8028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The </a:t>
            </a:r>
            <a:r>
              <a:rPr lang="en-GB" dirty="0" err="1" smtClean="0"/>
              <a:t>Passivhaus</a:t>
            </a:r>
            <a:r>
              <a:rPr lang="en-GB" dirty="0" smtClean="0"/>
              <a:t> Standard in the UK: Is it desirable? Is it achievable?</a:t>
            </a:r>
            <a:endParaRPr lang="en-GB" dirty="0"/>
          </a:p>
        </p:txBody>
      </p:sp>
      <p:grpSp>
        <p:nvGrpSpPr>
          <p:cNvPr id="7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14542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77364" y="109888"/>
            <a:ext cx="6840239" cy="67249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1834" y="4812918"/>
            <a:ext cx="24135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Map of </a:t>
            </a:r>
            <a:r>
              <a:rPr lang="en-GB" dirty="0" err="1" smtClean="0"/>
              <a:t>Passivhaus</a:t>
            </a:r>
            <a:r>
              <a:rPr lang="en-GB" dirty="0" smtClean="0"/>
              <a:t> buildings in the UK &amp; Ireland</a:t>
            </a:r>
          </a:p>
          <a:p>
            <a:endParaRPr lang="en-GB" dirty="0" smtClean="0"/>
          </a:p>
          <a:p>
            <a:r>
              <a:rPr lang="en-GB" dirty="0" smtClean="0"/>
              <a:t>Source: </a:t>
            </a:r>
            <a:r>
              <a:rPr lang="en-GB" dirty="0" smtClean="0">
                <a:hlinkClick r:id="rId3"/>
              </a:rPr>
              <a:t>www.peterwarm.co.uk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82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/>
          <a:lstStyle/>
          <a:p>
            <a:r>
              <a:rPr lang="en-GB" smtClean="0"/>
              <a:t>Some concepts </a:t>
            </a:r>
            <a:r>
              <a:rPr lang="en-GB" dirty="0" smtClean="0"/>
              <a:t>to compare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2492896"/>
            <a:ext cx="4186808" cy="319695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Passive design</a:t>
            </a:r>
          </a:p>
          <a:p>
            <a:r>
              <a:rPr lang="en-GB" sz="2400" dirty="0" smtClean="0"/>
              <a:t>Performance gap</a:t>
            </a:r>
          </a:p>
          <a:p>
            <a:r>
              <a:rPr lang="en-GB" sz="2400" dirty="0" smtClean="0"/>
              <a:t>Use of renewable energies</a:t>
            </a:r>
          </a:p>
          <a:p>
            <a:r>
              <a:rPr lang="en-GB" sz="2400" dirty="0" smtClean="0"/>
              <a:t>Materials</a:t>
            </a:r>
          </a:p>
          <a:p>
            <a:r>
              <a:rPr lang="en-GB" sz="2400" dirty="0" smtClean="0"/>
              <a:t>Insulation </a:t>
            </a:r>
          </a:p>
          <a:p>
            <a:r>
              <a:rPr lang="en-GB" sz="2400" dirty="0" smtClean="0"/>
              <a:t>Ventilation</a:t>
            </a:r>
          </a:p>
          <a:p>
            <a:r>
              <a:rPr lang="en-GB" sz="2400" dirty="0" smtClean="0"/>
              <a:t>Transport</a:t>
            </a:r>
          </a:p>
          <a:p>
            <a:endParaRPr lang="en-GB" sz="2400" dirty="0" smtClean="0"/>
          </a:p>
          <a:p>
            <a:endParaRPr lang="en-GB" sz="2400" dirty="0"/>
          </a:p>
        </p:txBody>
      </p:sp>
      <p:grpSp>
        <p:nvGrpSpPr>
          <p:cNvPr id="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70C0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BUILDING SUSTAINABILITY CERTIFICATION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15224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2059</Words>
  <Application>Microsoft Office PowerPoint</Application>
  <PresentationFormat>On-screen Show (4:3)</PresentationFormat>
  <Paragraphs>504</Paragraphs>
  <Slides>53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59" baseType="lpstr">
      <vt:lpstr>Arial</vt:lpstr>
      <vt:lpstr>Calibri</vt:lpstr>
      <vt:lpstr>inherit</vt:lpstr>
      <vt:lpstr>Trebuchet MS</vt:lpstr>
      <vt:lpstr>Wingdings</vt:lpstr>
      <vt:lpstr>Office Theme</vt:lpstr>
      <vt:lpstr>PowerPoint Presentation</vt:lpstr>
      <vt:lpstr>PowerPoint Presentation</vt:lpstr>
      <vt:lpstr>PowerPoint Presentation</vt:lpstr>
      <vt:lpstr>BREEAM at a glance</vt:lpstr>
      <vt:lpstr>Primary aim?</vt:lpstr>
      <vt:lpstr>BREEAM in numbers</vt:lpstr>
      <vt:lpstr>Categories</vt:lpstr>
      <vt:lpstr>PowerPoint Presentation</vt:lpstr>
      <vt:lpstr>PowerPoint Presentation</vt:lpstr>
      <vt:lpstr>PowerPoint Presentation</vt:lpstr>
      <vt:lpstr>Strengths?</vt:lpstr>
      <vt:lpstr>Weaknesses?</vt:lpstr>
      <vt:lpstr>Sources of information</vt:lpstr>
      <vt:lpstr>CSH – background </vt:lpstr>
      <vt:lpstr>Code for Sustainable Homes Primary aim?</vt:lpstr>
      <vt:lpstr>Environmental impact categories</vt:lpstr>
      <vt:lpstr>Scoring system</vt:lpstr>
      <vt:lpstr>Code levels</vt:lpstr>
      <vt:lpstr>Design stage assessment</vt:lpstr>
      <vt:lpstr>Post-construction stage assessment</vt:lpstr>
      <vt:lpstr>CSH in numbers</vt:lpstr>
      <vt:lpstr>Strengths?</vt:lpstr>
      <vt:lpstr>Weaknesses?</vt:lpstr>
      <vt:lpstr>Home Quality Mark (HQM)</vt:lpstr>
      <vt:lpstr>Home Quality Mark (HQM)</vt:lpstr>
      <vt:lpstr>LEED – a little history</vt:lpstr>
      <vt:lpstr>Primary aim?</vt:lpstr>
      <vt:lpstr>LEED credit categories</vt:lpstr>
      <vt:lpstr>LEED rating levels</vt:lpstr>
      <vt:lpstr>LEED suite</vt:lpstr>
      <vt:lpstr>LEED in numbers</vt:lpstr>
      <vt:lpstr>LEED in numbers</vt:lpstr>
      <vt:lpstr>LEED in numbers</vt:lpstr>
      <vt:lpstr>PowerPoint Presentation</vt:lpstr>
      <vt:lpstr>LEED in the UK</vt:lpstr>
      <vt:lpstr>LEED in the UK (contd)</vt:lpstr>
      <vt:lpstr>Strengths?</vt:lpstr>
      <vt:lpstr>Weaknesses?</vt:lpstr>
      <vt:lpstr>Comparison to BREEAM?</vt:lpstr>
      <vt:lpstr>Comparison to BREEAM</vt:lpstr>
      <vt:lpstr>Passivhaus - Definition</vt:lpstr>
      <vt:lpstr>Passivhaus – background </vt:lpstr>
      <vt:lpstr>Primary aim?</vt:lpstr>
      <vt:lpstr>PowerPoint Presentation</vt:lpstr>
      <vt:lpstr>Outline specification</vt:lpstr>
      <vt:lpstr>PowerPoint Presentation</vt:lpstr>
      <vt:lpstr>PowerPoint Presentation</vt:lpstr>
      <vt:lpstr>Strengths?</vt:lpstr>
      <vt:lpstr>Weaknesses?</vt:lpstr>
      <vt:lpstr>Misconceptions </vt:lpstr>
      <vt:lpstr>Application in the UK?</vt:lpstr>
      <vt:lpstr>PowerPoint Presentation</vt:lpstr>
      <vt:lpstr>Some concepts to compare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25</cp:revision>
  <dcterms:created xsi:type="dcterms:W3CDTF">2015-09-15T12:16:09Z</dcterms:created>
  <dcterms:modified xsi:type="dcterms:W3CDTF">2020-02-12T19:37:36Z</dcterms:modified>
</cp:coreProperties>
</file>