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57" r:id="rId2"/>
    <p:sldId id="322" r:id="rId3"/>
    <p:sldId id="326" r:id="rId4"/>
    <p:sldId id="323" r:id="rId5"/>
    <p:sldId id="324" r:id="rId6"/>
    <p:sldId id="327" r:id="rId7"/>
    <p:sldId id="328" r:id="rId8"/>
    <p:sldId id="329" r:id="rId9"/>
    <p:sldId id="330" r:id="rId10"/>
    <p:sldId id="331" r:id="rId11"/>
    <p:sldId id="333" r:id="rId12"/>
    <p:sldId id="334" r:id="rId13"/>
    <p:sldId id="302" r:id="rId14"/>
    <p:sldId id="303" r:id="rId15"/>
    <p:sldId id="304" r:id="rId16"/>
    <p:sldId id="305" r:id="rId17"/>
    <p:sldId id="318" r:id="rId18"/>
    <p:sldId id="319" r:id="rId19"/>
    <p:sldId id="320" r:id="rId20"/>
    <p:sldId id="321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315" r:id="rId30"/>
    <p:sldId id="316" r:id="rId31"/>
    <p:sldId id="317" r:id="rId32"/>
    <p:sldId id="325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71" d="100"/>
          <a:sy n="71" d="100"/>
        </p:scale>
        <p:origin x="90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2CA68-9EE8-4E4E-80AC-462503DE02D1}" type="datetimeFigureOut">
              <a:rPr lang="en-US" smtClean="0"/>
              <a:t>26-Oct-17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A8DEFB-83C8-4911-8D6B-E6FCB45093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431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857B7-3F5C-441F-B169-E78EFFFBF0B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184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857B7-3F5C-441F-B169-E78EFFFBF0B5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4654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8E429-67FD-415F-ABD8-AD4ADA09E34C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07208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8E429-67FD-415F-ABD8-AD4ADA09E34C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83746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8E429-67FD-415F-ABD8-AD4ADA09E34C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0457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8E429-67FD-415F-ABD8-AD4ADA09E34C}" type="slidenum">
              <a:rPr lang="en-GB" smtClean="0">
                <a:solidFill>
                  <a:prstClr val="black"/>
                </a:solidFill>
              </a:rPr>
              <a:pPr/>
              <a:t>11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216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8E429-67FD-415F-ABD8-AD4ADA09E34C}" type="slidenum">
              <a:rPr lang="en-GB" smtClean="0">
                <a:solidFill>
                  <a:prstClr val="black"/>
                </a:solidFill>
              </a:rPr>
              <a:pPr/>
              <a:t>12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318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653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678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153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917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866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464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83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665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785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374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930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439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uffingtonpost.co.uk/entry/mental-health-report-theresa-may_uk_59f17a98e4b07d838d321994?utm_hp_ref=uk-homepage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5560" y="2132857"/>
            <a:ext cx="7772400" cy="1470025"/>
          </a:xfrm>
        </p:spPr>
        <p:txBody>
          <a:bodyPr>
            <a:noAutofit/>
          </a:bodyPr>
          <a:lstStyle/>
          <a:p>
            <a:r>
              <a:rPr lang="en-GB" sz="4000" dirty="0"/>
              <a:t/>
            </a:r>
            <a:br>
              <a:rPr lang="en-GB" sz="4000" dirty="0"/>
            </a:b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 smtClean="0"/>
              <a:t>HPHI4002 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/>
              <a:t>Week </a:t>
            </a:r>
            <a:r>
              <a:rPr lang="en-GB" sz="3600" dirty="0" smtClean="0"/>
              <a:t>4 </a:t>
            </a:r>
            <a:r>
              <a:rPr lang="en-GB" sz="3600" dirty="0"/>
              <a:t>Lecture</a:t>
            </a:r>
            <a:r>
              <a:rPr lang="en-GB" sz="6600" dirty="0"/>
              <a:t/>
            </a:r>
            <a:br>
              <a:rPr lang="en-GB" sz="6600" dirty="0"/>
            </a:br>
            <a:r>
              <a:rPr lang="en-GB" sz="10000" dirty="0" smtClean="0"/>
              <a:t>REFERENCING </a:t>
            </a:r>
            <a:br>
              <a:rPr lang="en-GB" sz="10000" dirty="0" smtClean="0"/>
            </a:br>
            <a:r>
              <a:rPr lang="en-GB" sz="3200" dirty="0" smtClean="0"/>
              <a:t>What</a:t>
            </a:r>
            <a:r>
              <a:rPr lang="en-GB" sz="3200" dirty="0"/>
              <a:t>, Why, </a:t>
            </a:r>
            <a:r>
              <a:rPr lang="en-GB" sz="3200" dirty="0" smtClean="0"/>
              <a:t>How?</a:t>
            </a:r>
            <a:endParaRPr lang="en-GB" sz="32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06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4195" y="2105963"/>
            <a:ext cx="7772400" cy="1470025"/>
          </a:xfrm>
        </p:spPr>
        <p:txBody>
          <a:bodyPr>
            <a:noAutofit/>
          </a:bodyPr>
          <a:lstStyle/>
          <a:p>
            <a:r>
              <a:rPr lang="en-GB" sz="10000" dirty="0" smtClean="0"/>
              <a:t/>
            </a:r>
            <a:br>
              <a:rPr lang="en-GB" sz="10000" dirty="0" smtClean="0"/>
            </a:br>
            <a:r>
              <a:rPr lang="en-GB" sz="10000" dirty="0" smtClean="0"/>
              <a:t>REFERENCING</a:t>
            </a:r>
            <a:br>
              <a:rPr lang="en-GB" sz="10000" dirty="0" smtClean="0"/>
            </a:br>
            <a:r>
              <a:rPr lang="en-GB" sz="10000" dirty="0" smtClean="0"/>
              <a:t>FOOTNOTES</a:t>
            </a:r>
            <a:r>
              <a:rPr lang="en-GB" sz="10000" dirty="0" smtClean="0"/>
              <a:t> </a:t>
            </a:r>
            <a:br>
              <a:rPr lang="en-GB" sz="10000" dirty="0" smtClean="0"/>
            </a:br>
            <a:r>
              <a:rPr lang="en-GB" sz="6000" dirty="0" smtClean="0"/>
              <a:t>Why?</a:t>
            </a:r>
            <a:br>
              <a:rPr lang="en-GB" sz="6000" dirty="0" smtClean="0"/>
            </a:br>
            <a:endParaRPr lang="en-GB" sz="60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8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Tools of the trade 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1" y="1600201"/>
            <a:ext cx="8104094" cy="45259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GB" dirty="0" smtClean="0"/>
              <a:t>“[The footnote] identifies [a] work of history as the creation of a </a:t>
            </a:r>
            <a:r>
              <a:rPr lang="en-GB" b="1" dirty="0" smtClean="0">
                <a:solidFill>
                  <a:srgbClr val="7030A0"/>
                </a:solidFill>
              </a:rPr>
              <a:t>professional</a:t>
            </a:r>
            <a:r>
              <a:rPr lang="en-GB" dirty="0" smtClean="0"/>
              <a:t>. Like the high whine of the dentist’s drill, the low rumble of a footnote on the historian’s page reassures: </a:t>
            </a:r>
            <a:r>
              <a:rPr lang="en-GB" b="1" dirty="0" smtClean="0"/>
              <a:t>the tedium it inflicts, </a:t>
            </a:r>
            <a:r>
              <a:rPr lang="en-GB" b="1" i="1" dirty="0" smtClean="0"/>
              <a:t>like the pain inflicted by the drill</a:t>
            </a:r>
            <a:r>
              <a:rPr lang="en-GB" b="1" dirty="0" smtClean="0"/>
              <a:t>, is not random but directed</a:t>
            </a:r>
            <a:r>
              <a:rPr lang="en-GB" dirty="0" smtClean="0"/>
              <a:t>, part of the cost that the benefits of modern </a:t>
            </a:r>
            <a:r>
              <a:rPr lang="en-GB" b="1" dirty="0" smtClean="0">
                <a:solidFill>
                  <a:srgbClr val="7030A0"/>
                </a:solidFill>
              </a:rPr>
              <a:t>science</a:t>
            </a:r>
            <a:r>
              <a:rPr lang="en-GB" dirty="0" smtClean="0"/>
              <a:t> and technology exact.”</a:t>
            </a:r>
          </a:p>
          <a:p>
            <a:pPr algn="r">
              <a:buFontTx/>
              <a:buChar char="-"/>
            </a:pPr>
            <a:r>
              <a:rPr lang="en-GB" dirty="0" smtClean="0"/>
              <a:t>Anthony Grafton, </a:t>
            </a:r>
            <a:r>
              <a:rPr lang="en-GB" i="1" dirty="0" smtClean="0"/>
              <a:t>The Footnote: A Curious History </a:t>
            </a:r>
            <a:r>
              <a:rPr lang="en-GB" dirty="0" smtClean="0"/>
              <a:t>(Cambridge, Massachusetts: Harvard University Press, 1997), p. 5.</a:t>
            </a:r>
          </a:p>
          <a:p>
            <a:pPr marL="0" indent="0" algn="just">
              <a:buNone/>
            </a:pPr>
            <a:r>
              <a:rPr lang="en-GB" i="1" dirty="0" smtClean="0"/>
              <a:t> </a:t>
            </a: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4500" y="1417638"/>
            <a:ext cx="2857500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17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4074" y="1052736"/>
            <a:ext cx="2900966" cy="346826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4073" y="1558527"/>
            <a:ext cx="6011796" cy="1034808"/>
          </a:xfrm>
          <a:prstGeom prst="rect">
            <a:avLst/>
          </a:prstGeom>
          <a:noFill/>
        </p:spPr>
        <p:txBody>
          <a:bodyPr wrap="square" lIns="540000" tIns="360000" rIns="540000" bIns="360000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 smtClean="0"/>
              <a:t>!</a:t>
            </a:r>
            <a:endParaRPr lang="en-GB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241" y="3802490"/>
            <a:ext cx="2176277" cy="2901702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609600" y="1600201"/>
            <a:ext cx="6974541" cy="4525963"/>
          </a:xfrm>
        </p:spPr>
        <p:txBody>
          <a:bodyPr/>
          <a:lstStyle/>
          <a:p>
            <a:pPr algn="just"/>
            <a:r>
              <a:rPr lang="en-GB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Edward Gibbon, </a:t>
            </a:r>
            <a:r>
              <a:rPr lang="en-GB" sz="2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History of the Decline and Fall of the Roman Empire </a:t>
            </a:r>
            <a:r>
              <a:rPr lang="en-GB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(6 vols., 1776–1789)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Used methods and practices which became recognisable features of history in the Western academy: </a:t>
            </a:r>
          </a:p>
          <a:p>
            <a:pPr marL="800100" lvl="1" indent="-342900" algn="just">
              <a:buFontTx/>
              <a:buChar char="-"/>
            </a:pPr>
            <a:r>
              <a:rPr lang="en-GB" sz="2000" dirty="0"/>
              <a:t>Insistence on making connections between events</a:t>
            </a:r>
          </a:p>
          <a:p>
            <a:pPr marL="800100" lvl="1" indent="-342900" algn="just">
              <a:buFontTx/>
              <a:buChar char="-"/>
            </a:pPr>
            <a:r>
              <a:rPr lang="en-GB" sz="2000" dirty="0"/>
              <a:t>Attempt to explain causes as well as telling a narrative </a:t>
            </a:r>
          </a:p>
          <a:p>
            <a:pPr marL="800100" lvl="1" indent="-342900" algn="just">
              <a:buFontTx/>
              <a:buChar char="-"/>
            </a:pPr>
            <a:r>
              <a:rPr lang="en-GB" sz="2000" dirty="0"/>
              <a:t>Analysis of </a:t>
            </a:r>
            <a:r>
              <a:rPr lang="en-GB" sz="2000" b="1" dirty="0"/>
              <a:t>human </a:t>
            </a:r>
            <a:r>
              <a:rPr lang="en-GB" sz="2000" dirty="0"/>
              <a:t>actions and circumstances</a:t>
            </a:r>
          </a:p>
          <a:p>
            <a:pPr marL="800100" lvl="1" indent="-342900" algn="just">
              <a:buFontTx/>
              <a:buChar char="-"/>
            </a:pPr>
            <a:r>
              <a:rPr lang="en-GB" sz="2000" dirty="0"/>
              <a:t>Extensive use of notes as guide to sources consulted: proto-footnotes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Our debt to Gibbon …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28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1196752"/>
            <a:ext cx="8216755" cy="6944118"/>
          </a:xfrm>
          <a:prstGeom prst="rect">
            <a:avLst/>
          </a:prstGeom>
          <a:noFill/>
        </p:spPr>
        <p:txBody>
          <a:bodyPr wrap="square" lIns="360000" tIns="360000" rIns="360000" bIns="360000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800" dirty="0"/>
              <a:t>Moves towards professionalization of history – and the systemization of historians’  methods – take root in Germany in 1820s and 1830s. </a:t>
            </a:r>
            <a:r>
              <a:rPr lang="en-GB" sz="2800" dirty="0"/>
              <a:t>A leading influence was Leopold von </a:t>
            </a:r>
            <a:r>
              <a:rPr lang="en-GB" sz="2800" dirty="0" smtClean="0"/>
              <a:t>Ranke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800" dirty="0"/>
              <a:t>Ranke’s 1824 book </a:t>
            </a:r>
            <a:r>
              <a:rPr lang="en-GB" sz="2800" i="1" dirty="0"/>
              <a:t>History of the Latin and Teutonic Peoples from 1494 to 1514</a:t>
            </a:r>
            <a:r>
              <a:rPr lang="en-GB" sz="2800" dirty="0"/>
              <a:t> used a wide variety of primary </a:t>
            </a:r>
            <a:r>
              <a:rPr lang="en-GB" sz="2800" b="1" dirty="0"/>
              <a:t>sources </a:t>
            </a:r>
            <a:r>
              <a:rPr lang="en-GB" sz="2800" dirty="0"/>
              <a:t>including “memoirs, diaries, personal and formal missives, government documents, diplomatic dispatches and first-hand accounts of eye-witnesses”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32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3200" dirty="0"/>
          </a:p>
          <a:p>
            <a:pPr algn="just"/>
            <a:endParaRPr lang="en-GB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8425" y="1516162"/>
            <a:ext cx="2205582" cy="3263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8694980" y="4967119"/>
            <a:ext cx="21602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Leopold von Ranke (1795–1886)</a:t>
            </a:r>
          </a:p>
          <a:p>
            <a:pPr algn="ctr"/>
            <a:endParaRPr lang="en-GB" sz="1200" dirty="0"/>
          </a:p>
          <a:p>
            <a:endParaRPr lang="en-GB" sz="1200" dirty="0"/>
          </a:p>
        </p:txBody>
      </p:sp>
      <p:sp>
        <p:nvSpPr>
          <p:cNvPr id="7" name="Title 8"/>
          <p:cNvSpPr txBox="1">
            <a:spLocks/>
          </p:cNvSpPr>
          <p:nvPr/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/>
              <a:t>Our debt to Ranke 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59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" y="956659"/>
            <a:ext cx="9551501" cy="5688840"/>
          </a:xfrm>
          <a:prstGeom prst="rect">
            <a:avLst/>
          </a:prstGeom>
          <a:noFill/>
        </p:spPr>
        <p:txBody>
          <a:bodyPr wrap="square" lIns="720000" tIns="360000" rIns="720000" bIns="360000" rtlCol="0">
            <a:normAutofit/>
          </a:bodyPr>
          <a:lstStyle/>
          <a:p>
            <a:pPr algn="just"/>
            <a:r>
              <a:rPr lang="en-GB" sz="2200" dirty="0"/>
              <a:t>RESEARCH and TEACHING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200" dirty="0"/>
              <a:t>Ranke practised what is today a familiar three-step process: archival research of primary sources, followed by critical interpretation of these sources, and then publication of findings in a narrative text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200" dirty="0"/>
              <a:t>At the University of Berlin, Ranke organised ‘exercises’ in which small groups of students met to converse with professors.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200" dirty="0"/>
              <a:t>The researching and teaching of history along these lines became institutionalised within the German academy; emulated in France, Britain, the United States and other nations in the last few decades of the 19</a:t>
            </a:r>
            <a:r>
              <a:rPr lang="en-GB" sz="2200" baseline="30000" dirty="0"/>
              <a:t>th</a:t>
            </a:r>
            <a:r>
              <a:rPr lang="en-GB" sz="2200" dirty="0"/>
              <a:t> century</a:t>
            </a:r>
          </a:p>
          <a:p>
            <a:pPr algn="just"/>
            <a:endParaRPr lang="en-GB" sz="1700" dirty="0">
              <a:solidFill>
                <a:prstClr val="white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59" y="1196752"/>
            <a:ext cx="2205582" cy="3263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9551501" y="4602172"/>
            <a:ext cx="2160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Leopold von Ranke (1795–1886)</a:t>
            </a:r>
          </a:p>
        </p:txBody>
      </p:sp>
      <p:sp>
        <p:nvSpPr>
          <p:cNvPr id="7" name="Title 8"/>
          <p:cNvSpPr txBox="1">
            <a:spLocks/>
          </p:cNvSpPr>
          <p:nvPr/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/>
              <a:t>Our debt to Ranke 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74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Our debt to Ranke …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4"/>
            <a:ext cx="7579659" cy="425281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200" dirty="0" smtClean="0"/>
              <a:t>“You will remember the handwritten notebook in which I entered all my notes about the historians whom I read. I could not avoid offering some justification for my treatment of these historians in my history.”</a:t>
            </a:r>
          </a:p>
          <a:p>
            <a:pPr algn="just">
              <a:buFontTx/>
              <a:buChar char="-"/>
            </a:pPr>
            <a:r>
              <a:rPr lang="en-GB" dirty="0" smtClean="0"/>
              <a:t>Ranke writing to his brother in 1824, cited by Grafton, </a:t>
            </a:r>
            <a:r>
              <a:rPr lang="en-GB" i="1" dirty="0" smtClean="0"/>
              <a:t>The Footnote</a:t>
            </a:r>
            <a:r>
              <a:rPr lang="en-GB" dirty="0" smtClean="0"/>
              <a:t>, p. 46.</a:t>
            </a:r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59" y="1196752"/>
            <a:ext cx="2205582" cy="3263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26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Our debt to Ranke …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707076"/>
            <a:ext cx="5386917" cy="639762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Ranke on </a:t>
            </a:r>
            <a:r>
              <a:rPr lang="en-US" i="1" dirty="0"/>
              <a:t>The History of </a:t>
            </a:r>
            <a:r>
              <a:rPr lang="en-US" i="1" dirty="0" smtClean="0"/>
              <a:t>Italy </a:t>
            </a:r>
            <a:r>
              <a:rPr lang="en-US" dirty="0" smtClean="0"/>
              <a:t>by </a:t>
            </a:r>
            <a:r>
              <a:rPr lang="en-GB" dirty="0" smtClean="0"/>
              <a:t>Francesco </a:t>
            </a:r>
            <a:r>
              <a:rPr lang="en-GB" dirty="0" err="1" smtClean="0"/>
              <a:t>Guicciardini</a:t>
            </a:r>
            <a:r>
              <a:rPr lang="en-GB" dirty="0" smtClean="0"/>
              <a:t> (1483–1540)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4"/>
            <a:ext cx="7579659" cy="425281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dirty="0" smtClean="0"/>
              <a:t>“Let us acknowledge, once and for all, that this book does not deserve the unconditional respect it has enjoyed up to now. It should not be described as a source, but only as a reworking of sources, and a faulty one at that, if we accomplish that, we will have reached our goal [and historians] will have to stop citing </a:t>
            </a:r>
            <a:r>
              <a:rPr lang="en-GB" dirty="0" err="1"/>
              <a:t>Guicciardini</a:t>
            </a:r>
            <a:r>
              <a:rPr lang="en-GB" dirty="0"/>
              <a:t> </a:t>
            </a:r>
            <a:r>
              <a:rPr lang="en-GB" dirty="0" smtClean="0"/>
              <a:t>at the bottom of every page, and always the same </a:t>
            </a:r>
            <a:r>
              <a:rPr lang="en-GB" dirty="0" err="1" smtClean="0"/>
              <a:t>Guicciardini</a:t>
            </a:r>
            <a:r>
              <a:rPr lang="en-GB" dirty="0" smtClean="0"/>
              <a:t>. They will know he does not provide any proof.”</a:t>
            </a:r>
          </a:p>
          <a:p>
            <a:pPr algn="just">
              <a:buFontTx/>
              <a:buChar char="-"/>
            </a:pPr>
            <a:r>
              <a:rPr lang="en-GB" dirty="0" smtClean="0"/>
              <a:t>Ranke writing in 1824, cited by Grafton, </a:t>
            </a:r>
            <a:r>
              <a:rPr lang="en-GB" i="1" dirty="0" smtClean="0"/>
              <a:t>The Footnote</a:t>
            </a:r>
            <a:r>
              <a:rPr lang="en-GB" dirty="0" smtClean="0"/>
              <a:t>, p. 44.</a:t>
            </a:r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8724900" y="1417638"/>
            <a:ext cx="2857500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2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Our debt to Ranke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“‘[Ranke] illuminates the works of historians who have previously been considered the chief sources of history for the period of history in question as well as the personalities of their authors … with uncompromising, strict criticism. Pitilessly, he deprives both of the aura in which they previously glowed: or, at least, he determines precisely the extent to which they really deserve and do not deserve belief, and in general how far they should be considered true sources.’”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en-GB" dirty="0" smtClean="0"/>
              <a:t>“‘[His] contributions to the criticism of modern historians [were] the best part of Mister Ranke’s work; at least they reveal that he has compared the different extracts in many ways.’”</a:t>
            </a:r>
          </a:p>
          <a:p>
            <a:pPr marL="0" indent="0" algn="r">
              <a:buNone/>
            </a:pPr>
            <a:endParaRPr lang="en-GB" dirty="0"/>
          </a:p>
          <a:p>
            <a:pPr algn="r">
              <a:buFontTx/>
              <a:buChar char="-"/>
            </a:pPr>
            <a:r>
              <a:rPr lang="en-GB" dirty="0" smtClean="0"/>
              <a:t>Reviews of Ranke’s </a:t>
            </a:r>
            <a:r>
              <a:rPr lang="en-GB" i="1" dirty="0"/>
              <a:t>History of the Latin and Teutonic Peoples from 1494 to 1514</a:t>
            </a:r>
            <a:r>
              <a:rPr lang="en-GB" dirty="0"/>
              <a:t> </a:t>
            </a:r>
            <a:r>
              <a:rPr lang="en-GB" dirty="0" smtClean="0"/>
              <a:t>(1824), cited </a:t>
            </a:r>
            <a:r>
              <a:rPr lang="en-GB" dirty="0"/>
              <a:t>by Grafton, </a:t>
            </a:r>
            <a:r>
              <a:rPr lang="en-GB" i="1" dirty="0"/>
              <a:t>The Footnote</a:t>
            </a:r>
            <a:r>
              <a:rPr lang="en-GB" dirty="0"/>
              <a:t>, </a:t>
            </a:r>
            <a:r>
              <a:rPr lang="en-GB" dirty="0" smtClean="0"/>
              <a:t>pp. 47–48.</a:t>
            </a:r>
            <a:endParaRPr lang="en-GB" dirty="0"/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1275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338325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Our debt to Ranke …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7859" y="1481325"/>
            <a:ext cx="7579659" cy="4252819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sz="3200" dirty="0" smtClean="0"/>
              <a:t>“I can see the time approach when we will no longer have to base modern history on reports, even those of contemporary historians to say nothing of derivative </a:t>
            </a:r>
            <a:r>
              <a:rPr lang="en-GB" sz="3200" dirty="0" err="1" smtClean="0"/>
              <a:t>reworkings</a:t>
            </a:r>
            <a:r>
              <a:rPr lang="en-GB" sz="3200" dirty="0" smtClean="0"/>
              <a:t> of sources. Rather we must construct it from the accounts of eyewitnesses and the most genuine and direct sources.”</a:t>
            </a:r>
          </a:p>
          <a:p>
            <a:pPr algn="just">
              <a:buFontTx/>
              <a:buChar char="-"/>
            </a:pPr>
            <a:r>
              <a:rPr lang="en-GB" dirty="0" smtClean="0"/>
              <a:t>Ranke, cited by Grafton, </a:t>
            </a:r>
            <a:r>
              <a:rPr lang="en-GB" i="1" dirty="0" smtClean="0"/>
              <a:t>The Footnote</a:t>
            </a:r>
            <a:r>
              <a:rPr lang="en-GB" dirty="0" smtClean="0"/>
              <a:t>, p. 51.</a:t>
            </a:r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59" y="1196752"/>
            <a:ext cx="2205582" cy="3263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078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23682" y="1465694"/>
            <a:ext cx="8282477" cy="4789682"/>
          </a:xfrm>
          <a:prstGeom prst="rect">
            <a:avLst/>
          </a:prstGeom>
          <a:noFill/>
        </p:spPr>
        <p:txBody>
          <a:bodyPr wrap="square" lIns="720000" tIns="360000" rIns="720000" bIns="360000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400" dirty="0"/>
              <a:t>Ranke saw his </a:t>
            </a:r>
            <a:r>
              <a:rPr lang="en-GB" sz="2400" b="1" dirty="0"/>
              <a:t>empiricist </a:t>
            </a:r>
            <a:r>
              <a:rPr lang="en-GB" sz="2400" dirty="0"/>
              <a:t>history – a reliance on documentary sources – as the most reliable means to learn about the past: </a:t>
            </a:r>
            <a:endParaRPr lang="en-GB" sz="2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2400" dirty="0"/>
          </a:p>
          <a:p>
            <a:pPr algn="just"/>
            <a:r>
              <a:rPr lang="en-GB" sz="2400" dirty="0" smtClean="0"/>
              <a:t>“</a:t>
            </a:r>
            <a:r>
              <a:rPr lang="en-GB" sz="2400" dirty="0"/>
              <a:t>It is striking how history, when resting on the memory of men, always touches the bounds of mythology.”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2400" dirty="0"/>
          </a:p>
          <a:p>
            <a:pPr algn="just"/>
            <a:r>
              <a:rPr lang="en-GB" sz="2400" dirty="0" smtClean="0"/>
              <a:t>“</a:t>
            </a:r>
            <a:r>
              <a:rPr lang="en-GB" sz="2400" dirty="0"/>
              <a:t>You have reckoned that history ought to judge the past and to instruct the contemporary world as to the future. The present attempt does not yield to that high office. </a:t>
            </a:r>
            <a:r>
              <a:rPr lang="en-GB" sz="2400" b="1" dirty="0"/>
              <a:t>It will merely tell how it really was</a:t>
            </a:r>
            <a:r>
              <a:rPr lang="en-GB" sz="2400" dirty="0" smtClean="0"/>
              <a:t>.”</a:t>
            </a:r>
            <a:endParaRPr lang="en-GB" sz="24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59" y="1196752"/>
            <a:ext cx="2205582" cy="3263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09601" y="338325"/>
            <a:ext cx="1097280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/>
              <a:t>Our debt to Ranke …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22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38306"/>
            <a:ext cx="8880309" cy="6912768"/>
          </a:xfrm>
        </p:spPr>
        <p:txBody>
          <a:bodyPr lIns="731520" tIns="180000" rIns="731520" bIns="18000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“</a:t>
            </a:r>
            <a:r>
              <a:rPr lang="en-GB" sz="3200" dirty="0"/>
              <a:t>To hear this history rehearsed, for that there be inserted in it no fables, shall be perhaps not delightful. But he that desires to look into </a:t>
            </a:r>
            <a:r>
              <a:rPr lang="en-GB" sz="3200" b="1" dirty="0">
                <a:solidFill>
                  <a:srgbClr val="7030A0"/>
                </a:solidFill>
              </a:rPr>
              <a:t>the truth of things done</a:t>
            </a:r>
            <a:r>
              <a:rPr lang="en-GB" sz="3200" dirty="0">
                <a:solidFill>
                  <a:srgbClr val="7030A0"/>
                </a:solidFill>
              </a:rPr>
              <a:t>, </a:t>
            </a:r>
            <a:r>
              <a:rPr lang="en-GB" sz="3200" b="1" dirty="0">
                <a:solidFill>
                  <a:srgbClr val="7030A0"/>
                </a:solidFill>
              </a:rPr>
              <a:t>and which </a:t>
            </a:r>
            <a:r>
              <a:rPr lang="en-GB" sz="3200" b="1" dirty="0" smtClean="0">
                <a:solidFill>
                  <a:srgbClr val="7030A0"/>
                </a:solidFill>
              </a:rPr>
              <a:t>may </a:t>
            </a:r>
            <a:r>
              <a:rPr lang="en-GB" sz="3200" b="1" dirty="0">
                <a:solidFill>
                  <a:srgbClr val="7030A0"/>
                </a:solidFill>
              </a:rPr>
              <a:t>be done again</a:t>
            </a:r>
            <a:r>
              <a:rPr lang="en-GB" sz="3200" dirty="0">
                <a:solidFill>
                  <a:srgbClr val="7030A0"/>
                </a:solidFill>
              </a:rPr>
              <a:t>, </a:t>
            </a:r>
            <a:r>
              <a:rPr lang="en-GB" sz="3200" b="1" dirty="0">
                <a:solidFill>
                  <a:srgbClr val="7030A0"/>
                </a:solidFill>
              </a:rPr>
              <a:t>or at least their like</a:t>
            </a:r>
            <a:r>
              <a:rPr lang="en-GB" sz="3200" dirty="0"/>
              <a:t>, shall find enough herein to make him think it </a:t>
            </a:r>
            <a:r>
              <a:rPr lang="en-GB" sz="3200" dirty="0" smtClean="0"/>
              <a:t>profitable.”</a:t>
            </a:r>
            <a:endParaRPr lang="en-GB" sz="3200" dirty="0" smtClean="0"/>
          </a:p>
          <a:p>
            <a:pPr algn="r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en-GB" sz="2000" dirty="0" smtClean="0"/>
              <a:t>From Thucydides (bottom), </a:t>
            </a:r>
            <a:r>
              <a:rPr lang="en-GB" sz="2000" i="1" dirty="0"/>
              <a:t>History of the Peloponnesian </a:t>
            </a:r>
            <a:r>
              <a:rPr lang="en-GB" sz="2000" i="1" dirty="0" smtClean="0"/>
              <a:t>War </a:t>
            </a:r>
            <a:r>
              <a:rPr lang="en-GB" sz="2000" dirty="0" smtClean="0"/>
              <a:t>(430sBC) </a:t>
            </a:r>
            <a:r>
              <a:rPr lang="en-GB" sz="2000" dirty="0"/>
              <a:t>– </a:t>
            </a:r>
            <a:r>
              <a:rPr lang="en-GB" sz="2000" dirty="0" smtClean="0"/>
              <a:t>veiled critique of Herodotus </a:t>
            </a:r>
            <a:r>
              <a:rPr lang="en-GB" sz="2000" dirty="0"/>
              <a:t>(top), </a:t>
            </a:r>
            <a:r>
              <a:rPr lang="en-GB" sz="2000" i="1" dirty="0"/>
              <a:t>The Histories</a:t>
            </a:r>
            <a:r>
              <a:rPr lang="en-GB" sz="2000" dirty="0"/>
              <a:t>  (</a:t>
            </a:r>
            <a:r>
              <a:rPr lang="en-GB" sz="2000" dirty="0" smtClean="0"/>
              <a:t>450sBC</a:t>
            </a:r>
            <a:r>
              <a:rPr lang="en-GB" sz="1500" dirty="0" smtClean="0"/>
              <a:t>)</a:t>
            </a:r>
            <a:endParaRPr lang="en-GB" sz="1500" dirty="0"/>
          </a:p>
          <a:p>
            <a:pPr algn="just">
              <a:buFontTx/>
              <a:buChar char="-"/>
            </a:pPr>
            <a:endParaRPr lang="en-GB" sz="1500" i="1" dirty="0"/>
          </a:p>
          <a:p>
            <a:pPr marL="0" indent="0" algn="just">
              <a:buNone/>
            </a:pPr>
            <a:endParaRPr lang="en-GB" sz="1500" dirty="0" smtClean="0"/>
          </a:p>
          <a:p>
            <a:pPr>
              <a:buFontTx/>
              <a:buChar char="-"/>
            </a:pPr>
            <a:endParaRPr lang="en-GB" sz="1500" dirty="0" smtClean="0"/>
          </a:p>
          <a:p>
            <a:pPr marL="0" indent="0">
              <a:buNone/>
            </a:pPr>
            <a:endParaRPr lang="en-GB" sz="1600" dirty="0" smtClean="0">
              <a:effectLst/>
            </a:endParaRPr>
          </a:p>
          <a:p>
            <a:pPr marL="0" indent="0">
              <a:buNone/>
            </a:pPr>
            <a:endParaRPr lang="en-GB" sz="1600" dirty="0"/>
          </a:p>
          <a:p>
            <a:pPr marL="0" indent="0" algn="just">
              <a:buNone/>
            </a:pPr>
            <a:endParaRPr lang="en-GB" sz="1600" dirty="0"/>
          </a:p>
          <a:p>
            <a:pPr marL="0" indent="0" algn="just">
              <a:buNone/>
            </a:pPr>
            <a:endParaRPr lang="en-GB" sz="16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384" y="3876612"/>
            <a:ext cx="2642427" cy="295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0309" y="0"/>
            <a:ext cx="3319232" cy="4040306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609601" y="338325"/>
            <a:ext cx="1097280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b="1" dirty="0" smtClean="0"/>
              <a:t>Ranke’s debt to Thucydides …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4402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Why to reference 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“References should document the </a:t>
            </a:r>
            <a:r>
              <a:rPr lang="en-US" dirty="0"/>
              <a:t>information offered, to allow the reader to check the source of </a:t>
            </a:r>
            <a:r>
              <a:rPr lang="en-US" dirty="0" smtClean="0"/>
              <a:t>a quotation </a:t>
            </a:r>
            <a:r>
              <a:rPr lang="en-US" dirty="0"/>
              <a:t>or the evidence on which an argument is based. A </a:t>
            </a:r>
            <a:r>
              <a:rPr lang="en-US" dirty="0" smtClean="0"/>
              <a:t>reference must </a:t>
            </a:r>
            <a:r>
              <a:rPr lang="en-US" dirty="0"/>
              <a:t>therefore enable the reader to find the source referred to as </a:t>
            </a:r>
            <a:r>
              <a:rPr lang="en-US" dirty="0" smtClean="0"/>
              <a:t>quickly and </a:t>
            </a:r>
            <a:r>
              <a:rPr lang="en-US" dirty="0"/>
              <a:t>easily as possible</a:t>
            </a:r>
            <a:r>
              <a:rPr lang="en-US" dirty="0" smtClean="0"/>
              <a:t>.”</a:t>
            </a:r>
          </a:p>
          <a:p>
            <a:pPr algn="r">
              <a:buFontTx/>
              <a:buChar char="-"/>
            </a:pPr>
            <a:r>
              <a:rPr lang="en-US" dirty="0" smtClean="0"/>
              <a:t>Modern </a:t>
            </a:r>
            <a:r>
              <a:rPr lang="en-US" dirty="0"/>
              <a:t>Humanities Research </a:t>
            </a:r>
            <a:r>
              <a:rPr lang="en-US" dirty="0" smtClean="0"/>
              <a:t>Association [MHRA], </a:t>
            </a:r>
            <a:r>
              <a:rPr lang="en-US" i="1" dirty="0" smtClean="0"/>
              <a:t>MHRA Style Guide a Handbook for Authors and Editors </a:t>
            </a:r>
            <a:r>
              <a:rPr lang="en-US" dirty="0" smtClean="0"/>
              <a:t>(London: Modern Humanities Research Association, 2013), p. </a:t>
            </a:r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12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Why footnote 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/>
              <a:t>“</a:t>
            </a:r>
            <a:r>
              <a:rPr lang="en-US" b="1" dirty="0" smtClean="0"/>
              <a:t>Notes </a:t>
            </a:r>
            <a:r>
              <a:rPr lang="en-US" b="1" dirty="0"/>
              <a:t>are an interruption to the reader and should be kept down </a:t>
            </a:r>
            <a:r>
              <a:rPr lang="en-US" b="1" dirty="0" smtClean="0"/>
              <a:t>to what </a:t>
            </a:r>
            <a:r>
              <a:rPr lang="en-US" b="1" dirty="0"/>
              <a:t>is strictly necessary</a:t>
            </a:r>
            <a:r>
              <a:rPr lang="en-US" dirty="0"/>
              <a:t>. They are intended primarily for </a:t>
            </a:r>
            <a:r>
              <a:rPr lang="en-US" dirty="0" smtClean="0"/>
              <a:t>documentation and </a:t>
            </a:r>
            <a:r>
              <a:rPr lang="en-US" dirty="0"/>
              <a:t>for the citation of sources relevant to the text</a:t>
            </a:r>
            <a:r>
              <a:rPr lang="en-US" dirty="0" smtClean="0"/>
              <a:t>.”</a:t>
            </a:r>
          </a:p>
          <a:p>
            <a:pPr algn="r">
              <a:buFontTx/>
              <a:buChar char="-"/>
            </a:pPr>
            <a:r>
              <a:rPr lang="en-US" dirty="0" smtClean="0"/>
              <a:t>MHRA, </a:t>
            </a:r>
            <a:r>
              <a:rPr lang="en-US" i="1" dirty="0" smtClean="0"/>
              <a:t>Style Guide</a:t>
            </a:r>
            <a:r>
              <a:rPr lang="en-US" dirty="0" smtClean="0"/>
              <a:t>, </a:t>
            </a:r>
            <a:r>
              <a:rPr lang="en-US" dirty="0"/>
              <a:t>p. </a:t>
            </a:r>
            <a:r>
              <a:rPr lang="en-US" dirty="0" smtClean="0"/>
              <a:t>56.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63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When to footnote 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“The number of notes can often be kept down by grouping together</a:t>
            </a:r>
            <a:r>
              <a:rPr lang="en-US" dirty="0" smtClean="0"/>
              <a:t>, in </a:t>
            </a:r>
            <a:r>
              <a:rPr lang="en-US" dirty="0"/>
              <a:t>one note, references to several sources mentioned close together </a:t>
            </a:r>
            <a:r>
              <a:rPr lang="en-US" dirty="0" smtClean="0"/>
              <a:t>in the </a:t>
            </a:r>
            <a:r>
              <a:rPr lang="en-US" dirty="0"/>
              <a:t>same paragraph. In particular, adjacent references to several pages </a:t>
            </a:r>
            <a:r>
              <a:rPr lang="en-US" dirty="0" smtClean="0"/>
              <a:t>of the </a:t>
            </a:r>
            <a:r>
              <a:rPr lang="en-US" dirty="0"/>
              <a:t>same publication should be cited together in a single note</a:t>
            </a:r>
            <a:r>
              <a:rPr lang="en-US" dirty="0" smtClean="0"/>
              <a:t>.”</a:t>
            </a:r>
          </a:p>
          <a:p>
            <a:pPr algn="r">
              <a:buFontTx/>
              <a:buChar char="-"/>
            </a:pPr>
            <a:r>
              <a:rPr lang="en-US" dirty="0"/>
              <a:t>MHRA, </a:t>
            </a:r>
            <a:r>
              <a:rPr lang="en-US" i="1" dirty="0"/>
              <a:t>Style Guide</a:t>
            </a:r>
            <a:r>
              <a:rPr lang="en-US" dirty="0"/>
              <a:t>, </a:t>
            </a:r>
            <a:r>
              <a:rPr lang="en-US" dirty="0" smtClean="0"/>
              <a:t>p</a:t>
            </a:r>
            <a:r>
              <a:rPr lang="en-US" dirty="0"/>
              <a:t>. </a:t>
            </a:r>
            <a:r>
              <a:rPr lang="en-US" dirty="0" smtClean="0"/>
              <a:t>56.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32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Where to footnote 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dirty="0" smtClean="0"/>
              <a:t>“</a:t>
            </a:r>
            <a:r>
              <a:rPr lang="en-US" dirty="0"/>
              <a:t>Wherever possible, a note reference number should be placed at </a:t>
            </a:r>
            <a:r>
              <a:rPr lang="en-US" dirty="0" smtClean="0"/>
              <a:t>the </a:t>
            </a:r>
            <a:r>
              <a:rPr lang="en-US" b="1" dirty="0" smtClean="0">
                <a:solidFill>
                  <a:srgbClr val="FF0000"/>
                </a:solidFill>
              </a:rPr>
              <a:t>end </a:t>
            </a:r>
            <a:r>
              <a:rPr lang="en-US" b="1" dirty="0">
                <a:solidFill>
                  <a:srgbClr val="FF0000"/>
                </a:solidFill>
              </a:rPr>
              <a:t>of a sentence</a:t>
            </a:r>
            <a:r>
              <a:rPr lang="en-US" dirty="0"/>
              <a:t>. Notes should be marked in the </a:t>
            </a:r>
            <a:r>
              <a:rPr lang="en-US" dirty="0" smtClean="0"/>
              <a:t>typescript </a:t>
            </a:r>
            <a:r>
              <a:rPr lang="en-US" dirty="0"/>
              <a:t>by </a:t>
            </a:r>
            <a:r>
              <a:rPr lang="en-US" dirty="0" smtClean="0"/>
              <a:t>superior (superscript</a:t>
            </a:r>
            <a:r>
              <a:rPr lang="en-US" dirty="0"/>
              <a:t>) numbers, with no punctuation (full stops, parentheses, etc</a:t>
            </a:r>
            <a:r>
              <a:rPr lang="en-US" dirty="0" smtClean="0"/>
              <a:t>.), in </a:t>
            </a:r>
            <a:r>
              <a:rPr lang="en-US" dirty="0"/>
              <a:t>sequence throughout an article or chapter. A </a:t>
            </a:r>
            <a:r>
              <a:rPr lang="en-US" b="1" dirty="0">
                <a:solidFill>
                  <a:srgbClr val="FF0000"/>
                </a:solidFill>
              </a:rPr>
              <a:t>note reference </a:t>
            </a:r>
            <a:r>
              <a:rPr lang="en-US" b="1" dirty="0" smtClean="0">
                <a:solidFill>
                  <a:srgbClr val="FF0000"/>
                </a:solidFill>
              </a:rPr>
              <a:t>number should </a:t>
            </a:r>
            <a:r>
              <a:rPr lang="en-US" b="1" dirty="0">
                <a:solidFill>
                  <a:srgbClr val="FF0000"/>
                </a:solidFill>
              </a:rPr>
              <a:t>follow any punctuation (including a parenthesis)</a:t>
            </a:r>
            <a:r>
              <a:rPr lang="en-US" dirty="0">
                <a:solidFill>
                  <a:srgbClr val="FF0000"/>
                </a:solidFill>
              </a:rPr>
              <a:t> except a </a:t>
            </a:r>
            <a:r>
              <a:rPr lang="en-US" dirty="0" smtClean="0">
                <a:solidFill>
                  <a:srgbClr val="FF0000"/>
                </a:solidFill>
              </a:rPr>
              <a:t>dash</a:t>
            </a:r>
            <a:r>
              <a:rPr lang="en-US" dirty="0" smtClean="0"/>
              <a:t>, which </a:t>
            </a:r>
            <a:r>
              <a:rPr lang="en-US" dirty="0"/>
              <a:t>it should precede</a:t>
            </a:r>
            <a:r>
              <a:rPr lang="en-US" dirty="0" smtClean="0"/>
              <a:t>.”</a:t>
            </a:r>
          </a:p>
          <a:p>
            <a:pPr algn="r">
              <a:buFontTx/>
              <a:buChar char="-"/>
            </a:pPr>
            <a:r>
              <a:rPr lang="en-US" dirty="0"/>
              <a:t>MHRA, </a:t>
            </a:r>
            <a:r>
              <a:rPr lang="en-US" i="1" dirty="0"/>
              <a:t>Style Guide</a:t>
            </a:r>
            <a:r>
              <a:rPr lang="en-US" dirty="0"/>
              <a:t>, </a:t>
            </a:r>
            <a:r>
              <a:rPr lang="en-US" dirty="0" smtClean="0"/>
              <a:t>p</a:t>
            </a:r>
            <a:r>
              <a:rPr lang="en-US" dirty="0"/>
              <a:t>. </a:t>
            </a:r>
            <a:r>
              <a:rPr lang="en-US" dirty="0" smtClean="0"/>
              <a:t>57.</a:t>
            </a:r>
          </a:p>
          <a:p>
            <a:pPr algn="just">
              <a:buFontTx/>
              <a:buChar char="-"/>
            </a:pPr>
            <a:endParaRPr lang="en-US" dirty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50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</a:t>
            </a:r>
            <a:r>
              <a:rPr lang="en-GB" b="1" dirty="0" smtClean="0"/>
              <a:t>footnote using Microsoft Word </a:t>
            </a:r>
            <a:r>
              <a:rPr lang="en-GB" b="1" dirty="0"/>
              <a:t>…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589442"/>
            <a:ext cx="10545869" cy="4994238"/>
          </a:xfrm>
        </p:spPr>
      </p:pic>
    </p:spTree>
    <p:extLst>
      <p:ext uri="{BB962C8B-B14F-4D97-AF65-F5344CB8AC3E}">
        <p14:creationId xmlns:p14="http://schemas.microsoft.com/office/powerpoint/2010/main" val="130323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</a:t>
            </a:r>
            <a:r>
              <a:rPr lang="en-GB" b="1" dirty="0" smtClean="0"/>
              <a:t>footnote using Microsoft Word </a:t>
            </a:r>
            <a:r>
              <a:rPr lang="en-GB" b="1" dirty="0"/>
              <a:t>…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589442"/>
            <a:ext cx="10545869" cy="4994238"/>
          </a:xfrm>
        </p:spPr>
      </p:pic>
      <p:sp>
        <p:nvSpPr>
          <p:cNvPr id="3" name="Oval 2"/>
          <p:cNvSpPr/>
          <p:nvPr/>
        </p:nvSpPr>
        <p:spPr>
          <a:xfrm>
            <a:off x="3270325" y="1589442"/>
            <a:ext cx="935915" cy="594360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156447" y="2057400"/>
            <a:ext cx="2299447" cy="262217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62176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footnote using Microsoft Word …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2623" y="1417638"/>
            <a:ext cx="8626573" cy="5199907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3566160" y="5799963"/>
            <a:ext cx="935915" cy="817582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0583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footnote using Microsoft Word …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064" y="1290918"/>
            <a:ext cx="8805974" cy="5190564"/>
          </a:xfrm>
        </p:spPr>
      </p:pic>
      <p:sp>
        <p:nvSpPr>
          <p:cNvPr id="7" name="Oval 6"/>
          <p:cNvSpPr/>
          <p:nvPr/>
        </p:nvSpPr>
        <p:spPr>
          <a:xfrm>
            <a:off x="3566160" y="5799963"/>
            <a:ext cx="5403028" cy="817582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6655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How to footnote 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“The [relevant bibliographic] </a:t>
            </a:r>
            <a:r>
              <a:rPr lang="en-US" dirty="0"/>
              <a:t>The information should be given in the following order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/>
          </a:p>
          <a:p>
            <a:pPr marL="914400" lvl="1" indent="-514350" algn="just">
              <a:buAutoNum type="arabicPeriod"/>
            </a:pPr>
            <a:r>
              <a:rPr lang="en-US" sz="3200" b="1" dirty="0" smtClean="0">
                <a:solidFill>
                  <a:srgbClr val="7030A0"/>
                </a:solidFill>
              </a:rPr>
              <a:t>Author</a:t>
            </a:r>
            <a:r>
              <a:rPr lang="en-US" sz="3200" b="1" dirty="0">
                <a:solidFill>
                  <a:srgbClr val="7030A0"/>
                </a:solidFill>
              </a:rPr>
              <a:t>: </a:t>
            </a:r>
            <a:r>
              <a:rPr lang="en-US" sz="3200" dirty="0"/>
              <a:t>The author’s name should normally be given as it </a:t>
            </a:r>
            <a:r>
              <a:rPr lang="en-US" sz="3200" dirty="0" smtClean="0"/>
              <a:t>appears on </a:t>
            </a:r>
            <a:r>
              <a:rPr lang="en-US" sz="3200" dirty="0"/>
              <a:t>the title page; </a:t>
            </a:r>
            <a:r>
              <a:rPr lang="en-US" sz="3200" b="1" dirty="0">
                <a:solidFill>
                  <a:srgbClr val="FF0000"/>
                </a:solidFill>
              </a:rPr>
              <a:t>forenames should precede surnames </a:t>
            </a:r>
            <a:r>
              <a:rPr lang="en-US" sz="3200" dirty="0"/>
              <a:t>and should </a:t>
            </a:r>
            <a:r>
              <a:rPr lang="en-US" sz="3200" dirty="0" smtClean="0"/>
              <a:t>not be </a:t>
            </a:r>
            <a:r>
              <a:rPr lang="en-US" sz="3200" dirty="0"/>
              <a:t>reduced to initials</a:t>
            </a:r>
            <a:r>
              <a:rPr lang="en-US" sz="3200" dirty="0" smtClean="0"/>
              <a:t>.  </a:t>
            </a:r>
            <a:r>
              <a:rPr lang="en-US" sz="3200" dirty="0"/>
              <a:t>The names of up to three authors should be given in </a:t>
            </a:r>
            <a:r>
              <a:rPr lang="en-US" sz="3200" dirty="0" smtClean="0"/>
              <a:t>full …”</a:t>
            </a:r>
          </a:p>
          <a:p>
            <a:pPr marL="0" indent="0" algn="just">
              <a:buNone/>
            </a:pPr>
            <a:endParaRPr lang="en-GB" dirty="0" smtClean="0"/>
          </a:p>
          <a:p>
            <a:pPr algn="r">
              <a:buFontTx/>
              <a:buChar char="-"/>
            </a:pPr>
            <a:r>
              <a:rPr lang="en-US" dirty="0" smtClean="0"/>
              <a:t>MHRA</a:t>
            </a:r>
            <a:r>
              <a:rPr lang="en-US" dirty="0"/>
              <a:t>, </a:t>
            </a:r>
            <a:r>
              <a:rPr lang="en-US" i="1" dirty="0"/>
              <a:t>Style Guide</a:t>
            </a:r>
            <a:r>
              <a:rPr lang="en-US" dirty="0"/>
              <a:t>, </a:t>
            </a:r>
            <a:r>
              <a:rPr lang="en-US" dirty="0" smtClean="0"/>
              <a:t>p. 60.</a:t>
            </a:r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3797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How to footnote 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92969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 smtClean="0"/>
              <a:t>“The [relevant bibliographic] </a:t>
            </a:r>
            <a:r>
              <a:rPr lang="en-US" dirty="0"/>
              <a:t>The information should be given in the following order</a:t>
            </a:r>
            <a:r>
              <a:rPr lang="en-US" dirty="0" smtClean="0"/>
              <a:t>:</a:t>
            </a:r>
          </a:p>
          <a:p>
            <a:pPr marL="0" indent="0" algn="just">
              <a:buNone/>
            </a:pPr>
            <a:endParaRPr lang="en-GB" sz="4600" dirty="0" smtClean="0"/>
          </a:p>
          <a:p>
            <a:pPr marL="400050" lvl="1" indent="0" algn="just">
              <a:buNone/>
            </a:pPr>
            <a:r>
              <a:rPr lang="en-GB" sz="4600" b="1" dirty="0" smtClean="0">
                <a:solidFill>
                  <a:srgbClr val="7030A0"/>
                </a:solidFill>
              </a:rPr>
              <a:t>2. </a:t>
            </a:r>
            <a:r>
              <a:rPr lang="en-US" sz="4600" b="1" dirty="0" smtClean="0">
                <a:solidFill>
                  <a:srgbClr val="7030A0"/>
                </a:solidFill>
              </a:rPr>
              <a:t>Title: </a:t>
            </a:r>
            <a:r>
              <a:rPr lang="en-US" sz="4600" dirty="0" smtClean="0"/>
              <a:t>The title should be given as it appears on the title page (although very long titles may be suitably abbreviated) and </a:t>
            </a:r>
            <a:r>
              <a:rPr lang="en-US" sz="4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italicized</a:t>
            </a:r>
            <a:r>
              <a:rPr lang="en-US" sz="4600" dirty="0" smtClean="0"/>
              <a:t>. A </a:t>
            </a:r>
            <a:r>
              <a:rPr lang="en-US" sz="4600" b="1" dirty="0" smtClean="0">
                <a:solidFill>
                  <a:srgbClr val="C00000"/>
                </a:solidFill>
              </a:rPr>
              <a:t>colon [:]</a:t>
            </a:r>
            <a:r>
              <a:rPr lang="en-US" sz="4600" dirty="0" smtClean="0">
                <a:solidFill>
                  <a:srgbClr val="C00000"/>
                </a:solidFill>
              </a:rPr>
              <a:t> </a:t>
            </a:r>
            <a:r>
              <a:rPr lang="en-US" sz="4600" dirty="0" smtClean="0"/>
              <a:t>should always be </a:t>
            </a:r>
            <a:r>
              <a:rPr lang="en-US" sz="4600" b="1" dirty="0" smtClean="0"/>
              <a:t>used to separate title and subtitle</a:t>
            </a:r>
            <a:r>
              <a:rPr lang="en-US" sz="4600" dirty="0" smtClean="0"/>
              <a:t> … For books in English and German, </a:t>
            </a:r>
            <a:r>
              <a:rPr lang="en-US" sz="4600" b="1" dirty="0" smtClean="0"/>
              <a:t>capitalize</a:t>
            </a:r>
            <a:r>
              <a:rPr lang="en-US" sz="4600" dirty="0" smtClean="0"/>
              <a:t> the initial letter of the first word after the colon and of all </a:t>
            </a:r>
            <a:r>
              <a:rPr lang="en-US" sz="4600" b="1" dirty="0" smtClean="0"/>
              <a:t>principal words throughout</a:t>
            </a:r>
            <a:r>
              <a:rPr lang="en-US" sz="4600" dirty="0" smtClean="0"/>
              <a:t> </a:t>
            </a:r>
            <a:r>
              <a:rPr lang="en-US" sz="4600" dirty="0"/>
              <a:t>… for titles in other languages</a:t>
            </a:r>
            <a:r>
              <a:rPr lang="en-US" sz="4600" dirty="0" smtClean="0"/>
              <a:t>, follow </a:t>
            </a:r>
            <a:r>
              <a:rPr lang="en-US" sz="4600" dirty="0"/>
              <a:t>the capitalization rules for the language in </a:t>
            </a:r>
            <a:r>
              <a:rPr lang="en-US" sz="4600" dirty="0" smtClean="0"/>
              <a:t>question.”</a:t>
            </a:r>
          </a:p>
          <a:p>
            <a:pPr marL="400050" lvl="1" indent="0" algn="just">
              <a:buNone/>
            </a:pPr>
            <a:endParaRPr lang="en-GB" sz="4600" dirty="0"/>
          </a:p>
          <a:p>
            <a:pPr marL="800100" lvl="2" indent="0" algn="just">
              <a:buNone/>
            </a:pPr>
            <a:r>
              <a:rPr lang="en-US" sz="3300" dirty="0" smtClean="0"/>
              <a:t>e.g. Tom </a:t>
            </a:r>
            <a:r>
              <a:rPr lang="en-US" sz="3300" dirty="0"/>
              <a:t>McArthur, </a:t>
            </a:r>
            <a:r>
              <a:rPr lang="en-US" sz="3300" i="1" u="sng" dirty="0"/>
              <a:t>W</a:t>
            </a:r>
            <a:r>
              <a:rPr lang="en-US" sz="3300" i="1" dirty="0"/>
              <a:t>orlds of </a:t>
            </a:r>
            <a:r>
              <a:rPr lang="en-US" sz="3300" i="1" u="sng" dirty="0"/>
              <a:t>R</a:t>
            </a:r>
            <a:r>
              <a:rPr lang="en-US" sz="3300" i="1" dirty="0"/>
              <a:t>eference: </a:t>
            </a:r>
            <a:r>
              <a:rPr lang="en-US" sz="3300" i="1" u="sng" dirty="0"/>
              <a:t>L</a:t>
            </a:r>
            <a:r>
              <a:rPr lang="en-US" sz="3300" i="1" dirty="0"/>
              <a:t>exicography, </a:t>
            </a:r>
            <a:r>
              <a:rPr lang="en-US" sz="3300" i="1" u="sng" dirty="0" smtClean="0"/>
              <a:t>L</a:t>
            </a:r>
            <a:r>
              <a:rPr lang="en-US" sz="3300" i="1" dirty="0" smtClean="0"/>
              <a:t>earning and </a:t>
            </a:r>
            <a:r>
              <a:rPr lang="en-US" sz="3300" i="1" u="sng" dirty="0"/>
              <a:t>L</a:t>
            </a:r>
            <a:r>
              <a:rPr lang="en-US" sz="3300" i="1" dirty="0"/>
              <a:t>anguage from the </a:t>
            </a:r>
            <a:r>
              <a:rPr lang="en-US" sz="3300" i="1" u="sng" dirty="0"/>
              <a:t>C</a:t>
            </a:r>
            <a:r>
              <a:rPr lang="en-US" sz="3300" i="1" dirty="0"/>
              <a:t>lay </a:t>
            </a:r>
            <a:r>
              <a:rPr lang="en-US" sz="3300" i="1" u="sng" dirty="0" smtClean="0"/>
              <a:t>T</a:t>
            </a:r>
            <a:r>
              <a:rPr lang="en-US" sz="3300" i="1" dirty="0" smtClean="0"/>
              <a:t>ablet </a:t>
            </a:r>
            <a:r>
              <a:rPr lang="en-US" sz="3300" i="1" dirty="0"/>
              <a:t>to the </a:t>
            </a:r>
            <a:r>
              <a:rPr lang="en-US" sz="3300" i="1" u="sng" dirty="0" smtClean="0"/>
              <a:t>C</a:t>
            </a:r>
            <a:r>
              <a:rPr lang="en-US" sz="3300" i="1" dirty="0" smtClean="0"/>
              <a:t>omputer </a:t>
            </a:r>
            <a:r>
              <a:rPr lang="en-US" sz="3300" dirty="0" smtClean="0"/>
              <a:t>(</a:t>
            </a:r>
            <a:r>
              <a:rPr lang="en-US" sz="3300" u="sng" dirty="0" smtClean="0"/>
              <a:t>C</a:t>
            </a:r>
            <a:r>
              <a:rPr lang="en-US" sz="3300" dirty="0" smtClean="0"/>
              <a:t>ambridge: </a:t>
            </a:r>
            <a:r>
              <a:rPr lang="en-US" sz="3300" u="sng" dirty="0" smtClean="0"/>
              <a:t>C</a:t>
            </a:r>
            <a:r>
              <a:rPr lang="en-US" sz="3300" dirty="0" smtClean="0"/>
              <a:t>ambridge </a:t>
            </a:r>
            <a:r>
              <a:rPr lang="en-US" sz="3300" u="sng" dirty="0" smtClean="0"/>
              <a:t>U</a:t>
            </a:r>
            <a:r>
              <a:rPr lang="en-US" sz="3300" dirty="0" smtClean="0"/>
              <a:t>niversity </a:t>
            </a:r>
            <a:r>
              <a:rPr lang="en-US" sz="3300" u="sng" dirty="0"/>
              <a:t>P</a:t>
            </a:r>
            <a:r>
              <a:rPr lang="en-US" sz="3300" dirty="0"/>
              <a:t>ress, 1986), p. 59.</a:t>
            </a:r>
            <a:endParaRPr lang="en-GB" sz="3300" dirty="0" smtClean="0"/>
          </a:p>
          <a:p>
            <a:pPr marL="457200" lvl="1" indent="0">
              <a:buNone/>
            </a:pPr>
            <a:endParaRPr lang="en-GB" sz="3700" dirty="0"/>
          </a:p>
          <a:p>
            <a:pPr marL="0" indent="0" algn="just">
              <a:buNone/>
            </a:pPr>
            <a:endParaRPr lang="en-GB" dirty="0" smtClean="0"/>
          </a:p>
          <a:p>
            <a:pPr algn="r">
              <a:buFontTx/>
              <a:buChar char="-"/>
            </a:pPr>
            <a:r>
              <a:rPr lang="en-US" dirty="0" smtClean="0"/>
              <a:t>MHRA</a:t>
            </a:r>
            <a:r>
              <a:rPr lang="en-US" dirty="0"/>
              <a:t>, </a:t>
            </a:r>
            <a:r>
              <a:rPr lang="en-US" i="1" dirty="0"/>
              <a:t>Style Guide</a:t>
            </a:r>
            <a:r>
              <a:rPr lang="en-US" dirty="0"/>
              <a:t>, </a:t>
            </a:r>
            <a:r>
              <a:rPr lang="en-US" dirty="0" smtClean="0"/>
              <a:t>pp. 59, 61.</a:t>
            </a:r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0409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How to footnote 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92969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 smtClean="0"/>
              <a:t>“The [relevant bibliographic] </a:t>
            </a:r>
            <a:r>
              <a:rPr lang="en-US" dirty="0"/>
              <a:t>The information should be given in the following order</a:t>
            </a:r>
            <a:r>
              <a:rPr lang="en-US" dirty="0" smtClean="0"/>
              <a:t>:</a:t>
            </a:r>
          </a:p>
          <a:p>
            <a:pPr marL="0" indent="0" algn="just">
              <a:buNone/>
            </a:pPr>
            <a:endParaRPr lang="en-GB" sz="4600" dirty="0" smtClean="0"/>
          </a:p>
          <a:p>
            <a:pPr marL="400050" lvl="1" indent="0">
              <a:buNone/>
            </a:pPr>
            <a:r>
              <a:rPr lang="en-GB" sz="4600" b="1" dirty="0" smtClean="0">
                <a:solidFill>
                  <a:srgbClr val="7030A0"/>
                </a:solidFill>
              </a:rPr>
              <a:t>3. </a:t>
            </a:r>
            <a:r>
              <a:rPr lang="en-GB" sz="4600" b="1" dirty="0">
                <a:solidFill>
                  <a:srgbClr val="7030A0"/>
                </a:solidFill>
              </a:rPr>
              <a:t>Editor, Translator, etc</a:t>
            </a:r>
            <a:r>
              <a:rPr lang="en-GB" sz="4600" b="1" dirty="0" smtClean="0">
                <a:solidFill>
                  <a:srgbClr val="7030A0"/>
                </a:solidFill>
              </a:rPr>
              <a:t>.: </a:t>
            </a:r>
            <a:r>
              <a:rPr lang="en-US" sz="4600" dirty="0"/>
              <a:t>The names of editors etc. should be </a:t>
            </a:r>
            <a:r>
              <a:rPr lang="en-US" sz="4600" dirty="0" smtClean="0"/>
              <a:t>treated in </a:t>
            </a:r>
            <a:r>
              <a:rPr lang="en-US" sz="4600" dirty="0"/>
              <a:t>the same way as those of authors (as set out above) with regard </a:t>
            </a:r>
            <a:r>
              <a:rPr lang="en-US" sz="4600" dirty="0" smtClean="0"/>
              <a:t>to forenames </a:t>
            </a:r>
            <a:r>
              <a:rPr lang="en-US" sz="4600" dirty="0"/>
              <a:t>and number to be given; they should be preceded by </a:t>
            </a:r>
            <a:r>
              <a:rPr lang="en-US" sz="4600" dirty="0" smtClean="0"/>
              <a:t>the accepted </a:t>
            </a:r>
            <a:r>
              <a:rPr lang="en-US" sz="4600" dirty="0"/>
              <a:t>abbreviated forms ‘ed. by’, ‘trans. by’, ‘rev. </a:t>
            </a:r>
            <a:r>
              <a:rPr lang="en-US" sz="4600" dirty="0" smtClean="0"/>
              <a:t>by.”</a:t>
            </a:r>
            <a:endParaRPr lang="en-GB" sz="4600" b="1" dirty="0" smtClean="0">
              <a:solidFill>
                <a:srgbClr val="7030A0"/>
              </a:solidFill>
            </a:endParaRPr>
          </a:p>
          <a:p>
            <a:pPr marL="400050" lvl="1" indent="0" algn="just">
              <a:buNone/>
            </a:pPr>
            <a:endParaRPr lang="en-GB" sz="4600" dirty="0"/>
          </a:p>
          <a:p>
            <a:pPr marL="400050" lvl="1" indent="0" algn="just">
              <a:buNone/>
            </a:pPr>
            <a:r>
              <a:rPr lang="en-US" sz="3800" dirty="0" smtClean="0"/>
              <a:t>e.g. </a:t>
            </a:r>
            <a:r>
              <a:rPr lang="en-US" sz="3800" dirty="0"/>
              <a:t>Jean </a:t>
            </a:r>
            <a:r>
              <a:rPr lang="en-US" sz="3800" dirty="0" err="1"/>
              <a:t>Starobinski</a:t>
            </a:r>
            <a:r>
              <a:rPr lang="en-US" sz="3800" dirty="0"/>
              <a:t>, </a:t>
            </a:r>
            <a:r>
              <a:rPr lang="en-US" sz="3800" i="1" dirty="0"/>
              <a:t>Montaigne in Motion</a:t>
            </a:r>
            <a:r>
              <a:rPr lang="en-US" sz="3800" dirty="0"/>
              <a:t>, trans. by </a:t>
            </a:r>
            <a:r>
              <a:rPr lang="en-US" sz="3800" dirty="0" smtClean="0"/>
              <a:t>Arthur </a:t>
            </a:r>
            <a:r>
              <a:rPr lang="en-US" sz="3800" dirty="0" err="1" smtClean="0"/>
              <a:t>Goldhammer</a:t>
            </a:r>
            <a:r>
              <a:rPr lang="en-US" sz="3800" dirty="0" smtClean="0"/>
              <a:t> </a:t>
            </a:r>
            <a:r>
              <a:rPr lang="en-US" sz="3800" dirty="0"/>
              <a:t>(Chicago: University of Chicago Press, </a:t>
            </a:r>
            <a:r>
              <a:rPr lang="en-US" sz="2900" dirty="0"/>
              <a:t>1986</a:t>
            </a:r>
            <a:r>
              <a:rPr lang="en-US" sz="3800" dirty="0" smtClean="0"/>
              <a:t>), p</a:t>
            </a:r>
            <a:r>
              <a:rPr lang="en-US" sz="3800" dirty="0"/>
              <a:t>. </a:t>
            </a:r>
            <a:r>
              <a:rPr lang="en-US" sz="2900" dirty="0"/>
              <a:t>174</a:t>
            </a:r>
            <a:r>
              <a:rPr lang="en-US" sz="3800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endParaRPr lang="en-GB" dirty="0" smtClean="0"/>
          </a:p>
          <a:p>
            <a:pPr algn="r">
              <a:buFontTx/>
              <a:buChar char="-"/>
            </a:pPr>
            <a:r>
              <a:rPr lang="en-US" dirty="0" smtClean="0"/>
              <a:t>MHRA</a:t>
            </a:r>
            <a:r>
              <a:rPr lang="en-US" dirty="0"/>
              <a:t>, </a:t>
            </a:r>
            <a:r>
              <a:rPr lang="en-US" i="1" dirty="0"/>
              <a:t>Style Guide</a:t>
            </a:r>
            <a:r>
              <a:rPr lang="en-US" dirty="0"/>
              <a:t>, </a:t>
            </a:r>
            <a:r>
              <a:rPr lang="en-US" dirty="0" smtClean="0"/>
              <a:t>pp. 59, 61.</a:t>
            </a:r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123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How to footnote 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9"/>
            <a:ext cx="10972800" cy="568240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dirty="0" smtClean="0"/>
              <a:t>“The [relevant bibliographic] </a:t>
            </a:r>
            <a:r>
              <a:rPr lang="en-US" dirty="0"/>
              <a:t>The information should be given in the following order</a:t>
            </a:r>
            <a:r>
              <a:rPr lang="en-US" dirty="0" smtClean="0"/>
              <a:t>:</a:t>
            </a:r>
          </a:p>
          <a:p>
            <a:pPr marL="0" indent="0" algn="just">
              <a:buNone/>
            </a:pPr>
            <a:endParaRPr lang="en-GB" sz="4600" dirty="0" smtClean="0"/>
          </a:p>
          <a:p>
            <a:pPr marL="400050" lvl="1" indent="0">
              <a:buNone/>
            </a:pPr>
            <a:r>
              <a:rPr lang="en-US" sz="3600" b="1" dirty="0">
                <a:solidFill>
                  <a:srgbClr val="7030A0"/>
                </a:solidFill>
              </a:rPr>
              <a:t>4. </a:t>
            </a:r>
            <a:r>
              <a:rPr lang="en-US" sz="3600" b="1" dirty="0" smtClean="0">
                <a:solidFill>
                  <a:srgbClr val="7030A0"/>
                </a:solidFill>
              </a:rPr>
              <a:t>Series</a:t>
            </a:r>
          </a:p>
          <a:p>
            <a:pPr marL="400050" lvl="1" indent="0">
              <a:buNone/>
            </a:pPr>
            <a:r>
              <a:rPr lang="en-US" sz="3600" b="1" dirty="0" smtClean="0">
                <a:solidFill>
                  <a:srgbClr val="7030A0"/>
                </a:solidFill>
              </a:rPr>
              <a:t>5</a:t>
            </a:r>
            <a:r>
              <a:rPr lang="en-US" sz="3600" b="1" dirty="0">
                <a:solidFill>
                  <a:srgbClr val="7030A0"/>
                </a:solidFill>
              </a:rPr>
              <a:t>. </a:t>
            </a:r>
            <a:r>
              <a:rPr lang="en-US" sz="3600" b="1" dirty="0" smtClean="0">
                <a:solidFill>
                  <a:srgbClr val="7030A0"/>
                </a:solidFill>
              </a:rPr>
              <a:t>Edition</a:t>
            </a:r>
          </a:p>
          <a:p>
            <a:pPr marL="400050" lvl="1" indent="0">
              <a:buNone/>
            </a:pPr>
            <a:r>
              <a:rPr lang="en-GB" sz="3600" b="1" dirty="0" smtClean="0">
                <a:solidFill>
                  <a:srgbClr val="7030A0"/>
                </a:solidFill>
              </a:rPr>
              <a:t>6. Number of volumes</a:t>
            </a:r>
          </a:p>
          <a:p>
            <a:pPr marL="400050" lvl="1" indent="0">
              <a:buNone/>
            </a:pPr>
            <a:endParaRPr lang="en-GB" sz="3600" b="1" dirty="0">
              <a:solidFill>
                <a:srgbClr val="7030A0"/>
              </a:solidFill>
            </a:endParaRPr>
          </a:p>
          <a:p>
            <a:pPr marL="400050" lvl="1" indent="0">
              <a:buNone/>
            </a:pPr>
            <a:r>
              <a:rPr lang="en-GB" sz="3600" b="1" dirty="0" smtClean="0">
                <a:solidFill>
                  <a:srgbClr val="7030A0"/>
                </a:solidFill>
              </a:rPr>
              <a:t>7. Details of publication</a:t>
            </a:r>
            <a:endParaRPr lang="en-US" sz="3600" b="1" dirty="0">
              <a:solidFill>
                <a:srgbClr val="7030A0"/>
              </a:solidFill>
            </a:endParaRPr>
          </a:p>
          <a:p>
            <a:pPr marL="400050" lvl="1" indent="0">
              <a:buNone/>
            </a:pPr>
            <a:r>
              <a:rPr lang="en-US" sz="3600" dirty="0" smtClean="0"/>
              <a:t>The </a:t>
            </a:r>
            <a:r>
              <a:rPr lang="en-US" sz="3600" dirty="0"/>
              <a:t>place of publication, the name of </a:t>
            </a:r>
            <a:r>
              <a:rPr lang="en-US" sz="3600" dirty="0" smtClean="0"/>
              <a:t>the publisher</a:t>
            </a:r>
            <a:r>
              <a:rPr lang="en-US" sz="3600" dirty="0"/>
              <a:t>, and the date of publication should be enclosed in </a:t>
            </a:r>
            <a:r>
              <a:rPr lang="en-US" sz="3600" dirty="0" smtClean="0"/>
              <a:t>parentheses; a </a:t>
            </a:r>
            <a:r>
              <a:rPr lang="en-US" sz="3600" dirty="0"/>
              <a:t>colon separates the place from the publisher, a comma separates </a:t>
            </a:r>
            <a:r>
              <a:rPr lang="en-US" sz="3600" dirty="0" smtClean="0"/>
              <a:t>the publisher </a:t>
            </a:r>
            <a:r>
              <a:rPr lang="en-US" sz="3600" dirty="0"/>
              <a:t>from the date</a:t>
            </a:r>
            <a:r>
              <a:rPr lang="en-US" sz="3600" dirty="0" smtClean="0"/>
              <a:t>.”</a:t>
            </a:r>
          </a:p>
          <a:p>
            <a:pPr marL="400050" lvl="1" indent="0">
              <a:buNone/>
            </a:pPr>
            <a:endParaRPr lang="en-GB" sz="3600" dirty="0"/>
          </a:p>
          <a:p>
            <a:pPr marL="400050" lvl="1" indent="0">
              <a:buNone/>
            </a:pPr>
            <a:r>
              <a:rPr lang="en-US" sz="3500" dirty="0"/>
              <a:t>e.g. Tom McArthur, </a:t>
            </a:r>
            <a:r>
              <a:rPr lang="en-US" sz="3500" i="1" dirty="0"/>
              <a:t>Worlds of Reference: Lexicography, Learning and Language from the Clay Tablet to the Computer </a:t>
            </a:r>
            <a:r>
              <a:rPr lang="en-US" sz="3500" dirty="0"/>
              <a:t>(Cambridge: Cambridge University Press, 1986), p. 59.</a:t>
            </a:r>
            <a:endParaRPr lang="en-GB" sz="3500" dirty="0"/>
          </a:p>
          <a:p>
            <a:pPr algn="r">
              <a:buFontTx/>
              <a:buChar char="-"/>
            </a:pPr>
            <a:r>
              <a:rPr lang="en-US" dirty="0" smtClean="0"/>
              <a:t>MHRA</a:t>
            </a:r>
            <a:r>
              <a:rPr lang="en-US" dirty="0"/>
              <a:t>, </a:t>
            </a:r>
            <a:r>
              <a:rPr lang="en-US" i="1" dirty="0"/>
              <a:t>Style Guide</a:t>
            </a:r>
            <a:r>
              <a:rPr lang="en-US" dirty="0"/>
              <a:t>, </a:t>
            </a:r>
            <a:r>
              <a:rPr lang="en-US" dirty="0" smtClean="0"/>
              <a:t>pp. 59, 61–62.</a:t>
            </a:r>
          </a:p>
          <a:p>
            <a:pPr marL="0" indent="0" algn="r">
              <a:buNone/>
            </a:pPr>
            <a:endParaRPr lang="en-GB" dirty="0" smtClean="0"/>
          </a:p>
          <a:p>
            <a:pPr marL="0" indent="0" algn="r">
              <a:buNone/>
            </a:pPr>
            <a:r>
              <a:rPr lang="en-GB" sz="4200" b="1" i="1" dirty="0" smtClean="0"/>
              <a:t>ONE USEFUL ADDITION –</a:t>
            </a:r>
            <a:r>
              <a:rPr lang="en-GB" sz="4200" b="1" i="1" dirty="0"/>
              <a:t> </a:t>
            </a:r>
            <a:r>
              <a:rPr lang="en-GB" sz="4200" b="1" i="1" dirty="0" smtClean="0"/>
              <a:t>if the book you are referring to has been published in earlier editions  </a:t>
            </a:r>
            <a:r>
              <a:rPr lang="en-US" sz="4200" b="1" i="1" dirty="0" smtClean="0"/>
              <a:t>– </a:t>
            </a:r>
            <a:r>
              <a:rPr lang="en-GB" sz="4200" b="1" i="1" dirty="0" smtClean="0"/>
              <a:t>especially when being used as a primary source </a:t>
            </a:r>
            <a:r>
              <a:rPr lang="en-US" sz="4200" b="1" i="1" dirty="0" smtClean="0"/>
              <a:t>– include the original publication date [</a:t>
            </a:r>
            <a:r>
              <a:rPr lang="en-US" sz="4200" b="1" i="1" dirty="0"/>
              <a:t>in square brackets]</a:t>
            </a:r>
            <a:r>
              <a:rPr lang="en-US" sz="4200" b="1" i="1" dirty="0" smtClean="0"/>
              <a:t> as well</a:t>
            </a:r>
            <a:r>
              <a:rPr lang="en-US" sz="4200" i="1" dirty="0" smtClean="0"/>
              <a:t>.</a:t>
            </a:r>
          </a:p>
          <a:p>
            <a:pPr marL="0" indent="0" algn="r">
              <a:buNone/>
            </a:pPr>
            <a:endParaRPr lang="en-US" sz="4200" dirty="0" smtClean="0"/>
          </a:p>
          <a:p>
            <a:pPr marL="0" indent="0" algn="r">
              <a:buNone/>
            </a:pPr>
            <a:r>
              <a:rPr lang="en-US" sz="3800" dirty="0" smtClean="0"/>
              <a:t>e.g</a:t>
            </a:r>
            <a:r>
              <a:rPr lang="en-US" sz="3800" dirty="0"/>
              <a:t>. </a:t>
            </a:r>
            <a:r>
              <a:rPr lang="en-GB" sz="3800" dirty="0" smtClean="0"/>
              <a:t>Frederick Douglass, </a:t>
            </a:r>
            <a:r>
              <a:rPr lang="en-GB" sz="3800" i="1" dirty="0" smtClean="0"/>
              <a:t>Narrative of the Life of Frederick Douglass, An American Slave</a:t>
            </a:r>
            <a:r>
              <a:rPr lang="en-GB" sz="3800" dirty="0" smtClean="0"/>
              <a:t>, ed. By Houston A. Baker </a:t>
            </a:r>
            <a:r>
              <a:rPr lang="en-GB" sz="3800" dirty="0" err="1" smtClean="0"/>
              <a:t>jr.</a:t>
            </a:r>
            <a:r>
              <a:rPr lang="en-GB" sz="3800" dirty="0"/>
              <a:t> </a:t>
            </a:r>
            <a:r>
              <a:rPr lang="en-GB" sz="3800" dirty="0" smtClean="0"/>
              <a:t>(</a:t>
            </a:r>
            <a:r>
              <a:rPr lang="en-GB" sz="3800" dirty="0" err="1" smtClean="0"/>
              <a:t>Harmondsworth</a:t>
            </a:r>
            <a:r>
              <a:rPr lang="en-GB" sz="3800" dirty="0" smtClean="0"/>
              <a:t>: Penguin, 1982 [1845]), p. 120.</a:t>
            </a:r>
            <a:endParaRPr lang="en-GB" sz="3800" dirty="0"/>
          </a:p>
          <a:p>
            <a:pPr marL="0" indent="0" algn="r">
              <a:buNone/>
            </a:pPr>
            <a:endParaRPr lang="en-US" sz="3800" b="1" i="1" dirty="0" smtClean="0"/>
          </a:p>
        </p:txBody>
      </p:sp>
    </p:spTree>
    <p:extLst>
      <p:ext uri="{BB962C8B-B14F-4D97-AF65-F5344CB8AC3E}">
        <p14:creationId xmlns:p14="http://schemas.microsoft.com/office/powerpoint/2010/main" val="26995327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How to footnote 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83978"/>
            <a:ext cx="10972800" cy="568240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4200" b="1" dirty="0" smtClean="0">
                <a:solidFill>
                  <a:srgbClr val="7030A0"/>
                </a:solidFill>
              </a:rPr>
              <a:t>Then, last but not least, include page numbers.</a:t>
            </a:r>
          </a:p>
          <a:p>
            <a:pPr marL="400050" lvl="1" indent="0">
              <a:buNone/>
            </a:pPr>
            <a:endParaRPr lang="en-GB" sz="42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GB" sz="4200" b="1" dirty="0" smtClean="0">
                <a:solidFill>
                  <a:srgbClr val="7030A0"/>
                </a:solidFill>
              </a:rPr>
              <a:t>When referencing a single page, prefix the page number with a single “p.”</a:t>
            </a:r>
          </a:p>
          <a:p>
            <a:pPr marL="400050" lvl="1" indent="0">
              <a:buNone/>
            </a:pPr>
            <a:endParaRPr lang="en-GB" sz="3600" b="1" dirty="0" smtClean="0">
              <a:solidFill>
                <a:srgbClr val="7030A0"/>
              </a:solidFill>
            </a:endParaRPr>
          </a:p>
          <a:p>
            <a:pPr marL="400050" lvl="1" indent="0">
              <a:buNone/>
            </a:pPr>
            <a:r>
              <a:rPr lang="en-US" sz="3500" dirty="0" smtClean="0"/>
              <a:t>e.g</a:t>
            </a:r>
            <a:r>
              <a:rPr lang="en-US" sz="3500" dirty="0"/>
              <a:t>. Tom McArthur, </a:t>
            </a:r>
            <a:r>
              <a:rPr lang="en-US" sz="3500" i="1" dirty="0"/>
              <a:t>Worlds of Reference: Lexicography, Learning and Language from the Clay Tablet to the Computer </a:t>
            </a:r>
            <a:r>
              <a:rPr lang="en-US" sz="3500" dirty="0"/>
              <a:t>(Cambridge: Cambridge University Press, 1986), p. 59.</a:t>
            </a:r>
            <a:endParaRPr lang="en-GB" sz="3500" dirty="0"/>
          </a:p>
          <a:p>
            <a:pPr marL="0" indent="0" algn="r">
              <a:buNone/>
            </a:pPr>
            <a:endParaRPr lang="en-GB" sz="4200" b="1" i="1" dirty="0" smtClean="0"/>
          </a:p>
          <a:p>
            <a:pPr marL="0" indent="0">
              <a:buNone/>
            </a:pPr>
            <a:r>
              <a:rPr lang="en-GB" sz="4200" b="1" dirty="0" smtClean="0">
                <a:solidFill>
                  <a:srgbClr val="7030A0"/>
                </a:solidFill>
              </a:rPr>
              <a:t>When referencing more than one page, prefix the page numbers with “pp.”</a:t>
            </a:r>
            <a:endParaRPr lang="en-GB" sz="4200" b="1" dirty="0">
              <a:solidFill>
                <a:srgbClr val="7030A0"/>
              </a:solidFill>
            </a:endParaRPr>
          </a:p>
          <a:p>
            <a:pPr marL="0" indent="0" algn="r">
              <a:buNone/>
            </a:pPr>
            <a:endParaRPr lang="en-GB" sz="4200" b="1" i="1" dirty="0"/>
          </a:p>
          <a:p>
            <a:pPr marL="0" indent="0" algn="r">
              <a:buNone/>
            </a:pPr>
            <a:r>
              <a:rPr lang="en-US" sz="3500" dirty="0" smtClean="0"/>
              <a:t>e.g</a:t>
            </a:r>
            <a:r>
              <a:rPr lang="en-US" sz="3500" dirty="0"/>
              <a:t>. </a:t>
            </a:r>
            <a:r>
              <a:rPr lang="en-GB" sz="3500" dirty="0" smtClean="0"/>
              <a:t>Frederick Douglass, </a:t>
            </a:r>
            <a:r>
              <a:rPr lang="en-GB" sz="3500" i="1" dirty="0" smtClean="0"/>
              <a:t>Narrative of the Life of Frederick Douglass, An American Slave</a:t>
            </a:r>
            <a:r>
              <a:rPr lang="en-GB" sz="3500" dirty="0" smtClean="0"/>
              <a:t>, ed. By Houston A. Baker </a:t>
            </a:r>
            <a:r>
              <a:rPr lang="en-GB" sz="3500" dirty="0" err="1" smtClean="0"/>
              <a:t>jr.</a:t>
            </a:r>
            <a:r>
              <a:rPr lang="en-GB" sz="3500" dirty="0"/>
              <a:t> </a:t>
            </a:r>
            <a:r>
              <a:rPr lang="en-GB" sz="3500" dirty="0" smtClean="0"/>
              <a:t>(</a:t>
            </a:r>
            <a:r>
              <a:rPr lang="en-GB" sz="3500" dirty="0" err="1" smtClean="0"/>
              <a:t>Harmondsworth</a:t>
            </a:r>
            <a:r>
              <a:rPr lang="en-GB" sz="3500" dirty="0" smtClean="0"/>
              <a:t>: Penguin, 1982 [1845]), pp. 120–125.</a:t>
            </a:r>
          </a:p>
          <a:p>
            <a:pPr marL="0" indent="0" algn="r">
              <a:buNone/>
            </a:pPr>
            <a:endParaRPr lang="en-GB" sz="3500" dirty="0"/>
          </a:p>
          <a:p>
            <a:pPr marL="0" indent="0" algn="r">
              <a:buNone/>
            </a:pPr>
            <a:r>
              <a:rPr lang="en-GB" sz="3500" dirty="0" smtClean="0"/>
              <a:t>Douglass, </a:t>
            </a:r>
            <a:r>
              <a:rPr lang="en-GB" sz="3500" i="1" dirty="0" smtClean="0"/>
              <a:t>Narrative</a:t>
            </a:r>
            <a:r>
              <a:rPr lang="en-GB" sz="3500" dirty="0" smtClean="0"/>
              <a:t>, pp. 56, 78, 92.</a:t>
            </a:r>
          </a:p>
          <a:p>
            <a:pPr marL="0" indent="0">
              <a:buNone/>
            </a:pPr>
            <a:r>
              <a:rPr lang="en-GB" sz="7000" dirty="0" smtClean="0">
                <a:solidFill>
                  <a:srgbClr val="7030A0"/>
                </a:solidFill>
              </a:rPr>
              <a:t>AND FINALLY … A FULL STOP.</a:t>
            </a:r>
            <a:endParaRPr lang="en-GB" sz="7000" dirty="0" smtClean="0"/>
          </a:p>
          <a:p>
            <a:pPr marL="0" indent="0">
              <a:buNone/>
            </a:pPr>
            <a:endParaRPr lang="en-GB" sz="3500" dirty="0"/>
          </a:p>
          <a:p>
            <a:pPr marL="0" indent="0" algn="r">
              <a:buNone/>
            </a:pPr>
            <a:endParaRPr lang="en-US" sz="3500" b="1" i="1" dirty="0" smtClean="0"/>
          </a:p>
        </p:txBody>
      </p:sp>
    </p:spTree>
    <p:extLst>
      <p:ext uri="{BB962C8B-B14F-4D97-AF65-F5344CB8AC3E}">
        <p14:creationId xmlns:p14="http://schemas.microsoft.com/office/powerpoint/2010/main" val="35369073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footnote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505878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u="sng" dirty="0" smtClean="0"/>
              <a:t>Chapters, Essays or Articles in Books</a:t>
            </a:r>
          </a:p>
          <a:p>
            <a:pPr marL="0" indent="0">
              <a:buNone/>
            </a:pPr>
            <a:r>
              <a:rPr lang="en-GB" dirty="0" smtClean="0"/>
              <a:t>The same general principles apply: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US" dirty="0" smtClean="0"/>
              <a:t>The </a:t>
            </a:r>
            <a:r>
              <a:rPr lang="en-US" dirty="0"/>
              <a:t>information should be given in the following order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r>
              <a:rPr lang="en-US" b="1" dirty="0" smtClean="0"/>
              <a:t>Author’s </a:t>
            </a:r>
            <a:r>
              <a:rPr lang="en-US" b="1" dirty="0"/>
              <a:t>name, exactly as it appears in the </a:t>
            </a:r>
            <a:r>
              <a:rPr lang="en-US" b="1" dirty="0" smtClean="0"/>
              <a:t>book</a:t>
            </a:r>
            <a:endParaRPr lang="en-US" b="1" dirty="0"/>
          </a:p>
          <a:p>
            <a:r>
              <a:rPr lang="en-US" b="1" dirty="0"/>
              <a:t>Title of chapter or article in single quotation marks</a:t>
            </a:r>
          </a:p>
          <a:p>
            <a:r>
              <a:rPr lang="en-US" b="1" dirty="0" smtClean="0"/>
              <a:t>The </a:t>
            </a:r>
            <a:r>
              <a:rPr lang="en-US" b="1" dirty="0"/>
              <a:t>word ‘in’ (preceded by a comma) followed by title, editor’s </a:t>
            </a:r>
            <a:r>
              <a:rPr lang="en-US" b="1" dirty="0" smtClean="0"/>
              <a:t>name, and </a:t>
            </a:r>
            <a:r>
              <a:rPr lang="en-US" b="1" dirty="0"/>
              <a:t>full publication details of book </a:t>
            </a:r>
            <a:endParaRPr lang="en-US" b="1" dirty="0" smtClean="0"/>
          </a:p>
          <a:p>
            <a:r>
              <a:rPr lang="en-US" b="1" dirty="0" smtClean="0"/>
              <a:t>Page numbers.</a:t>
            </a:r>
          </a:p>
          <a:p>
            <a:r>
              <a:rPr lang="en-GB" b="1" dirty="0" smtClean="0"/>
              <a:t>Full stop.</a:t>
            </a:r>
            <a:endParaRPr lang="en-US" b="1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sz="3100" dirty="0" smtClean="0"/>
              <a:t>e.g.</a:t>
            </a:r>
            <a:r>
              <a:rPr lang="en-US" sz="3100" dirty="0"/>
              <a:t> </a:t>
            </a:r>
            <a:r>
              <a:rPr lang="en-US" sz="3100" dirty="0" err="1"/>
              <a:t>Fanni</a:t>
            </a:r>
            <a:r>
              <a:rPr lang="en-US" sz="3100" dirty="0"/>
              <a:t> </a:t>
            </a:r>
            <a:r>
              <a:rPr lang="en-US" sz="3100" dirty="0" err="1"/>
              <a:t>Bogdanow</a:t>
            </a:r>
            <a:r>
              <a:rPr lang="en-US" sz="3100" dirty="0"/>
              <a:t>, ‘The </a:t>
            </a:r>
            <a:r>
              <a:rPr lang="en-US" sz="3100" i="1" dirty="0"/>
              <a:t>Suite du Merlin </a:t>
            </a:r>
            <a:r>
              <a:rPr lang="en-US" sz="3100" dirty="0"/>
              <a:t>and the </a:t>
            </a:r>
            <a:r>
              <a:rPr lang="en-US" sz="3100" dirty="0" smtClean="0"/>
              <a:t>Post-Vulgate </a:t>
            </a:r>
            <a:r>
              <a:rPr lang="en-US" sz="3100" i="1" dirty="0" smtClean="0"/>
              <a:t>Roman </a:t>
            </a:r>
            <a:r>
              <a:rPr lang="en-US" sz="3100" i="1" dirty="0"/>
              <a:t>du </a:t>
            </a:r>
            <a:r>
              <a:rPr lang="en-US" sz="3100" i="1" dirty="0" err="1"/>
              <a:t>Graal</a:t>
            </a:r>
            <a:r>
              <a:rPr lang="en-US" sz="3100" dirty="0"/>
              <a:t>’, in </a:t>
            </a:r>
            <a:r>
              <a:rPr lang="en-US" sz="3100" i="1" dirty="0"/>
              <a:t>Arthurian Literature in the Middle </a:t>
            </a:r>
            <a:r>
              <a:rPr lang="en-US" sz="3100" i="1" dirty="0" smtClean="0"/>
              <a:t>Ages: A </a:t>
            </a:r>
            <a:r>
              <a:rPr lang="en-US" sz="3100" i="1" dirty="0"/>
              <a:t>Collaborative History</a:t>
            </a:r>
            <a:r>
              <a:rPr lang="en-US" sz="3100" dirty="0"/>
              <a:t>, ed. by Roger Sherman Loomis (Oxford</a:t>
            </a:r>
            <a:r>
              <a:rPr lang="en-US" sz="3100" dirty="0" smtClean="0"/>
              <a:t>: Clarendon </a:t>
            </a:r>
            <a:r>
              <a:rPr lang="en-US" sz="3100" dirty="0"/>
              <a:t>Press, 1959), pp. 325–35.</a:t>
            </a:r>
          </a:p>
        </p:txBody>
      </p:sp>
    </p:spTree>
    <p:extLst>
      <p:ext uri="{BB962C8B-B14F-4D97-AF65-F5344CB8AC3E}">
        <p14:creationId xmlns:p14="http://schemas.microsoft.com/office/powerpoint/2010/main" val="13750957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footnote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505878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u="sng" dirty="0" smtClean="0"/>
              <a:t>Articles </a:t>
            </a:r>
            <a:r>
              <a:rPr lang="en-US" u="sng" dirty="0"/>
              <a:t>in </a:t>
            </a:r>
            <a:r>
              <a:rPr lang="en-US" u="sng" dirty="0" smtClean="0"/>
              <a:t>Journals</a:t>
            </a:r>
            <a:endParaRPr lang="en-US" u="sng" dirty="0"/>
          </a:p>
          <a:p>
            <a:pPr marL="0" indent="0">
              <a:buNone/>
            </a:pPr>
            <a:r>
              <a:rPr lang="en-GB" dirty="0"/>
              <a:t>The same general principles apply: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US" dirty="0"/>
              <a:t>The information should be given in the following order: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US" b="1" dirty="0"/>
              <a:t>Author’s name, exactly as it appears in the article </a:t>
            </a:r>
            <a:endParaRPr lang="en-US" b="1" dirty="0" smtClean="0"/>
          </a:p>
          <a:p>
            <a:r>
              <a:rPr lang="en-US" b="1" dirty="0" smtClean="0"/>
              <a:t>Title </a:t>
            </a:r>
            <a:r>
              <a:rPr lang="en-US" b="1" dirty="0"/>
              <a:t>of article, in single quotation marks</a:t>
            </a:r>
          </a:p>
          <a:p>
            <a:r>
              <a:rPr lang="en-US" b="1" dirty="0"/>
              <a:t>Title of journal, italicized</a:t>
            </a:r>
          </a:p>
          <a:p>
            <a:r>
              <a:rPr lang="en-GB" b="1" dirty="0" smtClean="0"/>
              <a:t>Information about volume and number of the edition of the journal cited</a:t>
            </a:r>
            <a:endParaRPr lang="en-US" b="1" dirty="0"/>
          </a:p>
          <a:p>
            <a:r>
              <a:rPr lang="en-US" b="1" dirty="0" smtClean="0"/>
              <a:t>Year(s</a:t>
            </a:r>
            <a:r>
              <a:rPr lang="en-US" b="1" dirty="0"/>
              <a:t>) of publication, in parentheses </a:t>
            </a:r>
            <a:endParaRPr lang="en-US" b="1" dirty="0" smtClean="0"/>
          </a:p>
          <a:p>
            <a:r>
              <a:rPr lang="en-US" b="1" dirty="0" smtClean="0"/>
              <a:t>Page number(s).</a:t>
            </a:r>
          </a:p>
          <a:p>
            <a:r>
              <a:rPr lang="en-GB" b="1" dirty="0" smtClean="0"/>
              <a:t>Full stop.</a:t>
            </a:r>
            <a:endParaRPr lang="en-US" b="1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e.g. </a:t>
            </a:r>
            <a:r>
              <a:rPr lang="en-GB" dirty="0"/>
              <a:t>Leo </a:t>
            </a:r>
            <a:r>
              <a:rPr lang="en-GB" dirty="0" err="1"/>
              <a:t>Ou</a:t>
            </a:r>
            <a:r>
              <a:rPr lang="en-GB" dirty="0"/>
              <a:t>-fan Lee, ‘Shanghai Modern: Reflections on Urban Culture in China in the 1930s,’ </a:t>
            </a:r>
            <a:r>
              <a:rPr lang="en-GB" i="1" dirty="0"/>
              <a:t>Public Culture: Bulletin of the Project for Transnational Cultural </a:t>
            </a:r>
            <a:r>
              <a:rPr lang="en-GB" i="1" dirty="0" smtClean="0"/>
              <a:t>Studies, Vol</a:t>
            </a:r>
            <a:r>
              <a:rPr lang="en-GB" dirty="0"/>
              <a:t>. 11, No. </a:t>
            </a:r>
            <a:r>
              <a:rPr lang="en-GB" dirty="0" smtClean="0"/>
              <a:t>1 (January </a:t>
            </a:r>
            <a:r>
              <a:rPr lang="en-GB" dirty="0"/>
              <a:t>1999), pp. 76–107</a:t>
            </a:r>
            <a:r>
              <a:rPr lang="en-GB" dirty="0" smtClean="0"/>
              <a:t>.</a:t>
            </a:r>
          </a:p>
          <a:p>
            <a:pPr marL="800100" lvl="2" indent="0">
              <a:buNone/>
            </a:pPr>
            <a:r>
              <a:rPr lang="en-GB" b="1" i="1" dirty="0" smtClean="0"/>
              <a:t>OR</a:t>
            </a:r>
            <a:r>
              <a:rPr lang="en-GB" b="1" dirty="0" smtClean="0"/>
              <a:t> </a:t>
            </a:r>
          </a:p>
          <a:p>
            <a:pPr marL="0" indent="0">
              <a:buNone/>
            </a:pPr>
            <a:r>
              <a:rPr lang="en-GB" dirty="0" smtClean="0"/>
              <a:t>Leo </a:t>
            </a:r>
            <a:r>
              <a:rPr lang="en-GB" dirty="0" err="1"/>
              <a:t>Ou</a:t>
            </a:r>
            <a:r>
              <a:rPr lang="en-GB" dirty="0"/>
              <a:t>-fan Lee, ‘Shanghai Modern: Reflections on Urban Culture in China in the 1930s,’ </a:t>
            </a:r>
            <a:r>
              <a:rPr lang="en-GB" i="1" dirty="0"/>
              <a:t>Public Culture: Bulletin of the Project for Transnational Cultural Studies, </a:t>
            </a:r>
            <a:r>
              <a:rPr lang="en-GB" dirty="0" smtClean="0"/>
              <a:t>11:1 </a:t>
            </a:r>
            <a:r>
              <a:rPr lang="en-GB" dirty="0"/>
              <a:t>(January 1999), pp. 76–107.</a:t>
            </a:r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1055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footnote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505878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u="sng" dirty="0"/>
              <a:t>Articles in Newspapers and Magazines</a:t>
            </a:r>
          </a:p>
          <a:p>
            <a:pPr marL="0" indent="0">
              <a:buNone/>
            </a:pPr>
            <a:r>
              <a:rPr lang="en-US" dirty="0" smtClean="0"/>
              <a:t>References </a:t>
            </a:r>
            <a:r>
              <a:rPr lang="en-US" dirty="0"/>
              <a:t>to articles in newspapers or magazines (</a:t>
            </a:r>
            <a:r>
              <a:rPr lang="en-US" dirty="0" smtClean="0"/>
              <a:t>periodical publications </a:t>
            </a:r>
            <a:r>
              <a:rPr lang="en-US" dirty="0"/>
              <a:t>other than scholarly journals) require only the date </a:t>
            </a:r>
            <a:r>
              <a:rPr lang="en-US" dirty="0" smtClean="0"/>
              <a:t>of issue </a:t>
            </a:r>
            <a:r>
              <a:rPr lang="en-US" dirty="0"/>
              <a:t>(day, month, and year), the section where relevant (e.g. ‘</a:t>
            </a:r>
            <a:r>
              <a:rPr lang="en-US" dirty="0" smtClean="0"/>
              <a:t>Reviews section</a:t>
            </a:r>
            <a:r>
              <a:rPr lang="en-US" dirty="0"/>
              <a:t>’, ‘section G2’), and the page number(s</a:t>
            </a:r>
            <a:r>
              <a:rPr lang="en-US" dirty="0" smtClean="0"/>
              <a:t>):</a:t>
            </a:r>
          </a:p>
          <a:p>
            <a:pPr marL="0" indent="0">
              <a:buNone/>
            </a:pPr>
            <a:endParaRPr lang="en-GB" dirty="0"/>
          </a:p>
          <a:p>
            <a:r>
              <a:rPr lang="en-US" dirty="0" smtClean="0"/>
              <a:t>Michael </a:t>
            </a:r>
            <a:r>
              <a:rPr lang="en-US" dirty="0"/>
              <a:t>Schmidt, ‘Tragedy of Three Star-Crossed Lovers’, </a:t>
            </a:r>
            <a:r>
              <a:rPr lang="en-US" i="1" dirty="0"/>
              <a:t>Daily </a:t>
            </a:r>
            <a:r>
              <a:rPr lang="en-US" i="1" dirty="0" smtClean="0"/>
              <a:t>Telegraph</a:t>
            </a:r>
            <a:r>
              <a:rPr lang="en-US" dirty="0" smtClean="0"/>
              <a:t>, 1 </a:t>
            </a:r>
            <a:r>
              <a:rPr lang="en-US" dirty="0"/>
              <a:t>February 1990, p. 14.</a:t>
            </a:r>
          </a:p>
          <a:p>
            <a:r>
              <a:rPr lang="en-US" dirty="0"/>
              <a:t>Jonathan </a:t>
            </a:r>
            <a:r>
              <a:rPr lang="en-US" dirty="0" err="1"/>
              <a:t>Friedland</a:t>
            </a:r>
            <a:r>
              <a:rPr lang="en-US" dirty="0"/>
              <a:t>, ‘Across the Divide’, </a:t>
            </a:r>
            <a:r>
              <a:rPr lang="en-US" i="1" dirty="0"/>
              <a:t>Guardian</a:t>
            </a:r>
            <a:r>
              <a:rPr lang="en-US" dirty="0"/>
              <a:t>, 15 January </a:t>
            </a:r>
            <a:r>
              <a:rPr lang="en-US" dirty="0" smtClean="0"/>
              <a:t>2002,section </a:t>
            </a:r>
            <a:r>
              <a:rPr lang="en-US" dirty="0"/>
              <a:t>G2, pp. 10–11.</a:t>
            </a:r>
          </a:p>
          <a:p>
            <a:r>
              <a:rPr lang="fr-FR" dirty="0"/>
              <a:t>Jacques-Pierre </a:t>
            </a:r>
            <a:r>
              <a:rPr lang="fr-FR" dirty="0" err="1"/>
              <a:t>Amette</a:t>
            </a:r>
            <a:r>
              <a:rPr lang="fr-FR" dirty="0"/>
              <a:t>, ‘Thé et désespoir’, </a:t>
            </a:r>
            <a:r>
              <a:rPr lang="fr-FR" i="1" dirty="0"/>
              <a:t>Le Point</a:t>
            </a:r>
            <a:r>
              <a:rPr lang="fr-FR" dirty="0"/>
              <a:t>, 8 </a:t>
            </a:r>
            <a:r>
              <a:rPr lang="fr-FR" dirty="0" err="1"/>
              <a:t>October</a:t>
            </a:r>
            <a:r>
              <a:rPr lang="fr-FR" dirty="0"/>
              <a:t> 1989</a:t>
            </a:r>
            <a:r>
              <a:rPr lang="fr-FR" dirty="0" smtClean="0"/>
              <a:t>, </a:t>
            </a:r>
            <a:r>
              <a:rPr lang="en-US" dirty="0" smtClean="0"/>
              <a:t>p</a:t>
            </a:r>
            <a:r>
              <a:rPr lang="en-US" dirty="0"/>
              <a:t>. 18.</a:t>
            </a:r>
          </a:p>
          <a:p>
            <a:r>
              <a:rPr lang="es-ES" dirty="0"/>
              <a:t>Carlos Bousoño, ‘La ebriedad de un poeta puro’, </a:t>
            </a:r>
            <a:r>
              <a:rPr lang="es-ES" i="1" dirty="0"/>
              <a:t>El País</a:t>
            </a:r>
            <a:r>
              <a:rPr lang="es-ES" dirty="0"/>
              <a:t>, 21 </a:t>
            </a:r>
            <a:r>
              <a:rPr lang="es-ES" dirty="0" err="1"/>
              <a:t>May</a:t>
            </a:r>
            <a:r>
              <a:rPr lang="es-ES" dirty="0"/>
              <a:t> 1989</a:t>
            </a:r>
            <a:r>
              <a:rPr lang="es-ES" dirty="0" smtClean="0"/>
              <a:t>, </a:t>
            </a:r>
            <a:r>
              <a:rPr lang="en-US" dirty="0" smtClean="0"/>
              <a:t>p</a:t>
            </a:r>
            <a:r>
              <a:rPr lang="en-US" dirty="0"/>
              <a:t>. 17.</a:t>
            </a:r>
            <a:endParaRPr lang="en-GB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8095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footnote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50587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u="sng" dirty="0" smtClean="0"/>
              <a:t>Websites and online materials</a:t>
            </a:r>
            <a:endParaRPr lang="en-US" u="sng" dirty="0"/>
          </a:p>
          <a:p>
            <a:pPr marL="0" indent="0" algn="just">
              <a:buNone/>
            </a:pPr>
            <a:r>
              <a:rPr lang="en-GB" dirty="0" smtClean="0"/>
              <a:t>“</a:t>
            </a:r>
            <a:r>
              <a:rPr lang="en-US" dirty="0" smtClean="0"/>
              <a:t>Material </a:t>
            </a:r>
            <a:r>
              <a:rPr lang="en-US" dirty="0"/>
              <a:t>published online, whether at news websites, as part of </a:t>
            </a:r>
            <a:r>
              <a:rPr lang="en-US" dirty="0" smtClean="0"/>
              <a:t>electronic journals</a:t>
            </a:r>
            <a:r>
              <a:rPr lang="en-US" dirty="0"/>
              <a:t>, or found </a:t>
            </a:r>
            <a:r>
              <a:rPr lang="en-US" dirty="0" smtClean="0"/>
              <a:t>only </a:t>
            </a:r>
            <a:r>
              <a:rPr lang="en-US" dirty="0"/>
              <a:t>on personal web pages, </a:t>
            </a:r>
            <a:r>
              <a:rPr lang="en-US" b="1" dirty="0"/>
              <a:t>should be cited </a:t>
            </a:r>
            <a:r>
              <a:rPr lang="en-US" b="1" dirty="0" smtClean="0"/>
              <a:t>as carefully </a:t>
            </a:r>
            <a:r>
              <a:rPr lang="en-US" b="1" dirty="0"/>
              <a:t>as material published in print form</a:t>
            </a:r>
            <a:r>
              <a:rPr lang="en-US" dirty="0"/>
              <a:t>. Similarly, authors </a:t>
            </a:r>
            <a:r>
              <a:rPr lang="en-US" dirty="0" smtClean="0"/>
              <a:t>should exercise </a:t>
            </a:r>
            <a:r>
              <a:rPr lang="en-US" dirty="0"/>
              <a:t>the </a:t>
            </a:r>
            <a:r>
              <a:rPr lang="en-US" b="1" dirty="0"/>
              <a:t>same discretion in </a:t>
            </a:r>
            <a:r>
              <a:rPr lang="en-US" b="1" dirty="0" smtClean="0"/>
              <a:t> considering </a:t>
            </a:r>
            <a:r>
              <a:rPr lang="en-US" b="1" dirty="0"/>
              <a:t>the quality and value </a:t>
            </a:r>
            <a:r>
              <a:rPr lang="en-US" b="1" dirty="0" smtClean="0"/>
              <a:t>of material </a:t>
            </a:r>
            <a:r>
              <a:rPr lang="en-US" b="1" dirty="0"/>
              <a:t>published on the </a:t>
            </a:r>
            <a:r>
              <a:rPr lang="en-US" b="1" dirty="0" smtClean="0"/>
              <a:t>internet </a:t>
            </a:r>
            <a:r>
              <a:rPr lang="en-US" b="1" dirty="0"/>
              <a:t>as they would for material </a:t>
            </a:r>
            <a:r>
              <a:rPr lang="en-US" b="1" dirty="0" smtClean="0"/>
              <a:t>published by </a:t>
            </a:r>
            <a:r>
              <a:rPr lang="en-US" b="1" dirty="0"/>
              <a:t>more traditional means</a:t>
            </a:r>
            <a:r>
              <a:rPr lang="en-US" dirty="0" smtClean="0"/>
              <a:t>.”</a:t>
            </a:r>
          </a:p>
          <a:p>
            <a:pPr marL="0" indent="0" algn="r">
              <a:buNone/>
            </a:pPr>
            <a:r>
              <a:rPr lang="en-GB" dirty="0"/>
              <a:t>- MHRA, </a:t>
            </a:r>
            <a:r>
              <a:rPr lang="en-GB" i="1" dirty="0"/>
              <a:t>Style Guide</a:t>
            </a:r>
            <a:r>
              <a:rPr lang="en-GB" dirty="0"/>
              <a:t>, </a:t>
            </a:r>
            <a:r>
              <a:rPr lang="en-GB" dirty="0" smtClean="0"/>
              <a:t>p. 71.</a:t>
            </a:r>
            <a:endParaRPr lang="en-GB" dirty="0"/>
          </a:p>
          <a:p>
            <a:pPr marL="0" indent="0" algn="just">
              <a:buNone/>
            </a:pPr>
            <a:endParaRPr lang="en-GB" dirty="0" smtClean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0412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footnote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505878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u="sng" dirty="0"/>
              <a:t>Websites and online materials</a:t>
            </a:r>
          </a:p>
          <a:p>
            <a:pPr marL="0" indent="0">
              <a:buNone/>
            </a:pPr>
            <a:r>
              <a:rPr lang="en-GB" b="1" dirty="0" smtClean="0"/>
              <a:t>Referencing online sources is less formalised than with printed materials. However, a</a:t>
            </a:r>
            <a:r>
              <a:rPr lang="en-US" b="1" dirty="0" smtClean="0"/>
              <a:t>s </a:t>
            </a:r>
            <a:r>
              <a:rPr lang="en-US" b="1" dirty="0"/>
              <a:t>far as possible, </a:t>
            </a:r>
            <a:r>
              <a:rPr lang="en-US" b="1" dirty="0" smtClean="0"/>
              <a:t>references to online materials should include the same information as in citations of printed publications:</a:t>
            </a:r>
          </a:p>
          <a:p>
            <a:pPr marL="0" indent="0">
              <a:buNone/>
            </a:pPr>
            <a:endParaRPr lang="en-US" b="1" dirty="0"/>
          </a:p>
          <a:p>
            <a:r>
              <a:rPr lang="en-US" b="1" dirty="0" smtClean="0"/>
              <a:t>Author’s </a:t>
            </a:r>
            <a:r>
              <a:rPr lang="en-US" b="1" dirty="0"/>
              <a:t>name</a:t>
            </a:r>
          </a:p>
          <a:p>
            <a:r>
              <a:rPr lang="en-US" b="1" dirty="0"/>
              <a:t>Title of </a:t>
            </a:r>
            <a:r>
              <a:rPr lang="en-US" b="1" dirty="0" smtClean="0"/>
              <a:t>item (essay, story, etc.)</a:t>
            </a:r>
            <a:endParaRPr lang="en-US" b="1" dirty="0"/>
          </a:p>
          <a:p>
            <a:r>
              <a:rPr lang="en-US" b="1" dirty="0"/>
              <a:t>Title of complete </a:t>
            </a:r>
            <a:r>
              <a:rPr lang="en-US" b="1" dirty="0" smtClean="0"/>
              <a:t>work/resource (i.e. website)</a:t>
            </a:r>
            <a:endParaRPr lang="en-US" b="1" dirty="0"/>
          </a:p>
          <a:p>
            <a:r>
              <a:rPr lang="en-GB" b="1" dirty="0" smtClean="0"/>
              <a:t>Date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 smtClean="0"/>
              <a:t>References to online sources should include the important additions of the WEB ADDRESS and the DATE ACCESSED </a:t>
            </a:r>
          </a:p>
          <a:p>
            <a:pPr marL="0" indent="0">
              <a:buNone/>
            </a:pPr>
            <a:endParaRPr lang="en-US" b="1" dirty="0" smtClean="0"/>
          </a:p>
          <a:p>
            <a:r>
              <a:rPr lang="en-US" b="1" dirty="0" smtClean="0"/>
              <a:t>Full </a:t>
            </a:r>
            <a:r>
              <a:rPr lang="en-US" b="1" dirty="0"/>
              <a:t>address (Universal Resource Locator </a:t>
            </a:r>
            <a:r>
              <a:rPr lang="en-US" b="1" dirty="0" smtClean="0"/>
              <a:t>[URL])</a:t>
            </a:r>
            <a:endParaRPr lang="en-US" b="1" dirty="0"/>
          </a:p>
          <a:p>
            <a:r>
              <a:rPr lang="en-US" b="1" dirty="0"/>
              <a:t>Date at which the resource was </a:t>
            </a:r>
            <a:r>
              <a:rPr lang="en-US" b="1" dirty="0" smtClean="0"/>
              <a:t>consulted</a:t>
            </a:r>
            <a:endParaRPr lang="en-GB" b="1" dirty="0"/>
          </a:p>
          <a:p>
            <a:pPr marL="0" indent="0">
              <a:buNone/>
            </a:pPr>
            <a:endParaRPr lang="en-US" b="1" dirty="0"/>
          </a:p>
          <a:p>
            <a:pPr marL="0" indent="0" algn="r">
              <a:buNone/>
            </a:pPr>
            <a:r>
              <a:rPr lang="en-US" dirty="0" smtClean="0"/>
              <a:t>e.g. Jack Sommers, ‘Mental </a:t>
            </a:r>
            <a:r>
              <a:rPr lang="en-US" dirty="0"/>
              <a:t>Health Report Reveals 300,000 People </a:t>
            </a:r>
            <a:r>
              <a:rPr lang="en-US" dirty="0" smtClean="0"/>
              <a:t>with Long-Term </a:t>
            </a:r>
            <a:r>
              <a:rPr lang="en-US" dirty="0"/>
              <a:t>Problems Lose Their Jobs Every </a:t>
            </a:r>
            <a:r>
              <a:rPr lang="en-US" dirty="0" smtClean="0"/>
              <a:t>Year,’ </a:t>
            </a:r>
            <a:r>
              <a:rPr lang="en-US" i="1" dirty="0" smtClean="0"/>
              <a:t>Huffington Post</a:t>
            </a:r>
            <a:r>
              <a:rPr lang="en-US" dirty="0" smtClean="0"/>
              <a:t>, </a:t>
            </a:r>
            <a:r>
              <a:rPr lang="en-US" dirty="0"/>
              <a:t>26 October 2017 </a:t>
            </a:r>
            <a:r>
              <a:rPr lang="en-US" dirty="0" smtClean="0"/>
              <a:t>&lt;</a:t>
            </a:r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www.huffingtonpost.co.uk/entry/mental-health-report-theresa-may_uk_59f17a98e4b07d838d321994?utm_hp_ref=uk-homepage</a:t>
            </a:r>
            <a:r>
              <a:rPr lang="en-US" dirty="0" smtClean="0"/>
              <a:t>&gt;[accessed 27 October 2017]</a:t>
            </a:r>
            <a:endParaRPr lang="en-US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0387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Footnoting the same source on multiple occasions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 smtClean="0"/>
              <a:t>When citing the same source on multiple occasions, footnotes can be abbreviated </a:t>
            </a:r>
            <a:r>
              <a:rPr lang="en-GB" dirty="0" smtClean="0"/>
              <a:t>to include </a:t>
            </a:r>
          </a:p>
          <a:p>
            <a:r>
              <a:rPr lang="en-GB" dirty="0" smtClean="0"/>
              <a:t>Author’s surname only (except when your essay includes authors with same surname)</a:t>
            </a:r>
          </a:p>
          <a:p>
            <a:r>
              <a:rPr lang="en-GB" dirty="0" smtClean="0"/>
              <a:t>An abbreviated, yet clearly intelligible, shortened title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e.g. </a:t>
            </a:r>
          </a:p>
          <a:p>
            <a:pPr marL="0" indent="0">
              <a:buNone/>
            </a:pPr>
            <a:r>
              <a:rPr lang="en-GB" dirty="0" smtClean="0"/>
              <a:t>MHRA</a:t>
            </a:r>
            <a:r>
              <a:rPr lang="en-GB" dirty="0"/>
              <a:t>, </a:t>
            </a:r>
            <a:r>
              <a:rPr lang="en-GB" i="1" dirty="0"/>
              <a:t>Style Guide</a:t>
            </a:r>
            <a:r>
              <a:rPr lang="en-GB" dirty="0"/>
              <a:t>, p. </a:t>
            </a:r>
            <a:r>
              <a:rPr lang="en-GB" dirty="0" smtClean="0"/>
              <a:t>71.</a:t>
            </a:r>
          </a:p>
          <a:p>
            <a:pPr marL="0" indent="0">
              <a:buNone/>
            </a:pPr>
            <a:r>
              <a:rPr lang="en-GB" dirty="0"/>
              <a:t>Lee, ‘Shanghai </a:t>
            </a:r>
            <a:r>
              <a:rPr lang="en-GB" dirty="0" smtClean="0"/>
              <a:t>Modern,’ p. 100.</a:t>
            </a:r>
          </a:p>
          <a:p>
            <a:pPr marL="0" indent="0">
              <a:buNone/>
            </a:pPr>
            <a:r>
              <a:rPr lang="en-GB" dirty="0"/>
              <a:t>Douglass, </a:t>
            </a:r>
            <a:r>
              <a:rPr lang="en-GB" i="1" dirty="0"/>
              <a:t>Narrative</a:t>
            </a:r>
            <a:r>
              <a:rPr lang="en-GB" dirty="0"/>
              <a:t>, pp. 56, 78, </a:t>
            </a:r>
            <a:r>
              <a:rPr lang="en-GB" dirty="0" smtClean="0"/>
              <a:t>92.</a:t>
            </a:r>
          </a:p>
          <a:p>
            <a:pPr marL="0" indent="0">
              <a:buNone/>
            </a:pPr>
            <a:r>
              <a:rPr lang="en-US" dirty="0"/>
              <a:t>Sommers, ‘Mental Health </a:t>
            </a:r>
            <a:r>
              <a:rPr lang="en-US" dirty="0" smtClean="0"/>
              <a:t>Report.’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NOTE: </a:t>
            </a:r>
            <a:r>
              <a:rPr lang="en-GB" b="1" dirty="0" smtClean="0"/>
              <a:t>PUBLICATION DETAILS (PUBLISHER, PLACE OF PUBLICATION, DATE CAN GENERALLY BE OMITTED). THIS MAKES FOR A TIDIER, MORE EASILY LEGIBLE SET OF FOOTNOTES.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156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0132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Footnotes can </a:t>
            </a:r>
            <a:r>
              <a:rPr lang="en-GB" b="1" i="1" dirty="0" smtClean="0"/>
              <a:t>distinguish </a:t>
            </a:r>
            <a:r>
              <a:rPr lang="en-GB" b="1" dirty="0" smtClean="0"/>
              <a:t>one’s work from others’ work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82589"/>
            <a:ext cx="10972800" cy="452596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dirty="0" smtClean="0"/>
              <a:t>“In the modern world, historians perform two complementary tasks. They must examine sources relevant to the solution of a problem and construct a new narrative or argument from them. The footnote proves both tasks have been carried out. It identifies both the primary evidence that guarantees the novelty [of the historian’s work] and the secondary sources that do not undermine its novelty in form and thesis.”</a:t>
            </a:r>
          </a:p>
          <a:p>
            <a:pPr algn="r">
              <a:buFontTx/>
              <a:buChar char="-"/>
            </a:pPr>
            <a:r>
              <a:rPr lang="en-GB" dirty="0" smtClean="0"/>
              <a:t>Grafton, </a:t>
            </a:r>
            <a:r>
              <a:rPr lang="en-GB" i="1" dirty="0" smtClean="0"/>
              <a:t>The Footnote, </a:t>
            </a:r>
            <a:r>
              <a:rPr lang="en-GB" dirty="0" smtClean="0"/>
              <a:t>p. 5.</a:t>
            </a:r>
          </a:p>
          <a:p>
            <a:pPr marL="0" indent="0" algn="just">
              <a:buNone/>
            </a:pPr>
            <a:r>
              <a:rPr lang="en-GB" i="1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0050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2557</Words>
  <Application>Microsoft Office PowerPoint</Application>
  <PresentationFormat>Widescreen</PresentationFormat>
  <Paragraphs>220</Paragraphs>
  <Slides>32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Harlow Solid Italic</vt:lpstr>
      <vt:lpstr>1_Office Theme</vt:lpstr>
      <vt:lpstr>  HPHI4002  Week 4 Lecture REFERENCING  What, Why, How?</vt:lpstr>
      <vt:lpstr> REFERENCING FOOTNOTES  Why? </vt:lpstr>
      <vt:lpstr>Tools of the trade …</vt:lpstr>
      <vt:lpstr>Our debt to Gibbon … </vt:lpstr>
      <vt:lpstr>PowerPoint Presentation</vt:lpstr>
      <vt:lpstr>PowerPoint Presentation</vt:lpstr>
      <vt:lpstr>Our debt to Ranke … </vt:lpstr>
      <vt:lpstr>Our debt to Ranke … </vt:lpstr>
      <vt:lpstr>Our debt to Ranke …</vt:lpstr>
      <vt:lpstr>Our debt to Ranke … </vt:lpstr>
      <vt:lpstr>PowerPoint Presentation</vt:lpstr>
      <vt:lpstr>PowerPoint Presentation</vt:lpstr>
      <vt:lpstr>Why to reference …</vt:lpstr>
      <vt:lpstr>Why footnote …</vt:lpstr>
      <vt:lpstr>When to footnote …</vt:lpstr>
      <vt:lpstr>Where to footnote …</vt:lpstr>
      <vt:lpstr>How to footnote using Microsoft Word …</vt:lpstr>
      <vt:lpstr>How to footnote using Microsoft Word …</vt:lpstr>
      <vt:lpstr>How to footnote using Microsoft Word …</vt:lpstr>
      <vt:lpstr>How to footnote using Microsoft Word …</vt:lpstr>
      <vt:lpstr>How to footnote …</vt:lpstr>
      <vt:lpstr>How to footnote …</vt:lpstr>
      <vt:lpstr>How to footnote …</vt:lpstr>
      <vt:lpstr>How to footnote …</vt:lpstr>
      <vt:lpstr>How to footnote …</vt:lpstr>
      <vt:lpstr>How to footnote …</vt:lpstr>
      <vt:lpstr>How to footnote …</vt:lpstr>
      <vt:lpstr>How to footnote …</vt:lpstr>
      <vt:lpstr>How to footnote …</vt:lpstr>
      <vt:lpstr>How to footnote …</vt:lpstr>
      <vt:lpstr>Footnoting the same source on multiple occasions</vt:lpstr>
      <vt:lpstr>Footnotes can distinguish one’s work from others’ work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AHSK4002  Week 3 Lecture WRITING What, Why, How</dc:title>
  <dc:creator>Alexander Scott</dc:creator>
  <cp:lastModifiedBy>Alexander Scott</cp:lastModifiedBy>
  <cp:revision>43</cp:revision>
  <dcterms:created xsi:type="dcterms:W3CDTF">2016-10-25T12:02:12Z</dcterms:created>
  <dcterms:modified xsi:type="dcterms:W3CDTF">2017-10-26T12:23:24Z</dcterms:modified>
</cp:coreProperties>
</file>