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8" r:id="rId2"/>
    <p:sldId id="259" r:id="rId3"/>
    <p:sldId id="261" r:id="rId4"/>
    <p:sldId id="262" r:id="rId5"/>
    <p:sldId id="260" r:id="rId6"/>
    <p:sldId id="274" r:id="rId7"/>
    <p:sldId id="263" r:id="rId8"/>
    <p:sldId id="264" r:id="rId9"/>
    <p:sldId id="257" r:id="rId10"/>
    <p:sldId id="265" r:id="rId11"/>
    <p:sldId id="275" r:id="rId12"/>
    <p:sldId id="276" r:id="rId13"/>
    <p:sldId id="266" r:id="rId14"/>
    <p:sldId id="273" r:id="rId15"/>
    <p:sldId id="277" r:id="rId16"/>
    <p:sldId id="267" r:id="rId17"/>
    <p:sldId id="268" r:id="rId18"/>
    <p:sldId id="279" r:id="rId19"/>
    <p:sldId id="269" r:id="rId20"/>
    <p:sldId id="270" r:id="rId21"/>
    <p:sldId id="271" r:id="rId22"/>
    <p:sldId id="27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D91735-9691-4CBF-BA75-9ABE5221BDE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BDCCC02-7C8A-47C0-BF79-38B4C2EA7E91}">
      <dgm:prSet custT="1"/>
      <dgm:spPr/>
      <dgm:t>
        <a:bodyPr/>
        <a:lstStyle/>
        <a:p>
          <a:r>
            <a:rPr lang="en-GB" sz="2800" dirty="0">
              <a:latin typeface="Times New Roman" panose="02020603050405020304" pitchFamily="18" charset="0"/>
              <a:cs typeface="Times New Roman" panose="02020603050405020304" pitchFamily="18" charset="0"/>
            </a:rPr>
            <a:t>So how can a diagnosis be determined to help Judith? </a:t>
          </a:r>
          <a:endParaRPr lang="en-US" sz="2800" dirty="0">
            <a:latin typeface="Times New Roman" panose="02020603050405020304" pitchFamily="18" charset="0"/>
            <a:cs typeface="Times New Roman" panose="02020603050405020304" pitchFamily="18" charset="0"/>
          </a:endParaRPr>
        </a:p>
      </dgm:t>
    </dgm:pt>
    <dgm:pt modelId="{D34AA0AD-6616-4D64-819D-346121FAC465}" type="parTrans" cxnId="{6B26F042-A32F-4093-BFC3-8FCD96819FBE}">
      <dgm:prSet/>
      <dgm:spPr/>
      <dgm:t>
        <a:bodyPr/>
        <a:lstStyle/>
        <a:p>
          <a:endParaRPr lang="en-US"/>
        </a:p>
      </dgm:t>
    </dgm:pt>
    <dgm:pt modelId="{44BF51DC-580C-46BA-BD3D-C9CC10A7228B}" type="sibTrans" cxnId="{6B26F042-A32F-4093-BFC3-8FCD96819FBE}">
      <dgm:prSet/>
      <dgm:spPr/>
      <dgm:t>
        <a:bodyPr/>
        <a:lstStyle/>
        <a:p>
          <a:endParaRPr lang="en-US"/>
        </a:p>
      </dgm:t>
    </dgm:pt>
    <dgm:pt modelId="{CAC85609-B2E3-4999-9A3F-F7D1A91568D4}">
      <dgm:prSet custT="1"/>
      <dgm:spPr/>
      <dgm:t>
        <a:bodyPr/>
        <a:lstStyle/>
        <a:p>
          <a:r>
            <a:rPr lang="en-GB" sz="2800" dirty="0">
              <a:latin typeface="Times New Roman" panose="02020603050405020304" pitchFamily="18" charset="0"/>
              <a:cs typeface="Times New Roman" panose="02020603050405020304" pitchFamily="18" charset="0"/>
            </a:rPr>
            <a:t>A description of Judith’s symptoms is where to start to enable the clinician to make a diagnosis.</a:t>
          </a:r>
        </a:p>
      </dgm:t>
    </dgm:pt>
    <dgm:pt modelId="{C15D4789-ABCC-4039-8C78-B59FF8982D3A}" type="parTrans" cxnId="{7CBDDC27-7C2B-4A0C-B726-E33D0086E453}">
      <dgm:prSet/>
      <dgm:spPr/>
      <dgm:t>
        <a:bodyPr/>
        <a:lstStyle/>
        <a:p>
          <a:endParaRPr lang="en-US"/>
        </a:p>
      </dgm:t>
    </dgm:pt>
    <dgm:pt modelId="{4F7068D6-3D66-405A-8C56-73A42D100AFC}" type="sibTrans" cxnId="{7CBDDC27-7C2B-4A0C-B726-E33D0086E453}">
      <dgm:prSet/>
      <dgm:spPr/>
      <dgm:t>
        <a:bodyPr/>
        <a:lstStyle/>
        <a:p>
          <a:endParaRPr lang="en-US"/>
        </a:p>
      </dgm:t>
    </dgm:pt>
    <dgm:pt modelId="{F9199310-3078-4C79-8FED-16DDFB26FE59}">
      <dgm:prSet custT="1"/>
      <dgm:spPr/>
      <dgm:t>
        <a:bodyPr/>
        <a:lstStyle/>
        <a:p>
          <a:r>
            <a:rPr lang="en-GB" sz="2400" dirty="0">
              <a:latin typeface="Times New Roman" panose="02020603050405020304" pitchFamily="18" charset="0"/>
              <a:cs typeface="Times New Roman" panose="02020603050405020304" pitchFamily="18" charset="0"/>
            </a:rPr>
            <a:t>Judith’s Clinician diagnoses her with Generalised Anxiety Disorder and Panic Disorder. So how did the clinician come to this outcome? </a:t>
          </a:r>
          <a:endParaRPr lang="en-US" sz="2400" dirty="0">
            <a:latin typeface="Times New Roman" panose="02020603050405020304" pitchFamily="18" charset="0"/>
            <a:cs typeface="Times New Roman" panose="02020603050405020304" pitchFamily="18" charset="0"/>
          </a:endParaRPr>
        </a:p>
      </dgm:t>
    </dgm:pt>
    <dgm:pt modelId="{D6508FBF-B876-4997-930B-90E4A1385590}" type="parTrans" cxnId="{C6A1FEB5-0246-48CA-9D99-CBAB6389E3BE}">
      <dgm:prSet/>
      <dgm:spPr/>
      <dgm:t>
        <a:bodyPr/>
        <a:lstStyle/>
        <a:p>
          <a:endParaRPr lang="en-US"/>
        </a:p>
      </dgm:t>
    </dgm:pt>
    <dgm:pt modelId="{11DFE843-5265-4E92-B8EE-5CE013919CD0}" type="sibTrans" cxnId="{C6A1FEB5-0246-48CA-9D99-CBAB6389E3BE}">
      <dgm:prSet/>
      <dgm:spPr/>
      <dgm:t>
        <a:bodyPr/>
        <a:lstStyle/>
        <a:p>
          <a:endParaRPr lang="en-US"/>
        </a:p>
      </dgm:t>
    </dgm:pt>
    <dgm:pt modelId="{CEC161BE-B532-44AB-ACBA-51A9EB3CB402}" type="pres">
      <dgm:prSet presAssocID="{FFD91735-9691-4CBF-BA75-9ABE5221BDE6}" presName="outerComposite" presStyleCnt="0">
        <dgm:presLayoutVars>
          <dgm:chMax val="5"/>
          <dgm:dir/>
          <dgm:resizeHandles val="exact"/>
        </dgm:presLayoutVars>
      </dgm:prSet>
      <dgm:spPr/>
    </dgm:pt>
    <dgm:pt modelId="{5E83124D-F187-43FD-88E3-42ABED4D0FB1}" type="pres">
      <dgm:prSet presAssocID="{FFD91735-9691-4CBF-BA75-9ABE5221BDE6}" presName="dummyMaxCanvas" presStyleCnt="0">
        <dgm:presLayoutVars/>
      </dgm:prSet>
      <dgm:spPr/>
    </dgm:pt>
    <dgm:pt modelId="{A108FED0-4D85-4711-A27B-B0F3B2385A6C}" type="pres">
      <dgm:prSet presAssocID="{FFD91735-9691-4CBF-BA75-9ABE5221BDE6}" presName="ThreeNodes_1" presStyleLbl="node1" presStyleIdx="0" presStyleCnt="3">
        <dgm:presLayoutVars>
          <dgm:bulletEnabled val="1"/>
        </dgm:presLayoutVars>
      </dgm:prSet>
      <dgm:spPr/>
    </dgm:pt>
    <dgm:pt modelId="{426CD094-64EB-48F5-A6F4-C4540AA1606A}" type="pres">
      <dgm:prSet presAssocID="{FFD91735-9691-4CBF-BA75-9ABE5221BDE6}" presName="ThreeNodes_2" presStyleLbl="node1" presStyleIdx="1" presStyleCnt="3">
        <dgm:presLayoutVars>
          <dgm:bulletEnabled val="1"/>
        </dgm:presLayoutVars>
      </dgm:prSet>
      <dgm:spPr/>
    </dgm:pt>
    <dgm:pt modelId="{84C73754-9152-487A-A6E1-9846D290F3F7}" type="pres">
      <dgm:prSet presAssocID="{FFD91735-9691-4CBF-BA75-9ABE5221BDE6}" presName="ThreeNodes_3" presStyleLbl="node1" presStyleIdx="2" presStyleCnt="3">
        <dgm:presLayoutVars>
          <dgm:bulletEnabled val="1"/>
        </dgm:presLayoutVars>
      </dgm:prSet>
      <dgm:spPr/>
    </dgm:pt>
    <dgm:pt modelId="{66FC23EC-39BF-4C44-8BFB-05B96561D44D}" type="pres">
      <dgm:prSet presAssocID="{FFD91735-9691-4CBF-BA75-9ABE5221BDE6}" presName="ThreeConn_1-2" presStyleLbl="fgAccFollowNode1" presStyleIdx="0" presStyleCnt="2">
        <dgm:presLayoutVars>
          <dgm:bulletEnabled val="1"/>
        </dgm:presLayoutVars>
      </dgm:prSet>
      <dgm:spPr/>
    </dgm:pt>
    <dgm:pt modelId="{3B848DE4-3835-46D4-8B42-87C652B0C73C}" type="pres">
      <dgm:prSet presAssocID="{FFD91735-9691-4CBF-BA75-9ABE5221BDE6}" presName="ThreeConn_2-3" presStyleLbl="fgAccFollowNode1" presStyleIdx="1" presStyleCnt="2">
        <dgm:presLayoutVars>
          <dgm:bulletEnabled val="1"/>
        </dgm:presLayoutVars>
      </dgm:prSet>
      <dgm:spPr/>
    </dgm:pt>
    <dgm:pt modelId="{98138F25-CC40-4B99-89DE-B604707D0E59}" type="pres">
      <dgm:prSet presAssocID="{FFD91735-9691-4CBF-BA75-9ABE5221BDE6}" presName="ThreeNodes_1_text" presStyleLbl="node1" presStyleIdx="2" presStyleCnt="3">
        <dgm:presLayoutVars>
          <dgm:bulletEnabled val="1"/>
        </dgm:presLayoutVars>
      </dgm:prSet>
      <dgm:spPr/>
    </dgm:pt>
    <dgm:pt modelId="{76DC47EC-DC84-499A-92B6-79ED97DC62EC}" type="pres">
      <dgm:prSet presAssocID="{FFD91735-9691-4CBF-BA75-9ABE5221BDE6}" presName="ThreeNodes_2_text" presStyleLbl="node1" presStyleIdx="2" presStyleCnt="3">
        <dgm:presLayoutVars>
          <dgm:bulletEnabled val="1"/>
        </dgm:presLayoutVars>
      </dgm:prSet>
      <dgm:spPr/>
    </dgm:pt>
    <dgm:pt modelId="{7D34B55F-3130-4252-B29C-DAE202CF6AB9}" type="pres">
      <dgm:prSet presAssocID="{FFD91735-9691-4CBF-BA75-9ABE5221BDE6}" presName="ThreeNodes_3_text" presStyleLbl="node1" presStyleIdx="2" presStyleCnt="3">
        <dgm:presLayoutVars>
          <dgm:bulletEnabled val="1"/>
        </dgm:presLayoutVars>
      </dgm:prSet>
      <dgm:spPr/>
    </dgm:pt>
  </dgm:ptLst>
  <dgm:cxnLst>
    <dgm:cxn modelId="{031BCC0A-54A6-4B28-8EC8-CAB9A89D52F1}" type="presOf" srcId="{FFD91735-9691-4CBF-BA75-9ABE5221BDE6}" destId="{CEC161BE-B532-44AB-ACBA-51A9EB3CB402}" srcOrd="0" destOrd="0" presId="urn:microsoft.com/office/officeart/2005/8/layout/vProcess5"/>
    <dgm:cxn modelId="{C1F32E0F-0EAF-4C6A-86A8-9580456DB327}" type="presOf" srcId="{CAC85609-B2E3-4999-9A3F-F7D1A91568D4}" destId="{76DC47EC-DC84-499A-92B6-79ED97DC62EC}" srcOrd="1" destOrd="0" presId="urn:microsoft.com/office/officeart/2005/8/layout/vProcess5"/>
    <dgm:cxn modelId="{7CBDDC27-7C2B-4A0C-B726-E33D0086E453}" srcId="{FFD91735-9691-4CBF-BA75-9ABE5221BDE6}" destId="{CAC85609-B2E3-4999-9A3F-F7D1A91568D4}" srcOrd="1" destOrd="0" parTransId="{C15D4789-ABCC-4039-8C78-B59FF8982D3A}" sibTransId="{4F7068D6-3D66-405A-8C56-73A42D100AFC}"/>
    <dgm:cxn modelId="{B47B2A60-F741-4ADB-97AC-51B4C2D4301D}" type="presOf" srcId="{44BF51DC-580C-46BA-BD3D-C9CC10A7228B}" destId="{66FC23EC-39BF-4C44-8BFB-05B96561D44D}" srcOrd="0" destOrd="0" presId="urn:microsoft.com/office/officeart/2005/8/layout/vProcess5"/>
    <dgm:cxn modelId="{6B26F042-A32F-4093-BFC3-8FCD96819FBE}" srcId="{FFD91735-9691-4CBF-BA75-9ABE5221BDE6}" destId="{5BDCCC02-7C8A-47C0-BF79-38B4C2EA7E91}" srcOrd="0" destOrd="0" parTransId="{D34AA0AD-6616-4D64-819D-346121FAC465}" sibTransId="{44BF51DC-580C-46BA-BD3D-C9CC10A7228B}"/>
    <dgm:cxn modelId="{0B394C4C-4838-45EF-A828-E8974F063E0D}" type="presOf" srcId="{CAC85609-B2E3-4999-9A3F-F7D1A91568D4}" destId="{426CD094-64EB-48F5-A6F4-C4540AA1606A}" srcOrd="0" destOrd="0" presId="urn:microsoft.com/office/officeart/2005/8/layout/vProcess5"/>
    <dgm:cxn modelId="{C6A1FEB5-0246-48CA-9D99-CBAB6389E3BE}" srcId="{FFD91735-9691-4CBF-BA75-9ABE5221BDE6}" destId="{F9199310-3078-4C79-8FED-16DDFB26FE59}" srcOrd="2" destOrd="0" parTransId="{D6508FBF-B876-4997-930B-90E4A1385590}" sibTransId="{11DFE843-5265-4E92-B8EE-5CE013919CD0}"/>
    <dgm:cxn modelId="{A8EE3AC7-7DFF-42F3-9797-0BC3BAB2754C}" type="presOf" srcId="{5BDCCC02-7C8A-47C0-BF79-38B4C2EA7E91}" destId="{A108FED0-4D85-4711-A27B-B0F3B2385A6C}" srcOrd="0" destOrd="0" presId="urn:microsoft.com/office/officeart/2005/8/layout/vProcess5"/>
    <dgm:cxn modelId="{60D82ED2-166A-47A7-84CE-25A74C3F09D0}" type="presOf" srcId="{4F7068D6-3D66-405A-8C56-73A42D100AFC}" destId="{3B848DE4-3835-46D4-8B42-87C652B0C73C}" srcOrd="0" destOrd="0" presId="urn:microsoft.com/office/officeart/2005/8/layout/vProcess5"/>
    <dgm:cxn modelId="{665FACD9-7EAF-45C6-A937-2F053FF9086E}" type="presOf" srcId="{5BDCCC02-7C8A-47C0-BF79-38B4C2EA7E91}" destId="{98138F25-CC40-4B99-89DE-B604707D0E59}" srcOrd="1" destOrd="0" presId="urn:microsoft.com/office/officeart/2005/8/layout/vProcess5"/>
    <dgm:cxn modelId="{A5CC4DE8-7BCA-46EF-8AC6-2E5BF66AED60}" type="presOf" srcId="{F9199310-3078-4C79-8FED-16DDFB26FE59}" destId="{7D34B55F-3130-4252-B29C-DAE202CF6AB9}" srcOrd="1" destOrd="0" presId="urn:microsoft.com/office/officeart/2005/8/layout/vProcess5"/>
    <dgm:cxn modelId="{685892F0-F72D-4DED-BD1B-29FC2F219FD5}" type="presOf" srcId="{F9199310-3078-4C79-8FED-16DDFB26FE59}" destId="{84C73754-9152-487A-A6E1-9846D290F3F7}" srcOrd="0" destOrd="0" presId="urn:microsoft.com/office/officeart/2005/8/layout/vProcess5"/>
    <dgm:cxn modelId="{CDFD43FA-D806-48E4-A5B5-4FD73E5AAAB1}" type="presParOf" srcId="{CEC161BE-B532-44AB-ACBA-51A9EB3CB402}" destId="{5E83124D-F187-43FD-88E3-42ABED4D0FB1}" srcOrd="0" destOrd="0" presId="urn:microsoft.com/office/officeart/2005/8/layout/vProcess5"/>
    <dgm:cxn modelId="{47158893-961D-46C9-8AC8-EF9305CE6831}" type="presParOf" srcId="{CEC161BE-B532-44AB-ACBA-51A9EB3CB402}" destId="{A108FED0-4D85-4711-A27B-B0F3B2385A6C}" srcOrd="1" destOrd="0" presId="urn:microsoft.com/office/officeart/2005/8/layout/vProcess5"/>
    <dgm:cxn modelId="{8C087DD5-82CB-4796-BBE8-2F6C897B4EA8}" type="presParOf" srcId="{CEC161BE-B532-44AB-ACBA-51A9EB3CB402}" destId="{426CD094-64EB-48F5-A6F4-C4540AA1606A}" srcOrd="2" destOrd="0" presId="urn:microsoft.com/office/officeart/2005/8/layout/vProcess5"/>
    <dgm:cxn modelId="{325D1294-87C0-4F3B-89EE-DE4148521EF4}" type="presParOf" srcId="{CEC161BE-B532-44AB-ACBA-51A9EB3CB402}" destId="{84C73754-9152-487A-A6E1-9846D290F3F7}" srcOrd="3" destOrd="0" presId="urn:microsoft.com/office/officeart/2005/8/layout/vProcess5"/>
    <dgm:cxn modelId="{8454A26F-1BDC-4655-BF3A-FB701A29B2D7}" type="presParOf" srcId="{CEC161BE-B532-44AB-ACBA-51A9EB3CB402}" destId="{66FC23EC-39BF-4C44-8BFB-05B96561D44D}" srcOrd="4" destOrd="0" presId="urn:microsoft.com/office/officeart/2005/8/layout/vProcess5"/>
    <dgm:cxn modelId="{60F1EB56-652C-4FF5-86BE-49AFDDF31640}" type="presParOf" srcId="{CEC161BE-B532-44AB-ACBA-51A9EB3CB402}" destId="{3B848DE4-3835-46D4-8B42-87C652B0C73C}" srcOrd="5" destOrd="0" presId="urn:microsoft.com/office/officeart/2005/8/layout/vProcess5"/>
    <dgm:cxn modelId="{512560B3-59DD-4A6E-A972-D6092F80A802}" type="presParOf" srcId="{CEC161BE-B532-44AB-ACBA-51A9EB3CB402}" destId="{98138F25-CC40-4B99-89DE-B604707D0E59}" srcOrd="6" destOrd="0" presId="urn:microsoft.com/office/officeart/2005/8/layout/vProcess5"/>
    <dgm:cxn modelId="{3D4F599B-AF4D-4414-B3F9-B9B1C15F833F}" type="presParOf" srcId="{CEC161BE-B532-44AB-ACBA-51A9EB3CB402}" destId="{76DC47EC-DC84-499A-92B6-79ED97DC62EC}" srcOrd="7" destOrd="0" presId="urn:microsoft.com/office/officeart/2005/8/layout/vProcess5"/>
    <dgm:cxn modelId="{9467BC05-FE7D-4549-B397-D10927FE64EA}" type="presParOf" srcId="{CEC161BE-B532-44AB-ACBA-51A9EB3CB402}" destId="{7D34B55F-3130-4252-B29C-DAE202CF6AB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DE4050-9B3A-4502-9F6B-36582F959DE8}"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CB708A7B-B1AC-4CF4-B7D1-1E98C6CC6986}">
      <dgm:prSet/>
      <dgm:spPr/>
      <dgm:t>
        <a:bodyPr/>
        <a:lstStyle/>
        <a:p>
          <a:r>
            <a:rPr lang="en-GB" b="1" dirty="0">
              <a:latin typeface="Times New Roman" panose="02020603050405020304" pitchFamily="18" charset="0"/>
              <a:cs typeface="Times New Roman" panose="02020603050405020304" pitchFamily="18" charset="0"/>
            </a:rPr>
            <a:t>PHYSICAL TENSION IN HER SHOULDERS, STOMACH AND LEGS</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6538DE75-DF6B-4537-AEFB-154EA5E5E2EA}" type="parTrans" cxnId="{EEA01126-F00F-4DB8-A604-2BE4AF2FFB9F}">
      <dgm:prSet/>
      <dgm:spPr/>
      <dgm:t>
        <a:bodyPr/>
        <a:lstStyle/>
        <a:p>
          <a:endParaRPr lang="en-US"/>
        </a:p>
      </dgm:t>
    </dgm:pt>
    <dgm:pt modelId="{57296903-B721-41F1-BDA8-3B2F90399287}" type="sibTrans" cxnId="{EEA01126-F00F-4DB8-A604-2BE4AF2FFB9F}">
      <dgm:prSet/>
      <dgm:spPr/>
      <dgm:t>
        <a:bodyPr/>
        <a:lstStyle/>
        <a:p>
          <a:endParaRPr lang="en-US"/>
        </a:p>
      </dgm:t>
    </dgm:pt>
    <dgm:pt modelId="{BEB4B5A1-89BF-4072-9E2F-FC8F5B82A096}">
      <dgm:prSet/>
      <dgm:spPr/>
      <dgm:t>
        <a:bodyPr/>
        <a:lstStyle/>
        <a:p>
          <a:r>
            <a:rPr lang="en-GB" b="1" dirty="0">
              <a:latin typeface="Times New Roman" panose="02020603050405020304" pitchFamily="18" charset="0"/>
              <a:cs typeface="Times New Roman" panose="02020603050405020304" pitchFamily="18" charset="0"/>
            </a:rPr>
            <a:t>ANXIETY</a:t>
          </a:r>
          <a:endParaRPr lang="en-US" dirty="0">
            <a:latin typeface="Times New Roman" panose="02020603050405020304" pitchFamily="18" charset="0"/>
            <a:cs typeface="Times New Roman" panose="02020603050405020304" pitchFamily="18" charset="0"/>
          </a:endParaRPr>
        </a:p>
      </dgm:t>
    </dgm:pt>
    <dgm:pt modelId="{3FA5F112-CD1D-4529-96BD-0812AA7DD591}" type="parTrans" cxnId="{BBE37022-6109-48B0-A5E3-2B0271913416}">
      <dgm:prSet/>
      <dgm:spPr/>
      <dgm:t>
        <a:bodyPr/>
        <a:lstStyle/>
        <a:p>
          <a:endParaRPr lang="en-US"/>
        </a:p>
      </dgm:t>
    </dgm:pt>
    <dgm:pt modelId="{47F8E6EE-2B96-4270-A8B3-B135233F3498}" type="sibTrans" cxnId="{BBE37022-6109-48B0-A5E3-2B0271913416}">
      <dgm:prSet/>
      <dgm:spPr/>
      <dgm:t>
        <a:bodyPr/>
        <a:lstStyle/>
        <a:p>
          <a:endParaRPr lang="en-US"/>
        </a:p>
      </dgm:t>
    </dgm:pt>
    <dgm:pt modelId="{47327EE4-4B17-4B3E-B5DC-9815684729B1}">
      <dgm:prSet/>
      <dgm:spPr/>
      <dgm:t>
        <a:bodyPr/>
        <a:lstStyle/>
        <a:p>
          <a:r>
            <a:rPr lang="en-GB" b="1" dirty="0">
              <a:latin typeface="Times New Roman" panose="02020603050405020304" pitchFamily="18" charset="0"/>
              <a:cs typeface="Times New Roman" panose="02020603050405020304" pitchFamily="18" charset="0"/>
            </a:rPr>
            <a:t>SLEEP PROBLEMS                    LOOKS AFTER HER MUM WHO HAS ALZHEIMERS </a:t>
          </a:r>
          <a:endParaRPr lang="en-US" dirty="0">
            <a:latin typeface="Times New Roman" panose="02020603050405020304" pitchFamily="18" charset="0"/>
            <a:cs typeface="Times New Roman" panose="02020603050405020304" pitchFamily="18" charset="0"/>
          </a:endParaRPr>
        </a:p>
      </dgm:t>
    </dgm:pt>
    <dgm:pt modelId="{65FB0F83-EB96-4387-819A-F5487B190BE7}" type="parTrans" cxnId="{3977E898-C139-4E78-9CB3-C3CCC3459524}">
      <dgm:prSet/>
      <dgm:spPr/>
      <dgm:t>
        <a:bodyPr/>
        <a:lstStyle/>
        <a:p>
          <a:endParaRPr lang="en-US"/>
        </a:p>
      </dgm:t>
    </dgm:pt>
    <dgm:pt modelId="{0FDEAAD4-91A4-4207-B37D-2DBE6255D1A4}" type="sibTrans" cxnId="{3977E898-C139-4E78-9CB3-C3CCC3459524}">
      <dgm:prSet/>
      <dgm:spPr/>
      <dgm:t>
        <a:bodyPr/>
        <a:lstStyle/>
        <a:p>
          <a:endParaRPr lang="en-US"/>
        </a:p>
      </dgm:t>
    </dgm:pt>
    <dgm:pt modelId="{0AFFE321-2485-48CB-9D02-8BD61C267D1D}">
      <dgm:prSet/>
      <dgm:spPr/>
      <dgm:t>
        <a:bodyPr/>
        <a:lstStyle/>
        <a:p>
          <a:r>
            <a:rPr lang="en-GB" b="1" dirty="0">
              <a:latin typeface="Times New Roman" panose="02020603050405020304" pitchFamily="18" charset="0"/>
              <a:cs typeface="Times New Roman" panose="02020603050405020304" pitchFamily="18" charset="0"/>
            </a:rPr>
            <a:t>STRESSED AND WORRIED ALL THE TIME                                                   ANTIDEPRESSANTS </a:t>
          </a:r>
          <a:endParaRPr lang="en-US" dirty="0">
            <a:latin typeface="Times New Roman" panose="02020603050405020304" pitchFamily="18" charset="0"/>
            <a:cs typeface="Times New Roman" panose="02020603050405020304" pitchFamily="18" charset="0"/>
          </a:endParaRPr>
        </a:p>
      </dgm:t>
    </dgm:pt>
    <dgm:pt modelId="{592A5209-3750-498F-A5C9-36A5815F0CB7}" type="parTrans" cxnId="{AA3BD626-E39A-4DA9-8F02-CD0D51BE39BD}">
      <dgm:prSet/>
      <dgm:spPr/>
      <dgm:t>
        <a:bodyPr/>
        <a:lstStyle/>
        <a:p>
          <a:endParaRPr lang="en-US"/>
        </a:p>
      </dgm:t>
    </dgm:pt>
    <dgm:pt modelId="{2F5279E7-3023-42FF-9E36-254EE6B18841}" type="sibTrans" cxnId="{AA3BD626-E39A-4DA9-8F02-CD0D51BE39BD}">
      <dgm:prSet/>
      <dgm:spPr/>
      <dgm:t>
        <a:bodyPr/>
        <a:lstStyle/>
        <a:p>
          <a:endParaRPr lang="en-US"/>
        </a:p>
      </dgm:t>
    </dgm:pt>
    <dgm:pt modelId="{4493F718-C5AC-4F2E-A979-96677FAFE3DC}">
      <dgm:prSet/>
      <dgm:spPr/>
      <dgm:t>
        <a:bodyPr/>
        <a:lstStyle/>
        <a:p>
          <a:r>
            <a:rPr lang="en-GB" b="1" dirty="0">
              <a:latin typeface="Times New Roman" panose="02020603050405020304" pitchFamily="18" charset="0"/>
              <a:cs typeface="Times New Roman" panose="02020603050405020304" pitchFamily="18" charset="0"/>
            </a:rPr>
            <a:t>DIFFICULTY BREATHING</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                                            ALWAYS BEEN A WORRIER</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F6160E02-2831-44E0-9D02-B934CEE36F22}" type="parTrans" cxnId="{1B20F2F0-CBAC-4DB6-BF3E-2A277935BBB4}">
      <dgm:prSet/>
      <dgm:spPr/>
      <dgm:t>
        <a:bodyPr/>
        <a:lstStyle/>
        <a:p>
          <a:endParaRPr lang="en-US"/>
        </a:p>
      </dgm:t>
    </dgm:pt>
    <dgm:pt modelId="{7CBFFC20-34B6-40C6-83F7-C14A8E914D47}" type="sibTrans" cxnId="{1B20F2F0-CBAC-4DB6-BF3E-2A277935BBB4}">
      <dgm:prSet/>
      <dgm:spPr/>
      <dgm:t>
        <a:bodyPr/>
        <a:lstStyle/>
        <a:p>
          <a:endParaRPr lang="en-US"/>
        </a:p>
      </dgm:t>
    </dgm:pt>
    <dgm:pt modelId="{7D09BE3B-65C9-4B0E-A188-999E4C8CBAF7}">
      <dgm:prSet/>
      <dgm:spPr/>
      <dgm:t>
        <a:bodyPr/>
        <a:lstStyle/>
        <a:p>
          <a:r>
            <a:rPr lang="en-GB" b="1" dirty="0">
              <a:latin typeface="Times New Roman" panose="02020603050405020304" pitchFamily="18" charset="0"/>
              <a:cs typeface="Times New Roman" panose="02020603050405020304" pitchFamily="18" charset="0"/>
            </a:rPr>
            <a:t>FREQUENT VISITS TO GP</a:t>
          </a:r>
          <a:r>
            <a:rPr lang="en-GB" b="1" dirty="0"/>
            <a:t>                                                                </a:t>
          </a:r>
          <a:r>
            <a:rPr lang="en-GB" dirty="0"/>
            <a:t> </a:t>
          </a:r>
          <a:r>
            <a:rPr lang="en-GB" b="1" dirty="0"/>
            <a:t>                         </a:t>
          </a:r>
          <a:r>
            <a:rPr lang="en-GB" dirty="0"/>
            <a:t>                  </a:t>
          </a:r>
          <a:endParaRPr lang="en-US" dirty="0"/>
        </a:p>
      </dgm:t>
    </dgm:pt>
    <dgm:pt modelId="{8A34BB0B-2B4D-496E-9B02-A862CDC427AC}" type="parTrans" cxnId="{AAFE9186-C085-42F6-B385-557BB23C7BA3}">
      <dgm:prSet/>
      <dgm:spPr/>
      <dgm:t>
        <a:bodyPr/>
        <a:lstStyle/>
        <a:p>
          <a:endParaRPr lang="en-US"/>
        </a:p>
      </dgm:t>
    </dgm:pt>
    <dgm:pt modelId="{BE3A04B5-D8A0-49DA-BBEF-C4412EDA0D59}" type="sibTrans" cxnId="{AAFE9186-C085-42F6-B385-557BB23C7BA3}">
      <dgm:prSet/>
      <dgm:spPr/>
      <dgm:t>
        <a:bodyPr/>
        <a:lstStyle/>
        <a:p>
          <a:endParaRPr lang="en-US"/>
        </a:p>
      </dgm:t>
    </dgm:pt>
    <dgm:pt modelId="{EDDC1B17-2CFB-4FB1-A878-E539D88AC177}">
      <dgm:prSet/>
      <dgm:spPr/>
      <dgm:t>
        <a:bodyPr/>
        <a:lstStyle/>
        <a:p>
          <a:r>
            <a:rPr lang="en-GB" b="1" dirty="0">
              <a:latin typeface="Times New Roman" panose="02020603050405020304" pitchFamily="18" charset="0"/>
              <a:cs typeface="Times New Roman" panose="02020603050405020304" pitchFamily="18" charset="0"/>
            </a:rPr>
            <a:t>FREQUENT VISITS TO GP</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HEART RACING                                  COUNSELLING   </a:t>
          </a:r>
          <a:endParaRPr lang="en-US" dirty="0">
            <a:latin typeface="Times New Roman" panose="02020603050405020304" pitchFamily="18" charset="0"/>
            <a:cs typeface="Times New Roman" panose="02020603050405020304" pitchFamily="18" charset="0"/>
          </a:endParaRPr>
        </a:p>
      </dgm:t>
    </dgm:pt>
    <dgm:pt modelId="{383BF7C0-EF15-43FA-84DE-D1A22F119362}" type="parTrans" cxnId="{590A88B8-295E-45D8-9F4B-0ABD88308371}">
      <dgm:prSet/>
      <dgm:spPr/>
      <dgm:t>
        <a:bodyPr/>
        <a:lstStyle/>
        <a:p>
          <a:endParaRPr lang="en-US"/>
        </a:p>
      </dgm:t>
    </dgm:pt>
    <dgm:pt modelId="{03C1C591-E621-4E0C-A765-6CB0374CFA70}" type="sibTrans" cxnId="{590A88B8-295E-45D8-9F4B-0ABD88308371}">
      <dgm:prSet/>
      <dgm:spPr/>
      <dgm:t>
        <a:bodyPr/>
        <a:lstStyle/>
        <a:p>
          <a:endParaRPr lang="en-US"/>
        </a:p>
      </dgm:t>
    </dgm:pt>
    <dgm:pt modelId="{7D6DF664-128C-47CB-B370-09BDF5FCCC25}">
      <dgm:prSet/>
      <dgm:spPr/>
      <dgm:t>
        <a:bodyPr/>
        <a:lstStyle/>
        <a:p>
          <a:r>
            <a:rPr lang="en-GB" b="1" dirty="0">
              <a:latin typeface="Times New Roman" panose="02020603050405020304" pitchFamily="18" charset="0"/>
              <a:cs typeface="Times New Roman" panose="02020603050405020304" pitchFamily="18" charset="0"/>
            </a:rPr>
            <a:t>DEPRESSED                              LOSS OF CONTROL                            TIRED AND IRRITABLE         DIFFICULT DIVORCE</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4ED643C6-E036-43F2-8011-8CCD72C6EFDB}" type="parTrans" cxnId="{97D1DEDD-A99C-4F81-865B-45DA1AE65BCC}">
      <dgm:prSet/>
      <dgm:spPr/>
      <dgm:t>
        <a:bodyPr/>
        <a:lstStyle/>
        <a:p>
          <a:endParaRPr lang="en-US"/>
        </a:p>
      </dgm:t>
    </dgm:pt>
    <dgm:pt modelId="{9A8F0F5E-632A-4593-9485-00B2F118D2EF}" type="sibTrans" cxnId="{97D1DEDD-A99C-4F81-865B-45DA1AE65BCC}">
      <dgm:prSet/>
      <dgm:spPr/>
      <dgm:t>
        <a:bodyPr/>
        <a:lstStyle/>
        <a:p>
          <a:endParaRPr lang="en-US"/>
        </a:p>
      </dgm:t>
    </dgm:pt>
    <dgm:pt modelId="{5ACE76B3-9E85-490A-984D-BBDB5E38A021}">
      <dgm:prSet custT="1"/>
      <dgm:spPr/>
      <dgm:t>
        <a:bodyPr/>
        <a:lstStyle/>
        <a:p>
          <a:r>
            <a:rPr lang="en-GB" sz="1600" b="1" dirty="0">
              <a:latin typeface="Times New Roman" panose="02020603050405020304" pitchFamily="18" charset="0"/>
              <a:cs typeface="Times New Roman" panose="02020603050405020304" pitchFamily="18" charset="0"/>
            </a:rPr>
            <a:t>Suicidal thoughts      Illness      Fatigue    Concentration</a:t>
          </a:r>
          <a:endParaRPr lang="en-GB" sz="1600" dirty="0">
            <a:latin typeface="Times New Roman" panose="02020603050405020304" pitchFamily="18" charset="0"/>
            <a:cs typeface="Times New Roman" panose="02020603050405020304" pitchFamily="18" charset="0"/>
          </a:endParaRPr>
        </a:p>
      </dgm:t>
    </dgm:pt>
    <dgm:pt modelId="{77FE8B6B-E689-4157-B4B8-5BB82ADE8461}" type="parTrans" cxnId="{1E870B51-F580-4398-A338-3488A46B8153}">
      <dgm:prSet/>
      <dgm:spPr/>
      <dgm:t>
        <a:bodyPr/>
        <a:lstStyle/>
        <a:p>
          <a:endParaRPr lang="en-GB"/>
        </a:p>
      </dgm:t>
    </dgm:pt>
    <dgm:pt modelId="{8CC58BC1-A4A4-4F0A-9421-2DF7A09D4DF8}" type="sibTrans" cxnId="{1E870B51-F580-4398-A338-3488A46B8153}">
      <dgm:prSet/>
      <dgm:spPr/>
      <dgm:t>
        <a:bodyPr/>
        <a:lstStyle/>
        <a:p>
          <a:endParaRPr lang="en-GB"/>
        </a:p>
      </dgm:t>
    </dgm:pt>
    <dgm:pt modelId="{63A0E4D3-A698-470D-AE79-DE5204FC30F1}" type="pres">
      <dgm:prSet presAssocID="{D4DE4050-9B3A-4502-9F6B-36582F959DE8}" presName="root" presStyleCnt="0">
        <dgm:presLayoutVars>
          <dgm:dir/>
          <dgm:resizeHandles val="exact"/>
        </dgm:presLayoutVars>
      </dgm:prSet>
      <dgm:spPr/>
    </dgm:pt>
    <dgm:pt modelId="{33AFE6F3-05D7-43EA-824E-3E8CD27EDB92}" type="pres">
      <dgm:prSet presAssocID="{D4DE4050-9B3A-4502-9F6B-36582F959DE8}" presName="container" presStyleCnt="0">
        <dgm:presLayoutVars>
          <dgm:dir/>
          <dgm:resizeHandles val="exact"/>
        </dgm:presLayoutVars>
      </dgm:prSet>
      <dgm:spPr/>
    </dgm:pt>
    <dgm:pt modelId="{3D0C7F5C-5B1E-4B61-8E3E-5480478AF52C}" type="pres">
      <dgm:prSet presAssocID="{CB708A7B-B1AC-4CF4-B7D1-1E98C6CC6986}" presName="compNode" presStyleCnt="0"/>
      <dgm:spPr/>
    </dgm:pt>
    <dgm:pt modelId="{0B8E5958-1558-40CE-AA98-ED1E0F7522E9}" type="pres">
      <dgm:prSet presAssocID="{CB708A7B-B1AC-4CF4-B7D1-1E98C6CC6986}" presName="iconBgRect" presStyleLbl="bgShp" presStyleIdx="0" presStyleCnt="9"/>
      <dgm:spPr/>
    </dgm:pt>
    <dgm:pt modelId="{3F206D17-2FC9-4549-B394-9DF8C4E1C5AB}" type="pres">
      <dgm:prSet presAssocID="{CB708A7B-B1AC-4CF4-B7D1-1E98C6CC6986}" presName="iconRect" presStyleLbl="node1" presStyleIdx="0" presStyleCnt="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3A76F2B1-D483-4FCC-8F93-322C78B23FDD}" type="pres">
      <dgm:prSet presAssocID="{CB708A7B-B1AC-4CF4-B7D1-1E98C6CC6986}" presName="spaceRect" presStyleCnt="0"/>
      <dgm:spPr/>
    </dgm:pt>
    <dgm:pt modelId="{63EF6E12-9563-4EFB-9736-1651410DFD0F}" type="pres">
      <dgm:prSet presAssocID="{CB708A7B-B1AC-4CF4-B7D1-1E98C6CC6986}" presName="textRect" presStyleLbl="revTx" presStyleIdx="0" presStyleCnt="9">
        <dgm:presLayoutVars>
          <dgm:chMax val="1"/>
          <dgm:chPref val="1"/>
        </dgm:presLayoutVars>
      </dgm:prSet>
      <dgm:spPr/>
    </dgm:pt>
    <dgm:pt modelId="{0E5296DF-60F0-410C-B97F-96E25EEBD62C}" type="pres">
      <dgm:prSet presAssocID="{57296903-B721-41F1-BDA8-3B2F90399287}" presName="sibTrans" presStyleLbl="sibTrans2D1" presStyleIdx="0" presStyleCnt="0"/>
      <dgm:spPr/>
    </dgm:pt>
    <dgm:pt modelId="{509C91E4-0DED-4FCE-98FB-CCD3B2E323D8}" type="pres">
      <dgm:prSet presAssocID="{BEB4B5A1-89BF-4072-9E2F-FC8F5B82A096}" presName="compNode" presStyleCnt="0"/>
      <dgm:spPr/>
    </dgm:pt>
    <dgm:pt modelId="{DB6D12E4-4A22-47BD-892C-52E5E9FCD6E9}" type="pres">
      <dgm:prSet presAssocID="{BEB4B5A1-89BF-4072-9E2F-FC8F5B82A096}" presName="iconBgRect" presStyleLbl="bgShp" presStyleIdx="1" presStyleCnt="9"/>
      <dgm:spPr/>
    </dgm:pt>
    <dgm:pt modelId="{CC27B649-B988-4509-B2A5-C996D1DDD882}" type="pres">
      <dgm:prSet presAssocID="{BEB4B5A1-89BF-4072-9E2F-FC8F5B82A096}" presName="iconRect" presStyleLbl="node1" presStyleIdx="1" presStyleCnt="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Face with Solid Fill"/>
        </a:ext>
      </dgm:extLst>
    </dgm:pt>
    <dgm:pt modelId="{F9E18EC7-73D0-4D33-84C3-503BABF4C5E9}" type="pres">
      <dgm:prSet presAssocID="{BEB4B5A1-89BF-4072-9E2F-FC8F5B82A096}" presName="spaceRect" presStyleCnt="0"/>
      <dgm:spPr/>
    </dgm:pt>
    <dgm:pt modelId="{D011F743-AEF5-4AFE-9290-FDB1EE4AA22E}" type="pres">
      <dgm:prSet presAssocID="{BEB4B5A1-89BF-4072-9E2F-FC8F5B82A096}" presName="textRect" presStyleLbl="revTx" presStyleIdx="1" presStyleCnt="9">
        <dgm:presLayoutVars>
          <dgm:chMax val="1"/>
          <dgm:chPref val="1"/>
        </dgm:presLayoutVars>
      </dgm:prSet>
      <dgm:spPr/>
    </dgm:pt>
    <dgm:pt modelId="{3CD5E015-66BC-40C0-9E01-C62FAD94FDBC}" type="pres">
      <dgm:prSet presAssocID="{47F8E6EE-2B96-4270-A8B3-B135233F3498}" presName="sibTrans" presStyleLbl="sibTrans2D1" presStyleIdx="0" presStyleCnt="0"/>
      <dgm:spPr/>
    </dgm:pt>
    <dgm:pt modelId="{9DB42091-CF9E-483D-B5FC-26A498998E18}" type="pres">
      <dgm:prSet presAssocID="{47327EE4-4B17-4B3E-B5DC-9815684729B1}" presName="compNode" presStyleCnt="0"/>
      <dgm:spPr/>
    </dgm:pt>
    <dgm:pt modelId="{7E980AD2-F020-4CDF-8AF0-E16F3C208C19}" type="pres">
      <dgm:prSet presAssocID="{47327EE4-4B17-4B3E-B5DC-9815684729B1}" presName="iconBgRect" presStyleLbl="bgShp" presStyleIdx="2" presStyleCnt="9"/>
      <dgm:spPr/>
    </dgm:pt>
    <dgm:pt modelId="{6698C591-D59D-41BE-BBEB-CE526966D937}" type="pres">
      <dgm:prSet presAssocID="{47327EE4-4B17-4B3E-B5DC-9815684729B1}" presName="iconRect" presStyleLbl="node1" presStyleIdx="2" presStyleCnt="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B9024ED4-0129-45B1-AD6B-7E8243174047}" type="pres">
      <dgm:prSet presAssocID="{47327EE4-4B17-4B3E-B5DC-9815684729B1}" presName="spaceRect" presStyleCnt="0"/>
      <dgm:spPr/>
    </dgm:pt>
    <dgm:pt modelId="{2CE7275A-D6AF-4F07-B22F-CFBE02378A64}" type="pres">
      <dgm:prSet presAssocID="{47327EE4-4B17-4B3E-B5DC-9815684729B1}" presName="textRect" presStyleLbl="revTx" presStyleIdx="2" presStyleCnt="9">
        <dgm:presLayoutVars>
          <dgm:chMax val="1"/>
          <dgm:chPref val="1"/>
        </dgm:presLayoutVars>
      </dgm:prSet>
      <dgm:spPr/>
    </dgm:pt>
    <dgm:pt modelId="{DE8AE0FB-6D3B-4858-BF5A-69962FD79BC9}" type="pres">
      <dgm:prSet presAssocID="{0FDEAAD4-91A4-4207-B37D-2DBE6255D1A4}" presName="sibTrans" presStyleLbl="sibTrans2D1" presStyleIdx="0" presStyleCnt="0"/>
      <dgm:spPr/>
    </dgm:pt>
    <dgm:pt modelId="{E925DA02-5B86-451E-88D4-51837DDE9197}" type="pres">
      <dgm:prSet presAssocID="{0AFFE321-2485-48CB-9D02-8BD61C267D1D}" presName="compNode" presStyleCnt="0"/>
      <dgm:spPr/>
    </dgm:pt>
    <dgm:pt modelId="{D5CA2F72-7339-4C3F-BC2F-D3D68D0A59F5}" type="pres">
      <dgm:prSet presAssocID="{0AFFE321-2485-48CB-9D02-8BD61C267D1D}" presName="iconBgRect" presStyleLbl="bgShp" presStyleIdx="3" presStyleCnt="9"/>
      <dgm:spPr/>
    </dgm:pt>
    <dgm:pt modelId="{C940BF34-6251-4C9D-AED8-D3420489ED30}" type="pres">
      <dgm:prSet presAssocID="{0AFFE321-2485-48CB-9D02-8BD61C267D1D}" presName="iconRect" presStyleLbl="node1" presStyleIdx="3" presStyleCnt="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ried Face with Solid Fill"/>
        </a:ext>
      </dgm:extLst>
    </dgm:pt>
    <dgm:pt modelId="{3C37DC96-07A1-4697-9951-5FE87DE49344}" type="pres">
      <dgm:prSet presAssocID="{0AFFE321-2485-48CB-9D02-8BD61C267D1D}" presName="spaceRect" presStyleCnt="0"/>
      <dgm:spPr/>
    </dgm:pt>
    <dgm:pt modelId="{3B161DFB-17B9-407F-A284-25152291B2E8}" type="pres">
      <dgm:prSet presAssocID="{0AFFE321-2485-48CB-9D02-8BD61C267D1D}" presName="textRect" presStyleLbl="revTx" presStyleIdx="3" presStyleCnt="9">
        <dgm:presLayoutVars>
          <dgm:chMax val="1"/>
          <dgm:chPref val="1"/>
        </dgm:presLayoutVars>
      </dgm:prSet>
      <dgm:spPr/>
    </dgm:pt>
    <dgm:pt modelId="{46D1A91A-DB43-44D3-BBA7-0FBAD08355B6}" type="pres">
      <dgm:prSet presAssocID="{2F5279E7-3023-42FF-9E36-254EE6B18841}" presName="sibTrans" presStyleLbl="sibTrans2D1" presStyleIdx="0" presStyleCnt="0"/>
      <dgm:spPr/>
    </dgm:pt>
    <dgm:pt modelId="{73F0563F-C332-41B0-BF56-53C425D60987}" type="pres">
      <dgm:prSet presAssocID="{4493F718-C5AC-4F2E-A979-96677FAFE3DC}" presName="compNode" presStyleCnt="0"/>
      <dgm:spPr/>
    </dgm:pt>
    <dgm:pt modelId="{7313A839-AEB2-49B4-9A93-C8494F78EC39}" type="pres">
      <dgm:prSet presAssocID="{4493F718-C5AC-4F2E-A979-96677FAFE3DC}" presName="iconBgRect" presStyleLbl="bgShp" presStyleIdx="4" presStyleCnt="9"/>
      <dgm:spPr/>
    </dgm:pt>
    <dgm:pt modelId="{677453A3-CABA-4061-9ACF-7D2A9DEAEDC6}" type="pres">
      <dgm:prSet presAssocID="{4493F718-C5AC-4F2E-A979-96677FAFE3DC}" presName="iconRect" presStyleLbl="node1" presStyleIdx="4" presStyleCnt="9"/>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ungs"/>
        </a:ext>
      </dgm:extLst>
    </dgm:pt>
    <dgm:pt modelId="{A0D5E31C-0EEE-4E82-8766-94AE59A66C73}" type="pres">
      <dgm:prSet presAssocID="{4493F718-C5AC-4F2E-A979-96677FAFE3DC}" presName="spaceRect" presStyleCnt="0"/>
      <dgm:spPr/>
    </dgm:pt>
    <dgm:pt modelId="{E9CFE035-01C8-4B14-ADFB-9601EE66381F}" type="pres">
      <dgm:prSet presAssocID="{4493F718-C5AC-4F2E-A979-96677FAFE3DC}" presName="textRect" presStyleLbl="revTx" presStyleIdx="4" presStyleCnt="9">
        <dgm:presLayoutVars>
          <dgm:chMax val="1"/>
          <dgm:chPref val="1"/>
        </dgm:presLayoutVars>
      </dgm:prSet>
      <dgm:spPr/>
    </dgm:pt>
    <dgm:pt modelId="{10E70116-61CD-49CD-9EBC-6BFC727D206D}" type="pres">
      <dgm:prSet presAssocID="{7CBFFC20-34B6-40C6-83F7-C14A8E914D47}" presName="sibTrans" presStyleLbl="sibTrans2D1" presStyleIdx="0" presStyleCnt="0"/>
      <dgm:spPr/>
    </dgm:pt>
    <dgm:pt modelId="{9600FD46-3516-488E-A197-1B6FB26BE08E}" type="pres">
      <dgm:prSet presAssocID="{7D09BE3B-65C9-4B0E-A188-999E4C8CBAF7}" presName="compNode" presStyleCnt="0"/>
      <dgm:spPr/>
    </dgm:pt>
    <dgm:pt modelId="{DF211657-3775-4BB1-B34A-621385A2C553}" type="pres">
      <dgm:prSet presAssocID="{7D09BE3B-65C9-4B0E-A188-999E4C8CBAF7}" presName="iconBgRect" presStyleLbl="bgShp" presStyleIdx="5" presStyleCnt="9"/>
      <dgm:spPr/>
    </dgm:pt>
    <dgm:pt modelId="{6F9152D8-7EBF-471F-847C-AEC3E974E225}" type="pres">
      <dgm:prSet presAssocID="{7D09BE3B-65C9-4B0E-A188-999E4C8CBAF7}" presName="iconRect" presStyleLbl="node1" presStyleIdx="5" presStyleCnt="9"/>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ethoscope"/>
        </a:ext>
      </dgm:extLst>
    </dgm:pt>
    <dgm:pt modelId="{CEBF861D-EB68-4827-86D4-0D73BEE0D91B}" type="pres">
      <dgm:prSet presAssocID="{7D09BE3B-65C9-4B0E-A188-999E4C8CBAF7}" presName="spaceRect" presStyleCnt="0"/>
      <dgm:spPr/>
    </dgm:pt>
    <dgm:pt modelId="{EDFB10D8-B77B-4E57-AF76-A9DB4FE10C4B}" type="pres">
      <dgm:prSet presAssocID="{7D09BE3B-65C9-4B0E-A188-999E4C8CBAF7}" presName="textRect" presStyleLbl="revTx" presStyleIdx="5" presStyleCnt="9">
        <dgm:presLayoutVars>
          <dgm:chMax val="1"/>
          <dgm:chPref val="1"/>
        </dgm:presLayoutVars>
      </dgm:prSet>
      <dgm:spPr/>
    </dgm:pt>
    <dgm:pt modelId="{75A486B9-D10B-450B-A1A2-488E9F1E4B94}" type="pres">
      <dgm:prSet presAssocID="{BE3A04B5-D8A0-49DA-BBEF-C4412EDA0D59}" presName="sibTrans" presStyleLbl="sibTrans2D1" presStyleIdx="0" presStyleCnt="0"/>
      <dgm:spPr/>
    </dgm:pt>
    <dgm:pt modelId="{37DE8B0A-8D74-4201-8CE3-0F874BAA7317}" type="pres">
      <dgm:prSet presAssocID="{EDDC1B17-2CFB-4FB1-A878-E539D88AC177}" presName="compNode" presStyleCnt="0"/>
      <dgm:spPr/>
    </dgm:pt>
    <dgm:pt modelId="{CB6A1ACE-A8F6-4FE7-ACEE-70B3079860EA}" type="pres">
      <dgm:prSet presAssocID="{EDDC1B17-2CFB-4FB1-A878-E539D88AC177}" presName="iconBgRect" presStyleLbl="bgShp" presStyleIdx="6" presStyleCnt="9"/>
      <dgm:spPr/>
    </dgm:pt>
    <dgm:pt modelId="{618D4BB8-9BB3-4479-BAF9-21D0F5B37DB8}" type="pres">
      <dgm:prSet presAssocID="{EDDC1B17-2CFB-4FB1-A878-E539D88AC177}" presName="iconRect" presStyleLbl="node1" presStyleIdx="6" presStyleCnt="9"/>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art"/>
        </a:ext>
      </dgm:extLst>
    </dgm:pt>
    <dgm:pt modelId="{36A29C6C-AF67-46CB-AF17-FEB5A4CFC9EF}" type="pres">
      <dgm:prSet presAssocID="{EDDC1B17-2CFB-4FB1-A878-E539D88AC177}" presName="spaceRect" presStyleCnt="0"/>
      <dgm:spPr/>
    </dgm:pt>
    <dgm:pt modelId="{5FAA5829-9183-404D-AD4F-0178D72F8068}" type="pres">
      <dgm:prSet presAssocID="{EDDC1B17-2CFB-4FB1-A878-E539D88AC177}" presName="textRect" presStyleLbl="revTx" presStyleIdx="6" presStyleCnt="9">
        <dgm:presLayoutVars>
          <dgm:chMax val="1"/>
          <dgm:chPref val="1"/>
        </dgm:presLayoutVars>
      </dgm:prSet>
      <dgm:spPr/>
    </dgm:pt>
    <dgm:pt modelId="{F7EEE642-CEF2-4C08-9C88-A3116C1BD42D}" type="pres">
      <dgm:prSet presAssocID="{03C1C591-E621-4E0C-A765-6CB0374CFA70}" presName="sibTrans" presStyleLbl="sibTrans2D1" presStyleIdx="0" presStyleCnt="0"/>
      <dgm:spPr/>
    </dgm:pt>
    <dgm:pt modelId="{9223FD06-1018-4338-B5CD-1A1DEE22E047}" type="pres">
      <dgm:prSet presAssocID="{7D6DF664-128C-47CB-B370-09BDF5FCCC25}" presName="compNode" presStyleCnt="0"/>
      <dgm:spPr/>
    </dgm:pt>
    <dgm:pt modelId="{8951BB04-9700-4341-99CB-5A055D716B20}" type="pres">
      <dgm:prSet presAssocID="{7D6DF664-128C-47CB-B370-09BDF5FCCC25}" presName="iconBgRect" presStyleLbl="bgShp" presStyleIdx="7" presStyleCnt="9"/>
      <dgm:spPr/>
    </dgm:pt>
    <dgm:pt modelId="{55274BCB-AEF7-40EF-BAA2-EB2F31CFD2BC}" type="pres">
      <dgm:prSet presAssocID="{7D6DF664-128C-47CB-B370-09BDF5FCCC25}" presName="iconRect" presStyleLbl="node1" presStyleIdx="7" presStyleCnt="9"/>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rying Face with No Fill"/>
        </a:ext>
      </dgm:extLst>
    </dgm:pt>
    <dgm:pt modelId="{6B1847F4-9AC4-49EB-837D-29EDBEBD401C}" type="pres">
      <dgm:prSet presAssocID="{7D6DF664-128C-47CB-B370-09BDF5FCCC25}" presName="spaceRect" presStyleCnt="0"/>
      <dgm:spPr/>
    </dgm:pt>
    <dgm:pt modelId="{34ECBB46-C4C5-4D9B-8E55-E2757AA11306}" type="pres">
      <dgm:prSet presAssocID="{7D6DF664-128C-47CB-B370-09BDF5FCCC25}" presName="textRect" presStyleLbl="revTx" presStyleIdx="7" presStyleCnt="9">
        <dgm:presLayoutVars>
          <dgm:chMax val="1"/>
          <dgm:chPref val="1"/>
        </dgm:presLayoutVars>
      </dgm:prSet>
      <dgm:spPr/>
    </dgm:pt>
    <dgm:pt modelId="{CB23795C-B745-452D-88FE-D7EEF74527F2}" type="pres">
      <dgm:prSet presAssocID="{9A8F0F5E-632A-4593-9485-00B2F118D2EF}" presName="sibTrans" presStyleLbl="sibTrans2D1" presStyleIdx="0" presStyleCnt="0"/>
      <dgm:spPr/>
    </dgm:pt>
    <dgm:pt modelId="{A9168660-F0BB-403C-ADF0-A31418F0B861}" type="pres">
      <dgm:prSet presAssocID="{5ACE76B3-9E85-490A-984D-BBDB5E38A021}" presName="compNode" presStyleCnt="0"/>
      <dgm:spPr/>
    </dgm:pt>
    <dgm:pt modelId="{3AEAAF30-C287-4F51-9F09-BDA98E5B8483}" type="pres">
      <dgm:prSet presAssocID="{5ACE76B3-9E85-490A-984D-BBDB5E38A021}" presName="iconBgRect" presStyleLbl="bgShp" presStyleIdx="8" presStyleCnt="9"/>
      <dgm:spPr/>
    </dgm:pt>
    <dgm:pt modelId="{ED6B2ADA-498F-4074-AA5A-A9999355A50A}" type="pres">
      <dgm:prSet presAssocID="{5ACE76B3-9E85-490A-984D-BBDB5E38A021}" presName="iconRect" presStyleLbl="node1" presStyleIdx="8" presStyleCnt="9"/>
      <dgm:spPr>
        <a:ln>
          <a:noFill/>
        </a:ln>
      </dgm:spPr>
    </dgm:pt>
    <dgm:pt modelId="{7BB5C8C6-BF37-4052-BBF1-D5767A0A7178}" type="pres">
      <dgm:prSet presAssocID="{5ACE76B3-9E85-490A-984D-BBDB5E38A021}" presName="spaceRect" presStyleCnt="0"/>
      <dgm:spPr/>
    </dgm:pt>
    <dgm:pt modelId="{E342C648-4E9D-4EA8-B9DD-87D561669C26}" type="pres">
      <dgm:prSet presAssocID="{5ACE76B3-9E85-490A-984D-BBDB5E38A021}" presName="textRect" presStyleLbl="revTx" presStyleIdx="8" presStyleCnt="9">
        <dgm:presLayoutVars>
          <dgm:chMax val="1"/>
          <dgm:chPref val="1"/>
        </dgm:presLayoutVars>
      </dgm:prSet>
      <dgm:spPr/>
    </dgm:pt>
  </dgm:ptLst>
  <dgm:cxnLst>
    <dgm:cxn modelId="{7E351E08-C800-4256-8405-7B86144FE9B8}" type="presOf" srcId="{2F5279E7-3023-42FF-9E36-254EE6B18841}" destId="{46D1A91A-DB43-44D3-BBA7-0FBAD08355B6}" srcOrd="0" destOrd="0" presId="urn:microsoft.com/office/officeart/2018/2/layout/IconCircleList"/>
    <dgm:cxn modelId="{A6B2601C-CC1B-417B-B6EC-AF2A0E214F95}" type="presOf" srcId="{0AFFE321-2485-48CB-9D02-8BD61C267D1D}" destId="{3B161DFB-17B9-407F-A284-25152291B2E8}" srcOrd="0" destOrd="0" presId="urn:microsoft.com/office/officeart/2018/2/layout/IconCircleList"/>
    <dgm:cxn modelId="{EB8A0420-6546-47EE-803D-E3606E6E90FC}" type="presOf" srcId="{EDDC1B17-2CFB-4FB1-A878-E539D88AC177}" destId="{5FAA5829-9183-404D-AD4F-0178D72F8068}" srcOrd="0" destOrd="0" presId="urn:microsoft.com/office/officeart/2018/2/layout/IconCircleList"/>
    <dgm:cxn modelId="{BBE37022-6109-48B0-A5E3-2B0271913416}" srcId="{D4DE4050-9B3A-4502-9F6B-36582F959DE8}" destId="{BEB4B5A1-89BF-4072-9E2F-FC8F5B82A096}" srcOrd="1" destOrd="0" parTransId="{3FA5F112-CD1D-4529-96BD-0812AA7DD591}" sibTransId="{47F8E6EE-2B96-4270-A8B3-B135233F3498}"/>
    <dgm:cxn modelId="{671AFB24-21FB-4444-8AFE-330A72473CDE}" type="presOf" srcId="{7CBFFC20-34B6-40C6-83F7-C14A8E914D47}" destId="{10E70116-61CD-49CD-9EBC-6BFC727D206D}" srcOrd="0" destOrd="0" presId="urn:microsoft.com/office/officeart/2018/2/layout/IconCircleList"/>
    <dgm:cxn modelId="{869C6C25-B0C9-474F-9EFA-983944129324}" type="presOf" srcId="{03C1C591-E621-4E0C-A765-6CB0374CFA70}" destId="{F7EEE642-CEF2-4C08-9C88-A3116C1BD42D}" srcOrd="0" destOrd="0" presId="urn:microsoft.com/office/officeart/2018/2/layout/IconCircleList"/>
    <dgm:cxn modelId="{4B6DD625-A9A7-4AB0-A134-7CAE6D3B0A45}" type="presOf" srcId="{BEB4B5A1-89BF-4072-9E2F-FC8F5B82A096}" destId="{D011F743-AEF5-4AFE-9290-FDB1EE4AA22E}" srcOrd="0" destOrd="0" presId="urn:microsoft.com/office/officeart/2018/2/layout/IconCircleList"/>
    <dgm:cxn modelId="{EEA01126-F00F-4DB8-A604-2BE4AF2FFB9F}" srcId="{D4DE4050-9B3A-4502-9F6B-36582F959DE8}" destId="{CB708A7B-B1AC-4CF4-B7D1-1E98C6CC6986}" srcOrd="0" destOrd="0" parTransId="{6538DE75-DF6B-4537-AEFB-154EA5E5E2EA}" sibTransId="{57296903-B721-41F1-BDA8-3B2F90399287}"/>
    <dgm:cxn modelId="{AA3BD626-E39A-4DA9-8F02-CD0D51BE39BD}" srcId="{D4DE4050-9B3A-4502-9F6B-36582F959DE8}" destId="{0AFFE321-2485-48CB-9D02-8BD61C267D1D}" srcOrd="3" destOrd="0" parTransId="{592A5209-3750-498F-A5C9-36A5815F0CB7}" sibTransId="{2F5279E7-3023-42FF-9E36-254EE6B18841}"/>
    <dgm:cxn modelId="{6C97D337-70A3-43A7-BC13-994DC7CAF4FC}" type="presOf" srcId="{47327EE4-4B17-4B3E-B5DC-9815684729B1}" destId="{2CE7275A-D6AF-4F07-B22F-CFBE02378A64}" srcOrd="0" destOrd="0" presId="urn:microsoft.com/office/officeart/2018/2/layout/IconCircleList"/>
    <dgm:cxn modelId="{4ABC4238-2A9A-4AA1-B8FA-E2399D5DC39C}" type="presOf" srcId="{5ACE76B3-9E85-490A-984D-BBDB5E38A021}" destId="{E342C648-4E9D-4EA8-B9DD-87D561669C26}" srcOrd="0" destOrd="0" presId="urn:microsoft.com/office/officeart/2018/2/layout/IconCircleList"/>
    <dgm:cxn modelId="{4BCC843D-70A2-40FE-AFBB-4494F5AF2EB6}" type="presOf" srcId="{CB708A7B-B1AC-4CF4-B7D1-1E98C6CC6986}" destId="{63EF6E12-9563-4EFB-9736-1651410DFD0F}" srcOrd="0" destOrd="0" presId="urn:microsoft.com/office/officeart/2018/2/layout/IconCircleList"/>
    <dgm:cxn modelId="{5085C25D-8403-48FC-82A4-47AC7D028AEB}" type="presOf" srcId="{0FDEAAD4-91A4-4207-B37D-2DBE6255D1A4}" destId="{DE8AE0FB-6D3B-4858-BF5A-69962FD79BC9}" srcOrd="0" destOrd="0" presId="urn:microsoft.com/office/officeart/2018/2/layout/IconCircleList"/>
    <dgm:cxn modelId="{653F7961-283C-424B-BAC7-6A2320BCB33E}" type="presOf" srcId="{7D6DF664-128C-47CB-B370-09BDF5FCCC25}" destId="{34ECBB46-C4C5-4D9B-8E55-E2757AA11306}" srcOrd="0" destOrd="0" presId="urn:microsoft.com/office/officeart/2018/2/layout/IconCircleList"/>
    <dgm:cxn modelId="{CA216762-93A9-49F6-BBB2-85BC4757E495}" type="presOf" srcId="{47F8E6EE-2B96-4270-A8B3-B135233F3498}" destId="{3CD5E015-66BC-40C0-9E01-C62FAD94FDBC}" srcOrd="0" destOrd="0" presId="urn:microsoft.com/office/officeart/2018/2/layout/IconCircleList"/>
    <dgm:cxn modelId="{1E870B51-F580-4398-A338-3488A46B8153}" srcId="{D4DE4050-9B3A-4502-9F6B-36582F959DE8}" destId="{5ACE76B3-9E85-490A-984D-BBDB5E38A021}" srcOrd="8" destOrd="0" parTransId="{77FE8B6B-E689-4157-B4B8-5BB82ADE8461}" sibTransId="{8CC58BC1-A4A4-4F0A-9421-2DF7A09D4DF8}"/>
    <dgm:cxn modelId="{B9C32A75-04E4-4CB0-B2B3-D76C1FED3F8B}" type="presOf" srcId="{7D09BE3B-65C9-4B0E-A188-999E4C8CBAF7}" destId="{EDFB10D8-B77B-4E57-AF76-A9DB4FE10C4B}" srcOrd="0" destOrd="0" presId="urn:microsoft.com/office/officeart/2018/2/layout/IconCircleList"/>
    <dgm:cxn modelId="{AAFE9186-C085-42F6-B385-557BB23C7BA3}" srcId="{D4DE4050-9B3A-4502-9F6B-36582F959DE8}" destId="{7D09BE3B-65C9-4B0E-A188-999E4C8CBAF7}" srcOrd="5" destOrd="0" parTransId="{8A34BB0B-2B4D-496E-9B02-A862CDC427AC}" sibTransId="{BE3A04B5-D8A0-49DA-BBEF-C4412EDA0D59}"/>
    <dgm:cxn modelId="{3977E898-C139-4E78-9CB3-C3CCC3459524}" srcId="{D4DE4050-9B3A-4502-9F6B-36582F959DE8}" destId="{47327EE4-4B17-4B3E-B5DC-9815684729B1}" srcOrd="2" destOrd="0" parTransId="{65FB0F83-EB96-4387-819A-F5487B190BE7}" sibTransId="{0FDEAAD4-91A4-4207-B37D-2DBE6255D1A4}"/>
    <dgm:cxn modelId="{590A88B8-295E-45D8-9F4B-0ABD88308371}" srcId="{D4DE4050-9B3A-4502-9F6B-36582F959DE8}" destId="{EDDC1B17-2CFB-4FB1-A878-E539D88AC177}" srcOrd="6" destOrd="0" parTransId="{383BF7C0-EF15-43FA-84DE-D1A22F119362}" sibTransId="{03C1C591-E621-4E0C-A765-6CB0374CFA70}"/>
    <dgm:cxn modelId="{A4C7A9C5-5768-4376-B87E-179274748AC2}" type="presOf" srcId="{BE3A04B5-D8A0-49DA-BBEF-C4412EDA0D59}" destId="{75A486B9-D10B-450B-A1A2-488E9F1E4B94}" srcOrd="0" destOrd="0" presId="urn:microsoft.com/office/officeart/2018/2/layout/IconCircleList"/>
    <dgm:cxn modelId="{BD6229CA-644F-4E74-9F99-9F1FA5505E20}" type="presOf" srcId="{57296903-B721-41F1-BDA8-3B2F90399287}" destId="{0E5296DF-60F0-410C-B97F-96E25EEBD62C}" srcOrd="0" destOrd="0" presId="urn:microsoft.com/office/officeart/2018/2/layout/IconCircleList"/>
    <dgm:cxn modelId="{BEFEA9D9-8EB0-4BD8-B072-3FAB272D27F7}" type="presOf" srcId="{D4DE4050-9B3A-4502-9F6B-36582F959DE8}" destId="{63A0E4D3-A698-470D-AE79-DE5204FC30F1}" srcOrd="0" destOrd="0" presId="urn:microsoft.com/office/officeart/2018/2/layout/IconCircleList"/>
    <dgm:cxn modelId="{97D1DEDD-A99C-4F81-865B-45DA1AE65BCC}" srcId="{D4DE4050-9B3A-4502-9F6B-36582F959DE8}" destId="{7D6DF664-128C-47CB-B370-09BDF5FCCC25}" srcOrd="7" destOrd="0" parTransId="{4ED643C6-E036-43F2-8011-8CCD72C6EFDB}" sibTransId="{9A8F0F5E-632A-4593-9485-00B2F118D2EF}"/>
    <dgm:cxn modelId="{8E83DEE3-8E4D-48BC-8135-F5ADF5BE9EA3}" type="presOf" srcId="{9A8F0F5E-632A-4593-9485-00B2F118D2EF}" destId="{CB23795C-B745-452D-88FE-D7EEF74527F2}" srcOrd="0" destOrd="0" presId="urn:microsoft.com/office/officeart/2018/2/layout/IconCircleList"/>
    <dgm:cxn modelId="{FA11F4EE-679B-45B0-8907-EB638B589875}" type="presOf" srcId="{4493F718-C5AC-4F2E-A979-96677FAFE3DC}" destId="{E9CFE035-01C8-4B14-ADFB-9601EE66381F}" srcOrd="0" destOrd="0" presId="urn:microsoft.com/office/officeart/2018/2/layout/IconCircleList"/>
    <dgm:cxn modelId="{1B20F2F0-CBAC-4DB6-BF3E-2A277935BBB4}" srcId="{D4DE4050-9B3A-4502-9F6B-36582F959DE8}" destId="{4493F718-C5AC-4F2E-A979-96677FAFE3DC}" srcOrd="4" destOrd="0" parTransId="{F6160E02-2831-44E0-9D02-B934CEE36F22}" sibTransId="{7CBFFC20-34B6-40C6-83F7-C14A8E914D47}"/>
    <dgm:cxn modelId="{12C48B7E-2A8A-4C9A-88CB-AC8F49065AC0}" type="presParOf" srcId="{63A0E4D3-A698-470D-AE79-DE5204FC30F1}" destId="{33AFE6F3-05D7-43EA-824E-3E8CD27EDB92}" srcOrd="0" destOrd="0" presId="urn:microsoft.com/office/officeart/2018/2/layout/IconCircleList"/>
    <dgm:cxn modelId="{8AF8A5D8-2F6B-4198-9E84-824928822AD7}" type="presParOf" srcId="{33AFE6F3-05D7-43EA-824E-3E8CD27EDB92}" destId="{3D0C7F5C-5B1E-4B61-8E3E-5480478AF52C}" srcOrd="0" destOrd="0" presId="urn:microsoft.com/office/officeart/2018/2/layout/IconCircleList"/>
    <dgm:cxn modelId="{D01C9C66-2DE2-4FFD-9F5A-4414BBB14868}" type="presParOf" srcId="{3D0C7F5C-5B1E-4B61-8E3E-5480478AF52C}" destId="{0B8E5958-1558-40CE-AA98-ED1E0F7522E9}" srcOrd="0" destOrd="0" presId="urn:microsoft.com/office/officeart/2018/2/layout/IconCircleList"/>
    <dgm:cxn modelId="{2F9573B4-ED52-4775-AD47-CE365F621670}" type="presParOf" srcId="{3D0C7F5C-5B1E-4B61-8E3E-5480478AF52C}" destId="{3F206D17-2FC9-4549-B394-9DF8C4E1C5AB}" srcOrd="1" destOrd="0" presId="urn:microsoft.com/office/officeart/2018/2/layout/IconCircleList"/>
    <dgm:cxn modelId="{A9BB19A9-FA4B-40F4-B2F6-0856AA12094E}" type="presParOf" srcId="{3D0C7F5C-5B1E-4B61-8E3E-5480478AF52C}" destId="{3A76F2B1-D483-4FCC-8F93-322C78B23FDD}" srcOrd="2" destOrd="0" presId="urn:microsoft.com/office/officeart/2018/2/layout/IconCircleList"/>
    <dgm:cxn modelId="{EE366D38-C197-4A79-90CA-F021BA732F4D}" type="presParOf" srcId="{3D0C7F5C-5B1E-4B61-8E3E-5480478AF52C}" destId="{63EF6E12-9563-4EFB-9736-1651410DFD0F}" srcOrd="3" destOrd="0" presId="urn:microsoft.com/office/officeart/2018/2/layout/IconCircleList"/>
    <dgm:cxn modelId="{E5FFBCF1-7755-4A27-A1FE-F91844CDF065}" type="presParOf" srcId="{33AFE6F3-05D7-43EA-824E-3E8CD27EDB92}" destId="{0E5296DF-60F0-410C-B97F-96E25EEBD62C}" srcOrd="1" destOrd="0" presId="urn:microsoft.com/office/officeart/2018/2/layout/IconCircleList"/>
    <dgm:cxn modelId="{745C3183-192D-4A05-9217-70D50E247097}" type="presParOf" srcId="{33AFE6F3-05D7-43EA-824E-3E8CD27EDB92}" destId="{509C91E4-0DED-4FCE-98FB-CCD3B2E323D8}" srcOrd="2" destOrd="0" presId="urn:microsoft.com/office/officeart/2018/2/layout/IconCircleList"/>
    <dgm:cxn modelId="{52A12EB3-307B-4F7A-92C0-A9B8EF74DDF5}" type="presParOf" srcId="{509C91E4-0DED-4FCE-98FB-CCD3B2E323D8}" destId="{DB6D12E4-4A22-47BD-892C-52E5E9FCD6E9}" srcOrd="0" destOrd="0" presId="urn:microsoft.com/office/officeart/2018/2/layout/IconCircleList"/>
    <dgm:cxn modelId="{0EDC319D-D901-4D6D-823B-C9CFF1A61741}" type="presParOf" srcId="{509C91E4-0DED-4FCE-98FB-CCD3B2E323D8}" destId="{CC27B649-B988-4509-B2A5-C996D1DDD882}" srcOrd="1" destOrd="0" presId="urn:microsoft.com/office/officeart/2018/2/layout/IconCircleList"/>
    <dgm:cxn modelId="{3053A425-E881-4064-948B-ABDCDCCC18D7}" type="presParOf" srcId="{509C91E4-0DED-4FCE-98FB-CCD3B2E323D8}" destId="{F9E18EC7-73D0-4D33-84C3-503BABF4C5E9}" srcOrd="2" destOrd="0" presId="urn:microsoft.com/office/officeart/2018/2/layout/IconCircleList"/>
    <dgm:cxn modelId="{8020542E-518F-4946-94A2-571E43395ABF}" type="presParOf" srcId="{509C91E4-0DED-4FCE-98FB-CCD3B2E323D8}" destId="{D011F743-AEF5-4AFE-9290-FDB1EE4AA22E}" srcOrd="3" destOrd="0" presId="urn:microsoft.com/office/officeart/2018/2/layout/IconCircleList"/>
    <dgm:cxn modelId="{2D1B55EB-DFA7-4E0F-9944-39E2DDF31E85}" type="presParOf" srcId="{33AFE6F3-05D7-43EA-824E-3E8CD27EDB92}" destId="{3CD5E015-66BC-40C0-9E01-C62FAD94FDBC}" srcOrd="3" destOrd="0" presId="urn:microsoft.com/office/officeart/2018/2/layout/IconCircleList"/>
    <dgm:cxn modelId="{0708E6F7-83BD-4A16-A756-FDD3A3AE6FF5}" type="presParOf" srcId="{33AFE6F3-05D7-43EA-824E-3E8CD27EDB92}" destId="{9DB42091-CF9E-483D-B5FC-26A498998E18}" srcOrd="4" destOrd="0" presId="urn:microsoft.com/office/officeart/2018/2/layout/IconCircleList"/>
    <dgm:cxn modelId="{D4A31060-1DA6-4239-A4C4-815AAC7572D5}" type="presParOf" srcId="{9DB42091-CF9E-483D-B5FC-26A498998E18}" destId="{7E980AD2-F020-4CDF-8AF0-E16F3C208C19}" srcOrd="0" destOrd="0" presId="urn:microsoft.com/office/officeart/2018/2/layout/IconCircleList"/>
    <dgm:cxn modelId="{9A84CD2C-905F-46B5-9E66-FBEC6CF676C9}" type="presParOf" srcId="{9DB42091-CF9E-483D-B5FC-26A498998E18}" destId="{6698C591-D59D-41BE-BBEB-CE526966D937}" srcOrd="1" destOrd="0" presId="urn:microsoft.com/office/officeart/2018/2/layout/IconCircleList"/>
    <dgm:cxn modelId="{91F24422-A48B-49D7-8A04-BCEB56AE5202}" type="presParOf" srcId="{9DB42091-CF9E-483D-B5FC-26A498998E18}" destId="{B9024ED4-0129-45B1-AD6B-7E8243174047}" srcOrd="2" destOrd="0" presId="urn:microsoft.com/office/officeart/2018/2/layout/IconCircleList"/>
    <dgm:cxn modelId="{94C4B7CC-78F4-4613-8B2E-3852FC308C14}" type="presParOf" srcId="{9DB42091-CF9E-483D-B5FC-26A498998E18}" destId="{2CE7275A-D6AF-4F07-B22F-CFBE02378A64}" srcOrd="3" destOrd="0" presId="urn:microsoft.com/office/officeart/2018/2/layout/IconCircleList"/>
    <dgm:cxn modelId="{93BBB527-A188-486B-9DA8-BFC468D297DE}" type="presParOf" srcId="{33AFE6F3-05D7-43EA-824E-3E8CD27EDB92}" destId="{DE8AE0FB-6D3B-4858-BF5A-69962FD79BC9}" srcOrd="5" destOrd="0" presId="urn:microsoft.com/office/officeart/2018/2/layout/IconCircleList"/>
    <dgm:cxn modelId="{F98ABCCD-A85B-43CF-8B8D-0A2C85DEC488}" type="presParOf" srcId="{33AFE6F3-05D7-43EA-824E-3E8CD27EDB92}" destId="{E925DA02-5B86-451E-88D4-51837DDE9197}" srcOrd="6" destOrd="0" presId="urn:microsoft.com/office/officeart/2018/2/layout/IconCircleList"/>
    <dgm:cxn modelId="{1F979C37-C3EB-47E2-847A-D4EDE95BFAAD}" type="presParOf" srcId="{E925DA02-5B86-451E-88D4-51837DDE9197}" destId="{D5CA2F72-7339-4C3F-BC2F-D3D68D0A59F5}" srcOrd="0" destOrd="0" presId="urn:microsoft.com/office/officeart/2018/2/layout/IconCircleList"/>
    <dgm:cxn modelId="{96655090-FF73-4752-96E9-4E3F46BBDD74}" type="presParOf" srcId="{E925DA02-5B86-451E-88D4-51837DDE9197}" destId="{C940BF34-6251-4C9D-AED8-D3420489ED30}" srcOrd="1" destOrd="0" presId="urn:microsoft.com/office/officeart/2018/2/layout/IconCircleList"/>
    <dgm:cxn modelId="{B1263526-A479-4344-AEA2-2244643AB20C}" type="presParOf" srcId="{E925DA02-5B86-451E-88D4-51837DDE9197}" destId="{3C37DC96-07A1-4697-9951-5FE87DE49344}" srcOrd="2" destOrd="0" presId="urn:microsoft.com/office/officeart/2018/2/layout/IconCircleList"/>
    <dgm:cxn modelId="{2B8BC970-2EB0-4803-AD0B-055333CC7C7E}" type="presParOf" srcId="{E925DA02-5B86-451E-88D4-51837DDE9197}" destId="{3B161DFB-17B9-407F-A284-25152291B2E8}" srcOrd="3" destOrd="0" presId="urn:microsoft.com/office/officeart/2018/2/layout/IconCircleList"/>
    <dgm:cxn modelId="{5D3BD649-2356-42D5-84D8-8A4850BDE949}" type="presParOf" srcId="{33AFE6F3-05D7-43EA-824E-3E8CD27EDB92}" destId="{46D1A91A-DB43-44D3-BBA7-0FBAD08355B6}" srcOrd="7" destOrd="0" presId="urn:microsoft.com/office/officeart/2018/2/layout/IconCircleList"/>
    <dgm:cxn modelId="{AF703022-C722-487E-BB29-D5197376CA84}" type="presParOf" srcId="{33AFE6F3-05D7-43EA-824E-3E8CD27EDB92}" destId="{73F0563F-C332-41B0-BF56-53C425D60987}" srcOrd="8" destOrd="0" presId="urn:microsoft.com/office/officeart/2018/2/layout/IconCircleList"/>
    <dgm:cxn modelId="{C9AB1B6E-C932-472E-86C3-CBE67A622649}" type="presParOf" srcId="{73F0563F-C332-41B0-BF56-53C425D60987}" destId="{7313A839-AEB2-49B4-9A93-C8494F78EC39}" srcOrd="0" destOrd="0" presId="urn:microsoft.com/office/officeart/2018/2/layout/IconCircleList"/>
    <dgm:cxn modelId="{C548C3AD-9690-4B0B-A278-F97B8265A316}" type="presParOf" srcId="{73F0563F-C332-41B0-BF56-53C425D60987}" destId="{677453A3-CABA-4061-9ACF-7D2A9DEAEDC6}" srcOrd="1" destOrd="0" presId="urn:microsoft.com/office/officeart/2018/2/layout/IconCircleList"/>
    <dgm:cxn modelId="{96BFBEB1-5270-4210-9232-078AAD5983EE}" type="presParOf" srcId="{73F0563F-C332-41B0-BF56-53C425D60987}" destId="{A0D5E31C-0EEE-4E82-8766-94AE59A66C73}" srcOrd="2" destOrd="0" presId="urn:microsoft.com/office/officeart/2018/2/layout/IconCircleList"/>
    <dgm:cxn modelId="{0266D417-1BB1-4DF3-8CD2-6DD86B9DF9B8}" type="presParOf" srcId="{73F0563F-C332-41B0-BF56-53C425D60987}" destId="{E9CFE035-01C8-4B14-ADFB-9601EE66381F}" srcOrd="3" destOrd="0" presId="urn:microsoft.com/office/officeart/2018/2/layout/IconCircleList"/>
    <dgm:cxn modelId="{5AC0E9F2-A79B-4A62-B040-E19353DE05E5}" type="presParOf" srcId="{33AFE6F3-05D7-43EA-824E-3E8CD27EDB92}" destId="{10E70116-61CD-49CD-9EBC-6BFC727D206D}" srcOrd="9" destOrd="0" presId="urn:microsoft.com/office/officeart/2018/2/layout/IconCircleList"/>
    <dgm:cxn modelId="{56537F74-DFC3-45CA-B7B3-C179837950C9}" type="presParOf" srcId="{33AFE6F3-05D7-43EA-824E-3E8CD27EDB92}" destId="{9600FD46-3516-488E-A197-1B6FB26BE08E}" srcOrd="10" destOrd="0" presId="urn:microsoft.com/office/officeart/2018/2/layout/IconCircleList"/>
    <dgm:cxn modelId="{FD460BD4-2F3B-46FD-AEB9-0873DA89409F}" type="presParOf" srcId="{9600FD46-3516-488E-A197-1B6FB26BE08E}" destId="{DF211657-3775-4BB1-B34A-621385A2C553}" srcOrd="0" destOrd="0" presId="urn:microsoft.com/office/officeart/2018/2/layout/IconCircleList"/>
    <dgm:cxn modelId="{1E1A55C0-D729-4209-A61E-BDEC1C9F07CE}" type="presParOf" srcId="{9600FD46-3516-488E-A197-1B6FB26BE08E}" destId="{6F9152D8-7EBF-471F-847C-AEC3E974E225}" srcOrd="1" destOrd="0" presId="urn:microsoft.com/office/officeart/2018/2/layout/IconCircleList"/>
    <dgm:cxn modelId="{B7CFAF71-94A5-4133-9BA7-0A83FD5DB735}" type="presParOf" srcId="{9600FD46-3516-488E-A197-1B6FB26BE08E}" destId="{CEBF861D-EB68-4827-86D4-0D73BEE0D91B}" srcOrd="2" destOrd="0" presId="urn:microsoft.com/office/officeart/2018/2/layout/IconCircleList"/>
    <dgm:cxn modelId="{27F10FB4-9377-4882-BDFC-CE028403F082}" type="presParOf" srcId="{9600FD46-3516-488E-A197-1B6FB26BE08E}" destId="{EDFB10D8-B77B-4E57-AF76-A9DB4FE10C4B}" srcOrd="3" destOrd="0" presId="urn:microsoft.com/office/officeart/2018/2/layout/IconCircleList"/>
    <dgm:cxn modelId="{E6ECC8AB-D384-4474-9D39-296A0298E628}" type="presParOf" srcId="{33AFE6F3-05D7-43EA-824E-3E8CD27EDB92}" destId="{75A486B9-D10B-450B-A1A2-488E9F1E4B94}" srcOrd="11" destOrd="0" presId="urn:microsoft.com/office/officeart/2018/2/layout/IconCircleList"/>
    <dgm:cxn modelId="{D90E80BB-A973-405C-950D-E29A9C135828}" type="presParOf" srcId="{33AFE6F3-05D7-43EA-824E-3E8CD27EDB92}" destId="{37DE8B0A-8D74-4201-8CE3-0F874BAA7317}" srcOrd="12" destOrd="0" presId="urn:microsoft.com/office/officeart/2018/2/layout/IconCircleList"/>
    <dgm:cxn modelId="{653DD885-D47F-4C59-B915-2190707CB5B6}" type="presParOf" srcId="{37DE8B0A-8D74-4201-8CE3-0F874BAA7317}" destId="{CB6A1ACE-A8F6-4FE7-ACEE-70B3079860EA}" srcOrd="0" destOrd="0" presId="urn:microsoft.com/office/officeart/2018/2/layout/IconCircleList"/>
    <dgm:cxn modelId="{3EC78262-3F05-4B30-9C30-5209A946855D}" type="presParOf" srcId="{37DE8B0A-8D74-4201-8CE3-0F874BAA7317}" destId="{618D4BB8-9BB3-4479-BAF9-21D0F5B37DB8}" srcOrd="1" destOrd="0" presId="urn:microsoft.com/office/officeart/2018/2/layout/IconCircleList"/>
    <dgm:cxn modelId="{CC2C5288-B891-4A7E-9218-5699F8638106}" type="presParOf" srcId="{37DE8B0A-8D74-4201-8CE3-0F874BAA7317}" destId="{36A29C6C-AF67-46CB-AF17-FEB5A4CFC9EF}" srcOrd="2" destOrd="0" presId="urn:microsoft.com/office/officeart/2018/2/layout/IconCircleList"/>
    <dgm:cxn modelId="{70F96435-B67C-4589-93B0-7C251D20BD13}" type="presParOf" srcId="{37DE8B0A-8D74-4201-8CE3-0F874BAA7317}" destId="{5FAA5829-9183-404D-AD4F-0178D72F8068}" srcOrd="3" destOrd="0" presId="urn:microsoft.com/office/officeart/2018/2/layout/IconCircleList"/>
    <dgm:cxn modelId="{C0D27E94-1C47-4843-A45E-A51C93808D62}" type="presParOf" srcId="{33AFE6F3-05D7-43EA-824E-3E8CD27EDB92}" destId="{F7EEE642-CEF2-4C08-9C88-A3116C1BD42D}" srcOrd="13" destOrd="0" presId="urn:microsoft.com/office/officeart/2018/2/layout/IconCircleList"/>
    <dgm:cxn modelId="{B5EDD2B9-0640-4060-B956-143FF5011768}" type="presParOf" srcId="{33AFE6F3-05D7-43EA-824E-3E8CD27EDB92}" destId="{9223FD06-1018-4338-B5CD-1A1DEE22E047}" srcOrd="14" destOrd="0" presId="urn:microsoft.com/office/officeart/2018/2/layout/IconCircleList"/>
    <dgm:cxn modelId="{9D71764B-AD26-430D-B175-6523112E525E}" type="presParOf" srcId="{9223FD06-1018-4338-B5CD-1A1DEE22E047}" destId="{8951BB04-9700-4341-99CB-5A055D716B20}" srcOrd="0" destOrd="0" presId="urn:microsoft.com/office/officeart/2018/2/layout/IconCircleList"/>
    <dgm:cxn modelId="{DC6D6834-1109-45FC-8595-1F326F7E6E0F}" type="presParOf" srcId="{9223FD06-1018-4338-B5CD-1A1DEE22E047}" destId="{55274BCB-AEF7-40EF-BAA2-EB2F31CFD2BC}" srcOrd="1" destOrd="0" presId="urn:microsoft.com/office/officeart/2018/2/layout/IconCircleList"/>
    <dgm:cxn modelId="{A6DD5959-4A31-4CBB-BA7B-FEDF6B5E06B6}" type="presParOf" srcId="{9223FD06-1018-4338-B5CD-1A1DEE22E047}" destId="{6B1847F4-9AC4-49EB-837D-29EDBEBD401C}" srcOrd="2" destOrd="0" presId="urn:microsoft.com/office/officeart/2018/2/layout/IconCircleList"/>
    <dgm:cxn modelId="{386311E1-7714-4D85-AA67-80E2941FAF50}" type="presParOf" srcId="{9223FD06-1018-4338-B5CD-1A1DEE22E047}" destId="{34ECBB46-C4C5-4D9B-8E55-E2757AA11306}" srcOrd="3" destOrd="0" presId="urn:microsoft.com/office/officeart/2018/2/layout/IconCircleList"/>
    <dgm:cxn modelId="{060B610A-A106-451F-B4D1-C7D61AB7A826}" type="presParOf" srcId="{33AFE6F3-05D7-43EA-824E-3E8CD27EDB92}" destId="{CB23795C-B745-452D-88FE-D7EEF74527F2}" srcOrd="15" destOrd="0" presId="urn:microsoft.com/office/officeart/2018/2/layout/IconCircleList"/>
    <dgm:cxn modelId="{16D49A7C-0596-4E09-BB54-13BFDA1321ED}" type="presParOf" srcId="{33AFE6F3-05D7-43EA-824E-3E8CD27EDB92}" destId="{A9168660-F0BB-403C-ADF0-A31418F0B861}" srcOrd="16" destOrd="0" presId="urn:microsoft.com/office/officeart/2018/2/layout/IconCircleList"/>
    <dgm:cxn modelId="{36AFA2C4-2FBB-453C-B0C3-5DDAD8DD1993}" type="presParOf" srcId="{A9168660-F0BB-403C-ADF0-A31418F0B861}" destId="{3AEAAF30-C287-4F51-9F09-BDA98E5B8483}" srcOrd="0" destOrd="0" presId="urn:microsoft.com/office/officeart/2018/2/layout/IconCircleList"/>
    <dgm:cxn modelId="{4A8C8348-1D39-4D53-8D0D-399D2F8559B7}" type="presParOf" srcId="{A9168660-F0BB-403C-ADF0-A31418F0B861}" destId="{ED6B2ADA-498F-4074-AA5A-A9999355A50A}" srcOrd="1" destOrd="0" presId="urn:microsoft.com/office/officeart/2018/2/layout/IconCircleList"/>
    <dgm:cxn modelId="{08005DC8-652A-4DC8-9CA1-0AD9C3C1237B}" type="presParOf" srcId="{A9168660-F0BB-403C-ADF0-A31418F0B861}" destId="{7BB5C8C6-BF37-4052-BBF1-D5767A0A7178}" srcOrd="2" destOrd="0" presId="urn:microsoft.com/office/officeart/2018/2/layout/IconCircleList"/>
    <dgm:cxn modelId="{9BA58288-715E-42AA-9CF6-69B95C8BE44E}" type="presParOf" srcId="{A9168660-F0BB-403C-ADF0-A31418F0B861}" destId="{E342C648-4E9D-4EA8-B9DD-87D561669C2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4DD2C9-86A1-4954-A620-2CCF3B14643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0FB0750-DB7B-40EB-908F-D2A1B9E6B80A}">
      <dgm:prSet/>
      <dgm:spPr/>
      <dgm:t>
        <a:bodyPr/>
        <a:lstStyle/>
        <a:p>
          <a:pPr algn="ctr"/>
          <a:r>
            <a:rPr lang="en-GB" dirty="0"/>
            <a:t>Panic attacks are linked to most anxiety disorders; however, if panic attacks come out of the blue with no apparent trigger, it is diagnosed as a panic disorder. </a:t>
          </a:r>
          <a:endParaRPr lang="en-US" dirty="0"/>
        </a:p>
      </dgm:t>
    </dgm:pt>
    <dgm:pt modelId="{AAE22EE6-C5B6-49A9-BAE1-5B77A4FAEE62}" type="parTrans" cxnId="{3C2F066D-F9E2-4025-9342-89D0CBC6C01C}">
      <dgm:prSet/>
      <dgm:spPr/>
      <dgm:t>
        <a:bodyPr/>
        <a:lstStyle/>
        <a:p>
          <a:endParaRPr lang="en-US"/>
        </a:p>
      </dgm:t>
    </dgm:pt>
    <dgm:pt modelId="{D7DDFF83-C783-4BA8-9B1A-DE18A393DB58}" type="sibTrans" cxnId="{3C2F066D-F9E2-4025-9342-89D0CBC6C01C}">
      <dgm:prSet/>
      <dgm:spPr/>
      <dgm:t>
        <a:bodyPr/>
        <a:lstStyle/>
        <a:p>
          <a:endParaRPr lang="en-US"/>
        </a:p>
      </dgm:t>
    </dgm:pt>
    <dgm:pt modelId="{FF277119-1A8E-4BD9-8FFB-559ECB64E5D1}">
      <dgm:prSet/>
      <dgm:spPr/>
      <dgm:t>
        <a:bodyPr/>
        <a:lstStyle/>
        <a:p>
          <a:pPr algn="ctr"/>
          <a:r>
            <a:rPr lang="en-GB" dirty="0">
              <a:latin typeface="Times New Roman" panose="02020603050405020304" pitchFamily="18" charset="0"/>
              <a:cs typeface="Times New Roman" panose="02020603050405020304" pitchFamily="18" charset="0"/>
            </a:rPr>
            <a:t>These attacks can be very scary for the individual as they have a feeling of dread and living with the fear becomes overwhelming (Anxiety.or.uk 2018). Panic disorders are recurrent panic attacks which occur with or without any warning and can be completely unexpected, therefore, if panic attacks come out of the blue with no apparent trigger, it is diagnosed as a panic disorder. </a:t>
          </a:r>
          <a:endParaRPr lang="en-US" dirty="0">
            <a:latin typeface="Times New Roman" panose="02020603050405020304" pitchFamily="18" charset="0"/>
            <a:cs typeface="Times New Roman" panose="02020603050405020304" pitchFamily="18" charset="0"/>
          </a:endParaRPr>
        </a:p>
      </dgm:t>
    </dgm:pt>
    <dgm:pt modelId="{10A3E77F-D6E8-4720-88EB-E4B3AD06D772}" type="parTrans" cxnId="{FFE65C68-43AF-41AE-94B2-39B5C2EB6E42}">
      <dgm:prSet/>
      <dgm:spPr/>
      <dgm:t>
        <a:bodyPr/>
        <a:lstStyle/>
        <a:p>
          <a:endParaRPr lang="en-US"/>
        </a:p>
      </dgm:t>
    </dgm:pt>
    <dgm:pt modelId="{CB142320-4596-49DC-931E-65ECC0CBB64F}" type="sibTrans" cxnId="{FFE65C68-43AF-41AE-94B2-39B5C2EB6E42}">
      <dgm:prSet/>
      <dgm:spPr/>
      <dgm:t>
        <a:bodyPr/>
        <a:lstStyle/>
        <a:p>
          <a:endParaRPr lang="en-US"/>
        </a:p>
      </dgm:t>
    </dgm:pt>
    <dgm:pt modelId="{2BF50676-66ED-4714-9BA8-E9E146F9FB6A}" type="pres">
      <dgm:prSet presAssocID="{F34DD2C9-86A1-4954-A620-2CCF3B146436}" presName="outerComposite" presStyleCnt="0">
        <dgm:presLayoutVars>
          <dgm:chMax val="5"/>
          <dgm:dir/>
          <dgm:resizeHandles val="exact"/>
        </dgm:presLayoutVars>
      </dgm:prSet>
      <dgm:spPr/>
    </dgm:pt>
    <dgm:pt modelId="{5FBB4B40-1605-40D9-87E4-A68ABD9A9811}" type="pres">
      <dgm:prSet presAssocID="{F34DD2C9-86A1-4954-A620-2CCF3B146436}" presName="dummyMaxCanvas" presStyleCnt="0">
        <dgm:presLayoutVars/>
      </dgm:prSet>
      <dgm:spPr/>
    </dgm:pt>
    <dgm:pt modelId="{6619D64D-3535-43A4-BCE8-24C46CFB6D54}" type="pres">
      <dgm:prSet presAssocID="{F34DD2C9-86A1-4954-A620-2CCF3B146436}" presName="TwoNodes_1" presStyleLbl="node1" presStyleIdx="0" presStyleCnt="2">
        <dgm:presLayoutVars>
          <dgm:bulletEnabled val="1"/>
        </dgm:presLayoutVars>
      </dgm:prSet>
      <dgm:spPr/>
    </dgm:pt>
    <dgm:pt modelId="{B5737C84-5537-4D1A-815E-5FD4D40FC815}" type="pres">
      <dgm:prSet presAssocID="{F34DD2C9-86A1-4954-A620-2CCF3B146436}" presName="TwoNodes_2" presStyleLbl="node1" presStyleIdx="1" presStyleCnt="2">
        <dgm:presLayoutVars>
          <dgm:bulletEnabled val="1"/>
        </dgm:presLayoutVars>
      </dgm:prSet>
      <dgm:spPr/>
    </dgm:pt>
    <dgm:pt modelId="{E4DEEA69-CB7C-46EA-8AF4-251853AB7444}" type="pres">
      <dgm:prSet presAssocID="{F34DD2C9-86A1-4954-A620-2CCF3B146436}" presName="TwoConn_1-2" presStyleLbl="fgAccFollowNode1" presStyleIdx="0" presStyleCnt="1">
        <dgm:presLayoutVars>
          <dgm:bulletEnabled val="1"/>
        </dgm:presLayoutVars>
      </dgm:prSet>
      <dgm:spPr/>
    </dgm:pt>
    <dgm:pt modelId="{A7E8C1FC-4854-4EBB-B754-59E8A562F73D}" type="pres">
      <dgm:prSet presAssocID="{F34DD2C9-86A1-4954-A620-2CCF3B146436}" presName="TwoNodes_1_text" presStyleLbl="node1" presStyleIdx="1" presStyleCnt="2">
        <dgm:presLayoutVars>
          <dgm:bulletEnabled val="1"/>
        </dgm:presLayoutVars>
      </dgm:prSet>
      <dgm:spPr/>
    </dgm:pt>
    <dgm:pt modelId="{2D6B5396-3A33-4A94-B7A7-494455BC9333}" type="pres">
      <dgm:prSet presAssocID="{F34DD2C9-86A1-4954-A620-2CCF3B146436}" presName="TwoNodes_2_text" presStyleLbl="node1" presStyleIdx="1" presStyleCnt="2">
        <dgm:presLayoutVars>
          <dgm:bulletEnabled val="1"/>
        </dgm:presLayoutVars>
      </dgm:prSet>
      <dgm:spPr/>
    </dgm:pt>
  </dgm:ptLst>
  <dgm:cxnLst>
    <dgm:cxn modelId="{FFE65C68-43AF-41AE-94B2-39B5C2EB6E42}" srcId="{F34DD2C9-86A1-4954-A620-2CCF3B146436}" destId="{FF277119-1A8E-4BD9-8FFB-559ECB64E5D1}" srcOrd="1" destOrd="0" parTransId="{10A3E77F-D6E8-4720-88EB-E4B3AD06D772}" sibTransId="{CB142320-4596-49DC-931E-65ECC0CBB64F}"/>
    <dgm:cxn modelId="{3C2F066D-F9E2-4025-9342-89D0CBC6C01C}" srcId="{F34DD2C9-86A1-4954-A620-2CCF3B146436}" destId="{90FB0750-DB7B-40EB-908F-D2A1B9E6B80A}" srcOrd="0" destOrd="0" parTransId="{AAE22EE6-C5B6-49A9-BAE1-5B77A4FAEE62}" sibTransId="{D7DDFF83-C783-4BA8-9B1A-DE18A393DB58}"/>
    <dgm:cxn modelId="{A8EBB88D-5009-426D-A3C1-0AC537CB1027}" type="presOf" srcId="{F34DD2C9-86A1-4954-A620-2CCF3B146436}" destId="{2BF50676-66ED-4714-9BA8-E9E146F9FB6A}" srcOrd="0" destOrd="0" presId="urn:microsoft.com/office/officeart/2005/8/layout/vProcess5"/>
    <dgm:cxn modelId="{5B35C1A6-9B40-4C08-BF5C-36C6D83EA3CF}" type="presOf" srcId="{FF277119-1A8E-4BD9-8FFB-559ECB64E5D1}" destId="{2D6B5396-3A33-4A94-B7A7-494455BC9333}" srcOrd="1" destOrd="0" presId="urn:microsoft.com/office/officeart/2005/8/layout/vProcess5"/>
    <dgm:cxn modelId="{E956C4A6-E8B9-4157-AAA9-5374014A7CED}" type="presOf" srcId="{D7DDFF83-C783-4BA8-9B1A-DE18A393DB58}" destId="{E4DEEA69-CB7C-46EA-8AF4-251853AB7444}" srcOrd="0" destOrd="0" presId="urn:microsoft.com/office/officeart/2005/8/layout/vProcess5"/>
    <dgm:cxn modelId="{F5F44BBC-1D53-46E6-AF69-ECD5E5251CE0}" type="presOf" srcId="{90FB0750-DB7B-40EB-908F-D2A1B9E6B80A}" destId="{6619D64D-3535-43A4-BCE8-24C46CFB6D54}" srcOrd="0" destOrd="0" presId="urn:microsoft.com/office/officeart/2005/8/layout/vProcess5"/>
    <dgm:cxn modelId="{D19E1BBF-480B-40F4-8617-4956AF5FD1C1}" type="presOf" srcId="{90FB0750-DB7B-40EB-908F-D2A1B9E6B80A}" destId="{A7E8C1FC-4854-4EBB-B754-59E8A562F73D}" srcOrd="1" destOrd="0" presId="urn:microsoft.com/office/officeart/2005/8/layout/vProcess5"/>
    <dgm:cxn modelId="{31EF7EEA-0169-4F00-A00D-97258E48024B}" type="presOf" srcId="{FF277119-1A8E-4BD9-8FFB-559ECB64E5D1}" destId="{B5737C84-5537-4D1A-815E-5FD4D40FC815}" srcOrd="0" destOrd="0" presId="urn:microsoft.com/office/officeart/2005/8/layout/vProcess5"/>
    <dgm:cxn modelId="{D628B293-091D-4100-9C11-9B276B189FCA}" type="presParOf" srcId="{2BF50676-66ED-4714-9BA8-E9E146F9FB6A}" destId="{5FBB4B40-1605-40D9-87E4-A68ABD9A9811}" srcOrd="0" destOrd="0" presId="urn:microsoft.com/office/officeart/2005/8/layout/vProcess5"/>
    <dgm:cxn modelId="{47E90C10-5123-46C0-8B65-DAF1F76AE966}" type="presParOf" srcId="{2BF50676-66ED-4714-9BA8-E9E146F9FB6A}" destId="{6619D64D-3535-43A4-BCE8-24C46CFB6D54}" srcOrd="1" destOrd="0" presId="urn:microsoft.com/office/officeart/2005/8/layout/vProcess5"/>
    <dgm:cxn modelId="{E1395797-1B70-4438-B1D8-A545AD2654B4}" type="presParOf" srcId="{2BF50676-66ED-4714-9BA8-E9E146F9FB6A}" destId="{B5737C84-5537-4D1A-815E-5FD4D40FC815}" srcOrd="2" destOrd="0" presId="urn:microsoft.com/office/officeart/2005/8/layout/vProcess5"/>
    <dgm:cxn modelId="{F722FF86-CF04-4A0A-9792-5CF25EE44CB7}" type="presParOf" srcId="{2BF50676-66ED-4714-9BA8-E9E146F9FB6A}" destId="{E4DEEA69-CB7C-46EA-8AF4-251853AB7444}" srcOrd="3" destOrd="0" presId="urn:microsoft.com/office/officeart/2005/8/layout/vProcess5"/>
    <dgm:cxn modelId="{D6876C6E-9CE5-4170-A7BE-9CADC78A5CF9}" type="presParOf" srcId="{2BF50676-66ED-4714-9BA8-E9E146F9FB6A}" destId="{A7E8C1FC-4854-4EBB-B754-59E8A562F73D}" srcOrd="4" destOrd="0" presId="urn:microsoft.com/office/officeart/2005/8/layout/vProcess5"/>
    <dgm:cxn modelId="{EB13015E-8AC4-4202-98AA-6DC3BC13694B}" type="presParOf" srcId="{2BF50676-66ED-4714-9BA8-E9E146F9FB6A}" destId="{2D6B5396-3A33-4A94-B7A7-494455BC9333}"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FDE422-8CFB-4889-A7A3-00BE09CE86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39AFDC-ACC8-4CE0-A024-4805A75D88B9}">
      <dgm:prSet/>
      <dgm:spPr/>
      <dgm:t>
        <a:bodyPr/>
        <a:lstStyle/>
        <a:p>
          <a:r>
            <a:rPr lang="en-GB" dirty="0">
              <a:latin typeface="Times New Roman" panose="02020603050405020304" pitchFamily="18" charset="0"/>
              <a:cs typeface="Times New Roman" panose="02020603050405020304" pitchFamily="18" charset="0"/>
            </a:rPr>
            <a:t>1 in 4 people in the UK will experience a mental health problem every year. </a:t>
          </a:r>
          <a:endParaRPr lang="en-US" dirty="0">
            <a:latin typeface="Times New Roman" panose="02020603050405020304" pitchFamily="18" charset="0"/>
            <a:cs typeface="Times New Roman" panose="02020603050405020304" pitchFamily="18" charset="0"/>
          </a:endParaRPr>
        </a:p>
      </dgm:t>
    </dgm:pt>
    <dgm:pt modelId="{1FA94198-38B6-4396-861D-EB3A81275A60}" type="parTrans" cxnId="{22413889-F583-4B59-83D5-A3C658E9674C}">
      <dgm:prSet/>
      <dgm:spPr/>
      <dgm:t>
        <a:bodyPr/>
        <a:lstStyle/>
        <a:p>
          <a:endParaRPr lang="en-US"/>
        </a:p>
      </dgm:t>
    </dgm:pt>
    <dgm:pt modelId="{99381594-549C-4C8D-97B1-70FC53EA6BCA}" type="sibTrans" cxnId="{22413889-F583-4B59-83D5-A3C658E9674C}">
      <dgm:prSet/>
      <dgm:spPr/>
      <dgm:t>
        <a:bodyPr/>
        <a:lstStyle/>
        <a:p>
          <a:endParaRPr lang="en-US"/>
        </a:p>
      </dgm:t>
    </dgm:pt>
    <dgm:pt modelId="{29694D7E-8AD4-483F-B0F1-B19BA637798A}">
      <dgm:prSet/>
      <dgm:spPr/>
      <dgm:t>
        <a:bodyPr/>
        <a:lstStyle/>
        <a:p>
          <a:r>
            <a:rPr lang="en-GB" dirty="0">
              <a:latin typeface="Times New Roman" panose="02020603050405020304" pitchFamily="18" charset="0"/>
              <a:cs typeface="Times New Roman" panose="02020603050405020304" pitchFamily="18" charset="0"/>
            </a:rPr>
            <a:t>The number of people with mental health problems has not changed much in recent years; however, money problems, benefits and job satisfaction are new presenting problems. </a:t>
          </a:r>
          <a:endParaRPr lang="en-US" dirty="0">
            <a:latin typeface="Times New Roman" panose="02020603050405020304" pitchFamily="18" charset="0"/>
            <a:cs typeface="Times New Roman" panose="02020603050405020304" pitchFamily="18" charset="0"/>
          </a:endParaRPr>
        </a:p>
      </dgm:t>
    </dgm:pt>
    <dgm:pt modelId="{2469A41B-EF7F-4FB7-8837-37BBC89BAA93}" type="parTrans" cxnId="{694889FF-21F6-4602-A915-51AA4C451BA0}">
      <dgm:prSet/>
      <dgm:spPr/>
      <dgm:t>
        <a:bodyPr/>
        <a:lstStyle/>
        <a:p>
          <a:endParaRPr lang="en-US"/>
        </a:p>
      </dgm:t>
    </dgm:pt>
    <dgm:pt modelId="{35139872-6B2C-4121-90E3-204C51017D1E}" type="sibTrans" cxnId="{694889FF-21F6-4602-A915-51AA4C451BA0}">
      <dgm:prSet/>
      <dgm:spPr/>
      <dgm:t>
        <a:bodyPr/>
        <a:lstStyle/>
        <a:p>
          <a:endParaRPr lang="en-US"/>
        </a:p>
      </dgm:t>
    </dgm:pt>
    <dgm:pt modelId="{6F161FB6-1A4A-4AFE-B0EB-F48934EB337F}">
      <dgm:prSet/>
      <dgm:spPr/>
      <dgm:t>
        <a:bodyPr/>
        <a:lstStyle/>
        <a:p>
          <a:r>
            <a:rPr lang="en-GB" dirty="0">
              <a:latin typeface="Times New Roman" panose="02020603050405020304" pitchFamily="18" charset="0"/>
              <a:cs typeface="Times New Roman" panose="02020603050405020304" pitchFamily="18" charset="0"/>
            </a:rPr>
            <a:t>Research suggests that people are finding it harder to cope with these problems. </a:t>
          </a:r>
          <a:endParaRPr lang="en-US" dirty="0">
            <a:latin typeface="Times New Roman" panose="02020603050405020304" pitchFamily="18" charset="0"/>
            <a:cs typeface="Times New Roman" panose="02020603050405020304" pitchFamily="18" charset="0"/>
          </a:endParaRPr>
        </a:p>
      </dgm:t>
    </dgm:pt>
    <dgm:pt modelId="{699348A9-0046-422D-BCDC-E1337D643DB4}" type="parTrans" cxnId="{79408D8B-0C0D-4B87-8FFC-E9A0FE586312}">
      <dgm:prSet/>
      <dgm:spPr/>
      <dgm:t>
        <a:bodyPr/>
        <a:lstStyle/>
        <a:p>
          <a:endParaRPr lang="en-US"/>
        </a:p>
      </dgm:t>
    </dgm:pt>
    <dgm:pt modelId="{F12054B2-A1AC-43DD-BABE-01172B08EBD3}" type="sibTrans" cxnId="{79408D8B-0C0D-4B87-8FFC-E9A0FE586312}">
      <dgm:prSet/>
      <dgm:spPr/>
      <dgm:t>
        <a:bodyPr/>
        <a:lstStyle/>
        <a:p>
          <a:endParaRPr lang="en-US"/>
        </a:p>
      </dgm:t>
    </dgm:pt>
    <dgm:pt modelId="{73F8B84D-5D1B-4531-8E56-7403912AC7DF}">
      <dgm:prSet/>
      <dgm:spPr/>
      <dgm:t>
        <a:bodyPr/>
        <a:lstStyle/>
        <a:p>
          <a:r>
            <a:rPr lang="en-GB" dirty="0">
              <a:latin typeface="Times New Roman" panose="02020603050405020304" pitchFamily="18" charset="0"/>
              <a:cs typeface="Times New Roman" panose="02020603050405020304" pitchFamily="18" charset="0"/>
            </a:rPr>
            <a:t>Self-harm and suicidal thoughts are becoming more common.</a:t>
          </a:r>
          <a:endParaRPr lang="en-US" dirty="0">
            <a:latin typeface="Times New Roman" panose="02020603050405020304" pitchFamily="18" charset="0"/>
            <a:cs typeface="Times New Roman" panose="02020603050405020304" pitchFamily="18" charset="0"/>
          </a:endParaRPr>
        </a:p>
      </dgm:t>
    </dgm:pt>
    <dgm:pt modelId="{21F12396-C2BB-4A37-8E21-73E1080602DE}" type="parTrans" cxnId="{BD03B1A4-51B8-4572-AAED-D3AF8FA97C6A}">
      <dgm:prSet/>
      <dgm:spPr/>
      <dgm:t>
        <a:bodyPr/>
        <a:lstStyle/>
        <a:p>
          <a:endParaRPr lang="en-US"/>
        </a:p>
      </dgm:t>
    </dgm:pt>
    <dgm:pt modelId="{5EC4B357-29D9-4B72-8474-7D2CDE0DEFE0}" type="sibTrans" cxnId="{BD03B1A4-51B8-4572-AAED-D3AF8FA97C6A}">
      <dgm:prSet/>
      <dgm:spPr/>
      <dgm:t>
        <a:bodyPr/>
        <a:lstStyle/>
        <a:p>
          <a:endParaRPr lang="en-US"/>
        </a:p>
      </dgm:t>
    </dgm:pt>
    <dgm:pt modelId="{C8E39B94-FD4C-466C-BDDB-FD7FF68B2F61}" type="pres">
      <dgm:prSet presAssocID="{99FDE422-8CFB-4889-A7A3-00BE09CE8656}" presName="linear" presStyleCnt="0">
        <dgm:presLayoutVars>
          <dgm:animLvl val="lvl"/>
          <dgm:resizeHandles val="exact"/>
        </dgm:presLayoutVars>
      </dgm:prSet>
      <dgm:spPr/>
    </dgm:pt>
    <dgm:pt modelId="{A35D8001-5217-4317-A55B-92B311F8D6B7}" type="pres">
      <dgm:prSet presAssocID="{AF39AFDC-ACC8-4CE0-A024-4805A75D88B9}" presName="parentText" presStyleLbl="node1" presStyleIdx="0" presStyleCnt="4">
        <dgm:presLayoutVars>
          <dgm:chMax val="0"/>
          <dgm:bulletEnabled val="1"/>
        </dgm:presLayoutVars>
      </dgm:prSet>
      <dgm:spPr/>
    </dgm:pt>
    <dgm:pt modelId="{B9176453-A945-4B49-A2FD-AA43B55014C7}" type="pres">
      <dgm:prSet presAssocID="{99381594-549C-4C8D-97B1-70FC53EA6BCA}" presName="spacer" presStyleCnt="0"/>
      <dgm:spPr/>
    </dgm:pt>
    <dgm:pt modelId="{645CB59C-409A-414E-B7A9-5CB3B8FF6B85}" type="pres">
      <dgm:prSet presAssocID="{29694D7E-8AD4-483F-B0F1-B19BA637798A}" presName="parentText" presStyleLbl="node1" presStyleIdx="1" presStyleCnt="4">
        <dgm:presLayoutVars>
          <dgm:chMax val="0"/>
          <dgm:bulletEnabled val="1"/>
        </dgm:presLayoutVars>
      </dgm:prSet>
      <dgm:spPr/>
    </dgm:pt>
    <dgm:pt modelId="{BAE2F4F6-9D36-485E-B75C-5A51C5B18A91}" type="pres">
      <dgm:prSet presAssocID="{35139872-6B2C-4121-90E3-204C51017D1E}" presName="spacer" presStyleCnt="0"/>
      <dgm:spPr/>
    </dgm:pt>
    <dgm:pt modelId="{4A1D6D93-3EEB-48F0-B65E-27F958962765}" type="pres">
      <dgm:prSet presAssocID="{6F161FB6-1A4A-4AFE-B0EB-F48934EB337F}" presName="parentText" presStyleLbl="node1" presStyleIdx="2" presStyleCnt="4">
        <dgm:presLayoutVars>
          <dgm:chMax val="0"/>
          <dgm:bulletEnabled val="1"/>
        </dgm:presLayoutVars>
      </dgm:prSet>
      <dgm:spPr/>
    </dgm:pt>
    <dgm:pt modelId="{285436BB-F2AE-4542-A88A-264AB62D8BC0}" type="pres">
      <dgm:prSet presAssocID="{F12054B2-A1AC-43DD-BABE-01172B08EBD3}" presName="spacer" presStyleCnt="0"/>
      <dgm:spPr/>
    </dgm:pt>
    <dgm:pt modelId="{6F6BB30D-6CB9-417A-9741-169F52D89C21}" type="pres">
      <dgm:prSet presAssocID="{73F8B84D-5D1B-4531-8E56-7403912AC7DF}" presName="parentText" presStyleLbl="node1" presStyleIdx="3" presStyleCnt="4">
        <dgm:presLayoutVars>
          <dgm:chMax val="0"/>
          <dgm:bulletEnabled val="1"/>
        </dgm:presLayoutVars>
      </dgm:prSet>
      <dgm:spPr/>
    </dgm:pt>
  </dgm:ptLst>
  <dgm:cxnLst>
    <dgm:cxn modelId="{B0457A17-A44C-43DD-ACB9-5D00E2672657}" type="presOf" srcId="{6F161FB6-1A4A-4AFE-B0EB-F48934EB337F}" destId="{4A1D6D93-3EEB-48F0-B65E-27F958962765}" srcOrd="0" destOrd="0" presId="urn:microsoft.com/office/officeart/2005/8/layout/vList2"/>
    <dgm:cxn modelId="{E9440318-87DD-4C71-9BBF-A7E2E2D115F9}" type="presOf" srcId="{99FDE422-8CFB-4889-A7A3-00BE09CE8656}" destId="{C8E39B94-FD4C-466C-BDDB-FD7FF68B2F61}" srcOrd="0" destOrd="0" presId="urn:microsoft.com/office/officeart/2005/8/layout/vList2"/>
    <dgm:cxn modelId="{C00DA237-C5A4-4C55-9701-5C6DEAFBB074}" type="presOf" srcId="{29694D7E-8AD4-483F-B0F1-B19BA637798A}" destId="{645CB59C-409A-414E-B7A9-5CB3B8FF6B85}" srcOrd="0" destOrd="0" presId="urn:microsoft.com/office/officeart/2005/8/layout/vList2"/>
    <dgm:cxn modelId="{22413889-F583-4B59-83D5-A3C658E9674C}" srcId="{99FDE422-8CFB-4889-A7A3-00BE09CE8656}" destId="{AF39AFDC-ACC8-4CE0-A024-4805A75D88B9}" srcOrd="0" destOrd="0" parTransId="{1FA94198-38B6-4396-861D-EB3A81275A60}" sibTransId="{99381594-549C-4C8D-97B1-70FC53EA6BCA}"/>
    <dgm:cxn modelId="{79408D8B-0C0D-4B87-8FFC-E9A0FE586312}" srcId="{99FDE422-8CFB-4889-A7A3-00BE09CE8656}" destId="{6F161FB6-1A4A-4AFE-B0EB-F48934EB337F}" srcOrd="2" destOrd="0" parTransId="{699348A9-0046-422D-BCDC-E1337D643DB4}" sibTransId="{F12054B2-A1AC-43DD-BABE-01172B08EBD3}"/>
    <dgm:cxn modelId="{BD03B1A4-51B8-4572-AAED-D3AF8FA97C6A}" srcId="{99FDE422-8CFB-4889-A7A3-00BE09CE8656}" destId="{73F8B84D-5D1B-4531-8E56-7403912AC7DF}" srcOrd="3" destOrd="0" parTransId="{21F12396-C2BB-4A37-8E21-73E1080602DE}" sibTransId="{5EC4B357-29D9-4B72-8474-7D2CDE0DEFE0}"/>
    <dgm:cxn modelId="{9EDF57D9-1A37-47DB-AE40-20EEE9AD11D1}" type="presOf" srcId="{AF39AFDC-ACC8-4CE0-A024-4805A75D88B9}" destId="{A35D8001-5217-4317-A55B-92B311F8D6B7}" srcOrd="0" destOrd="0" presId="urn:microsoft.com/office/officeart/2005/8/layout/vList2"/>
    <dgm:cxn modelId="{AFE4A9DD-778C-4396-A2EB-729FFF11286B}" type="presOf" srcId="{73F8B84D-5D1B-4531-8E56-7403912AC7DF}" destId="{6F6BB30D-6CB9-417A-9741-169F52D89C21}" srcOrd="0" destOrd="0" presId="urn:microsoft.com/office/officeart/2005/8/layout/vList2"/>
    <dgm:cxn modelId="{694889FF-21F6-4602-A915-51AA4C451BA0}" srcId="{99FDE422-8CFB-4889-A7A3-00BE09CE8656}" destId="{29694D7E-8AD4-483F-B0F1-B19BA637798A}" srcOrd="1" destOrd="0" parTransId="{2469A41B-EF7F-4FB7-8837-37BBC89BAA93}" sibTransId="{35139872-6B2C-4121-90E3-204C51017D1E}"/>
    <dgm:cxn modelId="{55CB9B15-306D-4D13-91C3-02926062206B}" type="presParOf" srcId="{C8E39B94-FD4C-466C-BDDB-FD7FF68B2F61}" destId="{A35D8001-5217-4317-A55B-92B311F8D6B7}" srcOrd="0" destOrd="0" presId="urn:microsoft.com/office/officeart/2005/8/layout/vList2"/>
    <dgm:cxn modelId="{68C7F7D1-4B3F-45B7-9E94-D96F36D05EB9}" type="presParOf" srcId="{C8E39B94-FD4C-466C-BDDB-FD7FF68B2F61}" destId="{B9176453-A945-4B49-A2FD-AA43B55014C7}" srcOrd="1" destOrd="0" presId="urn:microsoft.com/office/officeart/2005/8/layout/vList2"/>
    <dgm:cxn modelId="{416A1D58-E38C-45F1-9EC9-F71DD4ACA6A3}" type="presParOf" srcId="{C8E39B94-FD4C-466C-BDDB-FD7FF68B2F61}" destId="{645CB59C-409A-414E-B7A9-5CB3B8FF6B85}" srcOrd="2" destOrd="0" presId="urn:microsoft.com/office/officeart/2005/8/layout/vList2"/>
    <dgm:cxn modelId="{90C34100-B169-4D93-9E03-56F40ED6C80A}" type="presParOf" srcId="{C8E39B94-FD4C-466C-BDDB-FD7FF68B2F61}" destId="{BAE2F4F6-9D36-485E-B75C-5A51C5B18A91}" srcOrd="3" destOrd="0" presId="urn:microsoft.com/office/officeart/2005/8/layout/vList2"/>
    <dgm:cxn modelId="{5D03AF91-B490-4A7C-99D1-A160D67BDDD6}" type="presParOf" srcId="{C8E39B94-FD4C-466C-BDDB-FD7FF68B2F61}" destId="{4A1D6D93-3EEB-48F0-B65E-27F958962765}" srcOrd="4" destOrd="0" presId="urn:microsoft.com/office/officeart/2005/8/layout/vList2"/>
    <dgm:cxn modelId="{68C7C303-8FCE-41C9-8C8C-6A913627B88A}" type="presParOf" srcId="{C8E39B94-FD4C-466C-BDDB-FD7FF68B2F61}" destId="{285436BB-F2AE-4542-A88A-264AB62D8BC0}" srcOrd="5" destOrd="0" presId="urn:microsoft.com/office/officeart/2005/8/layout/vList2"/>
    <dgm:cxn modelId="{C64DD747-F2A2-445C-842C-B905C55E4989}" type="presParOf" srcId="{C8E39B94-FD4C-466C-BDDB-FD7FF68B2F61}" destId="{6F6BB30D-6CB9-417A-9741-169F52D89C2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E96F72-5FCE-4DD6-B03D-6F631D0EA41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23DFE5-A607-4E39-A28F-36565D66E08E}">
      <dgm:prSet/>
      <dgm:spPr/>
      <dgm:t>
        <a:bodyPr/>
        <a:lstStyle/>
        <a:p>
          <a:r>
            <a:rPr lang="en-GB" dirty="0">
              <a:latin typeface="Times New Roman" panose="02020603050405020304" pitchFamily="18" charset="0"/>
              <a:cs typeface="Times New Roman" panose="02020603050405020304" pitchFamily="18" charset="0"/>
            </a:rPr>
            <a:t>Nice.org states that after the assessments and diagnosis of Generalised Anxiety Disorder and Panic disorder, the first step would be to enlighten the patient about the nature of the disorders and the options for treatment. </a:t>
          </a:r>
          <a:endParaRPr lang="en-US" dirty="0">
            <a:latin typeface="Times New Roman" panose="02020603050405020304" pitchFamily="18" charset="0"/>
            <a:cs typeface="Times New Roman" panose="02020603050405020304" pitchFamily="18" charset="0"/>
          </a:endParaRPr>
        </a:p>
      </dgm:t>
    </dgm:pt>
    <dgm:pt modelId="{AB31E447-F9D2-49FA-A2E5-7244B35619A5}" type="parTrans" cxnId="{1BFE9D75-5F05-4C46-820E-E8B1A92C6017}">
      <dgm:prSet/>
      <dgm:spPr/>
      <dgm:t>
        <a:bodyPr/>
        <a:lstStyle/>
        <a:p>
          <a:endParaRPr lang="en-US"/>
        </a:p>
      </dgm:t>
    </dgm:pt>
    <dgm:pt modelId="{7699A061-AA78-44F5-B5F4-6FDB328CE79D}" type="sibTrans" cxnId="{1BFE9D75-5F05-4C46-820E-E8B1A92C6017}">
      <dgm:prSet/>
      <dgm:spPr/>
      <dgm:t>
        <a:bodyPr/>
        <a:lstStyle/>
        <a:p>
          <a:endParaRPr lang="en-US"/>
        </a:p>
      </dgm:t>
    </dgm:pt>
    <dgm:pt modelId="{A550CFFA-C51E-411F-BC8C-5A86050A0AA4}">
      <dgm:prSet/>
      <dgm:spPr/>
      <dgm:t>
        <a:bodyPr/>
        <a:lstStyle/>
        <a:p>
          <a:r>
            <a:rPr lang="en-GB" dirty="0">
              <a:latin typeface="Times New Roman" panose="02020603050405020304" pitchFamily="18" charset="0"/>
              <a:cs typeface="Times New Roman" panose="02020603050405020304" pitchFamily="18" charset="0"/>
            </a:rPr>
            <a:t>The patients will be monitored to find out the severity of the disorder as sometimes it can be less severe and may not need further intervention. Medication and therapy will also be discussed along with the offer of support via the GP. </a:t>
          </a:r>
          <a:endParaRPr lang="en-US" dirty="0">
            <a:latin typeface="Times New Roman" panose="02020603050405020304" pitchFamily="18" charset="0"/>
            <a:cs typeface="Times New Roman" panose="02020603050405020304" pitchFamily="18" charset="0"/>
          </a:endParaRPr>
        </a:p>
      </dgm:t>
    </dgm:pt>
    <dgm:pt modelId="{8082888A-08B9-4016-8B3B-444B2B50EF86}" type="parTrans" cxnId="{FAB7B832-7A1F-42F5-9CC4-B54C53711979}">
      <dgm:prSet/>
      <dgm:spPr/>
      <dgm:t>
        <a:bodyPr/>
        <a:lstStyle/>
        <a:p>
          <a:endParaRPr lang="en-US"/>
        </a:p>
      </dgm:t>
    </dgm:pt>
    <dgm:pt modelId="{27B2B6DE-706F-4A00-B479-DCE8D4F08FA4}" type="sibTrans" cxnId="{FAB7B832-7A1F-42F5-9CC4-B54C53711979}">
      <dgm:prSet/>
      <dgm:spPr/>
      <dgm:t>
        <a:bodyPr/>
        <a:lstStyle/>
        <a:p>
          <a:endParaRPr lang="en-US"/>
        </a:p>
      </dgm:t>
    </dgm:pt>
    <dgm:pt modelId="{5AA74F83-07B7-4976-9D4A-340B88E40240}" type="pres">
      <dgm:prSet presAssocID="{D6E96F72-5FCE-4DD6-B03D-6F631D0EA418}" presName="linear" presStyleCnt="0">
        <dgm:presLayoutVars>
          <dgm:animLvl val="lvl"/>
          <dgm:resizeHandles val="exact"/>
        </dgm:presLayoutVars>
      </dgm:prSet>
      <dgm:spPr/>
    </dgm:pt>
    <dgm:pt modelId="{962EAADC-3E37-41E0-B173-68EE9822DFE1}" type="pres">
      <dgm:prSet presAssocID="{E423DFE5-A607-4E39-A28F-36565D66E08E}" presName="parentText" presStyleLbl="node1" presStyleIdx="0" presStyleCnt="2">
        <dgm:presLayoutVars>
          <dgm:chMax val="0"/>
          <dgm:bulletEnabled val="1"/>
        </dgm:presLayoutVars>
      </dgm:prSet>
      <dgm:spPr/>
    </dgm:pt>
    <dgm:pt modelId="{3B87D8D6-5CA3-488D-8B42-4CCFDE015DDE}" type="pres">
      <dgm:prSet presAssocID="{7699A061-AA78-44F5-B5F4-6FDB328CE79D}" presName="spacer" presStyleCnt="0"/>
      <dgm:spPr/>
    </dgm:pt>
    <dgm:pt modelId="{3531C2FF-12C3-4A1B-8EFC-6A97F3A80885}" type="pres">
      <dgm:prSet presAssocID="{A550CFFA-C51E-411F-BC8C-5A86050A0AA4}" presName="parentText" presStyleLbl="node1" presStyleIdx="1" presStyleCnt="2">
        <dgm:presLayoutVars>
          <dgm:chMax val="0"/>
          <dgm:bulletEnabled val="1"/>
        </dgm:presLayoutVars>
      </dgm:prSet>
      <dgm:spPr/>
    </dgm:pt>
  </dgm:ptLst>
  <dgm:cxnLst>
    <dgm:cxn modelId="{FAB7B832-7A1F-42F5-9CC4-B54C53711979}" srcId="{D6E96F72-5FCE-4DD6-B03D-6F631D0EA418}" destId="{A550CFFA-C51E-411F-BC8C-5A86050A0AA4}" srcOrd="1" destOrd="0" parTransId="{8082888A-08B9-4016-8B3B-444B2B50EF86}" sibTransId="{27B2B6DE-706F-4A00-B479-DCE8D4F08FA4}"/>
    <dgm:cxn modelId="{D05E536F-853B-48FD-86BF-20EF44D22560}" type="presOf" srcId="{E423DFE5-A607-4E39-A28F-36565D66E08E}" destId="{962EAADC-3E37-41E0-B173-68EE9822DFE1}" srcOrd="0" destOrd="0" presId="urn:microsoft.com/office/officeart/2005/8/layout/vList2"/>
    <dgm:cxn modelId="{1BFE9D75-5F05-4C46-820E-E8B1A92C6017}" srcId="{D6E96F72-5FCE-4DD6-B03D-6F631D0EA418}" destId="{E423DFE5-A607-4E39-A28F-36565D66E08E}" srcOrd="0" destOrd="0" parTransId="{AB31E447-F9D2-49FA-A2E5-7244B35619A5}" sibTransId="{7699A061-AA78-44F5-B5F4-6FDB328CE79D}"/>
    <dgm:cxn modelId="{7E3CD4A7-869B-492B-B6C3-182B71BED751}" type="presOf" srcId="{D6E96F72-5FCE-4DD6-B03D-6F631D0EA418}" destId="{5AA74F83-07B7-4976-9D4A-340B88E40240}" srcOrd="0" destOrd="0" presId="urn:microsoft.com/office/officeart/2005/8/layout/vList2"/>
    <dgm:cxn modelId="{52F7D9B9-569A-4EBA-9820-888718A841E5}" type="presOf" srcId="{A550CFFA-C51E-411F-BC8C-5A86050A0AA4}" destId="{3531C2FF-12C3-4A1B-8EFC-6A97F3A80885}" srcOrd="0" destOrd="0" presId="urn:microsoft.com/office/officeart/2005/8/layout/vList2"/>
    <dgm:cxn modelId="{B8E66CD9-7C4C-4689-8ECA-D991A8E9CE51}" type="presParOf" srcId="{5AA74F83-07B7-4976-9D4A-340B88E40240}" destId="{962EAADC-3E37-41E0-B173-68EE9822DFE1}" srcOrd="0" destOrd="0" presId="urn:microsoft.com/office/officeart/2005/8/layout/vList2"/>
    <dgm:cxn modelId="{08862B7C-C23B-4D76-A093-A4D3A43D71D1}" type="presParOf" srcId="{5AA74F83-07B7-4976-9D4A-340B88E40240}" destId="{3B87D8D6-5CA3-488D-8B42-4CCFDE015DDE}" srcOrd="1" destOrd="0" presId="urn:microsoft.com/office/officeart/2005/8/layout/vList2"/>
    <dgm:cxn modelId="{BD9E9BEE-E237-4B94-9934-EF7D01E0B2A3}" type="presParOf" srcId="{5AA74F83-07B7-4976-9D4A-340B88E40240}" destId="{3531C2FF-12C3-4A1B-8EFC-6A97F3A8088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3CB962-4915-440C-8CF3-A44EA1D3A10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B56D9D5-3C3F-42A0-84EA-B59C4A30D91F}">
      <dgm:prSet/>
      <dgm:spPr/>
      <dgm:t>
        <a:bodyPr/>
        <a:lstStyle/>
        <a:p>
          <a:r>
            <a:rPr lang="en-GB" dirty="0">
              <a:latin typeface="Times New Roman" panose="02020603050405020304" pitchFamily="18" charset="0"/>
              <a:cs typeface="Times New Roman" panose="02020603050405020304" pitchFamily="18" charset="0"/>
            </a:rPr>
            <a:t>Cognitive behavioural therapy (CBT) is the most successful therapy for GAD, and it involves teaching the patient-specific skills to help manage their symptoms to enable a gradual return to a sense of wellbeing. </a:t>
          </a:r>
          <a:endParaRPr lang="en-US" dirty="0">
            <a:latin typeface="Times New Roman" panose="02020603050405020304" pitchFamily="18" charset="0"/>
            <a:cs typeface="Times New Roman" panose="02020603050405020304" pitchFamily="18" charset="0"/>
          </a:endParaRPr>
        </a:p>
      </dgm:t>
    </dgm:pt>
    <dgm:pt modelId="{E581AA95-2168-4BB8-9FC1-2253A3DCAA94}" type="parTrans" cxnId="{D010DC69-C02D-48DD-9344-59C873F7F537}">
      <dgm:prSet/>
      <dgm:spPr/>
      <dgm:t>
        <a:bodyPr/>
        <a:lstStyle/>
        <a:p>
          <a:endParaRPr lang="en-US"/>
        </a:p>
      </dgm:t>
    </dgm:pt>
    <dgm:pt modelId="{74E2E860-5116-493E-81FA-DC3C5D846E15}" type="sibTrans" cxnId="{D010DC69-C02D-48DD-9344-59C873F7F537}">
      <dgm:prSet/>
      <dgm:spPr/>
      <dgm:t>
        <a:bodyPr/>
        <a:lstStyle/>
        <a:p>
          <a:endParaRPr lang="en-US"/>
        </a:p>
      </dgm:t>
    </dgm:pt>
    <dgm:pt modelId="{C91B9818-0BCB-4DB4-84AC-D8EB59CAD997}">
      <dgm:prSet/>
      <dgm:spPr/>
      <dgm:t>
        <a:bodyPr/>
        <a:lstStyle/>
        <a:p>
          <a:endParaRPr lang="en-GB" dirty="0"/>
        </a:p>
        <a:p>
          <a:r>
            <a:rPr lang="en-GB" dirty="0">
              <a:latin typeface="Times New Roman" panose="02020603050405020304" pitchFamily="18" charset="0"/>
              <a:cs typeface="Times New Roman" panose="02020603050405020304" pitchFamily="18" charset="0"/>
            </a:rPr>
            <a:t>CBT is a therapeutic method that focuses on negative thoughts and behaviours that result in distress. </a:t>
          </a:r>
          <a:endParaRPr lang="en-US" dirty="0">
            <a:latin typeface="Times New Roman" panose="02020603050405020304" pitchFamily="18" charset="0"/>
            <a:cs typeface="Times New Roman" panose="02020603050405020304" pitchFamily="18" charset="0"/>
          </a:endParaRPr>
        </a:p>
      </dgm:t>
    </dgm:pt>
    <dgm:pt modelId="{61B37FC8-EF68-45CF-BDF8-938472381D9F}" type="parTrans" cxnId="{69945AD8-7175-46F2-BB9E-9D818963BDF4}">
      <dgm:prSet/>
      <dgm:spPr/>
      <dgm:t>
        <a:bodyPr/>
        <a:lstStyle/>
        <a:p>
          <a:endParaRPr lang="en-US"/>
        </a:p>
      </dgm:t>
    </dgm:pt>
    <dgm:pt modelId="{544B2829-2FB6-4FB2-8279-DEDBAAE2B917}" type="sibTrans" cxnId="{69945AD8-7175-46F2-BB9E-9D818963BDF4}">
      <dgm:prSet/>
      <dgm:spPr/>
      <dgm:t>
        <a:bodyPr/>
        <a:lstStyle/>
        <a:p>
          <a:endParaRPr lang="en-US"/>
        </a:p>
      </dgm:t>
    </dgm:pt>
    <dgm:pt modelId="{BBED86A2-5C43-48AB-B467-58227AF8A445}">
      <dgm:prSet custT="1"/>
      <dgm:spPr/>
      <dgm:t>
        <a:bodyPr/>
        <a:lstStyle/>
        <a:p>
          <a:r>
            <a:rPr lang="en-GB" sz="2500" dirty="0">
              <a:latin typeface="Times New Roman" panose="02020603050405020304" pitchFamily="18" charset="0"/>
              <a:cs typeface="Times New Roman" panose="02020603050405020304" pitchFamily="18" charset="0"/>
            </a:rPr>
            <a:t>It is shown to be effective in managing anxiety, depression, eating disorders and personality disorders. Sadly, CBT remains very difficult to access as the demand is so high.  </a:t>
          </a:r>
          <a:r>
            <a:rPr lang="en-GB" sz="1000" dirty="0"/>
            <a:t>(</a:t>
          </a:r>
          <a:r>
            <a:rPr lang="en-GB" sz="1000" dirty="0" err="1"/>
            <a:t>Chawathey</a:t>
          </a:r>
          <a:r>
            <a:rPr lang="en-GB" sz="1000" dirty="0"/>
            <a:t>, 2016)</a:t>
          </a:r>
          <a:endParaRPr lang="en-US" sz="1000" dirty="0">
            <a:latin typeface="Times New Roman" panose="02020603050405020304" pitchFamily="18" charset="0"/>
            <a:cs typeface="Times New Roman" panose="02020603050405020304" pitchFamily="18" charset="0"/>
          </a:endParaRPr>
        </a:p>
      </dgm:t>
    </dgm:pt>
    <dgm:pt modelId="{2DB14AF0-302B-4BD0-B570-D2B1A3149546}" type="parTrans" cxnId="{F2AF6F78-EE81-42AC-87E8-8293B44A19F4}">
      <dgm:prSet/>
      <dgm:spPr/>
      <dgm:t>
        <a:bodyPr/>
        <a:lstStyle/>
        <a:p>
          <a:endParaRPr lang="en-US"/>
        </a:p>
      </dgm:t>
    </dgm:pt>
    <dgm:pt modelId="{2C66A98A-C50A-4046-B4CF-439CE6C4725A}" type="sibTrans" cxnId="{F2AF6F78-EE81-42AC-87E8-8293B44A19F4}">
      <dgm:prSet/>
      <dgm:spPr/>
      <dgm:t>
        <a:bodyPr/>
        <a:lstStyle/>
        <a:p>
          <a:endParaRPr lang="en-US"/>
        </a:p>
      </dgm:t>
    </dgm:pt>
    <dgm:pt modelId="{BDD78AF4-13F9-4805-88F1-8003BC16B274}" type="pres">
      <dgm:prSet presAssocID="{9D3CB962-4915-440C-8CF3-A44EA1D3A10B}" presName="vert0" presStyleCnt="0">
        <dgm:presLayoutVars>
          <dgm:dir/>
          <dgm:animOne val="branch"/>
          <dgm:animLvl val="lvl"/>
        </dgm:presLayoutVars>
      </dgm:prSet>
      <dgm:spPr/>
    </dgm:pt>
    <dgm:pt modelId="{BCBD2E24-1E9B-4766-B332-F3BCA9B79EF3}" type="pres">
      <dgm:prSet presAssocID="{BB56D9D5-3C3F-42A0-84EA-B59C4A30D91F}" presName="thickLine" presStyleLbl="alignNode1" presStyleIdx="0" presStyleCnt="3"/>
      <dgm:spPr/>
    </dgm:pt>
    <dgm:pt modelId="{92790F53-9367-4EB7-93C3-64795A20B58B}" type="pres">
      <dgm:prSet presAssocID="{BB56D9D5-3C3F-42A0-84EA-B59C4A30D91F}" presName="horz1" presStyleCnt="0"/>
      <dgm:spPr/>
    </dgm:pt>
    <dgm:pt modelId="{507106DA-EAB0-4DED-AE04-DBAF22654053}" type="pres">
      <dgm:prSet presAssocID="{BB56D9D5-3C3F-42A0-84EA-B59C4A30D91F}" presName="tx1" presStyleLbl="revTx" presStyleIdx="0" presStyleCnt="3"/>
      <dgm:spPr/>
    </dgm:pt>
    <dgm:pt modelId="{5DF66960-3376-4C60-A928-9324C51D1E11}" type="pres">
      <dgm:prSet presAssocID="{BB56D9D5-3C3F-42A0-84EA-B59C4A30D91F}" presName="vert1" presStyleCnt="0"/>
      <dgm:spPr/>
    </dgm:pt>
    <dgm:pt modelId="{6395BB8B-48E2-49A7-B812-9B89337C7678}" type="pres">
      <dgm:prSet presAssocID="{C91B9818-0BCB-4DB4-84AC-D8EB59CAD997}" presName="thickLine" presStyleLbl="alignNode1" presStyleIdx="1" presStyleCnt="3"/>
      <dgm:spPr/>
    </dgm:pt>
    <dgm:pt modelId="{EBA1D8DD-14B4-43D5-A0D3-99B9C60E7591}" type="pres">
      <dgm:prSet presAssocID="{C91B9818-0BCB-4DB4-84AC-D8EB59CAD997}" presName="horz1" presStyleCnt="0"/>
      <dgm:spPr/>
    </dgm:pt>
    <dgm:pt modelId="{DA49EC10-3240-40B3-A83D-AAA0F34D6632}" type="pres">
      <dgm:prSet presAssocID="{C91B9818-0BCB-4DB4-84AC-D8EB59CAD997}" presName="tx1" presStyleLbl="revTx" presStyleIdx="1" presStyleCnt="3"/>
      <dgm:spPr/>
    </dgm:pt>
    <dgm:pt modelId="{8456B45E-E402-44FE-BB4D-3FDB31259DF3}" type="pres">
      <dgm:prSet presAssocID="{C91B9818-0BCB-4DB4-84AC-D8EB59CAD997}" presName="vert1" presStyleCnt="0"/>
      <dgm:spPr/>
    </dgm:pt>
    <dgm:pt modelId="{9151BA06-876C-4B39-959C-BE20EFD44DF5}" type="pres">
      <dgm:prSet presAssocID="{BBED86A2-5C43-48AB-B467-58227AF8A445}" presName="thickLine" presStyleLbl="alignNode1" presStyleIdx="2" presStyleCnt="3"/>
      <dgm:spPr/>
    </dgm:pt>
    <dgm:pt modelId="{4E1BC70E-7680-4C14-A9FF-57819C42AA2A}" type="pres">
      <dgm:prSet presAssocID="{BBED86A2-5C43-48AB-B467-58227AF8A445}" presName="horz1" presStyleCnt="0"/>
      <dgm:spPr/>
    </dgm:pt>
    <dgm:pt modelId="{A8BF44D9-68D9-4763-B73A-5A8D79FF99F9}" type="pres">
      <dgm:prSet presAssocID="{BBED86A2-5C43-48AB-B467-58227AF8A445}" presName="tx1" presStyleLbl="revTx" presStyleIdx="2" presStyleCnt="3"/>
      <dgm:spPr/>
    </dgm:pt>
    <dgm:pt modelId="{DBC781B0-9198-41C3-B1A9-5162C8D551D7}" type="pres">
      <dgm:prSet presAssocID="{BBED86A2-5C43-48AB-B467-58227AF8A445}" presName="vert1" presStyleCnt="0"/>
      <dgm:spPr/>
    </dgm:pt>
  </dgm:ptLst>
  <dgm:cxnLst>
    <dgm:cxn modelId="{BEF5A525-307A-4AD8-A8A1-1DE3682B606C}" type="presOf" srcId="{BB56D9D5-3C3F-42A0-84EA-B59C4A30D91F}" destId="{507106DA-EAB0-4DED-AE04-DBAF22654053}" srcOrd="0" destOrd="0" presId="urn:microsoft.com/office/officeart/2008/layout/LinedList"/>
    <dgm:cxn modelId="{7F327263-C651-4FA2-851A-2B56114D2177}" type="presOf" srcId="{9D3CB962-4915-440C-8CF3-A44EA1D3A10B}" destId="{BDD78AF4-13F9-4805-88F1-8003BC16B274}" srcOrd="0" destOrd="0" presId="urn:microsoft.com/office/officeart/2008/layout/LinedList"/>
    <dgm:cxn modelId="{D010DC69-C02D-48DD-9344-59C873F7F537}" srcId="{9D3CB962-4915-440C-8CF3-A44EA1D3A10B}" destId="{BB56D9D5-3C3F-42A0-84EA-B59C4A30D91F}" srcOrd="0" destOrd="0" parTransId="{E581AA95-2168-4BB8-9FC1-2253A3DCAA94}" sibTransId="{74E2E860-5116-493E-81FA-DC3C5D846E15}"/>
    <dgm:cxn modelId="{F2AF6F78-EE81-42AC-87E8-8293B44A19F4}" srcId="{9D3CB962-4915-440C-8CF3-A44EA1D3A10B}" destId="{BBED86A2-5C43-48AB-B467-58227AF8A445}" srcOrd="2" destOrd="0" parTransId="{2DB14AF0-302B-4BD0-B570-D2B1A3149546}" sibTransId="{2C66A98A-C50A-4046-B4CF-439CE6C4725A}"/>
    <dgm:cxn modelId="{CADCA3C7-543B-4E99-8B7D-313D05171D1B}" type="presOf" srcId="{BBED86A2-5C43-48AB-B467-58227AF8A445}" destId="{A8BF44D9-68D9-4763-B73A-5A8D79FF99F9}" srcOrd="0" destOrd="0" presId="urn:microsoft.com/office/officeart/2008/layout/LinedList"/>
    <dgm:cxn modelId="{47D090CA-FBA3-4930-9FA6-9A61180D4DF5}" type="presOf" srcId="{C91B9818-0BCB-4DB4-84AC-D8EB59CAD997}" destId="{DA49EC10-3240-40B3-A83D-AAA0F34D6632}" srcOrd="0" destOrd="0" presId="urn:microsoft.com/office/officeart/2008/layout/LinedList"/>
    <dgm:cxn modelId="{69945AD8-7175-46F2-BB9E-9D818963BDF4}" srcId="{9D3CB962-4915-440C-8CF3-A44EA1D3A10B}" destId="{C91B9818-0BCB-4DB4-84AC-D8EB59CAD997}" srcOrd="1" destOrd="0" parTransId="{61B37FC8-EF68-45CF-BDF8-938472381D9F}" sibTransId="{544B2829-2FB6-4FB2-8279-DEDBAAE2B917}"/>
    <dgm:cxn modelId="{0B7E7C43-BD87-447B-9D27-E999A8EF8A16}" type="presParOf" srcId="{BDD78AF4-13F9-4805-88F1-8003BC16B274}" destId="{BCBD2E24-1E9B-4766-B332-F3BCA9B79EF3}" srcOrd="0" destOrd="0" presId="urn:microsoft.com/office/officeart/2008/layout/LinedList"/>
    <dgm:cxn modelId="{2B69EAF1-C29D-4ECC-83A0-ED47D5CDF95E}" type="presParOf" srcId="{BDD78AF4-13F9-4805-88F1-8003BC16B274}" destId="{92790F53-9367-4EB7-93C3-64795A20B58B}" srcOrd="1" destOrd="0" presId="urn:microsoft.com/office/officeart/2008/layout/LinedList"/>
    <dgm:cxn modelId="{00DF05A1-9ECB-4D81-A6B3-B6C7D7705249}" type="presParOf" srcId="{92790F53-9367-4EB7-93C3-64795A20B58B}" destId="{507106DA-EAB0-4DED-AE04-DBAF22654053}" srcOrd="0" destOrd="0" presId="urn:microsoft.com/office/officeart/2008/layout/LinedList"/>
    <dgm:cxn modelId="{AAAE4A86-C7B8-4974-999F-0B99A7E75E5A}" type="presParOf" srcId="{92790F53-9367-4EB7-93C3-64795A20B58B}" destId="{5DF66960-3376-4C60-A928-9324C51D1E11}" srcOrd="1" destOrd="0" presId="urn:microsoft.com/office/officeart/2008/layout/LinedList"/>
    <dgm:cxn modelId="{501B146A-27D9-4AFC-AE66-6A03E8D41F6C}" type="presParOf" srcId="{BDD78AF4-13F9-4805-88F1-8003BC16B274}" destId="{6395BB8B-48E2-49A7-B812-9B89337C7678}" srcOrd="2" destOrd="0" presId="urn:microsoft.com/office/officeart/2008/layout/LinedList"/>
    <dgm:cxn modelId="{32559989-B82B-4CE5-B789-FD43E913C0D1}" type="presParOf" srcId="{BDD78AF4-13F9-4805-88F1-8003BC16B274}" destId="{EBA1D8DD-14B4-43D5-A0D3-99B9C60E7591}" srcOrd="3" destOrd="0" presId="urn:microsoft.com/office/officeart/2008/layout/LinedList"/>
    <dgm:cxn modelId="{0EA4BE37-2078-422E-BA5F-2A3362C302DB}" type="presParOf" srcId="{EBA1D8DD-14B4-43D5-A0D3-99B9C60E7591}" destId="{DA49EC10-3240-40B3-A83D-AAA0F34D6632}" srcOrd="0" destOrd="0" presId="urn:microsoft.com/office/officeart/2008/layout/LinedList"/>
    <dgm:cxn modelId="{35216EEE-03A2-40EC-B741-368D7B5F967F}" type="presParOf" srcId="{EBA1D8DD-14B4-43D5-A0D3-99B9C60E7591}" destId="{8456B45E-E402-44FE-BB4D-3FDB31259DF3}" srcOrd="1" destOrd="0" presId="urn:microsoft.com/office/officeart/2008/layout/LinedList"/>
    <dgm:cxn modelId="{1DD497BB-0B2D-4626-8A3E-B6C829A8E997}" type="presParOf" srcId="{BDD78AF4-13F9-4805-88F1-8003BC16B274}" destId="{9151BA06-876C-4B39-959C-BE20EFD44DF5}" srcOrd="4" destOrd="0" presId="urn:microsoft.com/office/officeart/2008/layout/LinedList"/>
    <dgm:cxn modelId="{A0AF2740-1BE3-4312-ACA9-B4E94F13E6FD}" type="presParOf" srcId="{BDD78AF4-13F9-4805-88F1-8003BC16B274}" destId="{4E1BC70E-7680-4C14-A9FF-57819C42AA2A}" srcOrd="5" destOrd="0" presId="urn:microsoft.com/office/officeart/2008/layout/LinedList"/>
    <dgm:cxn modelId="{EA27473B-2E38-42B9-924C-D2E0C157AB69}" type="presParOf" srcId="{4E1BC70E-7680-4C14-A9FF-57819C42AA2A}" destId="{A8BF44D9-68D9-4763-B73A-5A8D79FF99F9}" srcOrd="0" destOrd="0" presId="urn:microsoft.com/office/officeart/2008/layout/LinedList"/>
    <dgm:cxn modelId="{044A10B1-6956-43AA-B36C-760996DB43D2}" type="presParOf" srcId="{4E1BC70E-7680-4C14-A9FF-57819C42AA2A}" destId="{DBC781B0-9198-41C3-B1A9-5162C8D551D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43C90B-10D8-4EEC-BE61-3B597F50A3E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AFD45B3-80B2-403D-99C0-0FBEDF6D0D04}">
      <dgm:prSet custT="1"/>
      <dgm:spPr/>
      <dgm:t>
        <a:bodyPr/>
        <a:lstStyle/>
        <a:p>
          <a:r>
            <a:rPr lang="en-GB" sz="2000" dirty="0">
              <a:latin typeface="Times New Roman" panose="02020603050405020304" pitchFamily="18" charset="0"/>
              <a:cs typeface="Times New Roman" panose="02020603050405020304" pitchFamily="18" charset="0"/>
            </a:rPr>
            <a:t>The purpose of this presentation was to critically analyse a case scenario relevant to this module, contemporary mental health. Judith presented with many recognising factors which led to the diagnosis of generalised anxiety disorder and panic disorder.  </a:t>
          </a:r>
          <a:endParaRPr lang="en-US" sz="2000" dirty="0">
            <a:latin typeface="Times New Roman" panose="02020603050405020304" pitchFamily="18" charset="0"/>
            <a:cs typeface="Times New Roman" panose="02020603050405020304" pitchFamily="18" charset="0"/>
          </a:endParaRPr>
        </a:p>
      </dgm:t>
    </dgm:pt>
    <dgm:pt modelId="{1B23D6D0-F2F3-452F-B26A-4BFABC2C29BC}" type="parTrans" cxnId="{F5E63288-5C54-4BD1-97B2-C9F0A1072571}">
      <dgm:prSet/>
      <dgm:spPr/>
      <dgm:t>
        <a:bodyPr/>
        <a:lstStyle/>
        <a:p>
          <a:endParaRPr lang="en-US"/>
        </a:p>
      </dgm:t>
    </dgm:pt>
    <dgm:pt modelId="{18E8FCBC-8BD0-409A-83F0-7310D8DD8185}" type="sibTrans" cxnId="{F5E63288-5C54-4BD1-97B2-C9F0A1072571}">
      <dgm:prSet/>
      <dgm:spPr/>
      <dgm:t>
        <a:bodyPr/>
        <a:lstStyle/>
        <a:p>
          <a:endParaRPr lang="en-US"/>
        </a:p>
      </dgm:t>
    </dgm:pt>
    <dgm:pt modelId="{30C720A0-8CCC-4709-BF1B-F66FB43E8054}">
      <dgm:prSet custT="1"/>
      <dgm:spPr/>
      <dgm:t>
        <a:bodyPr/>
        <a:lstStyle/>
        <a:p>
          <a:r>
            <a:rPr lang="en-GB" sz="2000" dirty="0">
              <a:latin typeface="Times New Roman" panose="02020603050405020304" pitchFamily="18" charset="0"/>
              <a:cs typeface="Times New Roman" panose="02020603050405020304" pitchFamily="18" charset="0"/>
            </a:rPr>
            <a:t>The clinician made the diagnosis by obtaining all the symptoms of Judith’s past and present history. This diagnosis was accomplished in alignment with an assessment and case formulation. There are other ways to verify the findings and one of them would be a structured interview carried out by another professional for example a mental health nurse. </a:t>
          </a:r>
          <a:endParaRPr lang="en-US" sz="2000" dirty="0">
            <a:latin typeface="Times New Roman" panose="02020603050405020304" pitchFamily="18" charset="0"/>
            <a:cs typeface="Times New Roman" panose="02020603050405020304" pitchFamily="18" charset="0"/>
          </a:endParaRPr>
        </a:p>
      </dgm:t>
    </dgm:pt>
    <dgm:pt modelId="{FCB2A6DB-3746-4044-A9DE-388B2B4FC9AF}" type="parTrans" cxnId="{08A06C3D-04DA-477B-AE56-A137420E2B04}">
      <dgm:prSet/>
      <dgm:spPr/>
      <dgm:t>
        <a:bodyPr/>
        <a:lstStyle/>
        <a:p>
          <a:endParaRPr lang="en-US"/>
        </a:p>
      </dgm:t>
    </dgm:pt>
    <dgm:pt modelId="{8FFFCADF-F75F-4B03-AE98-BB83ED2120B9}" type="sibTrans" cxnId="{08A06C3D-04DA-477B-AE56-A137420E2B04}">
      <dgm:prSet/>
      <dgm:spPr/>
      <dgm:t>
        <a:bodyPr/>
        <a:lstStyle/>
        <a:p>
          <a:endParaRPr lang="en-US"/>
        </a:p>
      </dgm:t>
    </dgm:pt>
    <dgm:pt modelId="{6D3562D2-45DC-419C-A0A6-66793F523EB5}" type="pres">
      <dgm:prSet presAssocID="{1643C90B-10D8-4EEC-BE61-3B597F50A3E4}" presName="hierChild1" presStyleCnt="0">
        <dgm:presLayoutVars>
          <dgm:chPref val="1"/>
          <dgm:dir/>
          <dgm:animOne val="branch"/>
          <dgm:animLvl val="lvl"/>
          <dgm:resizeHandles/>
        </dgm:presLayoutVars>
      </dgm:prSet>
      <dgm:spPr/>
    </dgm:pt>
    <dgm:pt modelId="{203CFEDB-8474-4945-88CB-99369E2C392E}" type="pres">
      <dgm:prSet presAssocID="{AAFD45B3-80B2-403D-99C0-0FBEDF6D0D04}" presName="hierRoot1" presStyleCnt="0"/>
      <dgm:spPr/>
    </dgm:pt>
    <dgm:pt modelId="{F3B8B5A8-A81E-46F4-94E4-085BD0153D0C}" type="pres">
      <dgm:prSet presAssocID="{AAFD45B3-80B2-403D-99C0-0FBEDF6D0D04}" presName="composite" presStyleCnt="0"/>
      <dgm:spPr/>
    </dgm:pt>
    <dgm:pt modelId="{B782884E-860C-4905-B4BB-9D01140EAA0A}" type="pres">
      <dgm:prSet presAssocID="{AAFD45B3-80B2-403D-99C0-0FBEDF6D0D04}" presName="background" presStyleLbl="node0" presStyleIdx="0" presStyleCnt="2"/>
      <dgm:spPr/>
    </dgm:pt>
    <dgm:pt modelId="{395DA338-AEED-4833-9E09-23C5C1A88C7B}" type="pres">
      <dgm:prSet presAssocID="{AAFD45B3-80B2-403D-99C0-0FBEDF6D0D04}" presName="text" presStyleLbl="fgAcc0" presStyleIdx="0" presStyleCnt="2">
        <dgm:presLayoutVars>
          <dgm:chPref val="3"/>
        </dgm:presLayoutVars>
      </dgm:prSet>
      <dgm:spPr/>
    </dgm:pt>
    <dgm:pt modelId="{DF6B2567-0B4B-4AA9-9EBC-848A63F3883F}" type="pres">
      <dgm:prSet presAssocID="{AAFD45B3-80B2-403D-99C0-0FBEDF6D0D04}" presName="hierChild2" presStyleCnt="0"/>
      <dgm:spPr/>
    </dgm:pt>
    <dgm:pt modelId="{9FAF84DA-AC8C-4BE1-9940-1BBE4AAB40E0}" type="pres">
      <dgm:prSet presAssocID="{30C720A0-8CCC-4709-BF1B-F66FB43E8054}" presName="hierRoot1" presStyleCnt="0"/>
      <dgm:spPr/>
    </dgm:pt>
    <dgm:pt modelId="{FD27693D-D486-4D32-B959-22EE3D407429}" type="pres">
      <dgm:prSet presAssocID="{30C720A0-8CCC-4709-BF1B-F66FB43E8054}" presName="composite" presStyleCnt="0"/>
      <dgm:spPr/>
    </dgm:pt>
    <dgm:pt modelId="{B58257A2-35A0-447F-92F3-394A0DC68C54}" type="pres">
      <dgm:prSet presAssocID="{30C720A0-8CCC-4709-BF1B-F66FB43E8054}" presName="background" presStyleLbl="node0" presStyleIdx="1" presStyleCnt="2"/>
      <dgm:spPr/>
    </dgm:pt>
    <dgm:pt modelId="{AD6BFBB0-BC5E-43C0-BDB6-E7B99335F911}" type="pres">
      <dgm:prSet presAssocID="{30C720A0-8CCC-4709-BF1B-F66FB43E8054}" presName="text" presStyleLbl="fgAcc0" presStyleIdx="1" presStyleCnt="2">
        <dgm:presLayoutVars>
          <dgm:chPref val="3"/>
        </dgm:presLayoutVars>
      </dgm:prSet>
      <dgm:spPr/>
    </dgm:pt>
    <dgm:pt modelId="{CE94AFF4-E5D7-41C5-89B6-45CEC887F5A1}" type="pres">
      <dgm:prSet presAssocID="{30C720A0-8CCC-4709-BF1B-F66FB43E8054}" presName="hierChild2" presStyleCnt="0"/>
      <dgm:spPr/>
    </dgm:pt>
  </dgm:ptLst>
  <dgm:cxnLst>
    <dgm:cxn modelId="{33A4B52C-1555-4ED6-B678-9E4E285CF282}" type="presOf" srcId="{30C720A0-8CCC-4709-BF1B-F66FB43E8054}" destId="{AD6BFBB0-BC5E-43C0-BDB6-E7B99335F911}" srcOrd="0" destOrd="0" presId="urn:microsoft.com/office/officeart/2005/8/layout/hierarchy1"/>
    <dgm:cxn modelId="{08A06C3D-04DA-477B-AE56-A137420E2B04}" srcId="{1643C90B-10D8-4EEC-BE61-3B597F50A3E4}" destId="{30C720A0-8CCC-4709-BF1B-F66FB43E8054}" srcOrd="1" destOrd="0" parTransId="{FCB2A6DB-3746-4044-A9DE-388B2B4FC9AF}" sibTransId="{8FFFCADF-F75F-4B03-AE98-BB83ED2120B9}"/>
    <dgm:cxn modelId="{653FAE57-35A3-4A06-9BE4-F831899F3576}" type="presOf" srcId="{1643C90B-10D8-4EEC-BE61-3B597F50A3E4}" destId="{6D3562D2-45DC-419C-A0A6-66793F523EB5}" srcOrd="0" destOrd="0" presId="urn:microsoft.com/office/officeart/2005/8/layout/hierarchy1"/>
    <dgm:cxn modelId="{F5E63288-5C54-4BD1-97B2-C9F0A1072571}" srcId="{1643C90B-10D8-4EEC-BE61-3B597F50A3E4}" destId="{AAFD45B3-80B2-403D-99C0-0FBEDF6D0D04}" srcOrd="0" destOrd="0" parTransId="{1B23D6D0-F2F3-452F-B26A-4BFABC2C29BC}" sibTransId="{18E8FCBC-8BD0-409A-83F0-7310D8DD8185}"/>
    <dgm:cxn modelId="{40EB72AF-5766-42F3-B8E9-F7B9C7B723F3}" type="presOf" srcId="{AAFD45B3-80B2-403D-99C0-0FBEDF6D0D04}" destId="{395DA338-AEED-4833-9E09-23C5C1A88C7B}" srcOrd="0" destOrd="0" presId="urn:microsoft.com/office/officeart/2005/8/layout/hierarchy1"/>
    <dgm:cxn modelId="{28AF74AA-6BAB-4995-8862-97A66239FC71}" type="presParOf" srcId="{6D3562D2-45DC-419C-A0A6-66793F523EB5}" destId="{203CFEDB-8474-4945-88CB-99369E2C392E}" srcOrd="0" destOrd="0" presId="urn:microsoft.com/office/officeart/2005/8/layout/hierarchy1"/>
    <dgm:cxn modelId="{9F82B618-80C7-4CB6-874D-28BE4CD6B0D2}" type="presParOf" srcId="{203CFEDB-8474-4945-88CB-99369E2C392E}" destId="{F3B8B5A8-A81E-46F4-94E4-085BD0153D0C}" srcOrd="0" destOrd="0" presId="urn:microsoft.com/office/officeart/2005/8/layout/hierarchy1"/>
    <dgm:cxn modelId="{900B8174-27B0-4403-BF46-43A5ED747CDD}" type="presParOf" srcId="{F3B8B5A8-A81E-46F4-94E4-085BD0153D0C}" destId="{B782884E-860C-4905-B4BB-9D01140EAA0A}" srcOrd="0" destOrd="0" presId="urn:microsoft.com/office/officeart/2005/8/layout/hierarchy1"/>
    <dgm:cxn modelId="{7309691E-0BDC-4BFE-AC86-E665DD7F05A0}" type="presParOf" srcId="{F3B8B5A8-A81E-46F4-94E4-085BD0153D0C}" destId="{395DA338-AEED-4833-9E09-23C5C1A88C7B}" srcOrd="1" destOrd="0" presId="urn:microsoft.com/office/officeart/2005/8/layout/hierarchy1"/>
    <dgm:cxn modelId="{5A1E02C6-0C5B-4DAD-A9A4-75D85AC54837}" type="presParOf" srcId="{203CFEDB-8474-4945-88CB-99369E2C392E}" destId="{DF6B2567-0B4B-4AA9-9EBC-848A63F3883F}" srcOrd="1" destOrd="0" presId="urn:microsoft.com/office/officeart/2005/8/layout/hierarchy1"/>
    <dgm:cxn modelId="{08507D04-21C1-4F45-97BC-7C2F1D8D2725}" type="presParOf" srcId="{6D3562D2-45DC-419C-A0A6-66793F523EB5}" destId="{9FAF84DA-AC8C-4BE1-9940-1BBE4AAB40E0}" srcOrd="1" destOrd="0" presId="urn:microsoft.com/office/officeart/2005/8/layout/hierarchy1"/>
    <dgm:cxn modelId="{6B6D573F-AF68-4DA4-A8CE-82AB5A607DA2}" type="presParOf" srcId="{9FAF84DA-AC8C-4BE1-9940-1BBE4AAB40E0}" destId="{FD27693D-D486-4D32-B959-22EE3D407429}" srcOrd="0" destOrd="0" presId="urn:microsoft.com/office/officeart/2005/8/layout/hierarchy1"/>
    <dgm:cxn modelId="{4BAFBF3E-5E3C-44BA-82DE-44366BA9A434}" type="presParOf" srcId="{FD27693D-D486-4D32-B959-22EE3D407429}" destId="{B58257A2-35A0-447F-92F3-394A0DC68C54}" srcOrd="0" destOrd="0" presId="urn:microsoft.com/office/officeart/2005/8/layout/hierarchy1"/>
    <dgm:cxn modelId="{20C6D5DA-DAA1-4483-A3BE-28703567A8F3}" type="presParOf" srcId="{FD27693D-D486-4D32-B959-22EE3D407429}" destId="{AD6BFBB0-BC5E-43C0-BDB6-E7B99335F911}" srcOrd="1" destOrd="0" presId="urn:microsoft.com/office/officeart/2005/8/layout/hierarchy1"/>
    <dgm:cxn modelId="{F9DA0626-A590-4778-B119-445DAE57D625}" type="presParOf" srcId="{9FAF84DA-AC8C-4BE1-9940-1BBE4AAB40E0}" destId="{CE94AFF4-E5D7-41C5-89B6-45CEC887F5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8FED0-4D85-4711-A27B-B0F3B2385A6C}">
      <dsp:nvSpPr>
        <dsp:cNvPr id="0" name=""/>
        <dsp:cNvSpPr/>
      </dsp:nvSpPr>
      <dsp:spPr>
        <a:xfrm>
          <a:off x="0" y="0"/>
          <a:ext cx="5873828" cy="162398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So how can a diagnosis be determined to help Judith? </a:t>
          </a:r>
          <a:endParaRPr lang="en-US" sz="2800" kern="1200" dirty="0">
            <a:latin typeface="Times New Roman" panose="02020603050405020304" pitchFamily="18" charset="0"/>
            <a:cs typeface="Times New Roman" panose="02020603050405020304" pitchFamily="18" charset="0"/>
          </a:endParaRPr>
        </a:p>
      </dsp:txBody>
      <dsp:txXfrm>
        <a:off x="47565" y="47565"/>
        <a:ext cx="4121422" cy="1528854"/>
      </dsp:txXfrm>
    </dsp:sp>
    <dsp:sp modelId="{426CD094-64EB-48F5-A6F4-C4540AA1606A}">
      <dsp:nvSpPr>
        <dsp:cNvPr id="0" name=""/>
        <dsp:cNvSpPr/>
      </dsp:nvSpPr>
      <dsp:spPr>
        <a:xfrm>
          <a:off x="518279" y="1894648"/>
          <a:ext cx="5873828" cy="162398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A description of Judith’s symptoms is where to start to enable the clinician to make a diagnosis.</a:t>
          </a:r>
        </a:p>
      </dsp:txBody>
      <dsp:txXfrm>
        <a:off x="565844" y="1942213"/>
        <a:ext cx="4204829" cy="1528854"/>
      </dsp:txXfrm>
    </dsp:sp>
    <dsp:sp modelId="{84C73754-9152-487A-A6E1-9846D290F3F7}">
      <dsp:nvSpPr>
        <dsp:cNvPr id="0" name=""/>
        <dsp:cNvSpPr/>
      </dsp:nvSpPr>
      <dsp:spPr>
        <a:xfrm>
          <a:off x="1036558" y="3789297"/>
          <a:ext cx="5873828" cy="162398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Judith’s Clinician diagnoses her with Generalised Anxiety Disorder and Panic Disorder. So how did the clinician come to this outcome? </a:t>
          </a:r>
          <a:endParaRPr lang="en-US" sz="2400" kern="1200" dirty="0">
            <a:latin typeface="Times New Roman" panose="02020603050405020304" pitchFamily="18" charset="0"/>
            <a:cs typeface="Times New Roman" panose="02020603050405020304" pitchFamily="18" charset="0"/>
          </a:endParaRPr>
        </a:p>
      </dsp:txBody>
      <dsp:txXfrm>
        <a:off x="1084123" y="3836862"/>
        <a:ext cx="4204829" cy="1528854"/>
      </dsp:txXfrm>
    </dsp:sp>
    <dsp:sp modelId="{66FC23EC-39BF-4C44-8BFB-05B96561D44D}">
      <dsp:nvSpPr>
        <dsp:cNvPr id="0" name=""/>
        <dsp:cNvSpPr/>
      </dsp:nvSpPr>
      <dsp:spPr>
        <a:xfrm>
          <a:off x="4818238" y="1231521"/>
          <a:ext cx="1055589" cy="105558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55746" y="1231521"/>
        <a:ext cx="580573" cy="794331"/>
      </dsp:txXfrm>
    </dsp:sp>
    <dsp:sp modelId="{3B848DE4-3835-46D4-8B42-87C652B0C73C}">
      <dsp:nvSpPr>
        <dsp:cNvPr id="0" name=""/>
        <dsp:cNvSpPr/>
      </dsp:nvSpPr>
      <dsp:spPr>
        <a:xfrm>
          <a:off x="5336517" y="3115343"/>
          <a:ext cx="1055589" cy="105558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74025" y="3115343"/>
        <a:ext cx="580573" cy="7943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E5958-1558-40CE-AA98-ED1E0F7522E9}">
      <dsp:nvSpPr>
        <dsp:cNvPr id="0" name=""/>
        <dsp:cNvSpPr/>
      </dsp:nvSpPr>
      <dsp:spPr>
        <a:xfrm>
          <a:off x="344932" y="31206"/>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06D17-2FC9-4549-B394-9DF8C4E1C5AB}">
      <dsp:nvSpPr>
        <dsp:cNvPr id="0" name=""/>
        <dsp:cNvSpPr/>
      </dsp:nvSpPr>
      <dsp:spPr>
        <a:xfrm>
          <a:off x="515480" y="201754"/>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EF6E12-9563-4EFB-9736-1651410DFD0F}">
      <dsp:nvSpPr>
        <dsp:cNvPr id="0" name=""/>
        <dsp:cNvSpPr/>
      </dsp:nvSpPr>
      <dsp:spPr>
        <a:xfrm>
          <a:off x="1331094"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PHYSICAL TENSION IN HER SHOULDERS, STOMACH AND LEGS</a:t>
          </a:r>
          <a:r>
            <a:rPr lang="en-GB" sz="1300" kern="1200" dirty="0">
              <a:latin typeface="Times New Roman" panose="02020603050405020304" pitchFamily="18" charset="0"/>
              <a:cs typeface="Times New Roman" panose="02020603050405020304" pitchFamily="18" charset="0"/>
            </a:rPr>
            <a:t>         </a:t>
          </a:r>
          <a:endParaRPr lang="en-US" sz="1300" kern="1200" dirty="0">
            <a:latin typeface="Times New Roman" panose="02020603050405020304" pitchFamily="18" charset="0"/>
            <a:cs typeface="Times New Roman" panose="02020603050405020304" pitchFamily="18" charset="0"/>
          </a:endParaRPr>
        </a:p>
      </dsp:txBody>
      <dsp:txXfrm>
        <a:off x="1331094" y="31206"/>
        <a:ext cx="1914313" cy="812133"/>
      </dsp:txXfrm>
    </dsp:sp>
    <dsp:sp modelId="{DB6D12E4-4A22-47BD-892C-52E5E9FCD6E9}">
      <dsp:nvSpPr>
        <dsp:cNvPr id="0" name=""/>
        <dsp:cNvSpPr/>
      </dsp:nvSpPr>
      <dsp:spPr>
        <a:xfrm>
          <a:off x="3578962" y="31206"/>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7B649-B988-4509-B2A5-C996D1DDD882}">
      <dsp:nvSpPr>
        <dsp:cNvPr id="0" name=""/>
        <dsp:cNvSpPr/>
      </dsp:nvSpPr>
      <dsp:spPr>
        <a:xfrm>
          <a:off x="3749510" y="201754"/>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11F743-AEF5-4AFE-9290-FDB1EE4AA22E}">
      <dsp:nvSpPr>
        <dsp:cNvPr id="0" name=""/>
        <dsp:cNvSpPr/>
      </dsp:nvSpPr>
      <dsp:spPr>
        <a:xfrm>
          <a:off x="4565123"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ANXIETY</a:t>
          </a:r>
          <a:endParaRPr lang="en-US" sz="1300" kern="1200" dirty="0">
            <a:latin typeface="Times New Roman" panose="02020603050405020304" pitchFamily="18" charset="0"/>
            <a:cs typeface="Times New Roman" panose="02020603050405020304" pitchFamily="18" charset="0"/>
          </a:endParaRPr>
        </a:p>
      </dsp:txBody>
      <dsp:txXfrm>
        <a:off x="4565123" y="31206"/>
        <a:ext cx="1914313" cy="812133"/>
      </dsp:txXfrm>
    </dsp:sp>
    <dsp:sp modelId="{7E980AD2-F020-4CDF-8AF0-E16F3C208C19}">
      <dsp:nvSpPr>
        <dsp:cNvPr id="0" name=""/>
        <dsp:cNvSpPr/>
      </dsp:nvSpPr>
      <dsp:spPr>
        <a:xfrm>
          <a:off x="6812992" y="31206"/>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8C591-D59D-41BE-BBEB-CE526966D937}">
      <dsp:nvSpPr>
        <dsp:cNvPr id="0" name=""/>
        <dsp:cNvSpPr/>
      </dsp:nvSpPr>
      <dsp:spPr>
        <a:xfrm>
          <a:off x="6983540" y="201754"/>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E7275A-D6AF-4F07-B22F-CFBE02378A64}">
      <dsp:nvSpPr>
        <dsp:cNvPr id="0" name=""/>
        <dsp:cNvSpPr/>
      </dsp:nvSpPr>
      <dsp:spPr>
        <a:xfrm>
          <a:off x="7799153"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SLEEP PROBLEMS                    LOOKS AFTER HER MUM WHO HAS ALZHEIMERS </a:t>
          </a:r>
          <a:endParaRPr lang="en-US" sz="1300" kern="1200" dirty="0">
            <a:latin typeface="Times New Roman" panose="02020603050405020304" pitchFamily="18" charset="0"/>
            <a:cs typeface="Times New Roman" panose="02020603050405020304" pitchFamily="18" charset="0"/>
          </a:endParaRPr>
        </a:p>
      </dsp:txBody>
      <dsp:txXfrm>
        <a:off x="7799153" y="31206"/>
        <a:ext cx="1914313" cy="812133"/>
      </dsp:txXfrm>
    </dsp:sp>
    <dsp:sp modelId="{D5CA2F72-7339-4C3F-BC2F-D3D68D0A59F5}">
      <dsp:nvSpPr>
        <dsp:cNvPr id="0" name=""/>
        <dsp:cNvSpPr/>
      </dsp:nvSpPr>
      <dsp:spPr>
        <a:xfrm>
          <a:off x="34493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0BF34-6251-4C9D-AED8-D3420489ED30}">
      <dsp:nvSpPr>
        <dsp:cNvPr id="0" name=""/>
        <dsp:cNvSpPr/>
      </dsp:nvSpPr>
      <dsp:spPr>
        <a:xfrm>
          <a:off x="515480" y="1657521"/>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161DFB-17B9-407F-A284-25152291B2E8}">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STRESSED AND WORRIED ALL THE TIME                                                   ANTIDEPRESSANTS </a:t>
          </a:r>
          <a:endParaRPr lang="en-US" sz="1300" kern="1200" dirty="0">
            <a:latin typeface="Times New Roman" panose="02020603050405020304" pitchFamily="18" charset="0"/>
            <a:cs typeface="Times New Roman" panose="02020603050405020304" pitchFamily="18" charset="0"/>
          </a:endParaRPr>
        </a:p>
      </dsp:txBody>
      <dsp:txXfrm>
        <a:off x="1331094" y="1486973"/>
        <a:ext cx="1914313" cy="812133"/>
      </dsp:txXfrm>
    </dsp:sp>
    <dsp:sp modelId="{7313A839-AEB2-49B4-9A93-C8494F78EC39}">
      <dsp:nvSpPr>
        <dsp:cNvPr id="0" name=""/>
        <dsp:cNvSpPr/>
      </dsp:nvSpPr>
      <dsp:spPr>
        <a:xfrm>
          <a:off x="357896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453A3-CABA-4061-9ACF-7D2A9DEAEDC6}">
      <dsp:nvSpPr>
        <dsp:cNvPr id="0" name=""/>
        <dsp:cNvSpPr/>
      </dsp:nvSpPr>
      <dsp:spPr>
        <a:xfrm>
          <a:off x="3749510" y="1657521"/>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CFE035-01C8-4B14-ADFB-9601EE66381F}">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DIFFICULTY BREATHING</a:t>
          </a:r>
          <a:r>
            <a:rPr lang="en-GB" sz="1300" kern="1200" dirty="0">
              <a:latin typeface="Times New Roman" panose="02020603050405020304" pitchFamily="18" charset="0"/>
              <a:cs typeface="Times New Roman" panose="02020603050405020304" pitchFamily="18" charset="0"/>
            </a:rPr>
            <a:t> </a:t>
          </a:r>
          <a:r>
            <a:rPr lang="en-GB" sz="1300" b="1" kern="1200" dirty="0">
              <a:latin typeface="Times New Roman" panose="02020603050405020304" pitchFamily="18" charset="0"/>
              <a:cs typeface="Times New Roman" panose="02020603050405020304" pitchFamily="18" charset="0"/>
            </a:rPr>
            <a:t>                                            ALWAYS BEEN A WORRIER</a:t>
          </a:r>
          <a:r>
            <a:rPr lang="en-GB" sz="1300" kern="1200" dirty="0">
              <a:latin typeface="Times New Roman" panose="02020603050405020304" pitchFamily="18" charset="0"/>
              <a:cs typeface="Times New Roman" panose="02020603050405020304" pitchFamily="18" charset="0"/>
            </a:rPr>
            <a:t> </a:t>
          </a:r>
          <a:endParaRPr lang="en-US" sz="1300" kern="1200" dirty="0">
            <a:latin typeface="Times New Roman" panose="02020603050405020304" pitchFamily="18" charset="0"/>
            <a:cs typeface="Times New Roman" panose="02020603050405020304" pitchFamily="18" charset="0"/>
          </a:endParaRPr>
        </a:p>
      </dsp:txBody>
      <dsp:txXfrm>
        <a:off x="4565123" y="1486973"/>
        <a:ext cx="1914313" cy="812133"/>
      </dsp:txXfrm>
    </dsp:sp>
    <dsp:sp modelId="{DF211657-3775-4BB1-B34A-621385A2C553}">
      <dsp:nvSpPr>
        <dsp:cNvPr id="0" name=""/>
        <dsp:cNvSpPr/>
      </dsp:nvSpPr>
      <dsp:spPr>
        <a:xfrm>
          <a:off x="681299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152D8-7EBF-471F-847C-AEC3E974E225}">
      <dsp:nvSpPr>
        <dsp:cNvPr id="0" name=""/>
        <dsp:cNvSpPr/>
      </dsp:nvSpPr>
      <dsp:spPr>
        <a:xfrm>
          <a:off x="6983540" y="1657521"/>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FB10D8-B77B-4E57-AF76-A9DB4FE10C4B}">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FREQUENT VISITS TO GP</a:t>
          </a:r>
          <a:r>
            <a:rPr lang="en-GB" sz="1300" b="1" kern="1200" dirty="0"/>
            <a:t>                                                                </a:t>
          </a:r>
          <a:r>
            <a:rPr lang="en-GB" sz="1300" kern="1200" dirty="0"/>
            <a:t> </a:t>
          </a:r>
          <a:r>
            <a:rPr lang="en-GB" sz="1300" b="1" kern="1200" dirty="0"/>
            <a:t>                         </a:t>
          </a:r>
          <a:r>
            <a:rPr lang="en-GB" sz="1300" kern="1200" dirty="0"/>
            <a:t>                  </a:t>
          </a:r>
          <a:endParaRPr lang="en-US" sz="1300" kern="1200" dirty="0"/>
        </a:p>
      </dsp:txBody>
      <dsp:txXfrm>
        <a:off x="7799153" y="1486973"/>
        <a:ext cx="1914313" cy="812133"/>
      </dsp:txXfrm>
    </dsp:sp>
    <dsp:sp modelId="{CB6A1ACE-A8F6-4FE7-ACEE-70B3079860EA}">
      <dsp:nvSpPr>
        <dsp:cNvPr id="0" name=""/>
        <dsp:cNvSpPr/>
      </dsp:nvSpPr>
      <dsp:spPr>
        <a:xfrm>
          <a:off x="344932" y="2942740"/>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D4BB8-9BB3-4479-BAF9-21D0F5B37DB8}">
      <dsp:nvSpPr>
        <dsp:cNvPr id="0" name=""/>
        <dsp:cNvSpPr/>
      </dsp:nvSpPr>
      <dsp:spPr>
        <a:xfrm>
          <a:off x="515480" y="3113288"/>
          <a:ext cx="471037" cy="47103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AA5829-9183-404D-AD4F-0178D72F8068}">
      <dsp:nvSpPr>
        <dsp:cNvPr id="0" name=""/>
        <dsp:cNvSpPr/>
      </dsp:nvSpPr>
      <dsp:spPr>
        <a:xfrm>
          <a:off x="1331094"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FREQUENT VISITS TO GP</a:t>
          </a:r>
          <a:r>
            <a:rPr lang="en-GB" sz="1300" kern="1200" dirty="0">
              <a:latin typeface="Times New Roman" panose="02020603050405020304" pitchFamily="18" charset="0"/>
              <a:cs typeface="Times New Roman" panose="02020603050405020304" pitchFamily="18" charset="0"/>
            </a:rPr>
            <a:t>                                                     </a:t>
          </a:r>
          <a:r>
            <a:rPr lang="en-GB" sz="1300" b="1" kern="1200" dirty="0">
              <a:latin typeface="Times New Roman" panose="02020603050405020304" pitchFamily="18" charset="0"/>
              <a:cs typeface="Times New Roman" panose="02020603050405020304" pitchFamily="18" charset="0"/>
            </a:rPr>
            <a:t>HEART RACING                                  COUNSELLING   </a:t>
          </a:r>
          <a:endParaRPr lang="en-US" sz="1300" kern="1200" dirty="0">
            <a:latin typeface="Times New Roman" panose="02020603050405020304" pitchFamily="18" charset="0"/>
            <a:cs typeface="Times New Roman" panose="02020603050405020304" pitchFamily="18" charset="0"/>
          </a:endParaRPr>
        </a:p>
      </dsp:txBody>
      <dsp:txXfrm>
        <a:off x="1331094" y="2942740"/>
        <a:ext cx="1914313" cy="812133"/>
      </dsp:txXfrm>
    </dsp:sp>
    <dsp:sp modelId="{8951BB04-9700-4341-99CB-5A055D716B20}">
      <dsp:nvSpPr>
        <dsp:cNvPr id="0" name=""/>
        <dsp:cNvSpPr/>
      </dsp:nvSpPr>
      <dsp:spPr>
        <a:xfrm>
          <a:off x="3578962" y="2942740"/>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274BCB-AEF7-40EF-BAA2-EB2F31CFD2BC}">
      <dsp:nvSpPr>
        <dsp:cNvPr id="0" name=""/>
        <dsp:cNvSpPr/>
      </dsp:nvSpPr>
      <dsp:spPr>
        <a:xfrm>
          <a:off x="3749510" y="3113288"/>
          <a:ext cx="471037" cy="47103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ECBB46-C4C5-4D9B-8E55-E2757AA11306}">
      <dsp:nvSpPr>
        <dsp:cNvPr id="0" name=""/>
        <dsp:cNvSpPr/>
      </dsp:nvSpPr>
      <dsp:spPr>
        <a:xfrm>
          <a:off x="4565123"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Times New Roman" panose="02020603050405020304" pitchFamily="18" charset="0"/>
              <a:cs typeface="Times New Roman" panose="02020603050405020304" pitchFamily="18" charset="0"/>
            </a:rPr>
            <a:t>DEPRESSED                              LOSS OF CONTROL                            TIRED AND IRRITABLE         DIFFICULT DIVORCE</a:t>
          </a:r>
          <a:r>
            <a:rPr lang="en-GB" sz="1300" kern="1200" dirty="0">
              <a:latin typeface="Times New Roman" panose="02020603050405020304" pitchFamily="18" charset="0"/>
              <a:cs typeface="Times New Roman" panose="02020603050405020304" pitchFamily="18" charset="0"/>
            </a:rPr>
            <a:t> </a:t>
          </a:r>
          <a:r>
            <a:rPr lang="en-GB" sz="1300" b="1" kern="1200" dirty="0">
              <a:latin typeface="Times New Roman" panose="02020603050405020304" pitchFamily="18" charset="0"/>
              <a:cs typeface="Times New Roman" panose="02020603050405020304" pitchFamily="18" charset="0"/>
            </a:rPr>
            <a:t>         </a:t>
          </a:r>
          <a:endParaRPr lang="en-US" sz="1300" kern="1200" dirty="0">
            <a:latin typeface="Times New Roman" panose="02020603050405020304" pitchFamily="18" charset="0"/>
            <a:cs typeface="Times New Roman" panose="02020603050405020304" pitchFamily="18" charset="0"/>
          </a:endParaRPr>
        </a:p>
      </dsp:txBody>
      <dsp:txXfrm>
        <a:off x="4565123" y="2942740"/>
        <a:ext cx="1914313" cy="812133"/>
      </dsp:txXfrm>
    </dsp:sp>
    <dsp:sp modelId="{3AEAAF30-C287-4F51-9F09-BDA98E5B8483}">
      <dsp:nvSpPr>
        <dsp:cNvPr id="0" name=""/>
        <dsp:cNvSpPr/>
      </dsp:nvSpPr>
      <dsp:spPr>
        <a:xfrm>
          <a:off x="6812992" y="2942740"/>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B2ADA-498F-4074-AA5A-A9999355A50A}">
      <dsp:nvSpPr>
        <dsp:cNvPr id="0" name=""/>
        <dsp:cNvSpPr/>
      </dsp:nvSpPr>
      <dsp:spPr>
        <a:xfrm>
          <a:off x="6983540" y="3113288"/>
          <a:ext cx="471037" cy="471037"/>
        </a:xfrm>
        <a:prstGeom prst="rect">
          <a:avLst/>
        </a:prstGeom>
        <a:solidFill>
          <a:schemeClr val="bg1">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42C648-4E9D-4EA8-B9DD-87D561669C26}">
      <dsp:nvSpPr>
        <dsp:cNvPr id="0" name=""/>
        <dsp:cNvSpPr/>
      </dsp:nvSpPr>
      <dsp:spPr>
        <a:xfrm>
          <a:off x="7799153"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Suicidal thoughts      Illness      Fatigue    Concentration</a:t>
          </a:r>
          <a:endParaRPr lang="en-GB" sz="1600" kern="1200" dirty="0">
            <a:latin typeface="Times New Roman" panose="02020603050405020304" pitchFamily="18" charset="0"/>
            <a:cs typeface="Times New Roman" panose="02020603050405020304" pitchFamily="18" charset="0"/>
          </a:endParaRPr>
        </a:p>
      </dsp:txBody>
      <dsp:txXfrm>
        <a:off x="7799153" y="2942740"/>
        <a:ext cx="1914313" cy="812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9D64D-3535-43A4-BCE8-24C46CFB6D54}">
      <dsp:nvSpPr>
        <dsp:cNvPr id="0" name=""/>
        <dsp:cNvSpPr/>
      </dsp:nvSpPr>
      <dsp:spPr>
        <a:xfrm>
          <a:off x="0" y="0"/>
          <a:ext cx="8964168" cy="194814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Panic attacks are linked to most anxiety disorders; however, if panic attacks come out of the blue with no apparent trigger, it is diagnosed as a panic disorder. </a:t>
          </a:r>
          <a:endParaRPr lang="en-US" sz="1800" kern="1200" dirty="0"/>
        </a:p>
      </dsp:txBody>
      <dsp:txXfrm>
        <a:off x="57059" y="57059"/>
        <a:ext cx="6950608" cy="1834028"/>
      </dsp:txXfrm>
    </dsp:sp>
    <dsp:sp modelId="{B5737C84-5537-4D1A-815E-5FD4D40FC815}">
      <dsp:nvSpPr>
        <dsp:cNvPr id="0" name=""/>
        <dsp:cNvSpPr/>
      </dsp:nvSpPr>
      <dsp:spPr>
        <a:xfrm>
          <a:off x="1581912" y="2381067"/>
          <a:ext cx="8964168" cy="1948146"/>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These attacks can be very scary for the individual as they have a feeling of dread and living with the fear becomes overwhelming (Anxiety.or.uk 2018). Panic disorders are recurrent panic attacks which occur with or without any warning and can be completely unexpected, therefore, if panic attacks come out of the blue with no apparent trigger, it is diagnosed as a panic disorder. </a:t>
          </a:r>
          <a:endParaRPr lang="en-US" sz="1800" kern="1200" dirty="0">
            <a:latin typeface="Times New Roman" panose="02020603050405020304" pitchFamily="18" charset="0"/>
            <a:cs typeface="Times New Roman" panose="02020603050405020304" pitchFamily="18" charset="0"/>
          </a:endParaRPr>
        </a:p>
      </dsp:txBody>
      <dsp:txXfrm>
        <a:off x="1638971" y="2438126"/>
        <a:ext cx="6001843" cy="1834028"/>
      </dsp:txXfrm>
    </dsp:sp>
    <dsp:sp modelId="{E4DEEA69-CB7C-46EA-8AF4-251853AB7444}">
      <dsp:nvSpPr>
        <dsp:cNvPr id="0" name=""/>
        <dsp:cNvSpPr/>
      </dsp:nvSpPr>
      <dsp:spPr>
        <a:xfrm>
          <a:off x="7697873" y="1531459"/>
          <a:ext cx="1266295" cy="126629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82789" y="1531459"/>
        <a:ext cx="696463" cy="952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D8001-5217-4317-A55B-92B311F8D6B7}">
      <dsp:nvSpPr>
        <dsp:cNvPr id="0" name=""/>
        <dsp:cNvSpPr/>
      </dsp:nvSpPr>
      <dsp:spPr>
        <a:xfrm>
          <a:off x="0" y="504508"/>
          <a:ext cx="6797675" cy="111486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1 in 4 people in the UK will experience a mental health problem every year. </a:t>
          </a:r>
          <a:endParaRPr lang="en-US" sz="2100" kern="1200" dirty="0">
            <a:latin typeface="Times New Roman" panose="02020603050405020304" pitchFamily="18" charset="0"/>
            <a:cs typeface="Times New Roman" panose="02020603050405020304" pitchFamily="18" charset="0"/>
          </a:endParaRPr>
        </a:p>
      </dsp:txBody>
      <dsp:txXfrm>
        <a:off x="54423" y="558931"/>
        <a:ext cx="6688829" cy="1006017"/>
      </dsp:txXfrm>
    </dsp:sp>
    <dsp:sp modelId="{645CB59C-409A-414E-B7A9-5CB3B8FF6B85}">
      <dsp:nvSpPr>
        <dsp:cNvPr id="0" name=""/>
        <dsp:cNvSpPr/>
      </dsp:nvSpPr>
      <dsp:spPr>
        <a:xfrm>
          <a:off x="0" y="1679852"/>
          <a:ext cx="6797675" cy="1114863"/>
        </a:xfrm>
        <a:prstGeom prst="roundRect">
          <a:avLst/>
        </a:prstGeom>
        <a:solidFill>
          <a:schemeClr val="accent2">
            <a:hueOff val="1080030"/>
            <a:satOff val="150"/>
            <a:lumOff val="1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The number of people with mental health problems has not changed much in recent years; however, money problems, benefits and job satisfaction are new presenting problems. </a:t>
          </a:r>
          <a:endParaRPr lang="en-US" sz="2100" kern="1200" dirty="0">
            <a:latin typeface="Times New Roman" panose="02020603050405020304" pitchFamily="18" charset="0"/>
            <a:cs typeface="Times New Roman" panose="02020603050405020304" pitchFamily="18" charset="0"/>
          </a:endParaRPr>
        </a:p>
      </dsp:txBody>
      <dsp:txXfrm>
        <a:off x="54423" y="1734275"/>
        <a:ext cx="6688829" cy="1006017"/>
      </dsp:txXfrm>
    </dsp:sp>
    <dsp:sp modelId="{4A1D6D93-3EEB-48F0-B65E-27F958962765}">
      <dsp:nvSpPr>
        <dsp:cNvPr id="0" name=""/>
        <dsp:cNvSpPr/>
      </dsp:nvSpPr>
      <dsp:spPr>
        <a:xfrm>
          <a:off x="0" y="2855196"/>
          <a:ext cx="6797675" cy="1114863"/>
        </a:xfrm>
        <a:prstGeom prst="roundRect">
          <a:avLst/>
        </a:prstGeom>
        <a:solidFill>
          <a:schemeClr val="accent2">
            <a:hueOff val="2160060"/>
            <a:satOff val="301"/>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Research suggests that people are finding it harder to cope with these problems. </a:t>
          </a:r>
          <a:endParaRPr lang="en-US" sz="2100" kern="1200" dirty="0">
            <a:latin typeface="Times New Roman" panose="02020603050405020304" pitchFamily="18" charset="0"/>
            <a:cs typeface="Times New Roman" panose="02020603050405020304" pitchFamily="18" charset="0"/>
          </a:endParaRPr>
        </a:p>
      </dsp:txBody>
      <dsp:txXfrm>
        <a:off x="54423" y="2909619"/>
        <a:ext cx="6688829" cy="1006017"/>
      </dsp:txXfrm>
    </dsp:sp>
    <dsp:sp modelId="{6F6BB30D-6CB9-417A-9741-169F52D89C21}">
      <dsp:nvSpPr>
        <dsp:cNvPr id="0" name=""/>
        <dsp:cNvSpPr/>
      </dsp:nvSpPr>
      <dsp:spPr>
        <a:xfrm>
          <a:off x="0" y="4030539"/>
          <a:ext cx="6797675" cy="1114863"/>
        </a:xfrm>
        <a:prstGeom prst="round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Self-harm and suicidal thoughts are becoming more common.</a:t>
          </a:r>
          <a:endParaRPr lang="en-US" sz="2100" kern="1200" dirty="0">
            <a:latin typeface="Times New Roman" panose="02020603050405020304" pitchFamily="18" charset="0"/>
            <a:cs typeface="Times New Roman" panose="02020603050405020304" pitchFamily="18" charset="0"/>
          </a:endParaRPr>
        </a:p>
      </dsp:txBody>
      <dsp:txXfrm>
        <a:off x="54423" y="4084962"/>
        <a:ext cx="6688829" cy="10060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EAADC-3E37-41E0-B173-68EE9822DFE1}">
      <dsp:nvSpPr>
        <dsp:cNvPr id="0" name=""/>
        <dsp:cNvSpPr/>
      </dsp:nvSpPr>
      <dsp:spPr>
        <a:xfrm>
          <a:off x="0" y="935"/>
          <a:ext cx="6797675" cy="27822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Nice.org states that after the assessments and diagnosis of Generalised Anxiety Disorder and Panic disorder, the first step would be to enlighten the patient about the nature of the disorders and the options for treatment. </a:t>
          </a:r>
          <a:endParaRPr lang="en-US" sz="2900" kern="1200" dirty="0">
            <a:latin typeface="Times New Roman" panose="02020603050405020304" pitchFamily="18" charset="0"/>
            <a:cs typeface="Times New Roman" panose="02020603050405020304" pitchFamily="18" charset="0"/>
          </a:endParaRPr>
        </a:p>
      </dsp:txBody>
      <dsp:txXfrm>
        <a:off x="135819" y="136754"/>
        <a:ext cx="6526037" cy="2510622"/>
      </dsp:txXfrm>
    </dsp:sp>
    <dsp:sp modelId="{3531C2FF-12C3-4A1B-8EFC-6A97F3A80885}">
      <dsp:nvSpPr>
        <dsp:cNvPr id="0" name=""/>
        <dsp:cNvSpPr/>
      </dsp:nvSpPr>
      <dsp:spPr>
        <a:xfrm>
          <a:off x="0" y="2866716"/>
          <a:ext cx="6797675" cy="2782260"/>
        </a:xfrm>
        <a:prstGeom prst="round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The patients will be monitored to find out the severity of the disorder as sometimes it can be less severe and may not need further intervention. Medication and therapy will also be discussed along with the offer of support via the GP. </a:t>
          </a:r>
          <a:endParaRPr lang="en-US" sz="2900" kern="1200" dirty="0">
            <a:latin typeface="Times New Roman" panose="02020603050405020304" pitchFamily="18" charset="0"/>
            <a:cs typeface="Times New Roman" panose="02020603050405020304" pitchFamily="18" charset="0"/>
          </a:endParaRPr>
        </a:p>
      </dsp:txBody>
      <dsp:txXfrm>
        <a:off x="135819" y="3002535"/>
        <a:ext cx="6526037" cy="25106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D2E24-1E9B-4766-B332-F3BCA9B79EF3}">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7106DA-EAB0-4DED-AE04-DBAF22654053}">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Times New Roman" panose="02020603050405020304" pitchFamily="18" charset="0"/>
              <a:cs typeface="Times New Roman" panose="02020603050405020304" pitchFamily="18" charset="0"/>
            </a:rPr>
            <a:t>Cognitive behavioural therapy (CBT) is the most successful therapy for GAD, and it involves teaching the patient-specific skills to help manage their symptoms to enable a gradual return to a sense of wellbeing. </a:t>
          </a:r>
          <a:endParaRPr lang="en-US" sz="2500" kern="1200" dirty="0">
            <a:latin typeface="Times New Roman" panose="02020603050405020304" pitchFamily="18" charset="0"/>
            <a:cs typeface="Times New Roman" panose="02020603050405020304" pitchFamily="18" charset="0"/>
          </a:endParaRPr>
        </a:p>
      </dsp:txBody>
      <dsp:txXfrm>
        <a:off x="0" y="2758"/>
        <a:ext cx="6797675" cy="1881464"/>
      </dsp:txXfrm>
    </dsp:sp>
    <dsp:sp modelId="{6395BB8B-48E2-49A7-B812-9B89337C7678}">
      <dsp:nvSpPr>
        <dsp:cNvPr id="0" name=""/>
        <dsp:cNvSpPr/>
      </dsp:nvSpPr>
      <dsp:spPr>
        <a:xfrm>
          <a:off x="0" y="1884223"/>
          <a:ext cx="6797675" cy="0"/>
        </a:xfrm>
        <a:prstGeom prst="line">
          <a:avLst/>
        </a:prstGeom>
        <a:solidFill>
          <a:schemeClr val="accent2">
            <a:hueOff val="1620045"/>
            <a:satOff val="225"/>
            <a:lumOff val="196"/>
            <a:alphaOff val="0"/>
          </a:schemeClr>
        </a:solidFill>
        <a:ln w="15875" cap="flat" cmpd="sng" algn="ctr">
          <a:solidFill>
            <a:schemeClr val="accent2">
              <a:hueOff val="1620045"/>
              <a:satOff val="225"/>
              <a:lumOff val="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49EC10-3240-40B3-A83D-AAA0F34D6632}">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GB" sz="2500" kern="1200" dirty="0"/>
        </a:p>
        <a:p>
          <a:pPr marL="0" lvl="0" indent="0" algn="l" defTabSz="1111250">
            <a:lnSpc>
              <a:spcPct val="90000"/>
            </a:lnSpc>
            <a:spcBef>
              <a:spcPct val="0"/>
            </a:spcBef>
            <a:spcAft>
              <a:spcPct val="35000"/>
            </a:spcAft>
            <a:buNone/>
          </a:pPr>
          <a:r>
            <a:rPr lang="en-GB" sz="2500" kern="1200" dirty="0">
              <a:latin typeface="Times New Roman" panose="02020603050405020304" pitchFamily="18" charset="0"/>
              <a:cs typeface="Times New Roman" panose="02020603050405020304" pitchFamily="18" charset="0"/>
            </a:rPr>
            <a:t>CBT is a therapeutic method that focuses on negative thoughts and behaviours that result in distress. </a:t>
          </a:r>
          <a:endParaRPr lang="en-US" sz="2500" kern="1200" dirty="0">
            <a:latin typeface="Times New Roman" panose="02020603050405020304" pitchFamily="18" charset="0"/>
            <a:cs typeface="Times New Roman" panose="02020603050405020304" pitchFamily="18" charset="0"/>
          </a:endParaRPr>
        </a:p>
      </dsp:txBody>
      <dsp:txXfrm>
        <a:off x="0" y="1884223"/>
        <a:ext cx="6797675" cy="1881464"/>
      </dsp:txXfrm>
    </dsp:sp>
    <dsp:sp modelId="{9151BA06-876C-4B39-959C-BE20EFD44DF5}">
      <dsp:nvSpPr>
        <dsp:cNvPr id="0" name=""/>
        <dsp:cNvSpPr/>
      </dsp:nvSpPr>
      <dsp:spPr>
        <a:xfrm>
          <a:off x="0" y="3765688"/>
          <a:ext cx="6797675" cy="0"/>
        </a:xfrm>
        <a:prstGeom prst="line">
          <a:avLst/>
        </a:prstGeom>
        <a:solidFill>
          <a:schemeClr val="accent2">
            <a:hueOff val="3240090"/>
            <a:satOff val="451"/>
            <a:lumOff val="392"/>
            <a:alphaOff val="0"/>
          </a:schemeClr>
        </a:solidFill>
        <a:ln w="15875"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F44D9-68D9-4763-B73A-5A8D79FF99F9}">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Times New Roman" panose="02020603050405020304" pitchFamily="18" charset="0"/>
              <a:cs typeface="Times New Roman" panose="02020603050405020304" pitchFamily="18" charset="0"/>
            </a:rPr>
            <a:t>It is shown to be effective in managing anxiety, depression, eating disorders and personality disorders. Sadly, CBT remains very difficult to access as the demand is so high.  </a:t>
          </a:r>
          <a:r>
            <a:rPr lang="en-GB" sz="1000" kern="1200" dirty="0"/>
            <a:t>(</a:t>
          </a:r>
          <a:r>
            <a:rPr lang="en-GB" sz="1000" kern="1200" dirty="0" err="1"/>
            <a:t>Chawathey</a:t>
          </a:r>
          <a:r>
            <a:rPr lang="en-GB" sz="1000" kern="1200" dirty="0"/>
            <a:t>, 2016)</a:t>
          </a:r>
          <a:endParaRPr lang="en-US" sz="1000" kern="1200" dirty="0">
            <a:latin typeface="Times New Roman" panose="02020603050405020304" pitchFamily="18" charset="0"/>
            <a:cs typeface="Times New Roman" panose="02020603050405020304" pitchFamily="18" charset="0"/>
          </a:endParaRPr>
        </a:p>
      </dsp:txBody>
      <dsp:txXfrm>
        <a:off x="0" y="3765688"/>
        <a:ext cx="6797675" cy="18814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2884E-860C-4905-B4BB-9D01140EAA0A}">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5DA338-AEED-4833-9E09-23C5C1A88C7B}">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purpose of this presentation was to critically analyse a case scenario relevant to this module, contemporary mental health. Judith presented with many recognising factors which led to the diagnosis of generalised anxiety disorder and panic disorder.  </a:t>
          </a:r>
          <a:endParaRPr lang="en-US" sz="2000" kern="1200" dirty="0">
            <a:latin typeface="Times New Roman" panose="02020603050405020304" pitchFamily="18" charset="0"/>
            <a:cs typeface="Times New Roman" panose="02020603050405020304" pitchFamily="18" charset="0"/>
          </a:endParaRPr>
        </a:p>
      </dsp:txBody>
      <dsp:txXfrm>
        <a:off x="560236" y="832323"/>
        <a:ext cx="4149382" cy="2576345"/>
      </dsp:txXfrm>
    </dsp:sp>
    <dsp:sp modelId="{B58257A2-35A0-447F-92F3-394A0DC68C54}">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6BFBB0-BC5E-43C0-BDB6-E7B99335F911}">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clinician made the diagnosis by obtaining all the symptoms of Judith’s past and present history. This diagnosis was accomplished in alignment with an assessment and case formulation. There are other ways to verify the findings and one of them would be a structured interview carried out by another professional for example a mental health nurse. </a:t>
          </a:r>
          <a:endParaRPr lang="en-US" sz="2000" kern="1200" dirty="0">
            <a:latin typeface="Times New Roman" panose="02020603050405020304" pitchFamily="18" charset="0"/>
            <a:cs typeface="Times New Roman" panose="02020603050405020304" pitchFamily="18" charset="0"/>
          </a:endParaRPr>
        </a:p>
      </dsp:txBody>
      <dsp:txXfrm>
        <a:off x="5827635" y="832323"/>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949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7807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742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20098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3536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8582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3636942-C211-4B28-8DBD-C953E00AF71B}" type="datetime1">
              <a:rPr lang="en-US" smtClean="0"/>
              <a:t>12/6/2019</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837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E8D12A6-918A-48BD-8CB9-CA713993B0EA}" type="datetime1">
              <a:rPr lang="en-US" smtClean="0"/>
              <a:t>12/6/2019</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95978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12/6/2019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22917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63867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7731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6FA2B21-3FCD-4721-B95C-427943F61125}" type="datetime1">
              <a:rPr lang="en-US" smtClean="0"/>
              <a:t>12/6/2019</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4B7E4EF-A1BD-40F4-AB7B-04F084DD991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540630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ommons.wikimedia.org/wiki/file:ambox_warning_green.sv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8" Type="http://schemas.openxmlformats.org/officeDocument/2006/relationships/hyperlink" Target="https://www.mind.org.uk/information-support/types-of-mental-health-problems/statistics-and-facts-about-mental-health/how-common-are-mental-health-problems/#two" TargetMode="External"/><Relationship Id="rId13" Type="http://schemas.openxmlformats.org/officeDocument/2006/relationships/hyperlink" Target="https://apps.who.int/iris/bitstream/handle/10665/254610/WHO-MSD-MER-2017.2-eng.pdf" TargetMode="External"/><Relationship Id="rId3" Type="http://schemas.openxmlformats.org/officeDocument/2006/relationships/hyperlink" Target="https://vestnik.szd.si/index.php/ZdravVest/article/view/680" TargetMode="External"/><Relationship Id="rId7" Type="http://schemas.openxmlformats.org/officeDocument/2006/relationships/hyperlink" Target="https://www.mayoclinic.org/diseases-conditions/generalized-anxiety-disorder/diagnosis-treatment/drc-20361045" TargetMode="External"/><Relationship Id="rId12" Type="http://schemas.openxmlformats.org/officeDocument/2006/relationships/hyperlink" Target="https://doi.org/10.1412/2074-2711-2013-2407" TargetMode="External"/><Relationship Id="rId2" Type="http://schemas.openxmlformats.org/officeDocument/2006/relationships/hyperlink" Target="https://www.anxietyuk.org.uk/anxiety-type/panic-disorder/" TargetMode="External"/><Relationship Id="rId1" Type="http://schemas.openxmlformats.org/officeDocument/2006/relationships/slideLayout" Target="../slideLayouts/slideLayout2.xml"/><Relationship Id="rId6" Type="http://schemas.openxmlformats.org/officeDocument/2006/relationships/hyperlink" Target="https://www-sciencedirect-com.ezproxy.uwtsd.ac.uk/science/journal/01651781/210/1" TargetMode="External"/><Relationship Id="rId11" Type="http://schemas.openxmlformats.org/officeDocument/2006/relationships/hyperlink" Target="https://doi-org.ezproxy.uwtsd.ac.uk/10.1016/S0924-9338(12)74967-2" TargetMode="External"/><Relationship Id="rId5" Type="http://schemas.openxmlformats.org/officeDocument/2006/relationships/hyperlink" Target="https://doi-org.ezproxy.uwtsd.ac.uk/10.1177/1755738016647752" TargetMode="External"/><Relationship Id="rId10" Type="http://schemas.openxmlformats.org/officeDocument/2006/relationships/hyperlink" Target="https://www.nice.org.uk/guidance/cg113/resources/clinical-case-scenarios-pdf-136292509" TargetMode="External"/><Relationship Id="rId4" Type="http://schemas.openxmlformats.org/officeDocument/2006/relationships/hyperlink" Target="http://www.thecbtclinic.com/pros-cons-of-cbt-therapy" TargetMode="External"/><Relationship Id="rId9" Type="http://schemas.openxmlformats.org/officeDocument/2006/relationships/hyperlink" Target="https://www.nhs.uk/conditions/panic-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301EA-C187-444D-ABF1-6EAC2C9DF95A}"/>
              </a:ext>
            </a:extLst>
          </p:cNvPr>
          <p:cNvSpPr>
            <a:spLocks noGrp="1"/>
          </p:cNvSpPr>
          <p:nvPr>
            <p:ph type="title"/>
          </p:nvPr>
        </p:nvSpPr>
        <p:spPr>
          <a:xfrm>
            <a:off x="1901163" y="1111753"/>
            <a:ext cx="3720353" cy="4634494"/>
          </a:xfrm>
          <a:ln w="25400" cap="sq">
            <a:noFill/>
            <a:miter lim="800000"/>
          </a:ln>
        </p:spPr>
        <p:txBody>
          <a:bodyPr vert="horz" lIns="91440" tIns="45720" rIns="91440" bIns="45720" rtlCol="0" anchor="ctr">
            <a:normAutofit/>
          </a:bodyPr>
          <a:lstStyle/>
          <a:p>
            <a:pPr algn="ctr"/>
            <a:r>
              <a:rPr lang="en-US" sz="3200" cap="all" spc="-100" dirty="0">
                <a:solidFill>
                  <a:srgbClr val="FFFFFF"/>
                </a:solidFill>
                <a:latin typeface="Times New Roman" panose="02020603050405020304" pitchFamily="18" charset="0"/>
                <a:cs typeface="Times New Roman" panose="02020603050405020304" pitchFamily="18" charset="0"/>
              </a:rPr>
              <a:t>CONTEMPORARY MENTAL HEALTH</a:t>
            </a:r>
          </a:p>
        </p:txBody>
      </p:sp>
      <p:sp>
        <p:nvSpPr>
          <p:cNvPr id="16" name="Rectangle 11">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ACF65D-5579-4950-BC46-C448870C47B6}"/>
              </a:ext>
            </a:extLst>
          </p:cNvPr>
          <p:cNvSpPr>
            <a:spLocks noGrp="1"/>
          </p:cNvSpPr>
          <p:nvPr>
            <p:ph idx="1"/>
          </p:nvPr>
        </p:nvSpPr>
        <p:spPr>
          <a:xfrm>
            <a:off x="6570206" y="1111753"/>
            <a:ext cx="5057396" cy="4628275"/>
          </a:xfrm>
        </p:spPr>
        <p:txBody>
          <a:bodyPr vert="horz" lIns="91440" tIns="45720" rIns="91440" bIns="45720" rtlCol="0" anchor="ctr">
            <a:normAutofit/>
          </a:bodyPr>
          <a:lstStyle/>
          <a:p>
            <a:pPr marL="0" indent="0">
              <a:spcBef>
                <a:spcPts val="0"/>
              </a:spcBef>
              <a:spcAft>
                <a:spcPts val="600"/>
              </a:spcAft>
              <a:buNone/>
            </a:pPr>
            <a:r>
              <a:rPr lang="en-US" spc="80" dirty="0">
                <a:solidFill>
                  <a:schemeClr val="tx1">
                    <a:lumMod val="85000"/>
                    <a:lumOff val="15000"/>
                  </a:schemeClr>
                </a:solidFill>
                <a:latin typeface="Times New Roman" panose="02020603050405020304" pitchFamily="18" charset="0"/>
                <a:cs typeface="Times New Roman" panose="02020603050405020304" pitchFamily="18" charset="0"/>
              </a:rPr>
              <a:t>LEIGH WILLIAMS</a:t>
            </a:r>
          </a:p>
          <a:p>
            <a:pPr marL="0" indent="0">
              <a:spcBef>
                <a:spcPts val="0"/>
              </a:spcBef>
              <a:spcAft>
                <a:spcPts val="600"/>
              </a:spcAft>
              <a:buNone/>
            </a:pPr>
            <a:r>
              <a:rPr lang="en-US" spc="80" dirty="0">
                <a:solidFill>
                  <a:schemeClr val="tx1">
                    <a:lumMod val="85000"/>
                    <a:lumOff val="15000"/>
                  </a:schemeClr>
                </a:solidFill>
                <a:latin typeface="Times New Roman" panose="02020603050405020304" pitchFamily="18" charset="0"/>
                <a:cs typeface="Times New Roman" panose="02020603050405020304" pitchFamily="18" charset="0"/>
              </a:rPr>
              <a:t>1704726 </a:t>
            </a:r>
          </a:p>
        </p:txBody>
      </p:sp>
    </p:spTree>
    <p:extLst>
      <p:ext uri="{BB962C8B-B14F-4D97-AF65-F5344CB8AC3E}">
        <p14:creationId xmlns:p14="http://schemas.microsoft.com/office/powerpoint/2010/main" val="3269992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3D8E0-298E-4DE8-BF2D-883B95A50A23}"/>
              </a:ext>
            </a:extLst>
          </p:cNvPr>
          <p:cNvSpPr>
            <a:spLocks noGrp="1"/>
          </p:cNvSpPr>
          <p:nvPr>
            <p:ph type="title"/>
          </p:nvPr>
        </p:nvSpPr>
        <p:spPr>
          <a:xfrm>
            <a:off x="1097280" y="286604"/>
            <a:ext cx="10058400" cy="1037372"/>
          </a:xfrm>
        </p:spPr>
        <p:txBody>
          <a:bodyPr/>
          <a:lstStyle/>
          <a:p>
            <a:pPr algn="ctr"/>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CE36DB59-A145-406C-9249-8C44864C3DEE}"/>
              </a:ext>
            </a:extLst>
          </p:cNvPr>
          <p:cNvSpPr>
            <a:spLocks noGrp="1"/>
          </p:cNvSpPr>
          <p:nvPr>
            <p:ph sz="half" idx="2"/>
          </p:nvPr>
        </p:nvSpPr>
        <p:spPr>
          <a:xfrm>
            <a:off x="1097280" y="2133600"/>
            <a:ext cx="4937760" cy="3826934"/>
          </a:xfrm>
        </p:spPr>
        <p:txBody>
          <a:bodyPr>
            <a:normAutofit/>
          </a:bodyPr>
          <a:lstStyle/>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CASE SCENARIO</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DIAGNOSIS</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ASSESSMENTS AND CASE FORMULATIONS</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SIGNS AND SYMPTOMS</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LIMITATIONS</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GENERALISED ANXIETY DISORDER</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PANIC DISORDER</a:t>
            </a:r>
          </a:p>
          <a:p>
            <a:pP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  TREATMENT AND INTERVENTIONS</a:t>
            </a:r>
          </a:p>
          <a:p>
            <a:endParaRPr lang="en-GB" dirty="0"/>
          </a:p>
          <a:p>
            <a:pPr marL="0" indent="0">
              <a:buNone/>
            </a:pPr>
            <a:endParaRPr lang="en-GB" dirty="0"/>
          </a:p>
          <a:p>
            <a:endParaRPr lang="en-GB" dirty="0"/>
          </a:p>
        </p:txBody>
      </p:sp>
      <p:sp>
        <p:nvSpPr>
          <p:cNvPr id="6" name="Content Placeholder 5">
            <a:extLst>
              <a:ext uri="{FF2B5EF4-FFF2-40B4-BE49-F238E27FC236}">
                <a16:creationId xmlns:a16="http://schemas.microsoft.com/office/drawing/2014/main" id="{349231F9-13A8-4083-8B84-3A60CA3B66D4}"/>
              </a:ext>
            </a:extLst>
          </p:cNvPr>
          <p:cNvSpPr>
            <a:spLocks noGrp="1"/>
          </p:cNvSpPr>
          <p:nvPr>
            <p:ph sz="quarter" idx="4"/>
          </p:nvPr>
        </p:nvSpPr>
        <p:spPr>
          <a:xfrm>
            <a:off x="7064188" y="2133600"/>
            <a:ext cx="3541058" cy="3325906"/>
          </a:xfrm>
        </p:spPr>
        <p:txBody>
          <a:bodyPr>
            <a:noAutofit/>
          </a:bodyPr>
          <a:lstStyle/>
          <a:p>
            <a:pPr marL="0" indent="0" algn="ctr">
              <a:buNone/>
            </a:pPr>
            <a:r>
              <a:rPr lang="en-GB" sz="2800" dirty="0">
                <a:solidFill>
                  <a:schemeClr val="accent2"/>
                </a:solidFill>
                <a:latin typeface="Times New Roman" panose="02020603050405020304" pitchFamily="18" charset="0"/>
                <a:cs typeface="Times New Roman" panose="02020603050405020304" pitchFamily="18" charset="0"/>
              </a:rPr>
              <a:t>“ ANXIETY ISNT WEAKNESS. LIVING WITH ANXIETY, TURNING UP AND DOING STUFF WITH ANXIETY, TAKES A STRENGTH MOST WILL NEVER KNOW.”</a:t>
            </a:r>
          </a:p>
        </p:txBody>
      </p:sp>
    </p:spTree>
    <p:extLst>
      <p:ext uri="{BB962C8B-B14F-4D97-AF65-F5344CB8AC3E}">
        <p14:creationId xmlns:p14="http://schemas.microsoft.com/office/powerpoint/2010/main" val="1994950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B95C55F-4286-4A2A-A05E-2D274D82F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EE2561D9-068B-4BC7-85F6-AE6A7C34B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 name="Straight Connector 40">
            <a:extLst>
              <a:ext uri="{FF2B5EF4-FFF2-40B4-BE49-F238E27FC236}">
                <a16:creationId xmlns:a16="http://schemas.microsoft.com/office/drawing/2014/main" id="{D61BACF2-0F18-493C-99AB-363E614710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BD7CB-D94E-41D0-8CE0-55D9A4ACF1C7}"/>
              </a:ext>
            </a:extLst>
          </p:cNvPr>
          <p:cNvSpPr>
            <a:spLocks noGrp="1"/>
          </p:cNvSpPr>
          <p:nvPr>
            <p:ph type="title"/>
          </p:nvPr>
        </p:nvSpPr>
        <p:spPr>
          <a:xfrm>
            <a:off x="1901163" y="1111753"/>
            <a:ext cx="3720353" cy="4634494"/>
          </a:xfrm>
          <a:ln w="25400" cap="sq">
            <a:noFill/>
            <a:miter lim="800000"/>
          </a:ln>
        </p:spPr>
        <p:txBody>
          <a:bodyPr vert="horz" lIns="91440" tIns="45720" rIns="91440" bIns="45720" rtlCol="0" anchor="ctr">
            <a:normAutofit/>
          </a:bodyPr>
          <a:lstStyle/>
          <a:p>
            <a:pPr algn="ctr"/>
            <a:r>
              <a:rPr lang="en-US" sz="3600" dirty="0">
                <a:solidFill>
                  <a:srgbClr val="FFFFFF"/>
                </a:solidFill>
                <a:latin typeface="Times New Roman" panose="02020603050405020304" pitchFamily="18" charset="0"/>
                <a:cs typeface="Times New Roman" panose="02020603050405020304" pitchFamily="18" charset="0"/>
              </a:rPr>
              <a:t>CASE SCENARIO</a:t>
            </a:r>
          </a:p>
        </p:txBody>
      </p:sp>
      <p:sp>
        <p:nvSpPr>
          <p:cNvPr id="54" name="Rectangle 46">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AE8FF77-3269-43BB-B1FC-83B34E12EDAA}"/>
              </a:ext>
            </a:extLst>
          </p:cNvPr>
          <p:cNvSpPr/>
          <p:nvPr/>
        </p:nvSpPr>
        <p:spPr>
          <a:xfrm>
            <a:off x="6558552" y="1111753"/>
            <a:ext cx="5069050" cy="4628275"/>
          </a:xfrm>
          <a:prstGeom prst="rect">
            <a:avLst/>
          </a:prstGeom>
        </p:spPr>
        <p:txBody>
          <a:bodyPr vert="horz" lIns="0" tIns="45720" rIns="0" bIns="45720" rtlCol="0" anchor="ctr">
            <a:normAutofit/>
          </a:bodyPr>
          <a:lstStyle/>
          <a:p>
            <a:pPr algn="ctr" defTabSz="914400">
              <a:lnSpc>
                <a:spcPct val="90000"/>
              </a:lnSpc>
              <a:spcAft>
                <a:spcPts val="800"/>
              </a:spcAft>
              <a:buClr>
                <a:schemeClr val="accent1"/>
              </a:buClr>
              <a:buFont typeface="Calibri" panose="020F0502020204030204" pitchFamily="34" charset="0"/>
            </a:pPr>
            <a:r>
              <a:rPr lang="en-US" sz="1500" b="1" dirty="0">
                <a:solidFill>
                  <a:schemeClr val="tx1">
                    <a:lumMod val="85000"/>
                    <a:lumOff val="15000"/>
                  </a:schemeClr>
                </a:solidFill>
                <a:latin typeface="Times New Roman" panose="02020603050405020304" pitchFamily="18" charset="0"/>
                <a:cs typeface="Times New Roman" panose="02020603050405020304" pitchFamily="18" charset="0"/>
              </a:rPr>
              <a:t>PRESENTATION</a:t>
            </a:r>
            <a:endParaRPr lang="en-US" sz="1500" dirty="0">
              <a:solidFill>
                <a:schemeClr val="tx1">
                  <a:lumMod val="85000"/>
                  <a:lumOff val="15000"/>
                </a:schemeClr>
              </a:solidFill>
              <a:latin typeface="Times New Roman" panose="02020603050405020304" pitchFamily="18" charset="0"/>
              <a:cs typeface="Times New Roman" panose="02020603050405020304" pitchFamily="18" charset="0"/>
            </a:endParaRPr>
          </a:p>
          <a:p>
            <a:pPr marL="285750" indent="-285750" defTabSz="914400">
              <a:lnSpc>
                <a:spcPct val="90000"/>
              </a:lnSpc>
              <a:spcAft>
                <a:spcPts val="800"/>
              </a:spcAft>
              <a:buClr>
                <a:schemeClr val="accent1"/>
              </a:buClr>
              <a:buFont typeface="Calibri" panose="020F0502020204030204" pitchFamily="34" charset="0"/>
              <a:buChar char="v"/>
            </a:pPr>
            <a:endParaRPr lang="en-US" sz="1500"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Aft>
                <a:spcPts val="800"/>
              </a:spcAft>
              <a:buClr>
                <a:schemeClr val="accent1"/>
              </a:buClr>
              <a:buFont typeface="Calibri" panose="020F0502020204030204" pitchFamily="34" charset="0"/>
            </a:pP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Judith is 43 years of age. Five years ago, Judith went through the difficulty of divorce and at that time became very depressed. There are two children as a result of her marriage. Judith also works part-time while also caring for her elderly mother who has Alzheimer’s disease. </a:t>
            </a:r>
          </a:p>
          <a:p>
            <a:pPr marL="285750" indent="-285750" defTabSz="914400">
              <a:lnSpc>
                <a:spcPct val="90000"/>
              </a:lnSpc>
              <a:spcAft>
                <a:spcPts val="800"/>
              </a:spcAft>
              <a:buClr>
                <a:schemeClr val="accent1"/>
              </a:buClr>
              <a:buFont typeface="Calibri" panose="020F0502020204030204" pitchFamily="34" charset="0"/>
              <a:buChar char="v"/>
            </a:pPr>
            <a:endParaRPr lang="en-US" sz="1500" dirty="0">
              <a:solidFill>
                <a:schemeClr val="tx1">
                  <a:lumMod val="85000"/>
                  <a:lumOff val="15000"/>
                </a:schemeClr>
              </a:solidFill>
              <a:latin typeface="Times New Roman" panose="02020603050405020304" pitchFamily="18" charset="0"/>
              <a:cs typeface="Times New Roman" panose="02020603050405020304" pitchFamily="18" charset="0"/>
            </a:endParaRPr>
          </a:p>
          <a:p>
            <a:pPr algn="ctr" defTabSz="914400">
              <a:lnSpc>
                <a:spcPct val="90000"/>
              </a:lnSpc>
              <a:spcAft>
                <a:spcPts val="800"/>
              </a:spcAft>
              <a:buClr>
                <a:schemeClr val="accent1"/>
              </a:buClr>
              <a:buFont typeface="Calibri" panose="020F0502020204030204" pitchFamily="34" charset="0"/>
            </a:pPr>
            <a:r>
              <a:rPr lang="en-US" sz="1500" b="1" dirty="0">
                <a:solidFill>
                  <a:schemeClr val="tx1">
                    <a:lumMod val="85000"/>
                    <a:lumOff val="15000"/>
                  </a:schemeClr>
                </a:solidFill>
                <a:latin typeface="Times New Roman" panose="02020603050405020304" pitchFamily="18" charset="0"/>
                <a:cs typeface="Times New Roman" panose="02020603050405020304" pitchFamily="18" charset="0"/>
              </a:rPr>
              <a:t>PAST HISTORY.</a:t>
            </a:r>
            <a:endParaRPr lang="en-US" sz="1500"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Aft>
                <a:spcPts val="800"/>
              </a:spcAft>
              <a:buClr>
                <a:schemeClr val="accent1"/>
              </a:buClr>
              <a:buFont typeface="Calibri" panose="020F0502020204030204" pitchFamily="34" charset="0"/>
            </a:pP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Judith has no past medical history, although she has made frequent appointments with her general practitioner and the practice nurse regarding problems, she was experiencing with herself and her children. </a:t>
            </a:r>
          </a:p>
          <a:p>
            <a:pPr defTabSz="914400">
              <a:lnSpc>
                <a:spcPct val="90000"/>
              </a:lnSpc>
              <a:spcAft>
                <a:spcPts val="800"/>
              </a:spcAft>
              <a:buClr>
                <a:schemeClr val="accent1"/>
              </a:buClr>
              <a:buFont typeface="Calibri" panose="020F0502020204030204" pitchFamily="34" charset="0"/>
            </a:pPr>
            <a:r>
              <a:rPr lang="en-US" sz="1500" dirty="0">
                <a:solidFill>
                  <a:schemeClr val="tx1">
                    <a:lumMod val="85000"/>
                    <a:lumOff val="15000"/>
                  </a:schemeClr>
                </a:solidFill>
                <a:latin typeface="Times New Roman" panose="02020603050405020304" pitchFamily="18" charset="0"/>
                <a:cs typeface="Times New Roman" panose="02020603050405020304" pitchFamily="18" charset="0"/>
              </a:rPr>
              <a:t>Judith was moderately depressed following her divorce and at the time was offered antidepressants but refused them. The GP referred her to have six counselling sessions which she did undertake and resulted in some improvement for her depression. </a:t>
            </a:r>
          </a:p>
          <a:p>
            <a:pPr defTabSz="914400">
              <a:lnSpc>
                <a:spcPct val="90000"/>
              </a:lnSpc>
              <a:spcAft>
                <a:spcPts val="800"/>
              </a:spcAft>
              <a:buClr>
                <a:schemeClr val="accent1"/>
              </a:buClr>
              <a:buFont typeface="Calibri" panose="020F0502020204030204" pitchFamily="34" charset="0"/>
            </a:pPr>
            <a:r>
              <a:rPr lang="en-US" sz="1500" b="1" dirty="0">
                <a:solidFill>
                  <a:schemeClr val="tx1">
                    <a:lumMod val="85000"/>
                    <a:lumOff val="15000"/>
                  </a:schemeClr>
                </a:solidFill>
              </a:rPr>
              <a:t> </a:t>
            </a:r>
            <a:endParaRPr lang="en-US" sz="1500" dirty="0">
              <a:solidFill>
                <a:schemeClr val="tx1">
                  <a:lumMod val="85000"/>
                  <a:lumOff val="15000"/>
                </a:schemeClr>
              </a:solidFill>
              <a:effectLst/>
            </a:endParaRPr>
          </a:p>
        </p:txBody>
      </p:sp>
    </p:spTree>
    <p:extLst>
      <p:ext uri="{BB962C8B-B14F-4D97-AF65-F5344CB8AC3E}">
        <p14:creationId xmlns:p14="http://schemas.microsoft.com/office/powerpoint/2010/main" val="151602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16F6D6D-68C7-4DE7-BCC8-49EDF0B35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149540-792E-4ACF-ABA7-53734E78C44A}"/>
              </a:ext>
            </a:extLst>
          </p:cNvPr>
          <p:cNvSpPr>
            <a:spLocks noGrp="1"/>
          </p:cNvSpPr>
          <p:nvPr>
            <p:ph type="title"/>
          </p:nvPr>
        </p:nvSpPr>
        <p:spPr>
          <a:xfrm>
            <a:off x="8177212" y="634946"/>
            <a:ext cx="3372529" cy="5055904"/>
          </a:xfrm>
        </p:spPr>
        <p:txBody>
          <a:bodyPr anchor="ctr">
            <a:normAutofit/>
          </a:bodyPr>
          <a:lstStyle/>
          <a:p>
            <a:r>
              <a:rPr lang="en-GB" sz="4400" dirty="0">
                <a:latin typeface="Times New Roman" panose="02020603050405020304" pitchFamily="18" charset="0"/>
                <a:cs typeface="Times New Roman" panose="02020603050405020304" pitchFamily="18" charset="0"/>
              </a:rPr>
              <a:t>DIAGNOSIS</a:t>
            </a:r>
          </a:p>
        </p:txBody>
      </p:sp>
      <p:cxnSp>
        <p:nvCxnSpPr>
          <p:cNvPr id="23" name="Straight Connector 22">
            <a:extLst>
              <a:ext uri="{FF2B5EF4-FFF2-40B4-BE49-F238E27FC236}">
                <a16:creationId xmlns:a16="http://schemas.microsoft.com/office/drawing/2014/main" id="{ED2ABB72-FC8B-4840-AD94-0699193233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EDB0E252-C782-4F12-9522-B29D4B7D4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83A9B9E4-D842-4215-A86C-FA3FE90EF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BDC85953-A25D-499B-A7D4-1DE72AD97BA2}"/>
              </a:ext>
            </a:extLst>
          </p:cNvPr>
          <p:cNvGraphicFramePr>
            <a:graphicFrameLocks noGrp="1"/>
          </p:cNvGraphicFramePr>
          <p:nvPr>
            <p:ph idx="1"/>
            <p:extLst>
              <p:ext uri="{D42A27DB-BD31-4B8C-83A1-F6EECF244321}">
                <p14:modId xmlns:p14="http://schemas.microsoft.com/office/powerpoint/2010/main" val="2267121654"/>
              </p:ext>
            </p:extLst>
          </p:nvPr>
        </p:nvGraphicFramePr>
        <p:xfrm>
          <a:off x="633413" y="277907"/>
          <a:ext cx="6910387" cy="5413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271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CEC8-A0EA-4E94-ABD7-F64BB7F50C17}"/>
              </a:ext>
            </a:extLst>
          </p:cNvPr>
          <p:cNvSpPr>
            <a:spLocks noGrp="1"/>
          </p:cNvSpPr>
          <p:nvPr>
            <p:ph type="title"/>
          </p:nvPr>
        </p:nvSpPr>
        <p:spPr>
          <a:xfrm>
            <a:off x="1097280" y="286603"/>
            <a:ext cx="10058400" cy="1040173"/>
          </a:xfrm>
        </p:spPr>
        <p:txBody>
          <a:bodyPr>
            <a:normAutofit/>
          </a:bodyPr>
          <a:lstStyle/>
          <a:p>
            <a:pPr algn="ctr"/>
            <a:r>
              <a:rPr lang="en-GB" dirty="0">
                <a:latin typeface="Times New Roman" panose="02020603050405020304" pitchFamily="18" charset="0"/>
                <a:cs typeface="Times New Roman" panose="02020603050405020304" pitchFamily="18" charset="0"/>
              </a:rPr>
              <a:t>INTERVIEW INTERVENTION</a:t>
            </a:r>
          </a:p>
        </p:txBody>
      </p:sp>
      <p:sp>
        <p:nvSpPr>
          <p:cNvPr id="3" name="Content Placeholder 2">
            <a:extLst>
              <a:ext uri="{FF2B5EF4-FFF2-40B4-BE49-F238E27FC236}">
                <a16:creationId xmlns:a16="http://schemas.microsoft.com/office/drawing/2014/main" id="{7E2CD168-2FF3-40B3-9BB2-3D31489A2735}"/>
              </a:ext>
            </a:extLst>
          </p:cNvPr>
          <p:cNvSpPr>
            <a:spLocks noGrp="1"/>
          </p:cNvSpPr>
          <p:nvPr>
            <p:ph idx="1"/>
          </p:nvPr>
        </p:nvSpPr>
        <p:spPr>
          <a:xfrm>
            <a:off x="1097280" y="1845734"/>
            <a:ext cx="4837356" cy="4023360"/>
          </a:xfrm>
        </p:spPr>
        <p:txBody>
          <a:bodyPr>
            <a:normAutofit/>
          </a:bodyPr>
          <a:lstStyle/>
          <a:p>
            <a:endParaRPr lang="en-GB" dirty="0"/>
          </a:p>
          <a:p>
            <a:endParaRPr lang="en-GB" dirty="0"/>
          </a:p>
          <a:p>
            <a:r>
              <a:rPr lang="en-GB" sz="2400" dirty="0">
                <a:latin typeface="Times New Roman" panose="02020603050405020304" pitchFamily="18" charset="0"/>
                <a:cs typeface="Times New Roman" panose="02020603050405020304" pitchFamily="18" charset="0"/>
              </a:rPr>
              <a:t>The assessment would start at the first meeting with Judith. All the clinician’s questions would be relevant to the symptoms and her prior history. Some of the questions that would be asked during the clinical interview are as follows: -</a:t>
            </a:r>
          </a:p>
          <a:p>
            <a:endParaRPr lang="en-GB" dirty="0"/>
          </a:p>
        </p:txBody>
      </p:sp>
      <p:pic>
        <p:nvPicPr>
          <p:cNvPr id="2050" name="Picture 2" descr="Image result for doctor appointment green">
            <a:extLst>
              <a:ext uri="{FF2B5EF4-FFF2-40B4-BE49-F238E27FC236}">
                <a16:creationId xmlns:a16="http://schemas.microsoft.com/office/drawing/2014/main" id="{BBE25E3D-27FD-4678-980C-FF71D2E819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909" r="12436" b="-1"/>
          <a:stretch/>
        </p:blipFill>
        <p:spPr bwMode="auto">
          <a:xfrm>
            <a:off x="8020570" y="1916318"/>
            <a:ext cx="3135109" cy="3471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56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45D39-2207-41CB-9B65-C45FFA0E7D64}"/>
              </a:ext>
            </a:extLst>
          </p:cNvPr>
          <p:cNvSpPr>
            <a:spLocks noGrp="1"/>
          </p:cNvSpPr>
          <p:nvPr>
            <p:ph type="title"/>
          </p:nvPr>
        </p:nvSpPr>
        <p:spPr>
          <a:xfrm>
            <a:off x="1097280" y="286603"/>
            <a:ext cx="10058400" cy="1450757"/>
          </a:xfrm>
        </p:spPr>
        <p:txBody>
          <a:bodyPr>
            <a:normAutofit/>
          </a:bodyPr>
          <a:lstStyle/>
          <a:p>
            <a:r>
              <a:rPr lang="en-GB" dirty="0"/>
              <a:t>QUESTIONS</a:t>
            </a:r>
            <a:endParaRPr lang="en-GB"/>
          </a:p>
        </p:txBody>
      </p:sp>
      <p:sp>
        <p:nvSpPr>
          <p:cNvPr id="3" name="Content Placeholder 2">
            <a:extLst>
              <a:ext uri="{FF2B5EF4-FFF2-40B4-BE49-F238E27FC236}">
                <a16:creationId xmlns:a16="http://schemas.microsoft.com/office/drawing/2014/main" id="{BBDC2DC6-A7FD-43B9-B179-29135CFC2BB4}"/>
              </a:ext>
            </a:extLst>
          </p:cNvPr>
          <p:cNvSpPr>
            <a:spLocks noGrp="1"/>
          </p:cNvSpPr>
          <p:nvPr>
            <p:ph idx="1"/>
          </p:nvPr>
        </p:nvSpPr>
        <p:spPr>
          <a:xfrm>
            <a:off x="1097279" y="1845734"/>
            <a:ext cx="6454987" cy="4023360"/>
          </a:xfrm>
        </p:spPr>
        <p:txBody>
          <a:bodyPr>
            <a:normAutofit/>
          </a:bodyPr>
          <a:lstStyle/>
          <a:p>
            <a:pPr lvl="0">
              <a:buFont typeface="Wingdings" panose="05000000000000000000" pitchFamily="2" charset="2"/>
              <a:buChar char="v"/>
            </a:pPr>
            <a:r>
              <a:rPr lang="en-GB" sz="1700"/>
              <a:t>    What are your symptoms?</a:t>
            </a:r>
          </a:p>
          <a:p>
            <a:pPr lvl="0">
              <a:buFont typeface="Wingdings" panose="05000000000000000000" pitchFamily="2" charset="2"/>
              <a:buChar char="v"/>
            </a:pPr>
            <a:r>
              <a:rPr lang="en-GB" sz="1700"/>
              <a:t>    What things do you tend to worry about?</a:t>
            </a:r>
          </a:p>
          <a:p>
            <a:pPr lvl="0">
              <a:buFont typeface="Wingdings" panose="05000000000000000000" pitchFamily="2" charset="2"/>
              <a:buChar char="v"/>
            </a:pPr>
            <a:r>
              <a:rPr lang="en-GB" sz="1700"/>
              <a:t>    Do your symptoms interfere with your daily activities?</a:t>
            </a:r>
          </a:p>
          <a:p>
            <a:pPr lvl="0">
              <a:buFont typeface="Wingdings" panose="05000000000000000000" pitchFamily="2" charset="2"/>
              <a:buChar char="v"/>
            </a:pPr>
            <a:r>
              <a:rPr lang="en-GB" sz="1700"/>
              <a:t>    Have your feelings of anxiety been occasional or continuous?</a:t>
            </a:r>
          </a:p>
          <a:p>
            <a:pPr lvl="0">
              <a:buFont typeface="Wingdings" panose="05000000000000000000" pitchFamily="2" charset="2"/>
              <a:buChar char="v"/>
            </a:pPr>
            <a:r>
              <a:rPr lang="en-GB" sz="1700"/>
              <a:t>    When did you first begin noticing your anxiety?</a:t>
            </a:r>
          </a:p>
          <a:p>
            <a:pPr lvl="0">
              <a:buFont typeface="Wingdings" panose="05000000000000000000" pitchFamily="2" charset="2"/>
              <a:buChar char="v"/>
            </a:pPr>
            <a:r>
              <a:rPr lang="en-GB" sz="1700"/>
              <a:t>    Does anything, in particular, seem to trigger your anxiety or make it worse?</a:t>
            </a:r>
          </a:p>
          <a:p>
            <a:pPr lvl="0">
              <a:buFont typeface="Wingdings" panose="05000000000000000000" pitchFamily="2" charset="2"/>
              <a:buChar char="v"/>
            </a:pPr>
            <a:r>
              <a:rPr lang="en-GB" sz="1700"/>
              <a:t>    What, if anything, seems to improve your feelings of anxiety?</a:t>
            </a:r>
          </a:p>
          <a:p>
            <a:pPr lvl="0">
              <a:buFont typeface="Wingdings" panose="05000000000000000000" pitchFamily="2" charset="2"/>
              <a:buChar char="v"/>
            </a:pPr>
            <a:r>
              <a:rPr lang="en-GB" sz="1700"/>
              <a:t>    What traumatic experiences have you had recently or in the past?</a:t>
            </a:r>
          </a:p>
          <a:p>
            <a:r>
              <a:rPr lang="en-GB" sz="1700"/>
              <a:t> (Mayo clinic 2017)</a:t>
            </a:r>
          </a:p>
          <a:p>
            <a:endParaRPr lang="en-GB" sz="1700"/>
          </a:p>
        </p:txBody>
      </p:sp>
      <p:pic>
        <p:nvPicPr>
          <p:cNvPr id="3074" name="Picture 2" descr="Image result for question mark green">
            <a:extLst>
              <a:ext uri="{FF2B5EF4-FFF2-40B4-BE49-F238E27FC236}">
                <a16:creationId xmlns:a16="http://schemas.microsoft.com/office/drawing/2014/main" id="{C7F12865-D165-4F17-94EA-AA1EF189FF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4" r="-2" b="-2"/>
          <a:stretch/>
        </p:blipFill>
        <p:spPr bwMode="auto">
          <a:xfrm>
            <a:off x="8020570" y="1916318"/>
            <a:ext cx="3135109" cy="3471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909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D3A0FC-5D74-4BAC-9DDB-68A942650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BFFE6-77AA-4E78-9BD5-8D4708078D9D}"/>
              </a:ext>
            </a:extLst>
          </p:cNvPr>
          <p:cNvSpPr>
            <a:spLocks noGrp="1"/>
          </p:cNvSpPr>
          <p:nvPr>
            <p:ph type="title"/>
          </p:nvPr>
        </p:nvSpPr>
        <p:spPr>
          <a:xfrm>
            <a:off x="4974771" y="634946"/>
            <a:ext cx="6574972" cy="1450757"/>
          </a:xfrm>
        </p:spPr>
        <p:txBody>
          <a:bodyPr>
            <a:normAutofit/>
          </a:bodyPr>
          <a:lstStyle/>
          <a:p>
            <a:r>
              <a:rPr lang="en-GB" dirty="0"/>
              <a:t>STRUCTURED INTERVIEWS</a:t>
            </a:r>
            <a:endParaRPr lang="en-GB"/>
          </a:p>
        </p:txBody>
      </p:sp>
      <p:pic>
        <p:nvPicPr>
          <p:cNvPr id="4098" name="Picture 2" descr="Image result for interview green">
            <a:extLst>
              <a:ext uri="{FF2B5EF4-FFF2-40B4-BE49-F238E27FC236}">
                <a16:creationId xmlns:a16="http://schemas.microsoft.com/office/drawing/2014/main" id="{52160777-0FB3-47C3-AB82-2958DC814D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296626"/>
            <a:ext cx="4001315" cy="4001315"/>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69B36A11-4FA0-4989-A465-037DF52469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651359-4B5B-4542-B696-7C51CFE02BF1}"/>
              </a:ext>
            </a:extLst>
          </p:cNvPr>
          <p:cNvSpPr>
            <a:spLocks noGrp="1"/>
          </p:cNvSpPr>
          <p:nvPr>
            <p:ph idx="1"/>
          </p:nvPr>
        </p:nvSpPr>
        <p:spPr>
          <a:xfrm>
            <a:off x="4974769" y="2198914"/>
            <a:ext cx="6574973" cy="3670180"/>
          </a:xfrm>
        </p:spPr>
        <p:txBody>
          <a:bodyPr>
            <a:normAutofit/>
          </a:bodyPr>
          <a:lstStyle/>
          <a:p>
            <a:r>
              <a:rPr lang="en-GB" b="1" dirty="0"/>
              <a:t>STRUCTURED INTERVIEW</a:t>
            </a:r>
            <a:endParaRPr lang="en-GB" dirty="0"/>
          </a:p>
          <a:p>
            <a:endParaRPr lang="en-GB" dirty="0"/>
          </a:p>
          <a:p>
            <a:r>
              <a:rPr lang="en-GB" dirty="0"/>
              <a:t>A structured interview can be another form of diagnosis to enable decisions of treatments. These interviews are carried out to provide an agreement on a diagnosis that has previously been made by clinicians and to access overall levels of psychological and intellectual functioning. This interview is sometimes called a mental state examination. </a:t>
            </a:r>
          </a:p>
          <a:p>
            <a:endParaRPr lang="en-GB" dirty="0"/>
          </a:p>
        </p:txBody>
      </p:sp>
      <p:sp>
        <p:nvSpPr>
          <p:cNvPr id="75" name="Rectangle 74">
            <a:extLst>
              <a:ext uri="{FF2B5EF4-FFF2-40B4-BE49-F238E27FC236}">
                <a16:creationId xmlns:a16="http://schemas.microsoft.com/office/drawing/2014/main" id="{B8DB8C60-3B7D-46C5-B1A9-A295D8A48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7B7006A8-EB46-45ED-977F-BC489E2B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69761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589D-9FAB-460D-8777-557E238BE4B9}"/>
              </a:ext>
            </a:extLst>
          </p:cNvPr>
          <p:cNvSpPr>
            <a:spLocks noGrp="1"/>
          </p:cNvSpPr>
          <p:nvPr>
            <p:ph type="title"/>
          </p:nvPr>
        </p:nvSpPr>
        <p:spPr>
          <a:xfrm>
            <a:off x="1097280" y="286603"/>
            <a:ext cx="10058400" cy="1450757"/>
          </a:xfrm>
        </p:spPr>
        <p:txBody>
          <a:bodyPr>
            <a:normAutofit/>
          </a:bodyPr>
          <a:lstStyle/>
          <a:p>
            <a:r>
              <a:rPr lang="en-GB"/>
              <a:t>LIMITATIONS</a:t>
            </a:r>
          </a:p>
        </p:txBody>
      </p:sp>
      <p:pic>
        <p:nvPicPr>
          <p:cNvPr id="5124" name="Picture 4">
            <a:extLst>
              <a:ext uri="{FF2B5EF4-FFF2-40B4-BE49-F238E27FC236}">
                <a16:creationId xmlns:a16="http://schemas.microsoft.com/office/drawing/2014/main" id="{3623F032-B4E4-45A3-A286-28AB33C7E74C}"/>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8020570" y="2299808"/>
            <a:ext cx="3135109" cy="270403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1A86735-6214-47C7-83CA-E30E87DFE5AA}"/>
              </a:ext>
            </a:extLst>
          </p:cNvPr>
          <p:cNvSpPr>
            <a:spLocks noGrp="1"/>
          </p:cNvSpPr>
          <p:nvPr>
            <p:ph idx="1"/>
          </p:nvPr>
        </p:nvSpPr>
        <p:spPr>
          <a:xfrm>
            <a:off x="1428974" y="1989170"/>
            <a:ext cx="4093285" cy="4023360"/>
          </a:xfrm>
        </p:spPr>
        <p:txBody>
          <a:bodyPr/>
          <a:lstStyle/>
          <a:p>
            <a:endParaRPr lang="en-GB" dirty="0"/>
          </a:p>
          <a:p>
            <a:endParaRPr lang="en-GB" dirty="0"/>
          </a:p>
          <a:p>
            <a:pPr marL="0" indent="0">
              <a:buNone/>
            </a:pPr>
            <a:r>
              <a:rPr lang="en-GB" dirty="0">
                <a:latin typeface="Times New Roman" panose="02020603050405020304" pitchFamily="18" charset="0"/>
                <a:cs typeface="Times New Roman" panose="02020603050405020304" pitchFamily="18" charset="0"/>
              </a:rPr>
              <a:t>Sadly, these interviews can be unreliable. This is due to the patient having insufficient self-awareness and not giving the clinicians further details that they do not feel are important. Clinicians are also prone to prejudices that can influence their conclusions. </a:t>
            </a:r>
          </a:p>
          <a:p>
            <a:endParaRPr lang="en-GB" dirty="0"/>
          </a:p>
        </p:txBody>
      </p:sp>
    </p:spTree>
    <p:extLst>
      <p:ext uri="{BB962C8B-B14F-4D97-AF65-F5344CB8AC3E}">
        <p14:creationId xmlns:p14="http://schemas.microsoft.com/office/powerpoint/2010/main" val="2006722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A829-B49C-49C2-BF80-B4B7C78EA8A3}"/>
              </a:ext>
            </a:extLst>
          </p:cNvPr>
          <p:cNvSpPr>
            <a:spLocks noGrp="1"/>
          </p:cNvSpPr>
          <p:nvPr>
            <p:ph type="title"/>
          </p:nvPr>
        </p:nvSpPr>
        <p:spPr>
          <a:xfrm>
            <a:off x="1097280" y="322729"/>
            <a:ext cx="10058400" cy="1414631"/>
          </a:xfrm>
        </p:spPr>
        <p:txBody>
          <a:bodyPr>
            <a:noAutofit/>
          </a:bodyPr>
          <a:lstStyle/>
          <a:p>
            <a:pPr algn="ctr"/>
            <a:r>
              <a:rPr lang="en-GB" sz="3600" dirty="0">
                <a:latin typeface="Times New Roman" panose="02020603050405020304" pitchFamily="18" charset="0"/>
                <a:cs typeface="Times New Roman" panose="02020603050405020304" pitchFamily="18" charset="0"/>
              </a:rPr>
              <a:t>SIGNS AND SYMPTOMS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GENERALISED ANXIETY DISORDER</a:t>
            </a:r>
            <a:br>
              <a:rPr lang="en-GB" sz="36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5960BEB-E1B5-4145-84E3-086F48F746D6}"/>
              </a:ext>
            </a:extLst>
          </p:cNvPr>
          <p:cNvGraphicFramePr>
            <a:graphicFrameLocks noGrp="1"/>
          </p:cNvGraphicFramePr>
          <p:nvPr>
            <p:ph idx="1"/>
            <p:extLst>
              <p:ext uri="{D42A27DB-BD31-4B8C-83A1-F6EECF244321}">
                <p14:modId xmlns:p14="http://schemas.microsoft.com/office/powerpoint/2010/main" val="157156368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491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1EB06-26BA-4023-A964-96953B6F1437}"/>
              </a:ext>
            </a:extLst>
          </p:cNvPr>
          <p:cNvSpPr>
            <a:spLocks noGrp="1"/>
          </p:cNvSpPr>
          <p:nvPr>
            <p:ph type="title"/>
          </p:nvPr>
        </p:nvSpPr>
        <p:spPr>
          <a:xfrm>
            <a:off x="990932" y="286603"/>
            <a:ext cx="6750987" cy="1450757"/>
          </a:xfrm>
        </p:spPr>
        <p:txBody>
          <a:bodyPr>
            <a:normAutofit/>
          </a:bodyPr>
          <a:lstStyle/>
          <a:p>
            <a:pPr algn="ctr"/>
            <a:r>
              <a:rPr lang="en-GB" dirty="0">
                <a:solidFill>
                  <a:schemeClr val="accent2"/>
                </a:solidFill>
              </a:rPr>
              <a:t>GENERALISED ANXIETY DISORDER</a:t>
            </a:r>
          </a:p>
        </p:txBody>
      </p:sp>
      <p:sp>
        <p:nvSpPr>
          <p:cNvPr id="3" name="Content Placeholder 2">
            <a:extLst>
              <a:ext uri="{FF2B5EF4-FFF2-40B4-BE49-F238E27FC236}">
                <a16:creationId xmlns:a16="http://schemas.microsoft.com/office/drawing/2014/main" id="{2BC2EDFD-7B03-4E02-A98F-2419DF80C030}"/>
              </a:ext>
            </a:extLst>
          </p:cNvPr>
          <p:cNvSpPr>
            <a:spLocks noGrp="1"/>
          </p:cNvSpPr>
          <p:nvPr>
            <p:ph idx="1"/>
          </p:nvPr>
        </p:nvSpPr>
        <p:spPr>
          <a:xfrm>
            <a:off x="1044204" y="2023962"/>
            <a:ext cx="6697715" cy="3845131"/>
          </a:xfrm>
        </p:spPr>
        <p:txBody>
          <a:bodyPr>
            <a:normAutofit fontScale="92500" lnSpcReduction="10000"/>
          </a:bodyPr>
          <a:lstStyle/>
          <a:p>
            <a:r>
              <a:rPr lang="en-GB" sz="1900" dirty="0"/>
              <a:t>Anxiety can be mild or severe, and everyone has these feelings sometimes in their lives. Having exams, getting married and even job interviews can cause some anxiety. </a:t>
            </a:r>
          </a:p>
          <a:p>
            <a:r>
              <a:rPr lang="en-GB" sz="1900" dirty="0"/>
              <a:t>Being anxious during these times is completely natural. Anxiety can also be a symptom of other conditions like PTSD and phobias (NHS, 2018).</a:t>
            </a:r>
          </a:p>
          <a:p>
            <a:r>
              <a:rPr lang="en-GB" sz="1900" dirty="0"/>
              <a:t>Serious anxiety is a sign of imminent danger and conflict. The unconscious mind is a storeroom of ambitious forces that oppose the world of order. </a:t>
            </a:r>
          </a:p>
          <a:p>
            <a:r>
              <a:rPr lang="en-GB" sz="1900" dirty="0"/>
              <a:t>The disorder is usually established by the personal and physiologic symptoms of fear, danger and dread. In contrast to the fear, the foundation of these feelings is unknown.</a:t>
            </a:r>
          </a:p>
          <a:p>
            <a:r>
              <a:rPr lang="en-GB" sz="1200" dirty="0"/>
              <a:t>(NHS 2018)</a:t>
            </a:r>
          </a:p>
          <a:p>
            <a:endParaRPr lang="en-GB" sz="1900" dirty="0"/>
          </a:p>
          <a:p>
            <a:pPr marL="0" indent="0">
              <a:buNone/>
            </a:pPr>
            <a:endParaRPr lang="en-GB" sz="1900"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9681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7">
            <a:extLst>
              <a:ext uri="{FF2B5EF4-FFF2-40B4-BE49-F238E27FC236}">
                <a16:creationId xmlns:a16="http://schemas.microsoft.com/office/drawing/2014/main" id="{79C0E2B3-7789-46B8-89A3-DDF58603C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a:t>
            </a:r>
          </a:p>
        </p:txBody>
      </p:sp>
      <p:sp>
        <p:nvSpPr>
          <p:cNvPr id="2" name="Title 1">
            <a:extLst>
              <a:ext uri="{FF2B5EF4-FFF2-40B4-BE49-F238E27FC236}">
                <a16:creationId xmlns:a16="http://schemas.microsoft.com/office/drawing/2014/main" id="{408F370C-17AB-4C58-819B-7D1514AAACF1}"/>
              </a:ext>
            </a:extLst>
          </p:cNvPr>
          <p:cNvSpPr>
            <a:spLocks noGrp="1"/>
          </p:cNvSpPr>
          <p:nvPr>
            <p:ph type="title"/>
          </p:nvPr>
        </p:nvSpPr>
        <p:spPr>
          <a:xfrm>
            <a:off x="1097280" y="4844374"/>
            <a:ext cx="10058400" cy="1188995"/>
          </a:xfrm>
        </p:spPr>
        <p:txBody>
          <a:bodyPr anchor="ctr">
            <a:normAutofit/>
          </a:bodyPr>
          <a:lstStyle/>
          <a:p>
            <a:pPr algn="ctr"/>
            <a:br>
              <a:rPr lang="en-GB" sz="2600" b="1"/>
            </a:br>
            <a:r>
              <a:rPr lang="en-GB" sz="2600" b="1">
                <a:latin typeface="Times New Roman" panose="02020603050405020304" pitchFamily="18" charset="0"/>
                <a:cs typeface="Times New Roman" panose="02020603050405020304" pitchFamily="18" charset="0"/>
              </a:rPr>
              <a:t>PANIC DISORDER</a:t>
            </a:r>
            <a:br>
              <a:rPr lang="en-GB" sz="2600">
                <a:latin typeface="Times New Roman" panose="02020603050405020304" pitchFamily="18" charset="0"/>
                <a:cs typeface="Times New Roman" panose="02020603050405020304" pitchFamily="18" charset="0"/>
              </a:rPr>
            </a:br>
            <a:endParaRPr lang="en-GB" sz="2600">
              <a:latin typeface="Times New Roman" panose="02020603050405020304" pitchFamily="18" charset="0"/>
              <a:cs typeface="Times New Roman" panose="02020603050405020304" pitchFamily="18" charset="0"/>
            </a:endParaRPr>
          </a:p>
        </p:txBody>
      </p:sp>
      <p:graphicFrame>
        <p:nvGraphicFramePr>
          <p:cNvPr id="33" name="Content Placeholder 2">
            <a:extLst>
              <a:ext uri="{FF2B5EF4-FFF2-40B4-BE49-F238E27FC236}">
                <a16:creationId xmlns:a16="http://schemas.microsoft.com/office/drawing/2014/main" id="{46803F30-70A7-4466-AC66-6CB842544E0B}"/>
              </a:ext>
            </a:extLst>
          </p:cNvPr>
          <p:cNvGraphicFramePr>
            <a:graphicFrameLocks noGrp="1"/>
          </p:cNvGraphicFramePr>
          <p:nvPr>
            <p:ph idx="1"/>
            <p:extLst>
              <p:ext uri="{D42A27DB-BD31-4B8C-83A1-F6EECF244321}">
                <p14:modId xmlns:p14="http://schemas.microsoft.com/office/powerpoint/2010/main" val="3975742159"/>
              </p:ext>
            </p:extLst>
          </p:nvPr>
        </p:nvGraphicFramePr>
        <p:xfrm>
          <a:off x="1036319" y="680936"/>
          <a:ext cx="10546081" cy="43292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1204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57">
            <a:extLst>
              <a:ext uri="{FF2B5EF4-FFF2-40B4-BE49-F238E27FC236}">
                <a16:creationId xmlns:a16="http://schemas.microsoft.com/office/drawing/2014/main" id="{B9D3A0FC-5D74-4BAC-9DDB-68A942650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DEC1F-8638-44ED-82D2-37AC0DCE5ABC}"/>
              </a:ext>
            </a:extLst>
          </p:cNvPr>
          <p:cNvSpPr>
            <a:spLocks noGrp="1"/>
          </p:cNvSpPr>
          <p:nvPr>
            <p:ph type="title"/>
          </p:nvPr>
        </p:nvSpPr>
        <p:spPr>
          <a:xfrm>
            <a:off x="4974771" y="634946"/>
            <a:ext cx="6574972" cy="1450757"/>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SIGNS AND SYMPTOMS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PANIC DISORDER</a:t>
            </a:r>
          </a:p>
        </p:txBody>
      </p:sp>
      <p:pic>
        <p:nvPicPr>
          <p:cNvPr id="37" name="Graphic 36" descr="Brain in head">
            <a:extLst>
              <a:ext uri="{FF2B5EF4-FFF2-40B4-BE49-F238E27FC236}">
                <a16:creationId xmlns:a16="http://schemas.microsoft.com/office/drawing/2014/main" id="{0D2658D3-58D4-4875-937B-5366418BAF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296626"/>
            <a:ext cx="4001315" cy="4001315"/>
          </a:xfrm>
          <a:prstGeom prst="rect">
            <a:avLst/>
          </a:prstGeom>
        </p:spPr>
      </p:pic>
      <p:cxnSp>
        <p:nvCxnSpPr>
          <p:cNvPr id="66" name="Straight Connector 59">
            <a:extLst>
              <a:ext uri="{FF2B5EF4-FFF2-40B4-BE49-F238E27FC236}">
                <a16:creationId xmlns:a16="http://schemas.microsoft.com/office/drawing/2014/main" id="{69B36A11-4FA0-4989-A465-037DF52469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342C89-6EF4-4BDE-A725-4449E8B55608}"/>
              </a:ext>
            </a:extLst>
          </p:cNvPr>
          <p:cNvSpPr>
            <a:spLocks noGrp="1"/>
          </p:cNvSpPr>
          <p:nvPr>
            <p:ph idx="1"/>
          </p:nvPr>
        </p:nvSpPr>
        <p:spPr>
          <a:xfrm>
            <a:off x="4974770" y="2198914"/>
            <a:ext cx="5836666" cy="3670180"/>
          </a:xfrm>
        </p:spPr>
        <p:txBody>
          <a:bodyPr>
            <a:normAutofit/>
          </a:bodyPr>
          <a:lstStyle/>
          <a:p>
            <a:r>
              <a:rPr lang="en-GB" sz="1600" dirty="0">
                <a:latin typeface="Times New Roman" panose="02020603050405020304" pitchFamily="18" charset="0"/>
                <a:cs typeface="Times New Roman" panose="02020603050405020304" pitchFamily="18" charset="0"/>
              </a:rPr>
              <a:t>Other features of panic attack disorder are a constant concern about having another attack, worry about the implications and consequences of having another one and significant changes in behaviour relating to having a panic attack (Feltham &amp; Horton, p432). </a:t>
            </a:r>
          </a:p>
          <a:p>
            <a:r>
              <a:rPr lang="en-GB" sz="1600" dirty="0">
                <a:latin typeface="Times New Roman" panose="02020603050405020304" pitchFamily="18" charset="0"/>
                <a:cs typeface="Times New Roman" panose="02020603050405020304" pitchFamily="18" charset="0"/>
              </a:rPr>
              <a:t>As well as the symptoms of general anxiety disorder, there may be additional symptom: -</a:t>
            </a:r>
          </a:p>
          <a:p>
            <a:pPr marL="0" indent="0">
              <a:buNone/>
            </a:pPr>
            <a:r>
              <a:rPr lang="en-GB" sz="1600" dirty="0">
                <a:latin typeface="Times New Roman" panose="02020603050405020304" pitchFamily="18" charset="0"/>
                <a:cs typeface="Times New Roman" panose="02020603050405020304" pitchFamily="18" charset="0"/>
              </a:rPr>
              <a:t>  </a:t>
            </a:r>
            <a:r>
              <a:rPr lang="en-GB" sz="1600" dirty="0">
                <a:solidFill>
                  <a:schemeClr val="accent2"/>
                </a:solidFill>
                <a:latin typeface="Times New Roman" panose="02020603050405020304" pitchFamily="18" charset="0"/>
                <a:cs typeface="Times New Roman" panose="02020603050405020304" pitchFamily="18" charset="0"/>
              </a:rPr>
              <a:t>FEELING FAINT                                                     HOT FLUSHES       </a:t>
            </a:r>
          </a:p>
          <a:p>
            <a:pPr marL="0" indent="0">
              <a:buNone/>
            </a:pPr>
            <a:r>
              <a:rPr lang="en-GB" sz="1600" dirty="0">
                <a:solidFill>
                  <a:schemeClr val="accent2"/>
                </a:solidFill>
                <a:latin typeface="Times New Roman" panose="02020603050405020304" pitchFamily="18" charset="0"/>
                <a:cs typeface="Times New Roman" panose="02020603050405020304" pitchFamily="18" charset="0"/>
              </a:rPr>
              <a:t>                PINS AND NEEDLES       CHOKING SENSATION                                                                   </a:t>
            </a:r>
          </a:p>
          <a:p>
            <a:r>
              <a:rPr lang="en-GB" sz="1600" dirty="0">
                <a:solidFill>
                  <a:schemeClr val="accent2"/>
                </a:solidFill>
                <a:latin typeface="Times New Roman" panose="02020603050405020304" pitchFamily="18" charset="0"/>
                <a:cs typeface="Times New Roman" panose="02020603050405020304" pitchFamily="18" charset="0"/>
              </a:rPr>
              <a:t>NAUSEA            SWEATING             TREMBLING</a:t>
            </a:r>
          </a:p>
          <a:p>
            <a:r>
              <a:rPr lang="en-GB" sz="1600" dirty="0">
                <a:solidFill>
                  <a:schemeClr val="accent2"/>
                </a:solidFill>
                <a:latin typeface="Times New Roman" panose="02020603050405020304" pitchFamily="18" charset="0"/>
                <a:cs typeface="Times New Roman" panose="02020603050405020304" pitchFamily="18" charset="0"/>
              </a:rPr>
              <a:t>FEAR OF DYING         DRY MOUTH                       CHEST PAIN     </a:t>
            </a:r>
          </a:p>
          <a:p>
            <a:r>
              <a:rPr lang="en-GB" sz="1600" dirty="0">
                <a:solidFill>
                  <a:schemeClr val="accent2"/>
                </a:solidFill>
                <a:latin typeface="Times New Roman" panose="02020603050405020304" pitchFamily="18" charset="0"/>
                <a:cs typeface="Times New Roman" panose="02020603050405020304" pitchFamily="18" charset="0"/>
              </a:rPr>
              <a:t>          TINGLING IN FINGERS         CHURNING STOMACH        </a:t>
            </a:r>
            <a:r>
              <a:rPr lang="en-GB" sz="1600" dirty="0">
                <a:latin typeface="Times New Roman" panose="02020603050405020304" pitchFamily="18" charset="0"/>
                <a:cs typeface="Times New Roman" panose="02020603050405020304" pitchFamily="18" charset="0"/>
              </a:rPr>
              <a:t>   </a:t>
            </a:r>
          </a:p>
          <a:p>
            <a:endParaRPr lang="en-GB" sz="1600" dirty="0"/>
          </a:p>
        </p:txBody>
      </p:sp>
      <p:sp>
        <p:nvSpPr>
          <p:cNvPr id="67" name="Rectangle 61">
            <a:extLst>
              <a:ext uri="{FF2B5EF4-FFF2-40B4-BE49-F238E27FC236}">
                <a16:creationId xmlns:a16="http://schemas.microsoft.com/office/drawing/2014/main" id="{B8DB8C60-3B7D-46C5-B1A9-A295D8A48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a:extLst>
              <a:ext uri="{FF2B5EF4-FFF2-40B4-BE49-F238E27FC236}">
                <a16:creationId xmlns:a16="http://schemas.microsoft.com/office/drawing/2014/main" id="{7B7006A8-EB46-45ED-977F-BC489E2B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6207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3A559-6CD7-4095-A6A5-FD48C09F8872}"/>
              </a:ext>
            </a:extLst>
          </p:cNvPr>
          <p:cNvSpPr>
            <a:spLocks noGrp="1"/>
          </p:cNvSpPr>
          <p:nvPr>
            <p:ph type="title"/>
          </p:nvPr>
        </p:nvSpPr>
        <p:spPr>
          <a:xfrm>
            <a:off x="781877" y="643467"/>
            <a:ext cx="3467569" cy="5571066"/>
          </a:xfrm>
        </p:spPr>
        <p:txBody>
          <a:bodyPr anchor="ctr">
            <a:normAutofit/>
          </a:bodyPr>
          <a:lstStyle/>
          <a:p>
            <a:r>
              <a:rPr lang="en-GB" sz="3400" dirty="0">
                <a:solidFill>
                  <a:srgbClr val="FFFFFF"/>
                </a:solidFill>
              </a:rPr>
              <a:t> </a:t>
            </a:r>
            <a:br>
              <a:rPr lang="en-GB" sz="3400" dirty="0">
                <a:solidFill>
                  <a:srgbClr val="FFFFFF"/>
                </a:solidFill>
              </a:rPr>
            </a:br>
            <a:r>
              <a:rPr lang="en-GB" sz="3400" b="1" dirty="0">
                <a:solidFill>
                  <a:srgbClr val="FFFFFF"/>
                </a:solidFill>
                <a:latin typeface="Times New Roman" panose="02020603050405020304" pitchFamily="18" charset="0"/>
                <a:cs typeface="Times New Roman" panose="02020603050405020304" pitchFamily="18" charset="0"/>
              </a:rPr>
              <a:t>ASSESSMENT AND CASE FORMULATION</a:t>
            </a:r>
            <a:br>
              <a:rPr lang="en-GB" sz="3400" dirty="0">
                <a:solidFill>
                  <a:srgbClr val="FFFFFF"/>
                </a:solidFill>
              </a:rPr>
            </a:br>
            <a:br>
              <a:rPr lang="en-GB" sz="3400" dirty="0">
                <a:solidFill>
                  <a:srgbClr val="FFFFFF"/>
                </a:solidFill>
              </a:rPr>
            </a:br>
            <a:endParaRPr lang="en-GB" sz="3400" dirty="0">
              <a:solidFill>
                <a:srgbClr val="FFFFFF"/>
              </a:solidFill>
            </a:endParaRPr>
          </a:p>
        </p:txBody>
      </p:sp>
      <p:sp>
        <p:nvSpPr>
          <p:cNvPr id="10" name="Rectangle 9">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50005B1-BE59-4060-B782-7DB3BB917CB1}"/>
              </a:ext>
            </a:extLst>
          </p:cNvPr>
          <p:cNvSpPr>
            <a:spLocks noGrp="1"/>
          </p:cNvSpPr>
          <p:nvPr>
            <p:ph idx="1"/>
          </p:nvPr>
        </p:nvSpPr>
        <p:spPr>
          <a:xfrm>
            <a:off x="5124206" y="643467"/>
            <a:ext cx="6104288" cy="5571065"/>
          </a:xfrm>
        </p:spPr>
        <p:txBody>
          <a:bodyPr anchor="ctr">
            <a:normAutofit/>
          </a:bodyPr>
          <a:lstStyle/>
          <a:p>
            <a:r>
              <a:rPr lang="en-GB" dirty="0">
                <a:solidFill>
                  <a:srgbClr val="FFFFFF"/>
                </a:solidFill>
                <a:latin typeface="Times New Roman" panose="02020603050405020304" pitchFamily="18" charset="0"/>
                <a:cs typeface="Times New Roman" panose="02020603050405020304" pitchFamily="18" charset="0"/>
              </a:rPr>
              <a:t>A case formulation is regarded as a core skill used by helping professionals. It is a theoretically based description or conceptualisation of information obtained from a clinical assessment. It brings a theory about the background and description of the presenting problems from the client and is considered an additional or alternative approach to the diagnosis. </a:t>
            </a:r>
          </a:p>
          <a:p>
            <a:endParaRPr lang="en-GB" dirty="0">
              <a:solidFill>
                <a:srgbClr val="FFFFFF"/>
              </a:solidFill>
              <a:latin typeface="Times New Roman" panose="02020603050405020304" pitchFamily="18" charset="0"/>
              <a:cs typeface="Times New Roman" panose="02020603050405020304" pitchFamily="18" charset="0"/>
            </a:endParaRPr>
          </a:p>
          <a:p>
            <a:r>
              <a:rPr lang="en-GB" dirty="0">
                <a:solidFill>
                  <a:srgbClr val="FFFFFF"/>
                </a:solidFill>
                <a:latin typeface="Times New Roman" panose="02020603050405020304" pitchFamily="18" charset="0"/>
                <a:cs typeface="Times New Roman" panose="02020603050405020304" pitchFamily="18" charset="0"/>
              </a:rPr>
              <a:t>It delivers a framework for developing the most suitable treatment approach. When a diagnosis has been made, it is an ideal time to introduce to the patient the case formulation, which will enable a collaborative formulation for the patient's record. By performing this, the patient will feel empowered as they will now be an active part of the interventions (Rijn, 2010).</a:t>
            </a:r>
          </a:p>
          <a:p>
            <a:r>
              <a:rPr lang="en-GB" sz="1800" dirty="0">
                <a:solidFill>
                  <a:srgbClr val="FFFFFF"/>
                </a:solidFill>
                <a:latin typeface="Times New Roman" panose="02020603050405020304" pitchFamily="18" charset="0"/>
                <a:cs typeface="Times New Roman" panose="02020603050405020304" pitchFamily="18" charset="0"/>
              </a:rPr>
              <a:t> </a:t>
            </a:r>
          </a:p>
          <a:p>
            <a:endParaRPr lang="en-GB" sz="1800" dirty="0">
              <a:solidFill>
                <a:srgbClr val="FFFFFF"/>
              </a:solidFill>
            </a:endParaRPr>
          </a:p>
        </p:txBody>
      </p:sp>
    </p:spTree>
    <p:extLst>
      <p:ext uri="{BB962C8B-B14F-4D97-AF65-F5344CB8AC3E}">
        <p14:creationId xmlns:p14="http://schemas.microsoft.com/office/powerpoint/2010/main" val="59247957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5" name="Rectangle 98">
            <a:extLst>
              <a:ext uri="{FF2B5EF4-FFF2-40B4-BE49-F238E27FC236}">
                <a16:creationId xmlns:a16="http://schemas.microsoft.com/office/drawing/2014/main" id="{79C0E2B3-7789-46B8-89A3-DDF58603C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a:t>
            </a:r>
          </a:p>
        </p:txBody>
      </p:sp>
      <p:sp>
        <p:nvSpPr>
          <p:cNvPr id="2" name="Title 1">
            <a:extLst>
              <a:ext uri="{FF2B5EF4-FFF2-40B4-BE49-F238E27FC236}">
                <a16:creationId xmlns:a16="http://schemas.microsoft.com/office/drawing/2014/main" id="{A8AE401C-6E69-4EFB-A5EA-5EA134BE5D85}"/>
              </a:ext>
            </a:extLst>
          </p:cNvPr>
          <p:cNvSpPr>
            <a:spLocks noGrp="1"/>
          </p:cNvSpPr>
          <p:nvPr>
            <p:ph type="title"/>
          </p:nvPr>
        </p:nvSpPr>
        <p:spPr>
          <a:xfrm>
            <a:off x="1097280" y="4844374"/>
            <a:ext cx="10058400" cy="1188995"/>
          </a:xfrm>
        </p:spPr>
        <p:txBody>
          <a:bodyPr vert="horz" lIns="91440" tIns="45720" rIns="91440" bIns="45720" rtlCol="0" anchor="ctr">
            <a:normAutofit fontScale="90000"/>
          </a:bodyPr>
          <a:lstStyle/>
          <a:p>
            <a:pPr algn="ctr"/>
            <a:br>
              <a:rPr lang="en-US" sz="1600" dirty="0"/>
            </a:br>
            <a:br>
              <a:rPr lang="en-US" sz="1600" dirty="0"/>
            </a:br>
            <a:br>
              <a:rPr lang="en-US" sz="1600" dirty="0"/>
            </a:br>
            <a:br>
              <a:rPr lang="en-US" sz="1600" dirty="0"/>
            </a:br>
            <a:r>
              <a:rPr lang="en-US" sz="1600" dirty="0"/>
              <a:t>                                                                                                                                                                                                                                   (Mind 2017)</a:t>
            </a:r>
          </a:p>
        </p:txBody>
      </p:sp>
      <p:graphicFrame>
        <p:nvGraphicFramePr>
          <p:cNvPr id="126" name="Content Placeholder 3">
            <a:extLst>
              <a:ext uri="{FF2B5EF4-FFF2-40B4-BE49-F238E27FC236}">
                <a16:creationId xmlns:a16="http://schemas.microsoft.com/office/drawing/2014/main" id="{6B95AD0E-62CE-4CA4-A007-47B3A400B5A2}"/>
              </a:ext>
            </a:extLst>
          </p:cNvPr>
          <p:cNvGraphicFramePr>
            <a:graphicFrameLocks noGrp="1"/>
          </p:cNvGraphicFramePr>
          <p:nvPr>
            <p:ph idx="1"/>
            <p:extLst>
              <p:ext uri="{D42A27DB-BD31-4B8C-83A1-F6EECF244321}">
                <p14:modId xmlns:p14="http://schemas.microsoft.com/office/powerpoint/2010/main" val="4209235243"/>
              </p:ext>
            </p:extLst>
          </p:nvPr>
        </p:nvGraphicFramePr>
        <p:xfrm>
          <a:off x="2554941" y="1605707"/>
          <a:ext cx="8600740" cy="3520328"/>
        </p:xfrm>
        <a:graphic>
          <a:graphicData uri="http://schemas.openxmlformats.org/drawingml/2006/table">
            <a:tbl>
              <a:tblPr firstRow="1" firstCol="1" bandRow="1">
                <a:noFill/>
                <a:tableStyleId>{5C22544A-7EE6-4342-B048-85BDC9FD1C3A}</a:tableStyleId>
              </a:tblPr>
              <a:tblGrid>
                <a:gridCol w="3983675">
                  <a:extLst>
                    <a:ext uri="{9D8B030D-6E8A-4147-A177-3AD203B41FA5}">
                      <a16:colId xmlns:a16="http://schemas.microsoft.com/office/drawing/2014/main" val="2237825287"/>
                    </a:ext>
                  </a:extLst>
                </a:gridCol>
                <a:gridCol w="4617065">
                  <a:extLst>
                    <a:ext uri="{9D8B030D-6E8A-4147-A177-3AD203B41FA5}">
                      <a16:colId xmlns:a16="http://schemas.microsoft.com/office/drawing/2014/main" val="2333709430"/>
                    </a:ext>
                  </a:extLst>
                </a:gridCol>
              </a:tblGrid>
              <a:tr h="744837">
                <a:tc>
                  <a:txBody>
                    <a:bodyPr/>
                    <a:lstStyle/>
                    <a:p>
                      <a:pPr>
                        <a:lnSpc>
                          <a:spcPts val="1350"/>
                        </a:lnSpc>
                        <a:spcAft>
                          <a:spcPts val="0"/>
                        </a:spcAft>
                      </a:pPr>
                      <a:r>
                        <a:rPr lang="en-GB" sz="2100" b="1" u="none" dirty="0">
                          <a:solidFill>
                            <a:schemeClr val="accent2"/>
                          </a:solidFill>
                          <a:effectLst/>
                          <a:latin typeface="Times New Roman" panose="02020603050405020304" pitchFamily="18" charset="0"/>
                          <a:cs typeface="Times New Roman" panose="02020603050405020304" pitchFamily="18" charset="0"/>
                        </a:rPr>
                        <a:t>Generalised</a:t>
                      </a:r>
                    </a:p>
                    <a:p>
                      <a:pPr>
                        <a:lnSpc>
                          <a:spcPts val="1350"/>
                        </a:lnSpc>
                        <a:spcAft>
                          <a:spcPts val="0"/>
                        </a:spcAft>
                      </a:pPr>
                      <a:endParaRPr lang="en-GB" sz="2100" b="1" u="none" dirty="0">
                        <a:solidFill>
                          <a:schemeClr val="accent2"/>
                        </a:solidFill>
                        <a:effectLst/>
                        <a:latin typeface="Times New Roman" panose="02020603050405020304" pitchFamily="18" charset="0"/>
                        <a:cs typeface="Times New Roman" panose="02020603050405020304" pitchFamily="18" charset="0"/>
                      </a:endParaRPr>
                    </a:p>
                    <a:p>
                      <a:pPr>
                        <a:lnSpc>
                          <a:spcPts val="1350"/>
                        </a:lnSpc>
                        <a:spcAft>
                          <a:spcPts val="0"/>
                        </a:spcAft>
                      </a:pPr>
                      <a:r>
                        <a:rPr lang="en-GB" sz="2100" b="1" u="none" dirty="0">
                          <a:solidFill>
                            <a:schemeClr val="accent2"/>
                          </a:solidFill>
                          <a:effectLst/>
                          <a:latin typeface="Times New Roman" panose="02020603050405020304" pitchFamily="18" charset="0"/>
                          <a:cs typeface="Times New Roman" panose="02020603050405020304" pitchFamily="18" charset="0"/>
                        </a:rPr>
                        <a:t>anxiety disorder</a:t>
                      </a:r>
                    </a:p>
                  </a:txBody>
                  <a:tcPr marL="256270" marR="192202" marT="128135" marB="128135"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nSpc>
                          <a:spcPts val="1350"/>
                        </a:lnSpc>
                        <a:spcAft>
                          <a:spcPts val="0"/>
                        </a:spcAft>
                      </a:pPr>
                      <a:r>
                        <a:rPr lang="en-GB" sz="1800" b="0" dirty="0">
                          <a:solidFill>
                            <a:schemeClr val="tx1">
                              <a:lumMod val="75000"/>
                              <a:lumOff val="25000"/>
                            </a:schemeClr>
                          </a:solidFill>
                          <a:effectLst/>
                          <a:latin typeface="Times New Roman" panose="02020603050405020304" pitchFamily="18" charset="0"/>
                          <a:cs typeface="Times New Roman" panose="02020603050405020304" pitchFamily="18" charset="0"/>
                        </a:rPr>
                        <a:t>5.9 in 100 people</a:t>
                      </a:r>
                      <a:endParaRPr lang="en-GB" sz="1800" b="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3688427288"/>
                  </a:ext>
                </a:extLst>
              </a:tr>
              <a:tr h="431140">
                <a:tc>
                  <a:txBody>
                    <a:bodyPr/>
                    <a:lstStyle/>
                    <a:p>
                      <a:pPr>
                        <a:lnSpc>
                          <a:spcPts val="1350"/>
                        </a:lnSpc>
                        <a:spcAft>
                          <a:spcPts val="0"/>
                        </a:spcAft>
                      </a:pPr>
                      <a:r>
                        <a:rPr lang="en-GB" sz="2100" b="1" u="none">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Depression</a:t>
                      </a:r>
                    </a:p>
                  </a:txBody>
                  <a:tcPr marL="256270" marR="192202" marT="128135" marB="128135" anchor="ctr">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nSpc>
                          <a:spcPts val="1350"/>
                        </a:lnSpc>
                        <a:spcAft>
                          <a:spcPts val="0"/>
                        </a:spcAft>
                      </a:pPr>
                      <a:r>
                        <a:rPr lang="en-GB" sz="1900" dirty="0">
                          <a:solidFill>
                            <a:schemeClr val="tx1">
                              <a:lumMod val="75000"/>
                              <a:lumOff val="25000"/>
                            </a:schemeClr>
                          </a:solidFill>
                          <a:effectLst/>
                          <a:latin typeface="Times New Roman" panose="02020603050405020304" pitchFamily="18" charset="0"/>
                          <a:cs typeface="Times New Roman" panose="02020603050405020304" pitchFamily="18" charset="0"/>
                        </a:rPr>
                        <a:t>3.3 in 100 people</a:t>
                      </a:r>
                      <a:endParaRPr lang="en-GB" sz="19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547868930"/>
                  </a:ext>
                </a:extLst>
              </a:tr>
              <a:tr h="429217">
                <a:tc>
                  <a:txBody>
                    <a:bodyPr/>
                    <a:lstStyle/>
                    <a:p>
                      <a:pPr>
                        <a:lnSpc>
                          <a:spcPts val="1350"/>
                        </a:lnSpc>
                        <a:spcAft>
                          <a:spcPts val="0"/>
                        </a:spcAft>
                      </a:pPr>
                      <a:r>
                        <a:rPr lang="en-GB" sz="2100" b="1" u="none">
                          <a:solidFill>
                            <a:schemeClr val="accent2"/>
                          </a:solidFill>
                          <a:effectLst/>
                          <a:latin typeface="Times New Roman" panose="02020603050405020304" pitchFamily="18" charset="0"/>
                          <a:cs typeface="Times New Roman" panose="02020603050405020304" pitchFamily="18" charset="0"/>
                        </a:rPr>
                        <a:t>Phobias</a:t>
                      </a:r>
                      <a:r>
                        <a:rPr lang="en-GB" sz="2100" b="1">
                          <a:solidFill>
                            <a:schemeClr val="tx1">
                              <a:lumMod val="75000"/>
                              <a:lumOff val="25000"/>
                            </a:schemeClr>
                          </a:solidFill>
                          <a:effectLst/>
                          <a:latin typeface="Times New Roman" panose="02020603050405020304" pitchFamily="18" charset="0"/>
                          <a:cs typeface="Times New Roman" panose="02020603050405020304" pitchFamily="18" charset="0"/>
                        </a:rPr>
                        <a:t> </a:t>
                      </a:r>
                      <a:endParaRPr lang="en-GB" sz="2100" b="1">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ts val="1350"/>
                        </a:lnSpc>
                        <a:spcAft>
                          <a:spcPts val="0"/>
                        </a:spcAft>
                      </a:pPr>
                      <a:r>
                        <a:rPr lang="en-GB" sz="1900" dirty="0">
                          <a:solidFill>
                            <a:schemeClr val="tx1">
                              <a:lumMod val="75000"/>
                              <a:lumOff val="25000"/>
                            </a:schemeClr>
                          </a:solidFill>
                          <a:effectLst/>
                          <a:latin typeface="Times New Roman" panose="02020603050405020304" pitchFamily="18" charset="0"/>
                          <a:cs typeface="Times New Roman" panose="02020603050405020304" pitchFamily="18" charset="0"/>
                        </a:rPr>
                        <a:t>2.4 in 100 people</a:t>
                      </a:r>
                      <a:endParaRPr lang="en-GB" sz="19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411467500"/>
                  </a:ext>
                </a:extLst>
              </a:tr>
              <a:tr h="429217">
                <a:tc>
                  <a:txBody>
                    <a:bodyPr/>
                    <a:lstStyle/>
                    <a:p>
                      <a:pPr>
                        <a:lnSpc>
                          <a:spcPts val="1350"/>
                        </a:lnSpc>
                        <a:spcAft>
                          <a:spcPts val="0"/>
                        </a:spcAft>
                      </a:pPr>
                      <a:r>
                        <a:rPr lang="en-GB" sz="2100" b="1" u="none" dirty="0">
                          <a:solidFill>
                            <a:schemeClr val="accent2"/>
                          </a:solidFill>
                          <a:effectLst/>
                          <a:latin typeface="Times New Roman" panose="02020603050405020304" pitchFamily="18" charset="0"/>
                          <a:cs typeface="Times New Roman" panose="02020603050405020304" pitchFamily="18" charset="0"/>
                        </a:rPr>
                        <a:t>OCD</a:t>
                      </a:r>
                      <a:r>
                        <a:rPr lang="en-GB" sz="2100" b="1" dirty="0">
                          <a:solidFill>
                            <a:schemeClr val="tx1">
                              <a:lumMod val="75000"/>
                              <a:lumOff val="25000"/>
                            </a:schemeClr>
                          </a:solidFill>
                          <a:effectLst/>
                          <a:latin typeface="Times New Roman" panose="02020603050405020304" pitchFamily="18" charset="0"/>
                          <a:cs typeface="Times New Roman" panose="02020603050405020304" pitchFamily="18" charset="0"/>
                        </a:rPr>
                        <a:t> </a:t>
                      </a:r>
                      <a:endParaRPr lang="en-GB" sz="2100" b="1"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ts val="1350"/>
                        </a:lnSpc>
                        <a:spcAft>
                          <a:spcPts val="0"/>
                        </a:spcAft>
                      </a:pPr>
                      <a:r>
                        <a:rPr lang="en-GB" sz="1900" dirty="0">
                          <a:solidFill>
                            <a:schemeClr val="tx1">
                              <a:lumMod val="75000"/>
                              <a:lumOff val="25000"/>
                            </a:schemeClr>
                          </a:solidFill>
                          <a:effectLst/>
                          <a:latin typeface="Times New Roman" panose="02020603050405020304" pitchFamily="18" charset="0"/>
                          <a:cs typeface="Times New Roman" panose="02020603050405020304" pitchFamily="18" charset="0"/>
                        </a:rPr>
                        <a:t>1.3 in 100 people</a:t>
                      </a:r>
                      <a:endParaRPr lang="en-GB" sz="19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735035796"/>
                  </a:ext>
                </a:extLst>
              </a:tr>
              <a:tr h="431140">
                <a:tc>
                  <a:txBody>
                    <a:bodyPr/>
                    <a:lstStyle/>
                    <a:p>
                      <a:pPr>
                        <a:lnSpc>
                          <a:spcPts val="1350"/>
                        </a:lnSpc>
                        <a:spcAft>
                          <a:spcPts val="0"/>
                        </a:spcAft>
                      </a:pPr>
                      <a:r>
                        <a:rPr lang="en-GB" sz="2100" b="1">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Panic disorder</a:t>
                      </a:r>
                    </a:p>
                  </a:txBody>
                  <a:tcPr marL="256270" marR="192202" marT="128135" marB="128135" anchor="ctr">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ts val="1350"/>
                        </a:lnSpc>
                        <a:spcAft>
                          <a:spcPts val="0"/>
                        </a:spcAft>
                      </a:pPr>
                      <a:r>
                        <a:rPr lang="en-GB" sz="1900" dirty="0">
                          <a:solidFill>
                            <a:schemeClr val="tx1">
                              <a:lumMod val="75000"/>
                              <a:lumOff val="25000"/>
                            </a:schemeClr>
                          </a:solidFill>
                          <a:effectLst/>
                          <a:latin typeface="Times New Roman" panose="02020603050405020304" pitchFamily="18" charset="0"/>
                          <a:cs typeface="Times New Roman" panose="02020603050405020304" pitchFamily="18" charset="0"/>
                        </a:rPr>
                        <a:t>0.6 in 100 people</a:t>
                      </a:r>
                      <a:endParaRPr lang="en-GB" sz="19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440887817"/>
                  </a:ext>
                </a:extLst>
              </a:tr>
              <a:tr h="431140">
                <a:tc>
                  <a:txBody>
                    <a:bodyPr/>
                    <a:lstStyle/>
                    <a:p>
                      <a:pPr>
                        <a:lnSpc>
                          <a:spcPts val="1350"/>
                        </a:lnSpc>
                        <a:spcAft>
                          <a:spcPts val="0"/>
                        </a:spcAft>
                      </a:pPr>
                      <a:r>
                        <a:rPr lang="en-GB" sz="2100" b="1">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Post traumatic stress disorder</a:t>
                      </a:r>
                    </a:p>
                  </a:txBody>
                  <a:tcPr marL="256270" marR="192202" marT="128135" marB="128135" anchor="ctr">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ts val="1350"/>
                        </a:lnSpc>
                        <a:spcAft>
                          <a:spcPts val="0"/>
                        </a:spcAft>
                      </a:pPr>
                      <a:r>
                        <a:rPr lang="en-GB" sz="1900" dirty="0">
                          <a:solidFill>
                            <a:schemeClr val="tx1">
                              <a:lumMod val="75000"/>
                              <a:lumOff val="25000"/>
                            </a:schemeClr>
                          </a:solidFill>
                          <a:effectLst/>
                          <a:latin typeface="Times New Roman" panose="02020603050405020304" pitchFamily="18" charset="0"/>
                          <a:cs typeface="Times New Roman" panose="02020603050405020304" pitchFamily="18" charset="0"/>
                        </a:rPr>
                        <a:t>4.4 in 100 people</a:t>
                      </a:r>
                      <a:endParaRPr lang="en-GB" sz="19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390203265"/>
                  </a:ext>
                </a:extLst>
              </a:tr>
              <a:tr h="429217">
                <a:tc>
                  <a:txBody>
                    <a:bodyPr/>
                    <a:lstStyle/>
                    <a:p>
                      <a:pPr>
                        <a:lnSpc>
                          <a:spcPts val="1350"/>
                        </a:lnSpc>
                        <a:spcAft>
                          <a:spcPts val="0"/>
                        </a:spcAft>
                      </a:pPr>
                      <a:r>
                        <a:rPr lang="en-GB" sz="2100" b="1" dirty="0">
                          <a:solidFill>
                            <a:schemeClr val="accent2"/>
                          </a:solidFill>
                          <a:effectLst/>
                          <a:latin typeface="Times New Roman" panose="02020603050405020304" pitchFamily="18" charset="0"/>
                          <a:cs typeface="Times New Roman" panose="02020603050405020304" pitchFamily="18" charset="0"/>
                        </a:rPr>
                        <a:t>Mixed anxiety and depression</a:t>
                      </a:r>
                      <a:endParaRPr lang="en-GB" sz="2100" b="1"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19050" cap="flat" cmpd="sng" algn="ctr">
                      <a:noFill/>
                      <a:prstDash val="solid"/>
                    </a:lnL>
                    <a:lnR w="9525" cap="flat" cmpd="sng" algn="ctr">
                      <a:solidFill>
                        <a:srgbClr val="C7C6C1"/>
                      </a:solidFill>
                      <a:prstDash val="solid"/>
                    </a:lnR>
                    <a:lnT w="12700" cmpd="sng">
                      <a:noFill/>
                      <a:prstDash val="solid"/>
                    </a:lnT>
                    <a:lnB w="12700" cmpd="sng">
                      <a:noFill/>
                      <a:prstDash val="solid"/>
                    </a:lnB>
                    <a:noFill/>
                  </a:tcPr>
                </a:tc>
                <a:tc>
                  <a:txBody>
                    <a:bodyPr/>
                    <a:lstStyle/>
                    <a:p>
                      <a:pPr>
                        <a:lnSpc>
                          <a:spcPts val="1350"/>
                        </a:lnSpc>
                        <a:spcAft>
                          <a:spcPts val="0"/>
                        </a:spcAft>
                      </a:pPr>
                      <a:r>
                        <a:rPr lang="en-GB" sz="1900" dirty="0">
                          <a:solidFill>
                            <a:schemeClr val="tx1">
                              <a:lumMod val="75000"/>
                              <a:lumOff val="25000"/>
                            </a:schemeClr>
                          </a:solidFill>
                          <a:effectLst/>
                          <a:latin typeface="Times New Roman" panose="02020603050405020304" pitchFamily="18" charset="0"/>
                          <a:cs typeface="Times New Roman" panose="02020603050405020304" pitchFamily="18" charset="0"/>
                        </a:rPr>
                        <a:t>7.8 in 100 people</a:t>
                      </a:r>
                      <a:endParaRPr lang="en-GB" sz="19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6270" marR="192202" marT="128135" marB="128135" anchor="ctr">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839001429"/>
                  </a:ext>
                </a:extLst>
              </a:tr>
            </a:tbl>
          </a:graphicData>
        </a:graphic>
      </p:graphicFrame>
      <p:sp>
        <p:nvSpPr>
          <p:cNvPr id="5" name="Rectangle 4">
            <a:extLst>
              <a:ext uri="{FF2B5EF4-FFF2-40B4-BE49-F238E27FC236}">
                <a16:creationId xmlns:a16="http://schemas.microsoft.com/office/drawing/2014/main" id="{128DB0BF-4FEE-4673-A978-E50992DB1FD7}"/>
              </a:ext>
            </a:extLst>
          </p:cNvPr>
          <p:cNvSpPr/>
          <p:nvPr/>
        </p:nvSpPr>
        <p:spPr>
          <a:xfrm>
            <a:off x="1900518" y="224118"/>
            <a:ext cx="7906870" cy="830997"/>
          </a:xfrm>
          <a:prstGeom prst="rect">
            <a:avLst/>
          </a:prstGeom>
        </p:spPr>
        <p:txBody>
          <a:bodyPr wrap="square">
            <a:spAutoFit/>
          </a:bodyPr>
          <a:lstStyle/>
          <a:p>
            <a:pPr algn="ctr"/>
            <a:r>
              <a:rPr lang="en-US" sz="4800" dirty="0">
                <a:solidFill>
                  <a:schemeClr val="accent2"/>
                </a:solidFill>
              </a:rPr>
              <a:t>STATISTICS</a:t>
            </a:r>
            <a:endParaRPr lang="en-GB" sz="4800" dirty="0"/>
          </a:p>
        </p:txBody>
      </p:sp>
    </p:spTree>
    <p:extLst>
      <p:ext uri="{BB962C8B-B14F-4D97-AF65-F5344CB8AC3E}">
        <p14:creationId xmlns:p14="http://schemas.microsoft.com/office/powerpoint/2010/main" val="3554329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E53846-4F35-4F78-9EC6-944436EE8EDA}"/>
              </a:ext>
            </a:extLst>
          </p:cNvPr>
          <p:cNvSpPr>
            <a:spLocks noGrp="1"/>
          </p:cNvSpPr>
          <p:nvPr>
            <p:ph type="title"/>
          </p:nvPr>
        </p:nvSpPr>
        <p:spPr>
          <a:xfrm>
            <a:off x="492370" y="516835"/>
            <a:ext cx="3084844" cy="5772840"/>
          </a:xfrm>
        </p:spPr>
        <p:txBody>
          <a:bodyPr anchor="ctr">
            <a:normAutofit/>
          </a:bodyPr>
          <a:lstStyle/>
          <a:p>
            <a:r>
              <a:rPr lang="en-GB" sz="4000" dirty="0">
                <a:solidFill>
                  <a:srgbClr val="FFFFFF"/>
                </a:solidFill>
                <a:latin typeface="Times New Roman" panose="02020603050405020304" pitchFamily="18" charset="0"/>
                <a:cs typeface="Times New Roman" panose="02020603050405020304" pitchFamily="18" charset="0"/>
              </a:rPr>
              <a:t>STATISTICS</a:t>
            </a:r>
          </a:p>
        </p:txBody>
      </p:sp>
      <p:sp>
        <p:nvSpPr>
          <p:cNvPr id="14" name="Rectangle 13">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426EACD-76AC-4409-8309-4557C0A026B1}"/>
              </a:ext>
            </a:extLst>
          </p:cNvPr>
          <p:cNvGraphicFramePr>
            <a:graphicFrameLocks noGrp="1"/>
          </p:cNvGraphicFramePr>
          <p:nvPr>
            <p:ph idx="1"/>
            <p:extLst>
              <p:ext uri="{D42A27DB-BD31-4B8C-83A1-F6EECF244321}">
                <p14:modId xmlns:p14="http://schemas.microsoft.com/office/powerpoint/2010/main" val="395453399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9442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C9AA307-7D37-4113-A51A-2EEA94048CC0}"/>
              </a:ext>
            </a:extLst>
          </p:cNvPr>
          <p:cNvSpPr>
            <a:spLocks noGrp="1"/>
          </p:cNvSpPr>
          <p:nvPr>
            <p:ph type="title"/>
          </p:nvPr>
        </p:nvSpPr>
        <p:spPr>
          <a:xfrm>
            <a:off x="492370" y="516835"/>
            <a:ext cx="3084844" cy="5772840"/>
          </a:xfrm>
        </p:spPr>
        <p:txBody>
          <a:bodyPr anchor="ctr">
            <a:normAutofit/>
          </a:bodyPr>
          <a:lstStyle/>
          <a:p>
            <a:pPr algn="ctr"/>
            <a:r>
              <a:rPr lang="en-GB" sz="2800" dirty="0">
                <a:solidFill>
                  <a:srgbClr val="FFFFFF"/>
                </a:solidFill>
                <a:latin typeface="Times New Roman" panose="02020603050405020304" pitchFamily="18" charset="0"/>
                <a:cs typeface="Times New Roman" panose="02020603050405020304" pitchFamily="18" charset="0"/>
              </a:rPr>
              <a:t>TREATMENT AND INTERVENTIONS</a:t>
            </a:r>
          </a:p>
        </p:txBody>
      </p:sp>
      <p:sp>
        <p:nvSpPr>
          <p:cNvPr id="14" name="Rectangle 13">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8B9D82DE-00D6-4707-A82A-005F7DE834B0}"/>
              </a:ext>
            </a:extLst>
          </p:cNvPr>
          <p:cNvGraphicFramePr>
            <a:graphicFrameLocks noGrp="1"/>
          </p:cNvGraphicFramePr>
          <p:nvPr>
            <p:ph idx="1"/>
            <p:extLst>
              <p:ext uri="{D42A27DB-BD31-4B8C-83A1-F6EECF244321}">
                <p14:modId xmlns:p14="http://schemas.microsoft.com/office/powerpoint/2010/main" val="216906946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671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C205D6-C160-4BE8-BCB7-B62125FAE1A5}"/>
              </a:ext>
            </a:extLst>
          </p:cNvPr>
          <p:cNvSpPr>
            <a:spLocks noGrp="1"/>
          </p:cNvSpPr>
          <p:nvPr>
            <p:ph type="title"/>
          </p:nvPr>
        </p:nvSpPr>
        <p:spPr>
          <a:xfrm>
            <a:off x="6411685" y="634947"/>
            <a:ext cx="5127171" cy="986020"/>
          </a:xfrm>
        </p:spPr>
        <p:txBody>
          <a:bodyPr>
            <a:normAutofit/>
          </a:bodyPr>
          <a:lstStyle/>
          <a:p>
            <a:pPr algn="ctr"/>
            <a:r>
              <a:rPr lang="en-GB" dirty="0">
                <a:latin typeface="Times New Roman" panose="02020603050405020304" pitchFamily="18" charset="0"/>
                <a:cs typeface="Times New Roman" panose="02020603050405020304" pitchFamily="18" charset="0"/>
              </a:rPr>
              <a:t>MEDICATION</a:t>
            </a:r>
          </a:p>
        </p:txBody>
      </p:sp>
      <p:pic>
        <p:nvPicPr>
          <p:cNvPr id="7" name="Graphic 6" descr="Medicine">
            <a:extLst>
              <a:ext uri="{FF2B5EF4-FFF2-40B4-BE49-F238E27FC236}">
                <a16:creationId xmlns:a16="http://schemas.microsoft.com/office/drawing/2014/main" id="{8755BD3C-0A41-4CE0-9230-ECFAA1B1BE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cxnSp>
        <p:nvCxnSpPr>
          <p:cNvPr id="12" name="Straight Connector 1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BD3C06-85E3-4A96-9D31-6D12EB47C729}"/>
              </a:ext>
            </a:extLst>
          </p:cNvPr>
          <p:cNvSpPr>
            <a:spLocks noGrp="1"/>
          </p:cNvSpPr>
          <p:nvPr>
            <p:ph idx="1"/>
          </p:nvPr>
        </p:nvSpPr>
        <p:spPr>
          <a:xfrm>
            <a:off x="6411684" y="2198914"/>
            <a:ext cx="5127172" cy="3670180"/>
          </a:xfrm>
        </p:spPr>
        <p:txBody>
          <a:bodyPr>
            <a:normAutofit/>
          </a:bodyPr>
          <a:lstStyle/>
          <a:p>
            <a:r>
              <a:rPr lang="en-GB" sz="1700" dirty="0">
                <a:latin typeface="Times New Roman" panose="02020603050405020304" pitchFamily="18" charset="0"/>
                <a:cs typeface="Times New Roman" panose="02020603050405020304" pitchFamily="18" charset="0"/>
              </a:rPr>
              <a:t>The two main successful treatments for generalised anxiety disorder are medication and psychotherapy or a combination of both. It can take some time to find the right medication to work best for the patient. Some of the medication is prescribed for short term use, and others are for lengthier periods. </a:t>
            </a:r>
          </a:p>
          <a:p>
            <a:r>
              <a:rPr lang="en-GB" sz="1700" dirty="0">
                <a:latin typeface="Times New Roman" panose="02020603050405020304" pitchFamily="18" charset="0"/>
                <a:cs typeface="Times New Roman" panose="02020603050405020304" pitchFamily="18" charset="0"/>
              </a:rPr>
              <a:t>The most common forms of medication are selective serotonin reuptake inhibitors (SSRLs) which are a type of antidepressant. Three examples of SSRIs are: -     </a:t>
            </a:r>
          </a:p>
          <a:p>
            <a:pPr lvl="0">
              <a:buFont typeface="Wingdings" panose="05000000000000000000" pitchFamily="2" charset="2"/>
              <a:buChar char="§"/>
            </a:pPr>
            <a:r>
              <a:rPr lang="en-GB" sz="1700" dirty="0">
                <a:latin typeface="Times New Roman" panose="02020603050405020304" pitchFamily="18" charset="0"/>
                <a:cs typeface="Times New Roman" panose="02020603050405020304" pitchFamily="18" charset="0"/>
              </a:rPr>
              <a:t>     Sertraline </a:t>
            </a:r>
          </a:p>
          <a:p>
            <a:pPr lvl="0">
              <a:buFont typeface="Wingdings" panose="05000000000000000000" pitchFamily="2" charset="2"/>
              <a:buChar char="§"/>
            </a:pPr>
            <a:r>
              <a:rPr lang="en-GB" sz="1700" dirty="0">
                <a:latin typeface="Times New Roman" panose="02020603050405020304" pitchFamily="18" charset="0"/>
                <a:cs typeface="Times New Roman" panose="02020603050405020304" pitchFamily="18" charset="0"/>
              </a:rPr>
              <a:t>     Escitalopram </a:t>
            </a:r>
          </a:p>
          <a:p>
            <a:pPr>
              <a:buFont typeface="Wingdings" panose="05000000000000000000" pitchFamily="2" charset="2"/>
              <a:buChar char="§"/>
            </a:pPr>
            <a:r>
              <a:rPr lang="en-GB" sz="1700" dirty="0">
                <a:latin typeface="Times New Roman" panose="02020603050405020304" pitchFamily="18" charset="0"/>
                <a:cs typeface="Times New Roman" panose="02020603050405020304" pitchFamily="18" charset="0"/>
              </a:rPr>
              <a:t>     Paroxetine                </a:t>
            </a:r>
            <a:r>
              <a:rPr lang="en-GB" sz="1700" dirty="0"/>
              <a:t>                                </a:t>
            </a:r>
            <a:r>
              <a:rPr lang="en-GB" sz="1200" dirty="0"/>
              <a:t>(</a:t>
            </a:r>
            <a:r>
              <a:rPr lang="en-GB" sz="1200" dirty="0">
                <a:latin typeface="Times New Roman" panose="02020603050405020304" pitchFamily="18" charset="0"/>
                <a:cs typeface="Times New Roman" panose="02020603050405020304" pitchFamily="18" charset="0"/>
              </a:rPr>
              <a:t>NHS Uk  2018</a:t>
            </a:r>
            <a:r>
              <a:rPr lang="en-GB" sz="1200" dirty="0"/>
              <a:t>)</a:t>
            </a:r>
          </a:p>
          <a:p>
            <a:pPr>
              <a:buFont typeface="Wingdings" panose="05000000000000000000" pitchFamily="2" charset="2"/>
              <a:buChar char="§"/>
            </a:pPr>
            <a:endParaRPr lang="en-GB" sz="1700" dirty="0"/>
          </a:p>
        </p:txBody>
      </p:sp>
      <p:sp>
        <p:nvSpPr>
          <p:cNvPr id="14" name="Rectangle 1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43088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5D3FA-24C8-42B5-A527-D63D85AF3311}"/>
              </a:ext>
            </a:extLst>
          </p:cNvPr>
          <p:cNvSpPr>
            <a:spLocks noGrp="1"/>
          </p:cNvSpPr>
          <p:nvPr>
            <p:ph type="title"/>
          </p:nvPr>
        </p:nvSpPr>
        <p:spPr>
          <a:xfrm>
            <a:off x="1097280" y="286603"/>
            <a:ext cx="10058400" cy="1013279"/>
          </a:xfrm>
        </p:spPr>
        <p:txBody>
          <a:bodyPr>
            <a:normAutofit/>
          </a:bodyPr>
          <a:lstStyle/>
          <a:p>
            <a:pPr algn="ctr"/>
            <a:r>
              <a:rPr lang="en-GB" dirty="0">
                <a:latin typeface="Times New Roman" panose="02020603050405020304" pitchFamily="18" charset="0"/>
                <a:cs typeface="Times New Roman" panose="02020603050405020304" pitchFamily="18" charset="0"/>
              </a:rPr>
              <a:t>SIDE EFFECTS</a:t>
            </a:r>
          </a:p>
        </p:txBody>
      </p:sp>
      <p:sp>
        <p:nvSpPr>
          <p:cNvPr id="3" name="Content Placeholder 2">
            <a:extLst>
              <a:ext uri="{FF2B5EF4-FFF2-40B4-BE49-F238E27FC236}">
                <a16:creationId xmlns:a16="http://schemas.microsoft.com/office/drawing/2014/main" id="{B2171138-0506-4808-8608-88BE89511B88}"/>
              </a:ext>
            </a:extLst>
          </p:cNvPr>
          <p:cNvSpPr>
            <a:spLocks noGrp="1"/>
          </p:cNvSpPr>
          <p:nvPr>
            <p:ph idx="1"/>
          </p:nvPr>
        </p:nvSpPr>
        <p:spPr>
          <a:xfrm>
            <a:off x="1097279" y="1845734"/>
            <a:ext cx="4245685" cy="4023360"/>
          </a:xfrm>
        </p:spPr>
        <p:txBody>
          <a:bodyPr>
            <a:normAutofit fontScale="25000" lnSpcReduction="20000"/>
          </a:bodyPr>
          <a:lstStyle/>
          <a:p>
            <a:r>
              <a:rPr lang="en-GB" sz="6400" dirty="0">
                <a:latin typeface="Times New Roman" panose="02020603050405020304" pitchFamily="18" charset="0"/>
                <a:cs typeface="Times New Roman" panose="02020603050405020304" pitchFamily="18" charset="0"/>
              </a:rPr>
              <a:t>Unfortunately, with SSRIs and all drugs of this type, there are a proportion of side effects such as:</a:t>
            </a:r>
          </a:p>
          <a:p>
            <a:pPr lvl="0" algn="ctr"/>
            <a:r>
              <a:rPr lang="en-GB" sz="6400" dirty="0">
                <a:latin typeface="Times New Roman" panose="02020603050405020304" pitchFamily="18" charset="0"/>
                <a:cs typeface="Times New Roman" panose="02020603050405020304" pitchFamily="18" charset="0"/>
              </a:rPr>
              <a:t>Sexual problems</a:t>
            </a:r>
          </a:p>
          <a:p>
            <a:pPr lvl="0" algn="ctr"/>
            <a:r>
              <a:rPr lang="en-GB" sz="6400" dirty="0">
                <a:latin typeface="Times New Roman" panose="02020603050405020304" pitchFamily="18" charset="0"/>
                <a:cs typeface="Times New Roman" panose="02020603050405020304" pitchFamily="18" charset="0"/>
              </a:rPr>
              <a:t>Diabetes</a:t>
            </a:r>
          </a:p>
          <a:p>
            <a:pPr lvl="0" algn="ctr"/>
            <a:r>
              <a:rPr lang="en-GB" sz="6400" dirty="0">
                <a:latin typeface="Times New Roman" panose="02020603050405020304" pitchFamily="18" charset="0"/>
                <a:cs typeface="Times New Roman" panose="02020603050405020304" pitchFamily="18" charset="0"/>
              </a:rPr>
              <a:t>Suicidal feelings</a:t>
            </a:r>
          </a:p>
          <a:p>
            <a:pPr lvl="0" algn="ctr"/>
            <a:r>
              <a:rPr lang="en-GB" sz="6400" dirty="0">
                <a:latin typeface="Times New Roman" panose="02020603050405020304" pitchFamily="18" charset="0"/>
                <a:cs typeface="Times New Roman" panose="02020603050405020304" pitchFamily="18" charset="0"/>
              </a:rPr>
              <a:t>Nausea                 </a:t>
            </a:r>
          </a:p>
          <a:p>
            <a:pPr lvl="0" algn="ctr"/>
            <a:r>
              <a:rPr lang="en-GB" sz="6400" dirty="0">
                <a:latin typeface="Times New Roman" panose="02020603050405020304" pitchFamily="18" charset="0"/>
                <a:cs typeface="Times New Roman" panose="02020603050405020304" pitchFamily="18" charset="0"/>
              </a:rPr>
              <a:t>Weight gain</a:t>
            </a:r>
          </a:p>
          <a:p>
            <a:pPr lvl="0" algn="ctr"/>
            <a:r>
              <a:rPr lang="en-GB" sz="6400" dirty="0">
                <a:latin typeface="Times New Roman" panose="02020603050405020304" pitchFamily="18" charset="0"/>
                <a:cs typeface="Times New Roman" panose="02020603050405020304" pitchFamily="18" charset="0"/>
              </a:rPr>
              <a:t>Insomnia</a:t>
            </a:r>
          </a:p>
          <a:p>
            <a:pPr lvl="0" algn="ctr"/>
            <a:r>
              <a:rPr lang="en-GB" sz="6400" dirty="0">
                <a:latin typeface="Times New Roman" panose="02020603050405020304" pitchFamily="18" charset="0"/>
                <a:cs typeface="Times New Roman" panose="02020603050405020304" pitchFamily="18" charset="0"/>
              </a:rPr>
              <a:t>Blurred vision</a:t>
            </a:r>
          </a:p>
          <a:p>
            <a:pPr lvl="0" algn="ctr"/>
            <a:r>
              <a:rPr lang="en-GB" sz="6400" dirty="0">
                <a:latin typeface="Times New Roman" panose="02020603050405020304" pitchFamily="18" charset="0"/>
                <a:cs typeface="Times New Roman" panose="02020603050405020304" pitchFamily="18" charset="0"/>
              </a:rPr>
              <a:t>Constipation</a:t>
            </a:r>
          </a:p>
          <a:p>
            <a:r>
              <a:rPr lang="en-GB" sz="6400" dirty="0">
                <a:latin typeface="Times New Roman" panose="02020603050405020304" pitchFamily="18" charset="0"/>
                <a:cs typeface="Times New Roman" panose="02020603050405020304" pitchFamily="18" charset="0"/>
              </a:rPr>
              <a:t>A more significant side effect is a reduced blood clotting capacity because of the decreased concentration of the neurotransmitter serotonin in platelets (</a:t>
            </a:r>
            <a:r>
              <a:rPr lang="en-GB" sz="6400" dirty="0" err="1">
                <a:latin typeface="Times New Roman" panose="02020603050405020304" pitchFamily="18" charset="0"/>
                <a:cs typeface="Times New Roman" panose="02020603050405020304" pitchFamily="18" charset="0"/>
              </a:rPr>
              <a:t>Selvaral</a:t>
            </a:r>
            <a:r>
              <a:rPr lang="en-GB" sz="6400" dirty="0">
                <a:latin typeface="Times New Roman" panose="02020603050405020304" pitchFamily="18" charset="0"/>
                <a:cs typeface="Times New Roman" panose="02020603050405020304" pitchFamily="18" charset="0"/>
              </a:rPr>
              <a:t>, 2012).</a:t>
            </a:r>
          </a:p>
          <a:p>
            <a:pPr marL="0" indent="0">
              <a:buNone/>
            </a:pPr>
            <a:r>
              <a:rPr lang="en-GB" sz="3500" dirty="0">
                <a:latin typeface="Times New Roman" panose="02020603050405020304" pitchFamily="18" charset="0"/>
                <a:cs typeface="Times New Roman" panose="02020603050405020304" pitchFamily="18" charset="0"/>
              </a:rPr>
              <a:t>    (Kikuchi, 2013, pp. 127-133)</a:t>
            </a:r>
          </a:p>
          <a:p>
            <a:endParaRPr lang="en-GB" sz="1000" dirty="0"/>
          </a:p>
        </p:txBody>
      </p:sp>
      <p:pic>
        <p:nvPicPr>
          <p:cNvPr id="7" name="Graphic 6" descr="Skeleton">
            <a:extLst>
              <a:ext uri="{FF2B5EF4-FFF2-40B4-BE49-F238E27FC236}">
                <a16:creationId xmlns:a16="http://schemas.microsoft.com/office/drawing/2014/main" id="{E43E1EE5-595F-4CE3-B052-C3CAB996AF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686222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3FF8182-6A85-47B9-A13C-A35517BF0B1A}"/>
              </a:ext>
            </a:extLst>
          </p:cNvPr>
          <p:cNvSpPr>
            <a:spLocks noGrp="1"/>
          </p:cNvSpPr>
          <p:nvPr>
            <p:ph type="title"/>
          </p:nvPr>
        </p:nvSpPr>
        <p:spPr>
          <a:xfrm>
            <a:off x="492370" y="516835"/>
            <a:ext cx="3084844" cy="5772840"/>
          </a:xfrm>
        </p:spPr>
        <p:txBody>
          <a:bodyPr anchor="ctr">
            <a:normAutofit/>
          </a:bodyPr>
          <a:lstStyle/>
          <a:p>
            <a:pPr algn="ctr"/>
            <a:r>
              <a:rPr lang="en-GB" sz="3200" dirty="0">
                <a:solidFill>
                  <a:srgbClr val="FFFFFF"/>
                </a:solidFill>
                <a:latin typeface="Times New Roman" panose="02020603050405020304" pitchFamily="18" charset="0"/>
                <a:cs typeface="Times New Roman" panose="02020603050405020304" pitchFamily="18" charset="0"/>
              </a:rPr>
              <a:t>COGNITIVE BEHAVIOURAL THERAPY</a:t>
            </a:r>
          </a:p>
        </p:txBody>
      </p:sp>
      <p:sp>
        <p:nvSpPr>
          <p:cNvPr id="27" name="Rectangle 26">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AFF87085-2B2B-4C6E-8872-FF746AA5D331}"/>
              </a:ext>
            </a:extLst>
          </p:cNvPr>
          <p:cNvGraphicFramePr>
            <a:graphicFrameLocks noGrp="1"/>
          </p:cNvGraphicFramePr>
          <p:nvPr>
            <p:ph idx="1"/>
            <p:extLst>
              <p:ext uri="{D42A27DB-BD31-4B8C-83A1-F6EECF244321}">
                <p14:modId xmlns:p14="http://schemas.microsoft.com/office/powerpoint/2010/main" val="285932981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0078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C8D9B53-F553-476C-835A-68927F209863}"/>
              </a:ext>
            </a:extLst>
          </p:cNvPr>
          <p:cNvSpPr>
            <a:spLocks noGrp="1"/>
          </p:cNvSpPr>
          <p:nvPr>
            <p:ph type="title"/>
          </p:nvPr>
        </p:nvSpPr>
        <p:spPr>
          <a:xfrm>
            <a:off x="492370" y="605896"/>
            <a:ext cx="3084844" cy="5646208"/>
          </a:xfrm>
        </p:spPr>
        <p:txBody>
          <a:bodyPr anchor="ctr">
            <a:normAutofit/>
          </a:bodyPr>
          <a:lstStyle/>
          <a:p>
            <a:pPr algn="ctr"/>
            <a:r>
              <a:rPr lang="en-GB" sz="3200" dirty="0">
                <a:solidFill>
                  <a:srgbClr val="FFFFFF"/>
                </a:solidFill>
                <a:latin typeface="Times New Roman" panose="02020603050405020304" pitchFamily="18" charset="0"/>
                <a:cs typeface="Times New Roman" panose="02020603050405020304" pitchFamily="18" charset="0"/>
              </a:rPr>
              <a:t>SELF OBSERVATION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C8BEE65-A1A7-438F-81BD-0F0FCBCA4715}"/>
              </a:ext>
            </a:extLst>
          </p:cNvPr>
          <p:cNvSpPr>
            <a:spLocks noGrp="1"/>
          </p:cNvSpPr>
          <p:nvPr>
            <p:ph idx="1"/>
          </p:nvPr>
        </p:nvSpPr>
        <p:spPr>
          <a:xfrm>
            <a:off x="5423647" y="605896"/>
            <a:ext cx="5307106" cy="5646208"/>
          </a:xfrm>
        </p:spPr>
        <p:txBody>
          <a:bodyPr anchor="ctr">
            <a:normAutofit/>
          </a:bodyPr>
          <a:lstStyle/>
          <a:p>
            <a:r>
              <a:rPr lang="en-GB" dirty="0">
                <a:latin typeface="Times New Roman" panose="02020603050405020304" pitchFamily="18" charset="0"/>
                <a:cs typeface="Times New Roman" panose="02020603050405020304" pitchFamily="18" charset="0"/>
              </a:rPr>
              <a:t>Clients are occasionally invited to keep diaries and record their changing behaviours and thoughts. By doing this, it will help to recall situations that the patient may not think are relevant. This method is called Ecological Momentary Assessment (EMA). </a:t>
            </a:r>
          </a:p>
          <a:p>
            <a:endParaRPr lang="en-GB" dirty="0"/>
          </a:p>
        </p:txBody>
      </p:sp>
    </p:spTree>
    <p:extLst>
      <p:ext uri="{BB962C8B-B14F-4D97-AF65-F5344CB8AC3E}">
        <p14:creationId xmlns:p14="http://schemas.microsoft.com/office/powerpoint/2010/main" val="3570822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0CB4-E23E-45C9-8E15-4D8B45887A54}"/>
              </a:ext>
            </a:extLst>
          </p:cNvPr>
          <p:cNvSpPr>
            <a:spLocks noGrp="1"/>
          </p:cNvSpPr>
          <p:nvPr>
            <p:ph type="title"/>
          </p:nvPr>
        </p:nvSpPr>
        <p:spPr>
          <a:xfrm>
            <a:off x="1097280" y="286603"/>
            <a:ext cx="10058400" cy="1058103"/>
          </a:xfrm>
        </p:spPr>
        <p:txBody>
          <a:bodyPr>
            <a:normAutofit/>
          </a:bodyPr>
          <a:lstStyle/>
          <a:p>
            <a:pPr algn="ctr"/>
            <a:r>
              <a:rPr lang="en-GB" dirty="0">
                <a:latin typeface="Times New Roman" panose="02020603050405020304" pitchFamily="18" charset="0"/>
                <a:cs typeface="Times New Roman" panose="02020603050405020304" pitchFamily="18" charset="0"/>
              </a:rPr>
              <a:t>CONCLUSION</a:t>
            </a:r>
          </a:p>
        </p:txBody>
      </p:sp>
      <p:graphicFrame>
        <p:nvGraphicFramePr>
          <p:cNvPr id="5" name="Content Placeholder 2">
            <a:extLst>
              <a:ext uri="{FF2B5EF4-FFF2-40B4-BE49-F238E27FC236}">
                <a16:creationId xmlns:a16="http://schemas.microsoft.com/office/drawing/2014/main" id="{7C9F79A7-B0F6-4351-B87D-D81B8CD6EB54}"/>
              </a:ext>
            </a:extLst>
          </p:cNvPr>
          <p:cNvGraphicFramePr>
            <a:graphicFrameLocks noGrp="1"/>
          </p:cNvGraphicFramePr>
          <p:nvPr>
            <p:ph idx="1"/>
            <p:extLst>
              <p:ext uri="{D42A27DB-BD31-4B8C-83A1-F6EECF244321}">
                <p14:modId xmlns:p14="http://schemas.microsoft.com/office/powerpoint/2010/main" val="62266252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9584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1A978AA-7672-42C4-B5ED-55539D564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B938393-3C03-4A4C-9BEF-927DC2366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22">
            <a:extLst>
              <a:ext uri="{FF2B5EF4-FFF2-40B4-BE49-F238E27FC236}">
                <a16:creationId xmlns:a16="http://schemas.microsoft.com/office/drawing/2014/main" id="{A092A857-B226-45FB-955B-CBB2C1B53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bg2">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14ED6-59D1-43DD-98B0-77360B2FF07A}"/>
              </a:ext>
            </a:extLst>
          </p:cNvPr>
          <p:cNvSpPr>
            <a:spLocks noGrp="1"/>
          </p:cNvSpPr>
          <p:nvPr>
            <p:ph type="title"/>
          </p:nvPr>
        </p:nvSpPr>
        <p:spPr>
          <a:xfrm>
            <a:off x="1776173" y="1608667"/>
            <a:ext cx="2556390" cy="4491015"/>
          </a:xfrm>
        </p:spPr>
        <p:txBody>
          <a:bodyPr vert="horz" lIns="91440" tIns="45720" rIns="91440" bIns="45720" rtlCol="0" anchor="t">
            <a:normAutofit/>
          </a:bodyPr>
          <a:lstStyle/>
          <a:p>
            <a:pPr algn="r"/>
            <a:r>
              <a:rPr lang="en-US" sz="3000">
                <a:solidFill>
                  <a:srgbClr val="FFFFFF"/>
                </a:solidFill>
                <a:latin typeface="Times New Roman" panose="02020603050405020304" pitchFamily="18" charset="0"/>
                <a:cs typeface="Times New Roman" panose="02020603050405020304" pitchFamily="18" charset="0"/>
              </a:rPr>
              <a:t>REFERENCES</a:t>
            </a:r>
          </a:p>
        </p:txBody>
      </p:sp>
      <p:sp>
        <p:nvSpPr>
          <p:cNvPr id="5" name="Content Placeholder 4">
            <a:extLst>
              <a:ext uri="{FF2B5EF4-FFF2-40B4-BE49-F238E27FC236}">
                <a16:creationId xmlns:a16="http://schemas.microsoft.com/office/drawing/2014/main" id="{DA9FA986-D9CF-4A12-BB21-76EF254AF4B7}"/>
              </a:ext>
            </a:extLst>
          </p:cNvPr>
          <p:cNvSpPr>
            <a:spLocks noGrp="1"/>
          </p:cNvSpPr>
          <p:nvPr>
            <p:ph idx="1"/>
          </p:nvPr>
        </p:nvSpPr>
        <p:spPr>
          <a:xfrm>
            <a:off x="4976029" y="1608667"/>
            <a:ext cx="6291241" cy="4491015"/>
          </a:xfrm>
        </p:spPr>
        <p:txBody>
          <a:bodyPr>
            <a:normAutofit/>
          </a:bodyPr>
          <a:lstStyle/>
          <a:p>
            <a:r>
              <a:rPr lang="en-GB" sz="500">
                <a:solidFill>
                  <a:srgbClr val="FFFFFF"/>
                </a:solidFill>
                <a:latin typeface="Times New Roman" panose="02020603050405020304" pitchFamily="18" charset="0"/>
                <a:cs typeface="Times New Roman" panose="02020603050405020304" pitchFamily="18" charset="0"/>
              </a:rPr>
              <a:t>Anxiety.org.uk (2018) </a:t>
            </a:r>
            <a:r>
              <a:rPr lang="en-GB" sz="500" i="1">
                <a:solidFill>
                  <a:srgbClr val="FFFFFF"/>
                </a:solidFill>
                <a:latin typeface="Times New Roman" panose="02020603050405020304" pitchFamily="18" charset="0"/>
                <a:cs typeface="Times New Roman" panose="02020603050405020304" pitchFamily="18" charset="0"/>
              </a:rPr>
              <a:t>Panic Disorder</a:t>
            </a:r>
            <a:r>
              <a:rPr lang="en-GB" sz="500">
                <a:solidFill>
                  <a:srgbClr val="FFFFFF"/>
                </a:solidFill>
                <a:latin typeface="Times New Roman" panose="02020603050405020304" pitchFamily="18" charset="0"/>
                <a:cs typeface="Times New Roman" panose="02020603050405020304" pitchFamily="18" charset="0"/>
              </a:rPr>
              <a:t>. Available at: </a:t>
            </a:r>
            <a:r>
              <a:rPr lang="en-GB" sz="500" u="sng">
                <a:solidFill>
                  <a:srgbClr val="FFFFFF"/>
                </a:solidFill>
                <a:latin typeface="Times New Roman" panose="02020603050405020304" pitchFamily="18" charset="0"/>
                <a:cs typeface="Times New Roman" panose="02020603050405020304" pitchFamily="18" charset="0"/>
                <a:hlinkClick r:id="rId2"/>
              </a:rPr>
              <a:t>https://www.anxietyuk.org.uk/anxiety-type/panic-disorder/</a:t>
            </a:r>
            <a:r>
              <a:rPr lang="en-GB" sz="500">
                <a:solidFill>
                  <a:srgbClr val="FFFFFF"/>
                </a:solidFill>
                <a:latin typeface="Times New Roman" panose="02020603050405020304" pitchFamily="18" charset="0"/>
                <a:cs typeface="Times New Roman" panose="02020603050405020304" pitchFamily="18" charset="0"/>
              </a:rPr>
              <a:t> (Accessed 23</a:t>
            </a:r>
            <a:r>
              <a:rPr lang="en-GB" sz="500" baseline="30000">
                <a:solidFill>
                  <a:srgbClr val="FFFFFF"/>
                </a:solidFill>
                <a:latin typeface="Times New Roman" panose="02020603050405020304" pitchFamily="18" charset="0"/>
                <a:cs typeface="Times New Roman" panose="02020603050405020304" pitchFamily="18" charset="0"/>
              </a:rPr>
              <a:t>rd</a:t>
            </a:r>
            <a:r>
              <a:rPr lang="en-GB" sz="500">
                <a:solidFill>
                  <a:srgbClr val="FFFFFF"/>
                </a:solidFill>
                <a:latin typeface="Times New Roman" panose="02020603050405020304" pitchFamily="18" charset="0"/>
                <a:cs typeface="Times New Roman" panose="02020603050405020304" pitchFamily="18" charset="0"/>
              </a:rPr>
              <a:t> November 2019). </a:t>
            </a:r>
          </a:p>
          <a:p>
            <a:r>
              <a:rPr lang="en-GB" sz="500">
                <a:solidFill>
                  <a:srgbClr val="FFFFFF"/>
                </a:solidFill>
                <a:latin typeface="Times New Roman" panose="02020603050405020304" pitchFamily="18" charset="0"/>
                <a:cs typeface="Times New Roman" panose="02020603050405020304" pitchFamily="18" charset="0"/>
              </a:rPr>
              <a:t>Avgustin, A and Konecnik, N. (2019) </a:t>
            </a:r>
            <a:r>
              <a:rPr lang="en-GB" sz="500" i="1">
                <a:solidFill>
                  <a:srgbClr val="FFFFFF"/>
                </a:solidFill>
                <a:latin typeface="Times New Roman" panose="02020603050405020304" pitchFamily="18" charset="0"/>
                <a:cs typeface="Times New Roman" panose="02020603050405020304" pitchFamily="18" charset="0"/>
              </a:rPr>
              <a:t>Generalised Anxiety Disorder</a:t>
            </a:r>
            <a:r>
              <a:rPr lang="en-GB" sz="500">
                <a:solidFill>
                  <a:srgbClr val="FFFFFF"/>
                </a:solidFill>
                <a:latin typeface="Times New Roman" panose="02020603050405020304" pitchFamily="18" charset="0"/>
                <a:cs typeface="Times New Roman" panose="02020603050405020304" pitchFamily="18" charset="0"/>
              </a:rPr>
              <a:t>, ZdravVestn. Available at: </a:t>
            </a:r>
            <a:r>
              <a:rPr lang="en-GB" sz="500" u="sng">
                <a:solidFill>
                  <a:srgbClr val="FFFFFF"/>
                </a:solidFill>
                <a:latin typeface="Times New Roman" panose="02020603050405020304" pitchFamily="18" charset="0"/>
                <a:cs typeface="Times New Roman" panose="02020603050405020304" pitchFamily="18" charset="0"/>
                <a:hlinkClick r:id="rId3"/>
              </a:rPr>
              <a:t>https://vestnik.szd.si/index.php/ZdravVest/article/view/680</a:t>
            </a:r>
            <a:r>
              <a:rPr lang="en-GB" sz="500">
                <a:solidFill>
                  <a:srgbClr val="FFFFFF"/>
                </a:solidFill>
                <a:latin typeface="Times New Roman" panose="02020603050405020304" pitchFamily="18" charset="0"/>
                <a:cs typeface="Times New Roman" panose="02020603050405020304" pitchFamily="18" charset="0"/>
              </a:rPr>
              <a:t>  (Accessed 23</a:t>
            </a:r>
            <a:r>
              <a:rPr lang="en-GB" sz="500" baseline="30000">
                <a:solidFill>
                  <a:srgbClr val="FFFFFF"/>
                </a:solidFill>
                <a:latin typeface="Times New Roman" panose="02020603050405020304" pitchFamily="18" charset="0"/>
                <a:cs typeface="Times New Roman" panose="02020603050405020304" pitchFamily="18" charset="0"/>
              </a:rPr>
              <a:t>rd</a:t>
            </a:r>
            <a:r>
              <a:rPr lang="en-GB" sz="500">
                <a:solidFill>
                  <a:srgbClr val="FFFFFF"/>
                </a:solidFill>
                <a:latin typeface="Times New Roman" panose="02020603050405020304" pitchFamily="18" charset="0"/>
                <a:cs typeface="Times New Roman" panose="02020603050405020304" pitchFamily="18" charset="0"/>
              </a:rPr>
              <a:t> November 2019)</a:t>
            </a:r>
          </a:p>
          <a:p>
            <a:r>
              <a:rPr lang="en-GB" sz="500">
                <a:solidFill>
                  <a:srgbClr val="FFFFFF"/>
                </a:solidFill>
                <a:latin typeface="Times New Roman" panose="02020603050405020304" pitchFamily="18" charset="0"/>
                <a:cs typeface="Times New Roman" panose="02020603050405020304" pitchFamily="18" charset="0"/>
              </a:rPr>
              <a:t>CBT Clinic (2019) </a:t>
            </a:r>
            <a:r>
              <a:rPr lang="en-GB" sz="500" i="1">
                <a:solidFill>
                  <a:srgbClr val="FFFFFF"/>
                </a:solidFill>
                <a:latin typeface="Times New Roman" panose="02020603050405020304" pitchFamily="18" charset="0"/>
                <a:cs typeface="Times New Roman" panose="02020603050405020304" pitchFamily="18" charset="0"/>
              </a:rPr>
              <a:t>Pros and Cons of CBT</a:t>
            </a:r>
            <a:r>
              <a:rPr lang="en-GB" sz="500">
                <a:solidFill>
                  <a:srgbClr val="FFFFFF"/>
                </a:solidFill>
                <a:latin typeface="Times New Roman" panose="02020603050405020304" pitchFamily="18" charset="0"/>
                <a:cs typeface="Times New Roman" panose="02020603050405020304" pitchFamily="18" charset="0"/>
              </a:rPr>
              <a:t>. Available at: </a:t>
            </a:r>
            <a:r>
              <a:rPr lang="en-GB" sz="500" u="sng">
                <a:solidFill>
                  <a:srgbClr val="FFFFFF"/>
                </a:solidFill>
                <a:latin typeface="Times New Roman" panose="02020603050405020304" pitchFamily="18" charset="0"/>
                <a:cs typeface="Times New Roman" panose="02020603050405020304" pitchFamily="18" charset="0"/>
                <a:hlinkClick r:id="rId4"/>
              </a:rPr>
              <a:t>http://www.thecbtclinic.com/pros-cons-of-cbt-therapy</a:t>
            </a:r>
            <a:r>
              <a:rPr lang="en-GB" sz="500">
                <a:solidFill>
                  <a:srgbClr val="FFFFFF"/>
                </a:solidFill>
                <a:latin typeface="Times New Roman" panose="02020603050405020304" pitchFamily="18" charset="0"/>
                <a:cs typeface="Times New Roman" panose="02020603050405020304" pitchFamily="18" charset="0"/>
              </a:rPr>
              <a:t>.  (Accessed 30</a:t>
            </a:r>
            <a:r>
              <a:rPr lang="en-GB" sz="500" baseline="30000">
                <a:solidFill>
                  <a:srgbClr val="FFFFFF"/>
                </a:solidFill>
                <a:latin typeface="Times New Roman" panose="02020603050405020304" pitchFamily="18" charset="0"/>
                <a:cs typeface="Times New Roman" panose="02020603050405020304" pitchFamily="18" charset="0"/>
              </a:rPr>
              <a:t>th</a:t>
            </a:r>
            <a:r>
              <a:rPr lang="en-GB" sz="500">
                <a:solidFill>
                  <a:srgbClr val="FFFFFF"/>
                </a:solidFill>
                <a:latin typeface="Times New Roman" panose="02020603050405020304" pitchFamily="18" charset="0"/>
                <a:cs typeface="Times New Roman" panose="02020603050405020304" pitchFamily="18" charset="0"/>
              </a:rPr>
              <a:t> November 2019)</a:t>
            </a:r>
          </a:p>
          <a:p>
            <a:r>
              <a:rPr lang="en-GB" sz="500">
                <a:solidFill>
                  <a:srgbClr val="FFFFFF"/>
                </a:solidFill>
                <a:latin typeface="Times New Roman" panose="02020603050405020304" pitchFamily="18" charset="0"/>
                <a:cs typeface="Times New Roman" panose="02020603050405020304" pitchFamily="18" charset="0"/>
              </a:rPr>
              <a:t>Chawathey, K. and Ford, A. (2016) ‘</a:t>
            </a:r>
            <a:r>
              <a:rPr lang="en-GB" sz="500" i="1">
                <a:solidFill>
                  <a:srgbClr val="FFFFFF"/>
                </a:solidFill>
                <a:latin typeface="Times New Roman" panose="02020603050405020304" pitchFamily="18" charset="0"/>
                <a:cs typeface="Times New Roman" panose="02020603050405020304" pitchFamily="18" charset="0"/>
              </a:rPr>
              <a:t>Cognitive behavioural therapy’</a:t>
            </a:r>
            <a:r>
              <a:rPr lang="en-GB" sz="500">
                <a:solidFill>
                  <a:srgbClr val="FFFFFF"/>
                </a:solidFill>
                <a:latin typeface="Times New Roman" panose="02020603050405020304" pitchFamily="18" charset="0"/>
                <a:cs typeface="Times New Roman" panose="02020603050405020304" pitchFamily="18" charset="0"/>
              </a:rPr>
              <a:t>, </a:t>
            </a:r>
            <a:r>
              <a:rPr lang="en-GB" sz="500" i="1">
                <a:solidFill>
                  <a:srgbClr val="FFFFFF"/>
                </a:solidFill>
                <a:latin typeface="Times New Roman" panose="02020603050405020304" pitchFamily="18" charset="0"/>
                <a:cs typeface="Times New Roman" panose="02020603050405020304" pitchFamily="18" charset="0"/>
              </a:rPr>
              <a:t>InnovAiT</a:t>
            </a:r>
            <a:r>
              <a:rPr lang="en-GB" sz="500">
                <a:solidFill>
                  <a:srgbClr val="FFFFFF"/>
                </a:solidFill>
                <a:latin typeface="Times New Roman" panose="02020603050405020304" pitchFamily="18" charset="0"/>
                <a:cs typeface="Times New Roman" panose="02020603050405020304" pitchFamily="18" charset="0"/>
              </a:rPr>
              <a:t>, 9(9), pp. 518–523. doi: </a:t>
            </a:r>
            <a:r>
              <a:rPr lang="en-GB" sz="500" u="sng">
                <a:solidFill>
                  <a:srgbClr val="FFFFFF"/>
                </a:solidFill>
                <a:latin typeface="Times New Roman" panose="02020603050405020304" pitchFamily="18" charset="0"/>
                <a:cs typeface="Times New Roman" panose="02020603050405020304" pitchFamily="18" charset="0"/>
                <a:hlinkClick r:id="rId5"/>
              </a:rPr>
              <a:t>10.1177/1755738016647752</a:t>
            </a:r>
            <a:r>
              <a:rPr lang="en-GB" sz="500">
                <a:solidFill>
                  <a:srgbClr val="FFFFFF"/>
                </a:solidFill>
                <a:latin typeface="Times New Roman" panose="02020603050405020304" pitchFamily="18" charset="0"/>
                <a:cs typeface="Times New Roman" panose="02020603050405020304" pitchFamily="18" charset="0"/>
              </a:rPr>
              <a:t>.</a:t>
            </a:r>
          </a:p>
          <a:p>
            <a:r>
              <a:rPr lang="en-GB" sz="500">
                <a:solidFill>
                  <a:srgbClr val="FFFFFF"/>
                </a:solidFill>
                <a:latin typeface="Times New Roman" panose="02020603050405020304" pitchFamily="18" charset="0"/>
                <a:cs typeface="Times New Roman" panose="02020603050405020304" pitchFamily="18" charset="0"/>
              </a:rPr>
              <a:t>Feltham, C and Horton, I (2003) </a:t>
            </a:r>
            <a:r>
              <a:rPr lang="en-GB" sz="500" i="1">
                <a:solidFill>
                  <a:srgbClr val="FFFFFF"/>
                </a:solidFill>
                <a:latin typeface="Times New Roman" panose="02020603050405020304" pitchFamily="18" charset="0"/>
                <a:cs typeface="Times New Roman" panose="02020603050405020304" pitchFamily="18" charset="0"/>
              </a:rPr>
              <a:t>Handbook of Counselling and Psychotherapy</a:t>
            </a:r>
            <a:r>
              <a:rPr lang="en-GB" sz="500">
                <a:solidFill>
                  <a:srgbClr val="FFFFFF"/>
                </a:solidFill>
                <a:latin typeface="Times New Roman" panose="02020603050405020304" pitchFamily="18" charset="0"/>
                <a:cs typeface="Times New Roman" panose="02020603050405020304" pitchFamily="18" charset="0"/>
              </a:rPr>
              <a:t>. London: SAGE Publications</a:t>
            </a:r>
          </a:p>
          <a:p>
            <a:pPr fontAlgn="ctr"/>
            <a:r>
              <a:rPr lang="en-GB" sz="500">
                <a:solidFill>
                  <a:srgbClr val="FFFFFF"/>
                </a:solidFill>
                <a:latin typeface="Times New Roman" panose="02020603050405020304" pitchFamily="18" charset="0"/>
                <a:cs typeface="Times New Roman" panose="02020603050405020304" pitchFamily="18" charset="0"/>
              </a:rPr>
              <a:t>Kikuchi, T (2013) </a:t>
            </a:r>
            <a:r>
              <a:rPr lang="en-GB" sz="500" i="1">
                <a:solidFill>
                  <a:srgbClr val="FFFFFF"/>
                </a:solidFill>
                <a:latin typeface="Times New Roman" panose="02020603050405020304" pitchFamily="18" charset="0"/>
                <a:cs typeface="Times New Roman" panose="02020603050405020304" pitchFamily="18" charset="0"/>
              </a:rPr>
              <a:t>Association between antidepressant side effects and functional impairment in patients with major depressive disorders</a:t>
            </a:r>
            <a:r>
              <a:rPr lang="en-GB" sz="500">
                <a:solidFill>
                  <a:srgbClr val="FFFFFF"/>
                </a:solidFill>
                <a:latin typeface="Times New Roman" panose="02020603050405020304" pitchFamily="18" charset="0"/>
                <a:cs typeface="Times New Roman" panose="02020603050405020304" pitchFamily="18" charset="0"/>
              </a:rPr>
              <a:t>. </a:t>
            </a:r>
            <a:r>
              <a:rPr lang="en-GB" sz="500" u="sng">
                <a:solidFill>
                  <a:srgbClr val="FFFFFF"/>
                </a:solidFill>
                <a:latin typeface="Times New Roman" panose="02020603050405020304" pitchFamily="18" charset="0"/>
                <a:cs typeface="Times New Roman" panose="02020603050405020304" pitchFamily="18" charset="0"/>
                <a:hlinkClick r:id="rId6" tooltip="Go to table of contents for this volume/issue"/>
              </a:rPr>
              <a:t>Volume 210, Issue 1</a:t>
            </a:r>
            <a:r>
              <a:rPr lang="en-GB" sz="500">
                <a:solidFill>
                  <a:srgbClr val="FFFFFF"/>
                </a:solidFill>
                <a:latin typeface="Times New Roman" panose="02020603050405020304" pitchFamily="18" charset="0"/>
                <a:cs typeface="Times New Roman" panose="02020603050405020304" pitchFamily="18" charset="0"/>
              </a:rPr>
              <a:t>, 30 November 2013, Pages 127-133</a:t>
            </a:r>
          </a:p>
          <a:p>
            <a:pPr fontAlgn="ctr"/>
            <a:r>
              <a:rPr lang="en-GB" sz="500">
                <a:solidFill>
                  <a:srgbClr val="FFFFFF"/>
                </a:solidFill>
                <a:latin typeface="Times New Roman" panose="02020603050405020304" pitchFamily="18" charset="0"/>
                <a:cs typeface="Times New Roman" panose="02020603050405020304" pitchFamily="18" charset="0"/>
              </a:rPr>
              <a:t>Mayo Clinic (2017) </a:t>
            </a:r>
            <a:r>
              <a:rPr lang="en-GB" sz="500" i="1">
                <a:solidFill>
                  <a:srgbClr val="FFFFFF"/>
                </a:solidFill>
                <a:latin typeface="Times New Roman" panose="02020603050405020304" pitchFamily="18" charset="0"/>
                <a:cs typeface="Times New Roman" panose="02020603050405020304" pitchFamily="18" charset="0"/>
              </a:rPr>
              <a:t>Generalised anxiety disorder</a:t>
            </a:r>
            <a:r>
              <a:rPr lang="en-GB" sz="500">
                <a:solidFill>
                  <a:srgbClr val="FFFFFF"/>
                </a:solidFill>
                <a:latin typeface="Times New Roman" panose="02020603050405020304" pitchFamily="18" charset="0"/>
                <a:cs typeface="Times New Roman" panose="02020603050405020304" pitchFamily="18" charset="0"/>
              </a:rPr>
              <a:t>.  Available at: </a:t>
            </a:r>
            <a:r>
              <a:rPr lang="en-GB" sz="500" u="sng">
                <a:solidFill>
                  <a:srgbClr val="FFFFFF"/>
                </a:solidFill>
                <a:latin typeface="Times New Roman" panose="02020603050405020304" pitchFamily="18" charset="0"/>
                <a:cs typeface="Times New Roman" panose="02020603050405020304" pitchFamily="18" charset="0"/>
                <a:hlinkClick r:id="rId7"/>
              </a:rPr>
              <a:t>https://www.mayoclinic.org/diseases-conditions/generalized-anxiety-disorder/diagnosis-treatment/drc-20361045</a:t>
            </a:r>
            <a:r>
              <a:rPr lang="en-GB" sz="500">
                <a:solidFill>
                  <a:srgbClr val="FFFFFF"/>
                </a:solidFill>
                <a:latin typeface="Times New Roman" panose="02020603050405020304" pitchFamily="18" charset="0"/>
                <a:cs typeface="Times New Roman" panose="02020603050405020304" pitchFamily="18" charset="0"/>
              </a:rPr>
              <a:t>.  (Accessed 27</a:t>
            </a:r>
            <a:r>
              <a:rPr lang="en-GB" sz="500" baseline="30000">
                <a:solidFill>
                  <a:srgbClr val="FFFFFF"/>
                </a:solidFill>
                <a:latin typeface="Times New Roman" panose="02020603050405020304" pitchFamily="18" charset="0"/>
                <a:cs typeface="Times New Roman" panose="02020603050405020304" pitchFamily="18" charset="0"/>
              </a:rPr>
              <a:t>th</a:t>
            </a:r>
            <a:r>
              <a:rPr lang="en-GB" sz="500">
                <a:solidFill>
                  <a:srgbClr val="FFFFFF"/>
                </a:solidFill>
                <a:latin typeface="Times New Roman" panose="02020603050405020304" pitchFamily="18" charset="0"/>
                <a:cs typeface="Times New Roman" panose="02020603050405020304" pitchFamily="18" charset="0"/>
              </a:rPr>
              <a:t> November 2019)</a:t>
            </a:r>
          </a:p>
          <a:p>
            <a:r>
              <a:rPr lang="en-GB" sz="500">
                <a:solidFill>
                  <a:srgbClr val="FFFFFF"/>
                </a:solidFill>
                <a:latin typeface="Times New Roman" panose="02020603050405020304" pitchFamily="18" charset="0"/>
                <a:cs typeface="Times New Roman" panose="02020603050405020304" pitchFamily="18" charset="0"/>
              </a:rPr>
              <a:t>MIND.Org (2017) </a:t>
            </a:r>
            <a:r>
              <a:rPr lang="en-GB" sz="500" i="1">
                <a:solidFill>
                  <a:srgbClr val="FFFFFF"/>
                </a:solidFill>
                <a:latin typeface="Times New Roman" panose="02020603050405020304" pitchFamily="18" charset="0"/>
                <a:cs typeface="Times New Roman" panose="02020603050405020304" pitchFamily="18" charset="0"/>
              </a:rPr>
              <a:t>Mental Health facts and statistics. How common are mental health problems</a:t>
            </a:r>
            <a:r>
              <a:rPr lang="en-GB" sz="500">
                <a:solidFill>
                  <a:srgbClr val="FFFFFF"/>
                </a:solidFill>
                <a:latin typeface="Times New Roman" panose="02020603050405020304" pitchFamily="18" charset="0"/>
                <a:cs typeface="Times New Roman" panose="02020603050405020304" pitchFamily="18" charset="0"/>
              </a:rPr>
              <a:t>? Available at: </a:t>
            </a:r>
            <a:r>
              <a:rPr lang="en-GB" sz="500" u="sng">
                <a:solidFill>
                  <a:srgbClr val="FFFFFF"/>
                </a:solidFill>
                <a:latin typeface="Times New Roman" panose="02020603050405020304" pitchFamily="18" charset="0"/>
                <a:cs typeface="Times New Roman" panose="02020603050405020304" pitchFamily="18" charset="0"/>
                <a:hlinkClick r:id="rId8"/>
              </a:rPr>
              <a:t>https://www.mind.org.uk/information-support/types-of-mental-health-problems/statistics-and-facts-about-mental-health/how-common-are-mental-health-problems/#two</a:t>
            </a:r>
            <a:r>
              <a:rPr lang="en-GB" sz="500">
                <a:solidFill>
                  <a:srgbClr val="FFFFFF"/>
                </a:solidFill>
                <a:latin typeface="Times New Roman" panose="02020603050405020304" pitchFamily="18" charset="0"/>
                <a:cs typeface="Times New Roman" panose="02020603050405020304" pitchFamily="18" charset="0"/>
              </a:rPr>
              <a:t> (Accessed 1</a:t>
            </a:r>
            <a:r>
              <a:rPr lang="en-GB" sz="500" baseline="30000">
                <a:solidFill>
                  <a:srgbClr val="FFFFFF"/>
                </a:solidFill>
                <a:latin typeface="Times New Roman" panose="02020603050405020304" pitchFamily="18" charset="0"/>
                <a:cs typeface="Times New Roman" panose="02020603050405020304" pitchFamily="18" charset="0"/>
              </a:rPr>
              <a:t>st</a:t>
            </a:r>
            <a:r>
              <a:rPr lang="en-GB" sz="500">
                <a:solidFill>
                  <a:srgbClr val="FFFFFF"/>
                </a:solidFill>
                <a:latin typeface="Times New Roman" panose="02020603050405020304" pitchFamily="18" charset="0"/>
                <a:cs typeface="Times New Roman" panose="02020603050405020304" pitchFamily="18" charset="0"/>
              </a:rPr>
              <a:t> December 2019)</a:t>
            </a:r>
          </a:p>
          <a:p>
            <a:r>
              <a:rPr lang="en-GB" sz="500">
                <a:solidFill>
                  <a:srgbClr val="FFFFFF"/>
                </a:solidFill>
                <a:latin typeface="Times New Roman" panose="02020603050405020304" pitchFamily="18" charset="0"/>
                <a:cs typeface="Times New Roman" panose="02020603050405020304" pitchFamily="18" charset="0"/>
              </a:rPr>
              <a:t>NHS (2018) </a:t>
            </a:r>
            <a:r>
              <a:rPr lang="en-GB" sz="500" i="1">
                <a:solidFill>
                  <a:srgbClr val="FFFFFF"/>
                </a:solidFill>
                <a:latin typeface="Times New Roman" panose="02020603050405020304" pitchFamily="18" charset="0"/>
                <a:cs typeface="Times New Roman" panose="02020603050405020304" pitchFamily="18" charset="0"/>
              </a:rPr>
              <a:t>Panic disorder</a:t>
            </a:r>
            <a:r>
              <a:rPr lang="en-GB" sz="500">
                <a:solidFill>
                  <a:srgbClr val="FFFFFF"/>
                </a:solidFill>
                <a:latin typeface="Times New Roman" panose="02020603050405020304" pitchFamily="18" charset="0"/>
                <a:cs typeface="Times New Roman" panose="02020603050405020304" pitchFamily="18" charset="0"/>
              </a:rPr>
              <a:t>. Available at: -</a:t>
            </a:r>
            <a:r>
              <a:rPr lang="en-GB" sz="500" b="1">
                <a:solidFill>
                  <a:srgbClr val="FFFFFF"/>
                </a:solidFill>
                <a:latin typeface="Times New Roman" panose="02020603050405020304" pitchFamily="18" charset="0"/>
                <a:cs typeface="Times New Roman" panose="02020603050405020304" pitchFamily="18" charset="0"/>
              </a:rPr>
              <a:t>  </a:t>
            </a:r>
            <a:r>
              <a:rPr lang="en-GB" sz="500" u="sng">
                <a:solidFill>
                  <a:srgbClr val="FFFFFF"/>
                </a:solidFill>
                <a:latin typeface="Times New Roman" panose="02020603050405020304" pitchFamily="18" charset="0"/>
                <a:cs typeface="Times New Roman" panose="02020603050405020304" pitchFamily="18" charset="0"/>
                <a:hlinkClick r:id="rId9"/>
              </a:rPr>
              <a:t>https://www.nhs.uk/conditions/panic-disorder/</a:t>
            </a:r>
            <a:r>
              <a:rPr lang="en-GB" sz="500">
                <a:solidFill>
                  <a:srgbClr val="FFFFFF"/>
                </a:solidFill>
                <a:latin typeface="Times New Roman" panose="02020603050405020304" pitchFamily="18" charset="0"/>
                <a:cs typeface="Times New Roman" panose="02020603050405020304" pitchFamily="18" charset="0"/>
              </a:rPr>
              <a:t>.  (Accessed 30</a:t>
            </a:r>
            <a:r>
              <a:rPr lang="en-GB" sz="500" baseline="30000">
                <a:solidFill>
                  <a:srgbClr val="FFFFFF"/>
                </a:solidFill>
                <a:latin typeface="Times New Roman" panose="02020603050405020304" pitchFamily="18" charset="0"/>
                <a:cs typeface="Times New Roman" panose="02020603050405020304" pitchFamily="18" charset="0"/>
              </a:rPr>
              <a:t>th</a:t>
            </a:r>
            <a:r>
              <a:rPr lang="en-GB" sz="500">
                <a:solidFill>
                  <a:srgbClr val="FFFFFF"/>
                </a:solidFill>
                <a:latin typeface="Times New Roman" panose="02020603050405020304" pitchFamily="18" charset="0"/>
                <a:cs typeface="Times New Roman" panose="02020603050405020304" pitchFamily="18" charset="0"/>
              </a:rPr>
              <a:t> November 2019).</a:t>
            </a:r>
          </a:p>
          <a:p>
            <a:r>
              <a:rPr lang="en-GB" sz="500">
                <a:solidFill>
                  <a:srgbClr val="FFFFFF"/>
                </a:solidFill>
                <a:latin typeface="Times New Roman" panose="02020603050405020304" pitchFamily="18" charset="0"/>
                <a:cs typeface="Times New Roman" panose="02020603050405020304" pitchFamily="18" charset="0"/>
              </a:rPr>
              <a:t>NICE.org, (2011) </a:t>
            </a:r>
            <a:r>
              <a:rPr lang="en-GB" sz="500" i="1">
                <a:solidFill>
                  <a:srgbClr val="FFFFFF"/>
                </a:solidFill>
                <a:latin typeface="Times New Roman" panose="02020603050405020304" pitchFamily="18" charset="0"/>
                <a:cs typeface="Times New Roman" panose="02020603050405020304" pitchFamily="18" charset="0"/>
              </a:rPr>
              <a:t>Generalised anxiety disorder and panic disorder</a:t>
            </a:r>
            <a:r>
              <a:rPr lang="en-GB" sz="500">
                <a:solidFill>
                  <a:srgbClr val="FFFFFF"/>
                </a:solidFill>
                <a:latin typeface="Times New Roman" panose="02020603050405020304" pitchFamily="18" charset="0"/>
                <a:cs typeface="Times New Roman" panose="02020603050405020304" pitchFamily="18" charset="0"/>
              </a:rPr>
              <a:t> (with or without agoraphobia) in adults.  Clinical case scenarios for generalised anxiety disorder for use in primary care. Available at: </a:t>
            </a:r>
            <a:r>
              <a:rPr lang="en-GB" sz="500" u="sng">
                <a:solidFill>
                  <a:srgbClr val="FFFFFF"/>
                </a:solidFill>
                <a:latin typeface="Times New Roman" panose="02020603050405020304" pitchFamily="18" charset="0"/>
                <a:cs typeface="Times New Roman" panose="02020603050405020304" pitchFamily="18" charset="0"/>
                <a:hlinkClick r:id="rId10"/>
              </a:rPr>
              <a:t>https://www.nice.org.uk/guidance/cg113/resources/clinical-case-scenarios-pdf-136292509</a:t>
            </a:r>
            <a:r>
              <a:rPr lang="en-GB" sz="500">
                <a:solidFill>
                  <a:srgbClr val="FFFFFF"/>
                </a:solidFill>
                <a:latin typeface="Times New Roman" panose="02020603050405020304" pitchFamily="18" charset="0"/>
                <a:cs typeface="Times New Roman" panose="02020603050405020304" pitchFamily="18" charset="0"/>
              </a:rPr>
              <a:t> (Accessed 21st November 2019) </a:t>
            </a:r>
          </a:p>
          <a:p>
            <a:r>
              <a:rPr lang="en-GB" sz="500">
                <a:solidFill>
                  <a:srgbClr val="FFFFFF"/>
                </a:solidFill>
                <a:latin typeface="Times New Roman" panose="02020603050405020304" pitchFamily="18" charset="0"/>
                <a:cs typeface="Times New Roman" panose="02020603050405020304" pitchFamily="18" charset="0"/>
              </a:rPr>
              <a:t>Rijn, B.V (2010). </a:t>
            </a:r>
            <a:r>
              <a:rPr lang="en-GB" sz="500" i="1">
                <a:solidFill>
                  <a:srgbClr val="FFFFFF"/>
                </a:solidFill>
                <a:latin typeface="Times New Roman" panose="02020603050405020304" pitchFamily="18" charset="0"/>
                <a:cs typeface="Times New Roman" panose="02020603050405020304" pitchFamily="18" charset="0"/>
              </a:rPr>
              <a:t>Assessment and Case Formulation in Counselling and Psychotherapy</a:t>
            </a:r>
            <a:r>
              <a:rPr lang="en-GB" sz="500">
                <a:solidFill>
                  <a:srgbClr val="FFFFFF"/>
                </a:solidFill>
                <a:latin typeface="Times New Roman" panose="02020603050405020304" pitchFamily="18" charset="0"/>
                <a:cs typeface="Times New Roman" panose="02020603050405020304" pitchFamily="18" charset="0"/>
              </a:rPr>
              <a:t>. London: Sage Publications</a:t>
            </a:r>
          </a:p>
          <a:p>
            <a:r>
              <a:rPr lang="en-GB" sz="500" b="1">
                <a:solidFill>
                  <a:srgbClr val="FFFFFF"/>
                </a:solidFill>
                <a:latin typeface="Times New Roman" panose="02020603050405020304" pitchFamily="18" charset="0"/>
                <a:cs typeface="Times New Roman" panose="02020603050405020304" pitchFamily="18" charset="0"/>
              </a:rPr>
              <a:t>Selvaral, S (2012) </a:t>
            </a:r>
            <a:r>
              <a:rPr lang="en-GB" sz="500" b="1" i="1">
                <a:solidFill>
                  <a:srgbClr val="FFFFFF"/>
                </a:solidFill>
                <a:latin typeface="Times New Roman" panose="02020603050405020304" pitchFamily="18" charset="0"/>
                <a:cs typeface="Times New Roman" panose="02020603050405020304" pitchFamily="18" charset="0"/>
              </a:rPr>
              <a:t>How do antidepressants work? A Positron Emission Tomography (PET) study of brain serotonin levels and affect regulation</a:t>
            </a:r>
            <a:r>
              <a:rPr lang="en-GB" sz="500" b="1">
                <a:solidFill>
                  <a:srgbClr val="FFFFFF"/>
                </a:solidFill>
                <a:latin typeface="Times New Roman" panose="02020603050405020304" pitchFamily="18" charset="0"/>
                <a:cs typeface="Times New Roman" panose="02020603050405020304" pitchFamily="18" charset="0"/>
              </a:rPr>
              <a:t>. </a:t>
            </a:r>
            <a:r>
              <a:rPr lang="en-GB" sz="500" b="1" u="sng">
                <a:solidFill>
                  <a:srgbClr val="FFFFFF"/>
                </a:solidFill>
                <a:latin typeface="Times New Roman" panose="02020603050405020304" pitchFamily="18" charset="0"/>
                <a:cs typeface="Times New Roman" panose="02020603050405020304" pitchFamily="18" charset="0"/>
                <a:hlinkClick r:id="rId11" tooltip="Persistent link using digital object identifier"/>
              </a:rPr>
              <a:t>https://doi.org/10.1016/S0924-9338(12)74967-2</a:t>
            </a:r>
            <a:endParaRPr lang="en-GB" sz="500" b="1">
              <a:solidFill>
                <a:srgbClr val="FFFFFF"/>
              </a:solidFill>
              <a:latin typeface="Times New Roman" panose="02020603050405020304" pitchFamily="18" charset="0"/>
              <a:cs typeface="Times New Roman" panose="02020603050405020304" pitchFamily="18" charset="0"/>
            </a:endParaRPr>
          </a:p>
          <a:p>
            <a:r>
              <a:rPr lang="en-GB" sz="500">
                <a:solidFill>
                  <a:srgbClr val="FFFFFF"/>
                </a:solidFill>
                <a:latin typeface="Times New Roman" panose="02020603050405020304" pitchFamily="18" charset="0"/>
                <a:cs typeface="Times New Roman" panose="02020603050405020304" pitchFamily="18" charset="0"/>
              </a:rPr>
              <a:t>Voznesenskaya, T.G. </a:t>
            </a:r>
            <a:r>
              <a:rPr lang="en-GB" sz="500" i="1">
                <a:solidFill>
                  <a:srgbClr val="FFFFFF"/>
                </a:solidFill>
                <a:latin typeface="Times New Roman" panose="02020603050405020304" pitchFamily="18" charset="0"/>
                <a:cs typeface="Times New Roman" panose="02020603050405020304" pitchFamily="18" charset="0"/>
              </a:rPr>
              <a:t>Generalised anxiety disorder. Differential diagnosis and treatment.</a:t>
            </a:r>
            <a:r>
              <a:rPr lang="en-GB" sz="500">
                <a:solidFill>
                  <a:srgbClr val="FFFFFF"/>
                </a:solidFill>
                <a:latin typeface="Times New Roman" panose="02020603050405020304" pitchFamily="18" charset="0"/>
                <a:cs typeface="Times New Roman" panose="02020603050405020304" pitchFamily="18" charset="0"/>
              </a:rPr>
              <a:t> Neurology, Neuropsychiatry, Psychosomatics. 2013;5(2):18-22. In Russ.) </a:t>
            </a:r>
            <a:r>
              <a:rPr lang="en-GB" sz="500" u="sng">
                <a:solidFill>
                  <a:srgbClr val="FFFFFF"/>
                </a:solidFill>
                <a:latin typeface="Times New Roman" panose="02020603050405020304" pitchFamily="18" charset="0"/>
                <a:cs typeface="Times New Roman" panose="02020603050405020304" pitchFamily="18" charset="0"/>
                <a:hlinkClick r:id="rId12"/>
              </a:rPr>
              <a:t>https://doi.org/10.1412/2074-2711-2013-2407</a:t>
            </a:r>
            <a:endParaRPr lang="en-GB" sz="500">
              <a:solidFill>
                <a:srgbClr val="FFFFFF"/>
              </a:solidFill>
              <a:latin typeface="Times New Roman" panose="02020603050405020304" pitchFamily="18" charset="0"/>
              <a:cs typeface="Times New Roman" panose="02020603050405020304" pitchFamily="18" charset="0"/>
            </a:endParaRPr>
          </a:p>
          <a:p>
            <a:r>
              <a:rPr lang="en-GB" sz="500">
                <a:solidFill>
                  <a:srgbClr val="FFFFFF"/>
                </a:solidFill>
                <a:latin typeface="Times New Roman" panose="02020603050405020304" pitchFamily="18" charset="0"/>
                <a:cs typeface="Times New Roman" panose="02020603050405020304" pitchFamily="18" charset="0"/>
              </a:rPr>
              <a:t>World Health Organisation (2009) </a:t>
            </a:r>
            <a:r>
              <a:rPr lang="en-GB" sz="500" i="1">
                <a:solidFill>
                  <a:srgbClr val="FFFFFF"/>
                </a:solidFill>
                <a:latin typeface="Times New Roman" panose="02020603050405020304" pitchFamily="18" charset="0"/>
                <a:cs typeface="Times New Roman" panose="02020603050405020304" pitchFamily="18" charset="0"/>
              </a:rPr>
              <a:t>Depression and Other Common Mental Health Disorders.  Available at: </a:t>
            </a:r>
            <a:r>
              <a:rPr lang="en-GB" sz="500" u="sng">
                <a:solidFill>
                  <a:srgbClr val="FFFFFF"/>
                </a:solidFill>
                <a:latin typeface="Times New Roman" panose="02020603050405020304" pitchFamily="18" charset="0"/>
                <a:cs typeface="Times New Roman" panose="02020603050405020304" pitchFamily="18" charset="0"/>
                <a:hlinkClick r:id="rId13"/>
              </a:rPr>
              <a:t>https://apps.who.int/iris/bitstream/handle/10665/254610/WHO-MSD-MER-2017.2-eng.pdf</a:t>
            </a:r>
            <a:r>
              <a:rPr lang="en-GB" sz="500">
                <a:solidFill>
                  <a:srgbClr val="FFFFFF"/>
                </a:solidFill>
                <a:latin typeface="Times New Roman" panose="02020603050405020304" pitchFamily="18" charset="0"/>
                <a:cs typeface="Times New Roman" panose="02020603050405020304" pitchFamily="18" charset="0"/>
              </a:rPr>
              <a:t>. Accessed: 27</a:t>
            </a:r>
            <a:r>
              <a:rPr lang="en-GB" sz="500" baseline="30000">
                <a:solidFill>
                  <a:srgbClr val="FFFFFF"/>
                </a:solidFill>
                <a:latin typeface="Times New Roman" panose="02020603050405020304" pitchFamily="18" charset="0"/>
                <a:cs typeface="Times New Roman" panose="02020603050405020304" pitchFamily="18" charset="0"/>
              </a:rPr>
              <a:t>th</a:t>
            </a:r>
            <a:r>
              <a:rPr lang="en-GB" sz="500">
                <a:solidFill>
                  <a:srgbClr val="FFFFFF"/>
                </a:solidFill>
                <a:latin typeface="Times New Roman" panose="02020603050405020304" pitchFamily="18" charset="0"/>
                <a:cs typeface="Times New Roman" panose="02020603050405020304" pitchFamily="18" charset="0"/>
              </a:rPr>
              <a:t> November 2019)</a:t>
            </a:r>
          </a:p>
          <a:p>
            <a:endParaRPr lang="en-GB" sz="500" dirty="0">
              <a:solidFill>
                <a:srgbClr val="FFFFFF"/>
              </a:solidFill>
            </a:endParaRPr>
          </a:p>
        </p:txBody>
      </p:sp>
    </p:spTree>
    <p:extLst>
      <p:ext uri="{BB962C8B-B14F-4D97-AF65-F5344CB8AC3E}">
        <p14:creationId xmlns:p14="http://schemas.microsoft.com/office/powerpoint/2010/main" val="37606004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otalTime>3</TotalTime>
  <Words>2135</Words>
  <Application>Microsoft Office PowerPoint</Application>
  <PresentationFormat>Widescreen</PresentationFormat>
  <Paragraphs>152</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Calibri</vt:lpstr>
      <vt:lpstr>Calibri Light</vt:lpstr>
      <vt:lpstr>Times New Roman</vt:lpstr>
      <vt:lpstr>Wingdings</vt:lpstr>
      <vt:lpstr>Retrospect</vt:lpstr>
      <vt:lpstr>CONTEMPORARY MENTAL HEALTH</vt:lpstr>
      <vt:lpstr>INTRODUCTION</vt:lpstr>
      <vt:lpstr>CASE SCENARIO</vt:lpstr>
      <vt:lpstr>DIAGNOSIS</vt:lpstr>
      <vt:lpstr>INTERVIEW INTERVENTION</vt:lpstr>
      <vt:lpstr>QUESTIONS</vt:lpstr>
      <vt:lpstr>STRUCTURED INTERVIEWS</vt:lpstr>
      <vt:lpstr>LIMITATIONS</vt:lpstr>
      <vt:lpstr>SIGNS AND SYMPTOMS  GENERALISED ANXIETY DISORDER </vt:lpstr>
      <vt:lpstr>GENERALISED ANXIETY DISORDER</vt:lpstr>
      <vt:lpstr> PANIC DISORDER </vt:lpstr>
      <vt:lpstr>SIGNS AND SYMPTOMS PANIC DISORDER</vt:lpstr>
      <vt:lpstr>  ASSESSMENT AND CASE FORMULATION  </vt:lpstr>
      <vt:lpstr>                                                                                                                                                                                                                                       (Mind 2017)</vt:lpstr>
      <vt:lpstr>STATISTICS</vt:lpstr>
      <vt:lpstr>TREATMENT AND INTERVENTIONS</vt:lpstr>
      <vt:lpstr>MEDICATION</vt:lpstr>
      <vt:lpstr>SIDE EFFECTS</vt:lpstr>
      <vt:lpstr>COGNITIVE BEHAVIOURAL THERAPY</vt:lpstr>
      <vt:lpstr>SELF OBSERVATION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MENTAL HEALTH</dc:title>
  <dc:creator>Carolyne Williams (1704726)</dc:creator>
  <cp:lastModifiedBy>Carolyne Williams (1704726)</cp:lastModifiedBy>
  <cp:revision>1</cp:revision>
  <dcterms:created xsi:type="dcterms:W3CDTF">2019-12-06T23:44:06Z</dcterms:created>
  <dcterms:modified xsi:type="dcterms:W3CDTF">2019-12-06T23:47:31Z</dcterms:modified>
</cp:coreProperties>
</file>