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423" r:id="rId2"/>
    <p:sldId id="490" r:id="rId3"/>
    <p:sldId id="424" r:id="rId4"/>
    <p:sldId id="479" r:id="rId5"/>
    <p:sldId id="481" r:id="rId6"/>
    <p:sldId id="480" r:id="rId7"/>
    <p:sldId id="482" r:id="rId8"/>
    <p:sldId id="484" r:id="rId9"/>
    <p:sldId id="483" r:id="rId10"/>
    <p:sldId id="485" r:id="rId11"/>
    <p:sldId id="487" r:id="rId12"/>
    <p:sldId id="512" r:id="rId13"/>
    <p:sldId id="513" r:id="rId14"/>
    <p:sldId id="514" r:id="rId15"/>
    <p:sldId id="489" r:id="rId16"/>
  </p:sldIdLst>
  <p:sldSz cx="9144000" cy="5143500" type="screen16x9"/>
  <p:notesSz cx="6858000" cy="9144000"/>
  <p:embeddedFontLst>
    <p:embeddedFont>
      <p:font typeface="Cinzel" panose="020B0604020202020204" charset="0"/>
      <p:regular r:id="rId19"/>
    </p:embeddedFont>
    <p:embeddedFont>
      <p:font typeface="Open Sans" panose="020B0606030504020204" pitchFamily="34" charset="0"/>
      <p:regular r:id="rId20"/>
      <p:bold r:id="rId21"/>
      <p:italic r:id="rId22"/>
      <p:boldItalic r:id="rId23"/>
    </p:embeddedFont>
  </p:embeddedFontLst>
  <p:custDataLst>
    <p:tags r:id="rId24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60" userDrawn="1">
          <p15:clr>
            <a:srgbClr val="A4A3A4"/>
          </p15:clr>
        </p15:guide>
        <p15:guide id="2" orient="horz" pos="2706" userDrawn="1">
          <p15:clr>
            <a:srgbClr val="A4A3A4"/>
          </p15:clr>
        </p15:guide>
        <p15:guide id="3" pos="2824" userDrawn="1">
          <p15:clr>
            <a:srgbClr val="A4A3A4"/>
          </p15:clr>
        </p15:guide>
        <p15:guide id="4" orient="horz" pos="121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哒哒 熊猫" initials="哒哒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C5BE"/>
    <a:srgbClr val="FBB885"/>
    <a:srgbClr val="AD8555"/>
    <a:srgbClr val="FDDABF"/>
    <a:srgbClr val="CEE7E4"/>
    <a:srgbClr val="FFFEF9"/>
    <a:srgbClr val="CEB69A"/>
    <a:srgbClr val="B0D8D3"/>
    <a:srgbClr val="DEEFED"/>
    <a:srgbClr val="FDE9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7AE460-FDAC-41A6-AB57-B5DCE000AC6A}" v="57" dt="2026-07-04T15:15:07.4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14" autoAdjust="0"/>
    <p:restoredTop sz="94660"/>
  </p:normalViewPr>
  <p:slideViewPr>
    <p:cSldViewPr snapToGrid="0" showGuides="1">
      <p:cViewPr varScale="1">
        <p:scale>
          <a:sx n="84" d="100"/>
          <a:sy n="84" d="100"/>
        </p:scale>
        <p:origin x="954" y="90"/>
      </p:cViewPr>
      <p:guideLst>
        <p:guide orient="horz" pos="2860"/>
        <p:guide orient="horz" pos="2706"/>
        <p:guide pos="2824"/>
        <p:guide orient="horz" pos="1218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2923" y="6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Open Sans" panose="020B0606030504020204" charset="0"/>
              <a:ea typeface="Open Sans" panose="020B0606030504020204" charset="0"/>
              <a:cs typeface="Open Sans" panose="020B0606030504020204" charset="0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9C52E3-5160-4105-9DEC-6617FF6BA5B1}" type="datetimeFigureOut">
              <a:rPr lang="zh-CN" altLang="en-US" smtClean="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2026/7/4</a:t>
            </a:fld>
            <a:endParaRPr lang="zh-CN" altLang="en-US">
              <a:latin typeface="Open Sans" panose="020B0606030504020204" charset="0"/>
              <a:ea typeface="Open Sans" panose="020B0606030504020204" charset="0"/>
              <a:cs typeface="Open Sans" panose="020B060603050402020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Open Sans" panose="020B0606030504020204" charset="0"/>
              <a:ea typeface="Open Sans" panose="020B0606030504020204" charset="0"/>
              <a:cs typeface="Open Sans" panose="020B060603050402020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A82E6B-6079-4FBD-944C-D58E234235D6}" type="slidenum">
              <a:rPr lang="zh-CN" altLang="en-US" smtClean="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‹#›</a:t>
            </a:fld>
            <a:endParaRPr lang="zh-CN" altLang="en-US">
              <a:latin typeface="Open Sans" panose="020B0606030504020204" charset="0"/>
              <a:ea typeface="Open Sans" panose="020B0606030504020204" charset="0"/>
              <a:cs typeface="Open Sans" panose="020B0606030504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defRPr>
            </a:lvl1pPr>
          </a:lstStyle>
          <a:p>
            <a:fld id="{D2A48B96-639E-45A3-A0BA-2464DFDB1FAA}" type="datetimeFigureOut">
              <a:rPr lang="zh-CN" altLang="en-US" smtClean="0"/>
              <a:t>2026/7/4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defRPr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Open Sans" panose="020B0606030504020204" charset="0"/>
        <a:ea typeface="Open Sans" panose="020B0606030504020204" charset="0"/>
        <a:cs typeface="Open Sans" panose="020B0606030504020204" charset="0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Open Sans" panose="020B0606030504020204" charset="0"/>
        <a:ea typeface="Open Sans" panose="020B0606030504020204" charset="0"/>
        <a:cs typeface="Open Sans" panose="020B0606030504020204" charset="0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Open Sans" panose="020B0606030504020204" charset="0"/>
        <a:ea typeface="Open Sans" panose="020B0606030504020204" charset="0"/>
        <a:cs typeface="Open Sans" panose="020B0606030504020204" charset="0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Open Sans" panose="020B0606030504020204" charset="0"/>
        <a:ea typeface="Open Sans" panose="020B0606030504020204" charset="0"/>
        <a:cs typeface="Open Sans" panose="020B0606030504020204" charset="0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Open Sans" panose="020B0606030504020204" charset="0"/>
        <a:ea typeface="Open Sans" panose="020B0606030504020204" charset="0"/>
        <a:cs typeface="Open Sans" panose="020B060603050402020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65546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50" t="15985" r="26933" b="3319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020" r="72852" b="479"/>
          <a:stretch>
            <a:fillRect/>
          </a:stretch>
        </p:blipFill>
        <p:spPr>
          <a:xfrm>
            <a:off x="1" y="0"/>
            <a:ext cx="1981200" cy="156882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020" r="72852" b="479"/>
          <a:stretch>
            <a:fillRect/>
          </a:stretch>
        </p:blipFill>
        <p:spPr>
          <a:xfrm>
            <a:off x="1" y="0"/>
            <a:ext cx="1981200" cy="1568824"/>
          </a:xfrm>
          <a:prstGeom prst="rect">
            <a:avLst/>
          </a:prstGeom>
        </p:spPr>
      </p:pic>
      <p:sp>
        <p:nvSpPr>
          <p:cNvPr id="3" name="图片占位符 4"/>
          <p:cNvSpPr>
            <a:spLocks noGrp="1"/>
          </p:cNvSpPr>
          <p:nvPr>
            <p:ph type="pic" sz="quarter" idx="10"/>
          </p:nvPr>
        </p:nvSpPr>
        <p:spPr>
          <a:xfrm>
            <a:off x="0" y="1241319"/>
            <a:ext cx="2203097" cy="228319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2" name="矩形 1"/>
          <p:cNvSpPr/>
          <p:nvPr userDrawn="1"/>
        </p:nvSpPr>
        <p:spPr>
          <a:xfrm>
            <a:off x="2303830" y="1240970"/>
            <a:ext cx="2217804" cy="2276669"/>
          </a:xfrm>
          <a:prstGeom prst="rect">
            <a:avLst/>
          </a:prstGeom>
          <a:solidFill>
            <a:srgbClr val="FBB8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6" name="图片占位符 4"/>
          <p:cNvSpPr>
            <a:spLocks noGrp="1"/>
          </p:cNvSpPr>
          <p:nvPr>
            <p:ph type="pic" sz="quarter" idx="11"/>
          </p:nvPr>
        </p:nvSpPr>
        <p:spPr>
          <a:xfrm>
            <a:off x="4622367" y="1241319"/>
            <a:ext cx="2203097" cy="2283194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6926196" y="1240970"/>
            <a:ext cx="2217804" cy="2276669"/>
          </a:xfrm>
          <a:prstGeom prst="rect">
            <a:avLst/>
          </a:prstGeom>
          <a:solidFill>
            <a:srgbClr val="89C5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矩形 1"/>
          <p:cNvSpPr/>
          <p:nvPr userDrawn="1"/>
        </p:nvSpPr>
        <p:spPr>
          <a:xfrm>
            <a:off x="200025" y="250420"/>
            <a:ext cx="8743950" cy="4642661"/>
          </a:xfrm>
          <a:prstGeom prst="rect">
            <a:avLst/>
          </a:prstGeom>
          <a:solidFill>
            <a:srgbClr val="EFEE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267705" y="1392718"/>
            <a:ext cx="4262437" cy="147637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4597166" y="1392572"/>
            <a:ext cx="4177717" cy="1510019"/>
          </a:xfrm>
          <a:prstGeom prst="rect">
            <a:avLst/>
          </a:prstGeom>
          <a:solidFill>
            <a:srgbClr val="A47D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矩形 1"/>
          <p:cNvSpPr/>
          <p:nvPr userDrawn="1"/>
        </p:nvSpPr>
        <p:spPr>
          <a:xfrm>
            <a:off x="200025" y="250420"/>
            <a:ext cx="8743950" cy="4642661"/>
          </a:xfrm>
          <a:prstGeom prst="rect">
            <a:avLst/>
          </a:prstGeom>
          <a:solidFill>
            <a:srgbClr val="EFEE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4" name="矩形: 圆角 3"/>
          <p:cNvSpPr/>
          <p:nvPr userDrawn="1"/>
        </p:nvSpPr>
        <p:spPr>
          <a:xfrm>
            <a:off x="711924" y="1574074"/>
            <a:ext cx="2005149" cy="2592978"/>
          </a:xfrm>
          <a:prstGeom prst="roundRect">
            <a:avLst>
              <a:gd name="adj" fmla="val 9501"/>
            </a:avLst>
          </a:prstGeom>
          <a:solidFill>
            <a:srgbClr val="A47D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819352" y="1723661"/>
            <a:ext cx="1790292" cy="941161"/>
          </a:xfrm>
          <a:prstGeom prst="roundRect">
            <a:avLst>
              <a:gd name="adj" fmla="val 15279"/>
            </a:avLst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椭圆 5"/>
          <p:cNvSpPr/>
          <p:nvPr userDrawn="1"/>
        </p:nvSpPr>
        <p:spPr>
          <a:xfrm>
            <a:off x="1417319" y="3814355"/>
            <a:ext cx="574765" cy="574765"/>
          </a:xfrm>
          <a:prstGeom prst="ellipse">
            <a:avLst/>
          </a:prstGeom>
          <a:solidFill>
            <a:srgbClr val="A47D69"/>
          </a:solidFill>
          <a:ln w="38100">
            <a:solidFill>
              <a:srgbClr val="EFEEE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7" name="矩形: 圆角 6"/>
          <p:cNvSpPr/>
          <p:nvPr userDrawn="1"/>
        </p:nvSpPr>
        <p:spPr>
          <a:xfrm>
            <a:off x="3579221" y="1574074"/>
            <a:ext cx="2005149" cy="2592978"/>
          </a:xfrm>
          <a:prstGeom prst="roundRect">
            <a:avLst>
              <a:gd name="adj" fmla="val 9501"/>
            </a:avLst>
          </a:prstGeom>
          <a:solidFill>
            <a:srgbClr val="A47D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8" name="图片占位符 4"/>
          <p:cNvSpPr>
            <a:spLocks noGrp="1"/>
          </p:cNvSpPr>
          <p:nvPr>
            <p:ph type="pic" sz="quarter" idx="11"/>
          </p:nvPr>
        </p:nvSpPr>
        <p:spPr>
          <a:xfrm>
            <a:off x="3686649" y="1723661"/>
            <a:ext cx="1790292" cy="941161"/>
          </a:xfrm>
          <a:prstGeom prst="roundRect">
            <a:avLst>
              <a:gd name="adj" fmla="val 15279"/>
            </a:avLst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椭圆 8"/>
          <p:cNvSpPr/>
          <p:nvPr userDrawn="1"/>
        </p:nvSpPr>
        <p:spPr>
          <a:xfrm>
            <a:off x="4284616" y="3814355"/>
            <a:ext cx="574765" cy="574765"/>
          </a:xfrm>
          <a:prstGeom prst="ellipse">
            <a:avLst/>
          </a:prstGeom>
          <a:solidFill>
            <a:srgbClr val="A47D69"/>
          </a:solidFill>
          <a:ln w="38100">
            <a:solidFill>
              <a:srgbClr val="EFEEE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10" name="矩形: 圆角 9"/>
          <p:cNvSpPr/>
          <p:nvPr userDrawn="1"/>
        </p:nvSpPr>
        <p:spPr>
          <a:xfrm>
            <a:off x="6446519" y="1574074"/>
            <a:ext cx="2005149" cy="2592978"/>
          </a:xfrm>
          <a:prstGeom prst="roundRect">
            <a:avLst>
              <a:gd name="adj" fmla="val 9501"/>
            </a:avLst>
          </a:prstGeom>
          <a:solidFill>
            <a:srgbClr val="A47D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11" name="图片占位符 4"/>
          <p:cNvSpPr>
            <a:spLocks noGrp="1"/>
          </p:cNvSpPr>
          <p:nvPr>
            <p:ph type="pic" sz="quarter" idx="12"/>
          </p:nvPr>
        </p:nvSpPr>
        <p:spPr>
          <a:xfrm>
            <a:off x="6553947" y="1723661"/>
            <a:ext cx="1790292" cy="941161"/>
          </a:xfrm>
          <a:prstGeom prst="roundRect">
            <a:avLst>
              <a:gd name="adj" fmla="val 15279"/>
            </a:avLst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12" name="椭圆 11"/>
          <p:cNvSpPr/>
          <p:nvPr userDrawn="1"/>
        </p:nvSpPr>
        <p:spPr>
          <a:xfrm>
            <a:off x="7151914" y="3814355"/>
            <a:ext cx="574765" cy="574765"/>
          </a:xfrm>
          <a:prstGeom prst="ellipse">
            <a:avLst/>
          </a:prstGeom>
          <a:solidFill>
            <a:srgbClr val="A47D69"/>
          </a:solidFill>
          <a:ln w="38100">
            <a:solidFill>
              <a:srgbClr val="EFEEE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E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hyperlink" Target="https://commonslibrary.parliament.uk/the-uks-changing-population/" TargetMode="Externa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3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4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2" Type="http://schemas.microsoft.com/office/2007/relationships/media" Target="../media/media7.m4a"/><Relationship Id="rId1" Type="http://schemas.openxmlformats.org/officeDocument/2006/relationships/tags" Target="../tags/tag5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2" Type="http://schemas.microsoft.com/office/2007/relationships/media" Target="../media/media8.m4a"/><Relationship Id="rId1" Type="http://schemas.openxmlformats.org/officeDocument/2006/relationships/tags" Target="../tags/tag6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7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8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1.m4a"/><Relationship Id="rId2" Type="http://schemas.microsoft.com/office/2007/relationships/media" Target="../media/media11.m4a"/><Relationship Id="rId1" Type="http://schemas.openxmlformats.org/officeDocument/2006/relationships/tags" Target="../tags/tag9.xml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m4a"/><Relationship Id="rId2" Type="http://schemas.microsoft.com/office/2007/relationships/media" Target="../media/media12.m4a"/><Relationship Id="rId1" Type="http://schemas.openxmlformats.org/officeDocument/2006/relationships/tags" Target="../tags/tag10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m4a"/><Relationship Id="rId2" Type="http://schemas.microsoft.com/office/2007/relationships/media" Target="../media/media13.m4a"/><Relationship Id="rId1" Type="http://schemas.openxmlformats.org/officeDocument/2006/relationships/tags" Target="../tags/tag11.xml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矩形 24"/>
          <p:cNvSpPr/>
          <p:nvPr/>
        </p:nvSpPr>
        <p:spPr bwMode="auto">
          <a:xfrm>
            <a:off x="398780" y="448945"/>
            <a:ext cx="7842250" cy="2122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en-US" sz="4400" kern="100" dirty="0">
                <a:solidFill>
                  <a:srgbClr val="AD8555"/>
                </a:solidFill>
                <a:latin typeface="Cinzel" panose="00000500000000000000" charset="0"/>
                <a:ea typeface="Open Sans" panose="020B0606030504020204" charset="0"/>
                <a:cs typeface="Cinzel" panose="00000500000000000000" charset="0"/>
              </a:rPr>
              <a:t>Evaluating the Care and Support Needs of Older People</a:t>
            </a:r>
          </a:p>
        </p:txBody>
      </p:sp>
      <p:sp>
        <p:nvSpPr>
          <p:cNvPr id="32" name="矩形 31"/>
          <p:cNvSpPr/>
          <p:nvPr/>
        </p:nvSpPr>
        <p:spPr>
          <a:xfrm>
            <a:off x="2252345" y="2781300"/>
            <a:ext cx="4639310" cy="11088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US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Module Title: Empowering the older person</a:t>
            </a:r>
          </a:p>
          <a:p>
            <a:pPr lvl="0" algn="ctr">
              <a:lnSpc>
                <a:spcPct val="150000"/>
              </a:lnSpc>
            </a:pPr>
            <a:r>
              <a:rPr lang="en-US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Module Code: BMHP6027</a:t>
            </a:r>
          </a:p>
          <a:p>
            <a:pPr lvl="0" algn="ctr">
              <a:lnSpc>
                <a:spcPct val="150000"/>
              </a:lnSpc>
            </a:pPr>
            <a:r>
              <a:rPr lang="en-US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Student Name: Aliya Atik</a:t>
            </a:r>
          </a:p>
          <a:p>
            <a:pPr lvl="0" algn="ctr">
              <a:lnSpc>
                <a:spcPct val="150000"/>
              </a:lnSpc>
            </a:pPr>
            <a:r>
              <a:rPr lang="en-US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Student ID:  2323993</a:t>
            </a:r>
          </a:p>
          <a:p>
            <a:pPr lvl="0" algn="ctr">
              <a:lnSpc>
                <a:spcPct val="150000"/>
              </a:lnSpc>
            </a:pPr>
            <a:r>
              <a:rPr lang="en-US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Lecturers name:  Dr </a:t>
            </a:r>
            <a:r>
              <a:rPr lang="en-US" altLang="en-US" sz="900">
                <a:solidFill>
                  <a:schemeClr val="tx1">
                    <a:lumMod val="50000"/>
                    <a:lumOff val="50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Kennedy Obohwemu </a:t>
            </a:r>
            <a:endParaRPr lang="en-US" altLang="en-US" sz="900" dirty="0">
              <a:solidFill>
                <a:schemeClr val="tx1">
                  <a:lumMod val="50000"/>
                  <a:lumOff val="50000"/>
                </a:schemeClr>
              </a:solidFill>
              <a:latin typeface="Open Sans" panose="020B0606030504020204" charset="0"/>
              <a:ea typeface="Open Sans" panose="020B0606030504020204" charset="0"/>
              <a:cs typeface="Open Sans" panose="020B0606030504020204" charset="0"/>
            </a:endParaRP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58E9E33E-2299-1C52-15BF-1AB6D2F6C7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956"/>
    </mc:Choice>
    <mc:Fallback>
      <p:transition spd="slow" advTm="189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椭圆 5"/>
          <p:cNvSpPr/>
          <p:nvPr/>
        </p:nvSpPr>
        <p:spPr>
          <a:xfrm>
            <a:off x="4693024" y="1136277"/>
            <a:ext cx="369794" cy="369794"/>
          </a:xfrm>
          <a:prstGeom prst="ellipse">
            <a:avLst/>
          </a:prstGeom>
          <a:solidFill>
            <a:srgbClr val="CEE7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7" name="矩形 6"/>
          <p:cNvSpPr/>
          <p:nvPr/>
        </p:nvSpPr>
        <p:spPr bwMode="auto">
          <a:xfrm>
            <a:off x="1671239" y="163"/>
            <a:ext cx="6087272" cy="706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altLang="en-US" sz="4000" b="1" kern="100">
                <a:solidFill>
                  <a:srgbClr val="AE8A77"/>
                </a:solidFill>
                <a:latin typeface="Cinzel" panose="00000500000000000000" charset="0"/>
                <a:ea typeface="Open Sans" panose="020B0606030504020204" charset="0"/>
                <a:cs typeface="Cinzel" panose="00000500000000000000" charset="0"/>
              </a:rPr>
              <a:t>Introduction</a:t>
            </a:r>
          </a:p>
        </p:txBody>
      </p:sp>
      <p:sp>
        <p:nvSpPr>
          <p:cNvPr id="8" name="矩形 7"/>
          <p:cNvSpPr/>
          <p:nvPr/>
        </p:nvSpPr>
        <p:spPr>
          <a:xfrm>
            <a:off x="635" y="786765"/>
            <a:ext cx="4950460" cy="268732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The UK is experiencing rapid population ageing.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Around 19% of the population is aged 65 years and above (Centre for Ageing Better, 2025).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The longer people are living for, the more they will be needing health and social care services (NHS England, 2019).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Elderly people are typically grappling with a variety of physical, psychological, and social problems (WHO, 2025).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Quality care should enable independence, good level of dignity, wellbeing, and quality of life (WHO, 2022).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5290" y="786765"/>
            <a:ext cx="3594100" cy="258889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062220" y="3551555"/>
            <a:ext cx="4027805" cy="23114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/>
              <a:t>The UK Age population (Source: </a:t>
            </a:r>
            <a:r>
              <a:rPr lang="en-US" sz="1200">
                <a:hlinkClick r:id="rId5" action="ppaction://hlinkfile"/>
              </a:rPr>
              <a:t>UK Parliament, 2024</a:t>
            </a:r>
            <a:r>
              <a:rPr lang="en-US" sz="1200"/>
              <a:t>)</a:t>
            </a:r>
          </a:p>
        </p:txBody>
      </p:sp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E4C8FE6D-1D1E-4C03-99A4-7A2E296FF0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223"/>
    </mc:Choice>
    <mc:Fallback>
      <p:transition spd="slow" advTm="772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/>
          <p:cNvSpPr/>
          <p:nvPr/>
        </p:nvSpPr>
        <p:spPr>
          <a:xfrm>
            <a:off x="2044700" y="1092200"/>
            <a:ext cx="7021195" cy="3275330"/>
          </a:xfrm>
          <a:prstGeom prst="rect">
            <a:avLst/>
          </a:prstGeom>
          <a:solidFill>
            <a:srgbClr val="89C5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044700" y="1076325"/>
            <a:ext cx="3531870" cy="313817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indent="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None/>
              <a:defRPr/>
            </a:pPr>
            <a:r>
              <a:rPr kumimoji="0" lang="en-US" altLang="en-US" sz="1200" b="1" i="0" u="sng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Functional Ability</a:t>
            </a:r>
          </a:p>
          <a:p>
            <a:pPr indent="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None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WHO (2022) has defined healthy ageing as a process of maintaining functional ability that allows wellbeing.</a:t>
            </a:r>
          </a:p>
          <a:p>
            <a:pPr indent="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None/>
              <a:defRPr/>
            </a:pPr>
            <a:r>
              <a:rPr kumimoji="0" lang="en-US" altLang="en-US" sz="1200" b="1" i="0" u="sng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Includes:</a:t>
            </a:r>
          </a:p>
          <a:p>
            <a:pPr marL="171450" indent="-17145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Char char="ü"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Mobility and physical functioning.</a:t>
            </a:r>
          </a:p>
          <a:p>
            <a:pPr marL="171450" indent="-17145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Char char="ü"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Cognitive functioning.</a:t>
            </a:r>
          </a:p>
          <a:p>
            <a:pPr marL="171450" indent="-17145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Char char="ü"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Emotional wellbeing.</a:t>
            </a:r>
          </a:p>
          <a:p>
            <a:pPr marL="171450" indent="-17145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Char char="ü"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Social participation.</a:t>
            </a:r>
          </a:p>
          <a:p>
            <a:pPr marL="171450" indent="-171450"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buFont typeface="Wingdings" panose="05000000000000000000" charset="0"/>
              <a:buChar char="ü"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Ability to make choices and remain independent.</a:t>
            </a:r>
            <a:endParaRPr kumimoji="0" lang="zh-CN" altLang="en-US" sz="1200" b="0" i="0" u="none" strike="noStrike" kern="1200" cap="none" spc="0" normalizeH="0" baseline="0" noProof="0" err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Open Sans" panose="020B0606030504020204" charset="0"/>
              <a:ea typeface="Open Sans" panose="020B0606030504020204" charset="0"/>
              <a:cs typeface="Open Sans" panose="020B0606030504020204" charset="0"/>
              <a:sym typeface="+mn-lt"/>
            </a:endParaRPr>
          </a:p>
        </p:txBody>
      </p:sp>
      <p:sp>
        <p:nvSpPr>
          <p:cNvPr id="3" name="文本框 2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0" y="0"/>
            <a:ext cx="914336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Understanding Healthy Ageing and Functional Ability</a:t>
            </a:r>
          </a:p>
        </p:txBody>
      </p:sp>
      <p:sp>
        <p:nvSpPr>
          <p:cNvPr id="5" name="矩形 8"/>
          <p:cNvSpPr/>
          <p:nvPr/>
        </p:nvSpPr>
        <p:spPr>
          <a:xfrm>
            <a:off x="5893435" y="1092200"/>
            <a:ext cx="3249930" cy="8801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/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r>
              <a:rPr kumimoji="0" lang="en-US" altLang="en-US" sz="1200" b="1" i="0" u="sng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Evaluation</a:t>
            </a: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✔ Focuses on strengths rather than illness.</a:t>
            </a: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✔ Supports person-centred care.</a:t>
            </a: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✖ Functional ability is influenced by socioeconomic inequalities.</a:t>
            </a: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✖ Some older adults face barriers despite policy commitments.</a:t>
            </a: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Open Sans" panose="020B0606030504020204" charset="0"/>
              <a:ea typeface="Open Sans" panose="020B0606030504020204" charset="0"/>
              <a:cs typeface="Open Sans" panose="020B0606030504020204" charset="0"/>
              <a:sym typeface="+mn-lt"/>
            </a:endParaRP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lt"/>
              </a:rPr>
              <a:t>Activity Theory suggests active engagement promotes wellbeing in later life (Havighurst, 1961).</a:t>
            </a:r>
          </a:p>
          <a:p>
            <a:pPr defTabSz="685800">
              <a:lnSpc>
                <a:spcPct val="150000"/>
              </a:lnSpc>
              <a:buClr>
                <a:srgbClr val="E7E6E6">
                  <a:lumMod val="10000"/>
                </a:srgbClr>
              </a:buClr>
              <a:defRPr/>
            </a:pPr>
            <a:endParaRPr kumimoji="0" lang="zh-CN" altLang="en-US" sz="1200" b="0" i="0" u="none" strike="noStrike" kern="1200" cap="none" spc="0" normalizeH="0" baseline="0" noProof="0" err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Open Sans" panose="020B0606030504020204" charset="0"/>
              <a:ea typeface="Open Sans" panose="020B0606030504020204" charset="0"/>
              <a:cs typeface="Open Sans" panose="020B0606030504020204" charset="0"/>
              <a:sym typeface="+mn-lt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706880"/>
            <a:ext cx="1992630" cy="1729740"/>
          </a:xfrm>
          <a:prstGeom prst="rect">
            <a:avLst/>
          </a:prstGeom>
        </p:spPr>
      </p:pic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FAB46373-1CC5-BD60-B6EB-61CB1336F3A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988"/>
    </mc:Choice>
    <mc:Fallback>
      <p:transition spd="slow" advTm="869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>
            <a:spLocks noChangeArrowheads="1"/>
          </p:cNvSpPr>
          <p:nvPr/>
        </p:nvSpPr>
        <p:spPr bwMode="auto">
          <a:xfrm>
            <a:off x="2444115" y="239395"/>
            <a:ext cx="583120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Care Needs of Older People</a:t>
            </a:r>
          </a:p>
        </p:txBody>
      </p:sp>
      <p:sp>
        <p:nvSpPr>
          <p:cNvPr id="8" name="文本框 7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2443872" y="1241314"/>
            <a:ext cx="1802130" cy="3067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1400" b="1" i="0" u="sng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Major Care Needs</a:t>
            </a:r>
            <a:r>
              <a:rPr kumimoji="0" lang="zh-CN" altLang="en-US" sz="14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10" name="矩形 9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2320925" y="1578610"/>
            <a:ext cx="2845435" cy="194564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Management of chronic conditions.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Medication support.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Personal care assistance.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Dementia care.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Nutritional support.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Fall prevention.</a:t>
            </a:r>
          </a:p>
        </p:txBody>
      </p:sp>
      <p:sp>
        <p:nvSpPr>
          <p:cNvPr id="16" name="文本框 15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6177280" y="1083310"/>
            <a:ext cx="1653540" cy="4184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altLang="en-US" sz="1400" b="1" u="sng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Evaluation</a:t>
            </a:r>
            <a:endParaRPr kumimoji="0" lang="en-US" altLang="en-US" sz="1400" b="1" i="0" u="sng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Open Sans" panose="020B0606030504020204" charset="0"/>
              <a:ea typeface="Open Sans" panose="020B0606030504020204" charset="0"/>
              <a:cs typeface="Open Sans" panose="020B0606030504020204" charset="0"/>
              <a:sym typeface="Open Sans" panose="020B0606030504020204" charset="0"/>
            </a:endParaRPr>
          </a:p>
        </p:txBody>
      </p:sp>
      <p:sp>
        <p:nvSpPr>
          <p:cNvPr id="17" name="矩形 16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5420995" y="1516380"/>
            <a:ext cx="3714115" cy="240919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Integrated care </a:t>
            </a: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can enhance outcomes for individuals who have multiple conditions (NHS England, 2024).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However, lack of continuity of services can contribute to late treatment and hospitalisation.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There remain workforce shortages impacting quality of care (Skills for Care, 2025).</a:t>
            </a:r>
          </a:p>
        </p:txBody>
      </p:sp>
      <p:sp>
        <p:nvSpPr>
          <p:cNvPr id="15" name="矩形 14"/>
          <p:cNvSpPr/>
          <p:nvPr/>
        </p:nvSpPr>
        <p:spPr>
          <a:xfrm>
            <a:off x="682507" y="3939872"/>
            <a:ext cx="7778985" cy="922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Example:</a:t>
            </a:r>
          </a:p>
          <a:p>
            <a:pPr algn="ctr">
              <a:lnSpc>
                <a:spcPct val="150000"/>
              </a:lnSpc>
            </a:pPr>
            <a:r>
              <a:rPr lang="en-US" altLang="en-US" sz="120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Health and social care coordination support is often needed for older adults with dementia but there is a significant difference in provision across regions (Giebel et al., 2025). </a:t>
            </a:r>
          </a:p>
        </p:txBody>
      </p:sp>
      <p:sp>
        <p:nvSpPr>
          <p:cNvPr id="7" name="Rectangle 6"/>
          <p:cNvSpPr/>
          <p:nvPr/>
        </p:nvSpPr>
        <p:spPr>
          <a:xfrm>
            <a:off x="2320925" y="3430905"/>
            <a:ext cx="2251075" cy="23876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/>
              <a:t>Source: Reeves et al. (2025)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706880"/>
            <a:ext cx="1992630" cy="1729740"/>
          </a:xfrm>
          <a:prstGeom prst="rect">
            <a:avLst/>
          </a:prstGeom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C9742D05-058F-E36F-B33E-701FEC0194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862"/>
    </mc:Choice>
    <mc:Fallback>
      <p:transition spd="slow" advTm="718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166382" y="1401385"/>
            <a:ext cx="246253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Empowerment Involves</a:t>
            </a:r>
            <a:r>
              <a:rPr lang="zh-CN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5" name="矩形 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166370" y="1892300"/>
            <a:ext cx="3184525" cy="210058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Choice and control.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Shared decision-making.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Access to information.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Self-management of health.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Digital inclusion.</a:t>
            </a:r>
          </a:p>
        </p:txBody>
      </p:sp>
      <p:sp>
        <p:nvSpPr>
          <p:cNvPr id="38" name="文本框 37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5887006" y="1555055"/>
            <a:ext cx="131445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zh-CN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Assessment</a:t>
            </a:r>
          </a:p>
        </p:txBody>
      </p:sp>
      <p:sp>
        <p:nvSpPr>
          <p:cNvPr id="39" name="矩形 38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3735070" y="1892300"/>
            <a:ext cx="5319395" cy="17532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✔Empowerment leads to better quality of life and satisfaction.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Autonomy is strengthened with person centred approaches.</a:t>
            </a: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However,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many older adults say they are not involved much in care decisions.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digital health could have an unintentional exclusionary effect on some older adults.</a:t>
            </a:r>
          </a:p>
        </p:txBody>
      </p:sp>
      <p:sp>
        <p:nvSpPr>
          <p:cNvPr id="46" name="矩形 45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791845" y="4739005"/>
            <a:ext cx="6768465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Person-Centred Care Theory (Kitwood, 1997) emphasises dignity, individuality, and respect.</a:t>
            </a:r>
          </a:p>
        </p:txBody>
      </p:sp>
      <p:sp>
        <p:nvSpPr>
          <p:cNvPr id="2" name="文本框 1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720090" y="117475"/>
            <a:ext cx="797369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b="1">
                <a:solidFill>
                  <a:srgbClr val="AD8555"/>
                </a:solidFill>
                <a:latin typeface="Cinzel" panose="00000500000000000000" charset="0"/>
                <a:ea typeface="Open Sans" panose="020B0606030504020204" charset="0"/>
                <a:cs typeface="Cinzel" panose="00000500000000000000" charset="0"/>
              </a:rPr>
              <a:t>Empowerment Needs of Older People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46B24BE-FD69-7512-BD00-24EEFEBFA26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634"/>
    </mc:Choice>
    <mc:Fallback>
      <p:transition spd="slow" advTm="736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椭圆 1"/>
          <p:cNvSpPr/>
          <p:nvPr/>
        </p:nvSpPr>
        <p:spPr>
          <a:xfrm>
            <a:off x="3097992" y="2668455"/>
            <a:ext cx="1632083" cy="1632083"/>
          </a:xfrm>
          <a:prstGeom prst="ellipse">
            <a:avLst/>
          </a:prstGeom>
          <a:solidFill>
            <a:srgbClr val="FDDABF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4413924" y="2668455"/>
            <a:ext cx="1632083" cy="1632083"/>
          </a:xfrm>
          <a:prstGeom prst="ellipse">
            <a:avLst/>
          </a:prstGeom>
          <a:solidFill>
            <a:srgbClr val="B0D8D3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9" name="椭圆 8"/>
          <p:cNvSpPr/>
          <p:nvPr/>
        </p:nvSpPr>
        <p:spPr>
          <a:xfrm>
            <a:off x="3754224" y="1401648"/>
            <a:ext cx="1632083" cy="1632083"/>
          </a:xfrm>
          <a:prstGeom prst="ellipse">
            <a:avLst/>
          </a:prstGeom>
          <a:solidFill>
            <a:srgbClr val="AD8555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14" name="文本框 1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5521608" y="888251"/>
            <a:ext cx="245554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Key Support Requirements</a:t>
            </a:r>
            <a:r>
              <a:rPr lang="zh-CN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21" name="矩形 20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5608955" y="1195070"/>
            <a:ext cx="2974975" cy="156337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Social support.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Emotional support.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Financial support.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Housing adaptations.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Community engagement.</a:t>
            </a:r>
          </a:p>
        </p:txBody>
      </p:sp>
      <p:sp>
        <p:nvSpPr>
          <p:cNvPr id="22" name="文本框 21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6273216" y="2850712"/>
            <a:ext cx="1068705" cy="275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zh-CN"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Assessment</a:t>
            </a:r>
            <a:r>
              <a:rPr lang="zh-CN" altLang="en-US" sz="12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23" name="矩形 2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6169025" y="3126105"/>
            <a:ext cx="2974975" cy="121856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Social isolation is strongly linked to:</a:t>
            </a:r>
          </a:p>
          <a:p>
            <a:pPr marL="628650" lvl="1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Depression.</a:t>
            </a:r>
          </a:p>
          <a:p>
            <a:pPr marL="628650" lvl="1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Poor physical health.</a:t>
            </a:r>
          </a:p>
          <a:p>
            <a:pPr marL="628650" lvl="1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Increased mortality risk.</a:t>
            </a:r>
          </a:p>
        </p:txBody>
      </p:sp>
      <p:sp>
        <p:nvSpPr>
          <p:cNvPr id="24" name="文本框 2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720220" y="2992654"/>
            <a:ext cx="205041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r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Best Practice Example</a:t>
            </a:r>
            <a:r>
              <a:rPr lang="zh-CN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25" name="矩形 2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66675" y="3299460"/>
            <a:ext cx="3030855" cy="922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Social prescribing schemes link older people to services and events in the community (Wong et al., 2026).</a:t>
            </a:r>
          </a:p>
        </p:txBody>
      </p:sp>
      <p:sp>
        <p:nvSpPr>
          <p:cNvPr id="15" name="Freeform 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SpPr>
            <a:spLocks noEditPoints="1"/>
          </p:cNvSpPr>
          <p:nvPr/>
        </p:nvSpPr>
        <p:spPr bwMode="auto">
          <a:xfrm>
            <a:off x="3641334" y="3260544"/>
            <a:ext cx="545399" cy="447904"/>
          </a:xfrm>
          <a:custGeom>
            <a:avLst/>
            <a:gdLst>
              <a:gd name="T0" fmla="*/ 689 w 746"/>
              <a:gd name="T1" fmla="*/ 125 h 638"/>
              <a:gd name="T2" fmla="*/ 552 w 746"/>
              <a:gd name="T3" fmla="*/ 125 h 638"/>
              <a:gd name="T4" fmla="*/ 552 w 746"/>
              <a:gd name="T5" fmla="*/ 57 h 638"/>
              <a:gd name="T6" fmla="*/ 495 w 746"/>
              <a:gd name="T7" fmla="*/ 0 h 638"/>
              <a:gd name="T8" fmla="*/ 253 w 746"/>
              <a:gd name="T9" fmla="*/ 0 h 638"/>
              <a:gd name="T10" fmla="*/ 196 w 746"/>
              <a:gd name="T11" fmla="*/ 57 h 638"/>
              <a:gd name="T12" fmla="*/ 196 w 746"/>
              <a:gd name="T13" fmla="*/ 125 h 638"/>
              <a:gd name="T14" fmla="*/ 57 w 746"/>
              <a:gd name="T15" fmla="*/ 125 h 638"/>
              <a:gd name="T16" fmla="*/ 0 w 746"/>
              <a:gd name="T17" fmla="*/ 182 h 638"/>
              <a:gd name="T18" fmla="*/ 0 w 746"/>
              <a:gd name="T19" fmla="*/ 581 h 638"/>
              <a:gd name="T20" fmla="*/ 57 w 746"/>
              <a:gd name="T21" fmla="*/ 638 h 638"/>
              <a:gd name="T22" fmla="*/ 689 w 746"/>
              <a:gd name="T23" fmla="*/ 638 h 638"/>
              <a:gd name="T24" fmla="*/ 746 w 746"/>
              <a:gd name="T25" fmla="*/ 581 h 638"/>
              <a:gd name="T26" fmla="*/ 746 w 746"/>
              <a:gd name="T27" fmla="*/ 182 h 638"/>
              <a:gd name="T28" fmla="*/ 689 w 746"/>
              <a:gd name="T29" fmla="*/ 125 h 638"/>
              <a:gd name="T30" fmla="*/ 239 w 746"/>
              <a:gd name="T31" fmla="*/ 57 h 638"/>
              <a:gd name="T32" fmla="*/ 253 w 746"/>
              <a:gd name="T33" fmla="*/ 44 h 638"/>
              <a:gd name="T34" fmla="*/ 495 w 746"/>
              <a:gd name="T35" fmla="*/ 44 h 638"/>
              <a:gd name="T36" fmla="*/ 508 w 746"/>
              <a:gd name="T37" fmla="*/ 57 h 638"/>
              <a:gd name="T38" fmla="*/ 508 w 746"/>
              <a:gd name="T39" fmla="*/ 125 h 638"/>
              <a:gd name="T40" fmla="*/ 239 w 746"/>
              <a:gd name="T41" fmla="*/ 125 h 638"/>
              <a:gd name="T42" fmla="*/ 239 w 746"/>
              <a:gd name="T43" fmla="*/ 57 h 638"/>
              <a:gd name="T44" fmla="*/ 57 w 746"/>
              <a:gd name="T45" fmla="*/ 169 h 638"/>
              <a:gd name="T46" fmla="*/ 689 w 746"/>
              <a:gd name="T47" fmla="*/ 169 h 638"/>
              <a:gd name="T48" fmla="*/ 703 w 746"/>
              <a:gd name="T49" fmla="*/ 182 h 638"/>
              <a:gd name="T50" fmla="*/ 703 w 746"/>
              <a:gd name="T51" fmla="*/ 295 h 638"/>
              <a:gd name="T52" fmla="*/ 545 w 746"/>
              <a:gd name="T53" fmla="*/ 295 h 638"/>
              <a:gd name="T54" fmla="*/ 545 w 746"/>
              <a:gd name="T55" fmla="*/ 267 h 638"/>
              <a:gd name="T56" fmla="*/ 501 w 746"/>
              <a:gd name="T57" fmla="*/ 267 h 638"/>
              <a:gd name="T58" fmla="*/ 501 w 746"/>
              <a:gd name="T59" fmla="*/ 295 h 638"/>
              <a:gd name="T60" fmla="*/ 245 w 746"/>
              <a:gd name="T61" fmla="*/ 295 h 638"/>
              <a:gd name="T62" fmla="*/ 245 w 746"/>
              <a:gd name="T63" fmla="*/ 266 h 638"/>
              <a:gd name="T64" fmla="*/ 201 w 746"/>
              <a:gd name="T65" fmla="*/ 266 h 638"/>
              <a:gd name="T66" fmla="*/ 201 w 746"/>
              <a:gd name="T67" fmla="*/ 295 h 638"/>
              <a:gd name="T68" fmla="*/ 43 w 746"/>
              <a:gd name="T69" fmla="*/ 295 h 638"/>
              <a:gd name="T70" fmla="*/ 43 w 746"/>
              <a:gd name="T71" fmla="*/ 182 h 638"/>
              <a:gd name="T72" fmla="*/ 57 w 746"/>
              <a:gd name="T73" fmla="*/ 169 h 638"/>
              <a:gd name="T74" fmla="*/ 689 w 746"/>
              <a:gd name="T75" fmla="*/ 594 h 638"/>
              <a:gd name="T76" fmla="*/ 57 w 746"/>
              <a:gd name="T77" fmla="*/ 594 h 638"/>
              <a:gd name="T78" fmla="*/ 43 w 746"/>
              <a:gd name="T79" fmla="*/ 581 h 638"/>
              <a:gd name="T80" fmla="*/ 43 w 746"/>
              <a:gd name="T81" fmla="*/ 338 h 638"/>
              <a:gd name="T82" fmla="*/ 201 w 746"/>
              <a:gd name="T83" fmla="*/ 338 h 638"/>
              <a:gd name="T84" fmla="*/ 201 w 746"/>
              <a:gd name="T85" fmla="*/ 368 h 638"/>
              <a:gd name="T86" fmla="*/ 245 w 746"/>
              <a:gd name="T87" fmla="*/ 368 h 638"/>
              <a:gd name="T88" fmla="*/ 245 w 746"/>
              <a:gd name="T89" fmla="*/ 338 h 638"/>
              <a:gd name="T90" fmla="*/ 501 w 746"/>
              <a:gd name="T91" fmla="*/ 338 h 638"/>
              <a:gd name="T92" fmla="*/ 501 w 746"/>
              <a:gd name="T93" fmla="*/ 369 h 638"/>
              <a:gd name="T94" fmla="*/ 545 w 746"/>
              <a:gd name="T95" fmla="*/ 369 h 638"/>
              <a:gd name="T96" fmla="*/ 545 w 746"/>
              <a:gd name="T97" fmla="*/ 338 h 638"/>
              <a:gd name="T98" fmla="*/ 703 w 746"/>
              <a:gd name="T99" fmla="*/ 338 h 638"/>
              <a:gd name="T100" fmla="*/ 703 w 746"/>
              <a:gd name="T101" fmla="*/ 581 h 638"/>
              <a:gd name="T102" fmla="*/ 689 w 746"/>
              <a:gd name="T103" fmla="*/ 594 h 6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EF9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cs typeface="Open Sans" panose="020B0606030504020204" charset="0"/>
            </a:endParaRPr>
          </a:p>
        </p:txBody>
      </p:sp>
      <p:grpSp>
        <p:nvGrpSpPr>
          <p:cNvPr id="16" name="Group 1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4250212" y="1918243"/>
            <a:ext cx="643575" cy="523877"/>
            <a:chOff x="2425" y="1235"/>
            <a:chExt cx="912" cy="771"/>
          </a:xfrm>
          <a:solidFill>
            <a:srgbClr val="FFFEF9"/>
          </a:solidFill>
        </p:grpSpPr>
        <p:sp>
          <p:nvSpPr>
            <p:cNvPr id="17" name="Freeform 16"/>
            <p:cNvSpPr/>
            <p:nvPr/>
          </p:nvSpPr>
          <p:spPr bwMode="auto">
            <a:xfrm>
              <a:off x="2625" y="1422"/>
              <a:ext cx="513" cy="214"/>
            </a:xfrm>
            <a:custGeom>
              <a:avLst/>
              <a:gdLst>
                <a:gd name="T0" fmla="*/ 348 w 513"/>
                <a:gd name="T1" fmla="*/ 0 h 214"/>
                <a:gd name="T2" fmla="*/ 210 w 513"/>
                <a:gd name="T3" fmla="*/ 139 h 214"/>
                <a:gd name="T4" fmla="*/ 119 w 513"/>
                <a:gd name="T5" fmla="*/ 48 h 214"/>
                <a:gd name="T6" fmla="*/ 0 w 513"/>
                <a:gd name="T7" fmla="*/ 166 h 214"/>
                <a:gd name="T8" fmla="*/ 38 w 513"/>
                <a:gd name="T9" fmla="*/ 202 h 214"/>
                <a:gd name="T10" fmla="*/ 119 w 513"/>
                <a:gd name="T11" fmla="*/ 123 h 214"/>
                <a:gd name="T12" fmla="*/ 210 w 513"/>
                <a:gd name="T13" fmla="*/ 214 h 214"/>
                <a:gd name="T14" fmla="*/ 348 w 513"/>
                <a:gd name="T15" fmla="*/ 76 h 214"/>
                <a:gd name="T16" fmla="*/ 475 w 513"/>
                <a:gd name="T17" fmla="*/ 202 h 214"/>
                <a:gd name="T18" fmla="*/ 513 w 513"/>
                <a:gd name="T19" fmla="*/ 165 h 214"/>
                <a:gd name="T20" fmla="*/ 348 w 513"/>
                <a:gd name="T21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18" name="Freeform 17"/>
            <p:cNvSpPr>
              <a:spLocks noEditPoints="1"/>
            </p:cNvSpPr>
            <p:nvPr/>
          </p:nvSpPr>
          <p:spPr bwMode="auto">
            <a:xfrm>
              <a:off x="2425" y="1235"/>
              <a:ext cx="912" cy="771"/>
            </a:xfrm>
            <a:custGeom>
              <a:avLst/>
              <a:gdLst>
                <a:gd name="T0" fmla="*/ 912 w 912"/>
                <a:gd name="T1" fmla="*/ 54 h 771"/>
                <a:gd name="T2" fmla="*/ 912 w 912"/>
                <a:gd name="T3" fmla="*/ 0 h 771"/>
                <a:gd name="T4" fmla="*/ 2 w 912"/>
                <a:gd name="T5" fmla="*/ 0 h 771"/>
                <a:gd name="T6" fmla="*/ 2 w 912"/>
                <a:gd name="T7" fmla="*/ 54 h 771"/>
                <a:gd name="T8" fmla="*/ 30 w 912"/>
                <a:gd name="T9" fmla="*/ 54 h 771"/>
                <a:gd name="T10" fmla="*/ 30 w 912"/>
                <a:gd name="T11" fmla="*/ 541 h 771"/>
                <a:gd name="T12" fmla="*/ 0 w 912"/>
                <a:gd name="T13" fmla="*/ 541 h 771"/>
                <a:gd name="T14" fmla="*/ 0 w 912"/>
                <a:gd name="T15" fmla="*/ 594 h 771"/>
                <a:gd name="T16" fmla="*/ 30 w 912"/>
                <a:gd name="T17" fmla="*/ 594 h 771"/>
                <a:gd name="T18" fmla="*/ 30 w 912"/>
                <a:gd name="T19" fmla="*/ 595 h 771"/>
                <a:gd name="T20" fmla="*/ 429 w 912"/>
                <a:gd name="T21" fmla="*/ 595 h 771"/>
                <a:gd name="T22" fmla="*/ 429 w 912"/>
                <a:gd name="T23" fmla="*/ 718 h 771"/>
                <a:gd name="T24" fmla="*/ 367 w 912"/>
                <a:gd name="T25" fmla="*/ 718 h 771"/>
                <a:gd name="T26" fmla="*/ 367 w 912"/>
                <a:gd name="T27" fmla="*/ 771 h 771"/>
                <a:gd name="T28" fmla="*/ 545 w 912"/>
                <a:gd name="T29" fmla="*/ 771 h 771"/>
                <a:gd name="T30" fmla="*/ 545 w 912"/>
                <a:gd name="T31" fmla="*/ 718 h 771"/>
                <a:gd name="T32" fmla="*/ 482 w 912"/>
                <a:gd name="T33" fmla="*/ 718 h 771"/>
                <a:gd name="T34" fmla="*/ 482 w 912"/>
                <a:gd name="T35" fmla="*/ 595 h 771"/>
                <a:gd name="T36" fmla="*/ 885 w 912"/>
                <a:gd name="T37" fmla="*/ 595 h 771"/>
                <a:gd name="T38" fmla="*/ 885 w 912"/>
                <a:gd name="T39" fmla="*/ 594 h 771"/>
                <a:gd name="T40" fmla="*/ 911 w 912"/>
                <a:gd name="T41" fmla="*/ 594 h 771"/>
                <a:gd name="T42" fmla="*/ 911 w 912"/>
                <a:gd name="T43" fmla="*/ 541 h 771"/>
                <a:gd name="T44" fmla="*/ 885 w 912"/>
                <a:gd name="T45" fmla="*/ 541 h 771"/>
                <a:gd name="T46" fmla="*/ 885 w 912"/>
                <a:gd name="T47" fmla="*/ 54 h 771"/>
                <a:gd name="T48" fmla="*/ 912 w 912"/>
                <a:gd name="T49" fmla="*/ 54 h 771"/>
                <a:gd name="T50" fmla="*/ 83 w 912"/>
                <a:gd name="T51" fmla="*/ 541 h 771"/>
                <a:gd name="T52" fmla="*/ 83 w 912"/>
                <a:gd name="T53" fmla="*/ 55 h 771"/>
                <a:gd name="T54" fmla="*/ 832 w 912"/>
                <a:gd name="T55" fmla="*/ 55 h 771"/>
                <a:gd name="T56" fmla="*/ 832 w 912"/>
                <a:gd name="T57" fmla="*/ 541 h 771"/>
                <a:gd name="T58" fmla="*/ 83 w 912"/>
                <a:gd name="T59" fmla="*/ 541 h 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19" name="Group 20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4921862" y="3227286"/>
            <a:ext cx="699902" cy="504698"/>
            <a:chOff x="2423" y="1278"/>
            <a:chExt cx="912" cy="683"/>
          </a:xfrm>
          <a:solidFill>
            <a:srgbClr val="FFFEF9"/>
          </a:solidFill>
        </p:grpSpPr>
        <p:sp>
          <p:nvSpPr>
            <p:cNvPr id="20" name="Freeform 21"/>
            <p:cNvSpPr/>
            <p:nvPr/>
          </p:nvSpPr>
          <p:spPr bwMode="auto">
            <a:xfrm>
              <a:off x="2746" y="1582"/>
              <a:ext cx="265" cy="281"/>
            </a:xfrm>
            <a:custGeom>
              <a:avLst/>
              <a:gdLst>
                <a:gd name="T0" fmla="*/ 0 w 265"/>
                <a:gd name="T1" fmla="*/ 131 h 281"/>
                <a:gd name="T2" fmla="*/ 38 w 265"/>
                <a:gd name="T3" fmla="*/ 169 h 281"/>
                <a:gd name="T4" fmla="*/ 107 w 265"/>
                <a:gd name="T5" fmla="*/ 102 h 281"/>
                <a:gd name="T6" fmla="*/ 105 w 265"/>
                <a:gd name="T7" fmla="*/ 281 h 281"/>
                <a:gd name="T8" fmla="*/ 159 w 265"/>
                <a:gd name="T9" fmla="*/ 281 h 281"/>
                <a:gd name="T10" fmla="*/ 159 w 265"/>
                <a:gd name="T11" fmla="*/ 102 h 281"/>
                <a:gd name="T12" fmla="*/ 227 w 265"/>
                <a:gd name="T13" fmla="*/ 169 h 281"/>
                <a:gd name="T14" fmla="*/ 265 w 265"/>
                <a:gd name="T15" fmla="*/ 131 h 281"/>
                <a:gd name="T16" fmla="*/ 132 w 265"/>
                <a:gd name="T17" fmla="*/ 0 h 281"/>
                <a:gd name="T18" fmla="*/ 0 w 265"/>
                <a:gd name="T19" fmla="*/ 131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26" name="Freeform 22"/>
            <p:cNvSpPr>
              <a:spLocks noEditPoints="1"/>
            </p:cNvSpPr>
            <p:nvPr/>
          </p:nvSpPr>
          <p:spPr bwMode="auto">
            <a:xfrm>
              <a:off x="2423" y="1278"/>
              <a:ext cx="912" cy="683"/>
            </a:xfrm>
            <a:custGeom>
              <a:avLst/>
              <a:gdLst>
                <a:gd name="T0" fmla="*/ 692 w 747"/>
                <a:gd name="T1" fmla="*/ 240 h 562"/>
                <a:gd name="T2" fmla="*/ 579 w 747"/>
                <a:gd name="T3" fmla="*/ 186 h 562"/>
                <a:gd name="T4" fmla="*/ 520 w 747"/>
                <a:gd name="T5" fmla="*/ 61 h 562"/>
                <a:gd name="T6" fmla="*/ 374 w 747"/>
                <a:gd name="T7" fmla="*/ 0 h 562"/>
                <a:gd name="T8" fmla="*/ 228 w 747"/>
                <a:gd name="T9" fmla="*/ 61 h 562"/>
                <a:gd name="T10" fmla="*/ 168 w 747"/>
                <a:gd name="T11" fmla="*/ 186 h 562"/>
                <a:gd name="T12" fmla="*/ 55 w 747"/>
                <a:gd name="T13" fmla="*/ 240 h 562"/>
                <a:gd name="T14" fmla="*/ 0 w 747"/>
                <a:gd name="T15" fmla="*/ 374 h 562"/>
                <a:gd name="T16" fmla="*/ 55 w 747"/>
                <a:gd name="T17" fmla="*/ 507 h 562"/>
                <a:gd name="T18" fmla="*/ 189 w 747"/>
                <a:gd name="T19" fmla="*/ 562 h 562"/>
                <a:gd name="T20" fmla="*/ 559 w 747"/>
                <a:gd name="T21" fmla="*/ 562 h 562"/>
                <a:gd name="T22" fmla="*/ 692 w 747"/>
                <a:gd name="T23" fmla="*/ 507 h 562"/>
                <a:gd name="T24" fmla="*/ 747 w 747"/>
                <a:gd name="T25" fmla="*/ 374 h 562"/>
                <a:gd name="T26" fmla="*/ 692 w 747"/>
                <a:gd name="T27" fmla="*/ 240 h 562"/>
                <a:gd name="T28" fmla="*/ 559 w 747"/>
                <a:gd name="T29" fmla="*/ 518 h 562"/>
                <a:gd name="T30" fmla="*/ 189 w 747"/>
                <a:gd name="T31" fmla="*/ 518 h 562"/>
                <a:gd name="T32" fmla="*/ 44 w 747"/>
                <a:gd name="T33" fmla="*/ 374 h 562"/>
                <a:gd name="T34" fmla="*/ 188 w 747"/>
                <a:gd name="T35" fmla="*/ 229 h 562"/>
                <a:gd name="T36" fmla="*/ 211 w 747"/>
                <a:gd name="T37" fmla="*/ 229 h 562"/>
                <a:gd name="T38" fmla="*/ 211 w 747"/>
                <a:gd name="T39" fmla="*/ 207 h 562"/>
                <a:gd name="T40" fmla="*/ 211 w 747"/>
                <a:gd name="T41" fmla="*/ 207 h 562"/>
                <a:gd name="T42" fmla="*/ 374 w 747"/>
                <a:gd name="T43" fmla="*/ 44 h 562"/>
                <a:gd name="T44" fmla="*/ 536 w 747"/>
                <a:gd name="T45" fmla="*/ 206 h 562"/>
                <a:gd name="T46" fmla="*/ 536 w 747"/>
                <a:gd name="T47" fmla="*/ 207 h 562"/>
                <a:gd name="T48" fmla="*/ 536 w 747"/>
                <a:gd name="T49" fmla="*/ 229 h 562"/>
                <a:gd name="T50" fmla="*/ 558 w 747"/>
                <a:gd name="T51" fmla="*/ 229 h 562"/>
                <a:gd name="T52" fmla="*/ 559 w 747"/>
                <a:gd name="T53" fmla="*/ 229 h 562"/>
                <a:gd name="T54" fmla="*/ 704 w 747"/>
                <a:gd name="T55" fmla="*/ 374 h 562"/>
                <a:gd name="T56" fmla="*/ 559 w 747"/>
                <a:gd name="T57" fmla="*/ 518 h 5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5" name="文本框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720090" y="117475"/>
            <a:ext cx="709676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b="1">
                <a:solidFill>
                  <a:srgbClr val="AD8555"/>
                </a:solidFill>
                <a:latin typeface="Cinzel" panose="00000500000000000000" charset="0"/>
                <a:ea typeface="Open Sans" panose="020B0606030504020204" charset="0"/>
                <a:cs typeface="Cinzel" panose="00000500000000000000" charset="0"/>
              </a:rPr>
              <a:t>Support Needs of Older People</a:t>
            </a:r>
          </a:p>
        </p:txBody>
      </p:sp>
      <p:sp>
        <p:nvSpPr>
          <p:cNvPr id="4" name="Text Box 3"/>
          <p:cNvSpPr txBox="1"/>
          <p:nvPr/>
        </p:nvSpPr>
        <p:spPr>
          <a:xfrm>
            <a:off x="4921885" y="4526915"/>
            <a:ext cx="4222750" cy="460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1200"/>
              <a:t>Many older people feel lonely despite availability of services (Reeves et al., 2025).</a:t>
            </a:r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676A741C-ACBE-D583-44DF-395B91303C3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748"/>
    </mc:Choice>
    <mc:Fallback>
      <p:transition spd="slow" advTm="637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812030" y="735965"/>
            <a:ext cx="3757295" cy="2904490"/>
            <a:chOff x="7578" y="1159"/>
            <a:chExt cx="5917" cy="4574"/>
          </a:xfrm>
        </p:grpSpPr>
        <p:sp>
          <p:nvSpPr>
            <p:cNvPr id="6" name="矩形 5"/>
            <p:cNvSpPr/>
            <p:nvPr/>
          </p:nvSpPr>
          <p:spPr>
            <a:xfrm>
              <a:off x="7578" y="1159"/>
              <a:ext cx="5917" cy="2151"/>
            </a:xfrm>
            <a:prstGeom prst="rect">
              <a:avLst/>
            </a:prstGeom>
            <a:solidFill>
              <a:srgbClr val="FBB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7578" y="1719"/>
              <a:ext cx="5355" cy="1373"/>
            </a:xfrm>
            <a:prstGeom prst="rect">
              <a:avLst/>
            </a:prstGeom>
          </p:spPr>
          <p:txBody>
            <a:bodyPr wrap="square">
              <a:no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en-US" sz="105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✔ Reduced hospital admissions.</a:t>
              </a:r>
            </a:p>
            <a:p>
              <a:pPr>
                <a:lnSpc>
                  <a:spcPct val="150000"/>
                </a:lnSpc>
              </a:pPr>
              <a:r>
                <a:rPr lang="en-US" altLang="en-US" sz="105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✔ Greater independence.</a:t>
              </a:r>
            </a:p>
            <a:p>
              <a:pPr>
                <a:lnSpc>
                  <a:spcPct val="150000"/>
                </a:lnSpc>
              </a:pPr>
              <a:r>
                <a:rPr lang="en-US" altLang="en-US" sz="105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✔ Improved care coordination.</a:t>
              </a:r>
            </a:p>
          </p:txBody>
        </p:sp>
        <p:sp>
          <p:nvSpPr>
            <p:cNvPr id="8" name="矩形 7"/>
            <p:cNvSpPr/>
            <p:nvPr/>
          </p:nvSpPr>
          <p:spPr>
            <a:xfrm>
              <a:off x="8026" y="1170"/>
              <a:ext cx="4348" cy="4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en-US" sz="1400" b="1" u="sng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Benefits</a:t>
              </a:r>
            </a:p>
          </p:txBody>
        </p:sp>
        <p:sp>
          <p:nvSpPr>
            <p:cNvPr id="28" name="矩形 27"/>
            <p:cNvSpPr/>
            <p:nvPr/>
          </p:nvSpPr>
          <p:spPr>
            <a:xfrm>
              <a:off x="7578" y="3702"/>
              <a:ext cx="5917" cy="2031"/>
            </a:xfrm>
            <a:prstGeom prst="rect">
              <a:avLst/>
            </a:prstGeom>
            <a:solidFill>
              <a:srgbClr val="B0D8D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0" name="矩形 29"/>
            <p:cNvSpPr/>
            <p:nvPr/>
          </p:nvSpPr>
          <p:spPr>
            <a:xfrm>
              <a:off x="7578" y="4184"/>
              <a:ext cx="4800" cy="1407"/>
            </a:xfrm>
            <a:prstGeom prst="rect">
              <a:avLst/>
            </a:prstGeom>
          </p:spPr>
          <p:txBody>
            <a:bodyPr wrap="square">
              <a:noAutofit/>
            </a:bodyPr>
            <a:lstStyle/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Unequal access across regions.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Funding constraints.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Technology adoption challenges.</a:t>
              </a:r>
              <a:endParaRPr lang="zh-CN" altLang="en-US" sz="1200">
                <a:solidFill>
                  <a:schemeClr val="bg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endParaRPr>
            </a:p>
          </p:txBody>
        </p:sp>
        <p:sp>
          <p:nvSpPr>
            <p:cNvPr id="31" name="矩形 30"/>
            <p:cNvSpPr/>
            <p:nvPr/>
          </p:nvSpPr>
          <p:spPr>
            <a:xfrm>
              <a:off x="7578" y="3702"/>
              <a:ext cx="4348" cy="4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en-US" sz="1400" b="1" u="sng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Limitations</a:t>
              </a:r>
            </a:p>
          </p:txBody>
        </p:sp>
      </p:grpSp>
      <p:sp>
        <p:nvSpPr>
          <p:cNvPr id="2" name="文本框 1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720090" y="117475"/>
            <a:ext cx="764794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b="1">
                <a:solidFill>
                  <a:srgbClr val="AD8555"/>
                </a:solidFill>
                <a:latin typeface="Cinzel" panose="00000500000000000000" charset="0"/>
                <a:ea typeface="Open Sans" panose="020B0606030504020204" charset="0"/>
                <a:cs typeface="Cinzel" panose="00000500000000000000" charset="0"/>
              </a:rPr>
              <a:t>Current UK Approaches and Interventions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251460" y="1406525"/>
            <a:ext cx="3324860" cy="2303780"/>
            <a:chOff x="9078" y="3046"/>
            <a:chExt cx="5236" cy="3628"/>
          </a:xfrm>
        </p:grpSpPr>
        <p:sp>
          <p:nvSpPr>
            <p:cNvPr id="4" name="矩形 5"/>
            <p:cNvSpPr/>
            <p:nvPr/>
          </p:nvSpPr>
          <p:spPr>
            <a:xfrm>
              <a:off x="9078" y="3046"/>
              <a:ext cx="5236" cy="3628"/>
            </a:xfrm>
            <a:prstGeom prst="rect">
              <a:avLst/>
            </a:prstGeom>
            <a:solidFill>
              <a:srgbClr val="FBB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>
                <a:cs typeface="Open Sans" panose="020B0606030504020204" charset="0"/>
              </a:endParaRPr>
            </a:p>
          </p:txBody>
        </p:sp>
        <p:sp>
          <p:nvSpPr>
            <p:cNvPr id="12" name="矩形 7"/>
            <p:cNvSpPr/>
            <p:nvPr/>
          </p:nvSpPr>
          <p:spPr>
            <a:xfrm>
              <a:off x="9163" y="3046"/>
              <a:ext cx="4348" cy="4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en-US" sz="1400" b="1" u="sng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Major Interventions</a:t>
              </a:r>
              <a:r>
                <a:rPr lang="zh-CN" altLang="en-US" sz="1400" b="1" u="sng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 </a:t>
              </a:r>
            </a:p>
          </p:txBody>
        </p:sp>
        <p:sp>
          <p:nvSpPr>
            <p:cNvPr id="13" name="矩形 6"/>
            <p:cNvSpPr/>
            <p:nvPr/>
          </p:nvSpPr>
          <p:spPr>
            <a:xfrm>
              <a:off x="9163" y="3666"/>
              <a:ext cx="5151" cy="2899"/>
            </a:xfrm>
            <a:prstGeom prst="rect">
              <a:avLst/>
            </a:prstGeom>
          </p:spPr>
          <p:txBody>
            <a:bodyPr wrap="square">
              <a:noAutofit/>
            </a:bodyPr>
            <a:lstStyle/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Integrated Care Systems (ICSs).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Social prescribing.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Reablement services.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Telehealth and remote monitoring.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Community nursing.</a:t>
              </a:r>
            </a:p>
            <a:p>
              <a:pPr marL="171450" indent="-171450">
                <a:lnSpc>
                  <a:spcPct val="150000"/>
                </a:lnSpc>
                <a:buFont typeface="Wingdings" panose="05000000000000000000" charset="0"/>
                <a:buChar char="ü"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Assistive technology.</a:t>
              </a:r>
            </a:p>
          </p:txBody>
        </p:sp>
      </p:grpSp>
      <p:sp>
        <p:nvSpPr>
          <p:cNvPr id="17" name="矩形 29"/>
          <p:cNvSpPr/>
          <p:nvPr/>
        </p:nvSpPr>
        <p:spPr>
          <a:xfrm>
            <a:off x="4210685" y="4610100"/>
            <a:ext cx="3048000" cy="333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05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Sources: DHSC (2024)</a:t>
            </a:r>
            <a:r>
              <a:rPr lang="en-US" altLang="en-US" sz="105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+mn-ea"/>
              </a:rPr>
              <a:t>; NHS England (2024)</a:t>
            </a:r>
            <a:r>
              <a:rPr lang="en-US" altLang="en-US" sz="1050">
                <a:solidFill>
                  <a:schemeClr val="tx1"/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.</a:t>
            </a:r>
            <a:endParaRPr lang="zh-CN" altLang="en-US" sz="1050">
              <a:solidFill>
                <a:schemeClr val="tx1"/>
              </a:solidFill>
              <a:latin typeface="Open Sans" panose="020B0606030504020204" charset="0"/>
              <a:ea typeface="Open Sans" panose="020B0606030504020204" charset="0"/>
              <a:cs typeface="Open Sans" panose="020B0606030504020204" charset="0"/>
            </a:endParaRP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6E97E1DE-1939-1BBE-8387-8011F8DB57B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689"/>
    </mc:Choice>
    <mc:Fallback>
      <p:transition spd="slow" advTm="626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文本框 39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96935" y="1521853"/>
            <a:ext cx="214820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Emerging Technologies</a:t>
            </a:r>
            <a:r>
              <a:rPr lang="zh-CN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42" name="矩形 41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133985" y="1918970"/>
            <a:ext cx="2091690" cy="2030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Telecare systems.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Smart home technologies.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Wearable monitoring devices.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AI-supported health monitoring.</a:t>
            </a:r>
          </a:p>
        </p:txBody>
      </p:sp>
      <p:sp>
        <p:nvSpPr>
          <p:cNvPr id="43" name="文本框 4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2941329" y="1521992"/>
            <a:ext cx="953770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Benefits:</a:t>
            </a:r>
            <a:r>
              <a:rPr lang="zh-CN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44" name="矩形 4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2381885" y="1828800"/>
            <a:ext cx="2108835" cy="1476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Supports independent living.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Enables early intervention.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Improves safety.</a:t>
            </a:r>
          </a:p>
        </p:txBody>
      </p:sp>
      <p:sp>
        <p:nvSpPr>
          <p:cNvPr id="45" name="文本框 4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5149451" y="1521992"/>
            <a:ext cx="113220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Challenges:</a:t>
            </a:r>
          </a:p>
        </p:txBody>
      </p:sp>
      <p:sp>
        <p:nvSpPr>
          <p:cNvPr id="46" name="矩形 45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4646930" y="1828800"/>
            <a:ext cx="2188210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Digital exclusion.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Privacy concerns.</a:t>
            </a:r>
          </a:p>
          <a:p>
            <a:pPr marL="171450" indent="-171450" algn="l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Technology acceptance issues.</a:t>
            </a:r>
          </a:p>
        </p:txBody>
      </p:sp>
      <p:sp>
        <p:nvSpPr>
          <p:cNvPr id="47" name="文本框 46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7577283" y="1351311"/>
            <a:ext cx="939800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Example</a:t>
            </a:r>
            <a:r>
              <a:rPr lang="zh-CN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48" name="矩形 47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6939280" y="1828800"/>
            <a:ext cx="2111375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Remote monitoring helped many older adults manage long-term conditions after COVID-19.</a:t>
            </a:r>
          </a:p>
        </p:txBody>
      </p:sp>
      <p:sp>
        <p:nvSpPr>
          <p:cNvPr id="5" name="矩形: 圆角 4"/>
          <p:cNvSpPr/>
          <p:nvPr/>
        </p:nvSpPr>
        <p:spPr>
          <a:xfrm>
            <a:off x="67235" y="1351429"/>
            <a:ext cx="2178424" cy="3165009"/>
          </a:xfrm>
          <a:prstGeom prst="roundRect">
            <a:avLst/>
          </a:prstGeom>
          <a:noFill/>
          <a:ln>
            <a:solidFill>
              <a:srgbClr val="AD85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21" name="矩形: 圆角 20"/>
          <p:cNvSpPr/>
          <p:nvPr/>
        </p:nvSpPr>
        <p:spPr>
          <a:xfrm>
            <a:off x="2346511" y="1351429"/>
            <a:ext cx="2178424" cy="3165009"/>
          </a:xfrm>
          <a:prstGeom prst="roundRect">
            <a:avLst/>
          </a:prstGeom>
          <a:noFill/>
          <a:ln>
            <a:solidFill>
              <a:srgbClr val="AD85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22" name="矩形: 圆角 21"/>
          <p:cNvSpPr/>
          <p:nvPr/>
        </p:nvSpPr>
        <p:spPr>
          <a:xfrm>
            <a:off x="4625787" y="1351429"/>
            <a:ext cx="2178424" cy="3165009"/>
          </a:xfrm>
          <a:prstGeom prst="roundRect">
            <a:avLst/>
          </a:prstGeom>
          <a:noFill/>
          <a:ln>
            <a:solidFill>
              <a:srgbClr val="AD85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23" name="矩形: 圆角 22"/>
          <p:cNvSpPr/>
          <p:nvPr/>
        </p:nvSpPr>
        <p:spPr>
          <a:xfrm>
            <a:off x="6905064" y="1351429"/>
            <a:ext cx="2178424" cy="3165009"/>
          </a:xfrm>
          <a:prstGeom prst="roundRect">
            <a:avLst/>
          </a:prstGeom>
          <a:noFill/>
          <a:ln>
            <a:solidFill>
              <a:srgbClr val="AD855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6" name="文本框 5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720090" y="117475"/>
            <a:ext cx="83280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Role of Technology in Supporting Older People</a:t>
            </a:r>
          </a:p>
        </p:txBody>
      </p:sp>
      <p:sp>
        <p:nvSpPr>
          <p:cNvPr id="8" name="Text Box 7"/>
          <p:cNvSpPr txBox="1"/>
          <p:nvPr/>
        </p:nvSpPr>
        <p:spPr>
          <a:xfrm>
            <a:off x="2032000" y="4724718"/>
            <a:ext cx="5080000" cy="27559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200"/>
              <a:t>Sour</a:t>
            </a:r>
            <a:r>
              <a:rPr sz="1200"/>
              <a:t>ces: </a:t>
            </a:r>
            <a:r>
              <a:rPr sz="1200">
                <a:sym typeface="+mn-ea"/>
              </a:rPr>
              <a:t>Peek et al. (2020)</a:t>
            </a:r>
            <a:r>
              <a:rPr lang="en-US" sz="1200">
                <a:sym typeface="+mn-ea"/>
              </a:rPr>
              <a:t>; </a:t>
            </a:r>
            <a:r>
              <a:rPr sz="1200"/>
              <a:t>NHS England (2024)</a:t>
            </a:r>
            <a:r>
              <a:rPr lang="en-US" sz="1200"/>
              <a:t>; WHO (2024)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25690EDF-97BF-7201-8F06-E834797B956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418"/>
    </mc:Choice>
    <mc:Fallback>
      <p:transition spd="slow" advTm="624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组合 52"/>
          <p:cNvGrpSpPr/>
          <p:nvPr/>
        </p:nvGrpSpPr>
        <p:grpSpPr>
          <a:xfrm>
            <a:off x="231389" y="1409654"/>
            <a:ext cx="1290003" cy="1290003"/>
            <a:chOff x="605858" y="1091405"/>
            <a:chExt cx="2960690" cy="2960690"/>
          </a:xfrm>
        </p:grpSpPr>
        <p:sp>
          <p:nvSpPr>
            <p:cNvPr id="54" name="椭圆 53"/>
            <p:cNvSpPr/>
            <p:nvPr/>
          </p:nvSpPr>
          <p:spPr>
            <a:xfrm>
              <a:off x="786041" y="1271588"/>
              <a:ext cx="2600325" cy="2600325"/>
            </a:xfrm>
            <a:prstGeom prst="ellipse">
              <a:avLst/>
            </a:prstGeom>
            <a:solidFill>
              <a:srgbClr val="CEE7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55" name="弧形 54"/>
            <p:cNvSpPr/>
            <p:nvPr/>
          </p:nvSpPr>
          <p:spPr>
            <a:xfrm>
              <a:off x="605858" y="1091405"/>
              <a:ext cx="2960690" cy="2960690"/>
            </a:xfrm>
            <a:prstGeom prst="arc">
              <a:avLst>
                <a:gd name="adj1" fmla="val 846701"/>
                <a:gd name="adj2" fmla="val 21549168"/>
              </a:avLst>
            </a:prstGeom>
            <a:ln>
              <a:solidFill>
                <a:srgbClr val="FDDABF"/>
              </a:solidFill>
              <a:prstDash val="dash"/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57" name="文本框 56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1682750" y="1277620"/>
            <a:ext cx="198183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4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Key UK Policies</a:t>
            </a:r>
          </a:p>
        </p:txBody>
      </p:sp>
      <p:sp>
        <p:nvSpPr>
          <p:cNvPr id="59" name="矩形 58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1635125" y="1621155"/>
            <a:ext cx="3200400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Care Act 2014.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Health and Care Act 2022.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NHS Long Term Plan.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Adult Social Care Reform White Paper.</a:t>
            </a:r>
          </a:p>
        </p:txBody>
      </p:sp>
      <p:grpSp>
        <p:nvGrpSpPr>
          <p:cNvPr id="60" name="组合 59"/>
          <p:cNvGrpSpPr/>
          <p:nvPr/>
        </p:nvGrpSpPr>
        <p:grpSpPr>
          <a:xfrm>
            <a:off x="4803389" y="1415709"/>
            <a:ext cx="1290003" cy="1290003"/>
            <a:chOff x="605858" y="1091405"/>
            <a:chExt cx="2960690" cy="2960690"/>
          </a:xfrm>
        </p:grpSpPr>
        <p:sp>
          <p:nvSpPr>
            <p:cNvPr id="61" name="椭圆 60"/>
            <p:cNvSpPr/>
            <p:nvPr/>
          </p:nvSpPr>
          <p:spPr>
            <a:xfrm>
              <a:off x="786041" y="1271588"/>
              <a:ext cx="2600325" cy="2600325"/>
            </a:xfrm>
            <a:prstGeom prst="ellipse">
              <a:avLst/>
            </a:prstGeom>
            <a:solidFill>
              <a:srgbClr val="CEE7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62" name="弧形 61"/>
            <p:cNvSpPr/>
            <p:nvPr/>
          </p:nvSpPr>
          <p:spPr>
            <a:xfrm>
              <a:off x="605858" y="1091405"/>
              <a:ext cx="2960690" cy="2960690"/>
            </a:xfrm>
            <a:prstGeom prst="arc">
              <a:avLst>
                <a:gd name="adj1" fmla="val 846701"/>
                <a:gd name="adj2" fmla="val 21549168"/>
              </a:avLst>
            </a:prstGeom>
            <a:ln>
              <a:solidFill>
                <a:srgbClr val="FDDABF"/>
              </a:solidFill>
              <a:prstDash val="dash"/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63" name="文本框 6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6254750" y="1520825"/>
            <a:ext cx="1981835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Weaknesses</a:t>
            </a:r>
            <a:r>
              <a:rPr lang="zh-CN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64" name="矩形 6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6254589" y="1806650"/>
            <a:ext cx="2889411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Funding gaps remain.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Persistent regional inequalities.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Social care reform implementation remains inconsistent.</a:t>
            </a:r>
          </a:p>
        </p:txBody>
      </p:sp>
      <p:grpSp>
        <p:nvGrpSpPr>
          <p:cNvPr id="65" name="组合 64"/>
          <p:cNvGrpSpPr/>
          <p:nvPr/>
        </p:nvGrpSpPr>
        <p:grpSpPr>
          <a:xfrm>
            <a:off x="231389" y="3377791"/>
            <a:ext cx="1290003" cy="1290003"/>
            <a:chOff x="605858" y="1091405"/>
            <a:chExt cx="2960690" cy="2960690"/>
          </a:xfrm>
        </p:grpSpPr>
        <p:sp>
          <p:nvSpPr>
            <p:cNvPr id="66" name="椭圆 65"/>
            <p:cNvSpPr/>
            <p:nvPr/>
          </p:nvSpPr>
          <p:spPr>
            <a:xfrm>
              <a:off x="786041" y="1271588"/>
              <a:ext cx="2600325" cy="2600325"/>
            </a:xfrm>
            <a:prstGeom prst="ellipse">
              <a:avLst/>
            </a:prstGeom>
            <a:solidFill>
              <a:srgbClr val="FDDA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67" name="弧形 66"/>
            <p:cNvSpPr/>
            <p:nvPr/>
          </p:nvSpPr>
          <p:spPr>
            <a:xfrm>
              <a:off x="605858" y="1091405"/>
              <a:ext cx="2960690" cy="2960690"/>
            </a:xfrm>
            <a:prstGeom prst="arc">
              <a:avLst>
                <a:gd name="adj1" fmla="val 846701"/>
                <a:gd name="adj2" fmla="val 21549168"/>
              </a:avLst>
            </a:prstGeom>
            <a:ln>
              <a:solidFill>
                <a:srgbClr val="FDDABF"/>
              </a:solidFill>
              <a:prstDash val="dash"/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68" name="文本框 67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1635125" y="3152140"/>
            <a:ext cx="130302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Strengths</a:t>
            </a:r>
            <a:r>
              <a:rPr lang="zh-CN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69" name="矩形 68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1678144" y="3564693"/>
            <a:ext cx="2889411" cy="9220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✔ Emphasises wellbeing and independence.</a:t>
            </a:r>
          </a:p>
          <a:p>
            <a:pPr>
              <a:lnSpc>
                <a:spcPct val="150000"/>
              </a:lnSpc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✔ Promotes integrated care.</a:t>
            </a:r>
          </a:p>
        </p:txBody>
      </p:sp>
      <p:sp>
        <p:nvSpPr>
          <p:cNvPr id="74" name="矩形 7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3664585" y="4810125"/>
            <a:ext cx="5066030" cy="333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0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Sources: UK Government (2014); NHS England (2019); DHSC (2021).</a:t>
            </a:r>
          </a:p>
        </p:txBody>
      </p:sp>
      <p:sp>
        <p:nvSpPr>
          <p:cNvPr id="24" name="Freeform 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SpPr>
            <a:spLocks noEditPoints="1"/>
          </p:cNvSpPr>
          <p:nvPr/>
        </p:nvSpPr>
        <p:spPr bwMode="auto">
          <a:xfrm>
            <a:off x="645410" y="1839111"/>
            <a:ext cx="463686" cy="380798"/>
          </a:xfrm>
          <a:custGeom>
            <a:avLst/>
            <a:gdLst>
              <a:gd name="T0" fmla="*/ 689 w 746"/>
              <a:gd name="T1" fmla="*/ 125 h 638"/>
              <a:gd name="T2" fmla="*/ 552 w 746"/>
              <a:gd name="T3" fmla="*/ 125 h 638"/>
              <a:gd name="T4" fmla="*/ 552 w 746"/>
              <a:gd name="T5" fmla="*/ 57 h 638"/>
              <a:gd name="T6" fmla="*/ 495 w 746"/>
              <a:gd name="T7" fmla="*/ 0 h 638"/>
              <a:gd name="T8" fmla="*/ 253 w 746"/>
              <a:gd name="T9" fmla="*/ 0 h 638"/>
              <a:gd name="T10" fmla="*/ 196 w 746"/>
              <a:gd name="T11" fmla="*/ 57 h 638"/>
              <a:gd name="T12" fmla="*/ 196 w 746"/>
              <a:gd name="T13" fmla="*/ 125 h 638"/>
              <a:gd name="T14" fmla="*/ 57 w 746"/>
              <a:gd name="T15" fmla="*/ 125 h 638"/>
              <a:gd name="T16" fmla="*/ 0 w 746"/>
              <a:gd name="T17" fmla="*/ 182 h 638"/>
              <a:gd name="T18" fmla="*/ 0 w 746"/>
              <a:gd name="T19" fmla="*/ 581 h 638"/>
              <a:gd name="T20" fmla="*/ 57 w 746"/>
              <a:gd name="T21" fmla="*/ 638 h 638"/>
              <a:gd name="T22" fmla="*/ 689 w 746"/>
              <a:gd name="T23" fmla="*/ 638 h 638"/>
              <a:gd name="T24" fmla="*/ 746 w 746"/>
              <a:gd name="T25" fmla="*/ 581 h 638"/>
              <a:gd name="T26" fmla="*/ 746 w 746"/>
              <a:gd name="T27" fmla="*/ 182 h 638"/>
              <a:gd name="T28" fmla="*/ 689 w 746"/>
              <a:gd name="T29" fmla="*/ 125 h 638"/>
              <a:gd name="T30" fmla="*/ 239 w 746"/>
              <a:gd name="T31" fmla="*/ 57 h 638"/>
              <a:gd name="T32" fmla="*/ 253 w 746"/>
              <a:gd name="T33" fmla="*/ 44 h 638"/>
              <a:gd name="T34" fmla="*/ 495 w 746"/>
              <a:gd name="T35" fmla="*/ 44 h 638"/>
              <a:gd name="T36" fmla="*/ 508 w 746"/>
              <a:gd name="T37" fmla="*/ 57 h 638"/>
              <a:gd name="T38" fmla="*/ 508 w 746"/>
              <a:gd name="T39" fmla="*/ 125 h 638"/>
              <a:gd name="T40" fmla="*/ 239 w 746"/>
              <a:gd name="T41" fmla="*/ 125 h 638"/>
              <a:gd name="T42" fmla="*/ 239 w 746"/>
              <a:gd name="T43" fmla="*/ 57 h 638"/>
              <a:gd name="T44" fmla="*/ 57 w 746"/>
              <a:gd name="T45" fmla="*/ 169 h 638"/>
              <a:gd name="T46" fmla="*/ 689 w 746"/>
              <a:gd name="T47" fmla="*/ 169 h 638"/>
              <a:gd name="T48" fmla="*/ 703 w 746"/>
              <a:gd name="T49" fmla="*/ 182 h 638"/>
              <a:gd name="T50" fmla="*/ 703 w 746"/>
              <a:gd name="T51" fmla="*/ 295 h 638"/>
              <a:gd name="T52" fmla="*/ 545 w 746"/>
              <a:gd name="T53" fmla="*/ 295 h 638"/>
              <a:gd name="T54" fmla="*/ 545 w 746"/>
              <a:gd name="T55" fmla="*/ 267 h 638"/>
              <a:gd name="T56" fmla="*/ 501 w 746"/>
              <a:gd name="T57" fmla="*/ 267 h 638"/>
              <a:gd name="T58" fmla="*/ 501 w 746"/>
              <a:gd name="T59" fmla="*/ 295 h 638"/>
              <a:gd name="T60" fmla="*/ 245 w 746"/>
              <a:gd name="T61" fmla="*/ 295 h 638"/>
              <a:gd name="T62" fmla="*/ 245 w 746"/>
              <a:gd name="T63" fmla="*/ 266 h 638"/>
              <a:gd name="T64" fmla="*/ 201 w 746"/>
              <a:gd name="T65" fmla="*/ 266 h 638"/>
              <a:gd name="T66" fmla="*/ 201 w 746"/>
              <a:gd name="T67" fmla="*/ 295 h 638"/>
              <a:gd name="T68" fmla="*/ 43 w 746"/>
              <a:gd name="T69" fmla="*/ 295 h 638"/>
              <a:gd name="T70" fmla="*/ 43 w 746"/>
              <a:gd name="T71" fmla="*/ 182 h 638"/>
              <a:gd name="T72" fmla="*/ 57 w 746"/>
              <a:gd name="T73" fmla="*/ 169 h 638"/>
              <a:gd name="T74" fmla="*/ 689 w 746"/>
              <a:gd name="T75" fmla="*/ 594 h 638"/>
              <a:gd name="T76" fmla="*/ 57 w 746"/>
              <a:gd name="T77" fmla="*/ 594 h 638"/>
              <a:gd name="T78" fmla="*/ 43 w 746"/>
              <a:gd name="T79" fmla="*/ 581 h 638"/>
              <a:gd name="T80" fmla="*/ 43 w 746"/>
              <a:gd name="T81" fmla="*/ 338 h 638"/>
              <a:gd name="T82" fmla="*/ 201 w 746"/>
              <a:gd name="T83" fmla="*/ 338 h 638"/>
              <a:gd name="T84" fmla="*/ 201 w 746"/>
              <a:gd name="T85" fmla="*/ 368 h 638"/>
              <a:gd name="T86" fmla="*/ 245 w 746"/>
              <a:gd name="T87" fmla="*/ 368 h 638"/>
              <a:gd name="T88" fmla="*/ 245 w 746"/>
              <a:gd name="T89" fmla="*/ 338 h 638"/>
              <a:gd name="T90" fmla="*/ 501 w 746"/>
              <a:gd name="T91" fmla="*/ 338 h 638"/>
              <a:gd name="T92" fmla="*/ 501 w 746"/>
              <a:gd name="T93" fmla="*/ 369 h 638"/>
              <a:gd name="T94" fmla="*/ 545 w 746"/>
              <a:gd name="T95" fmla="*/ 369 h 638"/>
              <a:gd name="T96" fmla="*/ 545 w 746"/>
              <a:gd name="T97" fmla="*/ 338 h 638"/>
              <a:gd name="T98" fmla="*/ 703 w 746"/>
              <a:gd name="T99" fmla="*/ 338 h 638"/>
              <a:gd name="T100" fmla="*/ 703 w 746"/>
              <a:gd name="T101" fmla="*/ 581 h 638"/>
              <a:gd name="T102" fmla="*/ 689 w 746"/>
              <a:gd name="T103" fmla="*/ 594 h 6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cs typeface="Open Sans" panose="020B0606030504020204" charset="0"/>
            </a:endParaRPr>
          </a:p>
        </p:txBody>
      </p:sp>
      <p:grpSp>
        <p:nvGrpSpPr>
          <p:cNvPr id="25" name="Group 1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594001" y="3824187"/>
            <a:ext cx="547152" cy="445388"/>
            <a:chOff x="2425" y="1235"/>
            <a:chExt cx="912" cy="771"/>
          </a:xfrm>
          <a:solidFill>
            <a:schemeClr val="bg1"/>
          </a:solidFill>
        </p:grpSpPr>
        <p:sp>
          <p:nvSpPr>
            <p:cNvPr id="26" name="Freeform 16"/>
            <p:cNvSpPr/>
            <p:nvPr/>
          </p:nvSpPr>
          <p:spPr bwMode="auto">
            <a:xfrm>
              <a:off x="2625" y="1422"/>
              <a:ext cx="513" cy="214"/>
            </a:xfrm>
            <a:custGeom>
              <a:avLst/>
              <a:gdLst>
                <a:gd name="T0" fmla="*/ 348 w 513"/>
                <a:gd name="T1" fmla="*/ 0 h 214"/>
                <a:gd name="T2" fmla="*/ 210 w 513"/>
                <a:gd name="T3" fmla="*/ 139 h 214"/>
                <a:gd name="T4" fmla="*/ 119 w 513"/>
                <a:gd name="T5" fmla="*/ 48 h 214"/>
                <a:gd name="T6" fmla="*/ 0 w 513"/>
                <a:gd name="T7" fmla="*/ 166 h 214"/>
                <a:gd name="T8" fmla="*/ 38 w 513"/>
                <a:gd name="T9" fmla="*/ 202 h 214"/>
                <a:gd name="T10" fmla="*/ 119 w 513"/>
                <a:gd name="T11" fmla="*/ 123 h 214"/>
                <a:gd name="T12" fmla="*/ 210 w 513"/>
                <a:gd name="T13" fmla="*/ 214 h 214"/>
                <a:gd name="T14" fmla="*/ 348 w 513"/>
                <a:gd name="T15" fmla="*/ 76 h 214"/>
                <a:gd name="T16" fmla="*/ 475 w 513"/>
                <a:gd name="T17" fmla="*/ 202 h 214"/>
                <a:gd name="T18" fmla="*/ 513 w 513"/>
                <a:gd name="T19" fmla="*/ 165 h 214"/>
                <a:gd name="T20" fmla="*/ 348 w 513"/>
                <a:gd name="T21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28" name="Freeform 17"/>
            <p:cNvSpPr>
              <a:spLocks noEditPoints="1"/>
            </p:cNvSpPr>
            <p:nvPr/>
          </p:nvSpPr>
          <p:spPr bwMode="auto">
            <a:xfrm>
              <a:off x="2425" y="1235"/>
              <a:ext cx="912" cy="771"/>
            </a:xfrm>
            <a:custGeom>
              <a:avLst/>
              <a:gdLst>
                <a:gd name="T0" fmla="*/ 912 w 912"/>
                <a:gd name="T1" fmla="*/ 54 h 771"/>
                <a:gd name="T2" fmla="*/ 912 w 912"/>
                <a:gd name="T3" fmla="*/ 0 h 771"/>
                <a:gd name="T4" fmla="*/ 2 w 912"/>
                <a:gd name="T5" fmla="*/ 0 h 771"/>
                <a:gd name="T6" fmla="*/ 2 w 912"/>
                <a:gd name="T7" fmla="*/ 54 h 771"/>
                <a:gd name="T8" fmla="*/ 30 w 912"/>
                <a:gd name="T9" fmla="*/ 54 h 771"/>
                <a:gd name="T10" fmla="*/ 30 w 912"/>
                <a:gd name="T11" fmla="*/ 541 h 771"/>
                <a:gd name="T12" fmla="*/ 0 w 912"/>
                <a:gd name="T13" fmla="*/ 541 h 771"/>
                <a:gd name="T14" fmla="*/ 0 w 912"/>
                <a:gd name="T15" fmla="*/ 594 h 771"/>
                <a:gd name="T16" fmla="*/ 30 w 912"/>
                <a:gd name="T17" fmla="*/ 594 h 771"/>
                <a:gd name="T18" fmla="*/ 30 w 912"/>
                <a:gd name="T19" fmla="*/ 595 h 771"/>
                <a:gd name="T20" fmla="*/ 429 w 912"/>
                <a:gd name="T21" fmla="*/ 595 h 771"/>
                <a:gd name="T22" fmla="*/ 429 w 912"/>
                <a:gd name="T23" fmla="*/ 718 h 771"/>
                <a:gd name="T24" fmla="*/ 367 w 912"/>
                <a:gd name="T25" fmla="*/ 718 h 771"/>
                <a:gd name="T26" fmla="*/ 367 w 912"/>
                <a:gd name="T27" fmla="*/ 771 h 771"/>
                <a:gd name="T28" fmla="*/ 545 w 912"/>
                <a:gd name="T29" fmla="*/ 771 h 771"/>
                <a:gd name="T30" fmla="*/ 545 w 912"/>
                <a:gd name="T31" fmla="*/ 718 h 771"/>
                <a:gd name="T32" fmla="*/ 482 w 912"/>
                <a:gd name="T33" fmla="*/ 718 h 771"/>
                <a:gd name="T34" fmla="*/ 482 w 912"/>
                <a:gd name="T35" fmla="*/ 595 h 771"/>
                <a:gd name="T36" fmla="*/ 885 w 912"/>
                <a:gd name="T37" fmla="*/ 595 h 771"/>
                <a:gd name="T38" fmla="*/ 885 w 912"/>
                <a:gd name="T39" fmla="*/ 594 h 771"/>
                <a:gd name="T40" fmla="*/ 911 w 912"/>
                <a:gd name="T41" fmla="*/ 594 h 771"/>
                <a:gd name="T42" fmla="*/ 911 w 912"/>
                <a:gd name="T43" fmla="*/ 541 h 771"/>
                <a:gd name="T44" fmla="*/ 885 w 912"/>
                <a:gd name="T45" fmla="*/ 541 h 771"/>
                <a:gd name="T46" fmla="*/ 885 w 912"/>
                <a:gd name="T47" fmla="*/ 54 h 771"/>
                <a:gd name="T48" fmla="*/ 912 w 912"/>
                <a:gd name="T49" fmla="*/ 54 h 771"/>
                <a:gd name="T50" fmla="*/ 83 w 912"/>
                <a:gd name="T51" fmla="*/ 541 h 771"/>
                <a:gd name="T52" fmla="*/ 83 w 912"/>
                <a:gd name="T53" fmla="*/ 55 h 771"/>
                <a:gd name="T54" fmla="*/ 832 w 912"/>
                <a:gd name="T55" fmla="*/ 55 h 771"/>
                <a:gd name="T56" fmla="*/ 832 w 912"/>
                <a:gd name="T57" fmla="*/ 541 h 771"/>
                <a:gd name="T58" fmla="*/ 83 w 912"/>
                <a:gd name="T59" fmla="*/ 541 h 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30" name="Group 20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5150870" y="1810276"/>
            <a:ext cx="595041" cy="429083"/>
            <a:chOff x="2423" y="1278"/>
            <a:chExt cx="912" cy="683"/>
          </a:xfrm>
          <a:solidFill>
            <a:schemeClr val="bg1"/>
          </a:solidFill>
        </p:grpSpPr>
        <p:sp>
          <p:nvSpPr>
            <p:cNvPr id="31" name="Freeform 21"/>
            <p:cNvSpPr/>
            <p:nvPr/>
          </p:nvSpPr>
          <p:spPr bwMode="auto">
            <a:xfrm>
              <a:off x="2746" y="1582"/>
              <a:ext cx="265" cy="281"/>
            </a:xfrm>
            <a:custGeom>
              <a:avLst/>
              <a:gdLst>
                <a:gd name="T0" fmla="*/ 0 w 265"/>
                <a:gd name="T1" fmla="*/ 131 h 281"/>
                <a:gd name="T2" fmla="*/ 38 w 265"/>
                <a:gd name="T3" fmla="*/ 169 h 281"/>
                <a:gd name="T4" fmla="*/ 107 w 265"/>
                <a:gd name="T5" fmla="*/ 102 h 281"/>
                <a:gd name="T6" fmla="*/ 105 w 265"/>
                <a:gd name="T7" fmla="*/ 281 h 281"/>
                <a:gd name="T8" fmla="*/ 159 w 265"/>
                <a:gd name="T9" fmla="*/ 281 h 281"/>
                <a:gd name="T10" fmla="*/ 159 w 265"/>
                <a:gd name="T11" fmla="*/ 102 h 281"/>
                <a:gd name="T12" fmla="*/ 227 w 265"/>
                <a:gd name="T13" fmla="*/ 169 h 281"/>
                <a:gd name="T14" fmla="*/ 265 w 265"/>
                <a:gd name="T15" fmla="*/ 131 h 281"/>
                <a:gd name="T16" fmla="*/ 132 w 265"/>
                <a:gd name="T17" fmla="*/ 0 h 281"/>
                <a:gd name="T18" fmla="*/ 0 w 265"/>
                <a:gd name="T19" fmla="*/ 131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2" name="Freeform 22"/>
            <p:cNvSpPr>
              <a:spLocks noEditPoints="1"/>
            </p:cNvSpPr>
            <p:nvPr/>
          </p:nvSpPr>
          <p:spPr bwMode="auto">
            <a:xfrm>
              <a:off x="2423" y="1278"/>
              <a:ext cx="912" cy="683"/>
            </a:xfrm>
            <a:custGeom>
              <a:avLst/>
              <a:gdLst>
                <a:gd name="T0" fmla="*/ 692 w 747"/>
                <a:gd name="T1" fmla="*/ 240 h 562"/>
                <a:gd name="T2" fmla="*/ 579 w 747"/>
                <a:gd name="T3" fmla="*/ 186 h 562"/>
                <a:gd name="T4" fmla="*/ 520 w 747"/>
                <a:gd name="T5" fmla="*/ 61 h 562"/>
                <a:gd name="T6" fmla="*/ 374 w 747"/>
                <a:gd name="T7" fmla="*/ 0 h 562"/>
                <a:gd name="T8" fmla="*/ 228 w 747"/>
                <a:gd name="T9" fmla="*/ 61 h 562"/>
                <a:gd name="T10" fmla="*/ 168 w 747"/>
                <a:gd name="T11" fmla="*/ 186 h 562"/>
                <a:gd name="T12" fmla="*/ 55 w 747"/>
                <a:gd name="T13" fmla="*/ 240 h 562"/>
                <a:gd name="T14" fmla="*/ 0 w 747"/>
                <a:gd name="T15" fmla="*/ 374 h 562"/>
                <a:gd name="T16" fmla="*/ 55 w 747"/>
                <a:gd name="T17" fmla="*/ 507 h 562"/>
                <a:gd name="T18" fmla="*/ 189 w 747"/>
                <a:gd name="T19" fmla="*/ 562 h 562"/>
                <a:gd name="T20" fmla="*/ 559 w 747"/>
                <a:gd name="T21" fmla="*/ 562 h 562"/>
                <a:gd name="T22" fmla="*/ 692 w 747"/>
                <a:gd name="T23" fmla="*/ 507 h 562"/>
                <a:gd name="T24" fmla="*/ 747 w 747"/>
                <a:gd name="T25" fmla="*/ 374 h 562"/>
                <a:gd name="T26" fmla="*/ 692 w 747"/>
                <a:gd name="T27" fmla="*/ 240 h 562"/>
                <a:gd name="T28" fmla="*/ 559 w 747"/>
                <a:gd name="T29" fmla="*/ 518 h 562"/>
                <a:gd name="T30" fmla="*/ 189 w 747"/>
                <a:gd name="T31" fmla="*/ 518 h 562"/>
                <a:gd name="T32" fmla="*/ 44 w 747"/>
                <a:gd name="T33" fmla="*/ 374 h 562"/>
                <a:gd name="T34" fmla="*/ 188 w 747"/>
                <a:gd name="T35" fmla="*/ 229 h 562"/>
                <a:gd name="T36" fmla="*/ 211 w 747"/>
                <a:gd name="T37" fmla="*/ 229 h 562"/>
                <a:gd name="T38" fmla="*/ 211 w 747"/>
                <a:gd name="T39" fmla="*/ 207 h 562"/>
                <a:gd name="T40" fmla="*/ 211 w 747"/>
                <a:gd name="T41" fmla="*/ 207 h 562"/>
                <a:gd name="T42" fmla="*/ 374 w 747"/>
                <a:gd name="T43" fmla="*/ 44 h 562"/>
                <a:gd name="T44" fmla="*/ 536 w 747"/>
                <a:gd name="T45" fmla="*/ 206 h 562"/>
                <a:gd name="T46" fmla="*/ 536 w 747"/>
                <a:gd name="T47" fmla="*/ 207 h 562"/>
                <a:gd name="T48" fmla="*/ 536 w 747"/>
                <a:gd name="T49" fmla="*/ 229 h 562"/>
                <a:gd name="T50" fmla="*/ 558 w 747"/>
                <a:gd name="T51" fmla="*/ 229 h 562"/>
                <a:gd name="T52" fmla="*/ 559 w 747"/>
                <a:gd name="T53" fmla="*/ 229 h 562"/>
                <a:gd name="T54" fmla="*/ 704 w 747"/>
                <a:gd name="T55" fmla="*/ 374 h 562"/>
                <a:gd name="T56" fmla="*/ 559 w 747"/>
                <a:gd name="T57" fmla="*/ 518 h 5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5" name="文本框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720090" y="117475"/>
            <a:ext cx="842391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Policy Framework Supporting Older People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CE3FBA1-17E1-A97D-FF72-63444F8B63E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048"/>
    </mc:Choice>
    <mc:Fallback>
      <p:transition spd="slow" advTm="58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/>
        </p:nvGrpSpPr>
        <p:grpSpPr>
          <a:xfrm>
            <a:off x="143557" y="1239337"/>
            <a:ext cx="2077085" cy="3288531"/>
            <a:chOff x="559482" y="1227907"/>
            <a:chExt cx="2077085" cy="3288531"/>
          </a:xfrm>
        </p:grpSpPr>
        <p:sp>
          <p:nvSpPr>
            <p:cNvPr id="2" name="矩形: 圆角 1"/>
            <p:cNvSpPr/>
            <p:nvPr/>
          </p:nvSpPr>
          <p:spPr>
            <a:xfrm>
              <a:off x="574766" y="1668735"/>
              <a:ext cx="2046514" cy="2847703"/>
            </a:xfrm>
            <a:prstGeom prst="roundRect">
              <a:avLst/>
            </a:prstGeom>
            <a:solidFill>
              <a:srgbClr val="FBB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4" name="文本框 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 txBox="1"/>
            <p:nvPr/>
          </p:nvSpPr>
          <p:spPr>
            <a:xfrm>
              <a:off x="559482" y="2536220"/>
              <a:ext cx="2077085" cy="337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rgbClr val="A47D69"/>
                  </a:solidFill>
                  <a:latin typeface="+mj-ea"/>
                  <a:ea typeface="+mj-ea"/>
                </a:defRPr>
              </a:lvl1pPr>
              <a:lvl2pPr marL="742950" indent="-28575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algn="ctr"/>
              <a:r>
                <a:rPr lang="en-US" altLang="en-US" sz="16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Physical Challenges</a:t>
              </a:r>
              <a:r>
                <a:rPr lang="zh-CN" altLang="en-US" sz="16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 </a:t>
              </a:r>
            </a:p>
          </p:txBody>
        </p:sp>
        <p:sp>
          <p:nvSpPr>
            <p:cNvPr id="5" name="矩形 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/>
            <p:nvPr/>
          </p:nvSpPr>
          <p:spPr>
            <a:xfrm>
              <a:off x="590597" y="2888432"/>
              <a:ext cx="2020570" cy="119888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Frailty.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Chronic illness.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Sensory impairment.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Falls.</a:t>
              </a:r>
            </a:p>
          </p:txBody>
        </p:sp>
        <p:sp>
          <p:nvSpPr>
            <p:cNvPr id="6" name="椭圆 5"/>
            <p:cNvSpPr/>
            <p:nvPr/>
          </p:nvSpPr>
          <p:spPr>
            <a:xfrm>
              <a:off x="1049383" y="1227907"/>
              <a:ext cx="1097280" cy="1097280"/>
            </a:xfrm>
            <a:prstGeom prst="ellipse">
              <a:avLst/>
            </a:prstGeom>
            <a:solidFill>
              <a:srgbClr val="FBB885"/>
            </a:solidFill>
            <a:ln w="57150">
              <a:solidFill>
                <a:srgbClr val="FFFEF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2256155" y="1315720"/>
            <a:ext cx="2469515" cy="3288665"/>
            <a:chOff x="456295" y="1227907"/>
            <a:chExt cx="2283460" cy="3288531"/>
          </a:xfrm>
        </p:grpSpPr>
        <p:sp>
          <p:nvSpPr>
            <p:cNvPr id="33" name="矩形: 圆角 32"/>
            <p:cNvSpPr/>
            <p:nvPr/>
          </p:nvSpPr>
          <p:spPr>
            <a:xfrm>
              <a:off x="574766" y="1668735"/>
              <a:ext cx="2046514" cy="2847703"/>
            </a:xfrm>
            <a:prstGeom prst="roundRect">
              <a:avLst/>
            </a:prstGeom>
            <a:solidFill>
              <a:srgbClr val="CEB6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4" name="文本框 3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 txBox="1"/>
            <p:nvPr/>
          </p:nvSpPr>
          <p:spPr>
            <a:xfrm>
              <a:off x="456295" y="2536220"/>
              <a:ext cx="2283460" cy="3066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ctr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rgbClr val="A47D69"/>
                  </a:solidFill>
                  <a:latin typeface="+mj-ea"/>
                  <a:ea typeface="+mj-ea"/>
                </a:defRPr>
              </a:lvl1pPr>
              <a:lvl2pPr marL="742950" indent="-28575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algn="ctr"/>
              <a:r>
                <a:rPr lang="en-US" altLang="en-US" sz="14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Psychological Challenges</a:t>
              </a:r>
              <a:r>
                <a:rPr lang="zh-CN" altLang="en-US" sz="14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 </a:t>
              </a:r>
            </a:p>
          </p:txBody>
        </p:sp>
        <p:sp>
          <p:nvSpPr>
            <p:cNvPr id="35" name="矩形 3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/>
            <p:nvPr/>
          </p:nvSpPr>
          <p:spPr>
            <a:xfrm>
              <a:off x="753291" y="2888595"/>
              <a:ext cx="1689465" cy="92198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Dementia.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Depression.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Anxiety.</a:t>
              </a:r>
            </a:p>
          </p:txBody>
        </p:sp>
        <p:sp>
          <p:nvSpPr>
            <p:cNvPr id="36" name="椭圆 35"/>
            <p:cNvSpPr/>
            <p:nvPr/>
          </p:nvSpPr>
          <p:spPr>
            <a:xfrm>
              <a:off x="1049383" y="1227907"/>
              <a:ext cx="1097280" cy="1097280"/>
            </a:xfrm>
            <a:prstGeom prst="ellipse">
              <a:avLst/>
            </a:prstGeom>
            <a:solidFill>
              <a:srgbClr val="CEB69A"/>
            </a:solidFill>
            <a:ln w="57150">
              <a:solidFill>
                <a:srgbClr val="FFFEF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4835344" y="1315537"/>
            <a:ext cx="2046514" cy="3288531"/>
            <a:chOff x="574766" y="1227907"/>
            <a:chExt cx="2046514" cy="3288531"/>
          </a:xfrm>
        </p:grpSpPr>
        <p:sp>
          <p:nvSpPr>
            <p:cNvPr id="38" name="矩形: 圆角 37"/>
            <p:cNvSpPr/>
            <p:nvPr/>
          </p:nvSpPr>
          <p:spPr>
            <a:xfrm>
              <a:off x="574766" y="1668735"/>
              <a:ext cx="2046514" cy="2847703"/>
            </a:xfrm>
            <a:prstGeom prst="roundRect">
              <a:avLst/>
            </a:prstGeom>
            <a:solidFill>
              <a:srgbClr val="B0D8D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9" name="文本框 38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 txBox="1"/>
            <p:nvPr/>
          </p:nvSpPr>
          <p:spPr>
            <a:xfrm>
              <a:off x="781415" y="2460020"/>
              <a:ext cx="1656080" cy="3067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ctr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rgbClr val="A47D69"/>
                  </a:solidFill>
                  <a:latin typeface="+mj-ea"/>
                  <a:ea typeface="+mj-ea"/>
                </a:defRPr>
              </a:lvl1pPr>
              <a:lvl2pPr marL="742950" indent="-28575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algn="ctr"/>
              <a:r>
                <a:rPr lang="en-US" altLang="en-US" sz="14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Social Challenges</a:t>
              </a:r>
              <a:r>
                <a:rPr lang="zh-CN" altLang="en-US" sz="14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 </a:t>
              </a:r>
            </a:p>
          </p:txBody>
        </p:sp>
        <p:sp>
          <p:nvSpPr>
            <p:cNvPr id="40" name="矩形 39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/>
            <p:nvPr/>
          </p:nvSpPr>
          <p:spPr>
            <a:xfrm>
              <a:off x="753291" y="2888595"/>
              <a:ext cx="1689465" cy="9220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Loneliness.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Bereavement.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Social exclusion.</a:t>
              </a:r>
            </a:p>
          </p:txBody>
        </p:sp>
        <p:sp>
          <p:nvSpPr>
            <p:cNvPr id="41" name="椭圆 40"/>
            <p:cNvSpPr/>
            <p:nvPr/>
          </p:nvSpPr>
          <p:spPr>
            <a:xfrm>
              <a:off x="1049383" y="1227907"/>
              <a:ext cx="1097280" cy="1097280"/>
            </a:xfrm>
            <a:prstGeom prst="ellipse">
              <a:avLst/>
            </a:prstGeom>
            <a:solidFill>
              <a:srgbClr val="B0D8D3"/>
            </a:solidFill>
            <a:ln w="57150">
              <a:solidFill>
                <a:srgbClr val="FFFEF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20" name="Group 1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919778" y="1651098"/>
            <a:ext cx="522101" cy="424996"/>
            <a:chOff x="2425" y="1235"/>
            <a:chExt cx="912" cy="771"/>
          </a:xfrm>
          <a:solidFill>
            <a:schemeClr val="bg1"/>
          </a:solidFill>
        </p:grpSpPr>
        <p:sp>
          <p:nvSpPr>
            <p:cNvPr id="21" name="Freeform 16"/>
            <p:cNvSpPr/>
            <p:nvPr/>
          </p:nvSpPr>
          <p:spPr bwMode="auto">
            <a:xfrm>
              <a:off x="2625" y="1422"/>
              <a:ext cx="513" cy="214"/>
            </a:xfrm>
            <a:custGeom>
              <a:avLst/>
              <a:gdLst>
                <a:gd name="T0" fmla="*/ 348 w 513"/>
                <a:gd name="T1" fmla="*/ 0 h 214"/>
                <a:gd name="T2" fmla="*/ 210 w 513"/>
                <a:gd name="T3" fmla="*/ 139 h 214"/>
                <a:gd name="T4" fmla="*/ 119 w 513"/>
                <a:gd name="T5" fmla="*/ 48 h 214"/>
                <a:gd name="T6" fmla="*/ 0 w 513"/>
                <a:gd name="T7" fmla="*/ 166 h 214"/>
                <a:gd name="T8" fmla="*/ 38 w 513"/>
                <a:gd name="T9" fmla="*/ 202 h 214"/>
                <a:gd name="T10" fmla="*/ 119 w 513"/>
                <a:gd name="T11" fmla="*/ 123 h 214"/>
                <a:gd name="T12" fmla="*/ 210 w 513"/>
                <a:gd name="T13" fmla="*/ 214 h 214"/>
                <a:gd name="T14" fmla="*/ 348 w 513"/>
                <a:gd name="T15" fmla="*/ 76 h 214"/>
                <a:gd name="T16" fmla="*/ 475 w 513"/>
                <a:gd name="T17" fmla="*/ 202 h 214"/>
                <a:gd name="T18" fmla="*/ 513 w 513"/>
                <a:gd name="T19" fmla="*/ 165 h 214"/>
                <a:gd name="T20" fmla="*/ 348 w 513"/>
                <a:gd name="T21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22" name="Freeform 17"/>
            <p:cNvSpPr>
              <a:spLocks noEditPoints="1"/>
            </p:cNvSpPr>
            <p:nvPr/>
          </p:nvSpPr>
          <p:spPr bwMode="auto">
            <a:xfrm>
              <a:off x="2425" y="1235"/>
              <a:ext cx="912" cy="771"/>
            </a:xfrm>
            <a:custGeom>
              <a:avLst/>
              <a:gdLst>
                <a:gd name="T0" fmla="*/ 912 w 912"/>
                <a:gd name="T1" fmla="*/ 54 h 771"/>
                <a:gd name="T2" fmla="*/ 912 w 912"/>
                <a:gd name="T3" fmla="*/ 0 h 771"/>
                <a:gd name="T4" fmla="*/ 2 w 912"/>
                <a:gd name="T5" fmla="*/ 0 h 771"/>
                <a:gd name="T6" fmla="*/ 2 w 912"/>
                <a:gd name="T7" fmla="*/ 54 h 771"/>
                <a:gd name="T8" fmla="*/ 30 w 912"/>
                <a:gd name="T9" fmla="*/ 54 h 771"/>
                <a:gd name="T10" fmla="*/ 30 w 912"/>
                <a:gd name="T11" fmla="*/ 541 h 771"/>
                <a:gd name="T12" fmla="*/ 0 w 912"/>
                <a:gd name="T13" fmla="*/ 541 h 771"/>
                <a:gd name="T14" fmla="*/ 0 w 912"/>
                <a:gd name="T15" fmla="*/ 594 h 771"/>
                <a:gd name="T16" fmla="*/ 30 w 912"/>
                <a:gd name="T17" fmla="*/ 594 h 771"/>
                <a:gd name="T18" fmla="*/ 30 w 912"/>
                <a:gd name="T19" fmla="*/ 595 h 771"/>
                <a:gd name="T20" fmla="*/ 429 w 912"/>
                <a:gd name="T21" fmla="*/ 595 h 771"/>
                <a:gd name="T22" fmla="*/ 429 w 912"/>
                <a:gd name="T23" fmla="*/ 718 h 771"/>
                <a:gd name="T24" fmla="*/ 367 w 912"/>
                <a:gd name="T25" fmla="*/ 718 h 771"/>
                <a:gd name="T26" fmla="*/ 367 w 912"/>
                <a:gd name="T27" fmla="*/ 771 h 771"/>
                <a:gd name="T28" fmla="*/ 545 w 912"/>
                <a:gd name="T29" fmla="*/ 771 h 771"/>
                <a:gd name="T30" fmla="*/ 545 w 912"/>
                <a:gd name="T31" fmla="*/ 718 h 771"/>
                <a:gd name="T32" fmla="*/ 482 w 912"/>
                <a:gd name="T33" fmla="*/ 718 h 771"/>
                <a:gd name="T34" fmla="*/ 482 w 912"/>
                <a:gd name="T35" fmla="*/ 595 h 771"/>
                <a:gd name="T36" fmla="*/ 885 w 912"/>
                <a:gd name="T37" fmla="*/ 595 h 771"/>
                <a:gd name="T38" fmla="*/ 885 w 912"/>
                <a:gd name="T39" fmla="*/ 594 h 771"/>
                <a:gd name="T40" fmla="*/ 911 w 912"/>
                <a:gd name="T41" fmla="*/ 594 h 771"/>
                <a:gd name="T42" fmla="*/ 911 w 912"/>
                <a:gd name="T43" fmla="*/ 541 h 771"/>
                <a:gd name="T44" fmla="*/ 885 w 912"/>
                <a:gd name="T45" fmla="*/ 541 h 771"/>
                <a:gd name="T46" fmla="*/ 885 w 912"/>
                <a:gd name="T47" fmla="*/ 54 h 771"/>
                <a:gd name="T48" fmla="*/ 912 w 912"/>
                <a:gd name="T49" fmla="*/ 54 h 771"/>
                <a:gd name="T50" fmla="*/ 83 w 912"/>
                <a:gd name="T51" fmla="*/ 541 h 771"/>
                <a:gd name="T52" fmla="*/ 83 w 912"/>
                <a:gd name="T53" fmla="*/ 55 h 771"/>
                <a:gd name="T54" fmla="*/ 832 w 912"/>
                <a:gd name="T55" fmla="*/ 55 h 771"/>
                <a:gd name="T56" fmla="*/ 832 w 912"/>
                <a:gd name="T57" fmla="*/ 541 h 771"/>
                <a:gd name="T58" fmla="*/ 83 w 912"/>
                <a:gd name="T59" fmla="*/ 541 h 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23" name="Group 20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3236542" y="1669673"/>
            <a:ext cx="567796" cy="409437"/>
            <a:chOff x="2423" y="1278"/>
            <a:chExt cx="912" cy="683"/>
          </a:xfrm>
          <a:solidFill>
            <a:schemeClr val="bg1"/>
          </a:solidFill>
        </p:grpSpPr>
        <p:sp>
          <p:nvSpPr>
            <p:cNvPr id="24" name="Freeform 21"/>
            <p:cNvSpPr/>
            <p:nvPr/>
          </p:nvSpPr>
          <p:spPr bwMode="auto">
            <a:xfrm>
              <a:off x="2746" y="1582"/>
              <a:ext cx="265" cy="281"/>
            </a:xfrm>
            <a:custGeom>
              <a:avLst/>
              <a:gdLst>
                <a:gd name="T0" fmla="*/ 0 w 265"/>
                <a:gd name="T1" fmla="*/ 131 h 281"/>
                <a:gd name="T2" fmla="*/ 38 w 265"/>
                <a:gd name="T3" fmla="*/ 169 h 281"/>
                <a:gd name="T4" fmla="*/ 107 w 265"/>
                <a:gd name="T5" fmla="*/ 102 h 281"/>
                <a:gd name="T6" fmla="*/ 105 w 265"/>
                <a:gd name="T7" fmla="*/ 281 h 281"/>
                <a:gd name="T8" fmla="*/ 159 w 265"/>
                <a:gd name="T9" fmla="*/ 281 h 281"/>
                <a:gd name="T10" fmla="*/ 159 w 265"/>
                <a:gd name="T11" fmla="*/ 102 h 281"/>
                <a:gd name="T12" fmla="*/ 227 w 265"/>
                <a:gd name="T13" fmla="*/ 169 h 281"/>
                <a:gd name="T14" fmla="*/ 265 w 265"/>
                <a:gd name="T15" fmla="*/ 131 h 281"/>
                <a:gd name="T16" fmla="*/ 132 w 265"/>
                <a:gd name="T17" fmla="*/ 0 h 281"/>
                <a:gd name="T18" fmla="*/ 0 w 265"/>
                <a:gd name="T19" fmla="*/ 131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25" name="Freeform 22"/>
            <p:cNvSpPr>
              <a:spLocks noEditPoints="1"/>
            </p:cNvSpPr>
            <p:nvPr/>
          </p:nvSpPr>
          <p:spPr bwMode="auto">
            <a:xfrm>
              <a:off x="2423" y="1278"/>
              <a:ext cx="912" cy="683"/>
            </a:xfrm>
            <a:custGeom>
              <a:avLst/>
              <a:gdLst>
                <a:gd name="T0" fmla="*/ 692 w 747"/>
                <a:gd name="T1" fmla="*/ 240 h 562"/>
                <a:gd name="T2" fmla="*/ 579 w 747"/>
                <a:gd name="T3" fmla="*/ 186 h 562"/>
                <a:gd name="T4" fmla="*/ 520 w 747"/>
                <a:gd name="T5" fmla="*/ 61 h 562"/>
                <a:gd name="T6" fmla="*/ 374 w 747"/>
                <a:gd name="T7" fmla="*/ 0 h 562"/>
                <a:gd name="T8" fmla="*/ 228 w 747"/>
                <a:gd name="T9" fmla="*/ 61 h 562"/>
                <a:gd name="T10" fmla="*/ 168 w 747"/>
                <a:gd name="T11" fmla="*/ 186 h 562"/>
                <a:gd name="T12" fmla="*/ 55 w 747"/>
                <a:gd name="T13" fmla="*/ 240 h 562"/>
                <a:gd name="T14" fmla="*/ 0 w 747"/>
                <a:gd name="T15" fmla="*/ 374 h 562"/>
                <a:gd name="T16" fmla="*/ 55 w 747"/>
                <a:gd name="T17" fmla="*/ 507 h 562"/>
                <a:gd name="T18" fmla="*/ 189 w 747"/>
                <a:gd name="T19" fmla="*/ 562 h 562"/>
                <a:gd name="T20" fmla="*/ 559 w 747"/>
                <a:gd name="T21" fmla="*/ 562 h 562"/>
                <a:gd name="T22" fmla="*/ 692 w 747"/>
                <a:gd name="T23" fmla="*/ 507 h 562"/>
                <a:gd name="T24" fmla="*/ 747 w 747"/>
                <a:gd name="T25" fmla="*/ 374 h 562"/>
                <a:gd name="T26" fmla="*/ 692 w 747"/>
                <a:gd name="T27" fmla="*/ 240 h 562"/>
                <a:gd name="T28" fmla="*/ 559 w 747"/>
                <a:gd name="T29" fmla="*/ 518 h 562"/>
                <a:gd name="T30" fmla="*/ 189 w 747"/>
                <a:gd name="T31" fmla="*/ 518 h 562"/>
                <a:gd name="T32" fmla="*/ 44 w 747"/>
                <a:gd name="T33" fmla="*/ 374 h 562"/>
                <a:gd name="T34" fmla="*/ 188 w 747"/>
                <a:gd name="T35" fmla="*/ 229 h 562"/>
                <a:gd name="T36" fmla="*/ 211 w 747"/>
                <a:gd name="T37" fmla="*/ 229 h 562"/>
                <a:gd name="T38" fmla="*/ 211 w 747"/>
                <a:gd name="T39" fmla="*/ 207 h 562"/>
                <a:gd name="T40" fmla="*/ 211 w 747"/>
                <a:gd name="T41" fmla="*/ 207 h 562"/>
                <a:gd name="T42" fmla="*/ 374 w 747"/>
                <a:gd name="T43" fmla="*/ 44 h 562"/>
                <a:gd name="T44" fmla="*/ 536 w 747"/>
                <a:gd name="T45" fmla="*/ 206 h 562"/>
                <a:gd name="T46" fmla="*/ 536 w 747"/>
                <a:gd name="T47" fmla="*/ 207 h 562"/>
                <a:gd name="T48" fmla="*/ 536 w 747"/>
                <a:gd name="T49" fmla="*/ 229 h 562"/>
                <a:gd name="T50" fmla="*/ 558 w 747"/>
                <a:gd name="T51" fmla="*/ 229 h 562"/>
                <a:gd name="T52" fmla="*/ 559 w 747"/>
                <a:gd name="T53" fmla="*/ 229 h 562"/>
                <a:gd name="T54" fmla="*/ 704 w 747"/>
                <a:gd name="T55" fmla="*/ 374 h 562"/>
                <a:gd name="T56" fmla="*/ 559 w 747"/>
                <a:gd name="T57" fmla="*/ 518 h 5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5657430" y="1647185"/>
            <a:ext cx="441712" cy="441712"/>
            <a:chOff x="5394312" y="2141343"/>
            <a:chExt cx="359165" cy="359165"/>
          </a:xfrm>
          <a:solidFill>
            <a:schemeClr val="bg1"/>
          </a:solidFill>
        </p:grpSpPr>
        <p:sp>
          <p:nvSpPr>
            <p:cNvPr id="28" name="AutoShape 56"/>
            <p:cNvSpPr/>
            <p:nvPr/>
          </p:nvSpPr>
          <p:spPr bwMode="auto">
            <a:xfrm>
              <a:off x="5394312" y="2141343"/>
              <a:ext cx="112353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6988" y="7316"/>
                  </a:moveTo>
                  <a:cubicBezTo>
                    <a:pt x="16954" y="7352"/>
                    <a:pt x="16923" y="7387"/>
                    <a:pt x="16883" y="7423"/>
                  </a:cubicBezTo>
                  <a:cubicBezTo>
                    <a:pt x="16677" y="7601"/>
                    <a:pt x="16414" y="7770"/>
                    <a:pt x="16066" y="7920"/>
                  </a:cubicBezTo>
                  <a:cubicBezTo>
                    <a:pt x="16057" y="7924"/>
                    <a:pt x="16044" y="7927"/>
                    <a:pt x="16038" y="7931"/>
                  </a:cubicBezTo>
                  <a:cubicBezTo>
                    <a:pt x="15662" y="8092"/>
                    <a:pt x="15214" y="8234"/>
                    <a:pt x="14705" y="8354"/>
                  </a:cubicBezTo>
                  <a:cubicBezTo>
                    <a:pt x="14697" y="8357"/>
                    <a:pt x="14692" y="8358"/>
                    <a:pt x="14686" y="8359"/>
                  </a:cubicBezTo>
                  <a:cubicBezTo>
                    <a:pt x="14163" y="8482"/>
                    <a:pt x="13584" y="8581"/>
                    <a:pt x="12960" y="8649"/>
                  </a:cubicBezTo>
                  <a:cubicBezTo>
                    <a:pt x="12279" y="8726"/>
                    <a:pt x="11560" y="8774"/>
                    <a:pt x="10800" y="8774"/>
                  </a:cubicBezTo>
                  <a:cubicBezTo>
                    <a:pt x="10037" y="8774"/>
                    <a:pt x="9318" y="8726"/>
                    <a:pt x="8640" y="8649"/>
                  </a:cubicBezTo>
                  <a:cubicBezTo>
                    <a:pt x="8016" y="8581"/>
                    <a:pt x="7435" y="8482"/>
                    <a:pt x="6914" y="8359"/>
                  </a:cubicBezTo>
                  <a:cubicBezTo>
                    <a:pt x="6908" y="8358"/>
                    <a:pt x="6901" y="8357"/>
                    <a:pt x="6893" y="8354"/>
                  </a:cubicBezTo>
                  <a:cubicBezTo>
                    <a:pt x="6385" y="8234"/>
                    <a:pt x="5937" y="8092"/>
                    <a:pt x="5562" y="7931"/>
                  </a:cubicBezTo>
                  <a:cubicBezTo>
                    <a:pt x="5553" y="7927"/>
                    <a:pt x="5541" y="7924"/>
                    <a:pt x="5531" y="7920"/>
                  </a:cubicBezTo>
                  <a:cubicBezTo>
                    <a:pt x="5184" y="7770"/>
                    <a:pt x="4921" y="7601"/>
                    <a:pt x="4715" y="7423"/>
                  </a:cubicBezTo>
                  <a:cubicBezTo>
                    <a:pt x="4676" y="7387"/>
                    <a:pt x="4644" y="7352"/>
                    <a:pt x="4612" y="7316"/>
                  </a:cubicBezTo>
                  <a:cubicBezTo>
                    <a:pt x="4437" y="7136"/>
                    <a:pt x="4320" y="6947"/>
                    <a:pt x="4320" y="6750"/>
                  </a:cubicBezTo>
                  <a:cubicBezTo>
                    <a:pt x="4320" y="6550"/>
                    <a:pt x="4437" y="6362"/>
                    <a:pt x="4612" y="6181"/>
                  </a:cubicBezTo>
                  <a:cubicBezTo>
                    <a:pt x="4644" y="6146"/>
                    <a:pt x="4676" y="6110"/>
                    <a:pt x="4715" y="6076"/>
                  </a:cubicBezTo>
                  <a:cubicBezTo>
                    <a:pt x="4921" y="5898"/>
                    <a:pt x="5184" y="5729"/>
                    <a:pt x="5531" y="5577"/>
                  </a:cubicBezTo>
                  <a:cubicBezTo>
                    <a:pt x="5541" y="5574"/>
                    <a:pt x="5553" y="5571"/>
                    <a:pt x="5562" y="5567"/>
                  </a:cubicBezTo>
                  <a:cubicBezTo>
                    <a:pt x="5937" y="5407"/>
                    <a:pt x="6385" y="5264"/>
                    <a:pt x="6893" y="5144"/>
                  </a:cubicBezTo>
                  <a:cubicBezTo>
                    <a:pt x="6901" y="5142"/>
                    <a:pt x="6908" y="5140"/>
                    <a:pt x="6914" y="5138"/>
                  </a:cubicBezTo>
                  <a:cubicBezTo>
                    <a:pt x="7435" y="5017"/>
                    <a:pt x="8016" y="4918"/>
                    <a:pt x="8640" y="4848"/>
                  </a:cubicBezTo>
                  <a:cubicBezTo>
                    <a:pt x="9318" y="4773"/>
                    <a:pt x="10037" y="4725"/>
                    <a:pt x="10800" y="4725"/>
                  </a:cubicBezTo>
                  <a:cubicBezTo>
                    <a:pt x="11560" y="4725"/>
                    <a:pt x="12279" y="4773"/>
                    <a:pt x="12960" y="4848"/>
                  </a:cubicBezTo>
                  <a:cubicBezTo>
                    <a:pt x="13584" y="4918"/>
                    <a:pt x="14163" y="5017"/>
                    <a:pt x="14686" y="5138"/>
                  </a:cubicBezTo>
                  <a:cubicBezTo>
                    <a:pt x="14692" y="5140"/>
                    <a:pt x="14697" y="5142"/>
                    <a:pt x="14705" y="5144"/>
                  </a:cubicBezTo>
                  <a:cubicBezTo>
                    <a:pt x="15214" y="5264"/>
                    <a:pt x="15662" y="5407"/>
                    <a:pt x="16038" y="5567"/>
                  </a:cubicBezTo>
                  <a:cubicBezTo>
                    <a:pt x="16044" y="5571"/>
                    <a:pt x="16057" y="5574"/>
                    <a:pt x="16066" y="5577"/>
                  </a:cubicBezTo>
                  <a:cubicBezTo>
                    <a:pt x="16414" y="5729"/>
                    <a:pt x="16677" y="5898"/>
                    <a:pt x="16883" y="6076"/>
                  </a:cubicBezTo>
                  <a:cubicBezTo>
                    <a:pt x="16923" y="6110"/>
                    <a:pt x="16954" y="6146"/>
                    <a:pt x="16988" y="6181"/>
                  </a:cubicBezTo>
                  <a:cubicBezTo>
                    <a:pt x="17161" y="6362"/>
                    <a:pt x="17280" y="6550"/>
                    <a:pt x="17280" y="6750"/>
                  </a:cubicBezTo>
                  <a:cubicBezTo>
                    <a:pt x="17280" y="6947"/>
                    <a:pt x="17161" y="7136"/>
                    <a:pt x="16988" y="7316"/>
                  </a:cubicBezTo>
                  <a:moveTo>
                    <a:pt x="12960" y="19575"/>
                  </a:moveTo>
                  <a:cubicBezTo>
                    <a:pt x="12960" y="19948"/>
                    <a:pt x="11992" y="20249"/>
                    <a:pt x="10800" y="20249"/>
                  </a:cubicBezTo>
                  <a:cubicBezTo>
                    <a:pt x="9606" y="20249"/>
                    <a:pt x="8640" y="19948"/>
                    <a:pt x="8640" y="19575"/>
                  </a:cubicBezTo>
                  <a:lnTo>
                    <a:pt x="8640" y="10056"/>
                  </a:lnTo>
                  <a:cubicBezTo>
                    <a:pt x="9338" y="10101"/>
                    <a:pt x="10059" y="10124"/>
                    <a:pt x="10800" y="10124"/>
                  </a:cubicBezTo>
                  <a:cubicBezTo>
                    <a:pt x="11541" y="10124"/>
                    <a:pt x="12262" y="10101"/>
                    <a:pt x="12960" y="10056"/>
                  </a:cubicBezTo>
                  <a:cubicBezTo>
                    <a:pt x="12960" y="10056"/>
                    <a:pt x="12960" y="19575"/>
                    <a:pt x="12960" y="19575"/>
                  </a:cubicBezTo>
                  <a:close/>
                  <a:moveTo>
                    <a:pt x="8640" y="2025"/>
                  </a:moveTo>
                  <a:cubicBezTo>
                    <a:pt x="8640" y="1651"/>
                    <a:pt x="9606" y="1350"/>
                    <a:pt x="10800" y="1350"/>
                  </a:cubicBezTo>
                  <a:cubicBezTo>
                    <a:pt x="11992" y="1350"/>
                    <a:pt x="12960" y="1651"/>
                    <a:pt x="12960" y="2025"/>
                  </a:cubicBezTo>
                  <a:lnTo>
                    <a:pt x="12960" y="3442"/>
                  </a:lnTo>
                  <a:cubicBezTo>
                    <a:pt x="12262" y="3398"/>
                    <a:pt x="11541" y="3375"/>
                    <a:pt x="10800" y="3375"/>
                  </a:cubicBezTo>
                  <a:cubicBezTo>
                    <a:pt x="10059" y="3375"/>
                    <a:pt x="9338" y="3398"/>
                    <a:pt x="8640" y="3442"/>
                  </a:cubicBezTo>
                  <a:cubicBezTo>
                    <a:pt x="8640" y="3442"/>
                    <a:pt x="8640" y="2025"/>
                    <a:pt x="8640" y="2025"/>
                  </a:cubicBezTo>
                  <a:close/>
                  <a:moveTo>
                    <a:pt x="17280" y="4064"/>
                  </a:moveTo>
                  <a:lnTo>
                    <a:pt x="17280" y="2025"/>
                  </a:lnTo>
                  <a:cubicBezTo>
                    <a:pt x="17280" y="908"/>
                    <a:pt x="14373" y="0"/>
                    <a:pt x="10800" y="0"/>
                  </a:cubicBezTo>
                  <a:cubicBezTo>
                    <a:pt x="7225" y="0"/>
                    <a:pt x="4320" y="908"/>
                    <a:pt x="4320" y="2025"/>
                  </a:cubicBezTo>
                  <a:lnTo>
                    <a:pt x="4320" y="4064"/>
                  </a:lnTo>
                  <a:cubicBezTo>
                    <a:pt x="1710" y="4681"/>
                    <a:pt x="0" y="5649"/>
                    <a:pt x="0" y="6750"/>
                  </a:cubicBezTo>
                  <a:cubicBezTo>
                    <a:pt x="0" y="7850"/>
                    <a:pt x="1710" y="8818"/>
                    <a:pt x="4320" y="9434"/>
                  </a:cubicBezTo>
                  <a:lnTo>
                    <a:pt x="4320" y="19575"/>
                  </a:lnTo>
                  <a:cubicBezTo>
                    <a:pt x="4320" y="20691"/>
                    <a:pt x="7225" y="21599"/>
                    <a:pt x="10800" y="21599"/>
                  </a:cubicBezTo>
                  <a:cubicBezTo>
                    <a:pt x="14373" y="21599"/>
                    <a:pt x="17280" y="20691"/>
                    <a:pt x="17280" y="19575"/>
                  </a:cubicBezTo>
                  <a:lnTo>
                    <a:pt x="17280" y="9434"/>
                  </a:lnTo>
                  <a:cubicBezTo>
                    <a:pt x="19889" y="8818"/>
                    <a:pt x="21600" y="7850"/>
                    <a:pt x="21600" y="6750"/>
                  </a:cubicBezTo>
                  <a:cubicBezTo>
                    <a:pt x="21600" y="5649"/>
                    <a:pt x="19889" y="4681"/>
                    <a:pt x="17280" y="406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en Sans" panose="020B0606030504020204" charset="0"/>
                <a:cs typeface="Open Sans" panose="020B0606030504020204" charset="0"/>
                <a:sym typeface="Open Sans" panose="020B0606030504020204" charset="0"/>
              </a:endParaRPr>
            </a:p>
          </p:txBody>
        </p:sp>
        <p:sp>
          <p:nvSpPr>
            <p:cNvPr id="30" name="AutoShape 57"/>
            <p:cNvSpPr/>
            <p:nvPr/>
          </p:nvSpPr>
          <p:spPr bwMode="auto">
            <a:xfrm>
              <a:off x="5641124" y="2141343"/>
              <a:ext cx="112353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6988" y="7316"/>
                  </a:moveTo>
                  <a:cubicBezTo>
                    <a:pt x="16954" y="7352"/>
                    <a:pt x="16923" y="7387"/>
                    <a:pt x="16883" y="7423"/>
                  </a:cubicBezTo>
                  <a:cubicBezTo>
                    <a:pt x="16677" y="7601"/>
                    <a:pt x="16414" y="7770"/>
                    <a:pt x="16066" y="7920"/>
                  </a:cubicBezTo>
                  <a:cubicBezTo>
                    <a:pt x="16057" y="7924"/>
                    <a:pt x="16044" y="7927"/>
                    <a:pt x="16038" y="7931"/>
                  </a:cubicBezTo>
                  <a:cubicBezTo>
                    <a:pt x="15662" y="8092"/>
                    <a:pt x="15214" y="8234"/>
                    <a:pt x="14705" y="8354"/>
                  </a:cubicBezTo>
                  <a:cubicBezTo>
                    <a:pt x="14697" y="8357"/>
                    <a:pt x="14692" y="8358"/>
                    <a:pt x="14686" y="8359"/>
                  </a:cubicBezTo>
                  <a:cubicBezTo>
                    <a:pt x="14163" y="8482"/>
                    <a:pt x="13584" y="8581"/>
                    <a:pt x="12960" y="8649"/>
                  </a:cubicBezTo>
                  <a:cubicBezTo>
                    <a:pt x="12279" y="8726"/>
                    <a:pt x="11560" y="8774"/>
                    <a:pt x="10800" y="8774"/>
                  </a:cubicBezTo>
                  <a:cubicBezTo>
                    <a:pt x="10037" y="8774"/>
                    <a:pt x="9318" y="8726"/>
                    <a:pt x="8640" y="8649"/>
                  </a:cubicBezTo>
                  <a:cubicBezTo>
                    <a:pt x="8016" y="8581"/>
                    <a:pt x="7435" y="8482"/>
                    <a:pt x="6914" y="8359"/>
                  </a:cubicBezTo>
                  <a:cubicBezTo>
                    <a:pt x="6908" y="8358"/>
                    <a:pt x="6901" y="8357"/>
                    <a:pt x="6893" y="8354"/>
                  </a:cubicBezTo>
                  <a:cubicBezTo>
                    <a:pt x="6385" y="8234"/>
                    <a:pt x="5937" y="8092"/>
                    <a:pt x="5562" y="7931"/>
                  </a:cubicBezTo>
                  <a:cubicBezTo>
                    <a:pt x="5553" y="7927"/>
                    <a:pt x="5541" y="7924"/>
                    <a:pt x="5531" y="7920"/>
                  </a:cubicBezTo>
                  <a:cubicBezTo>
                    <a:pt x="5184" y="7770"/>
                    <a:pt x="4921" y="7601"/>
                    <a:pt x="4715" y="7423"/>
                  </a:cubicBezTo>
                  <a:cubicBezTo>
                    <a:pt x="4676" y="7387"/>
                    <a:pt x="4644" y="7352"/>
                    <a:pt x="4612" y="7316"/>
                  </a:cubicBezTo>
                  <a:cubicBezTo>
                    <a:pt x="4437" y="7136"/>
                    <a:pt x="4320" y="6947"/>
                    <a:pt x="4320" y="6750"/>
                  </a:cubicBezTo>
                  <a:cubicBezTo>
                    <a:pt x="4320" y="6550"/>
                    <a:pt x="4437" y="6362"/>
                    <a:pt x="4612" y="6181"/>
                  </a:cubicBezTo>
                  <a:cubicBezTo>
                    <a:pt x="4644" y="6146"/>
                    <a:pt x="4676" y="6110"/>
                    <a:pt x="4715" y="6076"/>
                  </a:cubicBezTo>
                  <a:cubicBezTo>
                    <a:pt x="4921" y="5898"/>
                    <a:pt x="5184" y="5729"/>
                    <a:pt x="5531" y="5577"/>
                  </a:cubicBezTo>
                  <a:cubicBezTo>
                    <a:pt x="5541" y="5574"/>
                    <a:pt x="5553" y="5571"/>
                    <a:pt x="5562" y="5567"/>
                  </a:cubicBezTo>
                  <a:cubicBezTo>
                    <a:pt x="5937" y="5407"/>
                    <a:pt x="6385" y="5264"/>
                    <a:pt x="6893" y="5144"/>
                  </a:cubicBezTo>
                  <a:cubicBezTo>
                    <a:pt x="6901" y="5142"/>
                    <a:pt x="6908" y="5140"/>
                    <a:pt x="6914" y="5138"/>
                  </a:cubicBezTo>
                  <a:cubicBezTo>
                    <a:pt x="7435" y="5017"/>
                    <a:pt x="8016" y="4918"/>
                    <a:pt x="8640" y="4848"/>
                  </a:cubicBezTo>
                  <a:cubicBezTo>
                    <a:pt x="9318" y="4773"/>
                    <a:pt x="10037" y="4725"/>
                    <a:pt x="10800" y="4725"/>
                  </a:cubicBezTo>
                  <a:cubicBezTo>
                    <a:pt x="11560" y="4725"/>
                    <a:pt x="12279" y="4773"/>
                    <a:pt x="12960" y="4848"/>
                  </a:cubicBezTo>
                  <a:cubicBezTo>
                    <a:pt x="13584" y="4918"/>
                    <a:pt x="14163" y="5017"/>
                    <a:pt x="14686" y="5138"/>
                  </a:cubicBezTo>
                  <a:cubicBezTo>
                    <a:pt x="14692" y="5140"/>
                    <a:pt x="14697" y="5142"/>
                    <a:pt x="14705" y="5144"/>
                  </a:cubicBezTo>
                  <a:cubicBezTo>
                    <a:pt x="15214" y="5264"/>
                    <a:pt x="15662" y="5407"/>
                    <a:pt x="16038" y="5567"/>
                  </a:cubicBezTo>
                  <a:cubicBezTo>
                    <a:pt x="16044" y="5571"/>
                    <a:pt x="16057" y="5574"/>
                    <a:pt x="16066" y="5577"/>
                  </a:cubicBezTo>
                  <a:cubicBezTo>
                    <a:pt x="16414" y="5729"/>
                    <a:pt x="16677" y="5898"/>
                    <a:pt x="16883" y="6076"/>
                  </a:cubicBezTo>
                  <a:cubicBezTo>
                    <a:pt x="16923" y="6110"/>
                    <a:pt x="16954" y="6146"/>
                    <a:pt x="16988" y="6181"/>
                  </a:cubicBezTo>
                  <a:cubicBezTo>
                    <a:pt x="17161" y="6362"/>
                    <a:pt x="17280" y="6550"/>
                    <a:pt x="17280" y="6750"/>
                  </a:cubicBezTo>
                  <a:cubicBezTo>
                    <a:pt x="17280" y="6947"/>
                    <a:pt x="17161" y="7136"/>
                    <a:pt x="16988" y="7316"/>
                  </a:cubicBezTo>
                  <a:moveTo>
                    <a:pt x="12960" y="19575"/>
                  </a:moveTo>
                  <a:cubicBezTo>
                    <a:pt x="12960" y="19948"/>
                    <a:pt x="11992" y="20249"/>
                    <a:pt x="10800" y="20249"/>
                  </a:cubicBezTo>
                  <a:cubicBezTo>
                    <a:pt x="9606" y="20249"/>
                    <a:pt x="8640" y="19948"/>
                    <a:pt x="8640" y="19575"/>
                  </a:cubicBezTo>
                  <a:lnTo>
                    <a:pt x="8640" y="10056"/>
                  </a:lnTo>
                  <a:cubicBezTo>
                    <a:pt x="9338" y="10101"/>
                    <a:pt x="10059" y="10124"/>
                    <a:pt x="10800" y="10124"/>
                  </a:cubicBezTo>
                  <a:cubicBezTo>
                    <a:pt x="11541" y="10124"/>
                    <a:pt x="12262" y="10101"/>
                    <a:pt x="12960" y="10056"/>
                  </a:cubicBezTo>
                  <a:cubicBezTo>
                    <a:pt x="12960" y="10056"/>
                    <a:pt x="12960" y="19575"/>
                    <a:pt x="12960" y="19575"/>
                  </a:cubicBezTo>
                  <a:close/>
                  <a:moveTo>
                    <a:pt x="8640" y="2025"/>
                  </a:moveTo>
                  <a:cubicBezTo>
                    <a:pt x="8640" y="1651"/>
                    <a:pt x="9606" y="1350"/>
                    <a:pt x="10800" y="1350"/>
                  </a:cubicBezTo>
                  <a:cubicBezTo>
                    <a:pt x="11992" y="1350"/>
                    <a:pt x="12960" y="1651"/>
                    <a:pt x="12960" y="2025"/>
                  </a:cubicBezTo>
                  <a:lnTo>
                    <a:pt x="12960" y="3442"/>
                  </a:lnTo>
                  <a:cubicBezTo>
                    <a:pt x="12262" y="3398"/>
                    <a:pt x="11541" y="3375"/>
                    <a:pt x="10800" y="3375"/>
                  </a:cubicBezTo>
                  <a:cubicBezTo>
                    <a:pt x="10059" y="3375"/>
                    <a:pt x="9338" y="3398"/>
                    <a:pt x="8640" y="3442"/>
                  </a:cubicBezTo>
                  <a:cubicBezTo>
                    <a:pt x="8640" y="3442"/>
                    <a:pt x="8640" y="2025"/>
                    <a:pt x="8640" y="2025"/>
                  </a:cubicBezTo>
                  <a:close/>
                  <a:moveTo>
                    <a:pt x="17280" y="4064"/>
                  </a:moveTo>
                  <a:lnTo>
                    <a:pt x="17280" y="2025"/>
                  </a:lnTo>
                  <a:cubicBezTo>
                    <a:pt x="17280" y="908"/>
                    <a:pt x="14373" y="0"/>
                    <a:pt x="10800" y="0"/>
                  </a:cubicBezTo>
                  <a:cubicBezTo>
                    <a:pt x="7225" y="0"/>
                    <a:pt x="4320" y="908"/>
                    <a:pt x="4320" y="2025"/>
                  </a:cubicBezTo>
                  <a:lnTo>
                    <a:pt x="4320" y="4064"/>
                  </a:lnTo>
                  <a:cubicBezTo>
                    <a:pt x="1710" y="4681"/>
                    <a:pt x="0" y="5649"/>
                    <a:pt x="0" y="6750"/>
                  </a:cubicBezTo>
                  <a:cubicBezTo>
                    <a:pt x="0" y="7850"/>
                    <a:pt x="1710" y="8818"/>
                    <a:pt x="4320" y="9434"/>
                  </a:cubicBezTo>
                  <a:lnTo>
                    <a:pt x="4320" y="19575"/>
                  </a:lnTo>
                  <a:cubicBezTo>
                    <a:pt x="4320" y="20691"/>
                    <a:pt x="7225" y="21599"/>
                    <a:pt x="10800" y="21599"/>
                  </a:cubicBezTo>
                  <a:cubicBezTo>
                    <a:pt x="14373" y="21599"/>
                    <a:pt x="17280" y="20691"/>
                    <a:pt x="17280" y="19575"/>
                  </a:cubicBezTo>
                  <a:lnTo>
                    <a:pt x="17280" y="9434"/>
                  </a:lnTo>
                  <a:cubicBezTo>
                    <a:pt x="19889" y="8818"/>
                    <a:pt x="21600" y="7850"/>
                    <a:pt x="21600" y="6750"/>
                  </a:cubicBezTo>
                  <a:cubicBezTo>
                    <a:pt x="21600" y="5649"/>
                    <a:pt x="19889" y="4681"/>
                    <a:pt x="17280" y="406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en Sans" panose="020B0606030504020204" charset="0"/>
                <a:cs typeface="Open Sans" panose="020B0606030504020204" charset="0"/>
                <a:sym typeface="Open Sans" panose="020B0606030504020204" charset="0"/>
              </a:endParaRPr>
            </a:p>
          </p:txBody>
        </p:sp>
        <p:sp>
          <p:nvSpPr>
            <p:cNvPr id="31" name="AutoShape 58"/>
            <p:cNvSpPr/>
            <p:nvPr/>
          </p:nvSpPr>
          <p:spPr bwMode="auto">
            <a:xfrm>
              <a:off x="5517718" y="2141343"/>
              <a:ext cx="112355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6988" y="15416"/>
                  </a:moveTo>
                  <a:cubicBezTo>
                    <a:pt x="16954" y="15452"/>
                    <a:pt x="16923" y="15487"/>
                    <a:pt x="16883" y="15523"/>
                  </a:cubicBezTo>
                  <a:cubicBezTo>
                    <a:pt x="16677" y="15701"/>
                    <a:pt x="16414" y="15870"/>
                    <a:pt x="16066" y="16020"/>
                  </a:cubicBezTo>
                  <a:cubicBezTo>
                    <a:pt x="16057" y="16024"/>
                    <a:pt x="16044" y="16027"/>
                    <a:pt x="16038" y="16031"/>
                  </a:cubicBezTo>
                  <a:cubicBezTo>
                    <a:pt x="15662" y="16192"/>
                    <a:pt x="15214" y="16334"/>
                    <a:pt x="14705" y="16454"/>
                  </a:cubicBezTo>
                  <a:cubicBezTo>
                    <a:pt x="14697" y="16457"/>
                    <a:pt x="14692" y="16458"/>
                    <a:pt x="14686" y="16459"/>
                  </a:cubicBezTo>
                  <a:cubicBezTo>
                    <a:pt x="14163" y="16582"/>
                    <a:pt x="13584" y="16681"/>
                    <a:pt x="12960" y="16749"/>
                  </a:cubicBezTo>
                  <a:cubicBezTo>
                    <a:pt x="12279" y="16826"/>
                    <a:pt x="11560" y="16875"/>
                    <a:pt x="10800" y="16875"/>
                  </a:cubicBezTo>
                  <a:cubicBezTo>
                    <a:pt x="10037" y="16875"/>
                    <a:pt x="9318" y="16826"/>
                    <a:pt x="8640" y="16749"/>
                  </a:cubicBezTo>
                  <a:cubicBezTo>
                    <a:pt x="8016" y="16681"/>
                    <a:pt x="7435" y="16582"/>
                    <a:pt x="6914" y="16459"/>
                  </a:cubicBezTo>
                  <a:cubicBezTo>
                    <a:pt x="6908" y="16458"/>
                    <a:pt x="6901" y="16457"/>
                    <a:pt x="6893" y="16454"/>
                  </a:cubicBezTo>
                  <a:cubicBezTo>
                    <a:pt x="6385" y="16334"/>
                    <a:pt x="5937" y="16192"/>
                    <a:pt x="5562" y="16031"/>
                  </a:cubicBezTo>
                  <a:cubicBezTo>
                    <a:pt x="5553" y="16027"/>
                    <a:pt x="5541" y="16024"/>
                    <a:pt x="5531" y="16020"/>
                  </a:cubicBezTo>
                  <a:cubicBezTo>
                    <a:pt x="5184" y="15870"/>
                    <a:pt x="4921" y="15701"/>
                    <a:pt x="4715" y="15523"/>
                  </a:cubicBezTo>
                  <a:cubicBezTo>
                    <a:pt x="4676" y="15487"/>
                    <a:pt x="4644" y="15452"/>
                    <a:pt x="4612" y="15416"/>
                  </a:cubicBezTo>
                  <a:cubicBezTo>
                    <a:pt x="4437" y="15236"/>
                    <a:pt x="4320" y="15047"/>
                    <a:pt x="4320" y="14850"/>
                  </a:cubicBezTo>
                  <a:cubicBezTo>
                    <a:pt x="4320" y="14650"/>
                    <a:pt x="4437" y="14462"/>
                    <a:pt x="4612" y="14281"/>
                  </a:cubicBezTo>
                  <a:cubicBezTo>
                    <a:pt x="4644" y="14246"/>
                    <a:pt x="4676" y="14210"/>
                    <a:pt x="4715" y="14176"/>
                  </a:cubicBezTo>
                  <a:cubicBezTo>
                    <a:pt x="4921" y="13998"/>
                    <a:pt x="5184" y="13829"/>
                    <a:pt x="5531" y="13677"/>
                  </a:cubicBezTo>
                  <a:cubicBezTo>
                    <a:pt x="5541" y="13674"/>
                    <a:pt x="5553" y="13671"/>
                    <a:pt x="5562" y="13667"/>
                  </a:cubicBezTo>
                  <a:cubicBezTo>
                    <a:pt x="5937" y="13507"/>
                    <a:pt x="6385" y="13364"/>
                    <a:pt x="6893" y="13244"/>
                  </a:cubicBezTo>
                  <a:cubicBezTo>
                    <a:pt x="6901" y="13242"/>
                    <a:pt x="6908" y="13240"/>
                    <a:pt x="6914" y="13238"/>
                  </a:cubicBezTo>
                  <a:cubicBezTo>
                    <a:pt x="7435" y="13117"/>
                    <a:pt x="8016" y="13018"/>
                    <a:pt x="8640" y="12948"/>
                  </a:cubicBezTo>
                  <a:cubicBezTo>
                    <a:pt x="9318" y="12873"/>
                    <a:pt x="10037" y="12825"/>
                    <a:pt x="10800" y="12825"/>
                  </a:cubicBezTo>
                  <a:cubicBezTo>
                    <a:pt x="11560" y="12825"/>
                    <a:pt x="12279" y="12873"/>
                    <a:pt x="12960" y="12948"/>
                  </a:cubicBezTo>
                  <a:cubicBezTo>
                    <a:pt x="13584" y="13018"/>
                    <a:pt x="14163" y="13117"/>
                    <a:pt x="14686" y="13238"/>
                  </a:cubicBezTo>
                  <a:cubicBezTo>
                    <a:pt x="14692" y="13240"/>
                    <a:pt x="14697" y="13242"/>
                    <a:pt x="14705" y="13244"/>
                  </a:cubicBezTo>
                  <a:cubicBezTo>
                    <a:pt x="15214" y="13364"/>
                    <a:pt x="15662" y="13507"/>
                    <a:pt x="16038" y="13667"/>
                  </a:cubicBezTo>
                  <a:cubicBezTo>
                    <a:pt x="16044" y="13671"/>
                    <a:pt x="16057" y="13674"/>
                    <a:pt x="16066" y="13677"/>
                  </a:cubicBezTo>
                  <a:cubicBezTo>
                    <a:pt x="16414" y="13829"/>
                    <a:pt x="16677" y="13998"/>
                    <a:pt x="16883" y="14176"/>
                  </a:cubicBezTo>
                  <a:cubicBezTo>
                    <a:pt x="16923" y="14210"/>
                    <a:pt x="16954" y="14246"/>
                    <a:pt x="16988" y="14281"/>
                  </a:cubicBezTo>
                  <a:cubicBezTo>
                    <a:pt x="17161" y="14462"/>
                    <a:pt x="17280" y="14650"/>
                    <a:pt x="17280" y="14850"/>
                  </a:cubicBezTo>
                  <a:cubicBezTo>
                    <a:pt x="17280" y="15047"/>
                    <a:pt x="17161" y="15236"/>
                    <a:pt x="16988" y="15416"/>
                  </a:cubicBezTo>
                  <a:moveTo>
                    <a:pt x="12960" y="19575"/>
                  </a:moveTo>
                  <a:cubicBezTo>
                    <a:pt x="12960" y="19948"/>
                    <a:pt x="11992" y="20249"/>
                    <a:pt x="10800" y="20249"/>
                  </a:cubicBezTo>
                  <a:cubicBezTo>
                    <a:pt x="9606" y="20249"/>
                    <a:pt x="8640" y="19948"/>
                    <a:pt x="8640" y="19575"/>
                  </a:cubicBezTo>
                  <a:lnTo>
                    <a:pt x="8640" y="18156"/>
                  </a:lnTo>
                  <a:cubicBezTo>
                    <a:pt x="9338" y="18201"/>
                    <a:pt x="10059" y="18225"/>
                    <a:pt x="10800" y="18225"/>
                  </a:cubicBezTo>
                  <a:cubicBezTo>
                    <a:pt x="11541" y="18225"/>
                    <a:pt x="12262" y="18201"/>
                    <a:pt x="12960" y="18156"/>
                  </a:cubicBezTo>
                  <a:cubicBezTo>
                    <a:pt x="12960" y="18156"/>
                    <a:pt x="12960" y="19575"/>
                    <a:pt x="12960" y="19575"/>
                  </a:cubicBezTo>
                  <a:close/>
                  <a:moveTo>
                    <a:pt x="8640" y="2025"/>
                  </a:moveTo>
                  <a:cubicBezTo>
                    <a:pt x="8640" y="1651"/>
                    <a:pt x="9606" y="1350"/>
                    <a:pt x="10800" y="1350"/>
                  </a:cubicBezTo>
                  <a:cubicBezTo>
                    <a:pt x="11992" y="1350"/>
                    <a:pt x="12960" y="1651"/>
                    <a:pt x="12960" y="2025"/>
                  </a:cubicBezTo>
                  <a:lnTo>
                    <a:pt x="12960" y="11542"/>
                  </a:lnTo>
                  <a:cubicBezTo>
                    <a:pt x="12262" y="11498"/>
                    <a:pt x="11541" y="11475"/>
                    <a:pt x="10800" y="11475"/>
                  </a:cubicBezTo>
                  <a:cubicBezTo>
                    <a:pt x="10059" y="11475"/>
                    <a:pt x="9338" y="11498"/>
                    <a:pt x="8640" y="11542"/>
                  </a:cubicBezTo>
                  <a:cubicBezTo>
                    <a:pt x="8640" y="11542"/>
                    <a:pt x="8640" y="2025"/>
                    <a:pt x="8640" y="2025"/>
                  </a:cubicBezTo>
                  <a:close/>
                  <a:moveTo>
                    <a:pt x="17280" y="12164"/>
                  </a:moveTo>
                  <a:lnTo>
                    <a:pt x="17280" y="2025"/>
                  </a:lnTo>
                  <a:cubicBezTo>
                    <a:pt x="17280" y="908"/>
                    <a:pt x="14373" y="0"/>
                    <a:pt x="10800" y="0"/>
                  </a:cubicBezTo>
                  <a:cubicBezTo>
                    <a:pt x="7225" y="0"/>
                    <a:pt x="4320" y="908"/>
                    <a:pt x="4320" y="2025"/>
                  </a:cubicBezTo>
                  <a:lnTo>
                    <a:pt x="4320" y="12164"/>
                  </a:lnTo>
                  <a:cubicBezTo>
                    <a:pt x="1710" y="12781"/>
                    <a:pt x="0" y="13749"/>
                    <a:pt x="0" y="14850"/>
                  </a:cubicBezTo>
                  <a:cubicBezTo>
                    <a:pt x="0" y="15950"/>
                    <a:pt x="1710" y="16918"/>
                    <a:pt x="4320" y="17534"/>
                  </a:cubicBezTo>
                  <a:lnTo>
                    <a:pt x="4320" y="19575"/>
                  </a:lnTo>
                  <a:cubicBezTo>
                    <a:pt x="4320" y="20691"/>
                    <a:pt x="7225" y="21599"/>
                    <a:pt x="10800" y="21599"/>
                  </a:cubicBezTo>
                  <a:cubicBezTo>
                    <a:pt x="14373" y="21599"/>
                    <a:pt x="17280" y="20691"/>
                    <a:pt x="17280" y="19575"/>
                  </a:cubicBezTo>
                  <a:lnTo>
                    <a:pt x="17280" y="17534"/>
                  </a:lnTo>
                  <a:cubicBezTo>
                    <a:pt x="19889" y="16918"/>
                    <a:pt x="21600" y="15950"/>
                    <a:pt x="21600" y="14850"/>
                  </a:cubicBezTo>
                  <a:cubicBezTo>
                    <a:pt x="21600" y="13749"/>
                    <a:pt x="19889" y="12781"/>
                    <a:pt x="17280" y="1216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en Sans" panose="020B0606030504020204" charset="0"/>
                <a:cs typeface="Open Sans" panose="020B0606030504020204" charset="0"/>
                <a:sym typeface="Open Sans" panose="020B0606030504020204" charset="0"/>
              </a:endParaRPr>
            </a:p>
          </p:txBody>
        </p:sp>
      </p:grpSp>
      <p:sp>
        <p:nvSpPr>
          <p:cNvPr id="3" name="文本框 2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0" y="0"/>
            <a:ext cx="91440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Challenges to Independence and Functional Ability</a:t>
            </a:r>
          </a:p>
        </p:txBody>
      </p:sp>
      <p:grpSp>
        <p:nvGrpSpPr>
          <p:cNvPr id="9" name="组合 31"/>
          <p:cNvGrpSpPr/>
          <p:nvPr/>
        </p:nvGrpSpPr>
        <p:grpSpPr>
          <a:xfrm>
            <a:off x="6991985" y="1315720"/>
            <a:ext cx="2236470" cy="3288665"/>
            <a:chOff x="456295" y="1227907"/>
            <a:chExt cx="2283460" cy="3288531"/>
          </a:xfrm>
        </p:grpSpPr>
        <p:sp>
          <p:nvSpPr>
            <p:cNvPr id="10" name="矩形: 圆角 32"/>
            <p:cNvSpPr/>
            <p:nvPr/>
          </p:nvSpPr>
          <p:spPr>
            <a:xfrm>
              <a:off x="574766" y="1668735"/>
              <a:ext cx="2046514" cy="2847703"/>
            </a:xfrm>
            <a:prstGeom prst="roundRect">
              <a:avLst/>
            </a:prstGeom>
            <a:solidFill>
              <a:srgbClr val="CEB69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11" name="文本框 33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 txBox="1"/>
            <p:nvPr/>
          </p:nvSpPr>
          <p:spPr>
            <a:xfrm>
              <a:off x="456295" y="2536220"/>
              <a:ext cx="2283460" cy="3066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ctr" fontAlgn="base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rgbClr val="A47D69"/>
                  </a:solidFill>
                  <a:latin typeface="+mj-ea"/>
                  <a:ea typeface="+mj-ea"/>
                </a:defRPr>
              </a:lvl1pPr>
              <a:lvl2pPr marL="742950" indent="-28575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algn="ctr"/>
              <a:r>
                <a:rPr lang="en-US" altLang="en-US" sz="14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Economic Challenges</a:t>
              </a:r>
              <a:r>
                <a:rPr lang="zh-CN" altLang="en-US" sz="14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</a:rPr>
                <a:t> </a:t>
              </a:r>
            </a:p>
          </p:txBody>
        </p:sp>
        <p:sp>
          <p:nvSpPr>
            <p:cNvPr id="12" name="矩形 3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  <p:cNvSpPr/>
            <p:nvPr/>
          </p:nvSpPr>
          <p:spPr>
            <a:xfrm>
              <a:off x="753236" y="2888364"/>
              <a:ext cx="1806929" cy="64513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Financial insecurity.</a:t>
              </a:r>
            </a:p>
            <a:p>
              <a:pPr marL="171450" indent="-171450" algn="l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anose="05000000000000000000" charset="0"/>
                <a:buChar char="ü"/>
                <a:defRPr/>
              </a:pPr>
              <a:r>
                <a:rPr lang="en-US" altLang="en-US" sz="1200">
                  <a:solidFill>
                    <a:schemeClr val="bg1"/>
                  </a:solidFill>
                  <a:latin typeface="Open Sans" panose="020B0606030504020204" charset="0"/>
                  <a:ea typeface="Open Sans" panose="020B0606030504020204" charset="0"/>
                  <a:cs typeface="Open Sans" panose="020B0606030504020204" charset="0"/>
                  <a:sym typeface="Open Sans" panose="020B0606030504020204" charset="0"/>
                </a:rPr>
                <a:t>Rising living costs.</a:t>
              </a:r>
            </a:p>
          </p:txBody>
        </p:sp>
        <p:sp>
          <p:nvSpPr>
            <p:cNvPr id="13" name="椭圆 35"/>
            <p:cNvSpPr/>
            <p:nvPr/>
          </p:nvSpPr>
          <p:spPr>
            <a:xfrm>
              <a:off x="1049383" y="1227907"/>
              <a:ext cx="1097280" cy="1097280"/>
            </a:xfrm>
            <a:prstGeom prst="ellipse">
              <a:avLst/>
            </a:prstGeom>
            <a:solidFill>
              <a:srgbClr val="CEB69A"/>
            </a:solidFill>
            <a:ln w="57150">
              <a:solidFill>
                <a:srgbClr val="FFFEF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14" name="Group 20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7844102" y="1680468"/>
            <a:ext cx="567796" cy="409437"/>
            <a:chOff x="2423" y="1278"/>
            <a:chExt cx="912" cy="683"/>
          </a:xfrm>
          <a:solidFill>
            <a:schemeClr val="bg1"/>
          </a:solidFill>
        </p:grpSpPr>
        <p:sp>
          <p:nvSpPr>
            <p:cNvPr id="15" name="Freeform 21"/>
            <p:cNvSpPr/>
            <p:nvPr/>
          </p:nvSpPr>
          <p:spPr bwMode="auto">
            <a:xfrm>
              <a:off x="2746" y="1582"/>
              <a:ext cx="265" cy="281"/>
            </a:xfrm>
            <a:custGeom>
              <a:avLst/>
              <a:gdLst>
                <a:gd name="T0" fmla="*/ 0 w 265"/>
                <a:gd name="T1" fmla="*/ 131 h 281"/>
                <a:gd name="T2" fmla="*/ 38 w 265"/>
                <a:gd name="T3" fmla="*/ 169 h 281"/>
                <a:gd name="T4" fmla="*/ 107 w 265"/>
                <a:gd name="T5" fmla="*/ 102 h 281"/>
                <a:gd name="T6" fmla="*/ 105 w 265"/>
                <a:gd name="T7" fmla="*/ 281 h 281"/>
                <a:gd name="T8" fmla="*/ 159 w 265"/>
                <a:gd name="T9" fmla="*/ 281 h 281"/>
                <a:gd name="T10" fmla="*/ 159 w 265"/>
                <a:gd name="T11" fmla="*/ 102 h 281"/>
                <a:gd name="T12" fmla="*/ 227 w 265"/>
                <a:gd name="T13" fmla="*/ 169 h 281"/>
                <a:gd name="T14" fmla="*/ 265 w 265"/>
                <a:gd name="T15" fmla="*/ 131 h 281"/>
                <a:gd name="T16" fmla="*/ 132 w 265"/>
                <a:gd name="T17" fmla="*/ 0 h 281"/>
                <a:gd name="T18" fmla="*/ 0 w 265"/>
                <a:gd name="T19" fmla="*/ 131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16" name="Freeform 22"/>
            <p:cNvSpPr>
              <a:spLocks noEditPoints="1"/>
            </p:cNvSpPr>
            <p:nvPr/>
          </p:nvSpPr>
          <p:spPr bwMode="auto">
            <a:xfrm>
              <a:off x="2423" y="1278"/>
              <a:ext cx="912" cy="683"/>
            </a:xfrm>
            <a:custGeom>
              <a:avLst/>
              <a:gdLst>
                <a:gd name="T0" fmla="*/ 692 w 747"/>
                <a:gd name="T1" fmla="*/ 240 h 562"/>
                <a:gd name="T2" fmla="*/ 579 w 747"/>
                <a:gd name="T3" fmla="*/ 186 h 562"/>
                <a:gd name="T4" fmla="*/ 520 w 747"/>
                <a:gd name="T5" fmla="*/ 61 h 562"/>
                <a:gd name="T6" fmla="*/ 374 w 747"/>
                <a:gd name="T7" fmla="*/ 0 h 562"/>
                <a:gd name="T8" fmla="*/ 228 w 747"/>
                <a:gd name="T9" fmla="*/ 61 h 562"/>
                <a:gd name="T10" fmla="*/ 168 w 747"/>
                <a:gd name="T11" fmla="*/ 186 h 562"/>
                <a:gd name="T12" fmla="*/ 55 w 747"/>
                <a:gd name="T13" fmla="*/ 240 h 562"/>
                <a:gd name="T14" fmla="*/ 0 w 747"/>
                <a:gd name="T15" fmla="*/ 374 h 562"/>
                <a:gd name="T16" fmla="*/ 55 w 747"/>
                <a:gd name="T17" fmla="*/ 507 h 562"/>
                <a:gd name="T18" fmla="*/ 189 w 747"/>
                <a:gd name="T19" fmla="*/ 562 h 562"/>
                <a:gd name="T20" fmla="*/ 559 w 747"/>
                <a:gd name="T21" fmla="*/ 562 h 562"/>
                <a:gd name="T22" fmla="*/ 692 w 747"/>
                <a:gd name="T23" fmla="*/ 507 h 562"/>
                <a:gd name="T24" fmla="*/ 747 w 747"/>
                <a:gd name="T25" fmla="*/ 374 h 562"/>
                <a:gd name="T26" fmla="*/ 692 w 747"/>
                <a:gd name="T27" fmla="*/ 240 h 562"/>
                <a:gd name="T28" fmla="*/ 559 w 747"/>
                <a:gd name="T29" fmla="*/ 518 h 562"/>
                <a:gd name="T30" fmla="*/ 189 w 747"/>
                <a:gd name="T31" fmla="*/ 518 h 562"/>
                <a:gd name="T32" fmla="*/ 44 w 747"/>
                <a:gd name="T33" fmla="*/ 374 h 562"/>
                <a:gd name="T34" fmla="*/ 188 w 747"/>
                <a:gd name="T35" fmla="*/ 229 h 562"/>
                <a:gd name="T36" fmla="*/ 211 w 747"/>
                <a:gd name="T37" fmla="*/ 229 h 562"/>
                <a:gd name="T38" fmla="*/ 211 w 747"/>
                <a:gd name="T39" fmla="*/ 207 h 562"/>
                <a:gd name="T40" fmla="*/ 211 w 747"/>
                <a:gd name="T41" fmla="*/ 207 h 562"/>
                <a:gd name="T42" fmla="*/ 374 w 747"/>
                <a:gd name="T43" fmla="*/ 44 h 562"/>
                <a:gd name="T44" fmla="*/ 536 w 747"/>
                <a:gd name="T45" fmla="*/ 206 h 562"/>
                <a:gd name="T46" fmla="*/ 536 w 747"/>
                <a:gd name="T47" fmla="*/ 207 h 562"/>
                <a:gd name="T48" fmla="*/ 536 w 747"/>
                <a:gd name="T49" fmla="*/ 229 h 562"/>
                <a:gd name="T50" fmla="*/ 558 w 747"/>
                <a:gd name="T51" fmla="*/ 229 h 562"/>
                <a:gd name="T52" fmla="*/ 559 w 747"/>
                <a:gd name="T53" fmla="*/ 229 h 562"/>
                <a:gd name="T54" fmla="*/ 704 w 747"/>
                <a:gd name="T55" fmla="*/ 374 h 562"/>
                <a:gd name="T56" fmla="*/ 559 w 747"/>
                <a:gd name="T57" fmla="*/ 518 h 5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17" name="Text Box 16"/>
          <p:cNvSpPr txBox="1"/>
          <p:nvPr/>
        </p:nvSpPr>
        <p:spPr>
          <a:xfrm>
            <a:off x="48260" y="4604385"/>
            <a:ext cx="5140325" cy="275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sz="1200"/>
              <a:t>These challenges are interconnected and often reinforce one another.</a:t>
            </a:r>
          </a:p>
        </p:txBody>
      </p:sp>
      <p:sp>
        <p:nvSpPr>
          <p:cNvPr id="18" name="Text Box 17"/>
          <p:cNvSpPr txBox="1"/>
          <p:nvPr/>
        </p:nvSpPr>
        <p:spPr>
          <a:xfrm>
            <a:off x="6029960" y="4853940"/>
            <a:ext cx="3114040" cy="275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/>
              <a:t>Sour</a:t>
            </a:r>
            <a:r>
              <a:rPr sz="1200"/>
              <a:t>ces: WHO (2022); </a:t>
            </a:r>
            <a:r>
              <a:rPr lang="en-US" sz="1200"/>
              <a:t>Reeves et al. </a:t>
            </a:r>
            <a:r>
              <a:rPr sz="1200"/>
              <a:t>(202</a:t>
            </a:r>
            <a:r>
              <a:rPr lang="en-US" sz="1200"/>
              <a:t>5</a:t>
            </a:r>
            <a:r>
              <a:rPr sz="1200"/>
              <a:t>)</a:t>
            </a:r>
          </a:p>
        </p:txBody>
      </p:sp>
      <p:pic>
        <p:nvPicPr>
          <p:cNvPr id="42" name="Audio 41">
            <a:hlinkClick r:id="" action="ppaction://media"/>
            <a:extLst>
              <a:ext uri="{FF2B5EF4-FFF2-40B4-BE49-F238E27FC236}">
                <a16:creationId xmlns:a16="http://schemas.microsoft.com/office/drawing/2014/main" id="{FBBCE6C4-A15C-1666-2BBE-99EF5FBD9D6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699"/>
    </mc:Choice>
    <mc:Fallback>
      <p:transition spd="slow" advTm="716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4995282" y="795451"/>
            <a:ext cx="1840865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What Works Well</a:t>
            </a:r>
            <a:r>
              <a:rPr lang="zh-CN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13" name="矩形 1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4995282" y="1109726"/>
            <a:ext cx="2974925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Person-centred care.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Integrated care models.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Community-based support.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Reablement programmes.</a:t>
            </a:r>
          </a:p>
        </p:txBody>
      </p:sp>
      <p:sp>
        <p:nvSpPr>
          <p:cNvPr id="22" name="文本框 21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4995282" y="2324048"/>
            <a:ext cx="273304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What Needs Improvement</a:t>
            </a:r>
            <a:r>
              <a:rPr lang="zh-CN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23" name="矩形 2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4995282" y="2676423"/>
            <a:ext cx="2974925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Long waiting times.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Workforce shortages.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Inconsistent service quality.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Limited preventive services.</a:t>
            </a:r>
          </a:p>
        </p:txBody>
      </p:sp>
      <p:sp>
        <p:nvSpPr>
          <p:cNvPr id="25" name="矩形 24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1824355" y="4007485"/>
            <a:ext cx="7218680" cy="5759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0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Although UK policy strongly promotes independence and empowerment, implementation remains uneven due to workforce and funding pressures.</a:t>
            </a:r>
            <a:endParaRPr lang="zh-CN" altLang="en-US" sz="1050">
              <a:solidFill>
                <a:schemeClr val="tx1">
                  <a:lumMod val="85000"/>
                  <a:lumOff val="15000"/>
                </a:schemeClr>
              </a:solidFill>
              <a:latin typeface="Open Sans" panose="020B0606030504020204" charset="0"/>
              <a:ea typeface="Open Sans" panose="020B0606030504020204" charset="0"/>
              <a:cs typeface="Open Sans" panose="020B0606030504020204" charset="0"/>
              <a:sym typeface="Open Sans" panose="020B0606030504020204" charset="0"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4403325" y="795668"/>
            <a:ext cx="541537" cy="541537"/>
          </a:xfrm>
          <a:prstGeom prst="ellipse">
            <a:avLst/>
          </a:prstGeom>
          <a:solidFill>
            <a:srgbClr val="AD85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sp>
        <p:nvSpPr>
          <p:cNvPr id="30" name="椭圆 29"/>
          <p:cNvSpPr/>
          <p:nvPr/>
        </p:nvSpPr>
        <p:spPr>
          <a:xfrm>
            <a:off x="4403325" y="2332262"/>
            <a:ext cx="541537" cy="541537"/>
          </a:xfrm>
          <a:prstGeom prst="ellipse">
            <a:avLst/>
          </a:prstGeom>
          <a:solidFill>
            <a:srgbClr val="FDDA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Open Sans" panose="020B0606030504020204" charset="0"/>
            </a:endParaRPr>
          </a:p>
        </p:txBody>
      </p:sp>
      <p:grpSp>
        <p:nvGrpSpPr>
          <p:cNvPr id="32" name="Group 1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4482418" y="3869009"/>
            <a:ext cx="383351" cy="312052"/>
            <a:chOff x="2425" y="1235"/>
            <a:chExt cx="912" cy="771"/>
          </a:xfrm>
          <a:solidFill>
            <a:schemeClr val="bg1"/>
          </a:solidFill>
        </p:grpSpPr>
        <p:sp>
          <p:nvSpPr>
            <p:cNvPr id="33" name="Freeform 16"/>
            <p:cNvSpPr/>
            <p:nvPr/>
          </p:nvSpPr>
          <p:spPr bwMode="auto">
            <a:xfrm>
              <a:off x="2625" y="1422"/>
              <a:ext cx="513" cy="214"/>
            </a:xfrm>
            <a:custGeom>
              <a:avLst/>
              <a:gdLst>
                <a:gd name="T0" fmla="*/ 348 w 513"/>
                <a:gd name="T1" fmla="*/ 0 h 214"/>
                <a:gd name="T2" fmla="*/ 210 w 513"/>
                <a:gd name="T3" fmla="*/ 139 h 214"/>
                <a:gd name="T4" fmla="*/ 119 w 513"/>
                <a:gd name="T5" fmla="*/ 48 h 214"/>
                <a:gd name="T6" fmla="*/ 0 w 513"/>
                <a:gd name="T7" fmla="*/ 166 h 214"/>
                <a:gd name="T8" fmla="*/ 38 w 513"/>
                <a:gd name="T9" fmla="*/ 202 h 214"/>
                <a:gd name="T10" fmla="*/ 119 w 513"/>
                <a:gd name="T11" fmla="*/ 123 h 214"/>
                <a:gd name="T12" fmla="*/ 210 w 513"/>
                <a:gd name="T13" fmla="*/ 214 h 214"/>
                <a:gd name="T14" fmla="*/ 348 w 513"/>
                <a:gd name="T15" fmla="*/ 76 h 214"/>
                <a:gd name="T16" fmla="*/ 475 w 513"/>
                <a:gd name="T17" fmla="*/ 202 h 214"/>
                <a:gd name="T18" fmla="*/ 513 w 513"/>
                <a:gd name="T19" fmla="*/ 165 h 214"/>
                <a:gd name="T20" fmla="*/ 348 w 513"/>
                <a:gd name="T21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4" name="Freeform 17"/>
            <p:cNvSpPr>
              <a:spLocks noEditPoints="1"/>
            </p:cNvSpPr>
            <p:nvPr/>
          </p:nvSpPr>
          <p:spPr bwMode="auto">
            <a:xfrm>
              <a:off x="2425" y="1235"/>
              <a:ext cx="912" cy="771"/>
            </a:xfrm>
            <a:custGeom>
              <a:avLst/>
              <a:gdLst>
                <a:gd name="T0" fmla="*/ 912 w 912"/>
                <a:gd name="T1" fmla="*/ 54 h 771"/>
                <a:gd name="T2" fmla="*/ 912 w 912"/>
                <a:gd name="T3" fmla="*/ 0 h 771"/>
                <a:gd name="T4" fmla="*/ 2 w 912"/>
                <a:gd name="T5" fmla="*/ 0 h 771"/>
                <a:gd name="T6" fmla="*/ 2 w 912"/>
                <a:gd name="T7" fmla="*/ 54 h 771"/>
                <a:gd name="T8" fmla="*/ 30 w 912"/>
                <a:gd name="T9" fmla="*/ 54 h 771"/>
                <a:gd name="T10" fmla="*/ 30 w 912"/>
                <a:gd name="T11" fmla="*/ 541 h 771"/>
                <a:gd name="T12" fmla="*/ 0 w 912"/>
                <a:gd name="T13" fmla="*/ 541 h 771"/>
                <a:gd name="T14" fmla="*/ 0 w 912"/>
                <a:gd name="T15" fmla="*/ 594 h 771"/>
                <a:gd name="T16" fmla="*/ 30 w 912"/>
                <a:gd name="T17" fmla="*/ 594 h 771"/>
                <a:gd name="T18" fmla="*/ 30 w 912"/>
                <a:gd name="T19" fmla="*/ 595 h 771"/>
                <a:gd name="T20" fmla="*/ 429 w 912"/>
                <a:gd name="T21" fmla="*/ 595 h 771"/>
                <a:gd name="T22" fmla="*/ 429 w 912"/>
                <a:gd name="T23" fmla="*/ 718 h 771"/>
                <a:gd name="T24" fmla="*/ 367 w 912"/>
                <a:gd name="T25" fmla="*/ 718 h 771"/>
                <a:gd name="T26" fmla="*/ 367 w 912"/>
                <a:gd name="T27" fmla="*/ 771 h 771"/>
                <a:gd name="T28" fmla="*/ 545 w 912"/>
                <a:gd name="T29" fmla="*/ 771 h 771"/>
                <a:gd name="T30" fmla="*/ 545 w 912"/>
                <a:gd name="T31" fmla="*/ 718 h 771"/>
                <a:gd name="T32" fmla="*/ 482 w 912"/>
                <a:gd name="T33" fmla="*/ 718 h 771"/>
                <a:gd name="T34" fmla="*/ 482 w 912"/>
                <a:gd name="T35" fmla="*/ 595 h 771"/>
                <a:gd name="T36" fmla="*/ 885 w 912"/>
                <a:gd name="T37" fmla="*/ 595 h 771"/>
                <a:gd name="T38" fmla="*/ 885 w 912"/>
                <a:gd name="T39" fmla="*/ 594 h 771"/>
                <a:gd name="T40" fmla="*/ 911 w 912"/>
                <a:gd name="T41" fmla="*/ 594 h 771"/>
                <a:gd name="T42" fmla="*/ 911 w 912"/>
                <a:gd name="T43" fmla="*/ 541 h 771"/>
                <a:gd name="T44" fmla="*/ 885 w 912"/>
                <a:gd name="T45" fmla="*/ 541 h 771"/>
                <a:gd name="T46" fmla="*/ 885 w 912"/>
                <a:gd name="T47" fmla="*/ 54 h 771"/>
                <a:gd name="T48" fmla="*/ 912 w 912"/>
                <a:gd name="T49" fmla="*/ 54 h 771"/>
                <a:gd name="T50" fmla="*/ 83 w 912"/>
                <a:gd name="T51" fmla="*/ 541 h 771"/>
                <a:gd name="T52" fmla="*/ 83 w 912"/>
                <a:gd name="T53" fmla="*/ 55 h 771"/>
                <a:gd name="T54" fmla="*/ 832 w 912"/>
                <a:gd name="T55" fmla="*/ 55 h 771"/>
                <a:gd name="T56" fmla="*/ 832 w 912"/>
                <a:gd name="T57" fmla="*/ 541 h 771"/>
                <a:gd name="T58" fmla="*/ 83 w 912"/>
                <a:gd name="T59" fmla="*/ 541 h 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35" name="Group 20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4482152" y="898025"/>
            <a:ext cx="416902" cy="300628"/>
            <a:chOff x="2423" y="1278"/>
            <a:chExt cx="912" cy="683"/>
          </a:xfrm>
          <a:solidFill>
            <a:schemeClr val="bg1"/>
          </a:solidFill>
        </p:grpSpPr>
        <p:sp>
          <p:nvSpPr>
            <p:cNvPr id="36" name="Freeform 21"/>
            <p:cNvSpPr/>
            <p:nvPr/>
          </p:nvSpPr>
          <p:spPr bwMode="auto">
            <a:xfrm>
              <a:off x="2746" y="1582"/>
              <a:ext cx="265" cy="281"/>
            </a:xfrm>
            <a:custGeom>
              <a:avLst/>
              <a:gdLst>
                <a:gd name="T0" fmla="*/ 0 w 265"/>
                <a:gd name="T1" fmla="*/ 131 h 281"/>
                <a:gd name="T2" fmla="*/ 38 w 265"/>
                <a:gd name="T3" fmla="*/ 169 h 281"/>
                <a:gd name="T4" fmla="*/ 107 w 265"/>
                <a:gd name="T5" fmla="*/ 102 h 281"/>
                <a:gd name="T6" fmla="*/ 105 w 265"/>
                <a:gd name="T7" fmla="*/ 281 h 281"/>
                <a:gd name="T8" fmla="*/ 159 w 265"/>
                <a:gd name="T9" fmla="*/ 281 h 281"/>
                <a:gd name="T10" fmla="*/ 159 w 265"/>
                <a:gd name="T11" fmla="*/ 102 h 281"/>
                <a:gd name="T12" fmla="*/ 227 w 265"/>
                <a:gd name="T13" fmla="*/ 169 h 281"/>
                <a:gd name="T14" fmla="*/ 265 w 265"/>
                <a:gd name="T15" fmla="*/ 131 h 281"/>
                <a:gd name="T16" fmla="*/ 132 w 265"/>
                <a:gd name="T17" fmla="*/ 0 h 281"/>
                <a:gd name="T18" fmla="*/ 0 w 265"/>
                <a:gd name="T19" fmla="*/ 131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7" name="Freeform 22"/>
            <p:cNvSpPr>
              <a:spLocks noEditPoints="1"/>
            </p:cNvSpPr>
            <p:nvPr/>
          </p:nvSpPr>
          <p:spPr bwMode="auto">
            <a:xfrm>
              <a:off x="2423" y="1278"/>
              <a:ext cx="912" cy="683"/>
            </a:xfrm>
            <a:custGeom>
              <a:avLst/>
              <a:gdLst>
                <a:gd name="T0" fmla="*/ 692 w 747"/>
                <a:gd name="T1" fmla="*/ 240 h 562"/>
                <a:gd name="T2" fmla="*/ 579 w 747"/>
                <a:gd name="T3" fmla="*/ 186 h 562"/>
                <a:gd name="T4" fmla="*/ 520 w 747"/>
                <a:gd name="T5" fmla="*/ 61 h 562"/>
                <a:gd name="T6" fmla="*/ 374 w 747"/>
                <a:gd name="T7" fmla="*/ 0 h 562"/>
                <a:gd name="T8" fmla="*/ 228 w 747"/>
                <a:gd name="T9" fmla="*/ 61 h 562"/>
                <a:gd name="T10" fmla="*/ 168 w 747"/>
                <a:gd name="T11" fmla="*/ 186 h 562"/>
                <a:gd name="T12" fmla="*/ 55 w 747"/>
                <a:gd name="T13" fmla="*/ 240 h 562"/>
                <a:gd name="T14" fmla="*/ 0 w 747"/>
                <a:gd name="T15" fmla="*/ 374 h 562"/>
                <a:gd name="T16" fmla="*/ 55 w 747"/>
                <a:gd name="T17" fmla="*/ 507 h 562"/>
                <a:gd name="T18" fmla="*/ 189 w 747"/>
                <a:gd name="T19" fmla="*/ 562 h 562"/>
                <a:gd name="T20" fmla="*/ 559 w 747"/>
                <a:gd name="T21" fmla="*/ 562 h 562"/>
                <a:gd name="T22" fmla="*/ 692 w 747"/>
                <a:gd name="T23" fmla="*/ 507 h 562"/>
                <a:gd name="T24" fmla="*/ 747 w 747"/>
                <a:gd name="T25" fmla="*/ 374 h 562"/>
                <a:gd name="T26" fmla="*/ 692 w 747"/>
                <a:gd name="T27" fmla="*/ 240 h 562"/>
                <a:gd name="T28" fmla="*/ 559 w 747"/>
                <a:gd name="T29" fmla="*/ 518 h 562"/>
                <a:gd name="T30" fmla="*/ 189 w 747"/>
                <a:gd name="T31" fmla="*/ 518 h 562"/>
                <a:gd name="T32" fmla="*/ 44 w 747"/>
                <a:gd name="T33" fmla="*/ 374 h 562"/>
                <a:gd name="T34" fmla="*/ 188 w 747"/>
                <a:gd name="T35" fmla="*/ 229 h 562"/>
                <a:gd name="T36" fmla="*/ 211 w 747"/>
                <a:gd name="T37" fmla="*/ 229 h 562"/>
                <a:gd name="T38" fmla="*/ 211 w 747"/>
                <a:gd name="T39" fmla="*/ 207 h 562"/>
                <a:gd name="T40" fmla="*/ 211 w 747"/>
                <a:gd name="T41" fmla="*/ 207 h 562"/>
                <a:gd name="T42" fmla="*/ 374 w 747"/>
                <a:gd name="T43" fmla="*/ 44 h 562"/>
                <a:gd name="T44" fmla="*/ 536 w 747"/>
                <a:gd name="T45" fmla="*/ 206 h 562"/>
                <a:gd name="T46" fmla="*/ 536 w 747"/>
                <a:gd name="T47" fmla="*/ 207 h 562"/>
                <a:gd name="T48" fmla="*/ 536 w 747"/>
                <a:gd name="T49" fmla="*/ 229 h 562"/>
                <a:gd name="T50" fmla="*/ 558 w 747"/>
                <a:gd name="T51" fmla="*/ 229 h 562"/>
                <a:gd name="T52" fmla="*/ 559 w 747"/>
                <a:gd name="T53" fmla="*/ 229 h 562"/>
                <a:gd name="T54" fmla="*/ 704 w 747"/>
                <a:gd name="T55" fmla="*/ 374 h 562"/>
                <a:gd name="T56" fmla="*/ 559 w 747"/>
                <a:gd name="T57" fmla="*/ 518 h 5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4511931" y="2451930"/>
            <a:ext cx="324325" cy="324325"/>
            <a:chOff x="5394312" y="2141343"/>
            <a:chExt cx="359165" cy="359165"/>
          </a:xfrm>
          <a:solidFill>
            <a:schemeClr val="bg1"/>
          </a:solidFill>
        </p:grpSpPr>
        <p:sp>
          <p:nvSpPr>
            <p:cNvPr id="43" name="AutoShape 56"/>
            <p:cNvSpPr/>
            <p:nvPr/>
          </p:nvSpPr>
          <p:spPr bwMode="auto">
            <a:xfrm>
              <a:off x="5394312" y="2141343"/>
              <a:ext cx="112353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6988" y="7316"/>
                  </a:moveTo>
                  <a:cubicBezTo>
                    <a:pt x="16954" y="7352"/>
                    <a:pt x="16923" y="7387"/>
                    <a:pt x="16883" y="7423"/>
                  </a:cubicBezTo>
                  <a:cubicBezTo>
                    <a:pt x="16677" y="7601"/>
                    <a:pt x="16414" y="7770"/>
                    <a:pt x="16066" y="7920"/>
                  </a:cubicBezTo>
                  <a:cubicBezTo>
                    <a:pt x="16057" y="7924"/>
                    <a:pt x="16044" y="7927"/>
                    <a:pt x="16038" y="7931"/>
                  </a:cubicBezTo>
                  <a:cubicBezTo>
                    <a:pt x="15662" y="8092"/>
                    <a:pt x="15214" y="8234"/>
                    <a:pt x="14705" y="8354"/>
                  </a:cubicBezTo>
                  <a:cubicBezTo>
                    <a:pt x="14697" y="8357"/>
                    <a:pt x="14692" y="8358"/>
                    <a:pt x="14686" y="8359"/>
                  </a:cubicBezTo>
                  <a:cubicBezTo>
                    <a:pt x="14163" y="8482"/>
                    <a:pt x="13584" y="8581"/>
                    <a:pt x="12960" y="8649"/>
                  </a:cubicBezTo>
                  <a:cubicBezTo>
                    <a:pt x="12279" y="8726"/>
                    <a:pt x="11560" y="8774"/>
                    <a:pt x="10800" y="8774"/>
                  </a:cubicBezTo>
                  <a:cubicBezTo>
                    <a:pt x="10037" y="8774"/>
                    <a:pt x="9318" y="8726"/>
                    <a:pt x="8640" y="8649"/>
                  </a:cubicBezTo>
                  <a:cubicBezTo>
                    <a:pt x="8016" y="8581"/>
                    <a:pt x="7435" y="8482"/>
                    <a:pt x="6914" y="8359"/>
                  </a:cubicBezTo>
                  <a:cubicBezTo>
                    <a:pt x="6908" y="8358"/>
                    <a:pt x="6901" y="8357"/>
                    <a:pt x="6893" y="8354"/>
                  </a:cubicBezTo>
                  <a:cubicBezTo>
                    <a:pt x="6385" y="8234"/>
                    <a:pt x="5937" y="8092"/>
                    <a:pt x="5562" y="7931"/>
                  </a:cubicBezTo>
                  <a:cubicBezTo>
                    <a:pt x="5553" y="7927"/>
                    <a:pt x="5541" y="7924"/>
                    <a:pt x="5531" y="7920"/>
                  </a:cubicBezTo>
                  <a:cubicBezTo>
                    <a:pt x="5184" y="7770"/>
                    <a:pt x="4921" y="7601"/>
                    <a:pt x="4715" y="7423"/>
                  </a:cubicBezTo>
                  <a:cubicBezTo>
                    <a:pt x="4676" y="7387"/>
                    <a:pt x="4644" y="7352"/>
                    <a:pt x="4612" y="7316"/>
                  </a:cubicBezTo>
                  <a:cubicBezTo>
                    <a:pt x="4437" y="7136"/>
                    <a:pt x="4320" y="6947"/>
                    <a:pt x="4320" y="6750"/>
                  </a:cubicBezTo>
                  <a:cubicBezTo>
                    <a:pt x="4320" y="6550"/>
                    <a:pt x="4437" y="6362"/>
                    <a:pt x="4612" y="6181"/>
                  </a:cubicBezTo>
                  <a:cubicBezTo>
                    <a:pt x="4644" y="6146"/>
                    <a:pt x="4676" y="6110"/>
                    <a:pt x="4715" y="6076"/>
                  </a:cubicBezTo>
                  <a:cubicBezTo>
                    <a:pt x="4921" y="5898"/>
                    <a:pt x="5184" y="5729"/>
                    <a:pt x="5531" y="5577"/>
                  </a:cubicBezTo>
                  <a:cubicBezTo>
                    <a:pt x="5541" y="5574"/>
                    <a:pt x="5553" y="5571"/>
                    <a:pt x="5562" y="5567"/>
                  </a:cubicBezTo>
                  <a:cubicBezTo>
                    <a:pt x="5937" y="5407"/>
                    <a:pt x="6385" y="5264"/>
                    <a:pt x="6893" y="5144"/>
                  </a:cubicBezTo>
                  <a:cubicBezTo>
                    <a:pt x="6901" y="5142"/>
                    <a:pt x="6908" y="5140"/>
                    <a:pt x="6914" y="5138"/>
                  </a:cubicBezTo>
                  <a:cubicBezTo>
                    <a:pt x="7435" y="5017"/>
                    <a:pt x="8016" y="4918"/>
                    <a:pt x="8640" y="4848"/>
                  </a:cubicBezTo>
                  <a:cubicBezTo>
                    <a:pt x="9318" y="4773"/>
                    <a:pt x="10037" y="4725"/>
                    <a:pt x="10800" y="4725"/>
                  </a:cubicBezTo>
                  <a:cubicBezTo>
                    <a:pt x="11560" y="4725"/>
                    <a:pt x="12279" y="4773"/>
                    <a:pt x="12960" y="4848"/>
                  </a:cubicBezTo>
                  <a:cubicBezTo>
                    <a:pt x="13584" y="4918"/>
                    <a:pt x="14163" y="5017"/>
                    <a:pt x="14686" y="5138"/>
                  </a:cubicBezTo>
                  <a:cubicBezTo>
                    <a:pt x="14692" y="5140"/>
                    <a:pt x="14697" y="5142"/>
                    <a:pt x="14705" y="5144"/>
                  </a:cubicBezTo>
                  <a:cubicBezTo>
                    <a:pt x="15214" y="5264"/>
                    <a:pt x="15662" y="5407"/>
                    <a:pt x="16038" y="5567"/>
                  </a:cubicBezTo>
                  <a:cubicBezTo>
                    <a:pt x="16044" y="5571"/>
                    <a:pt x="16057" y="5574"/>
                    <a:pt x="16066" y="5577"/>
                  </a:cubicBezTo>
                  <a:cubicBezTo>
                    <a:pt x="16414" y="5729"/>
                    <a:pt x="16677" y="5898"/>
                    <a:pt x="16883" y="6076"/>
                  </a:cubicBezTo>
                  <a:cubicBezTo>
                    <a:pt x="16923" y="6110"/>
                    <a:pt x="16954" y="6146"/>
                    <a:pt x="16988" y="6181"/>
                  </a:cubicBezTo>
                  <a:cubicBezTo>
                    <a:pt x="17161" y="6362"/>
                    <a:pt x="17280" y="6550"/>
                    <a:pt x="17280" y="6750"/>
                  </a:cubicBezTo>
                  <a:cubicBezTo>
                    <a:pt x="17280" y="6947"/>
                    <a:pt x="17161" y="7136"/>
                    <a:pt x="16988" y="7316"/>
                  </a:cubicBezTo>
                  <a:moveTo>
                    <a:pt x="12960" y="19575"/>
                  </a:moveTo>
                  <a:cubicBezTo>
                    <a:pt x="12960" y="19948"/>
                    <a:pt x="11992" y="20249"/>
                    <a:pt x="10800" y="20249"/>
                  </a:cubicBezTo>
                  <a:cubicBezTo>
                    <a:pt x="9606" y="20249"/>
                    <a:pt x="8640" y="19948"/>
                    <a:pt x="8640" y="19575"/>
                  </a:cubicBezTo>
                  <a:lnTo>
                    <a:pt x="8640" y="10056"/>
                  </a:lnTo>
                  <a:cubicBezTo>
                    <a:pt x="9338" y="10101"/>
                    <a:pt x="10059" y="10124"/>
                    <a:pt x="10800" y="10124"/>
                  </a:cubicBezTo>
                  <a:cubicBezTo>
                    <a:pt x="11541" y="10124"/>
                    <a:pt x="12262" y="10101"/>
                    <a:pt x="12960" y="10056"/>
                  </a:cubicBezTo>
                  <a:cubicBezTo>
                    <a:pt x="12960" y="10056"/>
                    <a:pt x="12960" y="19575"/>
                    <a:pt x="12960" y="19575"/>
                  </a:cubicBezTo>
                  <a:close/>
                  <a:moveTo>
                    <a:pt x="8640" y="2025"/>
                  </a:moveTo>
                  <a:cubicBezTo>
                    <a:pt x="8640" y="1651"/>
                    <a:pt x="9606" y="1350"/>
                    <a:pt x="10800" y="1350"/>
                  </a:cubicBezTo>
                  <a:cubicBezTo>
                    <a:pt x="11992" y="1350"/>
                    <a:pt x="12960" y="1651"/>
                    <a:pt x="12960" y="2025"/>
                  </a:cubicBezTo>
                  <a:lnTo>
                    <a:pt x="12960" y="3442"/>
                  </a:lnTo>
                  <a:cubicBezTo>
                    <a:pt x="12262" y="3398"/>
                    <a:pt x="11541" y="3375"/>
                    <a:pt x="10800" y="3375"/>
                  </a:cubicBezTo>
                  <a:cubicBezTo>
                    <a:pt x="10059" y="3375"/>
                    <a:pt x="9338" y="3398"/>
                    <a:pt x="8640" y="3442"/>
                  </a:cubicBezTo>
                  <a:cubicBezTo>
                    <a:pt x="8640" y="3442"/>
                    <a:pt x="8640" y="2025"/>
                    <a:pt x="8640" y="2025"/>
                  </a:cubicBezTo>
                  <a:close/>
                  <a:moveTo>
                    <a:pt x="17280" y="4064"/>
                  </a:moveTo>
                  <a:lnTo>
                    <a:pt x="17280" y="2025"/>
                  </a:lnTo>
                  <a:cubicBezTo>
                    <a:pt x="17280" y="908"/>
                    <a:pt x="14373" y="0"/>
                    <a:pt x="10800" y="0"/>
                  </a:cubicBezTo>
                  <a:cubicBezTo>
                    <a:pt x="7225" y="0"/>
                    <a:pt x="4320" y="908"/>
                    <a:pt x="4320" y="2025"/>
                  </a:cubicBezTo>
                  <a:lnTo>
                    <a:pt x="4320" y="4064"/>
                  </a:lnTo>
                  <a:cubicBezTo>
                    <a:pt x="1710" y="4681"/>
                    <a:pt x="0" y="5649"/>
                    <a:pt x="0" y="6750"/>
                  </a:cubicBezTo>
                  <a:cubicBezTo>
                    <a:pt x="0" y="7850"/>
                    <a:pt x="1710" y="8818"/>
                    <a:pt x="4320" y="9434"/>
                  </a:cubicBezTo>
                  <a:lnTo>
                    <a:pt x="4320" y="19575"/>
                  </a:lnTo>
                  <a:cubicBezTo>
                    <a:pt x="4320" y="20691"/>
                    <a:pt x="7225" y="21599"/>
                    <a:pt x="10800" y="21599"/>
                  </a:cubicBezTo>
                  <a:cubicBezTo>
                    <a:pt x="14373" y="21599"/>
                    <a:pt x="17280" y="20691"/>
                    <a:pt x="17280" y="19575"/>
                  </a:cubicBezTo>
                  <a:lnTo>
                    <a:pt x="17280" y="9434"/>
                  </a:lnTo>
                  <a:cubicBezTo>
                    <a:pt x="19889" y="8818"/>
                    <a:pt x="21600" y="7850"/>
                    <a:pt x="21600" y="6750"/>
                  </a:cubicBezTo>
                  <a:cubicBezTo>
                    <a:pt x="21600" y="5649"/>
                    <a:pt x="19889" y="4681"/>
                    <a:pt x="17280" y="406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en Sans" panose="020B0606030504020204" charset="0"/>
                <a:cs typeface="Open Sans" panose="020B0606030504020204" charset="0"/>
                <a:sym typeface="Open Sans" panose="020B0606030504020204" charset="0"/>
              </a:endParaRPr>
            </a:p>
          </p:txBody>
        </p:sp>
        <p:sp>
          <p:nvSpPr>
            <p:cNvPr id="44" name="AutoShape 57"/>
            <p:cNvSpPr/>
            <p:nvPr/>
          </p:nvSpPr>
          <p:spPr bwMode="auto">
            <a:xfrm>
              <a:off x="5641124" y="2141343"/>
              <a:ext cx="112353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6988" y="7316"/>
                  </a:moveTo>
                  <a:cubicBezTo>
                    <a:pt x="16954" y="7352"/>
                    <a:pt x="16923" y="7387"/>
                    <a:pt x="16883" y="7423"/>
                  </a:cubicBezTo>
                  <a:cubicBezTo>
                    <a:pt x="16677" y="7601"/>
                    <a:pt x="16414" y="7770"/>
                    <a:pt x="16066" y="7920"/>
                  </a:cubicBezTo>
                  <a:cubicBezTo>
                    <a:pt x="16057" y="7924"/>
                    <a:pt x="16044" y="7927"/>
                    <a:pt x="16038" y="7931"/>
                  </a:cubicBezTo>
                  <a:cubicBezTo>
                    <a:pt x="15662" y="8092"/>
                    <a:pt x="15214" y="8234"/>
                    <a:pt x="14705" y="8354"/>
                  </a:cubicBezTo>
                  <a:cubicBezTo>
                    <a:pt x="14697" y="8357"/>
                    <a:pt x="14692" y="8358"/>
                    <a:pt x="14686" y="8359"/>
                  </a:cubicBezTo>
                  <a:cubicBezTo>
                    <a:pt x="14163" y="8482"/>
                    <a:pt x="13584" y="8581"/>
                    <a:pt x="12960" y="8649"/>
                  </a:cubicBezTo>
                  <a:cubicBezTo>
                    <a:pt x="12279" y="8726"/>
                    <a:pt x="11560" y="8774"/>
                    <a:pt x="10800" y="8774"/>
                  </a:cubicBezTo>
                  <a:cubicBezTo>
                    <a:pt x="10037" y="8774"/>
                    <a:pt x="9318" y="8726"/>
                    <a:pt x="8640" y="8649"/>
                  </a:cubicBezTo>
                  <a:cubicBezTo>
                    <a:pt x="8016" y="8581"/>
                    <a:pt x="7435" y="8482"/>
                    <a:pt x="6914" y="8359"/>
                  </a:cubicBezTo>
                  <a:cubicBezTo>
                    <a:pt x="6908" y="8358"/>
                    <a:pt x="6901" y="8357"/>
                    <a:pt x="6893" y="8354"/>
                  </a:cubicBezTo>
                  <a:cubicBezTo>
                    <a:pt x="6385" y="8234"/>
                    <a:pt x="5937" y="8092"/>
                    <a:pt x="5562" y="7931"/>
                  </a:cubicBezTo>
                  <a:cubicBezTo>
                    <a:pt x="5553" y="7927"/>
                    <a:pt x="5541" y="7924"/>
                    <a:pt x="5531" y="7920"/>
                  </a:cubicBezTo>
                  <a:cubicBezTo>
                    <a:pt x="5184" y="7770"/>
                    <a:pt x="4921" y="7601"/>
                    <a:pt x="4715" y="7423"/>
                  </a:cubicBezTo>
                  <a:cubicBezTo>
                    <a:pt x="4676" y="7387"/>
                    <a:pt x="4644" y="7352"/>
                    <a:pt x="4612" y="7316"/>
                  </a:cubicBezTo>
                  <a:cubicBezTo>
                    <a:pt x="4437" y="7136"/>
                    <a:pt x="4320" y="6947"/>
                    <a:pt x="4320" y="6750"/>
                  </a:cubicBezTo>
                  <a:cubicBezTo>
                    <a:pt x="4320" y="6550"/>
                    <a:pt x="4437" y="6362"/>
                    <a:pt x="4612" y="6181"/>
                  </a:cubicBezTo>
                  <a:cubicBezTo>
                    <a:pt x="4644" y="6146"/>
                    <a:pt x="4676" y="6110"/>
                    <a:pt x="4715" y="6076"/>
                  </a:cubicBezTo>
                  <a:cubicBezTo>
                    <a:pt x="4921" y="5898"/>
                    <a:pt x="5184" y="5729"/>
                    <a:pt x="5531" y="5577"/>
                  </a:cubicBezTo>
                  <a:cubicBezTo>
                    <a:pt x="5541" y="5574"/>
                    <a:pt x="5553" y="5571"/>
                    <a:pt x="5562" y="5567"/>
                  </a:cubicBezTo>
                  <a:cubicBezTo>
                    <a:pt x="5937" y="5407"/>
                    <a:pt x="6385" y="5264"/>
                    <a:pt x="6893" y="5144"/>
                  </a:cubicBezTo>
                  <a:cubicBezTo>
                    <a:pt x="6901" y="5142"/>
                    <a:pt x="6908" y="5140"/>
                    <a:pt x="6914" y="5138"/>
                  </a:cubicBezTo>
                  <a:cubicBezTo>
                    <a:pt x="7435" y="5017"/>
                    <a:pt x="8016" y="4918"/>
                    <a:pt x="8640" y="4848"/>
                  </a:cubicBezTo>
                  <a:cubicBezTo>
                    <a:pt x="9318" y="4773"/>
                    <a:pt x="10037" y="4725"/>
                    <a:pt x="10800" y="4725"/>
                  </a:cubicBezTo>
                  <a:cubicBezTo>
                    <a:pt x="11560" y="4725"/>
                    <a:pt x="12279" y="4773"/>
                    <a:pt x="12960" y="4848"/>
                  </a:cubicBezTo>
                  <a:cubicBezTo>
                    <a:pt x="13584" y="4918"/>
                    <a:pt x="14163" y="5017"/>
                    <a:pt x="14686" y="5138"/>
                  </a:cubicBezTo>
                  <a:cubicBezTo>
                    <a:pt x="14692" y="5140"/>
                    <a:pt x="14697" y="5142"/>
                    <a:pt x="14705" y="5144"/>
                  </a:cubicBezTo>
                  <a:cubicBezTo>
                    <a:pt x="15214" y="5264"/>
                    <a:pt x="15662" y="5407"/>
                    <a:pt x="16038" y="5567"/>
                  </a:cubicBezTo>
                  <a:cubicBezTo>
                    <a:pt x="16044" y="5571"/>
                    <a:pt x="16057" y="5574"/>
                    <a:pt x="16066" y="5577"/>
                  </a:cubicBezTo>
                  <a:cubicBezTo>
                    <a:pt x="16414" y="5729"/>
                    <a:pt x="16677" y="5898"/>
                    <a:pt x="16883" y="6076"/>
                  </a:cubicBezTo>
                  <a:cubicBezTo>
                    <a:pt x="16923" y="6110"/>
                    <a:pt x="16954" y="6146"/>
                    <a:pt x="16988" y="6181"/>
                  </a:cubicBezTo>
                  <a:cubicBezTo>
                    <a:pt x="17161" y="6362"/>
                    <a:pt x="17280" y="6550"/>
                    <a:pt x="17280" y="6750"/>
                  </a:cubicBezTo>
                  <a:cubicBezTo>
                    <a:pt x="17280" y="6947"/>
                    <a:pt x="17161" y="7136"/>
                    <a:pt x="16988" y="7316"/>
                  </a:cubicBezTo>
                  <a:moveTo>
                    <a:pt x="12960" y="19575"/>
                  </a:moveTo>
                  <a:cubicBezTo>
                    <a:pt x="12960" y="19948"/>
                    <a:pt x="11992" y="20249"/>
                    <a:pt x="10800" y="20249"/>
                  </a:cubicBezTo>
                  <a:cubicBezTo>
                    <a:pt x="9606" y="20249"/>
                    <a:pt x="8640" y="19948"/>
                    <a:pt x="8640" y="19575"/>
                  </a:cubicBezTo>
                  <a:lnTo>
                    <a:pt x="8640" y="10056"/>
                  </a:lnTo>
                  <a:cubicBezTo>
                    <a:pt x="9338" y="10101"/>
                    <a:pt x="10059" y="10124"/>
                    <a:pt x="10800" y="10124"/>
                  </a:cubicBezTo>
                  <a:cubicBezTo>
                    <a:pt x="11541" y="10124"/>
                    <a:pt x="12262" y="10101"/>
                    <a:pt x="12960" y="10056"/>
                  </a:cubicBezTo>
                  <a:cubicBezTo>
                    <a:pt x="12960" y="10056"/>
                    <a:pt x="12960" y="19575"/>
                    <a:pt x="12960" y="19575"/>
                  </a:cubicBezTo>
                  <a:close/>
                  <a:moveTo>
                    <a:pt x="8640" y="2025"/>
                  </a:moveTo>
                  <a:cubicBezTo>
                    <a:pt x="8640" y="1651"/>
                    <a:pt x="9606" y="1350"/>
                    <a:pt x="10800" y="1350"/>
                  </a:cubicBezTo>
                  <a:cubicBezTo>
                    <a:pt x="11992" y="1350"/>
                    <a:pt x="12960" y="1651"/>
                    <a:pt x="12960" y="2025"/>
                  </a:cubicBezTo>
                  <a:lnTo>
                    <a:pt x="12960" y="3442"/>
                  </a:lnTo>
                  <a:cubicBezTo>
                    <a:pt x="12262" y="3398"/>
                    <a:pt x="11541" y="3375"/>
                    <a:pt x="10800" y="3375"/>
                  </a:cubicBezTo>
                  <a:cubicBezTo>
                    <a:pt x="10059" y="3375"/>
                    <a:pt x="9338" y="3398"/>
                    <a:pt x="8640" y="3442"/>
                  </a:cubicBezTo>
                  <a:cubicBezTo>
                    <a:pt x="8640" y="3442"/>
                    <a:pt x="8640" y="2025"/>
                    <a:pt x="8640" y="2025"/>
                  </a:cubicBezTo>
                  <a:close/>
                  <a:moveTo>
                    <a:pt x="17280" y="4064"/>
                  </a:moveTo>
                  <a:lnTo>
                    <a:pt x="17280" y="2025"/>
                  </a:lnTo>
                  <a:cubicBezTo>
                    <a:pt x="17280" y="908"/>
                    <a:pt x="14373" y="0"/>
                    <a:pt x="10800" y="0"/>
                  </a:cubicBezTo>
                  <a:cubicBezTo>
                    <a:pt x="7225" y="0"/>
                    <a:pt x="4320" y="908"/>
                    <a:pt x="4320" y="2025"/>
                  </a:cubicBezTo>
                  <a:lnTo>
                    <a:pt x="4320" y="4064"/>
                  </a:lnTo>
                  <a:cubicBezTo>
                    <a:pt x="1710" y="4681"/>
                    <a:pt x="0" y="5649"/>
                    <a:pt x="0" y="6750"/>
                  </a:cubicBezTo>
                  <a:cubicBezTo>
                    <a:pt x="0" y="7850"/>
                    <a:pt x="1710" y="8818"/>
                    <a:pt x="4320" y="9434"/>
                  </a:cubicBezTo>
                  <a:lnTo>
                    <a:pt x="4320" y="19575"/>
                  </a:lnTo>
                  <a:cubicBezTo>
                    <a:pt x="4320" y="20691"/>
                    <a:pt x="7225" y="21599"/>
                    <a:pt x="10800" y="21599"/>
                  </a:cubicBezTo>
                  <a:cubicBezTo>
                    <a:pt x="14373" y="21599"/>
                    <a:pt x="17280" y="20691"/>
                    <a:pt x="17280" y="19575"/>
                  </a:cubicBezTo>
                  <a:lnTo>
                    <a:pt x="17280" y="9434"/>
                  </a:lnTo>
                  <a:cubicBezTo>
                    <a:pt x="19889" y="8818"/>
                    <a:pt x="21600" y="7850"/>
                    <a:pt x="21600" y="6750"/>
                  </a:cubicBezTo>
                  <a:cubicBezTo>
                    <a:pt x="21600" y="5649"/>
                    <a:pt x="19889" y="4681"/>
                    <a:pt x="17280" y="406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en Sans" panose="020B0606030504020204" charset="0"/>
                <a:cs typeface="Open Sans" panose="020B0606030504020204" charset="0"/>
                <a:sym typeface="Open Sans" panose="020B0606030504020204" charset="0"/>
              </a:endParaRPr>
            </a:p>
          </p:txBody>
        </p:sp>
        <p:sp>
          <p:nvSpPr>
            <p:cNvPr id="45" name="AutoShape 58"/>
            <p:cNvSpPr/>
            <p:nvPr/>
          </p:nvSpPr>
          <p:spPr bwMode="auto">
            <a:xfrm>
              <a:off x="5517718" y="2141343"/>
              <a:ext cx="112355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6988" y="15416"/>
                  </a:moveTo>
                  <a:cubicBezTo>
                    <a:pt x="16954" y="15452"/>
                    <a:pt x="16923" y="15487"/>
                    <a:pt x="16883" y="15523"/>
                  </a:cubicBezTo>
                  <a:cubicBezTo>
                    <a:pt x="16677" y="15701"/>
                    <a:pt x="16414" y="15870"/>
                    <a:pt x="16066" y="16020"/>
                  </a:cubicBezTo>
                  <a:cubicBezTo>
                    <a:pt x="16057" y="16024"/>
                    <a:pt x="16044" y="16027"/>
                    <a:pt x="16038" y="16031"/>
                  </a:cubicBezTo>
                  <a:cubicBezTo>
                    <a:pt x="15662" y="16192"/>
                    <a:pt x="15214" y="16334"/>
                    <a:pt x="14705" y="16454"/>
                  </a:cubicBezTo>
                  <a:cubicBezTo>
                    <a:pt x="14697" y="16457"/>
                    <a:pt x="14692" y="16458"/>
                    <a:pt x="14686" y="16459"/>
                  </a:cubicBezTo>
                  <a:cubicBezTo>
                    <a:pt x="14163" y="16582"/>
                    <a:pt x="13584" y="16681"/>
                    <a:pt x="12960" y="16749"/>
                  </a:cubicBezTo>
                  <a:cubicBezTo>
                    <a:pt x="12279" y="16826"/>
                    <a:pt x="11560" y="16875"/>
                    <a:pt x="10800" y="16875"/>
                  </a:cubicBezTo>
                  <a:cubicBezTo>
                    <a:pt x="10037" y="16875"/>
                    <a:pt x="9318" y="16826"/>
                    <a:pt x="8640" y="16749"/>
                  </a:cubicBezTo>
                  <a:cubicBezTo>
                    <a:pt x="8016" y="16681"/>
                    <a:pt x="7435" y="16582"/>
                    <a:pt x="6914" y="16459"/>
                  </a:cubicBezTo>
                  <a:cubicBezTo>
                    <a:pt x="6908" y="16458"/>
                    <a:pt x="6901" y="16457"/>
                    <a:pt x="6893" y="16454"/>
                  </a:cubicBezTo>
                  <a:cubicBezTo>
                    <a:pt x="6385" y="16334"/>
                    <a:pt x="5937" y="16192"/>
                    <a:pt x="5562" y="16031"/>
                  </a:cubicBezTo>
                  <a:cubicBezTo>
                    <a:pt x="5553" y="16027"/>
                    <a:pt x="5541" y="16024"/>
                    <a:pt x="5531" y="16020"/>
                  </a:cubicBezTo>
                  <a:cubicBezTo>
                    <a:pt x="5184" y="15870"/>
                    <a:pt x="4921" y="15701"/>
                    <a:pt x="4715" y="15523"/>
                  </a:cubicBezTo>
                  <a:cubicBezTo>
                    <a:pt x="4676" y="15487"/>
                    <a:pt x="4644" y="15452"/>
                    <a:pt x="4612" y="15416"/>
                  </a:cubicBezTo>
                  <a:cubicBezTo>
                    <a:pt x="4437" y="15236"/>
                    <a:pt x="4320" y="15047"/>
                    <a:pt x="4320" y="14850"/>
                  </a:cubicBezTo>
                  <a:cubicBezTo>
                    <a:pt x="4320" y="14650"/>
                    <a:pt x="4437" y="14462"/>
                    <a:pt x="4612" y="14281"/>
                  </a:cubicBezTo>
                  <a:cubicBezTo>
                    <a:pt x="4644" y="14246"/>
                    <a:pt x="4676" y="14210"/>
                    <a:pt x="4715" y="14176"/>
                  </a:cubicBezTo>
                  <a:cubicBezTo>
                    <a:pt x="4921" y="13998"/>
                    <a:pt x="5184" y="13829"/>
                    <a:pt x="5531" y="13677"/>
                  </a:cubicBezTo>
                  <a:cubicBezTo>
                    <a:pt x="5541" y="13674"/>
                    <a:pt x="5553" y="13671"/>
                    <a:pt x="5562" y="13667"/>
                  </a:cubicBezTo>
                  <a:cubicBezTo>
                    <a:pt x="5937" y="13507"/>
                    <a:pt x="6385" y="13364"/>
                    <a:pt x="6893" y="13244"/>
                  </a:cubicBezTo>
                  <a:cubicBezTo>
                    <a:pt x="6901" y="13242"/>
                    <a:pt x="6908" y="13240"/>
                    <a:pt x="6914" y="13238"/>
                  </a:cubicBezTo>
                  <a:cubicBezTo>
                    <a:pt x="7435" y="13117"/>
                    <a:pt x="8016" y="13018"/>
                    <a:pt x="8640" y="12948"/>
                  </a:cubicBezTo>
                  <a:cubicBezTo>
                    <a:pt x="9318" y="12873"/>
                    <a:pt x="10037" y="12825"/>
                    <a:pt x="10800" y="12825"/>
                  </a:cubicBezTo>
                  <a:cubicBezTo>
                    <a:pt x="11560" y="12825"/>
                    <a:pt x="12279" y="12873"/>
                    <a:pt x="12960" y="12948"/>
                  </a:cubicBezTo>
                  <a:cubicBezTo>
                    <a:pt x="13584" y="13018"/>
                    <a:pt x="14163" y="13117"/>
                    <a:pt x="14686" y="13238"/>
                  </a:cubicBezTo>
                  <a:cubicBezTo>
                    <a:pt x="14692" y="13240"/>
                    <a:pt x="14697" y="13242"/>
                    <a:pt x="14705" y="13244"/>
                  </a:cubicBezTo>
                  <a:cubicBezTo>
                    <a:pt x="15214" y="13364"/>
                    <a:pt x="15662" y="13507"/>
                    <a:pt x="16038" y="13667"/>
                  </a:cubicBezTo>
                  <a:cubicBezTo>
                    <a:pt x="16044" y="13671"/>
                    <a:pt x="16057" y="13674"/>
                    <a:pt x="16066" y="13677"/>
                  </a:cubicBezTo>
                  <a:cubicBezTo>
                    <a:pt x="16414" y="13829"/>
                    <a:pt x="16677" y="13998"/>
                    <a:pt x="16883" y="14176"/>
                  </a:cubicBezTo>
                  <a:cubicBezTo>
                    <a:pt x="16923" y="14210"/>
                    <a:pt x="16954" y="14246"/>
                    <a:pt x="16988" y="14281"/>
                  </a:cubicBezTo>
                  <a:cubicBezTo>
                    <a:pt x="17161" y="14462"/>
                    <a:pt x="17280" y="14650"/>
                    <a:pt x="17280" y="14850"/>
                  </a:cubicBezTo>
                  <a:cubicBezTo>
                    <a:pt x="17280" y="15047"/>
                    <a:pt x="17161" y="15236"/>
                    <a:pt x="16988" y="15416"/>
                  </a:cubicBezTo>
                  <a:moveTo>
                    <a:pt x="12960" y="19575"/>
                  </a:moveTo>
                  <a:cubicBezTo>
                    <a:pt x="12960" y="19948"/>
                    <a:pt x="11992" y="20249"/>
                    <a:pt x="10800" y="20249"/>
                  </a:cubicBezTo>
                  <a:cubicBezTo>
                    <a:pt x="9606" y="20249"/>
                    <a:pt x="8640" y="19948"/>
                    <a:pt x="8640" y="19575"/>
                  </a:cubicBezTo>
                  <a:lnTo>
                    <a:pt x="8640" y="18156"/>
                  </a:lnTo>
                  <a:cubicBezTo>
                    <a:pt x="9338" y="18201"/>
                    <a:pt x="10059" y="18225"/>
                    <a:pt x="10800" y="18225"/>
                  </a:cubicBezTo>
                  <a:cubicBezTo>
                    <a:pt x="11541" y="18225"/>
                    <a:pt x="12262" y="18201"/>
                    <a:pt x="12960" y="18156"/>
                  </a:cubicBezTo>
                  <a:cubicBezTo>
                    <a:pt x="12960" y="18156"/>
                    <a:pt x="12960" y="19575"/>
                    <a:pt x="12960" y="19575"/>
                  </a:cubicBezTo>
                  <a:close/>
                  <a:moveTo>
                    <a:pt x="8640" y="2025"/>
                  </a:moveTo>
                  <a:cubicBezTo>
                    <a:pt x="8640" y="1651"/>
                    <a:pt x="9606" y="1350"/>
                    <a:pt x="10800" y="1350"/>
                  </a:cubicBezTo>
                  <a:cubicBezTo>
                    <a:pt x="11992" y="1350"/>
                    <a:pt x="12960" y="1651"/>
                    <a:pt x="12960" y="2025"/>
                  </a:cubicBezTo>
                  <a:lnTo>
                    <a:pt x="12960" y="11542"/>
                  </a:lnTo>
                  <a:cubicBezTo>
                    <a:pt x="12262" y="11498"/>
                    <a:pt x="11541" y="11475"/>
                    <a:pt x="10800" y="11475"/>
                  </a:cubicBezTo>
                  <a:cubicBezTo>
                    <a:pt x="10059" y="11475"/>
                    <a:pt x="9338" y="11498"/>
                    <a:pt x="8640" y="11542"/>
                  </a:cubicBezTo>
                  <a:cubicBezTo>
                    <a:pt x="8640" y="11542"/>
                    <a:pt x="8640" y="2025"/>
                    <a:pt x="8640" y="2025"/>
                  </a:cubicBezTo>
                  <a:close/>
                  <a:moveTo>
                    <a:pt x="17280" y="12164"/>
                  </a:moveTo>
                  <a:lnTo>
                    <a:pt x="17280" y="2025"/>
                  </a:lnTo>
                  <a:cubicBezTo>
                    <a:pt x="17280" y="908"/>
                    <a:pt x="14373" y="0"/>
                    <a:pt x="10800" y="0"/>
                  </a:cubicBezTo>
                  <a:cubicBezTo>
                    <a:pt x="7225" y="0"/>
                    <a:pt x="4320" y="908"/>
                    <a:pt x="4320" y="2025"/>
                  </a:cubicBezTo>
                  <a:lnTo>
                    <a:pt x="4320" y="12164"/>
                  </a:lnTo>
                  <a:cubicBezTo>
                    <a:pt x="1710" y="12781"/>
                    <a:pt x="0" y="13749"/>
                    <a:pt x="0" y="14850"/>
                  </a:cubicBezTo>
                  <a:cubicBezTo>
                    <a:pt x="0" y="15950"/>
                    <a:pt x="1710" y="16918"/>
                    <a:pt x="4320" y="17534"/>
                  </a:cubicBezTo>
                  <a:lnTo>
                    <a:pt x="4320" y="19575"/>
                  </a:lnTo>
                  <a:cubicBezTo>
                    <a:pt x="4320" y="20691"/>
                    <a:pt x="7225" y="21599"/>
                    <a:pt x="10800" y="21599"/>
                  </a:cubicBezTo>
                  <a:cubicBezTo>
                    <a:pt x="14373" y="21599"/>
                    <a:pt x="17280" y="20691"/>
                    <a:pt x="17280" y="19575"/>
                  </a:cubicBezTo>
                  <a:lnTo>
                    <a:pt x="17280" y="17534"/>
                  </a:lnTo>
                  <a:cubicBezTo>
                    <a:pt x="19889" y="16918"/>
                    <a:pt x="21600" y="15950"/>
                    <a:pt x="21600" y="14850"/>
                  </a:cubicBezTo>
                  <a:cubicBezTo>
                    <a:pt x="21600" y="13749"/>
                    <a:pt x="19889" y="12781"/>
                    <a:pt x="17280" y="1216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en Sans" panose="020B0606030504020204" charset="0"/>
                <a:cs typeface="Open Sans" panose="020B0606030504020204" charset="0"/>
                <a:sym typeface="Open Sans" panose="020B0606030504020204" charset="0"/>
              </a:endParaRPr>
            </a:p>
          </p:txBody>
        </p:sp>
      </p:grpSp>
      <p:sp>
        <p:nvSpPr>
          <p:cNvPr id="5" name="文本框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0" y="0"/>
            <a:ext cx="914527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Critical Evaluation of Current Service Provision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560" y="1803400"/>
            <a:ext cx="2362200" cy="1379220"/>
          </a:xfrm>
          <a:prstGeom prst="rect">
            <a:avLst/>
          </a:prstGeom>
        </p:spPr>
      </p:pic>
      <p:sp>
        <p:nvSpPr>
          <p:cNvPr id="4" name="Text Box 3"/>
          <p:cNvSpPr txBox="1"/>
          <p:nvPr/>
        </p:nvSpPr>
        <p:spPr>
          <a:xfrm>
            <a:off x="-635" y="4806315"/>
            <a:ext cx="5977890" cy="337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/>
              <a:t>Sour</a:t>
            </a:r>
            <a:r>
              <a:rPr sz="1600"/>
              <a:t>ces: King's Fund (2024)</a:t>
            </a:r>
            <a:r>
              <a:rPr lang="en-US" sz="1600"/>
              <a:t>;</a:t>
            </a:r>
            <a:r>
              <a:rPr sz="1600">
                <a:sym typeface="+mn-ea"/>
              </a:rPr>
              <a:t> Skills for Care (202</a:t>
            </a:r>
            <a:r>
              <a:rPr lang="en-US" sz="1600">
                <a:sym typeface="+mn-ea"/>
              </a:rPr>
              <a:t>5</a:t>
            </a:r>
            <a:r>
              <a:rPr sz="1600">
                <a:sym typeface="+mn-ea"/>
              </a:rPr>
              <a:t>)</a:t>
            </a:r>
            <a:r>
              <a:rPr sz="1600"/>
              <a:t>.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38D856CB-4669-709D-99BA-716B5E45B9B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421"/>
    </mc:Choice>
    <mc:Fallback>
      <p:transition spd="slow" advTm="584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 txBox="1"/>
          <p:nvPr/>
        </p:nvSpPr>
        <p:spPr>
          <a:xfrm>
            <a:off x="658867" y="662736"/>
            <a:ext cx="20167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ctr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rgbClr val="A47D69"/>
                </a:solidFill>
                <a:latin typeface="+mj-ea"/>
                <a:ea typeface="+mj-ea"/>
              </a:defRPr>
            </a:lvl1pPr>
            <a:lvl2pPr marL="742950" indent="-28575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/>
            <a:r>
              <a:rPr lang="en-US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Recommendations</a:t>
            </a:r>
            <a:r>
              <a:rPr lang="zh-CN" altLang="en-US" sz="1600"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</a:rPr>
              <a:t> </a:t>
            </a:r>
          </a:p>
        </p:txBody>
      </p:sp>
      <p:sp>
        <p:nvSpPr>
          <p:cNvPr id="13" name="矩形 1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115570" y="899160"/>
            <a:ext cx="4585335" cy="390779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Increase Preventive Care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Expand fall prevention programmes.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Increase health promotion initiatives.</a:t>
            </a: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Strengthen Workforce Capacity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Improve recruitment and retention.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Increase specialist gerontology training.</a:t>
            </a: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Enhance Digital Inclusion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Provide technology training.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Improve access to digital devices.</a:t>
            </a: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Expand Community-Based Services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Increase social prescribing.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Strengthen local support networks.</a:t>
            </a: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Improve Integration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Better coordination between NHS and social care providers.</a:t>
            </a:r>
          </a:p>
        </p:txBody>
      </p:sp>
      <p:sp>
        <p:nvSpPr>
          <p:cNvPr id="23" name="矩形 2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4995282" y="1139088"/>
            <a:ext cx="2974925" cy="2306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Potential Barriers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Funding constraints.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Workforce shortages.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Resistance to change.</a:t>
            </a: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en-US" sz="1200" b="1" u="sng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Solutions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Long-term government investment.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Partnership working.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Continuous staff development.</a:t>
            </a:r>
          </a:p>
        </p:txBody>
      </p:sp>
      <p:grpSp>
        <p:nvGrpSpPr>
          <p:cNvPr id="32" name="Group 15" descr="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"/>
          <p:cNvGrpSpPr>
            <a:grpSpLocks noChangeAspect="1"/>
          </p:cNvGrpSpPr>
          <p:nvPr/>
        </p:nvGrpSpPr>
        <p:grpSpPr bwMode="auto">
          <a:xfrm>
            <a:off x="4482418" y="3869009"/>
            <a:ext cx="383351" cy="312052"/>
            <a:chOff x="2425" y="1235"/>
            <a:chExt cx="912" cy="771"/>
          </a:xfrm>
          <a:solidFill>
            <a:schemeClr val="bg1"/>
          </a:solidFill>
        </p:grpSpPr>
        <p:sp>
          <p:nvSpPr>
            <p:cNvPr id="33" name="Freeform 16"/>
            <p:cNvSpPr/>
            <p:nvPr/>
          </p:nvSpPr>
          <p:spPr bwMode="auto">
            <a:xfrm>
              <a:off x="2625" y="1422"/>
              <a:ext cx="513" cy="214"/>
            </a:xfrm>
            <a:custGeom>
              <a:avLst/>
              <a:gdLst>
                <a:gd name="T0" fmla="*/ 348 w 513"/>
                <a:gd name="T1" fmla="*/ 0 h 214"/>
                <a:gd name="T2" fmla="*/ 210 w 513"/>
                <a:gd name="T3" fmla="*/ 139 h 214"/>
                <a:gd name="T4" fmla="*/ 119 w 513"/>
                <a:gd name="T5" fmla="*/ 48 h 214"/>
                <a:gd name="T6" fmla="*/ 0 w 513"/>
                <a:gd name="T7" fmla="*/ 166 h 214"/>
                <a:gd name="T8" fmla="*/ 38 w 513"/>
                <a:gd name="T9" fmla="*/ 202 h 214"/>
                <a:gd name="T10" fmla="*/ 119 w 513"/>
                <a:gd name="T11" fmla="*/ 123 h 214"/>
                <a:gd name="T12" fmla="*/ 210 w 513"/>
                <a:gd name="T13" fmla="*/ 214 h 214"/>
                <a:gd name="T14" fmla="*/ 348 w 513"/>
                <a:gd name="T15" fmla="*/ 76 h 214"/>
                <a:gd name="T16" fmla="*/ 475 w 513"/>
                <a:gd name="T17" fmla="*/ 202 h 214"/>
                <a:gd name="T18" fmla="*/ 513 w 513"/>
                <a:gd name="T19" fmla="*/ 165 h 214"/>
                <a:gd name="T20" fmla="*/ 348 w 513"/>
                <a:gd name="T21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  <p:sp>
          <p:nvSpPr>
            <p:cNvPr id="34" name="Freeform 17"/>
            <p:cNvSpPr>
              <a:spLocks noEditPoints="1"/>
            </p:cNvSpPr>
            <p:nvPr/>
          </p:nvSpPr>
          <p:spPr bwMode="auto">
            <a:xfrm>
              <a:off x="2425" y="1235"/>
              <a:ext cx="912" cy="771"/>
            </a:xfrm>
            <a:custGeom>
              <a:avLst/>
              <a:gdLst>
                <a:gd name="T0" fmla="*/ 912 w 912"/>
                <a:gd name="T1" fmla="*/ 54 h 771"/>
                <a:gd name="T2" fmla="*/ 912 w 912"/>
                <a:gd name="T3" fmla="*/ 0 h 771"/>
                <a:gd name="T4" fmla="*/ 2 w 912"/>
                <a:gd name="T5" fmla="*/ 0 h 771"/>
                <a:gd name="T6" fmla="*/ 2 w 912"/>
                <a:gd name="T7" fmla="*/ 54 h 771"/>
                <a:gd name="T8" fmla="*/ 30 w 912"/>
                <a:gd name="T9" fmla="*/ 54 h 771"/>
                <a:gd name="T10" fmla="*/ 30 w 912"/>
                <a:gd name="T11" fmla="*/ 541 h 771"/>
                <a:gd name="T12" fmla="*/ 0 w 912"/>
                <a:gd name="T13" fmla="*/ 541 h 771"/>
                <a:gd name="T14" fmla="*/ 0 w 912"/>
                <a:gd name="T15" fmla="*/ 594 h 771"/>
                <a:gd name="T16" fmla="*/ 30 w 912"/>
                <a:gd name="T17" fmla="*/ 594 h 771"/>
                <a:gd name="T18" fmla="*/ 30 w 912"/>
                <a:gd name="T19" fmla="*/ 595 h 771"/>
                <a:gd name="T20" fmla="*/ 429 w 912"/>
                <a:gd name="T21" fmla="*/ 595 h 771"/>
                <a:gd name="T22" fmla="*/ 429 w 912"/>
                <a:gd name="T23" fmla="*/ 718 h 771"/>
                <a:gd name="T24" fmla="*/ 367 w 912"/>
                <a:gd name="T25" fmla="*/ 718 h 771"/>
                <a:gd name="T26" fmla="*/ 367 w 912"/>
                <a:gd name="T27" fmla="*/ 771 h 771"/>
                <a:gd name="T28" fmla="*/ 545 w 912"/>
                <a:gd name="T29" fmla="*/ 771 h 771"/>
                <a:gd name="T30" fmla="*/ 545 w 912"/>
                <a:gd name="T31" fmla="*/ 718 h 771"/>
                <a:gd name="T32" fmla="*/ 482 w 912"/>
                <a:gd name="T33" fmla="*/ 718 h 771"/>
                <a:gd name="T34" fmla="*/ 482 w 912"/>
                <a:gd name="T35" fmla="*/ 595 h 771"/>
                <a:gd name="T36" fmla="*/ 885 w 912"/>
                <a:gd name="T37" fmla="*/ 595 h 771"/>
                <a:gd name="T38" fmla="*/ 885 w 912"/>
                <a:gd name="T39" fmla="*/ 594 h 771"/>
                <a:gd name="T40" fmla="*/ 911 w 912"/>
                <a:gd name="T41" fmla="*/ 594 h 771"/>
                <a:gd name="T42" fmla="*/ 911 w 912"/>
                <a:gd name="T43" fmla="*/ 541 h 771"/>
                <a:gd name="T44" fmla="*/ 885 w 912"/>
                <a:gd name="T45" fmla="*/ 541 h 771"/>
                <a:gd name="T46" fmla="*/ 885 w 912"/>
                <a:gd name="T47" fmla="*/ 54 h 771"/>
                <a:gd name="T48" fmla="*/ 912 w 912"/>
                <a:gd name="T49" fmla="*/ 54 h 771"/>
                <a:gd name="T50" fmla="*/ 83 w 912"/>
                <a:gd name="T51" fmla="*/ 541 h 771"/>
                <a:gd name="T52" fmla="*/ 83 w 912"/>
                <a:gd name="T53" fmla="*/ 55 h 771"/>
                <a:gd name="T54" fmla="*/ 832 w 912"/>
                <a:gd name="T55" fmla="*/ 55 h 771"/>
                <a:gd name="T56" fmla="*/ 832 w 912"/>
                <a:gd name="T57" fmla="*/ 541 h 771"/>
                <a:gd name="T58" fmla="*/ 83 w 912"/>
                <a:gd name="T59" fmla="*/ 541 h 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cs typeface="Open Sans" panose="020B0606030504020204" charset="0"/>
              </a:endParaRPr>
            </a:p>
          </p:txBody>
        </p:sp>
      </p:grpSp>
      <p:sp>
        <p:nvSpPr>
          <p:cNvPr id="5" name="文本框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57150" y="0"/>
            <a:ext cx="862203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Recommendations for Improvement</a:t>
            </a:r>
          </a:p>
        </p:txBody>
      </p:sp>
      <p:sp>
        <p:nvSpPr>
          <p:cNvPr id="4" name="Text Box 3"/>
          <p:cNvSpPr txBox="1"/>
          <p:nvPr/>
        </p:nvSpPr>
        <p:spPr>
          <a:xfrm>
            <a:off x="3542665" y="4867910"/>
            <a:ext cx="5600700" cy="275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/>
              <a:t>Sour</a:t>
            </a:r>
            <a:r>
              <a:rPr sz="1200"/>
              <a:t>ces: </a:t>
            </a:r>
            <a:r>
              <a:rPr lang="en-US" altLang="en-US" sz="1200"/>
              <a:t>DHSC (2024); </a:t>
            </a:r>
            <a:r>
              <a:rPr sz="1200"/>
              <a:t>King's Fund (2024)</a:t>
            </a:r>
            <a:r>
              <a:rPr lang="en-US" sz="1200">
                <a:sym typeface="+mn-ea"/>
              </a:rPr>
              <a:t>; WHO (2024)</a:t>
            </a:r>
            <a:r>
              <a:rPr lang="en-US" sz="1200"/>
              <a:t>;</a:t>
            </a:r>
            <a:r>
              <a:rPr sz="1200">
                <a:sym typeface="+mn-ea"/>
              </a:rPr>
              <a:t> Skills for Care (202</a:t>
            </a:r>
            <a:r>
              <a:rPr lang="en-US" sz="1200">
                <a:sym typeface="+mn-ea"/>
              </a:rPr>
              <a:t>5</a:t>
            </a:r>
            <a:r>
              <a:rPr sz="1200">
                <a:sym typeface="+mn-ea"/>
              </a:rPr>
              <a:t>)</a:t>
            </a:r>
            <a:endParaRPr lang="en-US" sz="1200">
              <a:sym typeface="+mn-ea"/>
            </a:endParaRP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A1311979-90CD-D1FF-AB26-3833D93074A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158"/>
    </mc:Choice>
    <mc:Fallback>
      <p:transition spd="slow" advTm="75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352425" y="899160"/>
            <a:ext cx="8420735" cy="225615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For the elderly, care should be comprehensive and cover physical, psychological, and social needs.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Healthy ageing is about functional ability, independence, and empowerment.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There is a robust system of support in current UK policies.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Nonetheless, inequalities, limited workers, and dwindling resources hinder effectiveness.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Technology and integrated care present great possibilities, but have to be inclusive.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In order to enhance outcomes for older people, future services should focus on prevention, person-</a:t>
            </a:r>
            <a:r>
              <a:rPr lang="en-US" alt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centred</a:t>
            </a:r>
            <a:r>
              <a:rPr lang="en-US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 service delivery, digital inclusion, and community-based support.</a:t>
            </a:r>
          </a:p>
        </p:txBody>
      </p:sp>
      <p:sp>
        <p:nvSpPr>
          <p:cNvPr id="5" name="文本框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57150" y="0"/>
            <a:ext cx="862203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Conclusion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0675" y="3155315"/>
            <a:ext cx="2362200" cy="1379220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4111E891-0B24-9E8B-4C9E-11F9023E3B1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3791267" y="3600450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651"/>
    </mc:Choice>
    <mc:Fallback>
      <p:transition spd="slow" advTm="616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 descr="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"/>
          <p:cNvSpPr/>
          <p:nvPr/>
        </p:nvSpPr>
        <p:spPr>
          <a:xfrm>
            <a:off x="0" y="539115"/>
            <a:ext cx="9142730" cy="225615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Centre for Ageing Better (2025) Our ageing population: The state of ageing 2025. Available at: https://ageing-better.org.uk/our-ageing-population-state-ageing-2025 (Accessed: 15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Department of Health and Social Care (DHSC) (2021) People at the heart of care: Adult social care reform white paper. Available at: https://assets.publishing.service.gov.uk/media/6234b0a6e90e0779a18d3f46/people-at-the-heart-of-care-asc-reform-accessible-with-correction-slip.pdf (Accessed: 14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Department of Health and Social Care (DHSC) (2024) DHSC annual report and accounts 2023 to 2024. Available at: https://assets.publishing.service.gov.uk/media/676150ef26a2d1ff18253415/dhsc-annual-report-and-accounts-2023-2024-web-accessible.pdf (Accessed: 14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Giebel, C., Readman, M.R., Godfrey, A., Gray, A., Carton, J. and Polden, M. (2025) ‘Geographical inequalities in dementia diagnosis and care: A systematic review’, International Psychogeriatrics, 37(3), p. 100051.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Havighurst, R.J. (1961) ‘Successful aging’, The Gerontologist, 1(1), pp. 8–13.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King’s Fund (2024) Social Care 360. Available at: https://assets.kingsfund.org.uk/f/256914/x/10453129ad/social_care_360_2024.pdf (Accessed: 16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Kitwood, T. (1997) Dementia reconsidered: The person comes first. Buckingham: Open University Press.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NHS England (2019) The NHS Long Term Plan. Available at: https://webarchive.nationalarchives.gov.uk/ukgwa/20250511091243/https://www.longtermplan.nhs.uk/wp-content/uploads/2019/08/nhs-long-term-plan-version-1.2.pdf (Accessed: 17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NHS England (2024) Integrated care in action: Older people’s care. Available at: https://www.england.nhs.uk/integratedcare/resources/case-studies/integrated-care-in-action-older-peoples-care/ (Accessed: 17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Peek, S.T.M., Wouters, E.J.M., Van Hoof, J., Luijkx, K.G., Boeije, H.R. and Vrijhoef, H.J.M. (2020) ‘Factors influencing acceptance of technology for ageing in place’, International Journal of Medical Informatics, 83(4), pp. 235–248.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Reeves, C., Islam, A. and Gentry, T. (2025) The state of health and care of older people in England 2025. London: Age UK. Available at: https://www.ageuk.org.uk/siteassets/documents/reports-and-publications/reports-and-briefings/health--wellbeing/state-of-health-and-care/state-of-health-care-of-older-people-in-england-2025.pdf (Accessed: 18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Skills for Care (2025) The state of the adult social care sector and workforce in England 2025. Available at: https://www.skillsforcare.org.uk/Adult-Social-Care-Workforce-Data/workforceintelligence/resources/Reports/National/The-state-of-the-adult-social-care-sector-and-workforce-in-England-2025.pdf (Accessed: 18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Tilley, H., Newman, J., Connell, A., Hoole, C. and Mukherjee, A. (2023) ‘A place-based system? Regional policy levers and the UK’s productivity challenge’, Regional Studies, 57(10), pp. 2102–2114.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Wong, M.S.J., Low, L.L., Gan, W.H. and Lee, K.H. (2026) ‘Social prescribing in the Western Pacific region: A stage-sensitive approach to evaluating social prescribing in complex and evolving health systems’, The Lancet Regional Health – Western Pacific, 67.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World Health Organization (WHO) (2022) Decade of healthy ageing: Baseline report. Geneva: World Health Organization. Available at: https://www.who.int/publications/i/item/9789240017900 (Accessed: 19 June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en-US" sz="75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charset="0"/>
                <a:ea typeface="Open Sans" panose="020B0606030504020204" charset="0"/>
                <a:cs typeface="Open Sans" panose="020B0606030504020204" charset="0"/>
                <a:sym typeface="Open Sans" panose="020B0606030504020204" charset="0"/>
              </a:rPr>
              <a:t>World Health Organization (WHO) (2025) Ageing and health. Available at: https://www.who.int/news-room/fact-sheets/detail/ageing-and-health (Accessed: 19 June 2026).</a:t>
            </a:r>
          </a:p>
        </p:txBody>
      </p:sp>
      <p:sp>
        <p:nvSpPr>
          <p:cNvPr id="5" name="文本框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57150" y="0"/>
            <a:ext cx="862203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3200">
                <a:solidFill>
                  <a:srgbClr val="AD8555"/>
                </a:solidFill>
                <a:latin typeface="+mj-lt"/>
                <a:ea typeface="Open Sans" panose="020B0606030504020204" charset="0"/>
                <a:cs typeface="+mj-lt"/>
              </a:rPr>
              <a:t>References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矩形 24"/>
          <p:cNvSpPr/>
          <p:nvPr/>
        </p:nvSpPr>
        <p:spPr bwMode="auto">
          <a:xfrm>
            <a:off x="1528364" y="1295574"/>
            <a:ext cx="6087272" cy="1106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6600" kern="100">
                <a:solidFill>
                  <a:srgbClr val="AD8555"/>
                </a:solidFill>
                <a:latin typeface="Cinzel" panose="00000500000000000000" charset="0"/>
                <a:ea typeface="Open Sans" panose="020B0606030504020204" charset="0"/>
                <a:cs typeface="Cinzel" panose="00000500000000000000" charset="0"/>
              </a:rPr>
              <a:t>THANK YOU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PP_MARK_KEY" val="7bd07e95-e1be-49c5-9ffb-c17509c6dc48"/>
  <p:tag name="COMMONDATA" val="eyJoZGlkIjoiMmNmYmEwOWQ4Y2Q0M2IxMGZkNjI4ZjhkZDQyNzg1OTYifQ=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​​">
  <a:themeElements>
    <a:clrScheme name="自定义 280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25066"/>
      </a:accent1>
      <a:accent2>
        <a:srgbClr val="44546A"/>
      </a:accent2>
      <a:accent3>
        <a:srgbClr val="D6CBC9"/>
      </a:accent3>
      <a:accent4>
        <a:srgbClr val="A59D9A"/>
      </a:accent4>
      <a:accent5>
        <a:srgbClr val="5B9BD5"/>
      </a:accent5>
      <a:accent6>
        <a:srgbClr val="70AD47"/>
      </a:accent6>
      <a:hlink>
        <a:srgbClr val="000000"/>
      </a:hlink>
      <a:folHlink>
        <a:srgbClr val="954F72"/>
      </a:folHlink>
    </a:clrScheme>
    <a:fontScheme name="Butler">
      <a:majorFont>
        <a:latin typeface="Open Sans"/>
        <a:ea typeface="汉仪大宋简"/>
        <a:cs typeface=""/>
      </a:majorFont>
      <a:minorFont>
        <a:latin typeface="Open Sans"/>
        <a:ea typeface="Open Sans"/>
        <a:cs typeface="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Open Sans"/>
        <a:ea typeface=""/>
        <a:cs typeface=""/>
        <a:font script="Jpan" typeface="ＭＳ Ｐゴシック"/>
        <a:font script="Hang" typeface="맑은 고딕"/>
        <a:font script="Hans" typeface="Open Sans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Open Sans"/>
        <a:ea typeface=""/>
        <a:cs typeface=""/>
        <a:font script="Jpan" typeface="ＭＳ Ｐゴシック"/>
        <a:font script="Hang" typeface="맑은 고딕"/>
        <a:font script="Hans" typeface="Open Sans"/>
        <a:font script="Hant" typeface="新細明體"/>
        <a:font script="Arab" typeface="Open Sans"/>
        <a:font script="Hebr" typeface="Open Sans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Open Sans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Open Sans"/>
        <a:ea typeface=""/>
        <a:cs typeface=""/>
        <a:font script="Jpan" typeface="游ゴシック"/>
        <a:font script="Hang" typeface="맑은 고딕"/>
        <a:font script="Hans" typeface="Open Sans"/>
        <a:font script="Hant" typeface="新細明體"/>
        <a:font script="Arab" typeface="Open Sans"/>
        <a:font script="Hebr" typeface="Open Sans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Open Sans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276</TotalTime>
  <Words>1885</Words>
  <Application>Microsoft Office PowerPoint</Application>
  <PresentationFormat>On-screen Show (16:9)</PresentationFormat>
  <Paragraphs>204</Paragraphs>
  <Slides>15</Slides>
  <Notes>1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Cinzel</vt:lpstr>
      <vt:lpstr>Open Sans</vt:lpstr>
      <vt:lpstr>Arial</vt:lpstr>
      <vt:lpstr>Wingdings</vt:lpstr>
      <vt:lpstr>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cp:lastModifiedBy>Aliya Atik</cp:lastModifiedBy>
  <cp:revision>718</cp:revision>
  <dcterms:created xsi:type="dcterms:W3CDTF">2019-01-15T03:31:00Z</dcterms:created>
  <dcterms:modified xsi:type="dcterms:W3CDTF">2026-07-04T15:16:31Z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1033-12.1.0.26880</vt:lpwstr>
  </property>
  <property fmtid="{D5CDD505-2E9C-101B-9397-08002B2CF9AE}" pid="3" name="ICV">
    <vt:lpwstr>38D42FF05D2B4381BF62276D8EDEA964_11</vt:lpwstr>
  </property>
</Properties>
</file>