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801600" cy="96012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828" y="80"/>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GB"/>
              <a:t>Question 1</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Sheet1!$A$1</c:f>
              <c:strCache>
                <c:ptCount val="1"/>
                <c:pt idx="0">
                  <c:v>I am very aware of how energy efficient our tenants are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val>
            <c:numRef>
              <c:f>Sheet1!$B$1</c:f>
              <c:numCache>
                <c:formatCode>0.0%</c:formatCode>
                <c:ptCount val="1"/>
                <c:pt idx="0">
                  <c:v>0.17499999999999999</c:v>
                </c:pt>
              </c:numCache>
            </c:numRef>
          </c:val>
          <c:extLst>
            <c:ext xmlns:c16="http://schemas.microsoft.com/office/drawing/2014/chart" uri="{C3380CC4-5D6E-409C-BE32-E72D297353CC}">
              <c16:uniqueId val="{00000000-0A49-451A-A06B-4BC932F83385}"/>
            </c:ext>
          </c:extLst>
        </c:ser>
        <c:ser>
          <c:idx val="1"/>
          <c:order val="1"/>
          <c:tx>
            <c:strRef>
              <c:f>Sheet1!$A$2</c:f>
              <c:strCache>
                <c:ptCount val="1"/>
                <c:pt idx="0">
                  <c:v>I am aware of how energy efficient our tenants are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val>
            <c:numRef>
              <c:f>Sheet1!$B$2</c:f>
              <c:numCache>
                <c:formatCode>0.0%</c:formatCode>
                <c:ptCount val="1"/>
                <c:pt idx="0">
                  <c:v>0.3</c:v>
                </c:pt>
              </c:numCache>
            </c:numRef>
          </c:val>
          <c:extLst>
            <c:ext xmlns:c16="http://schemas.microsoft.com/office/drawing/2014/chart" uri="{C3380CC4-5D6E-409C-BE32-E72D297353CC}">
              <c16:uniqueId val="{00000001-0A49-451A-A06B-4BC932F83385}"/>
            </c:ext>
          </c:extLst>
        </c:ser>
        <c:ser>
          <c:idx val="2"/>
          <c:order val="2"/>
          <c:tx>
            <c:strRef>
              <c:f>Sheet1!$A$3</c:f>
              <c:strCache>
                <c:ptCount val="1"/>
                <c:pt idx="0">
                  <c:v>Not sure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val>
            <c:numRef>
              <c:f>Sheet1!$B$3</c:f>
              <c:numCache>
                <c:formatCode>0.0%</c:formatCode>
                <c:ptCount val="1"/>
                <c:pt idx="0">
                  <c:v>0.15</c:v>
                </c:pt>
              </c:numCache>
            </c:numRef>
          </c:val>
          <c:extLst>
            <c:ext xmlns:c16="http://schemas.microsoft.com/office/drawing/2014/chart" uri="{C3380CC4-5D6E-409C-BE32-E72D297353CC}">
              <c16:uniqueId val="{00000002-0A49-451A-A06B-4BC932F83385}"/>
            </c:ext>
          </c:extLst>
        </c:ser>
        <c:ser>
          <c:idx val="3"/>
          <c:order val="3"/>
          <c:tx>
            <c:strRef>
              <c:f>Sheet1!$A$4</c:f>
              <c:strCache>
                <c:ptCount val="1"/>
                <c:pt idx="0">
                  <c:v>I don’t recall knowing how energy efficient our tenants are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val>
            <c:numRef>
              <c:f>Sheet1!$B$4</c:f>
              <c:numCache>
                <c:formatCode>0.0%</c:formatCode>
                <c:ptCount val="1"/>
                <c:pt idx="0">
                  <c:v>0.17499999999999999</c:v>
                </c:pt>
              </c:numCache>
            </c:numRef>
          </c:val>
          <c:extLst>
            <c:ext xmlns:c16="http://schemas.microsoft.com/office/drawing/2014/chart" uri="{C3380CC4-5D6E-409C-BE32-E72D297353CC}">
              <c16:uniqueId val="{00000003-0A49-451A-A06B-4BC932F83385}"/>
            </c:ext>
          </c:extLst>
        </c:ser>
        <c:ser>
          <c:idx val="4"/>
          <c:order val="4"/>
          <c:tx>
            <c:strRef>
              <c:f>Sheet1!$A$5</c:f>
              <c:strCache>
                <c:ptCount val="1"/>
                <c:pt idx="0">
                  <c:v>I definitely don’t know how energy efficient our tenants are</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val>
            <c:numRef>
              <c:f>Sheet1!$B$5</c:f>
              <c:numCache>
                <c:formatCode>0.0%</c:formatCode>
                <c:ptCount val="1"/>
                <c:pt idx="0">
                  <c:v>0.2</c:v>
                </c:pt>
              </c:numCache>
            </c:numRef>
          </c:val>
          <c:extLst>
            <c:ext xmlns:c16="http://schemas.microsoft.com/office/drawing/2014/chart" uri="{C3380CC4-5D6E-409C-BE32-E72D297353CC}">
              <c16:uniqueId val="{00000004-0A49-451A-A06B-4BC932F83385}"/>
            </c:ext>
          </c:extLst>
        </c:ser>
        <c:dLbls>
          <c:dLblPos val="outEnd"/>
          <c:showLegendKey val="0"/>
          <c:showVal val="1"/>
          <c:showCatName val="0"/>
          <c:showSerName val="0"/>
          <c:showPercent val="0"/>
          <c:showBubbleSize val="0"/>
        </c:dLbls>
        <c:gapWidth val="219"/>
        <c:overlap val="-27"/>
        <c:axId val="637432656"/>
        <c:axId val="637433072"/>
      </c:barChart>
      <c:catAx>
        <c:axId val="637432656"/>
        <c:scaling>
          <c:orientation val="minMax"/>
        </c:scaling>
        <c:delete val="1"/>
        <c:axPos val="b"/>
        <c:numFmt formatCode="General" sourceLinked="1"/>
        <c:majorTickMark val="out"/>
        <c:minorTickMark val="none"/>
        <c:tickLblPos val="nextTo"/>
        <c:crossAx val="637433072"/>
        <c:crosses val="autoZero"/>
        <c:auto val="1"/>
        <c:lblAlgn val="ctr"/>
        <c:lblOffset val="100"/>
        <c:noMultiLvlLbl val="0"/>
      </c:catAx>
      <c:valAx>
        <c:axId val="637433072"/>
        <c:scaling>
          <c:orientation val="minMax"/>
        </c:scaling>
        <c:delete val="1"/>
        <c:axPos val="l"/>
        <c:majorGridlines>
          <c:spPr>
            <a:ln w="9525" cap="flat" cmpd="sng" algn="ctr">
              <a:solidFill>
                <a:schemeClr val="tx1">
                  <a:lumMod val="15000"/>
                  <a:lumOff val="85000"/>
                </a:schemeClr>
              </a:solidFill>
              <a:round/>
            </a:ln>
            <a:effectLst/>
          </c:spPr>
        </c:majorGridlines>
        <c:numFmt formatCode="0.0%" sourceLinked="1"/>
        <c:majorTickMark val="out"/>
        <c:minorTickMark val="none"/>
        <c:tickLblPos val="nextTo"/>
        <c:crossAx val="637432656"/>
        <c:crosses val="autoZero"/>
        <c:crossBetween val="between"/>
      </c:valAx>
      <c:spPr>
        <a:noFill/>
        <a:ln>
          <a:noFill/>
        </a:ln>
        <a:effectLst/>
      </c:spPr>
    </c:plotArea>
    <c:legend>
      <c:legendPos val="b"/>
      <c:layout>
        <c:manualLayout>
          <c:xMode val="edge"/>
          <c:yMode val="edge"/>
          <c:x val="4.9634274362082939E-2"/>
          <c:y val="0.5983602216646029"/>
          <c:w val="0.90829065987846136"/>
          <c:h val="0.2634624652590308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noFill/>
    <a:ln>
      <a:noFill/>
    </a:ln>
    <a:effectLst/>
  </c:spPr>
  <c:txPr>
    <a:bodyPr/>
    <a:lstStyle/>
    <a:p>
      <a:pPr>
        <a:defRPr>
          <a:solidFill>
            <a:schemeClr val="tx1"/>
          </a:solidFill>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6269E3-01E1-4E8C-BF70-5B8AC6531794}" type="datetimeFigureOut">
              <a:rPr lang="en-GB" smtClean="0"/>
              <a:t>27/05/2020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9FB940-1987-41C0-A54C-FC69BC061777}" type="slidenum">
              <a:rPr lang="en-GB" smtClean="0"/>
              <a:t>‹#›</a:t>
            </a:fld>
            <a:endParaRPr lang="en-GB"/>
          </a:p>
        </p:txBody>
      </p:sp>
    </p:spTree>
    <p:extLst>
      <p:ext uri="{BB962C8B-B14F-4D97-AF65-F5344CB8AC3E}">
        <p14:creationId xmlns:p14="http://schemas.microsoft.com/office/powerpoint/2010/main" val="2247614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D9FB940-1987-41C0-A54C-FC69BC061777}" type="slidenum">
              <a:rPr lang="en-GB" smtClean="0"/>
              <a:t>1</a:t>
            </a:fld>
            <a:endParaRPr lang="en-GB"/>
          </a:p>
        </p:txBody>
      </p:sp>
    </p:spTree>
    <p:extLst>
      <p:ext uri="{BB962C8B-B14F-4D97-AF65-F5344CB8AC3E}">
        <p14:creationId xmlns:p14="http://schemas.microsoft.com/office/powerpoint/2010/main" val="1188090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596"/>
            <a:ext cx="10881360" cy="2058035"/>
          </a:xfrm>
        </p:spPr>
        <p:txBody>
          <a:bodyPr/>
          <a:lstStyle/>
          <a:p>
            <a:r>
              <a:rPr lang="en-US" smtClean="0"/>
              <a:t>Click to edit Master title style</a:t>
            </a:r>
            <a:endParaRPr lang="en-GB"/>
          </a:p>
        </p:txBody>
      </p:sp>
      <p:sp>
        <p:nvSpPr>
          <p:cNvPr id="3" name="Subtitle 2"/>
          <p:cNvSpPr>
            <a:spLocks noGrp="1"/>
          </p:cNvSpPr>
          <p:nvPr>
            <p:ph type="subTitle" idx="1"/>
          </p:nvPr>
        </p:nvSpPr>
        <p:spPr>
          <a:xfrm>
            <a:off x="1920240" y="5440680"/>
            <a:ext cx="8961120" cy="245364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1"/>
            <a:ext cx="10881360" cy="1906905"/>
          </a:xfrm>
        </p:spPr>
        <p:txBody>
          <a:bodyPr anchor="t"/>
          <a:lstStyle>
            <a:lvl1pPr algn="l">
              <a:defRPr sz="5600" b="1" cap="all"/>
            </a:lvl1pPr>
          </a:lstStyle>
          <a:p>
            <a:r>
              <a:rPr lang="en-US" smtClean="0"/>
              <a:t>Click to edit Master title style</a:t>
            </a:r>
            <a:endParaRPr lang="en-GB"/>
          </a:p>
        </p:txBody>
      </p:sp>
      <p:sp>
        <p:nvSpPr>
          <p:cNvPr id="3" name="Text Placeholder 2"/>
          <p:cNvSpPr>
            <a:spLocks noGrp="1"/>
          </p:cNvSpPr>
          <p:nvPr>
            <p:ph type="body" idx="1"/>
          </p:nvPr>
        </p:nvSpPr>
        <p:spPr>
          <a:xfrm>
            <a:off x="1011238" y="4069399"/>
            <a:ext cx="10881360" cy="2100262"/>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95669" y="3135948"/>
            <a:ext cx="7958772"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9067800" y="3135948"/>
            <a:ext cx="7958773"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t>27/05/2020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080" y="384493"/>
            <a:ext cx="11521440" cy="16002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40080" y="2149158"/>
            <a:ext cx="5656263"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smtClean="0"/>
              <a:t>Click to edit Master text styles</a:t>
            </a:r>
          </a:p>
        </p:txBody>
      </p:sp>
      <p:sp>
        <p:nvSpPr>
          <p:cNvPr id="4" name="Content Placeholder 3"/>
          <p:cNvSpPr>
            <a:spLocks noGrp="1"/>
          </p:cNvSpPr>
          <p:nvPr>
            <p:ph sz="half" idx="2"/>
          </p:nvPr>
        </p:nvSpPr>
        <p:spPr>
          <a:xfrm>
            <a:off x="640080" y="3044825"/>
            <a:ext cx="5656263"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503036" y="2149158"/>
            <a:ext cx="5658485"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smtClean="0"/>
              <a:t>Click to edit Master text styles</a:t>
            </a:r>
          </a:p>
        </p:txBody>
      </p:sp>
      <p:sp>
        <p:nvSpPr>
          <p:cNvPr id="6" name="Content Placeholder 5"/>
          <p:cNvSpPr>
            <a:spLocks noGrp="1"/>
          </p:cNvSpPr>
          <p:nvPr>
            <p:ph sz="quarter" idx="4"/>
          </p:nvPr>
        </p:nvSpPr>
        <p:spPr>
          <a:xfrm>
            <a:off x="6503036" y="3044825"/>
            <a:ext cx="5658485"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t>27/05/2020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t>27/05/2020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27/05/2020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1" y="382270"/>
            <a:ext cx="4211638" cy="1626870"/>
          </a:xfrm>
        </p:spPr>
        <p:txBody>
          <a:bodyPr anchor="b"/>
          <a:lstStyle>
            <a:lvl1pPr algn="l">
              <a:defRPr sz="2800" b="1"/>
            </a:lvl1pPr>
          </a:lstStyle>
          <a:p>
            <a:r>
              <a:rPr lang="en-US" smtClean="0"/>
              <a:t>Click to edit Master title style</a:t>
            </a:r>
            <a:endParaRPr lang="en-GB"/>
          </a:p>
        </p:txBody>
      </p:sp>
      <p:sp>
        <p:nvSpPr>
          <p:cNvPr id="3" name="Content Placeholder 2"/>
          <p:cNvSpPr>
            <a:spLocks noGrp="1"/>
          </p:cNvSpPr>
          <p:nvPr>
            <p:ph idx="1"/>
          </p:nvPr>
        </p:nvSpPr>
        <p:spPr>
          <a:xfrm>
            <a:off x="5005070" y="382271"/>
            <a:ext cx="7156450" cy="8194358"/>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40081" y="2009141"/>
            <a:ext cx="4211638" cy="6567488"/>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0"/>
            <a:ext cx="7680960" cy="793433"/>
          </a:xfrm>
        </p:spPr>
        <p:txBody>
          <a:bodyPr anchor="b"/>
          <a:lstStyle>
            <a:lvl1pPr algn="l">
              <a:defRPr sz="2800" b="1"/>
            </a:lvl1pPr>
          </a:lstStyle>
          <a:p>
            <a:r>
              <a:rPr lang="en-US" smtClean="0"/>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GB"/>
          </a:p>
        </p:txBody>
      </p:sp>
      <p:sp>
        <p:nvSpPr>
          <p:cNvPr id="4" name="Text Placeholder 3"/>
          <p:cNvSpPr>
            <a:spLocks noGrp="1"/>
          </p:cNvSpPr>
          <p:nvPr>
            <p:ph type="body" sz="half" idx="2"/>
          </p:nvPr>
        </p:nvSpPr>
        <p:spPr>
          <a:xfrm>
            <a:off x="2509203" y="7514273"/>
            <a:ext cx="7680960" cy="1126807"/>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994959" y="537845"/>
            <a:ext cx="4031615" cy="1147032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95668" y="537845"/>
            <a:ext cx="11885930" cy="1147032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3"/>
            <a:ext cx="11521440" cy="1600200"/>
          </a:xfrm>
          <a:prstGeom prst="rect">
            <a:avLst/>
          </a:prstGeom>
        </p:spPr>
        <p:txBody>
          <a:bodyPr vert="horz" lIns="128016" tIns="64008" rIns="128016" bIns="64008"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40080" y="2240281"/>
            <a:ext cx="11521440" cy="6336348"/>
          </a:xfrm>
          <a:prstGeom prst="rect">
            <a:avLst/>
          </a:prstGeom>
        </p:spPr>
        <p:txBody>
          <a:bodyPr vert="horz" lIns="128016" tIns="64008" rIns="128016" bIns="64008"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40080" y="8898891"/>
            <a:ext cx="2987040" cy="511175"/>
          </a:xfrm>
          <a:prstGeom prst="rect">
            <a:avLst/>
          </a:prstGeom>
        </p:spPr>
        <p:txBody>
          <a:bodyPr vert="horz" lIns="128016" tIns="64008" rIns="128016" bIns="64008" rtlCol="0" anchor="ctr"/>
          <a:lstStyle>
            <a:lvl1pPr algn="l">
              <a:defRPr sz="1700">
                <a:solidFill>
                  <a:schemeClr val="tx1">
                    <a:tint val="75000"/>
                  </a:schemeClr>
                </a:solidFill>
              </a:defRPr>
            </a:lvl1pPr>
          </a:lstStyle>
          <a:p>
            <a:fld id="{7CFD3F33-33E6-4261-AF37-FF9C6FA58035}" type="datetimeFigureOut">
              <a:rPr lang="en-GB" smtClean="0"/>
              <a:t>27/05/2020</a:t>
            </a:fld>
            <a:endParaRPr lang="en-GB"/>
          </a:p>
        </p:txBody>
      </p:sp>
      <p:sp>
        <p:nvSpPr>
          <p:cNvPr id="5" name="Footer Placeholder 4"/>
          <p:cNvSpPr>
            <a:spLocks noGrp="1"/>
          </p:cNvSpPr>
          <p:nvPr>
            <p:ph type="ftr" sz="quarter" idx="3"/>
          </p:nvPr>
        </p:nvSpPr>
        <p:spPr>
          <a:xfrm>
            <a:off x="4373880" y="8898891"/>
            <a:ext cx="4053840" cy="511175"/>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1"/>
            <a:ext cx="2987040" cy="511175"/>
          </a:xfrm>
          <a:prstGeom prst="rect">
            <a:avLst/>
          </a:prstGeom>
        </p:spPr>
        <p:txBody>
          <a:bodyPr vert="horz" lIns="128016" tIns="64008" rIns="128016" bIns="64008" rtlCol="0" anchor="ctr"/>
          <a:lstStyle>
            <a:lvl1pPr algn="r">
              <a:defRPr sz="1700">
                <a:solidFill>
                  <a:schemeClr val="tx1">
                    <a:tint val="75000"/>
                  </a:schemeClr>
                </a:solidFill>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google.co.uk/url?sa=i&amp;url=https%3A%2F%2Fwww.thriftyfun.com%2FFinding-Manuals-Online.html&amp;psig=AOvVaw1K3bhjRjAzgJiE9ecsHNbE&amp;ust=1589461465396000&amp;source=images&amp;cd=vfe&amp;ved=0CAIQjRxqFwoTCMiV85DzsOkCFQAAAAAdAAAAABAD" TargetMode="External"/><Relationship Id="rId13" Type="http://schemas.openxmlformats.org/officeDocument/2006/relationships/chart" Target="../charts/chart1.xml"/><Relationship Id="rId18" Type="http://schemas.openxmlformats.org/officeDocument/2006/relationships/hyperlink" Target="https://www.google.co.uk/url?sa=i&amp;url=https%3A%2F%2Fwww.smh.com.au%2Fbusiness%2Fbanking-and-finance%2Fhow-the-global-fossil-fuel-divestment-push-is-testing-australia-s-resolve-20200305-p5475t.html&amp;psig=AOvVaw3r7rYff76QptrSuiln1NDe&amp;ust=1590653870354000&amp;source=images&amp;cd=vfe&amp;ved=0CAIQjRxqFwoTCJio6-3N0-kCFQAAAAAdAAAAABAJ" TargetMode="External"/><Relationship Id="rId3" Type="http://schemas.openxmlformats.org/officeDocument/2006/relationships/image" Target="../media/image1.png"/><Relationship Id="rId21" Type="http://schemas.openxmlformats.org/officeDocument/2006/relationships/image" Target="../media/image13.png"/><Relationship Id="rId7" Type="http://schemas.openxmlformats.org/officeDocument/2006/relationships/image" Target="../media/image4.png"/><Relationship Id="rId12" Type="http://schemas.openxmlformats.org/officeDocument/2006/relationships/image" Target="../media/image7.jpg"/><Relationship Id="rId17" Type="http://schemas.openxmlformats.org/officeDocument/2006/relationships/image" Target="../media/image10.jpeg"/><Relationship Id="rId2" Type="http://schemas.openxmlformats.org/officeDocument/2006/relationships/notesSlide" Target="../notesSlides/notesSlide1.xml"/><Relationship Id="rId16" Type="http://schemas.openxmlformats.org/officeDocument/2006/relationships/image" Target="../media/image9.png"/><Relationship Id="rId20" Type="http://schemas.openxmlformats.org/officeDocument/2006/relationships/image" Target="../media/image12.jpg"/><Relationship Id="rId1" Type="http://schemas.openxmlformats.org/officeDocument/2006/relationships/slideLayout" Target="../slideLayouts/slideLayout5.xml"/><Relationship Id="rId6" Type="http://schemas.openxmlformats.org/officeDocument/2006/relationships/image" Target="../media/image3.png"/><Relationship Id="rId11" Type="http://schemas.openxmlformats.org/officeDocument/2006/relationships/image" Target="../media/image6.png"/><Relationship Id="rId5" Type="http://schemas.openxmlformats.org/officeDocument/2006/relationships/hyperlink" Target="https://gailtheactuary.files.wordpress.com/2012/03/world-energy-consumption-by-source.png" TargetMode="External"/><Relationship Id="rId15" Type="http://schemas.openxmlformats.org/officeDocument/2006/relationships/image" Target="../media/image8.jpeg"/><Relationship Id="rId10" Type="http://schemas.openxmlformats.org/officeDocument/2006/relationships/hyperlink" Target="https://www.google.co.uk/url?sa=i&amp;url=https%3A%2F%2Ffreesvg.org%2Fconfused-cartoon-kid&amp;psig=AOvVaw15KWDCAKLkCd_ZCc8EHaOs&amp;ust=1589487217933000&amp;source=images&amp;cd=vfe&amp;ved=0CAIQjRxqFwoTCMjSmMfTsekCFQAAAAAdAAAAABAD" TargetMode="External"/><Relationship Id="rId19" Type="http://schemas.openxmlformats.org/officeDocument/2006/relationships/image" Target="../media/image11.jpg"/><Relationship Id="rId4" Type="http://schemas.openxmlformats.org/officeDocument/2006/relationships/image" Target="../media/image2.png"/><Relationship Id="rId9" Type="http://schemas.openxmlformats.org/officeDocument/2006/relationships/image" Target="../media/image5.jpeg"/><Relationship Id="rId14" Type="http://schemas.openxmlformats.org/officeDocument/2006/relationships/hyperlink" Target="https://ourfiniteworld.com/2012/03/12/world-energy-consumption-since-1820-in-cha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p:cNvSpPr>
            <a:spLocks noGrp="1"/>
          </p:cNvSpPr>
          <p:nvPr>
            <p:ph type="body" idx="1"/>
          </p:nvPr>
        </p:nvSpPr>
        <p:spPr>
          <a:xfrm>
            <a:off x="4346818" y="177572"/>
            <a:ext cx="3996445" cy="1042330"/>
          </a:xfrm>
        </p:spPr>
        <p:txBody>
          <a:bodyPr>
            <a:normAutofit/>
          </a:bodyPr>
          <a:lstStyle/>
          <a:p>
            <a:r>
              <a:rPr lang="en-GB" sz="1400" dirty="0">
                <a:latin typeface="Castellar" panose="020A0402060406010301" pitchFamily="18" charset="0"/>
              </a:rPr>
              <a:t>PROJECT </a:t>
            </a:r>
            <a:r>
              <a:rPr lang="en-GB" sz="1400" dirty="0" smtClean="0">
                <a:latin typeface="Castellar" panose="020A0402060406010301" pitchFamily="18" charset="0"/>
              </a:rPr>
              <a:t>AIMS</a:t>
            </a:r>
            <a:endParaRPr lang="en-GB" sz="1400" b="0" dirty="0">
              <a:latin typeface="Castellar" panose="020A0402060406010301" pitchFamily="18" charset="0"/>
            </a:endParaRPr>
          </a:p>
          <a:p>
            <a:pPr marL="171450" lvl="0" indent="-171450">
              <a:buFont typeface="Arial" panose="020B0604020202020204" pitchFamily="34" charset="0"/>
              <a:buChar char="•"/>
            </a:pPr>
            <a:r>
              <a:rPr lang="en-GB" sz="1000" b="0" dirty="0"/>
              <a:t>Evaluate the different Energy Efficiency Measures and the effects they have on consumers.</a:t>
            </a:r>
            <a:endParaRPr lang="en-GB" sz="1000" b="0" dirty="0"/>
          </a:p>
          <a:p>
            <a:pPr marL="171450" indent="-171450">
              <a:buFont typeface="Arial" panose="020B0604020202020204" pitchFamily="34" charset="0"/>
              <a:buChar char="•"/>
            </a:pPr>
            <a:r>
              <a:rPr lang="en-GB" sz="1000" b="0" dirty="0"/>
              <a:t>Determine the most effective route consumers </a:t>
            </a:r>
            <a:r>
              <a:rPr lang="en-GB" sz="1000" b="0" dirty="0" smtClean="0"/>
              <a:t>can take to reduce their energy consumption.</a:t>
            </a:r>
            <a:endParaRPr lang="en-GB" sz="1000" b="0" dirty="0"/>
          </a:p>
        </p:txBody>
      </p:sp>
      <p:sp>
        <p:nvSpPr>
          <p:cNvPr id="9" name="Content Placeholder 8"/>
          <p:cNvSpPr>
            <a:spLocks noGrp="1"/>
          </p:cNvSpPr>
          <p:nvPr>
            <p:ph sz="half" idx="2"/>
          </p:nvPr>
        </p:nvSpPr>
        <p:spPr>
          <a:xfrm>
            <a:off x="252323" y="2975437"/>
            <a:ext cx="3669240" cy="1781761"/>
          </a:xfrm>
        </p:spPr>
        <p:txBody>
          <a:bodyPr>
            <a:normAutofit/>
          </a:bodyPr>
          <a:lstStyle/>
          <a:p>
            <a:pPr marL="0" indent="0">
              <a:buNone/>
            </a:pPr>
            <a:r>
              <a:rPr lang="en-GB" sz="1400" b="1" dirty="0" smtClean="0">
                <a:latin typeface="Castellar" panose="020A0402060406010301" pitchFamily="18" charset="0"/>
              </a:rPr>
              <a:t>ENERGY</a:t>
            </a:r>
            <a:endParaRPr lang="en-GB" sz="1400" b="1" dirty="0">
              <a:latin typeface="Castellar" panose="020A0402060406010301" pitchFamily="18" charset="0"/>
            </a:endParaRPr>
          </a:p>
          <a:p>
            <a:pPr marL="0" indent="0">
              <a:buNone/>
            </a:pPr>
            <a:r>
              <a:rPr lang="en-GB" sz="1000" dirty="0" smtClean="0"/>
              <a:t>Energy </a:t>
            </a:r>
            <a:r>
              <a:rPr lang="en-GB" sz="1000" dirty="0"/>
              <a:t>inefficiency is one of the key contributors to Climate Change. The abuse of fossil fuels over the last 200 years has caused some irreversible damage to the environment in the form of Climate change. With the global change over to renewables not yet financially viable, more focus than ever is being put on energy efficiency. Building low carbon or retrofitting homes to strive for energy efficiency does not guarantee success. Ultimately, the </a:t>
            </a:r>
            <a:r>
              <a:rPr lang="en-GB" sz="1000" dirty="0" smtClean="0"/>
              <a:t>success </a:t>
            </a:r>
            <a:r>
              <a:rPr lang="en-GB" sz="1000" dirty="0"/>
              <a:t>of these concepts is dependent on the individual consumer.</a:t>
            </a:r>
          </a:p>
          <a:p>
            <a:pPr marL="0" indent="0">
              <a:buNone/>
            </a:pPr>
            <a:endParaRPr lang="en-GB" sz="1000" dirty="0"/>
          </a:p>
        </p:txBody>
      </p:sp>
      <p:pic>
        <p:nvPicPr>
          <p:cNvPr id="13" name="Picture 12"/>
          <p:cNvPicPr/>
          <p:nvPr/>
        </p:nvPicPr>
        <p:blipFill>
          <a:blip r:embed="rId3"/>
          <a:stretch>
            <a:fillRect/>
          </a:stretch>
        </p:blipFill>
        <p:spPr>
          <a:xfrm rot="5400000">
            <a:off x="183256" y="285342"/>
            <a:ext cx="1541869" cy="1371396"/>
          </a:xfrm>
          <a:prstGeom prst="rect">
            <a:avLst/>
          </a:prstGeom>
        </p:spPr>
      </p:pic>
      <p:sp>
        <p:nvSpPr>
          <p:cNvPr id="14" name="TextBox 13"/>
          <p:cNvSpPr txBox="1"/>
          <p:nvPr/>
        </p:nvSpPr>
        <p:spPr>
          <a:xfrm>
            <a:off x="1792289" y="201349"/>
            <a:ext cx="2112324" cy="1569660"/>
          </a:xfrm>
          <a:prstGeom prst="rect">
            <a:avLst/>
          </a:prstGeom>
          <a:noFill/>
        </p:spPr>
        <p:txBody>
          <a:bodyPr wrap="square" rtlCol="0">
            <a:spAutoFit/>
          </a:bodyPr>
          <a:lstStyle/>
          <a:p>
            <a:pPr algn="ctr"/>
            <a:r>
              <a:rPr lang="en-GB" sz="1200" b="1" dirty="0"/>
              <a:t>Energy Efficiency in Social Housing</a:t>
            </a:r>
          </a:p>
          <a:p>
            <a:endParaRPr lang="en-GB" sz="1200" b="1" dirty="0" smtClean="0"/>
          </a:p>
          <a:p>
            <a:r>
              <a:rPr lang="en-GB" sz="1200" b="1" dirty="0" smtClean="0"/>
              <a:t>Alex </a:t>
            </a:r>
            <a:r>
              <a:rPr lang="en-GB" sz="1200" b="1" dirty="0"/>
              <a:t>Morgan 1808368</a:t>
            </a:r>
          </a:p>
          <a:p>
            <a:endParaRPr lang="en-GB" sz="1200" b="1" dirty="0" smtClean="0"/>
          </a:p>
          <a:p>
            <a:r>
              <a:rPr lang="en-GB" sz="1200" b="1" dirty="0" smtClean="0"/>
              <a:t>Supervisor</a:t>
            </a:r>
            <a:r>
              <a:rPr lang="en-GB" sz="1200" b="1" dirty="0"/>
              <a:t>: Gavin Traylor</a:t>
            </a:r>
          </a:p>
          <a:p>
            <a:endParaRPr lang="en-GB" sz="1200" b="1" dirty="0" smtClean="0"/>
          </a:p>
          <a:p>
            <a:r>
              <a:rPr lang="en-GB" sz="1200" b="1" dirty="0" smtClean="0"/>
              <a:t>BSc </a:t>
            </a:r>
            <a:r>
              <a:rPr lang="en-GB" sz="1200" b="1" dirty="0"/>
              <a:t>(Hons) Building Surveying</a:t>
            </a:r>
          </a:p>
        </p:txBody>
      </p:sp>
      <p:sp>
        <p:nvSpPr>
          <p:cNvPr id="15" name="TextBox 14"/>
          <p:cNvSpPr txBox="1"/>
          <p:nvPr/>
        </p:nvSpPr>
        <p:spPr>
          <a:xfrm>
            <a:off x="3304456" y="4728592"/>
            <a:ext cx="4860540" cy="1008112"/>
          </a:xfrm>
          <a:prstGeom prst="rect">
            <a:avLst/>
          </a:prstGeom>
          <a:noFill/>
        </p:spPr>
        <p:txBody>
          <a:bodyPr wrap="square" rtlCol="0">
            <a:spAutoFit/>
          </a:bodyPr>
          <a:lstStyle/>
          <a:p>
            <a:endParaRPr lang="en-GB" dirty="0"/>
          </a:p>
        </p:txBody>
      </p:sp>
      <p:pic>
        <p:nvPicPr>
          <p:cNvPr id="21" name="Picture 20"/>
          <p:cNvPicPr>
            <a:picLocks noChangeAspect="1"/>
          </p:cNvPicPr>
          <p:nvPr/>
        </p:nvPicPr>
        <p:blipFill rotWithShape="1">
          <a:blip r:embed="rId4">
            <a:extLst>
              <a:ext uri="{28A0092B-C50C-407E-A947-70E740481C1C}">
                <a14:useLocalDpi xmlns:a14="http://schemas.microsoft.com/office/drawing/2010/main" val="0"/>
              </a:ext>
            </a:extLst>
          </a:blip>
          <a:srcRect r="38329" b="4914"/>
          <a:stretch/>
        </p:blipFill>
        <p:spPr>
          <a:xfrm>
            <a:off x="9434423" y="8768217"/>
            <a:ext cx="2128167" cy="800858"/>
          </a:xfrm>
          <a:prstGeom prst="rect">
            <a:avLst/>
          </a:prstGeom>
        </p:spPr>
      </p:pic>
      <p:sp>
        <p:nvSpPr>
          <p:cNvPr id="22" name="TextBox 21"/>
          <p:cNvSpPr txBox="1"/>
          <p:nvPr/>
        </p:nvSpPr>
        <p:spPr>
          <a:xfrm>
            <a:off x="252321" y="2173422"/>
            <a:ext cx="3672410" cy="553998"/>
          </a:xfrm>
          <a:prstGeom prst="rect">
            <a:avLst/>
          </a:prstGeom>
          <a:noFill/>
        </p:spPr>
        <p:txBody>
          <a:bodyPr wrap="square" rtlCol="0">
            <a:spAutoFit/>
          </a:bodyPr>
          <a:lstStyle/>
          <a:p>
            <a:pPr algn="ctr"/>
            <a:endParaRPr lang="en-GB" sz="1000" dirty="0" smtClean="0">
              <a:solidFill>
                <a:srgbClr val="00B050"/>
              </a:solidFill>
            </a:endParaRPr>
          </a:p>
          <a:p>
            <a:pPr algn="ctr"/>
            <a:endParaRPr lang="en-GB" sz="1000" dirty="0">
              <a:solidFill>
                <a:srgbClr val="00B050"/>
              </a:solidFill>
            </a:endParaRPr>
          </a:p>
          <a:p>
            <a:pPr algn="ctr"/>
            <a:endParaRPr lang="en-GB" sz="1000" dirty="0">
              <a:solidFill>
                <a:srgbClr val="00B050"/>
              </a:solidFill>
            </a:endParaRPr>
          </a:p>
        </p:txBody>
      </p:sp>
      <p:sp>
        <p:nvSpPr>
          <p:cNvPr id="23" name="TextBox 22"/>
          <p:cNvSpPr txBox="1"/>
          <p:nvPr/>
        </p:nvSpPr>
        <p:spPr>
          <a:xfrm>
            <a:off x="155575" y="6897943"/>
            <a:ext cx="3526296" cy="246221"/>
          </a:xfrm>
          <a:prstGeom prst="rect">
            <a:avLst/>
          </a:prstGeom>
          <a:noFill/>
        </p:spPr>
        <p:txBody>
          <a:bodyPr wrap="square" rtlCol="0">
            <a:spAutoFit/>
          </a:bodyPr>
          <a:lstStyle/>
          <a:p>
            <a:r>
              <a:rPr lang="en-GB" sz="1000" dirty="0"/>
              <a:t>(</a:t>
            </a:r>
            <a:r>
              <a:rPr lang="en-GB" sz="1000" dirty="0" err="1"/>
              <a:t>Tvergerb</a:t>
            </a:r>
            <a:r>
              <a:rPr lang="en-GB" sz="1000" dirty="0"/>
              <a:t>, 2012)</a:t>
            </a:r>
          </a:p>
        </p:txBody>
      </p:sp>
      <p:pic>
        <p:nvPicPr>
          <p:cNvPr id="24" name="Picture 23" descr="https://gailtheactuary.files.wordpress.com/2012/03/world-energy-consumption-by-source.png?w=448&amp;h=269">
            <a:hlinkClick r:id="rId5"/>
          </p:cNvPr>
          <p:cNvPicPr/>
          <p:nvPr/>
        </p:nvPicPr>
        <p:blipFill>
          <a:blip r:embed="rId6">
            <a:extLst>
              <a:ext uri="{28A0092B-C50C-407E-A947-70E740481C1C}">
                <a14:useLocalDpi xmlns:a14="http://schemas.microsoft.com/office/drawing/2010/main" val="0"/>
              </a:ext>
            </a:extLst>
          </a:blip>
          <a:srcRect/>
          <a:stretch>
            <a:fillRect/>
          </a:stretch>
        </p:blipFill>
        <p:spPr bwMode="auto">
          <a:xfrm>
            <a:off x="265989" y="4761355"/>
            <a:ext cx="3638624" cy="2074417"/>
          </a:xfrm>
          <a:prstGeom prst="rect">
            <a:avLst/>
          </a:prstGeom>
          <a:noFill/>
          <a:ln>
            <a:noFill/>
          </a:ln>
        </p:spPr>
      </p:pic>
      <p:pic>
        <p:nvPicPr>
          <p:cNvPr id="29" name="Picture 2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515242" y="1219902"/>
            <a:ext cx="1368152" cy="1193998"/>
          </a:xfrm>
          <a:prstGeom prst="rect">
            <a:avLst/>
          </a:prstGeom>
        </p:spPr>
      </p:pic>
      <p:sp>
        <p:nvSpPr>
          <p:cNvPr id="31" name="TextBox 30"/>
          <p:cNvSpPr txBox="1"/>
          <p:nvPr/>
        </p:nvSpPr>
        <p:spPr>
          <a:xfrm>
            <a:off x="4379543" y="2569750"/>
            <a:ext cx="3765682" cy="3631763"/>
          </a:xfrm>
          <a:prstGeom prst="rect">
            <a:avLst/>
          </a:prstGeom>
          <a:noFill/>
        </p:spPr>
        <p:txBody>
          <a:bodyPr wrap="square" rtlCol="0">
            <a:spAutoFit/>
          </a:bodyPr>
          <a:lstStyle/>
          <a:p>
            <a:r>
              <a:rPr lang="en-GB" sz="1400" b="1" dirty="0" smtClean="0">
                <a:latin typeface="Castellar" panose="020A0402060406010301" pitchFamily="18" charset="0"/>
              </a:rPr>
              <a:t>RESEARCH</a:t>
            </a:r>
          </a:p>
          <a:p>
            <a:r>
              <a:rPr lang="en-GB" sz="1000" dirty="0" smtClean="0"/>
              <a:t>During </a:t>
            </a:r>
            <a:r>
              <a:rPr lang="en-GB" sz="1000" dirty="0"/>
              <a:t>the literature review it was determined there were many variables within the home that can effect energy consumption. Separated roughly into two categories: </a:t>
            </a:r>
            <a:endParaRPr lang="en-GB" sz="1000" dirty="0" smtClean="0"/>
          </a:p>
          <a:p>
            <a:endParaRPr lang="en-GB" sz="1000" dirty="0"/>
          </a:p>
          <a:p>
            <a:pPr marL="171450" lvl="0" indent="-171450">
              <a:buFont typeface="Arial" panose="020B0604020202020204" pitchFamily="34" charset="0"/>
              <a:buChar char="•"/>
            </a:pPr>
            <a:r>
              <a:rPr lang="en-GB" sz="1000" dirty="0"/>
              <a:t>Physical Energy Efficiency Measures (EEM)</a:t>
            </a:r>
          </a:p>
          <a:p>
            <a:pPr marL="171450" lvl="0" indent="-171450">
              <a:buFont typeface="Arial" panose="020B0604020202020204" pitchFamily="34" charset="0"/>
              <a:buChar char="•"/>
            </a:pPr>
            <a:r>
              <a:rPr lang="en-GB" sz="1000" dirty="0"/>
              <a:t>Consumer </a:t>
            </a:r>
            <a:r>
              <a:rPr lang="en-GB" sz="1000" dirty="0" smtClean="0"/>
              <a:t>Behaviour</a:t>
            </a:r>
          </a:p>
          <a:p>
            <a:pPr lvl="0"/>
            <a:endParaRPr lang="en-GB" sz="1000" dirty="0"/>
          </a:p>
          <a:p>
            <a:pPr algn="ctr"/>
            <a:r>
              <a:rPr lang="en-GB" sz="1400" i="1" dirty="0">
                <a:solidFill>
                  <a:srgbClr val="FF0000"/>
                </a:solidFill>
              </a:rPr>
              <a:t>‘The consumer’s behaviour is arguably the most effective variable within the household but is equally the hardest to control’ </a:t>
            </a:r>
            <a:r>
              <a:rPr lang="en-GB" sz="1000" i="1" dirty="0"/>
              <a:t>(Hansen 2018</a:t>
            </a:r>
            <a:r>
              <a:rPr lang="en-GB" sz="1000" i="1" dirty="0" smtClean="0"/>
              <a:t>)</a:t>
            </a:r>
          </a:p>
          <a:p>
            <a:endParaRPr lang="en-GB" sz="1000" dirty="0"/>
          </a:p>
          <a:p>
            <a:r>
              <a:rPr lang="en-GB" sz="1000" dirty="0"/>
              <a:t>The variables that can be controlled are the physical EEM, however success is reliant on the user</a:t>
            </a:r>
            <a:r>
              <a:rPr lang="en-GB" sz="1000" dirty="0" smtClean="0"/>
              <a:t>.</a:t>
            </a:r>
          </a:p>
          <a:p>
            <a:endParaRPr lang="en-GB" sz="1000" dirty="0" smtClean="0"/>
          </a:p>
          <a:p>
            <a:r>
              <a:rPr lang="en-GB" sz="1400" b="1" dirty="0" smtClean="0">
                <a:latin typeface="Castellar" panose="020A0402060406010301" pitchFamily="18" charset="0"/>
              </a:rPr>
              <a:t>USER </a:t>
            </a:r>
            <a:r>
              <a:rPr lang="en-GB" sz="1400" b="1" dirty="0">
                <a:latin typeface="Castellar" panose="020A0402060406010301" pitchFamily="18" charset="0"/>
              </a:rPr>
              <a:t>GUIDE</a:t>
            </a:r>
          </a:p>
          <a:p>
            <a:r>
              <a:rPr lang="en-GB" sz="1000" dirty="0" smtClean="0"/>
              <a:t>For </a:t>
            </a:r>
            <a:r>
              <a:rPr lang="en-GB" sz="1000" dirty="0"/>
              <a:t>consumers to live efficiently, they must understand their homes and how to use them. On further investigation it became apparent that there was a lack of any mandatory advice landlords/developers gave to tenants/homeowners in the form of user guides</a:t>
            </a:r>
          </a:p>
          <a:p>
            <a:r>
              <a:rPr lang="en-GB" sz="1000" dirty="0"/>
              <a:t> </a:t>
            </a:r>
          </a:p>
        </p:txBody>
      </p:sp>
      <p:pic>
        <p:nvPicPr>
          <p:cNvPr id="32" name="Picture 31" descr="Finding Manuals Online | ThriftyFun">
            <a:hlinkClick r:id="rId8" tgtFrame="&quot;_blank&quot;"/>
          </p:cNvPr>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301922" y="5964690"/>
            <a:ext cx="1613858" cy="1188004"/>
          </a:xfrm>
          <a:prstGeom prst="rect">
            <a:avLst/>
          </a:prstGeom>
          <a:noFill/>
          <a:ln>
            <a:noFill/>
          </a:ln>
        </p:spPr>
      </p:pic>
      <p:pic>
        <p:nvPicPr>
          <p:cNvPr id="33" name="Picture 32" descr="Confused cartoon kid | Free SVG">
            <a:hlinkClick r:id="rId10" tgtFrame="&quot;_blank&quot;"/>
          </p:cNvPr>
          <p:cNvPicPr/>
          <p:nvPr/>
        </p:nvPicPr>
        <p:blipFill rotWithShape="1">
          <a:blip r:embed="rId11" cstate="print">
            <a:extLst>
              <a:ext uri="{28A0092B-C50C-407E-A947-70E740481C1C}">
                <a14:useLocalDpi xmlns:a14="http://schemas.microsoft.com/office/drawing/2010/main" val="0"/>
              </a:ext>
            </a:extLst>
          </a:blip>
          <a:srcRect r="11406" b="32223"/>
          <a:stretch/>
        </p:blipFill>
        <p:spPr bwMode="auto">
          <a:xfrm>
            <a:off x="6441953" y="5964690"/>
            <a:ext cx="1442731" cy="1135042"/>
          </a:xfrm>
          <a:prstGeom prst="rect">
            <a:avLst/>
          </a:prstGeom>
          <a:noFill/>
          <a:ln>
            <a:noFill/>
          </a:ln>
        </p:spPr>
      </p:pic>
      <p:sp>
        <p:nvSpPr>
          <p:cNvPr id="34" name="TextBox 33"/>
          <p:cNvSpPr txBox="1"/>
          <p:nvPr/>
        </p:nvSpPr>
        <p:spPr>
          <a:xfrm>
            <a:off x="4346818" y="7300003"/>
            <a:ext cx="3933473" cy="1384995"/>
          </a:xfrm>
          <a:prstGeom prst="rect">
            <a:avLst/>
          </a:prstGeom>
          <a:noFill/>
        </p:spPr>
        <p:txBody>
          <a:bodyPr wrap="square" rtlCol="0" anchor="ctr">
            <a:spAutoFit/>
          </a:bodyPr>
          <a:lstStyle/>
          <a:p>
            <a:r>
              <a:rPr lang="en-GB" sz="1400" b="1" dirty="0" smtClean="0">
                <a:latin typeface="Castellar" panose="020A0402060406010301" pitchFamily="18" charset="0"/>
              </a:rPr>
              <a:t>QUESTIONNAIRE</a:t>
            </a:r>
          </a:p>
          <a:p>
            <a:r>
              <a:rPr lang="en-GB" sz="1000" dirty="0" smtClean="0"/>
              <a:t>The </a:t>
            </a:r>
            <a:r>
              <a:rPr lang="en-GB" sz="1000" dirty="0"/>
              <a:t>researcher developed a questionnaire to collect information from staff at the housing association who within their roles have direct contact with tenants. The aim of the questionnaire was to understand the extend of knowledge employees had on tenants energy efficiency within the home and how to implement the changes that need to be made.    </a:t>
            </a:r>
          </a:p>
          <a:p>
            <a:r>
              <a:rPr lang="en-GB" sz="1000" dirty="0"/>
              <a:t> </a:t>
            </a:r>
          </a:p>
        </p:txBody>
      </p:sp>
      <p:pic>
        <p:nvPicPr>
          <p:cNvPr id="36" name="Picture 35"/>
          <p:cNvPicPr>
            <a:picLocks noChangeAspect="1"/>
          </p:cNvPicPr>
          <p:nvPr/>
        </p:nvPicPr>
        <p:blipFill rotWithShape="1">
          <a:blip r:embed="rId12">
            <a:extLst>
              <a:ext uri="{28A0092B-C50C-407E-A947-70E740481C1C}">
                <a14:useLocalDpi xmlns:a14="http://schemas.microsoft.com/office/drawing/2010/main" val="0"/>
              </a:ext>
            </a:extLst>
          </a:blip>
          <a:srcRect l="42983" t="-501" r="-568" b="501"/>
          <a:stretch/>
        </p:blipFill>
        <p:spPr>
          <a:xfrm>
            <a:off x="6586170" y="1219902"/>
            <a:ext cx="1298514" cy="1193998"/>
          </a:xfrm>
          <a:prstGeom prst="rect">
            <a:avLst/>
          </a:prstGeom>
        </p:spPr>
      </p:pic>
      <p:graphicFrame>
        <p:nvGraphicFramePr>
          <p:cNvPr id="40" name="Chart 39"/>
          <p:cNvGraphicFramePr/>
          <p:nvPr>
            <p:extLst>
              <p:ext uri="{D42A27DB-BD31-4B8C-83A1-F6EECF244321}">
                <p14:modId xmlns:p14="http://schemas.microsoft.com/office/powerpoint/2010/main" val="3029056748"/>
              </p:ext>
            </p:extLst>
          </p:nvPr>
        </p:nvGraphicFramePr>
        <p:xfrm>
          <a:off x="8403527" y="155050"/>
          <a:ext cx="4189960" cy="2406280"/>
        </p:xfrm>
        <a:graphic>
          <a:graphicData uri="http://schemas.openxmlformats.org/drawingml/2006/chart">
            <c:chart xmlns:c="http://schemas.openxmlformats.org/drawingml/2006/chart" xmlns:r="http://schemas.openxmlformats.org/officeDocument/2006/relationships" r:id="rId13"/>
          </a:graphicData>
        </a:graphic>
      </p:graphicFrame>
      <p:sp>
        <p:nvSpPr>
          <p:cNvPr id="41" name="TextBox 40"/>
          <p:cNvSpPr txBox="1"/>
          <p:nvPr/>
        </p:nvSpPr>
        <p:spPr>
          <a:xfrm>
            <a:off x="8410857" y="2356541"/>
            <a:ext cx="3969097" cy="3539430"/>
          </a:xfrm>
          <a:prstGeom prst="rect">
            <a:avLst/>
          </a:prstGeom>
          <a:noFill/>
        </p:spPr>
        <p:txBody>
          <a:bodyPr wrap="square" rtlCol="0">
            <a:spAutoFit/>
          </a:bodyPr>
          <a:lstStyle/>
          <a:p>
            <a:r>
              <a:rPr lang="en-GB" sz="1400" b="1" dirty="0" smtClean="0">
                <a:latin typeface="Castellar" panose="020A0402060406010301" pitchFamily="18" charset="0"/>
              </a:rPr>
              <a:t>CONCLUSIONS</a:t>
            </a:r>
          </a:p>
          <a:p>
            <a:r>
              <a:rPr lang="en-GB" sz="1000" dirty="0" smtClean="0"/>
              <a:t>It </a:t>
            </a:r>
            <a:r>
              <a:rPr lang="en-GB" sz="1000" dirty="0"/>
              <a:t>was clear from the beginning of the research that there were many variables that differed between each user and each home, many of which could not be controlled. What could be controlled was the information given to tenants/homeowners. The researcher’s main concerns were the lack of understanding many consumers have on how buildings work and in particular, how the heating systems are used. With very little mandatory requirements for developers and landlords to provide anything more than a basic building guide, it leaves many tenants misusing and even disregarding equipment designed to assist. Analysis of the results leads to a recommendation for universal guidance and training to be given to all homeowners and tenants.</a:t>
            </a:r>
          </a:p>
          <a:p>
            <a:r>
              <a:rPr lang="en-GB" sz="1000" dirty="0"/>
              <a:t>The guide should be mandatory for all developers and landlords to provide and should be trialled and tested. The importance of </a:t>
            </a:r>
            <a:r>
              <a:rPr lang="en-GB" sz="1000" dirty="0" smtClean="0"/>
              <a:t>consumer</a:t>
            </a:r>
            <a:r>
              <a:rPr lang="en-GB" sz="1000" dirty="0"/>
              <a:t> There are fundamental flaws within the construction and maintenance industry, where there is the appearance that efforts are being made to reduce carbon but in reality, nowhere near enough is being done. The consumers and providers need to have collective ownership of the problem to meet the seemingly ambitious targets the UK Government have set. Without clarity on exactly what needs to be done and the part we all have to play, the UK will struggle to become a low carbon nation.</a:t>
            </a:r>
          </a:p>
          <a:p>
            <a:r>
              <a:rPr lang="en-GB" sz="1000" dirty="0" smtClean="0"/>
              <a:t> </a:t>
            </a:r>
            <a:r>
              <a:rPr lang="en-GB" sz="1000" dirty="0"/>
              <a:t>input is crucial to its design, as is the need for usability and uniformity.</a:t>
            </a:r>
          </a:p>
        </p:txBody>
      </p:sp>
      <p:sp>
        <p:nvSpPr>
          <p:cNvPr id="43" name="AutoShape 2" descr="Moving into a new build home | HomeOwners Alliance"/>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6" name="TextBox 45"/>
          <p:cNvSpPr txBox="1"/>
          <p:nvPr/>
        </p:nvSpPr>
        <p:spPr>
          <a:xfrm>
            <a:off x="8410857" y="6746005"/>
            <a:ext cx="3787487" cy="2062103"/>
          </a:xfrm>
          <a:prstGeom prst="rect">
            <a:avLst/>
          </a:prstGeom>
          <a:noFill/>
        </p:spPr>
        <p:txBody>
          <a:bodyPr wrap="square" rtlCol="0">
            <a:spAutoFit/>
          </a:bodyPr>
          <a:lstStyle/>
          <a:p>
            <a:r>
              <a:rPr lang="en-GB" sz="1400" b="1" dirty="0" smtClean="0">
                <a:latin typeface="Castellar" panose="020A0402060406010301" pitchFamily="18" charset="0"/>
              </a:rPr>
              <a:t>ACKNOWLEDGEMENTS</a:t>
            </a:r>
          </a:p>
          <a:p>
            <a:pPr lvl="0"/>
            <a:r>
              <a:rPr lang="en-GB" sz="1000" dirty="0" smtClean="0"/>
              <a:t>Staff </a:t>
            </a:r>
            <a:r>
              <a:rPr lang="en-GB" sz="1000" dirty="0"/>
              <a:t>at </a:t>
            </a:r>
            <a:r>
              <a:rPr lang="en-GB" sz="1000" dirty="0" err="1"/>
              <a:t>Linc</a:t>
            </a:r>
            <a:r>
              <a:rPr lang="en-GB" sz="1000" dirty="0"/>
              <a:t> </a:t>
            </a:r>
            <a:r>
              <a:rPr lang="en-GB" sz="1000" dirty="0" err="1"/>
              <a:t>Cymru</a:t>
            </a:r>
            <a:r>
              <a:rPr lang="en-GB" sz="1000" dirty="0"/>
              <a:t> Housing Association                                                           Specification manager at Vaillant Boilers                                                                                          Gavin </a:t>
            </a:r>
            <a:r>
              <a:rPr lang="en-GB" sz="1000" dirty="0" smtClean="0"/>
              <a:t>Traylor</a:t>
            </a:r>
          </a:p>
          <a:p>
            <a:pPr lvl="0"/>
            <a:endParaRPr lang="en-GB" sz="1000" dirty="0"/>
          </a:p>
          <a:p>
            <a:r>
              <a:rPr lang="en-GB" sz="1400" b="1" dirty="0" smtClean="0">
                <a:latin typeface="Castellar" panose="020A0402060406010301" pitchFamily="18" charset="0"/>
              </a:rPr>
              <a:t>REFERENCES</a:t>
            </a:r>
          </a:p>
          <a:p>
            <a:pPr lvl="0"/>
            <a:r>
              <a:rPr lang="en-US" sz="1000" dirty="0" smtClean="0"/>
              <a:t>Hansen</a:t>
            </a:r>
            <a:r>
              <a:rPr lang="en-US" sz="1000" dirty="0"/>
              <a:t>, A. R. (2018) 'How building design and technologies influence heat-related habits', </a:t>
            </a:r>
            <a:r>
              <a:rPr lang="en-US" sz="1000" i="1" dirty="0"/>
              <a:t>Building Research &amp; Information,</a:t>
            </a:r>
            <a:r>
              <a:rPr lang="en-US" sz="1000" dirty="0"/>
              <a:t> 46(1), pp. 83-99.</a:t>
            </a:r>
            <a:endParaRPr lang="en-GB" sz="1000" dirty="0"/>
          </a:p>
          <a:p>
            <a:pPr lvl="0"/>
            <a:r>
              <a:rPr lang="en-US" sz="1000" dirty="0" err="1"/>
              <a:t>Tvergerb</a:t>
            </a:r>
            <a:r>
              <a:rPr lang="en-US" sz="1000" dirty="0"/>
              <a:t>, G. (2012) </a:t>
            </a:r>
            <a:r>
              <a:rPr lang="en-US" sz="1000" i="1" dirty="0"/>
              <a:t>Our Finite World</a:t>
            </a:r>
            <a:r>
              <a:rPr lang="en-US" sz="1000" dirty="0"/>
              <a:t>. Available at: </a:t>
            </a:r>
            <a:r>
              <a:rPr lang="en-US" sz="1000" u="sng" dirty="0">
                <a:hlinkClick r:id="rId14"/>
              </a:rPr>
              <a:t>https://ourfiniteworld.com/2012/03/12/world-energy-consumption-since-1820-in-charts/</a:t>
            </a:r>
            <a:r>
              <a:rPr lang="en-US" sz="1000" dirty="0"/>
              <a:t>.</a:t>
            </a:r>
            <a:endParaRPr lang="en-GB" sz="1000" dirty="0"/>
          </a:p>
        </p:txBody>
      </p:sp>
      <p:sp>
        <p:nvSpPr>
          <p:cNvPr id="47" name="AutoShape 8" descr="Moving into a new build home | HomeOwners Alliance"/>
          <p:cNvSpPr>
            <a:spLocks noChangeAspect="1" noChangeArrowheads="1"/>
          </p:cNvSpPr>
          <p:nvPr/>
        </p:nvSpPr>
        <p:spPr bwMode="auto">
          <a:xfrm>
            <a:off x="36830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8" name="Picture 47"/>
          <p:cNvPicPr>
            <a:picLocks noChangeAspect="1"/>
          </p:cNvPicPr>
          <p:nvPr/>
        </p:nvPicPr>
        <p:blipFill rotWithShape="1">
          <a:blip r:embed="rId15" cstate="print">
            <a:extLst>
              <a:ext uri="{28A0092B-C50C-407E-A947-70E740481C1C}">
                <a14:useLocalDpi xmlns:a14="http://schemas.microsoft.com/office/drawing/2010/main" val="0"/>
              </a:ext>
            </a:extLst>
          </a:blip>
          <a:srcRect r="42511"/>
          <a:stretch/>
        </p:blipFill>
        <p:spPr>
          <a:xfrm>
            <a:off x="8852288" y="5895971"/>
            <a:ext cx="837478" cy="844453"/>
          </a:xfrm>
          <a:prstGeom prst="rect">
            <a:avLst/>
          </a:prstGeom>
        </p:spPr>
      </p:pic>
      <p:pic>
        <p:nvPicPr>
          <p:cNvPr id="49" name="Content Placeholder 13"/>
          <p:cNvPicPr>
            <a:picLocks noChangeAspect="1"/>
          </p:cNvPicPr>
          <p:nvPr/>
        </p:nvPicPr>
        <p:blipFill rotWithShape="1">
          <a:blip r:embed="rId16" cstate="print">
            <a:extLst>
              <a:ext uri="{28A0092B-C50C-407E-A947-70E740481C1C}">
                <a14:useLocalDpi xmlns:a14="http://schemas.microsoft.com/office/drawing/2010/main" val="0"/>
              </a:ext>
            </a:extLst>
          </a:blip>
          <a:srcRect l="56232" t="7733" r="9865" b="44018"/>
          <a:stretch/>
        </p:blipFill>
        <p:spPr>
          <a:xfrm>
            <a:off x="10937304" y="5930143"/>
            <a:ext cx="864096" cy="887875"/>
          </a:xfrm>
          <a:prstGeom prst="rect">
            <a:avLst/>
          </a:prstGeom>
        </p:spPr>
      </p:pic>
      <p:pic>
        <p:nvPicPr>
          <p:cNvPr id="51" name="Picture 50" descr="C:\Users\amorgan\AppData\Local\Microsoft\Windows\INetCache\Content.MSO\FC50215D.tmp"/>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5415454" y="8810465"/>
            <a:ext cx="1859172" cy="790735"/>
          </a:xfrm>
          <a:prstGeom prst="rect">
            <a:avLst/>
          </a:prstGeom>
          <a:noFill/>
          <a:ln>
            <a:noFill/>
          </a:ln>
        </p:spPr>
      </p:pic>
      <p:sp>
        <p:nvSpPr>
          <p:cNvPr id="53" name="AutoShape 10" descr="How the global fossil fuel divestment push is testing Australia's ...">
            <a:hlinkClick r:id="rId18"/>
          </p:cNvP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6" name="AutoShape 16" descr="As the world distances itself from the fossil fuel industry, Australia is stuck in a hard place."/>
          <p:cNvSpPr>
            <a:spLocks noChangeAspect="1" noChangeArrowheads="1"/>
          </p:cNvSpPr>
          <p:nvPr/>
        </p:nvSpPr>
        <p:spPr bwMode="auto">
          <a:xfrm>
            <a:off x="2159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7" name="Picture 56"/>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307975" y="7315276"/>
            <a:ext cx="3565541" cy="1567548"/>
          </a:xfrm>
          <a:prstGeom prst="rect">
            <a:avLst/>
          </a:prstGeom>
        </p:spPr>
      </p:pic>
      <p:pic>
        <p:nvPicPr>
          <p:cNvPr id="59" name="Picture 58"/>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294294" y="7202743"/>
            <a:ext cx="3627269" cy="1725975"/>
          </a:xfrm>
          <a:prstGeom prst="rect">
            <a:avLst/>
          </a:prstGeom>
        </p:spPr>
      </p:pic>
      <p:pic>
        <p:nvPicPr>
          <p:cNvPr id="64" name="Picture 63" descr="C:\Users\amorgan\AppData\Local\Microsoft\Windows\INetCache\Content.MSO\7470808E.tmp"/>
          <p:cNvPicPr/>
          <p:nvPr/>
        </p:nvPicPr>
        <p:blipFill rotWithShape="1">
          <a:blip r:embed="rId21">
            <a:extLst>
              <a:ext uri="{28A0092B-C50C-407E-A947-70E740481C1C}">
                <a14:useLocalDpi xmlns:a14="http://schemas.microsoft.com/office/drawing/2010/main" val="0"/>
              </a:ext>
            </a:extLst>
          </a:blip>
          <a:srcRect b="18703"/>
          <a:stretch/>
        </p:blipFill>
        <p:spPr bwMode="auto">
          <a:xfrm>
            <a:off x="955575" y="8928719"/>
            <a:ext cx="2265901" cy="624410"/>
          </a:xfrm>
          <a:prstGeom prst="rect">
            <a:avLst/>
          </a:prstGeom>
          <a:noFill/>
          <a:ln>
            <a:noFill/>
          </a:ln>
        </p:spPr>
      </p:pic>
      <p:sp>
        <p:nvSpPr>
          <p:cNvPr id="65" name="TextBox 64"/>
          <p:cNvSpPr txBox="1"/>
          <p:nvPr/>
        </p:nvSpPr>
        <p:spPr>
          <a:xfrm>
            <a:off x="155575" y="1936846"/>
            <a:ext cx="3659356" cy="1169551"/>
          </a:xfrm>
          <a:prstGeom prst="rect">
            <a:avLst/>
          </a:prstGeom>
          <a:noFill/>
        </p:spPr>
        <p:txBody>
          <a:bodyPr wrap="square" rtlCol="0">
            <a:spAutoFit/>
          </a:bodyPr>
          <a:lstStyle/>
          <a:p>
            <a:r>
              <a:rPr lang="en-GB" sz="1200" b="1" dirty="0"/>
              <a:t>Energy </a:t>
            </a:r>
            <a:r>
              <a:rPr lang="en-GB" sz="1200" b="1" dirty="0" smtClean="0"/>
              <a:t>Efficiency -   </a:t>
            </a:r>
          </a:p>
          <a:p>
            <a:pPr algn="ctr"/>
            <a:r>
              <a:rPr lang="en-GB" sz="1400" i="1" dirty="0" smtClean="0">
                <a:solidFill>
                  <a:srgbClr val="FF0000"/>
                </a:solidFill>
              </a:rPr>
              <a:t>‘U</a:t>
            </a:r>
            <a:r>
              <a:rPr lang="en-GB" sz="1600" i="1" dirty="0" smtClean="0">
                <a:solidFill>
                  <a:srgbClr val="FF0000"/>
                </a:solidFill>
              </a:rPr>
              <a:t>sed </a:t>
            </a:r>
            <a:r>
              <a:rPr lang="en-GB" sz="1600" i="1" dirty="0">
                <a:solidFill>
                  <a:srgbClr val="FF0000"/>
                </a:solidFill>
              </a:rPr>
              <a:t>to describe things that only use as much Energy as is needed without wasting any’</a:t>
            </a:r>
          </a:p>
          <a:p>
            <a:pPr algn="ctr"/>
            <a:r>
              <a:rPr lang="en-GB" sz="1000" i="1" dirty="0"/>
              <a:t>(Cambridge </a:t>
            </a:r>
            <a:r>
              <a:rPr lang="en-GB" sz="1000" i="1" dirty="0" smtClean="0"/>
              <a:t>Dictionary)</a:t>
            </a:r>
            <a:endParaRPr lang="en-GB" sz="1000" dirty="0">
              <a:solidFill>
                <a:srgbClr val="00B050"/>
              </a:solidFill>
            </a:endParaRPr>
          </a:p>
        </p:txBody>
      </p:sp>
    </p:spTree>
    <p:extLst>
      <p:ext uri="{BB962C8B-B14F-4D97-AF65-F5344CB8AC3E}">
        <p14:creationId xmlns:p14="http://schemas.microsoft.com/office/powerpoint/2010/main" val="13737243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499</TotalTime>
  <Words>670</Words>
  <Application>Microsoft Office PowerPoint</Application>
  <PresentationFormat>A3 Paper (297x420 mm)</PresentationFormat>
  <Paragraphs>45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Castellar</vt:lpstr>
      <vt:lpstr>Office Theme</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Alex Morgan</cp:lastModifiedBy>
  <cp:revision>21</cp:revision>
  <dcterms:created xsi:type="dcterms:W3CDTF">2014-10-01T08:15:24Z</dcterms:created>
  <dcterms:modified xsi:type="dcterms:W3CDTF">2020-05-27T12:48:18Z</dcterms:modified>
</cp:coreProperties>
</file>