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handoutMasterIdLst>
    <p:handoutMasterId r:id="rId19"/>
  </p:handoutMasterIdLst>
  <p:sldIdLst>
    <p:sldId id="303" r:id="rId2"/>
    <p:sldId id="316" r:id="rId3"/>
    <p:sldId id="317" r:id="rId4"/>
    <p:sldId id="318" r:id="rId5"/>
    <p:sldId id="319" r:id="rId6"/>
    <p:sldId id="324" r:id="rId7"/>
    <p:sldId id="325" r:id="rId8"/>
    <p:sldId id="320" r:id="rId9"/>
    <p:sldId id="321" r:id="rId10"/>
    <p:sldId id="322" r:id="rId11"/>
    <p:sldId id="309" r:id="rId12"/>
    <p:sldId id="312" r:id="rId13"/>
    <p:sldId id="310" r:id="rId14"/>
    <p:sldId id="313" r:id="rId15"/>
    <p:sldId id="314" r:id="rId16"/>
    <p:sldId id="315" r:id="rId17"/>
    <p:sldId id="323" r:id="rId18"/>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0" autoAdjust="0"/>
    <p:restoredTop sz="94660"/>
  </p:normalViewPr>
  <p:slideViewPr>
    <p:cSldViewPr snapToGrid="0">
      <p:cViewPr varScale="1">
        <p:scale>
          <a:sx n="60" d="100"/>
          <a:sy n="60" d="100"/>
        </p:scale>
        <p:origin x="72"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B3B0249-38E2-4E28-AD82-E4FA6B4AD742}" type="datetimeFigureOut">
              <a:rPr lang="en-GB" smtClean="0"/>
              <a:t>29/10/2018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85A3C02D-0F97-433C-8F4D-1BD23183DA98}" type="slidenum">
              <a:rPr lang="en-GB" smtClean="0"/>
              <a:t>‹#›</a:t>
            </a:fld>
            <a:endParaRPr lang="en-GB"/>
          </a:p>
        </p:txBody>
      </p:sp>
    </p:spTree>
    <p:extLst>
      <p:ext uri="{BB962C8B-B14F-4D97-AF65-F5344CB8AC3E}">
        <p14:creationId xmlns:p14="http://schemas.microsoft.com/office/powerpoint/2010/main" val="130804939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334D819-9F07-4261-B09B-9E467E5D9002}" type="datetimeFigureOut">
              <a:rPr lang="en-US" dirty="0"/>
              <a:pPr/>
              <a:t>10/29/2018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1766878-3199-4EAB-94E7-2D6D11070E14}" type="slidenum">
              <a:rPr lang="en-US" dirty="0"/>
              <a:pPr/>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334D819-9F07-4261-B09B-9E467E5D9002}" type="datetimeFigureOut">
              <a:rPr lang="en-US" dirty="0"/>
              <a:pPr/>
              <a:t>10/29/2018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1766878-3199-4EAB-94E7-2D6D11070E14}" type="slidenum">
              <a:rPr lang="en-US" dirty="0"/>
              <a:pPr/>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34D819-9F07-4261-B09B-9E467E5D9002}" type="datetimeFigureOut">
              <a:rPr lang="en-US" dirty="0"/>
              <a:t>10/29/2018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34D819-9F07-4261-B09B-9E467E5D9002}" type="datetimeFigureOut">
              <a:rPr lang="en-US" dirty="0"/>
              <a:t>10/29/2018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34D819-9F07-4261-B09B-9E467E5D9002}" type="datetimeFigureOut">
              <a:rPr lang="en-US" dirty="0"/>
              <a:t>10/29/2018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34D819-9F07-4261-B09B-9E467E5D9002}" type="datetimeFigureOut">
              <a:rPr lang="en-US" dirty="0"/>
              <a:t>10/29/2018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9334D819-9F07-4261-B09B-9E467E5D9002}" type="datetimeFigureOut">
              <a:rPr lang="en-US" dirty="0"/>
              <a:t>10/29/2018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1766878-3199-4EAB-94E7-2D6D11070E14}" type="slidenum">
              <a:rPr lang="en-US" dirty="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9334D819-9F07-4261-B09B-9E467E5D9002}" type="datetimeFigureOut">
              <a:rPr lang="en-US" dirty="0"/>
              <a:t>10/29/2018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1766878-3199-4EAB-94E7-2D6D11070E14}"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4D819-9F07-4261-B09B-9E467E5D9002}" type="datetimeFigureOut">
              <a:rPr lang="en-US" dirty="0"/>
              <a:t>10/29/2018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1766878-3199-4EAB-94E7-2D6D11070E14}"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334D819-9F07-4261-B09B-9E467E5D9002}" type="datetimeFigureOut">
              <a:rPr lang="en-US" dirty="0"/>
              <a:pPr/>
              <a:t>10/29/2018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1766878-3199-4EAB-94E7-2D6D11070E14}" type="slidenum">
              <a:rPr lang="en-US" dirty="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ecotourism.org/"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www.couriermail.com.au/travel/australia/green-is-gold-for-australian-hotels-and-resorts-as-ecotourism-becomes-a-billiondollar-industry/news-story/1deabe06b638c330c72d116fa696fc6a" TargetMode="External"/><Relationship Id="rId3" Type="http://schemas.openxmlformats.org/officeDocument/2006/relationships/hyperlink" Target="https://www.responsibletravel.com/copy/sustainable-tourism-accreditation-schemes" TargetMode="External"/><Relationship Id="rId7" Type="http://schemas.openxmlformats.org/officeDocument/2006/relationships/hyperlink" Target="https://www.devex.com/news/beyond-ecotourism-what-the-travel-sector-can-really-do-for-development-90345" TargetMode="External"/><Relationship Id="rId2" Type="http://schemas.openxmlformats.org/officeDocument/2006/relationships/hyperlink" Target="http://www.greenhotelier.org/" TargetMode="External"/><Relationship Id="rId1" Type="http://schemas.openxmlformats.org/officeDocument/2006/relationships/slideLayout" Target="../slideLayouts/slideLayout2.xml"/><Relationship Id="rId6" Type="http://schemas.openxmlformats.org/officeDocument/2006/relationships/hyperlink" Target="https://blog.capterra.com/top-5-websites-for-promoting-ecotourism-at-your-hotel/" TargetMode="External"/><Relationship Id="rId5" Type="http://schemas.openxmlformats.org/officeDocument/2006/relationships/hyperlink" Target="http://www.failteireland.ie/FailteIreland/media/WebsiteStructure/Documents/2_Develop_Your_Business/1_StartGrow_Your_Business/Ecotourism_Handbook-2.pdf" TargetMode="External"/><Relationship Id="rId4" Type="http://schemas.openxmlformats.org/officeDocument/2006/relationships/hyperlink" Target="http://ecocrownhospitality.com/About-Eco-Crown-Hospitality.php"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h37_0AQYLxE" TargetMode="External"/><Relationship Id="rId2" Type="http://schemas.openxmlformats.org/officeDocument/2006/relationships/hyperlink" Target="https://www.youtube.com/watch?v=Yr-6wqOjV9A&amp;feature=youtu.be" TargetMode="External"/><Relationship Id="rId1" Type="http://schemas.openxmlformats.org/officeDocument/2006/relationships/slideLayout" Target="../slideLayouts/slideLayout2.xml"/><Relationship Id="rId6" Type="http://schemas.openxmlformats.org/officeDocument/2006/relationships/hyperlink" Target="https://www.youtube.com/watch?v=h37_0AQYLxE&amp;feature=youtu.be" TargetMode="External"/><Relationship Id="rId5" Type="http://schemas.openxmlformats.org/officeDocument/2006/relationships/hyperlink" Target="https://www.youtube.com/watch?v=slnKjx8rDsw" TargetMode="External"/><Relationship Id="rId4" Type="http://schemas.openxmlformats.org/officeDocument/2006/relationships/hyperlink" Target="https://www.youtube.com/watch?v=P1pokBjK5fo&amp;feature=youtu.be"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Sustainable </a:t>
            </a:r>
            <a:br>
              <a:rPr lang="en-GB" dirty="0"/>
            </a:br>
            <a:r>
              <a:rPr lang="en-GB" dirty="0"/>
              <a:t>tourism</a:t>
            </a:r>
            <a:br>
              <a:rPr lang="en-GB" dirty="0"/>
            </a:br>
            <a:r>
              <a:rPr lang="en-GB" dirty="0"/>
              <a:t>5</a:t>
            </a:r>
          </a:p>
        </p:txBody>
      </p:sp>
      <p:sp>
        <p:nvSpPr>
          <p:cNvPr id="3" name="Subtitle 2"/>
          <p:cNvSpPr>
            <a:spLocks noGrp="1"/>
          </p:cNvSpPr>
          <p:nvPr>
            <p:ph type="subTitle" idx="1"/>
          </p:nvPr>
        </p:nvSpPr>
        <p:spPr/>
        <p:txBody>
          <a:bodyPr/>
          <a:lstStyle/>
          <a:p>
            <a:r>
              <a:rPr lang="en-GB" dirty="0" smtClean="0"/>
              <a:t>Ecotourism &amp; </a:t>
            </a:r>
            <a:r>
              <a:rPr lang="en-GB" dirty="0" err="1" smtClean="0"/>
              <a:t>Seaworld</a:t>
            </a:r>
            <a:r>
              <a:rPr lang="en-GB" dirty="0" smtClean="0"/>
              <a:t> </a:t>
            </a:r>
            <a:endParaRPr lang="en-GB" dirty="0"/>
          </a:p>
        </p:txBody>
      </p:sp>
    </p:spTree>
    <p:extLst>
      <p:ext uri="{BB962C8B-B14F-4D97-AF65-F5344CB8AC3E}">
        <p14:creationId xmlns:p14="http://schemas.microsoft.com/office/powerpoint/2010/main" val="32705889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Ecotourism</a:t>
            </a:r>
            <a:endParaRPr lang="en-GB" dirty="0"/>
          </a:p>
        </p:txBody>
      </p:sp>
    </p:spTree>
    <p:extLst>
      <p:ext uri="{BB962C8B-B14F-4D97-AF65-F5344CB8AC3E}">
        <p14:creationId xmlns:p14="http://schemas.microsoft.com/office/powerpoint/2010/main" val="14720236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ecotourism ?</a:t>
            </a:r>
          </a:p>
        </p:txBody>
      </p:sp>
      <p:sp>
        <p:nvSpPr>
          <p:cNvPr id="3" name="Content Placeholder 2"/>
          <p:cNvSpPr>
            <a:spLocks noGrp="1"/>
          </p:cNvSpPr>
          <p:nvPr>
            <p:ph idx="1"/>
          </p:nvPr>
        </p:nvSpPr>
        <p:spPr>
          <a:xfrm>
            <a:off x="1251678" y="1625601"/>
            <a:ext cx="10178322" cy="4253992"/>
          </a:xfrm>
        </p:spPr>
        <p:txBody>
          <a:bodyPr>
            <a:normAutofit/>
          </a:bodyPr>
          <a:lstStyle/>
          <a:p>
            <a:r>
              <a:rPr lang="en-GB" sz="3200" dirty="0">
                <a:latin typeface="Arial" panose="020B0604020202020204" pitchFamily="34" charset="0"/>
                <a:cs typeface="Arial" panose="020B0604020202020204" pitchFamily="34" charset="0"/>
              </a:rPr>
              <a:t>Early definitions focused entirely on impacts on </a:t>
            </a:r>
            <a:r>
              <a:rPr lang="en-GB" sz="3200" b="1" i="1" dirty="0">
                <a:latin typeface="Arial" panose="020B0604020202020204" pitchFamily="34" charset="0"/>
                <a:cs typeface="Arial" panose="020B0604020202020204" pitchFamily="34" charset="0"/>
              </a:rPr>
              <a:t>undisturbed</a:t>
            </a:r>
            <a:r>
              <a:rPr lang="en-GB" sz="3200" dirty="0">
                <a:latin typeface="Arial" panose="020B0604020202020204" pitchFamily="34" charset="0"/>
                <a:cs typeface="Arial" panose="020B0604020202020204" pitchFamily="34" charset="0"/>
              </a:rPr>
              <a:t> natural areas</a:t>
            </a:r>
          </a:p>
          <a:p>
            <a:r>
              <a:rPr lang="en-GB" sz="3200" dirty="0">
                <a:latin typeface="Arial" panose="020B0604020202020204" pitchFamily="34" charset="0"/>
                <a:cs typeface="Arial" panose="020B0604020202020204" pitchFamily="34" charset="0"/>
              </a:rPr>
              <a:t>Hector Ceballos-</a:t>
            </a:r>
            <a:r>
              <a:rPr lang="en-GB" sz="3200" dirty="0" err="1">
                <a:latin typeface="Arial" panose="020B0604020202020204" pitchFamily="34" charset="0"/>
                <a:cs typeface="Arial" panose="020B0604020202020204" pitchFamily="34" charset="0"/>
              </a:rPr>
              <a:t>Lascurain</a:t>
            </a:r>
            <a:r>
              <a:rPr lang="en-GB" sz="3200" dirty="0">
                <a:latin typeface="Arial" panose="020B0604020202020204" pitchFamily="34" charset="0"/>
                <a:cs typeface="Arial" panose="020B0604020202020204" pitchFamily="34" charset="0"/>
              </a:rPr>
              <a:t>, a Mexican architect, used the term ‘ecotourism’ in 1983</a:t>
            </a:r>
          </a:p>
        </p:txBody>
      </p:sp>
    </p:spTree>
    <p:extLst>
      <p:ext uri="{BB962C8B-B14F-4D97-AF65-F5344CB8AC3E}">
        <p14:creationId xmlns:p14="http://schemas.microsoft.com/office/powerpoint/2010/main" val="1056736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ecotourism ?</a:t>
            </a:r>
          </a:p>
        </p:txBody>
      </p:sp>
      <p:sp>
        <p:nvSpPr>
          <p:cNvPr id="3" name="Content Placeholder 2"/>
          <p:cNvSpPr>
            <a:spLocks noGrp="1"/>
          </p:cNvSpPr>
          <p:nvPr>
            <p:ph idx="1"/>
          </p:nvPr>
        </p:nvSpPr>
        <p:spPr>
          <a:xfrm>
            <a:off x="1251678" y="1625601"/>
            <a:ext cx="10178322" cy="4253992"/>
          </a:xfrm>
        </p:spPr>
        <p:txBody>
          <a:bodyPr>
            <a:normAutofit/>
          </a:bodyPr>
          <a:lstStyle/>
          <a:p>
            <a:pPr marL="0" indent="0">
              <a:buNone/>
            </a:pPr>
            <a:r>
              <a:rPr lang="en-GB" sz="3200" b="1" i="1" dirty="0">
                <a:latin typeface="Arial" panose="020B0604020202020204" pitchFamily="34" charset="0"/>
                <a:cs typeface="Arial" panose="020B0604020202020204" pitchFamily="34" charset="0"/>
              </a:rPr>
              <a:t>Ecotourism</a:t>
            </a:r>
            <a:r>
              <a:rPr lang="en-GB" sz="3200" i="1" dirty="0">
                <a:latin typeface="Arial" panose="020B0604020202020204" pitchFamily="34" charset="0"/>
                <a:cs typeface="Arial" panose="020B0604020202020204" pitchFamily="34" charset="0"/>
              </a:rPr>
              <a:t> is now defined as :</a:t>
            </a:r>
          </a:p>
          <a:p>
            <a:pPr marL="0" indent="0">
              <a:buNone/>
            </a:pPr>
            <a:r>
              <a:rPr lang="en-GB" sz="3200" i="1" dirty="0">
                <a:latin typeface="Arial" panose="020B0604020202020204" pitchFamily="34" charset="0"/>
                <a:cs typeface="Arial" panose="020B0604020202020204" pitchFamily="34" charset="0"/>
              </a:rPr>
              <a:t>"responsible travel to natural areas that conserves the environment, sustains the well-being of the local people, and involves interpretation and education" </a:t>
            </a:r>
          </a:p>
          <a:p>
            <a:pPr marL="0" indent="0">
              <a:buNone/>
            </a:pPr>
            <a:r>
              <a:rPr lang="en-GB" sz="3200" i="1" dirty="0">
                <a:latin typeface="Arial" panose="020B0604020202020204" pitchFamily="34" charset="0"/>
                <a:cs typeface="Arial" panose="020B0604020202020204" pitchFamily="34" charset="0"/>
              </a:rPr>
              <a:t>(</a:t>
            </a:r>
            <a:r>
              <a:rPr lang="en-GB" sz="3200" b="1" i="1" dirty="0">
                <a:latin typeface="Arial" panose="020B0604020202020204" pitchFamily="34" charset="0"/>
                <a:cs typeface="Arial" panose="020B0604020202020204" pitchFamily="34" charset="0"/>
              </a:rPr>
              <a:t>The International Ecotourism Society (TIES)</a:t>
            </a:r>
            <a:r>
              <a:rPr lang="en-GB" sz="3200" i="1" dirty="0">
                <a:latin typeface="Arial" panose="020B0604020202020204" pitchFamily="34" charset="0"/>
                <a:cs typeface="Arial" panose="020B0604020202020204" pitchFamily="34" charset="0"/>
              </a:rPr>
              <a:t> 2015). </a:t>
            </a:r>
          </a:p>
        </p:txBody>
      </p:sp>
    </p:spTree>
    <p:extLst>
      <p:ext uri="{BB962C8B-B14F-4D97-AF65-F5344CB8AC3E}">
        <p14:creationId xmlns:p14="http://schemas.microsoft.com/office/powerpoint/2010/main" val="123497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280160"/>
          </a:xfrm>
        </p:spPr>
        <p:txBody>
          <a:bodyPr>
            <a:normAutofit fontScale="90000"/>
          </a:bodyPr>
          <a:lstStyle/>
          <a:p>
            <a:r>
              <a:rPr lang="en-GB" dirty="0"/>
              <a:t>TIES – the principles of ecotourism</a:t>
            </a:r>
          </a:p>
        </p:txBody>
      </p:sp>
      <p:sp>
        <p:nvSpPr>
          <p:cNvPr id="3" name="Content Placeholder 2"/>
          <p:cNvSpPr>
            <a:spLocks noGrp="1"/>
          </p:cNvSpPr>
          <p:nvPr>
            <p:ph idx="1"/>
          </p:nvPr>
        </p:nvSpPr>
        <p:spPr>
          <a:xfrm>
            <a:off x="1251678" y="1400349"/>
            <a:ext cx="10178322" cy="5057601"/>
          </a:xfrm>
        </p:spPr>
        <p:txBody>
          <a:bodyPr>
            <a:normAutofit/>
          </a:bodyPr>
          <a:lstStyle/>
          <a:p>
            <a:r>
              <a:rPr lang="en-GB" sz="2800" dirty="0">
                <a:latin typeface="Arial" panose="020B0604020202020204" pitchFamily="34" charset="0"/>
                <a:cs typeface="Arial" panose="020B0604020202020204" pitchFamily="34" charset="0"/>
              </a:rPr>
              <a:t>Ecotourism is about </a:t>
            </a:r>
            <a:r>
              <a:rPr lang="en-GB" sz="2800" i="1" dirty="0">
                <a:latin typeface="Arial" panose="020B0604020202020204" pitchFamily="34" charset="0"/>
                <a:cs typeface="Arial" panose="020B0604020202020204" pitchFamily="34" charset="0"/>
              </a:rPr>
              <a:t>uniting conservation, communities, and sustainable travel</a:t>
            </a:r>
            <a:r>
              <a:rPr lang="en-GB" sz="2800" dirty="0">
                <a:latin typeface="Arial" panose="020B0604020202020204" pitchFamily="34" charset="0"/>
                <a:cs typeface="Arial" panose="020B0604020202020204" pitchFamily="34" charset="0"/>
              </a:rPr>
              <a:t>. This means that those who implement, participate in and market ecotourism activities should adopt the following ecotourism principles:</a:t>
            </a:r>
          </a:p>
          <a:p>
            <a:r>
              <a:rPr lang="en-GB" sz="2800" dirty="0">
                <a:latin typeface="Arial" panose="020B0604020202020204" pitchFamily="34" charset="0"/>
                <a:cs typeface="Arial" panose="020B0604020202020204" pitchFamily="34" charset="0"/>
              </a:rPr>
              <a:t>Minimize physical, social, behavioural, and psychological impacts.</a:t>
            </a:r>
          </a:p>
          <a:p>
            <a:r>
              <a:rPr lang="en-GB" sz="2800" dirty="0">
                <a:latin typeface="Arial" panose="020B0604020202020204" pitchFamily="34" charset="0"/>
                <a:cs typeface="Arial" panose="020B0604020202020204" pitchFamily="34" charset="0"/>
              </a:rPr>
              <a:t>Build environmental and cultural awareness and respect.</a:t>
            </a:r>
          </a:p>
          <a:p>
            <a:r>
              <a:rPr lang="en-GB" sz="2800" dirty="0">
                <a:latin typeface="Arial" panose="020B0604020202020204" pitchFamily="34" charset="0"/>
                <a:cs typeface="Arial" panose="020B0604020202020204" pitchFamily="34" charset="0"/>
              </a:rPr>
              <a:t>Provide positive experiences for both visitors and hosts.</a:t>
            </a:r>
          </a:p>
          <a:p>
            <a:r>
              <a:rPr lang="en-GB" sz="2800" dirty="0">
                <a:latin typeface="Arial" panose="020B0604020202020204" pitchFamily="34" charset="0"/>
                <a:cs typeface="Arial" panose="020B0604020202020204" pitchFamily="34" charset="0"/>
              </a:rPr>
              <a:t>Provide direct financial benefits for conservation.</a:t>
            </a:r>
          </a:p>
        </p:txBody>
      </p:sp>
    </p:spTree>
    <p:extLst>
      <p:ext uri="{BB962C8B-B14F-4D97-AF65-F5344CB8AC3E}">
        <p14:creationId xmlns:p14="http://schemas.microsoft.com/office/powerpoint/2010/main" val="248196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91256" y="954508"/>
            <a:ext cx="10178322" cy="1147010"/>
          </a:xfrm>
        </p:spPr>
        <p:txBody>
          <a:bodyPr>
            <a:normAutofit/>
          </a:bodyPr>
          <a:lstStyle/>
          <a:p>
            <a:pPr marL="0" indent="0">
              <a:buNone/>
            </a:pPr>
            <a:r>
              <a:rPr lang="en-GB" sz="3000" dirty="0" smtClean="0">
                <a:solidFill>
                  <a:schemeClr val="tx1"/>
                </a:solidFill>
              </a:rPr>
              <a:t>Ecotourism &amp; </a:t>
            </a:r>
            <a:r>
              <a:rPr lang="en-GB" sz="3000" dirty="0" smtClean="0">
                <a:solidFill>
                  <a:schemeClr val="tx1"/>
                </a:solidFill>
              </a:rPr>
              <a:t>Turnstile </a:t>
            </a:r>
            <a:r>
              <a:rPr lang="en-GB" sz="3000" dirty="0" smtClean="0">
                <a:solidFill>
                  <a:schemeClr val="tx1"/>
                </a:solidFill>
              </a:rPr>
              <a:t>tourism – is there a clear or simple distinction?</a:t>
            </a:r>
            <a:endParaRPr lang="en-GB" sz="3000" dirty="0">
              <a:solidFill>
                <a:schemeClr val="tx1"/>
              </a:solidFill>
            </a:endParaRPr>
          </a:p>
        </p:txBody>
      </p:sp>
      <p:pic>
        <p:nvPicPr>
          <p:cNvPr id="4" name="Picture 2" descr="http://cdn3.historyextra.com/sites/default/files/imagecache/623px_wide/SwindonHistory%20CentreJFullermedresweb.jpg"/>
          <p:cNvPicPr>
            <a:picLocks noChangeAspect="1" noChangeArrowheads="1"/>
          </p:cNvPicPr>
          <p:nvPr/>
        </p:nvPicPr>
        <p:blipFill>
          <a:blip r:embed="rId2">
            <a:extLst>
              <a:ext uri="{28A0092B-C50C-407E-A947-70E740481C1C}">
                <a14:useLocalDpi xmlns:a14="http://schemas.microsoft.com/office/drawing/2010/main" val="0"/>
              </a:ext>
            </a:extLst>
          </a:blip>
          <a:srcRect l="18067" r="18067"/>
          <a:stretch>
            <a:fillRect/>
          </a:stretch>
        </p:blipFill>
        <p:spPr bwMode="auto">
          <a:xfrm>
            <a:off x="3546590" y="1876928"/>
            <a:ext cx="4201747" cy="3917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2870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noGrp="1"/>
          </p:cNvSpPr>
          <p:nvPr>
            <p:ph idx="1"/>
          </p:nvPr>
        </p:nvSpPr>
        <p:spPr>
          <a:xfrm>
            <a:off x="1283762" y="1884948"/>
            <a:ext cx="10178322" cy="3593591"/>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a:lstStyle>
          <a:p>
            <a:pPr marL="0" indent="0">
              <a:buFont typeface="Arial" panose="020B0604020202020204" pitchFamily="34" charset="0"/>
              <a:buNone/>
            </a:pPr>
            <a:r>
              <a:rPr lang="en-GB" sz="3000" dirty="0" smtClean="0">
                <a:solidFill>
                  <a:schemeClr val="tx1"/>
                </a:solidFill>
              </a:rPr>
              <a:t>Last Chance Tourism (LCT) – a catch 22?  Piggott-McKellar and McNamara, (2017) </a:t>
            </a:r>
          </a:p>
          <a:p>
            <a:pPr marL="0" indent="0">
              <a:buFont typeface="Arial" panose="020B0604020202020204" pitchFamily="34" charset="0"/>
              <a:buNone/>
            </a:pPr>
            <a:endParaRPr lang="en-GB" sz="3000" dirty="0" smtClean="0">
              <a:solidFill>
                <a:schemeClr val="tx1"/>
              </a:solidFill>
            </a:endParaRPr>
          </a:p>
          <a:p>
            <a:pPr marL="0" indent="0">
              <a:buNone/>
            </a:pPr>
            <a:r>
              <a:rPr lang="en-GB" sz="3000" dirty="0" smtClean="0">
                <a:solidFill>
                  <a:schemeClr val="tx1"/>
                </a:solidFill>
              </a:rPr>
              <a:t>Piggott-McKellar, A.E., </a:t>
            </a:r>
            <a:r>
              <a:rPr lang="en-GB" sz="3000" dirty="0">
                <a:solidFill>
                  <a:schemeClr val="tx1"/>
                </a:solidFill>
              </a:rPr>
              <a:t>and </a:t>
            </a:r>
            <a:r>
              <a:rPr lang="en-GB" sz="3000" dirty="0" smtClean="0">
                <a:solidFill>
                  <a:schemeClr val="tx1"/>
                </a:solidFill>
              </a:rPr>
              <a:t>McNamara K.E., </a:t>
            </a:r>
            <a:r>
              <a:rPr lang="en-GB" sz="3000" dirty="0">
                <a:solidFill>
                  <a:schemeClr val="tx1"/>
                </a:solidFill>
              </a:rPr>
              <a:t>(2017) </a:t>
            </a:r>
            <a:r>
              <a:rPr lang="en-GB" sz="3000" dirty="0" smtClean="0">
                <a:solidFill>
                  <a:schemeClr val="tx1"/>
                </a:solidFill>
              </a:rPr>
              <a:t>‘Last chance tourism and the Great Barrier Reef’, </a:t>
            </a:r>
            <a:r>
              <a:rPr lang="en-GB" sz="3000" i="1" dirty="0" smtClean="0">
                <a:solidFill>
                  <a:schemeClr val="tx1"/>
                </a:solidFill>
              </a:rPr>
              <a:t>Journal of Sustainable Tourism </a:t>
            </a:r>
            <a:r>
              <a:rPr lang="en-GB" sz="3000" dirty="0" smtClean="0">
                <a:solidFill>
                  <a:schemeClr val="tx1"/>
                </a:solidFill>
              </a:rPr>
              <a:t>Vol 25 (3) pp 397-415</a:t>
            </a:r>
            <a:endParaRPr lang="en-GB" sz="3000" dirty="0">
              <a:solidFill>
                <a:schemeClr val="tx1"/>
              </a:solidFill>
            </a:endParaRPr>
          </a:p>
        </p:txBody>
      </p:sp>
    </p:spTree>
    <p:extLst>
      <p:ext uri="{BB962C8B-B14F-4D97-AF65-F5344CB8AC3E}">
        <p14:creationId xmlns:p14="http://schemas.microsoft.com/office/powerpoint/2010/main" val="12101984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00645"/>
          </a:xfrm>
        </p:spPr>
        <p:txBody>
          <a:bodyPr>
            <a:normAutofit/>
          </a:bodyPr>
          <a:lstStyle/>
          <a:p>
            <a:r>
              <a:rPr lang="en-GB" dirty="0"/>
              <a:t>the principles of ecotourism  (2)</a:t>
            </a:r>
          </a:p>
        </p:txBody>
      </p:sp>
      <p:sp>
        <p:nvSpPr>
          <p:cNvPr id="3" name="Content Placeholder 2"/>
          <p:cNvSpPr>
            <a:spLocks noGrp="1"/>
          </p:cNvSpPr>
          <p:nvPr>
            <p:ph idx="1"/>
          </p:nvPr>
        </p:nvSpPr>
        <p:spPr>
          <a:xfrm>
            <a:off x="1251678" y="1514649"/>
            <a:ext cx="10178322" cy="4806141"/>
          </a:xfrm>
        </p:spPr>
        <p:txBody>
          <a:bodyPr>
            <a:normAutofit lnSpcReduction="10000"/>
          </a:bodyPr>
          <a:lstStyle/>
          <a:p>
            <a:r>
              <a:rPr lang="en-GB" sz="2800" dirty="0">
                <a:latin typeface="Arial" panose="020B0604020202020204" pitchFamily="34" charset="0"/>
                <a:cs typeface="Arial" panose="020B0604020202020204" pitchFamily="34" charset="0"/>
              </a:rPr>
              <a:t>Generate financial benefits for both local people and private industry.</a:t>
            </a:r>
          </a:p>
          <a:p>
            <a:r>
              <a:rPr lang="en-GB" sz="2800" dirty="0">
                <a:latin typeface="Arial" panose="020B0604020202020204" pitchFamily="34" charset="0"/>
                <a:cs typeface="Arial" panose="020B0604020202020204" pitchFamily="34" charset="0"/>
              </a:rPr>
              <a:t>Deliver memorable interpretative experiences to visitors that help raise sensitivity to host countries' political, environmental, and social climates.</a:t>
            </a:r>
          </a:p>
          <a:p>
            <a:r>
              <a:rPr lang="en-GB" sz="2800" dirty="0">
                <a:latin typeface="Arial" panose="020B0604020202020204" pitchFamily="34" charset="0"/>
                <a:cs typeface="Arial" panose="020B0604020202020204" pitchFamily="34" charset="0"/>
              </a:rPr>
              <a:t>Design, construct and operate low-impact facilities.</a:t>
            </a:r>
          </a:p>
          <a:p>
            <a:r>
              <a:rPr lang="en-GB" sz="2800" dirty="0">
                <a:latin typeface="Arial" panose="020B0604020202020204" pitchFamily="34" charset="0"/>
                <a:cs typeface="Arial" panose="020B0604020202020204" pitchFamily="34" charset="0"/>
              </a:rPr>
              <a:t>Recognize the rights and spiritual beliefs of the Indigenous People in your community and work in partnership with them to create empowerment.</a:t>
            </a:r>
          </a:p>
          <a:p>
            <a:r>
              <a:rPr lang="en-GB" sz="2800" i="1" dirty="0">
                <a:latin typeface="Arial" panose="020B0604020202020204" pitchFamily="34" charset="0"/>
                <a:cs typeface="Arial" panose="020B0604020202020204" pitchFamily="34" charset="0"/>
                <a:hlinkClick r:id="rId2"/>
              </a:rPr>
              <a:t>www.ecotourism.org</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39519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382385"/>
            <a:ext cx="10178322" cy="1000645"/>
          </a:xfrm>
        </p:spPr>
        <p:txBody>
          <a:bodyPr>
            <a:normAutofit/>
          </a:bodyPr>
          <a:lstStyle/>
          <a:p>
            <a:r>
              <a:rPr lang="en-GB" dirty="0"/>
              <a:t>Researching the topic </a:t>
            </a:r>
          </a:p>
        </p:txBody>
      </p:sp>
      <p:sp>
        <p:nvSpPr>
          <p:cNvPr id="3" name="Content Placeholder 2"/>
          <p:cNvSpPr>
            <a:spLocks noGrp="1"/>
          </p:cNvSpPr>
          <p:nvPr>
            <p:ph idx="1"/>
          </p:nvPr>
        </p:nvSpPr>
        <p:spPr>
          <a:xfrm>
            <a:off x="1251678" y="1514649"/>
            <a:ext cx="10178322" cy="4806141"/>
          </a:xfrm>
        </p:spPr>
        <p:txBody>
          <a:bodyPr>
            <a:normAutofit/>
          </a:bodyPr>
          <a:lstStyle/>
          <a:p>
            <a:r>
              <a:rPr lang="en-GB" sz="2800" dirty="0">
                <a:latin typeface="Arial" panose="020B0604020202020204" pitchFamily="34" charset="0"/>
                <a:cs typeface="Arial" panose="020B0604020202020204" pitchFamily="34" charset="0"/>
              </a:rPr>
              <a:t>There is now a wider view of eco-tourism, and sustainable tourism activities outside ‘developing’ countries</a:t>
            </a:r>
          </a:p>
          <a:p>
            <a:r>
              <a:rPr lang="en-GB" sz="2800" dirty="0">
                <a:latin typeface="Arial" panose="020B0604020202020204" pitchFamily="34" charset="0"/>
                <a:cs typeface="Arial" panose="020B0604020202020204" pitchFamily="34" charset="0"/>
              </a:rPr>
              <a:t>Still a focus on economic and social issues and impacts</a:t>
            </a:r>
          </a:p>
          <a:p>
            <a:r>
              <a:rPr lang="en-GB" sz="2800" dirty="0">
                <a:latin typeface="Arial" panose="020B0604020202020204" pitchFamily="34" charset="0"/>
                <a:cs typeface="Arial" panose="020B0604020202020204" pitchFamily="34" charset="0"/>
              </a:rPr>
              <a:t>You can consider other related terms (if relevant) e.g.</a:t>
            </a:r>
          </a:p>
          <a:p>
            <a:r>
              <a:rPr lang="en-GB" sz="2800" i="1" dirty="0">
                <a:latin typeface="Arial" panose="020B0604020202020204" pitchFamily="34" charset="0"/>
                <a:cs typeface="Arial" panose="020B0604020202020204" pitchFamily="34" charset="0"/>
              </a:rPr>
              <a:t>Responsible tourism</a:t>
            </a:r>
          </a:p>
          <a:p>
            <a:r>
              <a:rPr lang="en-GB" sz="2800" i="1" dirty="0">
                <a:latin typeface="Arial" panose="020B0604020202020204" pitchFamily="34" charset="0"/>
                <a:cs typeface="Arial" panose="020B0604020202020204" pitchFamily="34" charset="0"/>
              </a:rPr>
              <a:t>Eco-friendly tourism</a:t>
            </a:r>
          </a:p>
          <a:p>
            <a:r>
              <a:rPr lang="en-GB" sz="2800" i="1" dirty="0">
                <a:latin typeface="Arial" panose="020B0604020202020204" pitchFamily="34" charset="0"/>
                <a:cs typeface="Arial" panose="020B0604020202020204" pitchFamily="34" charset="0"/>
              </a:rPr>
              <a:t>Green </a:t>
            </a:r>
            <a:r>
              <a:rPr lang="en-GB" sz="2800" i="1" dirty="0" smtClean="0">
                <a:latin typeface="Arial" panose="020B0604020202020204" pitchFamily="34" charset="0"/>
                <a:cs typeface="Arial" panose="020B0604020202020204" pitchFamily="34" charset="0"/>
              </a:rPr>
              <a:t>tourism</a:t>
            </a:r>
            <a:endParaRPr lang="en-GB" sz="2800" dirty="0">
              <a:latin typeface="Arial" panose="020B0604020202020204" pitchFamily="34" charset="0"/>
              <a:cs typeface="Arial" panose="020B0604020202020204" pitchFamily="34" charset="0"/>
            </a:endParaRPr>
          </a:p>
          <a:p>
            <a:r>
              <a:rPr lang="en-GB" sz="2800" i="1" dirty="0" smtClean="0">
                <a:latin typeface="Arial" panose="020B0604020202020204" pitchFamily="34" charset="0"/>
                <a:cs typeface="Arial" panose="020B0604020202020204" pitchFamily="34" charset="0"/>
              </a:rPr>
              <a:t>Ethical tourism</a:t>
            </a:r>
            <a:endParaRPr lang="en-GB" sz="2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62128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8621" y="288758"/>
            <a:ext cx="10792326" cy="6412831"/>
          </a:xfrm>
        </p:spPr>
        <p:txBody>
          <a:bodyPr>
            <a:normAutofit fontScale="85000" lnSpcReduction="20000"/>
          </a:bodyPr>
          <a:lstStyle/>
          <a:p>
            <a:r>
              <a:rPr lang="cy-GB" b="1" dirty="0"/>
              <a:t>SOME WEBSITES AND ARTICLES TO HELP YOU THINK ABOUT ECOTOURISM AND SUSTAINABILITY ISSUES</a:t>
            </a:r>
            <a:endParaRPr lang="en-GB" b="1" dirty="0"/>
          </a:p>
          <a:p>
            <a:r>
              <a:rPr lang="cy-GB" b="1" dirty="0"/>
              <a:t>Green programmes:</a:t>
            </a:r>
            <a:endParaRPr lang="en-GB" b="1" dirty="0"/>
          </a:p>
          <a:p>
            <a:r>
              <a:rPr lang="cy-GB" b="1" u="sng" dirty="0">
                <a:hlinkClick r:id="rId2"/>
              </a:rPr>
              <a:t>http://www.greenhotelier.org/</a:t>
            </a:r>
            <a:r>
              <a:rPr lang="cy-GB" b="1" dirty="0"/>
              <a:t> </a:t>
            </a:r>
            <a:endParaRPr lang="en-GB" b="1" dirty="0"/>
          </a:p>
          <a:p>
            <a:r>
              <a:rPr lang="cy-GB" b="1" u="sng" dirty="0">
                <a:hlinkClick r:id="rId3"/>
              </a:rPr>
              <a:t>https://www.responsibletravel.com/copy/sustainable-tourism-accreditation-schemes</a:t>
            </a:r>
            <a:r>
              <a:rPr lang="cy-GB" b="1" dirty="0"/>
              <a:t> </a:t>
            </a:r>
            <a:endParaRPr lang="en-GB" b="1" dirty="0"/>
          </a:p>
          <a:p>
            <a:r>
              <a:rPr lang="cy-GB" b="1" u="sng" dirty="0">
                <a:hlinkClick r:id="rId4"/>
              </a:rPr>
              <a:t>http://ecocrownhospitality.com/About-Eco-Crown-Hospitality.php</a:t>
            </a:r>
            <a:endParaRPr lang="en-GB" b="1" dirty="0"/>
          </a:p>
          <a:p>
            <a:pPr marL="0" indent="0">
              <a:buNone/>
            </a:pPr>
            <a:r>
              <a:rPr lang="cy-GB" b="1" dirty="0"/>
              <a:t> </a:t>
            </a:r>
            <a:endParaRPr lang="en-GB" b="1" dirty="0"/>
          </a:p>
          <a:p>
            <a:r>
              <a:rPr lang="cy-GB" b="1" dirty="0"/>
              <a:t>Ecotourism handbook for Ireland:</a:t>
            </a:r>
            <a:endParaRPr lang="en-GB" b="1" dirty="0"/>
          </a:p>
          <a:p>
            <a:r>
              <a:rPr lang="cy-GB" b="1" u="sng" dirty="0">
                <a:hlinkClick r:id="rId5"/>
              </a:rPr>
              <a:t>http://www.failteireland.ie/FailteIreland/media/WebsiteStructure/Documents/2_Develop_Your_Business/1_StartGrow_Your_Business/Ecotourism_Handbook-2.pdf</a:t>
            </a:r>
            <a:r>
              <a:rPr lang="cy-GB" b="1" dirty="0"/>
              <a:t> </a:t>
            </a:r>
            <a:endParaRPr lang="en-GB" b="1" dirty="0"/>
          </a:p>
          <a:p>
            <a:endParaRPr lang="en-GB" b="1" dirty="0"/>
          </a:p>
          <a:p>
            <a:r>
              <a:rPr lang="cy-GB" b="1" dirty="0"/>
              <a:t>Top 5 websites for promoting Ecotourism at your hotel:</a:t>
            </a:r>
            <a:endParaRPr lang="en-GB" b="1" dirty="0"/>
          </a:p>
          <a:p>
            <a:r>
              <a:rPr lang="cy-GB" b="1" u="sng" dirty="0">
                <a:hlinkClick r:id="rId6"/>
              </a:rPr>
              <a:t>https://blog.capterra.com/top-5-websites-for-promoting-ecotourism-at-your-hotel/</a:t>
            </a:r>
            <a:r>
              <a:rPr lang="cy-GB" b="1" dirty="0"/>
              <a:t> </a:t>
            </a:r>
            <a:endParaRPr lang="en-GB" b="1" dirty="0"/>
          </a:p>
          <a:p>
            <a:r>
              <a:rPr lang="cy-GB" b="1" dirty="0"/>
              <a:t> </a:t>
            </a:r>
            <a:endParaRPr lang="en-GB" b="1" dirty="0"/>
          </a:p>
          <a:p>
            <a:r>
              <a:rPr lang="cy-GB" b="1" dirty="0"/>
              <a:t>Beyond ecotourism: what the travel sector can really do for development:</a:t>
            </a:r>
            <a:endParaRPr lang="en-GB" b="1" dirty="0"/>
          </a:p>
          <a:p>
            <a:r>
              <a:rPr lang="cy-GB" b="1" u="sng" dirty="0">
                <a:hlinkClick r:id="rId7"/>
              </a:rPr>
              <a:t>https://www.devex.com/news/beyond-ecotourism-what-the-travel-sector-can-really-do-for-development-90345</a:t>
            </a:r>
            <a:r>
              <a:rPr lang="cy-GB" b="1" dirty="0"/>
              <a:t> </a:t>
            </a:r>
            <a:endParaRPr lang="en-GB" b="1" dirty="0"/>
          </a:p>
          <a:p>
            <a:endParaRPr lang="en-GB" b="1" dirty="0"/>
          </a:p>
          <a:p>
            <a:r>
              <a:rPr lang="cy-GB" b="1" dirty="0"/>
              <a:t>Green is gold for Australian hotels and resorts as ecotourism becomes a billion-dollar industry:</a:t>
            </a:r>
            <a:endParaRPr lang="en-GB" b="1" dirty="0"/>
          </a:p>
          <a:p>
            <a:r>
              <a:rPr lang="cy-GB" b="1" u="sng" dirty="0">
                <a:hlinkClick r:id="rId8"/>
              </a:rPr>
              <a:t>http://www.couriermail.com.au/travel/australia/green-is-gold-for-australian-hotels-and-resorts-as-ecotourism-becomes-a-billiondollar-industry/news-story/1deabe06b638c330c72d116fa696fc6a</a:t>
            </a:r>
            <a:r>
              <a:rPr lang="cy-GB" b="1" dirty="0"/>
              <a:t> </a:t>
            </a:r>
            <a:endParaRPr lang="en-GB" b="1" dirty="0"/>
          </a:p>
          <a:p>
            <a:endParaRPr lang="en-GB" dirty="0"/>
          </a:p>
        </p:txBody>
      </p:sp>
    </p:spTree>
    <p:extLst>
      <p:ext uri="{BB962C8B-B14F-4D97-AF65-F5344CB8AC3E}">
        <p14:creationId xmlns:p14="http://schemas.microsoft.com/office/powerpoint/2010/main" val="7717706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Seaworld </a:t>
            </a:r>
          </a:p>
        </p:txBody>
      </p:sp>
      <p:sp>
        <p:nvSpPr>
          <p:cNvPr id="3" name="Subtitle 2"/>
          <p:cNvSpPr>
            <a:spLocks noGrp="1"/>
          </p:cNvSpPr>
          <p:nvPr>
            <p:ph type="subTitle" idx="1"/>
          </p:nvPr>
        </p:nvSpPr>
        <p:spPr/>
        <p:txBody>
          <a:bodyPr>
            <a:normAutofit fontScale="85000" lnSpcReduction="10000"/>
          </a:bodyPr>
          <a:lstStyle/>
          <a:p>
            <a:r>
              <a:rPr lang="en-GB" dirty="0"/>
              <a:t>Is SeaWorld an ecotourism attraction? </a:t>
            </a:r>
            <a:endParaRPr lang="en-GB" dirty="0" smtClean="0"/>
          </a:p>
          <a:p>
            <a:r>
              <a:rPr lang="en-GB" dirty="0" smtClean="0"/>
              <a:t>The role of Education </a:t>
            </a:r>
            <a:r>
              <a:rPr lang="en-GB" dirty="0"/>
              <a:t>and conservation?</a:t>
            </a:r>
          </a:p>
        </p:txBody>
      </p:sp>
    </p:spTree>
    <p:extLst>
      <p:ext uri="{BB962C8B-B14F-4D97-AF65-F5344CB8AC3E}">
        <p14:creationId xmlns:p14="http://schemas.microsoft.com/office/powerpoint/2010/main" val="1068388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generation of orcas at seaworld </a:t>
            </a:r>
          </a:p>
        </p:txBody>
      </p:sp>
      <p:sp>
        <p:nvSpPr>
          <p:cNvPr id="3" name="Content Placeholder 2"/>
          <p:cNvSpPr>
            <a:spLocks noGrp="1"/>
          </p:cNvSpPr>
          <p:nvPr>
            <p:ph idx="1"/>
          </p:nvPr>
        </p:nvSpPr>
        <p:spPr>
          <a:xfrm>
            <a:off x="1251678" y="1995055"/>
            <a:ext cx="10178322" cy="4862945"/>
          </a:xfrm>
        </p:spPr>
        <p:txBody>
          <a:bodyPr>
            <a:normAutofit/>
          </a:bodyPr>
          <a:lstStyle/>
          <a:p>
            <a:r>
              <a:rPr lang="en-GB" sz="2400" dirty="0">
                <a:latin typeface="Arial" panose="020B0604020202020204" pitchFamily="34" charset="0"/>
                <a:cs typeface="Arial" panose="020B0604020202020204" pitchFamily="34" charset="0"/>
              </a:rPr>
              <a:t>“SeaWorld has introduced more than 400 million guests to orcas, and we are proud of our part in contributing to the human understanding of these animals,” </a:t>
            </a:r>
            <a:r>
              <a:rPr lang="en-GB" sz="2400" b="1" i="1" dirty="0">
                <a:latin typeface="Arial" panose="020B0604020202020204" pitchFamily="34" charset="0"/>
                <a:cs typeface="Arial" panose="020B0604020202020204" pitchFamily="34" charset="0"/>
              </a:rPr>
              <a:t>said Joel Manby, President and Chief Executive Officer of SeaWorld Entertainment, Inc. </a:t>
            </a:r>
          </a:p>
          <a:p>
            <a:r>
              <a:rPr lang="en-GB" sz="2400" dirty="0">
                <a:latin typeface="Arial" panose="020B0604020202020204" pitchFamily="34" charset="0"/>
                <a:cs typeface="Arial" panose="020B0604020202020204" pitchFamily="34" charset="0"/>
              </a:rPr>
              <a:t>“We’ve helped make orcas among the most beloved marine mammals on the planet. As society’s understanding of orcas continues to change, SeaWorld is changing with it. By making this the last generation of orcas in our care and reimagining how guests will experience these beautiful animals, we are fulfilling our mission of providing visitors to our parks with experiences that matter.”</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5262113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1678" y="639059"/>
            <a:ext cx="10178322" cy="997236"/>
          </a:xfrm>
        </p:spPr>
        <p:txBody>
          <a:bodyPr/>
          <a:lstStyle/>
          <a:p>
            <a:r>
              <a:rPr lang="en-GB" dirty="0" smtClean="0"/>
              <a:t>Blackfish</a:t>
            </a:r>
            <a:endParaRPr lang="en-GB" dirty="0"/>
          </a:p>
        </p:txBody>
      </p:sp>
      <p:sp>
        <p:nvSpPr>
          <p:cNvPr id="3" name="Content Placeholder 2"/>
          <p:cNvSpPr>
            <a:spLocks noGrp="1"/>
          </p:cNvSpPr>
          <p:nvPr>
            <p:ph idx="1"/>
          </p:nvPr>
        </p:nvSpPr>
        <p:spPr/>
        <p:txBody>
          <a:bodyPr/>
          <a:lstStyle/>
          <a:p>
            <a:r>
              <a:rPr lang="en-GB" dirty="0">
                <a:hlinkClick r:id="rId2"/>
              </a:rPr>
              <a:t>The New Future of SeaWorld </a:t>
            </a:r>
            <a:endParaRPr lang="en-GB" dirty="0"/>
          </a:p>
          <a:p>
            <a:pPr marL="0" indent="0">
              <a:buNone/>
            </a:pPr>
            <a:endParaRPr lang="en-GB" dirty="0">
              <a:hlinkClick r:id="rId3"/>
            </a:endParaRPr>
          </a:p>
          <a:p>
            <a:r>
              <a:rPr lang="en-GB" dirty="0" smtClean="0">
                <a:hlinkClick r:id="rId4"/>
              </a:rPr>
              <a:t>Background to Blackfish documentary</a:t>
            </a:r>
            <a:r>
              <a:rPr lang="en-GB" dirty="0"/>
              <a:t>  </a:t>
            </a:r>
            <a:r>
              <a:rPr lang="en-GB" dirty="0" smtClean="0"/>
              <a:t> </a:t>
            </a:r>
            <a:r>
              <a:rPr lang="en-GB" dirty="0"/>
              <a:t>8 minutes </a:t>
            </a:r>
          </a:p>
          <a:p>
            <a:pPr marL="0" indent="0">
              <a:buNone/>
            </a:pPr>
            <a:endParaRPr lang="en-GB" dirty="0" smtClean="0"/>
          </a:p>
          <a:p>
            <a:r>
              <a:rPr lang="en-GB" dirty="0" err="1" smtClean="0">
                <a:hlinkClick r:id="rId5"/>
              </a:rPr>
              <a:t>Seaworld</a:t>
            </a:r>
            <a:r>
              <a:rPr lang="en-GB" dirty="0" smtClean="0">
                <a:hlinkClick r:id="rId5"/>
              </a:rPr>
              <a:t> responses</a:t>
            </a:r>
            <a:r>
              <a:rPr lang="en-GB" dirty="0" smtClean="0"/>
              <a:t> </a:t>
            </a:r>
          </a:p>
          <a:p>
            <a:pPr marL="0" indent="0">
              <a:buNone/>
            </a:pPr>
            <a:endParaRPr lang="en-GB" dirty="0" smtClean="0"/>
          </a:p>
          <a:p>
            <a:r>
              <a:rPr lang="en-GB" dirty="0" smtClean="0">
                <a:hlinkClick r:id="rId6"/>
              </a:rPr>
              <a:t>Time Zimmerman </a:t>
            </a:r>
            <a:r>
              <a:rPr lang="en-GB" dirty="0" err="1" smtClean="0">
                <a:hlinkClick r:id="rId6"/>
              </a:rPr>
              <a:t>Balckfish</a:t>
            </a:r>
            <a:r>
              <a:rPr lang="en-GB" dirty="0" smtClean="0">
                <a:hlinkClick r:id="rId6"/>
              </a:rPr>
              <a:t> co-writer on </a:t>
            </a:r>
            <a:r>
              <a:rPr lang="en-GB" dirty="0" err="1" smtClean="0">
                <a:hlinkClick r:id="rId6"/>
              </a:rPr>
              <a:t>Seaworld</a:t>
            </a:r>
            <a:r>
              <a:rPr lang="en-GB" dirty="0" smtClean="0"/>
              <a:t> </a:t>
            </a:r>
            <a:endParaRPr lang="en-GB" dirty="0"/>
          </a:p>
        </p:txBody>
      </p:sp>
    </p:spTree>
    <p:extLst>
      <p:ext uri="{BB962C8B-B14F-4D97-AF65-F5344CB8AC3E}">
        <p14:creationId xmlns:p14="http://schemas.microsoft.com/office/powerpoint/2010/main" val="3883067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 generation of orcas at seaworld </a:t>
            </a:r>
          </a:p>
        </p:txBody>
      </p:sp>
      <p:sp>
        <p:nvSpPr>
          <p:cNvPr id="3" name="Content Placeholder 2"/>
          <p:cNvSpPr>
            <a:spLocks noGrp="1"/>
          </p:cNvSpPr>
          <p:nvPr>
            <p:ph idx="1"/>
          </p:nvPr>
        </p:nvSpPr>
        <p:spPr>
          <a:xfrm>
            <a:off x="1251678" y="1801091"/>
            <a:ext cx="10178322" cy="5056909"/>
          </a:xfrm>
        </p:spPr>
        <p:txBody>
          <a:bodyPr>
            <a:normAutofit/>
          </a:bodyPr>
          <a:lstStyle/>
          <a:p>
            <a:r>
              <a:rPr lang="en-GB" sz="2400" dirty="0">
                <a:latin typeface="Arial" panose="020B0604020202020204" pitchFamily="34" charset="0"/>
                <a:cs typeface="Arial" panose="020B0604020202020204" pitchFamily="34" charset="0"/>
              </a:rPr>
              <a:t>“SeaWorld has not collected an orca from the wild in almost 40 years, and the vast majority of our orcas were born under human care. These orcas have never lived in the wild and could not survive in oceans that include environmental concerns such as pollution and other man-made threats”. </a:t>
            </a:r>
          </a:p>
          <a:p>
            <a:r>
              <a:rPr lang="en-GB" sz="2400" dirty="0">
                <a:latin typeface="Arial" panose="020B0604020202020204" pitchFamily="34" charset="0"/>
                <a:cs typeface="Arial" panose="020B0604020202020204" pitchFamily="34" charset="0"/>
              </a:rPr>
              <a:t>“The work we do at SeaWorld is critical for the protection of animals in the wild, especially marine mammals. SeaWorld has committed $50 million over the next five years to be the world’s leading marine animal rescue organization, to advocate for an end to the commercial killing of whales and seals and an end to shark finning.”</a:t>
            </a:r>
            <a:r>
              <a:rPr lang="en-GB" sz="2400" dirty="0"/>
              <a:t> </a:t>
            </a:r>
            <a:r>
              <a:rPr lang="en-GB" dirty="0"/>
              <a:t> </a:t>
            </a:r>
          </a:p>
        </p:txBody>
      </p:sp>
    </p:spTree>
    <p:extLst>
      <p:ext uri="{BB962C8B-B14F-4D97-AF65-F5344CB8AC3E}">
        <p14:creationId xmlns:p14="http://schemas.microsoft.com/office/powerpoint/2010/main" val="1130304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SeaWorld and the Humane Society of the United States (HSUS)</a:t>
            </a:r>
          </a:p>
        </p:txBody>
      </p:sp>
      <p:sp>
        <p:nvSpPr>
          <p:cNvPr id="3" name="Content Placeholder 2"/>
          <p:cNvSpPr>
            <a:spLocks noGrp="1"/>
          </p:cNvSpPr>
          <p:nvPr>
            <p:ph idx="1"/>
          </p:nvPr>
        </p:nvSpPr>
        <p:spPr>
          <a:xfrm>
            <a:off x="1251678" y="1874517"/>
            <a:ext cx="10178322" cy="4877266"/>
          </a:xfrm>
        </p:spPr>
        <p:txBody>
          <a:bodyPr>
            <a:normAutofit/>
          </a:bodyPr>
          <a:lstStyle/>
          <a:p>
            <a:r>
              <a:rPr lang="en-GB" sz="2200" dirty="0">
                <a:latin typeface="Arial" panose="020B0604020202020204" pitchFamily="34" charset="0"/>
                <a:cs typeface="Arial" panose="020B0604020202020204" pitchFamily="34" charset="0"/>
              </a:rPr>
              <a:t>HSUS and SeaWorld will work together as advocates and educators for the ocean and its animals on:</a:t>
            </a:r>
          </a:p>
          <a:p>
            <a:r>
              <a:rPr lang="en-GB" sz="2200" b="1" dirty="0">
                <a:latin typeface="Arial" panose="020B0604020202020204" pitchFamily="34" charset="0"/>
                <a:cs typeface="Arial" panose="020B0604020202020204" pitchFamily="34" charset="0"/>
              </a:rPr>
              <a:t>Fish and Marine Mammal Protection</a:t>
            </a:r>
            <a:endParaRPr lang="en-GB" sz="2200" dirty="0">
              <a:latin typeface="Arial" panose="020B0604020202020204" pitchFamily="34" charset="0"/>
              <a:cs typeface="Arial" panose="020B0604020202020204" pitchFamily="34" charset="0"/>
            </a:endParaRPr>
          </a:p>
          <a:p>
            <a:r>
              <a:rPr lang="en-GB" sz="2200" b="1" dirty="0">
                <a:latin typeface="Arial" panose="020B0604020202020204" pitchFamily="34" charset="0"/>
                <a:cs typeface="Arial" panose="020B0604020202020204" pitchFamily="34" charset="0"/>
              </a:rPr>
              <a:t>Healthy Oceans</a:t>
            </a:r>
            <a:r>
              <a:rPr lang="en-GB" sz="2200" dirty="0">
                <a:latin typeface="Arial" panose="020B0604020202020204" pitchFamily="34" charset="0"/>
                <a:cs typeface="Arial" panose="020B0604020202020204" pitchFamily="34" charset="0"/>
              </a:rPr>
              <a:t>  </a:t>
            </a:r>
          </a:p>
          <a:p>
            <a:r>
              <a:rPr lang="en-GB" sz="2200" b="1" dirty="0">
                <a:latin typeface="Arial" panose="020B0604020202020204" pitchFamily="34" charset="0"/>
                <a:cs typeface="Arial" panose="020B0604020202020204" pitchFamily="34" charset="0"/>
              </a:rPr>
              <a:t>Sustainable Seafood</a:t>
            </a:r>
            <a:endParaRPr lang="en-GB" dirty="0"/>
          </a:p>
        </p:txBody>
      </p:sp>
    </p:spTree>
    <p:extLst>
      <p:ext uri="{BB962C8B-B14F-4D97-AF65-F5344CB8AC3E}">
        <p14:creationId xmlns:p14="http://schemas.microsoft.com/office/powerpoint/2010/main" val="27285134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future for </a:t>
            </a:r>
            <a:r>
              <a:rPr lang="en-GB" dirty="0" err="1"/>
              <a:t>seaworld</a:t>
            </a:r>
            <a:r>
              <a:rPr lang="en-GB" dirty="0"/>
              <a:t>?</a:t>
            </a:r>
          </a:p>
        </p:txBody>
      </p:sp>
      <p:sp>
        <p:nvSpPr>
          <p:cNvPr id="3" name="Content Placeholder 2"/>
          <p:cNvSpPr>
            <a:spLocks noGrp="1"/>
          </p:cNvSpPr>
          <p:nvPr>
            <p:ph idx="1"/>
          </p:nvPr>
        </p:nvSpPr>
        <p:spPr>
          <a:xfrm>
            <a:off x="1251678" y="1874517"/>
            <a:ext cx="10178322" cy="4877266"/>
          </a:xfrm>
        </p:spPr>
        <p:txBody>
          <a:bodyPr>
            <a:normAutofit/>
          </a:bodyPr>
          <a:lstStyle/>
          <a:p>
            <a:r>
              <a:rPr lang="en-GB" sz="2200" dirty="0">
                <a:latin typeface="Arial" panose="020B0604020202020204" pitchFamily="34" charset="0"/>
                <a:cs typeface="Arial" panose="020B0604020202020204" pitchFamily="34" charset="0"/>
              </a:rPr>
              <a:t>Changing consumer attitudes to animal entertainment</a:t>
            </a:r>
          </a:p>
          <a:p>
            <a:r>
              <a:rPr lang="en-GB" sz="2200" dirty="0">
                <a:latin typeface="Arial" panose="020B0604020202020204" pitchFamily="34" charset="0"/>
                <a:cs typeface="Arial" panose="020B0604020202020204" pitchFamily="34" charset="0"/>
              </a:rPr>
              <a:t>Move from animal theatrical shows </a:t>
            </a:r>
          </a:p>
          <a:p>
            <a:r>
              <a:rPr lang="en-GB" sz="2200" dirty="0">
                <a:latin typeface="Arial" panose="020B0604020202020204" pitchFamily="34" charset="0"/>
                <a:cs typeface="Arial" panose="020B0604020202020204" pitchFamily="34" charset="0"/>
              </a:rPr>
              <a:t>Increased use of VR to deliver experiences and creatures not possible in a zoo or aquarium environment</a:t>
            </a:r>
          </a:p>
          <a:p>
            <a:r>
              <a:rPr lang="en-GB" sz="2200" dirty="0">
                <a:latin typeface="Arial" panose="020B0604020202020204" pitchFamily="34" charset="0"/>
                <a:cs typeface="Arial" panose="020B0604020202020204" pitchFamily="34" charset="0"/>
              </a:rPr>
              <a:t>Aiming to be ‘fun and meaningful’</a:t>
            </a:r>
          </a:p>
          <a:p>
            <a:r>
              <a:rPr lang="en-GB" sz="2200" dirty="0">
                <a:latin typeface="Arial" panose="020B0604020202020204" pitchFamily="34" charset="0"/>
                <a:cs typeface="Arial" panose="020B0604020202020204" pitchFamily="34" charset="0"/>
              </a:rPr>
              <a:t>More of a theme park</a:t>
            </a:r>
            <a:r>
              <a:rPr lang="en-GB" sz="2200" dirty="0" smtClean="0">
                <a:latin typeface="Arial" panose="020B0604020202020204" pitchFamily="34" charset="0"/>
                <a:cs typeface="Arial" panose="020B0604020202020204" pitchFamily="34" charset="0"/>
              </a:rPr>
              <a:t>???</a:t>
            </a:r>
          </a:p>
          <a:p>
            <a:endParaRPr lang="en-GB" sz="2200" dirty="0">
              <a:latin typeface="Arial" panose="020B0604020202020204" pitchFamily="34" charset="0"/>
              <a:cs typeface="Arial" panose="020B0604020202020204" pitchFamily="34" charset="0"/>
            </a:endParaRPr>
          </a:p>
          <a:p>
            <a:r>
              <a:rPr lang="en-GB" dirty="0"/>
              <a:t>"One hundred years from now, people are going to be begging for zoos and aquariums to take the animals from the wild because the extinction rate is so high," </a:t>
            </a:r>
            <a:r>
              <a:rPr lang="en-GB" dirty="0" smtClean="0"/>
              <a:t>CEO Joel </a:t>
            </a:r>
            <a:r>
              <a:rPr lang="en-GB" dirty="0" err="1" smtClean="0"/>
              <a:t>Manby</a:t>
            </a:r>
            <a:r>
              <a:rPr lang="en-GB" dirty="0" smtClean="0"/>
              <a:t> </a:t>
            </a:r>
            <a:r>
              <a:rPr lang="en-GB" dirty="0"/>
              <a:t>said.</a:t>
            </a:r>
          </a:p>
          <a:p>
            <a:r>
              <a:rPr lang="en-GB" dirty="0"/>
              <a:t>People are wrong to focus on SeaWorld while fishing kills numerous sharks, dolphins, and whales every year, </a:t>
            </a:r>
            <a:r>
              <a:rPr lang="en-GB" dirty="0" err="1"/>
              <a:t>Manby</a:t>
            </a:r>
            <a:r>
              <a:rPr lang="en-GB" dirty="0"/>
              <a:t> argued.</a:t>
            </a:r>
          </a:p>
          <a:p>
            <a:pPr marL="0" indent="0">
              <a:buNone/>
            </a:pPr>
            <a:endParaRPr lang="en-GB" dirty="0"/>
          </a:p>
        </p:txBody>
      </p:sp>
    </p:spTree>
    <p:extLst>
      <p:ext uri="{BB962C8B-B14F-4D97-AF65-F5344CB8AC3E}">
        <p14:creationId xmlns:p14="http://schemas.microsoft.com/office/powerpoint/2010/main" val="33482132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4400" dirty="0" smtClean="0">
                <a:solidFill>
                  <a:schemeClr val="tx1"/>
                </a:solidFill>
              </a:rPr>
              <a:t>What about zoos and other wildlife visitor attractions?</a:t>
            </a:r>
          </a:p>
          <a:p>
            <a:r>
              <a:rPr lang="en-GB" sz="4400" dirty="0" smtClean="0">
                <a:solidFill>
                  <a:schemeClr val="tx1"/>
                </a:solidFill>
              </a:rPr>
              <a:t>You decide!</a:t>
            </a:r>
            <a:endParaRPr lang="en-GB" sz="4400" dirty="0">
              <a:solidFill>
                <a:schemeClr val="tx1"/>
              </a:solidFill>
            </a:endParaRPr>
          </a:p>
        </p:txBody>
      </p:sp>
    </p:spTree>
    <p:extLst>
      <p:ext uri="{BB962C8B-B14F-4D97-AF65-F5344CB8AC3E}">
        <p14:creationId xmlns:p14="http://schemas.microsoft.com/office/powerpoint/2010/main" val="398767571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TM10001106[[fn=Badge]]</Template>
  <TotalTime>529</TotalTime>
  <Words>667</Words>
  <Application>Microsoft Office PowerPoint</Application>
  <PresentationFormat>Widescreen</PresentationFormat>
  <Paragraphs>84</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Gill Sans MT</vt:lpstr>
      <vt:lpstr>Impact</vt:lpstr>
      <vt:lpstr>Badge</vt:lpstr>
      <vt:lpstr>Sustainable  tourism 5</vt:lpstr>
      <vt:lpstr>Ecotourism</vt:lpstr>
      <vt:lpstr>What is ecotourism ?</vt:lpstr>
      <vt:lpstr>What is ecotourism ?</vt:lpstr>
      <vt:lpstr>TIES – the principles of ecotourism</vt:lpstr>
      <vt:lpstr>PowerPoint Presentation</vt:lpstr>
      <vt:lpstr>PowerPoint Presentation</vt:lpstr>
      <vt:lpstr>the principles of ecotourism  (2)</vt:lpstr>
      <vt:lpstr>Researching the topic </vt:lpstr>
      <vt:lpstr>PowerPoint Presentation</vt:lpstr>
      <vt:lpstr>Seaworld </vt:lpstr>
      <vt:lpstr>Last generation of orcas at seaworld </vt:lpstr>
      <vt:lpstr>Blackfish</vt:lpstr>
      <vt:lpstr>Last generation of orcas at seaworld </vt:lpstr>
      <vt:lpstr>SeaWorld and the Humane Society of the United States (HSUS)</vt:lpstr>
      <vt:lpstr>The future for seaworld?</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Ecotourism</dc:title>
  <dc:creator>Samantha Birdsell</dc:creator>
  <cp:lastModifiedBy>Huw Thomas (Business &amp; Management)</cp:lastModifiedBy>
  <cp:revision>47</cp:revision>
  <cp:lastPrinted>2017-10-30T09:32:29Z</cp:lastPrinted>
  <dcterms:created xsi:type="dcterms:W3CDTF">2017-02-14T13:02:11Z</dcterms:created>
  <dcterms:modified xsi:type="dcterms:W3CDTF">2018-10-29T10:03:46Z</dcterms:modified>
</cp:coreProperties>
</file>