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844AB-319C-D349-A403-D59C96446F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8A9FE-1AAA-EB49-9D4D-34EB0CF71D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7BA77-8DB2-EA48-8D9E-E253BF41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8BC98-4F71-B944-832B-B87C25F25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1D362-5EEA-B341-9CB2-123BC37BD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372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E8DA3-A3BA-2A4D-BCC4-6433FAF6C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C2DBA-2EB5-2D4D-8AD6-7998BC448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BE57B-ACCA-654E-9CEB-FDFF1AA7E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5042C-7E2C-9D45-901B-B3D02255E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75201-08B4-5E4B-897D-EA5C324C4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296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D939C-8E3A-514D-B6D2-04D68D37A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3788C-1EF2-664F-9D3E-ED00947CE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DA3EF-8BA4-B940-86EF-1B1078712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DB22F-AFF7-C34A-B140-BDCB70254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72AAC6-1BD5-114B-9B37-DD52AE3C6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352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878F7-2663-F340-A222-BAB4B8EBE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669EF-1FCC-E648-91D9-B55E891527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04743F-C841-4C45-A76A-96DFA504CA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9FDAC2-BD7A-B147-A150-C3D1A3E9E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AB765-F613-BD47-B047-41EEF70FC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D2AEA9-6ABF-6B40-A461-31C424842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030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03AEA-BC51-C143-9946-51716010F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44CF0-E29D-F641-BF12-50C1C01E4C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D7060-7F89-374C-917F-DCF4ED54D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DFD82F-6249-DC4A-9BE5-0515B52B9E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64507F-1A83-DB47-9434-0B72CF5A9D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0DF5F9-5AEA-3A44-9F31-0A0C8A1DB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09931E-7C63-8B40-9112-446152A9E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CC490A-55E3-6948-B019-752D33A36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963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FEAB4-07D5-3046-94DC-051CE2785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C88910-99FE-204F-995A-B8C1700DE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5BFAA2-4D38-CC45-BC69-41DD279D8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277C18-09DB-414F-9F26-0082CB341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81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D53450-32D6-9F45-AF79-C86F6E65F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063BC3-1C65-4742-80D7-B335A56B0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5D9EAD-4F1B-A040-B008-67DF7D6CB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017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FBD85-C822-C24D-AB89-1467A4CB9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1020E-3FC1-6545-BE7E-33874CE7B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75BD27-D05E-A846-9154-B2DEFDE043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B7DF65-9E7D-2F4A-B847-C8E2AE0BB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FDCD9E-6763-DF4D-BB15-F6A5B41F7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8284BF-0100-5145-94D8-99510172F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32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D84AE-85E9-5346-A1AF-AC9C26A5D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CC48F-210A-E84D-A60E-57B6F216AB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BD9FB-DE57-034F-A14E-79A001889B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9C471-6289-4F4C-8FC7-B28A11B96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CC7EC8-03EB-8F42-A561-564815B7C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4782F7-E129-AB4A-A6A3-9DD1CDF66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135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7F18E-C58C-6F47-AF61-A2A8AE5B0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C38C68-F4E6-6449-AA39-01A511FAF8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A77DE-9ED3-6241-AF9F-9FB0127B0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65852-4BBA-0445-A367-401319E0C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41902-36BA-9446-B8BC-B0BDE8CF5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020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14E49B-E574-EF40-B18B-28855937C2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98C2A8-3550-DD4A-B687-E7C6A480A9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F78FFD-9E3B-FA44-811E-6559C664F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53E50-4E61-2544-BEFE-E951FC0AA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572CD-1E4F-AB41-B7E6-A2B688F41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609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6DF2DE-4B8E-1B46-BB43-56B495B2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B89705-6DDD-C748-94FD-1CF9571F3C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E8543-5D77-304A-994A-4A1E205CC1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6DAE96-9CB5-F346-9D25-B4543720262B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9155A-D408-734F-8DBA-9B1920447D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7C309-9939-D44C-BAE4-19E7A141FF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47BE7-77B2-0C48-9843-731A9E85C7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457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922252829914571708/" TargetMode="External"/><Relationship Id="rId2" Type="http://schemas.openxmlformats.org/officeDocument/2006/relationships/hyperlink" Target="https://brend-imperial.co.uk/the-hotel/downloa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leanpng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61000"/>
              </a:schemeClr>
            </a:gs>
            <a:gs pos="50000">
              <a:schemeClr val="bg1">
                <a:lumMod val="85000"/>
              </a:schemeClr>
            </a:gs>
            <a:gs pos="100000">
              <a:schemeClr val="bg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Freeform 4">
            <a:extLst>
              <a:ext uri="{FF2B5EF4-FFF2-40B4-BE49-F238E27FC236}">
                <a16:creationId xmlns:a16="http://schemas.microsoft.com/office/drawing/2014/main" id="{991007BD-FF74-4509-9447-990686AEE557}"/>
              </a:ext>
            </a:extLst>
          </p:cNvPr>
          <p:cNvSpPr/>
          <p:nvPr/>
        </p:nvSpPr>
        <p:spPr>
          <a:xfrm>
            <a:off x="1359144" y="6596278"/>
            <a:ext cx="4736856" cy="231065"/>
          </a:xfrm>
          <a:custGeom>
            <a:avLst/>
            <a:gdLst>
              <a:gd name="connsiteX0" fmla="*/ 0 w 9144000"/>
              <a:gd name="connsiteY0" fmla="*/ 0 h 101600"/>
              <a:gd name="connsiteX1" fmla="*/ 9144000 w 9144000"/>
              <a:gd name="connsiteY1" fmla="*/ 0 h 101600"/>
              <a:gd name="connsiteX2" fmla="*/ 9144000 w 9144000"/>
              <a:gd name="connsiteY2" fmla="*/ 101600 h 101600"/>
              <a:gd name="connsiteX3" fmla="*/ 0 w 9144000"/>
              <a:gd name="connsiteY3" fmla="*/ 101600 h 101600"/>
              <a:gd name="connsiteX4" fmla="*/ 0 w 9144000"/>
              <a:gd name="connsiteY4" fmla="*/ 0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4000" h="101600">
                <a:moveTo>
                  <a:pt x="0" y="0"/>
                </a:moveTo>
                <a:lnTo>
                  <a:pt x="9144000" y="0"/>
                </a:lnTo>
                <a:lnTo>
                  <a:pt x="9144000" y="101600"/>
                </a:lnTo>
                <a:lnTo>
                  <a:pt x="0" y="1016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36000">
                <a:srgbClr val="F9AF18"/>
              </a:gs>
              <a:gs pos="69000">
                <a:schemeClr val="accent4">
                  <a:lumMod val="20000"/>
                  <a:lumOff val="80000"/>
                </a:schemeClr>
              </a:gs>
              <a:gs pos="19000">
                <a:srgbClr val="FFC000"/>
              </a:gs>
              <a:gs pos="96460">
                <a:srgbClr val="F9AF18"/>
              </a:gs>
              <a:gs pos="82000">
                <a:srgbClr val="F9AF18"/>
              </a:gs>
              <a:gs pos="23016">
                <a:schemeClr val="accent4">
                  <a:lumMod val="20000"/>
                  <a:lumOff val="80000"/>
                </a:schemeClr>
              </a:gs>
              <a:gs pos="56000">
                <a:srgbClr val="F9AF18"/>
              </a:gs>
            </a:gsLst>
            <a:lin ang="0" scaled="1"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007"/>
          </a:p>
        </p:txBody>
      </p:sp>
      <p:sp>
        <p:nvSpPr>
          <p:cNvPr id="215" name="Freeform 4">
            <a:extLst>
              <a:ext uri="{FF2B5EF4-FFF2-40B4-BE49-F238E27FC236}">
                <a16:creationId xmlns:a16="http://schemas.microsoft.com/office/drawing/2014/main" id="{A7A59CD0-1630-41F1-895E-7A4DC6D492E1}"/>
              </a:ext>
            </a:extLst>
          </p:cNvPr>
          <p:cNvSpPr/>
          <p:nvPr/>
        </p:nvSpPr>
        <p:spPr>
          <a:xfrm>
            <a:off x="6095681" y="-1170"/>
            <a:ext cx="4670133" cy="219584"/>
          </a:xfrm>
          <a:custGeom>
            <a:avLst/>
            <a:gdLst>
              <a:gd name="connsiteX0" fmla="*/ 0 w 9144000"/>
              <a:gd name="connsiteY0" fmla="*/ 0 h 101600"/>
              <a:gd name="connsiteX1" fmla="*/ 9144000 w 9144000"/>
              <a:gd name="connsiteY1" fmla="*/ 0 h 101600"/>
              <a:gd name="connsiteX2" fmla="*/ 9144000 w 9144000"/>
              <a:gd name="connsiteY2" fmla="*/ 101600 h 101600"/>
              <a:gd name="connsiteX3" fmla="*/ 0 w 9144000"/>
              <a:gd name="connsiteY3" fmla="*/ 101600 h 101600"/>
              <a:gd name="connsiteX4" fmla="*/ 0 w 9144000"/>
              <a:gd name="connsiteY4" fmla="*/ 0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4000" h="101600">
                <a:moveTo>
                  <a:pt x="0" y="0"/>
                </a:moveTo>
                <a:lnTo>
                  <a:pt x="9144000" y="0"/>
                </a:lnTo>
                <a:lnTo>
                  <a:pt x="9144000" y="101600"/>
                </a:lnTo>
                <a:lnTo>
                  <a:pt x="0" y="1016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36000">
                <a:srgbClr val="F9AF18"/>
              </a:gs>
              <a:gs pos="69000">
                <a:schemeClr val="accent4">
                  <a:lumMod val="20000"/>
                  <a:lumOff val="80000"/>
                </a:schemeClr>
              </a:gs>
              <a:gs pos="19000">
                <a:srgbClr val="FFC000"/>
              </a:gs>
              <a:gs pos="96460">
                <a:srgbClr val="F9AF18"/>
              </a:gs>
              <a:gs pos="82000">
                <a:srgbClr val="F9AF18"/>
              </a:gs>
              <a:gs pos="23016">
                <a:schemeClr val="accent4">
                  <a:lumMod val="20000"/>
                  <a:lumOff val="80000"/>
                </a:schemeClr>
              </a:gs>
              <a:gs pos="56000">
                <a:srgbClr val="F9AF18"/>
              </a:gs>
            </a:gsLst>
            <a:lin ang="0" scaled="1"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007"/>
          </a:p>
        </p:txBody>
      </p:sp>
      <p:grpSp>
        <p:nvGrpSpPr>
          <p:cNvPr id="589" name="Group 588">
            <a:extLst>
              <a:ext uri="{FF2B5EF4-FFF2-40B4-BE49-F238E27FC236}">
                <a16:creationId xmlns:a16="http://schemas.microsoft.com/office/drawing/2014/main" id="{2DAF36C9-BAC3-4842-B984-5AB0790517D7}"/>
              </a:ext>
            </a:extLst>
          </p:cNvPr>
          <p:cNvGrpSpPr/>
          <p:nvPr/>
        </p:nvGrpSpPr>
        <p:grpSpPr>
          <a:xfrm rot="10800000">
            <a:off x="1359144" y="5069129"/>
            <a:ext cx="4736856" cy="1693331"/>
            <a:chOff x="18336988" y="-3292657"/>
            <a:chExt cx="7063054" cy="2445923"/>
          </a:xfrm>
        </p:grpSpPr>
        <p:sp>
          <p:nvSpPr>
            <p:cNvPr id="590" name="Rectangle 9">
              <a:extLst>
                <a:ext uri="{FF2B5EF4-FFF2-40B4-BE49-F238E27FC236}">
                  <a16:creationId xmlns:a16="http://schemas.microsoft.com/office/drawing/2014/main" id="{619743EE-7E8F-424A-A229-7C622E646268}"/>
                </a:ext>
              </a:extLst>
            </p:cNvPr>
            <p:cNvSpPr/>
            <p:nvPr/>
          </p:nvSpPr>
          <p:spPr>
            <a:xfrm>
              <a:off x="18336988" y="-3286657"/>
              <a:ext cx="7063054" cy="2439923"/>
            </a:xfrm>
            <a:custGeom>
              <a:avLst/>
              <a:gdLst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1743075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25400 w 12192000"/>
                <a:gd name="connsiteY3" fmla="*/ 899144 h 1743075"/>
                <a:gd name="connsiteX4" fmla="*/ 0 w 12192000"/>
                <a:gd name="connsiteY4" fmla="*/ 0 h 174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92000" h="1743075">
                  <a:moveTo>
                    <a:pt x="0" y="0"/>
                  </a:moveTo>
                  <a:lnTo>
                    <a:pt x="12192000" y="0"/>
                  </a:lnTo>
                  <a:lnTo>
                    <a:pt x="12192000" y="1743075"/>
                  </a:lnTo>
                  <a:cubicBezTo>
                    <a:pt x="8639444" y="751184"/>
                    <a:pt x="4538851" y="1922033"/>
                    <a:pt x="25400" y="899144"/>
                  </a:cubicBez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83000">
                  <a:srgbClr val="FFC000"/>
                </a:gs>
                <a:gs pos="5263">
                  <a:srgbClr val="C89800"/>
                </a:gs>
                <a:gs pos="33000">
                  <a:schemeClr val="accent4">
                    <a:lumMod val="40000"/>
                    <a:lumOff val="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662"/>
            </a:p>
          </p:txBody>
        </p:sp>
        <p:sp>
          <p:nvSpPr>
            <p:cNvPr id="591" name="Rectangle 9">
              <a:extLst>
                <a:ext uri="{FF2B5EF4-FFF2-40B4-BE49-F238E27FC236}">
                  <a16:creationId xmlns:a16="http://schemas.microsoft.com/office/drawing/2014/main" id="{826CE7A2-5C85-427B-86FD-73CDFBD85C92}"/>
                </a:ext>
              </a:extLst>
            </p:cNvPr>
            <p:cNvSpPr/>
            <p:nvPr/>
          </p:nvSpPr>
          <p:spPr>
            <a:xfrm>
              <a:off x="18557979" y="-3292657"/>
              <a:ext cx="6649862" cy="2080261"/>
            </a:xfrm>
            <a:custGeom>
              <a:avLst/>
              <a:gdLst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1743075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92000" h="1743075">
                  <a:moveTo>
                    <a:pt x="0" y="0"/>
                  </a:moveTo>
                  <a:lnTo>
                    <a:pt x="12192000" y="0"/>
                  </a:lnTo>
                  <a:lnTo>
                    <a:pt x="12192000" y="1743075"/>
                  </a:lnTo>
                  <a:cubicBezTo>
                    <a:pt x="8639444" y="751184"/>
                    <a:pt x="4513451" y="2022045"/>
                    <a:pt x="0" y="999156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83000">
                  <a:srgbClr val="262626"/>
                </a:gs>
                <a:gs pos="0">
                  <a:srgbClr val="3E3B38"/>
                </a:gs>
              </a:gsLst>
              <a:lin ang="5400000" scaled="1"/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662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07E281C-4249-4FA3-B43F-758ECBCB67C0}"/>
              </a:ext>
            </a:extLst>
          </p:cNvPr>
          <p:cNvSpPr txBox="1"/>
          <p:nvPr/>
        </p:nvSpPr>
        <p:spPr>
          <a:xfrm>
            <a:off x="6096043" y="1431210"/>
            <a:ext cx="4550074" cy="54973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TABLE D’HOTE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Honey Baked Parsnip &amp; Cumin Soup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Natural Yoghurt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(E) (D) (SU) (S) (SO) (C)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Duck Liver Parfait, Brioche Toast, Mustard Butter, Date Purée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(E) (D) (SU) (S) (SO)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Coupé of Greenland Prawns, Little Gems, Avocado, Dill &amp; Lemon Aioli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(CR) (E) 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Roasted Squash Risotto, Sage Butter, Deep Fried Somerset Brie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(E) (D) (C)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********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Smoked Haddock Kedgeree, Hens Egg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(F) (E) (D) (M) (S) (N) (P)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Orange Sorbet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********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Slowly Roasted Westcountry Beef, Stem Broccoli Purée,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Oyster Mushroom in Red Wine, Horseradish Crumb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 (D) (SU) (C) (G) (S) (SO) (M)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Crediton Chicken, Beer Battered Fillet, Cabbage with Bacon, Tarragon Butter Sauce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(D) (SU) (C)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Fillet of Plaice Two Ways, Pea Purée, Warm Tartar Cream, Herb Oil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(D) (E) (F) (SU) (G)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Steamed Lentil &amp; Cranberry Suet Pudding, Onion Jam, Vegetable Bouillon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(C)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********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All our main dishes are served with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Roast Potatoes, Baby New Potatoes, Carrots, </a:t>
            </a:r>
            <a:r>
              <a:rPr lang="en-CA" sz="1038" b="0" i="0" dirty="0" err="1">
                <a:effectLst/>
                <a:latin typeface="Nirmala UI Semilight" panose="020B0402040204020203" pitchFamily="34" charset="0"/>
              </a:rPr>
              <a:t>Mangetout</a:t>
            </a:r>
            <a:r>
              <a:rPr lang="en-CA" sz="1038" b="0" i="0" dirty="0">
                <a:effectLst/>
                <a:latin typeface="Nirmala UI Semilight" panose="020B0402040204020203" pitchFamily="34" charset="0"/>
              </a:rPr>
              <a:t>, Cauliflower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(D)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1 COURSE 20 | 2 COURSES 32 | 3 COURSES 37 | 4 COURSES 42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Please let us know of any allergies we should be aware of. 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A vegetarian and vegan menu is also available.</a:t>
            </a:r>
          </a:p>
          <a:p>
            <a:pPr algn="ctr"/>
            <a:endParaRPr lang="en-CA" sz="1038" b="0" i="0" dirty="0">
              <a:effectLst/>
              <a:latin typeface="Nirmala UI Semilight" panose="020B04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42EAF8-D988-4837-99D4-5156E3BAF9CD}"/>
              </a:ext>
            </a:extLst>
          </p:cNvPr>
          <p:cNvSpPr txBox="1"/>
          <p:nvPr/>
        </p:nvSpPr>
        <p:spPr>
          <a:xfrm>
            <a:off x="1555664" y="59107"/>
            <a:ext cx="4613491" cy="54973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A LA CARTE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Guests on dinner inclusive terms will receive a 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50% discount on the listed prices.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Scottish Smoked Salmon Plate, Devon Crab, Lemon Mayonnaise </a:t>
            </a:r>
            <a:r>
              <a:rPr lang="en-GB" sz="1038" dirty="0"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1</a:t>
            </a:r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4.00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(F) (CR) (E)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King Scallops, Samphire, Pink Grapefruit, Caper Butter Sauce 15.00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(MO) (D)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Wild Mushroom Sourdough, Hens Egg, Pancetta 10.00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(G) (D) (S) (E) (SO)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Devon Mussels, Garlic Butter, Ciabatta Toast 13.00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(MO) (D) (G) (SO) (S)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Tiger Prawn Cocktail, Little Gems, Marie Rose Sauce 12.00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(CR) (D) (SU) (E) (SO) (S)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****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8oz Fillet of Westcountry Beef 30.00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 10oz Westcountry Sirloin Steak 27.00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Both Served With Onion Rings, Vine Tomatoes, 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Portabella Mushroom, Thick Cut Chips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(D) (G)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Crediton Duck Breast &amp; Confit Leg, Orange &amp; Spices 25.50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(D)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Dover Sole, Caper Nut Brown Butter 25.50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(F) (D)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Catch of The Day, White Wine &amp; Chive </a:t>
            </a:r>
            <a:r>
              <a:rPr lang="en-CA" sz="1038" b="0" i="0" dirty="0" err="1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Veloutè</a:t>
            </a:r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 25.00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(F) (SU) (D)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Spiced Monkfish &amp; Prawn Curry, Basmati Rice 24.50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(F) (SU) (D)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********</a:t>
            </a:r>
            <a:endParaRPr lang="en-CA" sz="1038" b="0" i="0" dirty="0">
              <a:effectLst/>
              <a:latin typeface="Nirmala UI Semilight" panose="020B0402040204020203" pitchFamily="34" charset="0"/>
              <a:ea typeface="Nirmala UI Semilight" panose="020B0402040204020203" pitchFamily="34" charset="0"/>
              <a:cs typeface="Nirmala UI Semilight" panose="020B0402040204020203" pitchFamily="34" charset="0"/>
            </a:endParaRP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(D) - Dairy, (G) - Gluten, (M) – Mustard, (E) – Egg, (MO) – Molluscs, 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(CR) – Crustacean, (C) – Celery, (N) – Nuts, (F) Fish, (SU) – Sulphur Dioxide,  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(S)- Sesame, (SO) -Soya , (P)- Peanuts, (L)- Lupin</a:t>
            </a:r>
            <a:endParaRPr lang="en-CA" sz="1038" b="0" i="0" dirty="0">
              <a:effectLst/>
              <a:latin typeface="Nirmala UI Semilight" panose="020B0402040204020203" pitchFamily="34" charset="0"/>
              <a:ea typeface="Nirmala UI Semilight" panose="020B0402040204020203" pitchFamily="34" charset="0"/>
              <a:cs typeface="Nirmala UI Semilight" panose="020B0402040204020203" pitchFamily="34" charset="0"/>
            </a:endParaRP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Timing 5:30 PM to 9:30 PM - </a:t>
            </a:r>
            <a:r>
              <a:rPr lang="en-CA" sz="1038" dirty="0">
                <a:latin typeface="Nirmala UI Semilight" panose="020B04020402040202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Only Dine </a:t>
            </a:r>
          </a:p>
          <a:p>
            <a:pPr algn="ctr"/>
            <a:r>
              <a:rPr lang="en-CA" sz="1108" dirty="0">
                <a:latin typeface="Raleway" panose="020B0503030101060003" pitchFamily="34" charset="0"/>
                <a:ea typeface="Nirmala UI Semilight" panose="020B0402040204020203" pitchFamily="34" charset="0"/>
                <a:cs typeface="Nirmala UI Semilight" panose="020B0402040204020203" pitchFamily="34" charset="0"/>
              </a:rPr>
              <a:t>We love to Serve You</a:t>
            </a:r>
            <a:endParaRPr lang="en-CA" sz="1108" i="0" dirty="0">
              <a:effectLst/>
              <a:latin typeface="Raleway" panose="020B0503030101060003" pitchFamily="34" charset="0"/>
              <a:ea typeface="Nirmala UI Semilight" panose="020B0402040204020203" pitchFamily="34" charset="0"/>
              <a:cs typeface="Nirmala UI Semilight" panose="020B0402040204020203" pitchFamily="34" charset="0"/>
            </a:endParaRPr>
          </a:p>
        </p:txBody>
      </p:sp>
      <p:grpSp>
        <p:nvGrpSpPr>
          <p:cNvPr id="502" name="Group 501">
            <a:extLst>
              <a:ext uri="{FF2B5EF4-FFF2-40B4-BE49-F238E27FC236}">
                <a16:creationId xmlns:a16="http://schemas.microsoft.com/office/drawing/2014/main" id="{F23B3E54-F8DC-43B4-864B-9A975F4FF902}"/>
              </a:ext>
            </a:extLst>
          </p:cNvPr>
          <p:cNvGrpSpPr/>
          <p:nvPr/>
        </p:nvGrpSpPr>
        <p:grpSpPr>
          <a:xfrm>
            <a:off x="4856179" y="5074877"/>
            <a:ext cx="1201344" cy="1198255"/>
            <a:chOff x="539219" y="2500999"/>
            <a:chExt cx="2356798" cy="2350739"/>
          </a:xfrm>
        </p:grpSpPr>
        <p:pic>
          <p:nvPicPr>
            <p:cNvPr id="508" name="Picture 507">
              <a:extLst>
                <a:ext uri="{FF2B5EF4-FFF2-40B4-BE49-F238E27FC236}">
                  <a16:creationId xmlns:a16="http://schemas.microsoft.com/office/drawing/2014/main" id="{84DC6B77-8B6F-44E2-AEF4-E5DDD39BA5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9219" y="2500999"/>
              <a:ext cx="2356798" cy="2350739"/>
            </a:xfrm>
            <a:prstGeom prst="rect">
              <a:avLst/>
            </a:prstGeom>
          </p:spPr>
        </p:pic>
        <p:sp>
          <p:nvSpPr>
            <p:cNvPr id="509" name="Rectangle 508">
              <a:extLst>
                <a:ext uri="{FF2B5EF4-FFF2-40B4-BE49-F238E27FC236}">
                  <a16:creationId xmlns:a16="http://schemas.microsoft.com/office/drawing/2014/main" id="{B530153C-AF26-4CCC-B01F-C684B3E671E3}"/>
                </a:ext>
              </a:extLst>
            </p:cNvPr>
            <p:cNvSpPr/>
            <p:nvPr/>
          </p:nvSpPr>
          <p:spPr>
            <a:xfrm>
              <a:off x="694375" y="3593836"/>
              <a:ext cx="1969506" cy="6270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662" dirty="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Gobold" panose="02000500000000000000" pitchFamily="2" charset="0"/>
                </a:rPr>
                <a:t>%100</a:t>
              </a:r>
            </a:p>
          </p:txBody>
        </p:sp>
        <p:sp>
          <p:nvSpPr>
            <p:cNvPr id="510" name="Rectangle 509">
              <a:extLst>
                <a:ext uri="{FF2B5EF4-FFF2-40B4-BE49-F238E27FC236}">
                  <a16:creationId xmlns:a16="http://schemas.microsoft.com/office/drawing/2014/main" id="{63EF6CCA-CE67-47B8-9EBC-64F2FCAC0312}"/>
                </a:ext>
              </a:extLst>
            </p:cNvPr>
            <p:cNvSpPr/>
            <p:nvPr/>
          </p:nvSpPr>
          <p:spPr>
            <a:xfrm>
              <a:off x="1177605" y="3064365"/>
              <a:ext cx="1050897" cy="6270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831" dirty="0">
                  <a:solidFill>
                    <a:srgbClr val="C00000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Gobold" panose="02000500000000000000" pitchFamily="2" charset="0"/>
                </a:rPr>
                <a:t>SAFE and Hygiene</a:t>
              </a:r>
            </a:p>
          </p:txBody>
        </p:sp>
      </p:grpSp>
      <p:grpSp>
        <p:nvGrpSpPr>
          <p:cNvPr id="542" name="Group 541">
            <a:extLst>
              <a:ext uri="{FF2B5EF4-FFF2-40B4-BE49-F238E27FC236}">
                <a16:creationId xmlns:a16="http://schemas.microsoft.com/office/drawing/2014/main" id="{CF2B3663-3899-441F-9F7E-66B1D43C7564}"/>
              </a:ext>
            </a:extLst>
          </p:cNvPr>
          <p:cNvGrpSpPr/>
          <p:nvPr/>
        </p:nvGrpSpPr>
        <p:grpSpPr>
          <a:xfrm>
            <a:off x="6095956" y="119246"/>
            <a:ext cx="4727458" cy="1693331"/>
            <a:chOff x="18336987" y="-3292657"/>
            <a:chExt cx="7063054" cy="2445922"/>
          </a:xfrm>
        </p:grpSpPr>
        <p:sp>
          <p:nvSpPr>
            <p:cNvPr id="583" name="Rectangle 9">
              <a:extLst>
                <a:ext uri="{FF2B5EF4-FFF2-40B4-BE49-F238E27FC236}">
                  <a16:creationId xmlns:a16="http://schemas.microsoft.com/office/drawing/2014/main" id="{C92DFF38-CC23-477E-9258-280C954E38F8}"/>
                </a:ext>
              </a:extLst>
            </p:cNvPr>
            <p:cNvSpPr/>
            <p:nvPr/>
          </p:nvSpPr>
          <p:spPr>
            <a:xfrm>
              <a:off x="18336987" y="-3170835"/>
              <a:ext cx="7063054" cy="2324100"/>
            </a:xfrm>
            <a:custGeom>
              <a:avLst/>
              <a:gdLst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1743075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25400 w 12192000"/>
                <a:gd name="connsiteY3" fmla="*/ 899144 h 1743075"/>
                <a:gd name="connsiteX4" fmla="*/ 0 w 12192000"/>
                <a:gd name="connsiteY4" fmla="*/ 0 h 174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92000" h="1743075">
                  <a:moveTo>
                    <a:pt x="0" y="0"/>
                  </a:moveTo>
                  <a:lnTo>
                    <a:pt x="12192000" y="0"/>
                  </a:lnTo>
                  <a:lnTo>
                    <a:pt x="12192000" y="1743075"/>
                  </a:lnTo>
                  <a:cubicBezTo>
                    <a:pt x="8639444" y="751184"/>
                    <a:pt x="4538851" y="1922033"/>
                    <a:pt x="25400" y="899144"/>
                  </a:cubicBez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83000">
                  <a:srgbClr val="FFC000"/>
                </a:gs>
                <a:gs pos="5263">
                  <a:srgbClr val="C89800"/>
                </a:gs>
                <a:gs pos="33000">
                  <a:schemeClr val="accent4">
                    <a:lumMod val="40000"/>
                    <a:lumOff val="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662"/>
            </a:p>
          </p:txBody>
        </p:sp>
        <p:sp>
          <p:nvSpPr>
            <p:cNvPr id="584" name="Rectangle 9">
              <a:extLst>
                <a:ext uri="{FF2B5EF4-FFF2-40B4-BE49-F238E27FC236}">
                  <a16:creationId xmlns:a16="http://schemas.microsoft.com/office/drawing/2014/main" id="{CA427D69-1386-4892-A38A-1736708803BC}"/>
                </a:ext>
              </a:extLst>
            </p:cNvPr>
            <p:cNvSpPr/>
            <p:nvPr/>
          </p:nvSpPr>
          <p:spPr>
            <a:xfrm>
              <a:off x="18557979" y="-3292657"/>
              <a:ext cx="6649862" cy="2080261"/>
            </a:xfrm>
            <a:custGeom>
              <a:avLst/>
              <a:gdLst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1743075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  <a:gd name="connsiteX0" fmla="*/ 0 w 12192000"/>
                <a:gd name="connsiteY0" fmla="*/ 0 h 1743075"/>
                <a:gd name="connsiteX1" fmla="*/ 12192000 w 12192000"/>
                <a:gd name="connsiteY1" fmla="*/ 0 h 1743075"/>
                <a:gd name="connsiteX2" fmla="*/ 12192000 w 12192000"/>
                <a:gd name="connsiteY2" fmla="*/ 1743075 h 1743075"/>
                <a:gd name="connsiteX3" fmla="*/ 0 w 12192000"/>
                <a:gd name="connsiteY3" fmla="*/ 999156 h 1743075"/>
                <a:gd name="connsiteX4" fmla="*/ 0 w 12192000"/>
                <a:gd name="connsiteY4" fmla="*/ 0 h 174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92000" h="1743075">
                  <a:moveTo>
                    <a:pt x="0" y="0"/>
                  </a:moveTo>
                  <a:lnTo>
                    <a:pt x="12192000" y="0"/>
                  </a:lnTo>
                  <a:lnTo>
                    <a:pt x="12192000" y="1743075"/>
                  </a:lnTo>
                  <a:cubicBezTo>
                    <a:pt x="8639444" y="751184"/>
                    <a:pt x="4513451" y="2022045"/>
                    <a:pt x="0" y="999156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83000">
                  <a:srgbClr val="262626"/>
                </a:gs>
                <a:gs pos="0">
                  <a:srgbClr val="3E3B38"/>
                </a:gs>
              </a:gsLst>
              <a:lin ang="5400000" scaled="1"/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662"/>
            </a:p>
          </p:txBody>
        </p:sp>
      </p:grpSp>
      <p:pic>
        <p:nvPicPr>
          <p:cNvPr id="571" name="Picture 570">
            <a:extLst>
              <a:ext uri="{FF2B5EF4-FFF2-40B4-BE49-F238E27FC236}">
                <a16:creationId xmlns:a16="http://schemas.microsoft.com/office/drawing/2014/main" id="{30DE19E1-A97D-450F-9D00-D53825FF3A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6"/>
          <a:stretch/>
        </p:blipFill>
        <p:spPr>
          <a:xfrm>
            <a:off x="5220714" y="4706583"/>
            <a:ext cx="1162279" cy="1127229"/>
          </a:xfrm>
          <a:prstGeom prst="rect">
            <a:avLst/>
          </a:prstGeom>
        </p:spPr>
      </p:pic>
      <p:sp>
        <p:nvSpPr>
          <p:cNvPr id="574" name="Freeform 5309">
            <a:extLst>
              <a:ext uri="{FF2B5EF4-FFF2-40B4-BE49-F238E27FC236}">
                <a16:creationId xmlns:a16="http://schemas.microsoft.com/office/drawing/2014/main" id="{EC33C4BA-18F6-4D44-B8EB-8FA0529D6D7F}"/>
              </a:ext>
            </a:extLst>
          </p:cNvPr>
          <p:cNvSpPr>
            <a:spLocks noEditPoints="1"/>
          </p:cNvSpPr>
          <p:nvPr/>
        </p:nvSpPr>
        <p:spPr bwMode="auto">
          <a:xfrm>
            <a:off x="2680803" y="5740537"/>
            <a:ext cx="205794" cy="414316"/>
          </a:xfrm>
          <a:custGeom>
            <a:avLst/>
            <a:gdLst>
              <a:gd name="T0" fmla="*/ 113 w 157"/>
              <a:gd name="T1" fmla="*/ 0 h 315"/>
              <a:gd name="T2" fmla="*/ 106 w 157"/>
              <a:gd name="T3" fmla="*/ 24 h 315"/>
              <a:gd name="T4" fmla="*/ 65 w 157"/>
              <a:gd name="T5" fmla="*/ 82 h 315"/>
              <a:gd name="T6" fmla="*/ 70 w 157"/>
              <a:gd name="T7" fmla="*/ 164 h 315"/>
              <a:gd name="T8" fmla="*/ 65 w 157"/>
              <a:gd name="T9" fmla="*/ 261 h 315"/>
              <a:gd name="T10" fmla="*/ 0 w 157"/>
              <a:gd name="T11" fmla="*/ 275 h 315"/>
              <a:gd name="T12" fmla="*/ 101 w 157"/>
              <a:gd name="T13" fmla="*/ 251 h 315"/>
              <a:gd name="T14" fmla="*/ 120 w 157"/>
              <a:gd name="T15" fmla="*/ 273 h 315"/>
              <a:gd name="T16" fmla="*/ 140 w 157"/>
              <a:gd name="T17" fmla="*/ 287 h 315"/>
              <a:gd name="T18" fmla="*/ 148 w 157"/>
              <a:gd name="T19" fmla="*/ 262 h 315"/>
              <a:gd name="T20" fmla="*/ 138 w 157"/>
              <a:gd name="T21" fmla="*/ 236 h 315"/>
              <a:gd name="T22" fmla="*/ 141 w 157"/>
              <a:gd name="T23" fmla="*/ 233 h 315"/>
              <a:gd name="T24" fmla="*/ 155 w 157"/>
              <a:gd name="T25" fmla="*/ 235 h 315"/>
              <a:gd name="T26" fmla="*/ 155 w 157"/>
              <a:gd name="T27" fmla="*/ 221 h 315"/>
              <a:gd name="T28" fmla="*/ 144 w 157"/>
              <a:gd name="T29" fmla="*/ 193 h 315"/>
              <a:gd name="T30" fmla="*/ 96 w 157"/>
              <a:gd name="T31" fmla="*/ 164 h 315"/>
              <a:gd name="T32" fmla="*/ 68 w 157"/>
              <a:gd name="T33" fmla="*/ 117 h 315"/>
              <a:gd name="T34" fmla="*/ 72 w 157"/>
              <a:gd name="T35" fmla="*/ 118 h 315"/>
              <a:gd name="T36" fmla="*/ 89 w 157"/>
              <a:gd name="T37" fmla="*/ 152 h 315"/>
              <a:gd name="T38" fmla="*/ 102 w 157"/>
              <a:gd name="T39" fmla="*/ 153 h 315"/>
              <a:gd name="T40" fmla="*/ 106 w 157"/>
              <a:gd name="T41" fmla="*/ 140 h 315"/>
              <a:gd name="T42" fmla="*/ 109 w 157"/>
              <a:gd name="T43" fmla="*/ 141 h 315"/>
              <a:gd name="T44" fmla="*/ 125 w 157"/>
              <a:gd name="T45" fmla="*/ 149 h 315"/>
              <a:gd name="T46" fmla="*/ 146 w 157"/>
              <a:gd name="T47" fmla="*/ 164 h 315"/>
              <a:gd name="T48" fmla="*/ 151 w 157"/>
              <a:gd name="T49" fmla="*/ 160 h 315"/>
              <a:gd name="T50" fmla="*/ 133 w 157"/>
              <a:gd name="T51" fmla="*/ 114 h 315"/>
              <a:gd name="T52" fmla="*/ 134 w 157"/>
              <a:gd name="T53" fmla="*/ 110 h 315"/>
              <a:gd name="T54" fmla="*/ 146 w 157"/>
              <a:gd name="T55" fmla="*/ 113 h 315"/>
              <a:gd name="T56" fmla="*/ 148 w 157"/>
              <a:gd name="T57" fmla="*/ 106 h 315"/>
              <a:gd name="T58" fmla="*/ 141 w 157"/>
              <a:gd name="T59" fmla="*/ 89 h 315"/>
              <a:gd name="T60" fmla="*/ 129 w 157"/>
              <a:gd name="T61" fmla="*/ 59 h 315"/>
              <a:gd name="T62" fmla="*/ 118 w 157"/>
              <a:gd name="T63" fmla="*/ 41 h 315"/>
              <a:gd name="T64" fmla="*/ 113 w 157"/>
              <a:gd name="T65" fmla="*/ 0 h 315"/>
              <a:gd name="T66" fmla="*/ 93 w 157"/>
              <a:gd name="T67" fmla="*/ 236 h 315"/>
              <a:gd name="T68" fmla="*/ 67 w 157"/>
              <a:gd name="T69" fmla="*/ 277 h 315"/>
              <a:gd name="T70" fmla="*/ 12 w 157"/>
              <a:gd name="T71" fmla="*/ 278 h 315"/>
              <a:gd name="T72" fmla="*/ 61 w 157"/>
              <a:gd name="T73" fmla="*/ 278 h 315"/>
              <a:gd name="T74" fmla="*/ 93 w 157"/>
              <a:gd name="T75" fmla="*/ 236 h 315"/>
              <a:gd name="T76" fmla="*/ 89 w 157"/>
              <a:gd name="T77" fmla="*/ 199 h 315"/>
              <a:gd name="T78" fmla="*/ 106 w 157"/>
              <a:gd name="T79" fmla="*/ 224 h 315"/>
              <a:gd name="T80" fmla="*/ 124 w 157"/>
              <a:gd name="T81" fmla="*/ 241 h 315"/>
              <a:gd name="T82" fmla="*/ 140 w 157"/>
              <a:gd name="T83" fmla="*/ 274 h 315"/>
              <a:gd name="T84" fmla="*/ 125 w 157"/>
              <a:gd name="T85" fmla="*/ 249 h 315"/>
              <a:gd name="T86" fmla="*/ 100 w 157"/>
              <a:gd name="T87" fmla="*/ 224 h 315"/>
              <a:gd name="T88" fmla="*/ 89 w 157"/>
              <a:gd name="T89" fmla="*/ 199 h 315"/>
              <a:gd name="T90" fmla="*/ 151 w 157"/>
              <a:gd name="T91" fmla="*/ 228 h 315"/>
              <a:gd name="T92" fmla="*/ 127 w 157"/>
              <a:gd name="T93" fmla="*/ 204 h 315"/>
              <a:gd name="T94" fmla="*/ 82 w 157"/>
              <a:gd name="T95" fmla="*/ 166 h 315"/>
              <a:gd name="T96" fmla="*/ 124 w 157"/>
              <a:gd name="T97" fmla="*/ 197 h 315"/>
              <a:gd name="T98" fmla="*/ 151 w 157"/>
              <a:gd name="T99" fmla="*/ 228 h 315"/>
              <a:gd name="T100" fmla="*/ 88 w 157"/>
              <a:gd name="T101" fmla="*/ 54 h 315"/>
              <a:gd name="T102" fmla="*/ 117 w 157"/>
              <a:gd name="T103" fmla="*/ 120 h 315"/>
              <a:gd name="T104" fmla="*/ 141 w 157"/>
              <a:gd name="T105" fmla="*/ 151 h 315"/>
              <a:gd name="T106" fmla="*/ 98 w 157"/>
              <a:gd name="T107" fmla="*/ 115 h 315"/>
              <a:gd name="T108" fmla="*/ 85 w 157"/>
              <a:gd name="T109" fmla="*/ 61 h 315"/>
              <a:gd name="T110" fmla="*/ 88 w 157"/>
              <a:gd name="T111" fmla="*/ 54 h 3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57" h="315">
                <a:moveTo>
                  <a:pt x="113" y="0"/>
                </a:moveTo>
                <a:cubicBezTo>
                  <a:pt x="111" y="0"/>
                  <a:pt x="110" y="19"/>
                  <a:pt x="106" y="24"/>
                </a:cubicBezTo>
                <a:cubicBezTo>
                  <a:pt x="94" y="41"/>
                  <a:pt x="76" y="51"/>
                  <a:pt x="65" y="82"/>
                </a:cubicBezTo>
                <a:cubicBezTo>
                  <a:pt x="55" y="113"/>
                  <a:pt x="58" y="141"/>
                  <a:pt x="70" y="164"/>
                </a:cubicBezTo>
                <a:cubicBezTo>
                  <a:pt x="82" y="188"/>
                  <a:pt x="100" y="233"/>
                  <a:pt x="65" y="261"/>
                </a:cubicBezTo>
                <a:cubicBezTo>
                  <a:pt x="34" y="285"/>
                  <a:pt x="28" y="267"/>
                  <a:pt x="0" y="275"/>
                </a:cubicBezTo>
                <a:cubicBezTo>
                  <a:pt x="34" y="315"/>
                  <a:pt x="94" y="283"/>
                  <a:pt x="101" y="251"/>
                </a:cubicBezTo>
                <a:cubicBezTo>
                  <a:pt x="104" y="261"/>
                  <a:pt x="111" y="272"/>
                  <a:pt x="120" y="273"/>
                </a:cubicBezTo>
                <a:cubicBezTo>
                  <a:pt x="127" y="274"/>
                  <a:pt x="138" y="282"/>
                  <a:pt x="140" y="287"/>
                </a:cubicBezTo>
                <a:cubicBezTo>
                  <a:pt x="143" y="284"/>
                  <a:pt x="148" y="270"/>
                  <a:pt x="148" y="262"/>
                </a:cubicBezTo>
                <a:cubicBezTo>
                  <a:pt x="147" y="249"/>
                  <a:pt x="141" y="240"/>
                  <a:pt x="138" y="236"/>
                </a:cubicBezTo>
                <a:cubicBezTo>
                  <a:pt x="135" y="232"/>
                  <a:pt x="138" y="231"/>
                  <a:pt x="141" y="233"/>
                </a:cubicBezTo>
                <a:cubicBezTo>
                  <a:pt x="146" y="235"/>
                  <a:pt x="153" y="235"/>
                  <a:pt x="155" y="235"/>
                </a:cubicBezTo>
                <a:cubicBezTo>
                  <a:pt x="157" y="235"/>
                  <a:pt x="157" y="225"/>
                  <a:pt x="155" y="221"/>
                </a:cubicBezTo>
                <a:cubicBezTo>
                  <a:pt x="152" y="214"/>
                  <a:pt x="156" y="203"/>
                  <a:pt x="144" y="193"/>
                </a:cubicBezTo>
                <a:cubicBezTo>
                  <a:pt x="132" y="183"/>
                  <a:pt x="109" y="176"/>
                  <a:pt x="96" y="164"/>
                </a:cubicBezTo>
                <a:cubicBezTo>
                  <a:pt x="82" y="153"/>
                  <a:pt x="71" y="135"/>
                  <a:pt x="68" y="117"/>
                </a:cubicBezTo>
                <a:cubicBezTo>
                  <a:pt x="68" y="111"/>
                  <a:pt x="71" y="112"/>
                  <a:pt x="72" y="118"/>
                </a:cubicBezTo>
                <a:cubicBezTo>
                  <a:pt x="74" y="124"/>
                  <a:pt x="80" y="142"/>
                  <a:pt x="89" y="152"/>
                </a:cubicBezTo>
                <a:cubicBezTo>
                  <a:pt x="93" y="157"/>
                  <a:pt x="101" y="160"/>
                  <a:pt x="102" y="153"/>
                </a:cubicBezTo>
                <a:cubicBezTo>
                  <a:pt x="102" y="146"/>
                  <a:pt x="106" y="143"/>
                  <a:pt x="106" y="140"/>
                </a:cubicBezTo>
                <a:cubicBezTo>
                  <a:pt x="107" y="137"/>
                  <a:pt x="107" y="139"/>
                  <a:pt x="109" y="141"/>
                </a:cubicBezTo>
                <a:cubicBezTo>
                  <a:pt x="112" y="143"/>
                  <a:pt x="116" y="146"/>
                  <a:pt x="125" y="149"/>
                </a:cubicBezTo>
                <a:cubicBezTo>
                  <a:pt x="134" y="152"/>
                  <a:pt x="144" y="157"/>
                  <a:pt x="146" y="164"/>
                </a:cubicBezTo>
                <a:cubicBezTo>
                  <a:pt x="148" y="170"/>
                  <a:pt x="151" y="169"/>
                  <a:pt x="151" y="160"/>
                </a:cubicBezTo>
                <a:cubicBezTo>
                  <a:pt x="152" y="146"/>
                  <a:pt x="144" y="121"/>
                  <a:pt x="133" y="114"/>
                </a:cubicBezTo>
                <a:cubicBezTo>
                  <a:pt x="128" y="111"/>
                  <a:pt x="131" y="109"/>
                  <a:pt x="134" y="110"/>
                </a:cubicBezTo>
                <a:cubicBezTo>
                  <a:pt x="138" y="112"/>
                  <a:pt x="142" y="114"/>
                  <a:pt x="146" y="113"/>
                </a:cubicBezTo>
                <a:cubicBezTo>
                  <a:pt x="150" y="113"/>
                  <a:pt x="153" y="110"/>
                  <a:pt x="148" y="106"/>
                </a:cubicBezTo>
                <a:cubicBezTo>
                  <a:pt x="143" y="103"/>
                  <a:pt x="140" y="96"/>
                  <a:pt x="141" y="89"/>
                </a:cubicBezTo>
                <a:cubicBezTo>
                  <a:pt x="142" y="81"/>
                  <a:pt x="139" y="67"/>
                  <a:pt x="129" y="59"/>
                </a:cubicBezTo>
                <a:cubicBezTo>
                  <a:pt x="123" y="54"/>
                  <a:pt x="116" y="47"/>
                  <a:pt x="118" y="41"/>
                </a:cubicBezTo>
                <a:cubicBezTo>
                  <a:pt x="120" y="34"/>
                  <a:pt x="121" y="6"/>
                  <a:pt x="113" y="0"/>
                </a:cubicBezTo>
                <a:close/>
                <a:moveTo>
                  <a:pt x="93" y="236"/>
                </a:moveTo>
                <a:cubicBezTo>
                  <a:pt x="93" y="236"/>
                  <a:pt x="94" y="260"/>
                  <a:pt x="67" y="277"/>
                </a:cubicBezTo>
                <a:cubicBezTo>
                  <a:pt x="46" y="291"/>
                  <a:pt x="22" y="287"/>
                  <a:pt x="12" y="278"/>
                </a:cubicBezTo>
                <a:cubicBezTo>
                  <a:pt x="23" y="282"/>
                  <a:pt x="41" y="288"/>
                  <a:pt x="61" y="278"/>
                </a:cubicBezTo>
                <a:cubicBezTo>
                  <a:pt x="87" y="264"/>
                  <a:pt x="93" y="236"/>
                  <a:pt x="93" y="236"/>
                </a:cubicBezTo>
                <a:close/>
                <a:moveTo>
                  <a:pt x="89" y="199"/>
                </a:moveTo>
                <a:cubicBezTo>
                  <a:pt x="89" y="199"/>
                  <a:pt x="96" y="211"/>
                  <a:pt x="106" y="224"/>
                </a:cubicBezTo>
                <a:cubicBezTo>
                  <a:pt x="110" y="230"/>
                  <a:pt x="118" y="237"/>
                  <a:pt x="124" y="241"/>
                </a:cubicBezTo>
                <a:cubicBezTo>
                  <a:pt x="144" y="256"/>
                  <a:pt x="140" y="274"/>
                  <a:pt x="140" y="274"/>
                </a:cubicBezTo>
                <a:cubicBezTo>
                  <a:pt x="140" y="274"/>
                  <a:pt x="136" y="259"/>
                  <a:pt x="125" y="249"/>
                </a:cubicBezTo>
                <a:cubicBezTo>
                  <a:pt x="116" y="240"/>
                  <a:pt x="106" y="235"/>
                  <a:pt x="100" y="224"/>
                </a:cubicBezTo>
                <a:cubicBezTo>
                  <a:pt x="87" y="202"/>
                  <a:pt x="89" y="199"/>
                  <a:pt x="89" y="199"/>
                </a:cubicBezTo>
                <a:close/>
                <a:moveTo>
                  <a:pt x="151" y="228"/>
                </a:moveTo>
                <a:cubicBezTo>
                  <a:pt x="151" y="228"/>
                  <a:pt x="138" y="209"/>
                  <a:pt x="127" y="204"/>
                </a:cubicBezTo>
                <a:cubicBezTo>
                  <a:pt x="88" y="186"/>
                  <a:pt x="82" y="166"/>
                  <a:pt x="82" y="166"/>
                </a:cubicBezTo>
                <a:cubicBezTo>
                  <a:pt x="82" y="166"/>
                  <a:pt x="105" y="188"/>
                  <a:pt x="124" y="197"/>
                </a:cubicBezTo>
                <a:cubicBezTo>
                  <a:pt x="147" y="209"/>
                  <a:pt x="151" y="228"/>
                  <a:pt x="151" y="228"/>
                </a:cubicBezTo>
                <a:close/>
                <a:moveTo>
                  <a:pt x="88" y="54"/>
                </a:moveTo>
                <a:cubicBezTo>
                  <a:pt x="85" y="90"/>
                  <a:pt x="91" y="108"/>
                  <a:pt x="117" y="120"/>
                </a:cubicBezTo>
                <a:cubicBezTo>
                  <a:pt x="134" y="128"/>
                  <a:pt x="138" y="138"/>
                  <a:pt x="141" y="151"/>
                </a:cubicBezTo>
                <a:cubicBezTo>
                  <a:pt x="131" y="130"/>
                  <a:pt x="118" y="131"/>
                  <a:pt x="98" y="115"/>
                </a:cubicBezTo>
                <a:cubicBezTo>
                  <a:pt x="77" y="98"/>
                  <a:pt x="85" y="61"/>
                  <a:pt x="85" y="61"/>
                </a:cubicBezTo>
                <a:cubicBezTo>
                  <a:pt x="85" y="61"/>
                  <a:pt x="87" y="55"/>
                  <a:pt x="88" y="54"/>
                </a:cubicBezTo>
                <a:close/>
              </a:path>
            </a:pathLst>
          </a:custGeom>
          <a:gradFill flip="none" rotWithShape="1">
            <a:gsLst>
              <a:gs pos="100000">
                <a:srgbClr val="FFC000"/>
              </a:gs>
              <a:gs pos="14000">
                <a:srgbClr val="C89800"/>
              </a:gs>
              <a:gs pos="60000">
                <a:schemeClr val="accent4">
                  <a:lumMod val="20000"/>
                  <a:lumOff val="80000"/>
                </a:schemeClr>
              </a:gs>
              <a:gs pos="41000">
                <a:srgbClr val="FFC000"/>
              </a:gs>
            </a:gsLst>
            <a:lin ang="2700000" scaled="1"/>
            <a:tileRect/>
          </a:gra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31"/>
          </a:p>
        </p:txBody>
      </p:sp>
      <p:sp>
        <p:nvSpPr>
          <p:cNvPr id="575" name="Freeform 5310">
            <a:extLst>
              <a:ext uri="{FF2B5EF4-FFF2-40B4-BE49-F238E27FC236}">
                <a16:creationId xmlns:a16="http://schemas.microsoft.com/office/drawing/2014/main" id="{82B252FE-74C5-4DAA-A52E-08F3B1C37822}"/>
              </a:ext>
            </a:extLst>
          </p:cNvPr>
          <p:cNvSpPr>
            <a:spLocks noEditPoints="1"/>
          </p:cNvSpPr>
          <p:nvPr/>
        </p:nvSpPr>
        <p:spPr bwMode="auto">
          <a:xfrm>
            <a:off x="2235696" y="5740537"/>
            <a:ext cx="206184" cy="414316"/>
          </a:xfrm>
          <a:custGeom>
            <a:avLst/>
            <a:gdLst>
              <a:gd name="T0" fmla="*/ 39 w 157"/>
              <a:gd name="T1" fmla="*/ 41 h 315"/>
              <a:gd name="T2" fmla="*/ 28 w 157"/>
              <a:gd name="T3" fmla="*/ 59 h 315"/>
              <a:gd name="T4" fmla="*/ 16 w 157"/>
              <a:gd name="T5" fmla="*/ 89 h 315"/>
              <a:gd name="T6" fmla="*/ 9 w 157"/>
              <a:gd name="T7" fmla="*/ 106 h 315"/>
              <a:gd name="T8" fmla="*/ 11 w 157"/>
              <a:gd name="T9" fmla="*/ 113 h 315"/>
              <a:gd name="T10" fmla="*/ 23 w 157"/>
              <a:gd name="T11" fmla="*/ 110 h 315"/>
              <a:gd name="T12" fmla="*/ 24 w 157"/>
              <a:gd name="T13" fmla="*/ 114 h 315"/>
              <a:gd name="T14" fmla="*/ 6 w 157"/>
              <a:gd name="T15" fmla="*/ 160 h 315"/>
              <a:gd name="T16" fmla="*/ 12 w 157"/>
              <a:gd name="T17" fmla="*/ 164 h 315"/>
              <a:gd name="T18" fmla="*/ 32 w 157"/>
              <a:gd name="T19" fmla="*/ 149 h 315"/>
              <a:gd name="T20" fmla="*/ 48 w 157"/>
              <a:gd name="T21" fmla="*/ 141 h 315"/>
              <a:gd name="T22" fmla="*/ 51 w 157"/>
              <a:gd name="T23" fmla="*/ 140 h 315"/>
              <a:gd name="T24" fmla="*/ 56 w 157"/>
              <a:gd name="T25" fmla="*/ 153 h 315"/>
              <a:gd name="T26" fmla="*/ 69 w 157"/>
              <a:gd name="T27" fmla="*/ 152 h 315"/>
              <a:gd name="T28" fmla="*/ 85 w 157"/>
              <a:gd name="T29" fmla="*/ 118 h 315"/>
              <a:gd name="T30" fmla="*/ 89 w 157"/>
              <a:gd name="T31" fmla="*/ 117 h 315"/>
              <a:gd name="T32" fmla="*/ 62 w 157"/>
              <a:gd name="T33" fmla="*/ 164 h 315"/>
              <a:gd name="T34" fmla="*/ 13 w 157"/>
              <a:gd name="T35" fmla="*/ 193 h 315"/>
              <a:gd name="T36" fmla="*/ 2 w 157"/>
              <a:gd name="T37" fmla="*/ 221 h 315"/>
              <a:gd name="T38" fmla="*/ 2 w 157"/>
              <a:gd name="T39" fmla="*/ 235 h 315"/>
              <a:gd name="T40" fmla="*/ 16 w 157"/>
              <a:gd name="T41" fmla="*/ 233 h 315"/>
              <a:gd name="T42" fmla="*/ 20 w 157"/>
              <a:gd name="T43" fmla="*/ 236 h 315"/>
              <a:gd name="T44" fmla="*/ 10 w 157"/>
              <a:gd name="T45" fmla="*/ 262 h 315"/>
              <a:gd name="T46" fmla="*/ 17 w 157"/>
              <a:gd name="T47" fmla="*/ 287 h 315"/>
              <a:gd name="T48" fmla="*/ 38 w 157"/>
              <a:gd name="T49" fmla="*/ 273 h 315"/>
              <a:gd name="T50" fmla="*/ 56 w 157"/>
              <a:gd name="T51" fmla="*/ 251 h 315"/>
              <a:gd name="T52" fmla="*/ 157 w 157"/>
              <a:gd name="T53" fmla="*/ 275 h 315"/>
              <a:gd name="T54" fmla="*/ 93 w 157"/>
              <a:gd name="T55" fmla="*/ 261 h 315"/>
              <a:gd name="T56" fmla="*/ 88 w 157"/>
              <a:gd name="T57" fmla="*/ 164 h 315"/>
              <a:gd name="T58" fmla="*/ 92 w 157"/>
              <a:gd name="T59" fmla="*/ 82 h 315"/>
              <a:gd name="T60" fmla="*/ 52 w 157"/>
              <a:gd name="T61" fmla="*/ 24 h 315"/>
              <a:gd name="T62" fmla="*/ 45 w 157"/>
              <a:gd name="T63" fmla="*/ 0 h 315"/>
              <a:gd name="T64" fmla="*/ 39 w 157"/>
              <a:gd name="T65" fmla="*/ 41 h 315"/>
              <a:gd name="T66" fmla="*/ 96 w 157"/>
              <a:gd name="T67" fmla="*/ 278 h 315"/>
              <a:gd name="T68" fmla="*/ 145 w 157"/>
              <a:gd name="T69" fmla="*/ 278 h 315"/>
              <a:gd name="T70" fmla="*/ 90 w 157"/>
              <a:gd name="T71" fmla="*/ 277 h 315"/>
              <a:gd name="T72" fmla="*/ 65 w 157"/>
              <a:gd name="T73" fmla="*/ 236 h 315"/>
              <a:gd name="T74" fmla="*/ 96 w 157"/>
              <a:gd name="T75" fmla="*/ 278 h 315"/>
              <a:gd name="T76" fmla="*/ 58 w 157"/>
              <a:gd name="T77" fmla="*/ 224 h 315"/>
              <a:gd name="T78" fmla="*/ 32 w 157"/>
              <a:gd name="T79" fmla="*/ 249 h 315"/>
              <a:gd name="T80" fmla="*/ 18 w 157"/>
              <a:gd name="T81" fmla="*/ 274 h 315"/>
              <a:gd name="T82" fmla="*/ 33 w 157"/>
              <a:gd name="T83" fmla="*/ 241 h 315"/>
              <a:gd name="T84" fmla="*/ 52 w 157"/>
              <a:gd name="T85" fmla="*/ 224 h 315"/>
              <a:gd name="T86" fmla="*/ 68 w 157"/>
              <a:gd name="T87" fmla="*/ 199 h 315"/>
              <a:gd name="T88" fmla="*/ 58 w 157"/>
              <a:gd name="T89" fmla="*/ 224 h 315"/>
              <a:gd name="T90" fmla="*/ 33 w 157"/>
              <a:gd name="T91" fmla="*/ 197 h 315"/>
              <a:gd name="T92" fmla="*/ 75 w 157"/>
              <a:gd name="T93" fmla="*/ 166 h 315"/>
              <a:gd name="T94" fmla="*/ 31 w 157"/>
              <a:gd name="T95" fmla="*/ 204 h 315"/>
              <a:gd name="T96" fmla="*/ 7 w 157"/>
              <a:gd name="T97" fmla="*/ 228 h 315"/>
              <a:gd name="T98" fmla="*/ 33 w 157"/>
              <a:gd name="T99" fmla="*/ 197 h 315"/>
              <a:gd name="T100" fmla="*/ 73 w 157"/>
              <a:gd name="T101" fmla="*/ 61 h 315"/>
              <a:gd name="T102" fmla="*/ 59 w 157"/>
              <a:gd name="T103" fmla="*/ 115 h 315"/>
              <a:gd name="T104" fmla="*/ 16 w 157"/>
              <a:gd name="T105" fmla="*/ 151 h 315"/>
              <a:gd name="T106" fmla="*/ 40 w 157"/>
              <a:gd name="T107" fmla="*/ 120 h 315"/>
              <a:gd name="T108" fmla="*/ 70 w 157"/>
              <a:gd name="T109" fmla="*/ 54 h 315"/>
              <a:gd name="T110" fmla="*/ 73 w 157"/>
              <a:gd name="T111" fmla="*/ 61 h 3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57" h="315">
                <a:moveTo>
                  <a:pt x="39" y="41"/>
                </a:moveTo>
                <a:cubicBezTo>
                  <a:pt x="42" y="47"/>
                  <a:pt x="34" y="54"/>
                  <a:pt x="28" y="59"/>
                </a:cubicBezTo>
                <a:cubicBezTo>
                  <a:pt x="18" y="67"/>
                  <a:pt x="15" y="81"/>
                  <a:pt x="16" y="89"/>
                </a:cubicBezTo>
                <a:cubicBezTo>
                  <a:pt x="17" y="96"/>
                  <a:pt x="14" y="103"/>
                  <a:pt x="9" y="106"/>
                </a:cubicBezTo>
                <a:cubicBezTo>
                  <a:pt x="4" y="110"/>
                  <a:pt x="7" y="113"/>
                  <a:pt x="11" y="113"/>
                </a:cubicBezTo>
                <a:cubicBezTo>
                  <a:pt x="15" y="114"/>
                  <a:pt x="19" y="112"/>
                  <a:pt x="23" y="110"/>
                </a:cubicBezTo>
                <a:cubicBezTo>
                  <a:pt x="27" y="109"/>
                  <a:pt x="30" y="111"/>
                  <a:pt x="24" y="114"/>
                </a:cubicBezTo>
                <a:cubicBezTo>
                  <a:pt x="14" y="121"/>
                  <a:pt x="6" y="146"/>
                  <a:pt x="6" y="160"/>
                </a:cubicBezTo>
                <a:cubicBezTo>
                  <a:pt x="6" y="169"/>
                  <a:pt x="9" y="170"/>
                  <a:pt x="12" y="164"/>
                </a:cubicBezTo>
                <a:cubicBezTo>
                  <a:pt x="14" y="157"/>
                  <a:pt x="23" y="152"/>
                  <a:pt x="32" y="149"/>
                </a:cubicBezTo>
                <a:cubicBezTo>
                  <a:pt x="41" y="146"/>
                  <a:pt x="46" y="143"/>
                  <a:pt x="48" y="141"/>
                </a:cubicBezTo>
                <a:cubicBezTo>
                  <a:pt x="51" y="139"/>
                  <a:pt x="51" y="137"/>
                  <a:pt x="51" y="140"/>
                </a:cubicBezTo>
                <a:cubicBezTo>
                  <a:pt x="52" y="143"/>
                  <a:pt x="55" y="146"/>
                  <a:pt x="56" y="153"/>
                </a:cubicBezTo>
                <a:cubicBezTo>
                  <a:pt x="56" y="160"/>
                  <a:pt x="64" y="157"/>
                  <a:pt x="69" y="152"/>
                </a:cubicBezTo>
                <a:cubicBezTo>
                  <a:pt x="78" y="142"/>
                  <a:pt x="84" y="124"/>
                  <a:pt x="85" y="118"/>
                </a:cubicBezTo>
                <a:cubicBezTo>
                  <a:pt x="86" y="112"/>
                  <a:pt x="90" y="111"/>
                  <a:pt x="89" y="117"/>
                </a:cubicBezTo>
                <a:cubicBezTo>
                  <a:pt x="86" y="135"/>
                  <a:pt x="75" y="153"/>
                  <a:pt x="62" y="164"/>
                </a:cubicBezTo>
                <a:cubicBezTo>
                  <a:pt x="48" y="176"/>
                  <a:pt x="26" y="183"/>
                  <a:pt x="13" y="193"/>
                </a:cubicBezTo>
                <a:cubicBezTo>
                  <a:pt x="1" y="203"/>
                  <a:pt x="5" y="214"/>
                  <a:pt x="2" y="221"/>
                </a:cubicBezTo>
                <a:cubicBezTo>
                  <a:pt x="1" y="225"/>
                  <a:pt x="0" y="235"/>
                  <a:pt x="2" y="235"/>
                </a:cubicBezTo>
                <a:cubicBezTo>
                  <a:pt x="5" y="235"/>
                  <a:pt x="12" y="235"/>
                  <a:pt x="16" y="233"/>
                </a:cubicBezTo>
                <a:cubicBezTo>
                  <a:pt x="20" y="231"/>
                  <a:pt x="23" y="232"/>
                  <a:pt x="20" y="236"/>
                </a:cubicBezTo>
                <a:cubicBezTo>
                  <a:pt x="17" y="240"/>
                  <a:pt x="10" y="249"/>
                  <a:pt x="10" y="262"/>
                </a:cubicBezTo>
                <a:cubicBezTo>
                  <a:pt x="9" y="270"/>
                  <a:pt x="14" y="284"/>
                  <a:pt x="17" y="287"/>
                </a:cubicBezTo>
                <a:cubicBezTo>
                  <a:pt x="19" y="282"/>
                  <a:pt x="30" y="274"/>
                  <a:pt x="38" y="273"/>
                </a:cubicBezTo>
                <a:cubicBezTo>
                  <a:pt x="47" y="272"/>
                  <a:pt x="54" y="261"/>
                  <a:pt x="56" y="251"/>
                </a:cubicBezTo>
                <a:cubicBezTo>
                  <a:pt x="63" y="283"/>
                  <a:pt x="124" y="315"/>
                  <a:pt x="157" y="275"/>
                </a:cubicBezTo>
                <a:cubicBezTo>
                  <a:pt x="129" y="267"/>
                  <a:pt x="123" y="285"/>
                  <a:pt x="93" y="261"/>
                </a:cubicBezTo>
                <a:cubicBezTo>
                  <a:pt x="57" y="233"/>
                  <a:pt x="76" y="188"/>
                  <a:pt x="88" y="164"/>
                </a:cubicBezTo>
                <a:cubicBezTo>
                  <a:pt x="100" y="141"/>
                  <a:pt x="102" y="113"/>
                  <a:pt x="92" y="82"/>
                </a:cubicBezTo>
                <a:cubicBezTo>
                  <a:pt x="82" y="51"/>
                  <a:pt x="63" y="41"/>
                  <a:pt x="52" y="24"/>
                </a:cubicBezTo>
                <a:cubicBezTo>
                  <a:pt x="48" y="19"/>
                  <a:pt x="46" y="0"/>
                  <a:pt x="45" y="0"/>
                </a:cubicBezTo>
                <a:cubicBezTo>
                  <a:pt x="36" y="6"/>
                  <a:pt x="37" y="34"/>
                  <a:pt x="39" y="41"/>
                </a:cubicBezTo>
                <a:close/>
                <a:moveTo>
                  <a:pt x="96" y="278"/>
                </a:moveTo>
                <a:cubicBezTo>
                  <a:pt x="116" y="288"/>
                  <a:pt x="134" y="282"/>
                  <a:pt x="145" y="278"/>
                </a:cubicBezTo>
                <a:cubicBezTo>
                  <a:pt x="135" y="287"/>
                  <a:pt x="111" y="291"/>
                  <a:pt x="90" y="277"/>
                </a:cubicBezTo>
                <a:cubicBezTo>
                  <a:pt x="63" y="260"/>
                  <a:pt x="65" y="236"/>
                  <a:pt x="65" y="236"/>
                </a:cubicBezTo>
                <a:cubicBezTo>
                  <a:pt x="65" y="236"/>
                  <a:pt x="71" y="264"/>
                  <a:pt x="96" y="278"/>
                </a:cubicBezTo>
                <a:close/>
                <a:moveTo>
                  <a:pt x="58" y="224"/>
                </a:moveTo>
                <a:cubicBezTo>
                  <a:pt x="51" y="235"/>
                  <a:pt x="42" y="240"/>
                  <a:pt x="32" y="249"/>
                </a:cubicBezTo>
                <a:cubicBezTo>
                  <a:pt x="21" y="259"/>
                  <a:pt x="18" y="274"/>
                  <a:pt x="18" y="274"/>
                </a:cubicBezTo>
                <a:cubicBezTo>
                  <a:pt x="18" y="274"/>
                  <a:pt x="13" y="256"/>
                  <a:pt x="33" y="241"/>
                </a:cubicBezTo>
                <a:cubicBezTo>
                  <a:pt x="39" y="237"/>
                  <a:pt x="47" y="230"/>
                  <a:pt x="52" y="224"/>
                </a:cubicBezTo>
                <a:cubicBezTo>
                  <a:pt x="62" y="211"/>
                  <a:pt x="68" y="199"/>
                  <a:pt x="68" y="199"/>
                </a:cubicBezTo>
                <a:cubicBezTo>
                  <a:pt x="68" y="199"/>
                  <a:pt x="70" y="202"/>
                  <a:pt x="58" y="224"/>
                </a:cubicBezTo>
                <a:close/>
                <a:moveTo>
                  <a:pt x="33" y="197"/>
                </a:moveTo>
                <a:cubicBezTo>
                  <a:pt x="52" y="188"/>
                  <a:pt x="75" y="166"/>
                  <a:pt x="75" y="166"/>
                </a:cubicBezTo>
                <a:cubicBezTo>
                  <a:pt x="75" y="166"/>
                  <a:pt x="69" y="186"/>
                  <a:pt x="31" y="204"/>
                </a:cubicBezTo>
                <a:cubicBezTo>
                  <a:pt x="19" y="209"/>
                  <a:pt x="7" y="228"/>
                  <a:pt x="7" y="228"/>
                </a:cubicBezTo>
                <a:cubicBezTo>
                  <a:pt x="7" y="228"/>
                  <a:pt x="10" y="209"/>
                  <a:pt x="33" y="197"/>
                </a:cubicBezTo>
                <a:close/>
                <a:moveTo>
                  <a:pt x="73" y="61"/>
                </a:moveTo>
                <a:cubicBezTo>
                  <a:pt x="73" y="61"/>
                  <a:pt x="80" y="98"/>
                  <a:pt x="59" y="115"/>
                </a:cubicBezTo>
                <a:cubicBezTo>
                  <a:pt x="40" y="131"/>
                  <a:pt x="26" y="130"/>
                  <a:pt x="16" y="151"/>
                </a:cubicBezTo>
                <a:cubicBezTo>
                  <a:pt x="19" y="138"/>
                  <a:pt x="23" y="128"/>
                  <a:pt x="40" y="120"/>
                </a:cubicBezTo>
                <a:cubicBezTo>
                  <a:pt x="67" y="108"/>
                  <a:pt x="72" y="90"/>
                  <a:pt x="70" y="54"/>
                </a:cubicBezTo>
                <a:cubicBezTo>
                  <a:pt x="70" y="55"/>
                  <a:pt x="73" y="61"/>
                  <a:pt x="73" y="61"/>
                </a:cubicBezTo>
                <a:close/>
              </a:path>
            </a:pathLst>
          </a:custGeom>
          <a:gradFill flip="none" rotWithShape="1">
            <a:gsLst>
              <a:gs pos="100000">
                <a:srgbClr val="FFC000"/>
              </a:gs>
              <a:gs pos="14000">
                <a:srgbClr val="C89800"/>
              </a:gs>
              <a:gs pos="60000">
                <a:schemeClr val="accent4">
                  <a:lumMod val="20000"/>
                  <a:lumOff val="80000"/>
                </a:schemeClr>
              </a:gs>
              <a:gs pos="41000">
                <a:srgbClr val="FFC000"/>
              </a:gs>
            </a:gsLst>
            <a:lin ang="2700000" scaled="1"/>
            <a:tileRect/>
          </a:gra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31"/>
          </a:p>
        </p:txBody>
      </p:sp>
      <p:sp>
        <p:nvSpPr>
          <p:cNvPr id="576" name="Freeform 5311">
            <a:extLst>
              <a:ext uri="{FF2B5EF4-FFF2-40B4-BE49-F238E27FC236}">
                <a16:creationId xmlns:a16="http://schemas.microsoft.com/office/drawing/2014/main" id="{A21C5FDF-534F-441E-AD82-B4EF3416A11F}"/>
              </a:ext>
            </a:extLst>
          </p:cNvPr>
          <p:cNvSpPr>
            <a:spLocks/>
          </p:cNvSpPr>
          <p:nvPr/>
        </p:nvSpPr>
        <p:spPr bwMode="auto">
          <a:xfrm>
            <a:off x="2361784" y="5702729"/>
            <a:ext cx="400285" cy="436923"/>
          </a:xfrm>
          <a:custGeom>
            <a:avLst/>
            <a:gdLst>
              <a:gd name="T0" fmla="*/ 0 w 305"/>
              <a:gd name="T1" fmla="*/ 0 h 332"/>
              <a:gd name="T2" fmla="*/ 0 w 305"/>
              <a:gd name="T3" fmla="*/ 230 h 332"/>
              <a:gd name="T4" fmla="*/ 152 w 305"/>
              <a:gd name="T5" fmla="*/ 332 h 332"/>
              <a:gd name="T6" fmla="*/ 305 w 305"/>
              <a:gd name="T7" fmla="*/ 230 h 332"/>
              <a:gd name="T8" fmla="*/ 305 w 305"/>
              <a:gd name="T9" fmla="*/ 0 h 332"/>
              <a:gd name="T10" fmla="*/ 0 w 305"/>
              <a:gd name="T11" fmla="*/ 0 h 3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05" h="332">
                <a:moveTo>
                  <a:pt x="0" y="0"/>
                </a:moveTo>
                <a:cubicBezTo>
                  <a:pt x="0" y="0"/>
                  <a:pt x="0" y="165"/>
                  <a:pt x="0" y="230"/>
                </a:cubicBezTo>
                <a:cubicBezTo>
                  <a:pt x="0" y="292"/>
                  <a:pt x="152" y="332"/>
                  <a:pt x="152" y="332"/>
                </a:cubicBezTo>
                <a:cubicBezTo>
                  <a:pt x="152" y="332"/>
                  <a:pt x="305" y="292"/>
                  <a:pt x="305" y="230"/>
                </a:cubicBezTo>
                <a:cubicBezTo>
                  <a:pt x="305" y="165"/>
                  <a:pt x="305" y="0"/>
                  <a:pt x="305" y="0"/>
                </a:cubicBezTo>
                <a:lnTo>
                  <a:pt x="0" y="0"/>
                </a:lnTo>
                <a:close/>
              </a:path>
            </a:pathLst>
          </a:custGeom>
          <a:noFill/>
          <a:ln w="65088" cap="flat">
            <a:gradFill>
              <a:gsLst>
                <a:gs pos="83000">
                  <a:srgbClr val="FFC000"/>
                </a:gs>
                <a:gs pos="34000">
                  <a:schemeClr val="accent4">
                    <a:lumMod val="40000"/>
                    <a:lumOff val="60000"/>
                  </a:schemeClr>
                </a:gs>
                <a:gs pos="5263">
                  <a:srgbClr val="FFC000"/>
                </a:gs>
                <a:gs pos="100000">
                  <a:schemeClr val="accent4">
                    <a:lumMod val="20000"/>
                    <a:lumOff val="80000"/>
                  </a:schemeClr>
                </a:gs>
              </a:gsLst>
              <a:lin ang="5400000" scaled="1"/>
            </a:gradFill>
            <a:prstDash val="solid"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31"/>
          </a:p>
        </p:txBody>
      </p:sp>
      <p:sp>
        <p:nvSpPr>
          <p:cNvPr id="577" name="Freeform 5312">
            <a:extLst>
              <a:ext uri="{FF2B5EF4-FFF2-40B4-BE49-F238E27FC236}">
                <a16:creationId xmlns:a16="http://schemas.microsoft.com/office/drawing/2014/main" id="{000A96B3-A799-4C8A-A010-ECDFB6545083}"/>
              </a:ext>
            </a:extLst>
          </p:cNvPr>
          <p:cNvSpPr>
            <a:spLocks/>
          </p:cNvSpPr>
          <p:nvPr/>
        </p:nvSpPr>
        <p:spPr bwMode="auto">
          <a:xfrm>
            <a:off x="2388092" y="5733911"/>
            <a:ext cx="347667" cy="382746"/>
          </a:xfrm>
          <a:custGeom>
            <a:avLst/>
            <a:gdLst>
              <a:gd name="T0" fmla="*/ 132 w 265"/>
              <a:gd name="T1" fmla="*/ 291 h 291"/>
              <a:gd name="T2" fmla="*/ 265 w 265"/>
              <a:gd name="T3" fmla="*/ 210 h 291"/>
              <a:gd name="T4" fmla="*/ 265 w 265"/>
              <a:gd name="T5" fmla="*/ 0 h 291"/>
              <a:gd name="T6" fmla="*/ 0 w 265"/>
              <a:gd name="T7" fmla="*/ 0 h 291"/>
              <a:gd name="T8" fmla="*/ 0 w 265"/>
              <a:gd name="T9" fmla="*/ 210 h 291"/>
              <a:gd name="T10" fmla="*/ 132 w 265"/>
              <a:gd name="T11" fmla="*/ 291 h 2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65" h="291">
                <a:moveTo>
                  <a:pt x="132" y="291"/>
                </a:moveTo>
                <a:cubicBezTo>
                  <a:pt x="188" y="276"/>
                  <a:pt x="265" y="241"/>
                  <a:pt x="265" y="210"/>
                </a:cubicBezTo>
                <a:cubicBezTo>
                  <a:pt x="265" y="0"/>
                  <a:pt x="265" y="0"/>
                  <a:pt x="26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0"/>
                  <a:pt x="0" y="210"/>
                  <a:pt x="0" y="210"/>
                </a:cubicBezTo>
                <a:cubicBezTo>
                  <a:pt x="0" y="241"/>
                  <a:pt x="77" y="276"/>
                  <a:pt x="132" y="291"/>
                </a:cubicBezTo>
                <a:close/>
              </a:path>
            </a:pathLst>
          </a:custGeom>
          <a:noFill/>
          <a:ln w="22225" cap="flat">
            <a:gradFill>
              <a:gsLst>
                <a:gs pos="83000">
                  <a:srgbClr val="FFC000"/>
                </a:gs>
                <a:gs pos="34000">
                  <a:schemeClr val="accent4">
                    <a:lumMod val="40000"/>
                    <a:lumOff val="60000"/>
                  </a:schemeClr>
                </a:gs>
                <a:gs pos="5263">
                  <a:srgbClr val="FFC000"/>
                </a:gs>
                <a:gs pos="100000">
                  <a:schemeClr val="accent4">
                    <a:lumMod val="20000"/>
                    <a:lumOff val="80000"/>
                  </a:schemeClr>
                </a:gs>
              </a:gsLst>
              <a:lin ang="5400000" scaled="1"/>
            </a:gradFill>
            <a:prstDash val="solid"/>
            <a:miter lim="800000"/>
            <a:headEnd/>
            <a:tailEnd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31"/>
          </a:p>
        </p:txBody>
      </p:sp>
      <p:sp>
        <p:nvSpPr>
          <p:cNvPr id="578" name="Freeform 5313">
            <a:extLst>
              <a:ext uri="{FF2B5EF4-FFF2-40B4-BE49-F238E27FC236}">
                <a16:creationId xmlns:a16="http://schemas.microsoft.com/office/drawing/2014/main" id="{405A4F61-2CBC-47E6-91D9-8709FDC0F755}"/>
              </a:ext>
            </a:extLst>
          </p:cNvPr>
          <p:cNvSpPr>
            <a:spLocks/>
          </p:cNvSpPr>
          <p:nvPr/>
        </p:nvSpPr>
        <p:spPr bwMode="auto">
          <a:xfrm rot="10800000">
            <a:off x="2064646" y="6178629"/>
            <a:ext cx="1001687" cy="10524"/>
          </a:xfrm>
          <a:custGeom>
            <a:avLst/>
            <a:gdLst>
              <a:gd name="T0" fmla="*/ 0 w 763"/>
              <a:gd name="T1" fmla="*/ 4 h 8"/>
              <a:gd name="T2" fmla="*/ 33 w 763"/>
              <a:gd name="T3" fmla="*/ 3 h 8"/>
              <a:gd name="T4" fmla="*/ 119 w 763"/>
              <a:gd name="T5" fmla="*/ 2 h 8"/>
              <a:gd name="T6" fmla="*/ 241 w 763"/>
              <a:gd name="T7" fmla="*/ 1 h 8"/>
              <a:gd name="T8" fmla="*/ 381 w 763"/>
              <a:gd name="T9" fmla="*/ 0 h 8"/>
              <a:gd name="T10" fmla="*/ 521 w 763"/>
              <a:gd name="T11" fmla="*/ 1 h 8"/>
              <a:gd name="T12" fmla="*/ 643 w 763"/>
              <a:gd name="T13" fmla="*/ 2 h 8"/>
              <a:gd name="T14" fmla="*/ 730 w 763"/>
              <a:gd name="T15" fmla="*/ 3 h 8"/>
              <a:gd name="T16" fmla="*/ 763 w 763"/>
              <a:gd name="T17" fmla="*/ 4 h 8"/>
              <a:gd name="T18" fmla="*/ 730 w 763"/>
              <a:gd name="T19" fmla="*/ 5 h 8"/>
              <a:gd name="T20" fmla="*/ 643 w 763"/>
              <a:gd name="T21" fmla="*/ 6 h 8"/>
              <a:gd name="T22" fmla="*/ 521 w 763"/>
              <a:gd name="T23" fmla="*/ 8 h 8"/>
              <a:gd name="T24" fmla="*/ 381 w 763"/>
              <a:gd name="T25" fmla="*/ 8 h 8"/>
              <a:gd name="T26" fmla="*/ 241 w 763"/>
              <a:gd name="T27" fmla="*/ 8 h 8"/>
              <a:gd name="T28" fmla="*/ 119 w 763"/>
              <a:gd name="T29" fmla="*/ 6 h 8"/>
              <a:gd name="T30" fmla="*/ 33 w 763"/>
              <a:gd name="T31" fmla="*/ 5 h 8"/>
              <a:gd name="T32" fmla="*/ 0 w 763"/>
              <a:gd name="T33" fmla="*/ 4 h 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63" h="8">
                <a:moveTo>
                  <a:pt x="0" y="4"/>
                </a:moveTo>
                <a:cubicBezTo>
                  <a:pt x="0" y="4"/>
                  <a:pt x="12" y="4"/>
                  <a:pt x="33" y="3"/>
                </a:cubicBezTo>
                <a:cubicBezTo>
                  <a:pt x="53" y="3"/>
                  <a:pt x="83" y="2"/>
                  <a:pt x="119" y="2"/>
                </a:cubicBezTo>
                <a:cubicBezTo>
                  <a:pt x="155" y="2"/>
                  <a:pt x="196" y="1"/>
                  <a:pt x="241" y="1"/>
                </a:cubicBezTo>
                <a:cubicBezTo>
                  <a:pt x="286" y="1"/>
                  <a:pt x="334" y="0"/>
                  <a:pt x="381" y="0"/>
                </a:cubicBezTo>
                <a:cubicBezTo>
                  <a:pt x="429" y="0"/>
                  <a:pt x="477" y="1"/>
                  <a:pt x="521" y="1"/>
                </a:cubicBezTo>
                <a:cubicBezTo>
                  <a:pt x="566" y="1"/>
                  <a:pt x="608" y="2"/>
                  <a:pt x="643" y="2"/>
                </a:cubicBezTo>
                <a:cubicBezTo>
                  <a:pt x="679" y="2"/>
                  <a:pt x="709" y="3"/>
                  <a:pt x="730" y="3"/>
                </a:cubicBezTo>
                <a:cubicBezTo>
                  <a:pt x="751" y="4"/>
                  <a:pt x="763" y="4"/>
                  <a:pt x="763" y="4"/>
                </a:cubicBezTo>
                <a:cubicBezTo>
                  <a:pt x="763" y="4"/>
                  <a:pt x="751" y="5"/>
                  <a:pt x="730" y="5"/>
                </a:cubicBezTo>
                <a:cubicBezTo>
                  <a:pt x="709" y="5"/>
                  <a:pt x="679" y="6"/>
                  <a:pt x="643" y="6"/>
                </a:cubicBezTo>
                <a:cubicBezTo>
                  <a:pt x="608" y="7"/>
                  <a:pt x="566" y="8"/>
                  <a:pt x="521" y="8"/>
                </a:cubicBezTo>
                <a:cubicBezTo>
                  <a:pt x="477" y="8"/>
                  <a:pt x="429" y="8"/>
                  <a:pt x="381" y="8"/>
                </a:cubicBezTo>
                <a:cubicBezTo>
                  <a:pt x="334" y="8"/>
                  <a:pt x="286" y="8"/>
                  <a:pt x="241" y="8"/>
                </a:cubicBezTo>
                <a:cubicBezTo>
                  <a:pt x="196" y="8"/>
                  <a:pt x="155" y="7"/>
                  <a:pt x="119" y="6"/>
                </a:cubicBezTo>
                <a:cubicBezTo>
                  <a:pt x="83" y="6"/>
                  <a:pt x="53" y="5"/>
                  <a:pt x="33" y="5"/>
                </a:cubicBezTo>
                <a:cubicBezTo>
                  <a:pt x="12" y="5"/>
                  <a:pt x="0" y="4"/>
                  <a:pt x="0" y="4"/>
                </a:cubicBezTo>
                <a:close/>
              </a:path>
            </a:pathLst>
          </a:custGeom>
          <a:gradFill>
            <a:gsLst>
              <a:gs pos="100000">
                <a:srgbClr val="FFC000"/>
              </a:gs>
              <a:gs pos="8772">
                <a:srgbClr val="FFC000"/>
              </a:gs>
              <a:gs pos="37000">
                <a:schemeClr val="accent4">
                  <a:lumMod val="40000"/>
                  <a:lumOff val="6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31"/>
          </a:p>
        </p:txBody>
      </p:sp>
      <p:sp>
        <p:nvSpPr>
          <p:cNvPr id="579" name="Freeform 5314">
            <a:extLst>
              <a:ext uri="{FF2B5EF4-FFF2-40B4-BE49-F238E27FC236}">
                <a16:creationId xmlns:a16="http://schemas.microsoft.com/office/drawing/2014/main" id="{C4B32F23-2506-43F4-8A9D-8AED4F14F8F3}"/>
              </a:ext>
            </a:extLst>
          </p:cNvPr>
          <p:cNvSpPr>
            <a:spLocks/>
          </p:cNvSpPr>
          <p:nvPr/>
        </p:nvSpPr>
        <p:spPr bwMode="auto">
          <a:xfrm rot="10800000">
            <a:off x="2067375" y="6370087"/>
            <a:ext cx="1001687" cy="10524"/>
          </a:xfrm>
          <a:custGeom>
            <a:avLst/>
            <a:gdLst>
              <a:gd name="T0" fmla="*/ 0 w 763"/>
              <a:gd name="T1" fmla="*/ 4 h 8"/>
              <a:gd name="T2" fmla="*/ 33 w 763"/>
              <a:gd name="T3" fmla="*/ 3 h 8"/>
              <a:gd name="T4" fmla="*/ 119 w 763"/>
              <a:gd name="T5" fmla="*/ 1 h 8"/>
              <a:gd name="T6" fmla="*/ 241 w 763"/>
              <a:gd name="T7" fmla="*/ 0 h 8"/>
              <a:gd name="T8" fmla="*/ 381 w 763"/>
              <a:gd name="T9" fmla="*/ 0 h 8"/>
              <a:gd name="T10" fmla="*/ 521 w 763"/>
              <a:gd name="T11" fmla="*/ 0 h 8"/>
              <a:gd name="T12" fmla="*/ 643 w 763"/>
              <a:gd name="T13" fmla="*/ 1 h 8"/>
              <a:gd name="T14" fmla="*/ 730 w 763"/>
              <a:gd name="T15" fmla="*/ 3 h 8"/>
              <a:gd name="T16" fmla="*/ 763 w 763"/>
              <a:gd name="T17" fmla="*/ 4 h 8"/>
              <a:gd name="T18" fmla="*/ 730 w 763"/>
              <a:gd name="T19" fmla="*/ 4 h 8"/>
              <a:gd name="T20" fmla="*/ 643 w 763"/>
              <a:gd name="T21" fmla="*/ 6 h 8"/>
              <a:gd name="T22" fmla="*/ 521 w 763"/>
              <a:gd name="T23" fmla="*/ 7 h 8"/>
              <a:gd name="T24" fmla="*/ 381 w 763"/>
              <a:gd name="T25" fmla="*/ 8 h 8"/>
              <a:gd name="T26" fmla="*/ 241 w 763"/>
              <a:gd name="T27" fmla="*/ 7 h 8"/>
              <a:gd name="T28" fmla="*/ 119 w 763"/>
              <a:gd name="T29" fmla="*/ 6 h 8"/>
              <a:gd name="T30" fmla="*/ 33 w 763"/>
              <a:gd name="T31" fmla="*/ 4 h 8"/>
              <a:gd name="T32" fmla="*/ 0 w 763"/>
              <a:gd name="T33" fmla="*/ 4 h 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63" h="8">
                <a:moveTo>
                  <a:pt x="0" y="4"/>
                </a:moveTo>
                <a:cubicBezTo>
                  <a:pt x="0" y="4"/>
                  <a:pt x="12" y="3"/>
                  <a:pt x="33" y="3"/>
                </a:cubicBezTo>
                <a:cubicBezTo>
                  <a:pt x="53" y="3"/>
                  <a:pt x="83" y="2"/>
                  <a:pt x="119" y="1"/>
                </a:cubicBezTo>
                <a:cubicBezTo>
                  <a:pt x="155" y="1"/>
                  <a:pt x="196" y="0"/>
                  <a:pt x="241" y="0"/>
                </a:cubicBezTo>
                <a:cubicBezTo>
                  <a:pt x="286" y="0"/>
                  <a:pt x="334" y="0"/>
                  <a:pt x="381" y="0"/>
                </a:cubicBezTo>
                <a:cubicBezTo>
                  <a:pt x="429" y="0"/>
                  <a:pt x="477" y="0"/>
                  <a:pt x="521" y="0"/>
                </a:cubicBezTo>
                <a:cubicBezTo>
                  <a:pt x="566" y="0"/>
                  <a:pt x="608" y="1"/>
                  <a:pt x="643" y="1"/>
                </a:cubicBezTo>
                <a:cubicBezTo>
                  <a:pt x="679" y="2"/>
                  <a:pt x="709" y="3"/>
                  <a:pt x="730" y="3"/>
                </a:cubicBezTo>
                <a:cubicBezTo>
                  <a:pt x="751" y="3"/>
                  <a:pt x="763" y="4"/>
                  <a:pt x="763" y="4"/>
                </a:cubicBezTo>
                <a:cubicBezTo>
                  <a:pt x="763" y="4"/>
                  <a:pt x="751" y="4"/>
                  <a:pt x="730" y="4"/>
                </a:cubicBezTo>
                <a:cubicBezTo>
                  <a:pt x="709" y="5"/>
                  <a:pt x="679" y="6"/>
                  <a:pt x="643" y="6"/>
                </a:cubicBezTo>
                <a:cubicBezTo>
                  <a:pt x="608" y="6"/>
                  <a:pt x="566" y="7"/>
                  <a:pt x="521" y="7"/>
                </a:cubicBezTo>
                <a:cubicBezTo>
                  <a:pt x="477" y="7"/>
                  <a:pt x="429" y="7"/>
                  <a:pt x="381" y="8"/>
                </a:cubicBezTo>
                <a:cubicBezTo>
                  <a:pt x="334" y="7"/>
                  <a:pt x="286" y="7"/>
                  <a:pt x="241" y="7"/>
                </a:cubicBezTo>
                <a:cubicBezTo>
                  <a:pt x="196" y="7"/>
                  <a:pt x="155" y="6"/>
                  <a:pt x="119" y="6"/>
                </a:cubicBezTo>
                <a:cubicBezTo>
                  <a:pt x="83" y="5"/>
                  <a:pt x="53" y="5"/>
                  <a:pt x="33" y="4"/>
                </a:cubicBezTo>
                <a:cubicBezTo>
                  <a:pt x="12" y="4"/>
                  <a:pt x="0" y="4"/>
                  <a:pt x="0" y="4"/>
                </a:cubicBezTo>
                <a:close/>
              </a:path>
            </a:pathLst>
          </a:custGeom>
          <a:gradFill>
            <a:gsLst>
              <a:gs pos="100000">
                <a:srgbClr val="FFC000"/>
              </a:gs>
              <a:gs pos="8772">
                <a:srgbClr val="FFC000"/>
              </a:gs>
              <a:gs pos="37000">
                <a:schemeClr val="accent4">
                  <a:lumMod val="40000"/>
                  <a:lumOff val="6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31"/>
          </a:p>
        </p:txBody>
      </p:sp>
      <p:sp>
        <p:nvSpPr>
          <p:cNvPr id="580" name="Freeform 5318">
            <a:extLst>
              <a:ext uri="{FF2B5EF4-FFF2-40B4-BE49-F238E27FC236}">
                <a16:creationId xmlns:a16="http://schemas.microsoft.com/office/drawing/2014/main" id="{A6DE9BF2-B83F-4196-8B55-D82B42E7087F}"/>
              </a:ext>
            </a:extLst>
          </p:cNvPr>
          <p:cNvSpPr>
            <a:spLocks noEditPoints="1"/>
          </p:cNvSpPr>
          <p:nvPr/>
        </p:nvSpPr>
        <p:spPr bwMode="auto">
          <a:xfrm>
            <a:off x="2233608" y="6405451"/>
            <a:ext cx="663764" cy="155904"/>
          </a:xfrm>
          <a:custGeom>
            <a:avLst/>
            <a:gdLst>
              <a:gd name="T0" fmla="*/ 556 w 718"/>
              <a:gd name="T1" fmla="*/ 20 h 166"/>
              <a:gd name="T2" fmla="*/ 507 w 718"/>
              <a:gd name="T3" fmla="*/ 1 h 166"/>
              <a:gd name="T4" fmla="*/ 495 w 718"/>
              <a:gd name="T5" fmla="*/ 60 h 166"/>
              <a:gd name="T6" fmla="*/ 410 w 718"/>
              <a:gd name="T7" fmla="*/ 104 h 166"/>
              <a:gd name="T8" fmla="*/ 399 w 718"/>
              <a:gd name="T9" fmla="*/ 87 h 166"/>
              <a:gd name="T10" fmla="*/ 396 w 718"/>
              <a:gd name="T11" fmla="*/ 51 h 166"/>
              <a:gd name="T12" fmla="*/ 359 w 718"/>
              <a:gd name="T13" fmla="*/ 125 h 166"/>
              <a:gd name="T14" fmla="*/ 321 w 718"/>
              <a:gd name="T15" fmla="*/ 51 h 166"/>
              <a:gd name="T16" fmla="*/ 318 w 718"/>
              <a:gd name="T17" fmla="*/ 87 h 166"/>
              <a:gd name="T18" fmla="*/ 308 w 718"/>
              <a:gd name="T19" fmla="*/ 104 h 166"/>
              <a:gd name="T20" fmla="*/ 222 w 718"/>
              <a:gd name="T21" fmla="*/ 60 h 166"/>
              <a:gd name="T22" fmla="*/ 211 w 718"/>
              <a:gd name="T23" fmla="*/ 1 h 166"/>
              <a:gd name="T24" fmla="*/ 162 w 718"/>
              <a:gd name="T25" fmla="*/ 20 h 166"/>
              <a:gd name="T26" fmla="*/ 27 w 718"/>
              <a:gd name="T27" fmla="*/ 95 h 166"/>
              <a:gd name="T28" fmla="*/ 26 w 718"/>
              <a:gd name="T29" fmla="*/ 61 h 166"/>
              <a:gd name="T30" fmla="*/ 42 w 718"/>
              <a:gd name="T31" fmla="*/ 45 h 166"/>
              <a:gd name="T32" fmla="*/ 22 w 718"/>
              <a:gd name="T33" fmla="*/ 78 h 166"/>
              <a:gd name="T34" fmla="*/ 174 w 718"/>
              <a:gd name="T35" fmla="*/ 33 h 166"/>
              <a:gd name="T36" fmla="*/ 109 w 718"/>
              <a:gd name="T37" fmla="*/ 68 h 166"/>
              <a:gd name="T38" fmla="*/ 147 w 718"/>
              <a:gd name="T39" fmla="*/ 124 h 166"/>
              <a:gd name="T40" fmla="*/ 133 w 718"/>
              <a:gd name="T41" fmla="*/ 99 h 166"/>
              <a:gd name="T42" fmla="*/ 115 w 718"/>
              <a:gd name="T43" fmla="*/ 77 h 166"/>
              <a:gd name="T44" fmla="*/ 180 w 718"/>
              <a:gd name="T45" fmla="*/ 98 h 166"/>
              <a:gd name="T46" fmla="*/ 194 w 718"/>
              <a:gd name="T47" fmla="*/ 107 h 166"/>
              <a:gd name="T48" fmla="*/ 327 w 718"/>
              <a:gd name="T49" fmla="*/ 129 h 166"/>
              <a:gd name="T50" fmla="*/ 359 w 718"/>
              <a:gd name="T51" fmla="*/ 166 h 166"/>
              <a:gd name="T52" fmla="*/ 391 w 718"/>
              <a:gd name="T53" fmla="*/ 129 h 166"/>
              <a:gd name="T54" fmla="*/ 524 w 718"/>
              <a:gd name="T55" fmla="*/ 107 h 166"/>
              <a:gd name="T56" fmla="*/ 538 w 718"/>
              <a:gd name="T57" fmla="*/ 98 h 166"/>
              <a:gd name="T58" fmla="*/ 603 w 718"/>
              <a:gd name="T59" fmla="*/ 77 h 166"/>
              <a:gd name="T60" fmla="*/ 584 w 718"/>
              <a:gd name="T61" fmla="*/ 99 h 166"/>
              <a:gd name="T62" fmla="*/ 571 w 718"/>
              <a:gd name="T63" fmla="*/ 124 h 166"/>
              <a:gd name="T64" fmla="*/ 608 w 718"/>
              <a:gd name="T65" fmla="*/ 68 h 166"/>
              <a:gd name="T66" fmla="*/ 544 w 718"/>
              <a:gd name="T67" fmla="*/ 33 h 166"/>
              <a:gd name="T68" fmla="*/ 695 w 718"/>
              <a:gd name="T69" fmla="*/ 78 h 166"/>
              <a:gd name="T70" fmla="*/ 676 w 718"/>
              <a:gd name="T71" fmla="*/ 45 h 166"/>
              <a:gd name="T72" fmla="*/ 692 w 718"/>
              <a:gd name="T73" fmla="*/ 61 h 166"/>
              <a:gd name="T74" fmla="*/ 691 w 718"/>
              <a:gd name="T75" fmla="*/ 95 h 166"/>
              <a:gd name="T76" fmla="*/ 212 w 718"/>
              <a:gd name="T77" fmla="*/ 11 h 166"/>
              <a:gd name="T78" fmla="*/ 201 w 718"/>
              <a:gd name="T79" fmla="*/ 20 h 166"/>
              <a:gd name="T80" fmla="*/ 359 w 718"/>
              <a:gd name="T81" fmla="*/ 135 h 166"/>
              <a:gd name="T82" fmla="*/ 505 w 718"/>
              <a:gd name="T83" fmla="*/ 24 h 166"/>
              <a:gd name="T84" fmla="*/ 517 w 718"/>
              <a:gd name="T85" fmla="*/ 25 h 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718" h="166">
                <a:moveTo>
                  <a:pt x="709" y="40"/>
                </a:moveTo>
                <a:cubicBezTo>
                  <a:pt x="700" y="18"/>
                  <a:pt x="674" y="9"/>
                  <a:pt x="652" y="9"/>
                </a:cubicBezTo>
                <a:cubicBezTo>
                  <a:pt x="620" y="9"/>
                  <a:pt x="588" y="16"/>
                  <a:pt x="556" y="20"/>
                </a:cubicBezTo>
                <a:cubicBezTo>
                  <a:pt x="547" y="21"/>
                  <a:pt x="539" y="22"/>
                  <a:pt x="531" y="24"/>
                </a:cubicBezTo>
                <a:cubicBezTo>
                  <a:pt x="530" y="24"/>
                  <a:pt x="529" y="24"/>
                  <a:pt x="528" y="24"/>
                </a:cubicBezTo>
                <a:cubicBezTo>
                  <a:pt x="526" y="12"/>
                  <a:pt x="520" y="2"/>
                  <a:pt x="507" y="1"/>
                </a:cubicBezTo>
                <a:cubicBezTo>
                  <a:pt x="492" y="0"/>
                  <a:pt x="490" y="18"/>
                  <a:pt x="496" y="27"/>
                </a:cubicBezTo>
                <a:cubicBezTo>
                  <a:pt x="500" y="34"/>
                  <a:pt x="508" y="36"/>
                  <a:pt x="516" y="36"/>
                </a:cubicBezTo>
                <a:cubicBezTo>
                  <a:pt x="513" y="46"/>
                  <a:pt x="506" y="55"/>
                  <a:pt x="495" y="60"/>
                </a:cubicBezTo>
                <a:cubicBezTo>
                  <a:pt x="495" y="60"/>
                  <a:pt x="495" y="60"/>
                  <a:pt x="495" y="60"/>
                </a:cubicBezTo>
                <a:cubicBezTo>
                  <a:pt x="488" y="63"/>
                  <a:pt x="482" y="66"/>
                  <a:pt x="477" y="70"/>
                </a:cubicBezTo>
                <a:cubicBezTo>
                  <a:pt x="457" y="82"/>
                  <a:pt x="435" y="105"/>
                  <a:pt x="410" y="104"/>
                </a:cubicBezTo>
                <a:cubicBezTo>
                  <a:pt x="396" y="103"/>
                  <a:pt x="374" y="88"/>
                  <a:pt x="385" y="71"/>
                </a:cubicBezTo>
                <a:cubicBezTo>
                  <a:pt x="389" y="64"/>
                  <a:pt x="398" y="58"/>
                  <a:pt x="407" y="64"/>
                </a:cubicBezTo>
                <a:cubicBezTo>
                  <a:pt x="417" y="71"/>
                  <a:pt x="415" y="89"/>
                  <a:pt x="399" y="87"/>
                </a:cubicBezTo>
                <a:cubicBezTo>
                  <a:pt x="393" y="85"/>
                  <a:pt x="390" y="96"/>
                  <a:pt x="397" y="97"/>
                </a:cubicBezTo>
                <a:cubicBezTo>
                  <a:pt x="409" y="99"/>
                  <a:pt x="426" y="91"/>
                  <a:pt x="425" y="76"/>
                </a:cubicBezTo>
                <a:cubicBezTo>
                  <a:pt x="424" y="60"/>
                  <a:pt x="412" y="50"/>
                  <a:pt x="396" y="51"/>
                </a:cubicBezTo>
                <a:cubicBezTo>
                  <a:pt x="381" y="53"/>
                  <a:pt x="372" y="68"/>
                  <a:pt x="372" y="82"/>
                </a:cubicBezTo>
                <a:cubicBezTo>
                  <a:pt x="373" y="100"/>
                  <a:pt x="388" y="111"/>
                  <a:pt x="404" y="114"/>
                </a:cubicBezTo>
                <a:cubicBezTo>
                  <a:pt x="389" y="119"/>
                  <a:pt x="374" y="122"/>
                  <a:pt x="359" y="125"/>
                </a:cubicBezTo>
                <a:cubicBezTo>
                  <a:pt x="343" y="122"/>
                  <a:pt x="329" y="119"/>
                  <a:pt x="314" y="114"/>
                </a:cubicBezTo>
                <a:cubicBezTo>
                  <a:pt x="329" y="111"/>
                  <a:pt x="345" y="100"/>
                  <a:pt x="346" y="82"/>
                </a:cubicBezTo>
                <a:cubicBezTo>
                  <a:pt x="346" y="68"/>
                  <a:pt x="337" y="53"/>
                  <a:pt x="321" y="51"/>
                </a:cubicBezTo>
                <a:cubicBezTo>
                  <a:pt x="306" y="50"/>
                  <a:pt x="294" y="60"/>
                  <a:pt x="293" y="76"/>
                </a:cubicBezTo>
                <a:cubicBezTo>
                  <a:pt x="292" y="91"/>
                  <a:pt x="309" y="99"/>
                  <a:pt x="321" y="97"/>
                </a:cubicBezTo>
                <a:cubicBezTo>
                  <a:pt x="328" y="96"/>
                  <a:pt x="325" y="85"/>
                  <a:pt x="318" y="87"/>
                </a:cubicBezTo>
                <a:cubicBezTo>
                  <a:pt x="303" y="89"/>
                  <a:pt x="301" y="71"/>
                  <a:pt x="311" y="64"/>
                </a:cubicBezTo>
                <a:cubicBezTo>
                  <a:pt x="319" y="58"/>
                  <a:pt x="328" y="64"/>
                  <a:pt x="333" y="71"/>
                </a:cubicBezTo>
                <a:cubicBezTo>
                  <a:pt x="344" y="88"/>
                  <a:pt x="322" y="103"/>
                  <a:pt x="308" y="104"/>
                </a:cubicBezTo>
                <a:cubicBezTo>
                  <a:pt x="282" y="105"/>
                  <a:pt x="261" y="82"/>
                  <a:pt x="241" y="70"/>
                </a:cubicBezTo>
                <a:cubicBezTo>
                  <a:pt x="235" y="66"/>
                  <a:pt x="229" y="63"/>
                  <a:pt x="223" y="60"/>
                </a:cubicBezTo>
                <a:cubicBezTo>
                  <a:pt x="223" y="60"/>
                  <a:pt x="223" y="60"/>
                  <a:pt x="222" y="60"/>
                </a:cubicBezTo>
                <a:cubicBezTo>
                  <a:pt x="212" y="55"/>
                  <a:pt x="204" y="46"/>
                  <a:pt x="201" y="36"/>
                </a:cubicBezTo>
                <a:cubicBezTo>
                  <a:pt x="210" y="36"/>
                  <a:pt x="217" y="34"/>
                  <a:pt x="222" y="27"/>
                </a:cubicBezTo>
                <a:cubicBezTo>
                  <a:pt x="228" y="18"/>
                  <a:pt x="226" y="0"/>
                  <a:pt x="211" y="1"/>
                </a:cubicBezTo>
                <a:cubicBezTo>
                  <a:pt x="197" y="2"/>
                  <a:pt x="191" y="12"/>
                  <a:pt x="190" y="24"/>
                </a:cubicBezTo>
                <a:cubicBezTo>
                  <a:pt x="189" y="24"/>
                  <a:pt x="188" y="24"/>
                  <a:pt x="187" y="24"/>
                </a:cubicBezTo>
                <a:cubicBezTo>
                  <a:pt x="179" y="22"/>
                  <a:pt x="170" y="21"/>
                  <a:pt x="162" y="20"/>
                </a:cubicBezTo>
                <a:cubicBezTo>
                  <a:pt x="130" y="16"/>
                  <a:pt x="97" y="9"/>
                  <a:pt x="65" y="9"/>
                </a:cubicBezTo>
                <a:cubicBezTo>
                  <a:pt x="44" y="9"/>
                  <a:pt x="18" y="18"/>
                  <a:pt x="9" y="40"/>
                </a:cubicBezTo>
                <a:cubicBezTo>
                  <a:pt x="0" y="60"/>
                  <a:pt x="6" y="85"/>
                  <a:pt x="27" y="95"/>
                </a:cubicBezTo>
                <a:cubicBezTo>
                  <a:pt x="44" y="103"/>
                  <a:pt x="65" y="97"/>
                  <a:pt x="74" y="80"/>
                </a:cubicBezTo>
                <a:cubicBezTo>
                  <a:pt x="82" y="65"/>
                  <a:pt x="75" y="39"/>
                  <a:pt x="57" y="35"/>
                </a:cubicBezTo>
                <a:cubicBezTo>
                  <a:pt x="39" y="30"/>
                  <a:pt x="22" y="41"/>
                  <a:pt x="26" y="61"/>
                </a:cubicBezTo>
                <a:cubicBezTo>
                  <a:pt x="30" y="79"/>
                  <a:pt x="55" y="75"/>
                  <a:pt x="59" y="61"/>
                </a:cubicBezTo>
                <a:cubicBezTo>
                  <a:pt x="61" y="54"/>
                  <a:pt x="51" y="51"/>
                  <a:pt x="49" y="58"/>
                </a:cubicBezTo>
                <a:cubicBezTo>
                  <a:pt x="45" y="70"/>
                  <a:pt x="29" y="54"/>
                  <a:pt x="42" y="45"/>
                </a:cubicBezTo>
                <a:cubicBezTo>
                  <a:pt x="49" y="40"/>
                  <a:pt x="59" y="46"/>
                  <a:pt x="63" y="53"/>
                </a:cubicBezTo>
                <a:cubicBezTo>
                  <a:pt x="71" y="63"/>
                  <a:pt x="66" y="78"/>
                  <a:pt x="56" y="84"/>
                </a:cubicBezTo>
                <a:cubicBezTo>
                  <a:pt x="45" y="91"/>
                  <a:pt x="31" y="87"/>
                  <a:pt x="22" y="78"/>
                </a:cubicBezTo>
                <a:cubicBezTo>
                  <a:pt x="13" y="69"/>
                  <a:pt x="14" y="52"/>
                  <a:pt x="20" y="41"/>
                </a:cubicBezTo>
                <a:cubicBezTo>
                  <a:pt x="33" y="17"/>
                  <a:pt x="67" y="19"/>
                  <a:pt x="90" y="21"/>
                </a:cubicBezTo>
                <a:cubicBezTo>
                  <a:pt x="118" y="24"/>
                  <a:pt x="146" y="29"/>
                  <a:pt x="174" y="33"/>
                </a:cubicBezTo>
                <a:cubicBezTo>
                  <a:pt x="179" y="33"/>
                  <a:pt x="184" y="34"/>
                  <a:pt x="190" y="35"/>
                </a:cubicBezTo>
                <a:cubicBezTo>
                  <a:pt x="191" y="41"/>
                  <a:pt x="193" y="46"/>
                  <a:pt x="196" y="50"/>
                </a:cubicBezTo>
                <a:cubicBezTo>
                  <a:pt x="167" y="43"/>
                  <a:pt x="130" y="42"/>
                  <a:pt x="109" y="68"/>
                </a:cubicBezTo>
                <a:cubicBezTo>
                  <a:pt x="103" y="76"/>
                  <a:pt x="99" y="87"/>
                  <a:pt x="100" y="98"/>
                </a:cubicBezTo>
                <a:cubicBezTo>
                  <a:pt x="101" y="109"/>
                  <a:pt x="107" y="119"/>
                  <a:pt x="116" y="124"/>
                </a:cubicBezTo>
                <a:cubicBezTo>
                  <a:pt x="126" y="130"/>
                  <a:pt x="138" y="130"/>
                  <a:pt x="147" y="124"/>
                </a:cubicBezTo>
                <a:cubicBezTo>
                  <a:pt x="155" y="118"/>
                  <a:pt x="161" y="104"/>
                  <a:pt x="156" y="95"/>
                </a:cubicBezTo>
                <a:cubicBezTo>
                  <a:pt x="150" y="86"/>
                  <a:pt x="136" y="83"/>
                  <a:pt x="128" y="89"/>
                </a:cubicBezTo>
                <a:cubicBezTo>
                  <a:pt x="122" y="93"/>
                  <a:pt x="128" y="103"/>
                  <a:pt x="133" y="99"/>
                </a:cubicBezTo>
                <a:cubicBezTo>
                  <a:pt x="144" y="91"/>
                  <a:pt x="149" y="106"/>
                  <a:pt x="143" y="114"/>
                </a:cubicBezTo>
                <a:cubicBezTo>
                  <a:pt x="137" y="121"/>
                  <a:pt x="127" y="118"/>
                  <a:pt x="121" y="114"/>
                </a:cubicBezTo>
                <a:cubicBezTo>
                  <a:pt x="107" y="106"/>
                  <a:pt x="108" y="89"/>
                  <a:pt x="115" y="77"/>
                </a:cubicBezTo>
                <a:cubicBezTo>
                  <a:pt x="130" y="52"/>
                  <a:pt x="167" y="55"/>
                  <a:pt x="191" y="61"/>
                </a:cubicBezTo>
                <a:cubicBezTo>
                  <a:pt x="198" y="63"/>
                  <a:pt x="205" y="65"/>
                  <a:pt x="211" y="67"/>
                </a:cubicBezTo>
                <a:cubicBezTo>
                  <a:pt x="195" y="71"/>
                  <a:pt x="180" y="79"/>
                  <a:pt x="180" y="98"/>
                </a:cubicBezTo>
                <a:cubicBezTo>
                  <a:pt x="179" y="119"/>
                  <a:pt x="207" y="130"/>
                  <a:pt x="217" y="110"/>
                </a:cubicBezTo>
                <a:cubicBezTo>
                  <a:pt x="221" y="104"/>
                  <a:pt x="211" y="99"/>
                  <a:pt x="208" y="105"/>
                </a:cubicBezTo>
                <a:cubicBezTo>
                  <a:pt x="205" y="110"/>
                  <a:pt x="198" y="111"/>
                  <a:pt x="194" y="107"/>
                </a:cubicBezTo>
                <a:cubicBezTo>
                  <a:pt x="189" y="103"/>
                  <a:pt x="190" y="95"/>
                  <a:pt x="193" y="90"/>
                </a:cubicBezTo>
                <a:cubicBezTo>
                  <a:pt x="199" y="79"/>
                  <a:pt x="214" y="77"/>
                  <a:pt x="226" y="76"/>
                </a:cubicBezTo>
                <a:cubicBezTo>
                  <a:pt x="255" y="101"/>
                  <a:pt x="290" y="119"/>
                  <a:pt x="327" y="129"/>
                </a:cubicBezTo>
                <a:cubicBezTo>
                  <a:pt x="325" y="131"/>
                  <a:pt x="325" y="136"/>
                  <a:pt x="328" y="137"/>
                </a:cubicBezTo>
                <a:cubicBezTo>
                  <a:pt x="328" y="137"/>
                  <a:pt x="354" y="164"/>
                  <a:pt x="354" y="164"/>
                </a:cubicBezTo>
                <a:cubicBezTo>
                  <a:pt x="356" y="166"/>
                  <a:pt x="358" y="166"/>
                  <a:pt x="359" y="166"/>
                </a:cubicBezTo>
                <a:cubicBezTo>
                  <a:pt x="360" y="166"/>
                  <a:pt x="361" y="166"/>
                  <a:pt x="363" y="164"/>
                </a:cubicBezTo>
                <a:cubicBezTo>
                  <a:pt x="363" y="164"/>
                  <a:pt x="389" y="137"/>
                  <a:pt x="389" y="137"/>
                </a:cubicBezTo>
                <a:cubicBezTo>
                  <a:pt x="392" y="136"/>
                  <a:pt x="393" y="131"/>
                  <a:pt x="391" y="129"/>
                </a:cubicBezTo>
                <a:cubicBezTo>
                  <a:pt x="428" y="119"/>
                  <a:pt x="462" y="101"/>
                  <a:pt x="492" y="76"/>
                </a:cubicBezTo>
                <a:cubicBezTo>
                  <a:pt x="504" y="77"/>
                  <a:pt x="519" y="79"/>
                  <a:pt x="525" y="90"/>
                </a:cubicBezTo>
                <a:cubicBezTo>
                  <a:pt x="527" y="95"/>
                  <a:pt x="529" y="103"/>
                  <a:pt x="524" y="107"/>
                </a:cubicBezTo>
                <a:cubicBezTo>
                  <a:pt x="519" y="111"/>
                  <a:pt x="512" y="110"/>
                  <a:pt x="510" y="105"/>
                </a:cubicBezTo>
                <a:cubicBezTo>
                  <a:pt x="506" y="99"/>
                  <a:pt x="497" y="104"/>
                  <a:pt x="500" y="110"/>
                </a:cubicBezTo>
                <a:cubicBezTo>
                  <a:pt x="510" y="130"/>
                  <a:pt x="539" y="119"/>
                  <a:pt x="538" y="98"/>
                </a:cubicBezTo>
                <a:cubicBezTo>
                  <a:pt x="537" y="79"/>
                  <a:pt x="523" y="71"/>
                  <a:pt x="506" y="67"/>
                </a:cubicBezTo>
                <a:cubicBezTo>
                  <a:pt x="513" y="65"/>
                  <a:pt x="520" y="63"/>
                  <a:pt x="527" y="61"/>
                </a:cubicBezTo>
                <a:cubicBezTo>
                  <a:pt x="551" y="55"/>
                  <a:pt x="588" y="52"/>
                  <a:pt x="603" y="77"/>
                </a:cubicBezTo>
                <a:cubicBezTo>
                  <a:pt x="610" y="89"/>
                  <a:pt x="611" y="106"/>
                  <a:pt x="597" y="114"/>
                </a:cubicBezTo>
                <a:cubicBezTo>
                  <a:pt x="590" y="118"/>
                  <a:pt x="581" y="121"/>
                  <a:pt x="575" y="114"/>
                </a:cubicBezTo>
                <a:cubicBezTo>
                  <a:pt x="568" y="106"/>
                  <a:pt x="574" y="91"/>
                  <a:pt x="584" y="99"/>
                </a:cubicBezTo>
                <a:cubicBezTo>
                  <a:pt x="590" y="103"/>
                  <a:pt x="595" y="93"/>
                  <a:pt x="590" y="89"/>
                </a:cubicBezTo>
                <a:cubicBezTo>
                  <a:pt x="581" y="83"/>
                  <a:pt x="568" y="86"/>
                  <a:pt x="562" y="95"/>
                </a:cubicBezTo>
                <a:cubicBezTo>
                  <a:pt x="556" y="104"/>
                  <a:pt x="562" y="118"/>
                  <a:pt x="571" y="124"/>
                </a:cubicBezTo>
                <a:cubicBezTo>
                  <a:pt x="580" y="130"/>
                  <a:pt x="592" y="130"/>
                  <a:pt x="601" y="124"/>
                </a:cubicBezTo>
                <a:cubicBezTo>
                  <a:pt x="611" y="119"/>
                  <a:pt x="617" y="109"/>
                  <a:pt x="618" y="98"/>
                </a:cubicBezTo>
                <a:cubicBezTo>
                  <a:pt x="619" y="87"/>
                  <a:pt x="615" y="76"/>
                  <a:pt x="608" y="68"/>
                </a:cubicBezTo>
                <a:cubicBezTo>
                  <a:pt x="588" y="42"/>
                  <a:pt x="551" y="43"/>
                  <a:pt x="522" y="50"/>
                </a:cubicBezTo>
                <a:cubicBezTo>
                  <a:pt x="525" y="46"/>
                  <a:pt x="527" y="41"/>
                  <a:pt x="528" y="35"/>
                </a:cubicBezTo>
                <a:cubicBezTo>
                  <a:pt x="534" y="34"/>
                  <a:pt x="539" y="33"/>
                  <a:pt x="544" y="33"/>
                </a:cubicBezTo>
                <a:cubicBezTo>
                  <a:pt x="572" y="29"/>
                  <a:pt x="600" y="24"/>
                  <a:pt x="628" y="21"/>
                </a:cubicBezTo>
                <a:cubicBezTo>
                  <a:pt x="650" y="19"/>
                  <a:pt x="685" y="17"/>
                  <a:pt x="697" y="41"/>
                </a:cubicBezTo>
                <a:cubicBezTo>
                  <a:pt x="703" y="52"/>
                  <a:pt x="705" y="69"/>
                  <a:pt x="695" y="78"/>
                </a:cubicBezTo>
                <a:cubicBezTo>
                  <a:pt x="687" y="87"/>
                  <a:pt x="672" y="91"/>
                  <a:pt x="661" y="84"/>
                </a:cubicBezTo>
                <a:cubicBezTo>
                  <a:pt x="651" y="78"/>
                  <a:pt x="647" y="63"/>
                  <a:pt x="654" y="53"/>
                </a:cubicBezTo>
                <a:cubicBezTo>
                  <a:pt x="659" y="46"/>
                  <a:pt x="668" y="40"/>
                  <a:pt x="676" y="45"/>
                </a:cubicBezTo>
                <a:cubicBezTo>
                  <a:pt x="688" y="54"/>
                  <a:pt x="673" y="70"/>
                  <a:pt x="669" y="58"/>
                </a:cubicBezTo>
                <a:cubicBezTo>
                  <a:pt x="667" y="51"/>
                  <a:pt x="656" y="54"/>
                  <a:pt x="658" y="61"/>
                </a:cubicBezTo>
                <a:cubicBezTo>
                  <a:pt x="663" y="75"/>
                  <a:pt x="688" y="79"/>
                  <a:pt x="692" y="61"/>
                </a:cubicBezTo>
                <a:cubicBezTo>
                  <a:pt x="696" y="41"/>
                  <a:pt x="678" y="30"/>
                  <a:pt x="660" y="35"/>
                </a:cubicBezTo>
                <a:cubicBezTo>
                  <a:pt x="642" y="39"/>
                  <a:pt x="635" y="65"/>
                  <a:pt x="643" y="80"/>
                </a:cubicBezTo>
                <a:cubicBezTo>
                  <a:pt x="652" y="97"/>
                  <a:pt x="674" y="103"/>
                  <a:pt x="691" y="95"/>
                </a:cubicBezTo>
                <a:cubicBezTo>
                  <a:pt x="712" y="85"/>
                  <a:pt x="718" y="60"/>
                  <a:pt x="709" y="40"/>
                </a:cubicBezTo>
                <a:close/>
                <a:moveTo>
                  <a:pt x="201" y="20"/>
                </a:moveTo>
                <a:cubicBezTo>
                  <a:pt x="202" y="12"/>
                  <a:pt x="207" y="10"/>
                  <a:pt x="212" y="11"/>
                </a:cubicBezTo>
                <a:cubicBezTo>
                  <a:pt x="216" y="13"/>
                  <a:pt x="219" y="19"/>
                  <a:pt x="213" y="24"/>
                </a:cubicBezTo>
                <a:cubicBezTo>
                  <a:pt x="209" y="26"/>
                  <a:pt x="203" y="25"/>
                  <a:pt x="200" y="25"/>
                </a:cubicBezTo>
                <a:cubicBezTo>
                  <a:pt x="201" y="23"/>
                  <a:pt x="201" y="21"/>
                  <a:pt x="201" y="20"/>
                </a:cubicBezTo>
                <a:close/>
                <a:moveTo>
                  <a:pt x="359" y="153"/>
                </a:moveTo>
                <a:cubicBezTo>
                  <a:pt x="354" y="148"/>
                  <a:pt x="348" y="142"/>
                  <a:pt x="343" y="137"/>
                </a:cubicBezTo>
                <a:cubicBezTo>
                  <a:pt x="348" y="137"/>
                  <a:pt x="353" y="136"/>
                  <a:pt x="359" y="135"/>
                </a:cubicBezTo>
                <a:cubicBezTo>
                  <a:pt x="364" y="136"/>
                  <a:pt x="369" y="137"/>
                  <a:pt x="375" y="137"/>
                </a:cubicBezTo>
                <a:cubicBezTo>
                  <a:pt x="369" y="142"/>
                  <a:pt x="364" y="148"/>
                  <a:pt x="359" y="153"/>
                </a:cubicBezTo>
                <a:close/>
                <a:moveTo>
                  <a:pt x="505" y="24"/>
                </a:moveTo>
                <a:cubicBezTo>
                  <a:pt x="498" y="19"/>
                  <a:pt x="501" y="13"/>
                  <a:pt x="506" y="11"/>
                </a:cubicBezTo>
                <a:cubicBezTo>
                  <a:pt x="510" y="10"/>
                  <a:pt x="515" y="12"/>
                  <a:pt x="516" y="20"/>
                </a:cubicBezTo>
                <a:cubicBezTo>
                  <a:pt x="517" y="21"/>
                  <a:pt x="517" y="23"/>
                  <a:pt x="517" y="25"/>
                </a:cubicBezTo>
                <a:cubicBezTo>
                  <a:pt x="515" y="25"/>
                  <a:pt x="509" y="26"/>
                  <a:pt x="505" y="24"/>
                </a:cubicBezTo>
                <a:close/>
              </a:path>
            </a:pathLst>
          </a:custGeom>
          <a:gradFill>
            <a:gsLst>
              <a:gs pos="100000">
                <a:srgbClr val="FFC000"/>
              </a:gs>
              <a:gs pos="7895">
                <a:srgbClr val="FFC000"/>
              </a:gs>
              <a:gs pos="49117">
                <a:schemeClr val="accent4">
                  <a:lumMod val="60000"/>
                  <a:lumOff val="40000"/>
                </a:schemeClr>
              </a:gs>
              <a:gs pos="78000">
                <a:schemeClr val="accent4">
                  <a:lumMod val="20000"/>
                  <a:lumOff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31"/>
          </a:p>
        </p:txBody>
      </p:sp>
      <p:sp>
        <p:nvSpPr>
          <p:cNvPr id="581" name="TextBox 580">
            <a:extLst>
              <a:ext uri="{FF2B5EF4-FFF2-40B4-BE49-F238E27FC236}">
                <a16:creationId xmlns:a16="http://schemas.microsoft.com/office/drawing/2014/main" id="{067CE5ED-6986-4132-9C94-AFDEF9C3FEC6}"/>
              </a:ext>
            </a:extLst>
          </p:cNvPr>
          <p:cNvSpPr txBox="1"/>
          <p:nvPr/>
        </p:nvSpPr>
        <p:spPr>
          <a:xfrm>
            <a:off x="3076590" y="5727473"/>
            <a:ext cx="1846306" cy="859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62" dirty="0">
                <a:gradFill>
                  <a:gsLst>
                    <a:gs pos="100000">
                      <a:srgbClr val="FFC000"/>
                    </a:gs>
                    <a:gs pos="5263">
                      <a:schemeClr val="accent4">
                        <a:lumMod val="20000"/>
                        <a:lumOff val="80000"/>
                      </a:schemeClr>
                    </a:gs>
                    <a:gs pos="31581">
                      <a:schemeClr val="accent4">
                        <a:lumMod val="60000"/>
                        <a:lumOff val="40000"/>
                      </a:schemeClr>
                    </a:gs>
                    <a:gs pos="54000">
                      <a:srgbClr val="C89800"/>
                    </a:gs>
                  </a:gsLst>
                  <a:path path="circle">
                    <a:fillToRect l="50000" t="50000" r="50000" b="50000"/>
                  </a:path>
                </a:gra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Baskerville Old Face" panose="02020602080505020303" pitchFamily="18" charset="0"/>
              </a:rPr>
              <a:t>TRINITY HOTEL</a:t>
            </a:r>
          </a:p>
          <a:p>
            <a:r>
              <a:rPr lang="en-US" sz="1662" dirty="0">
                <a:gradFill>
                  <a:gsLst>
                    <a:gs pos="100000">
                      <a:srgbClr val="FFC000"/>
                    </a:gs>
                    <a:gs pos="5263">
                      <a:schemeClr val="accent4">
                        <a:lumMod val="20000"/>
                        <a:lumOff val="80000"/>
                      </a:schemeClr>
                    </a:gs>
                    <a:gs pos="31581">
                      <a:schemeClr val="accent4">
                        <a:lumMod val="60000"/>
                        <a:lumOff val="40000"/>
                      </a:schemeClr>
                    </a:gs>
                    <a:gs pos="54000">
                      <a:srgbClr val="C89800"/>
                    </a:gs>
                  </a:gsLst>
                  <a:path path="circle">
                    <a:fillToRect l="50000" t="50000" r="50000" b="50000"/>
                  </a:path>
                </a:gra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Baskerville Old Face" panose="02020602080505020303" pitchFamily="18" charset="0"/>
              </a:rPr>
              <a:t>South Wales </a:t>
            </a:r>
          </a:p>
          <a:p>
            <a:r>
              <a:rPr lang="en-US" sz="1662" dirty="0">
                <a:gradFill>
                  <a:gsLst>
                    <a:gs pos="100000">
                      <a:srgbClr val="FFC000"/>
                    </a:gs>
                    <a:gs pos="5263">
                      <a:schemeClr val="accent4">
                        <a:lumMod val="20000"/>
                        <a:lumOff val="80000"/>
                      </a:schemeClr>
                    </a:gs>
                    <a:gs pos="31581">
                      <a:schemeClr val="accent4">
                        <a:lumMod val="60000"/>
                        <a:lumOff val="40000"/>
                      </a:schemeClr>
                    </a:gs>
                    <a:gs pos="54000">
                      <a:srgbClr val="C89800"/>
                    </a:gs>
                  </a:gsLst>
                  <a:path path="circle">
                    <a:fillToRect l="50000" t="50000" r="50000" b="50000"/>
                  </a:path>
                </a:gra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Baskerville Old Face" panose="02020602080505020303" pitchFamily="18" charset="0"/>
              </a:rPr>
              <a:t>+1 23456789</a:t>
            </a:r>
          </a:p>
        </p:txBody>
      </p:sp>
      <p:sp>
        <p:nvSpPr>
          <p:cNvPr id="582" name="TextBox 581">
            <a:extLst>
              <a:ext uri="{FF2B5EF4-FFF2-40B4-BE49-F238E27FC236}">
                <a16:creationId xmlns:a16="http://schemas.microsoft.com/office/drawing/2014/main" id="{27854C0E-4553-4F3E-B896-42F54F201669}"/>
              </a:ext>
            </a:extLst>
          </p:cNvPr>
          <p:cNvSpPr txBox="1"/>
          <p:nvPr/>
        </p:nvSpPr>
        <p:spPr>
          <a:xfrm>
            <a:off x="2452137" y="5676134"/>
            <a:ext cx="238851" cy="518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769" dirty="0">
                <a:solidFill>
                  <a:srgbClr val="FFC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Castellar" panose="020A0402060406010301" pitchFamily="18" charset="0"/>
              </a:rPr>
              <a:t>T</a:t>
            </a:r>
          </a:p>
        </p:txBody>
      </p:sp>
      <p:pic>
        <p:nvPicPr>
          <p:cNvPr id="573" name="Picture 572">
            <a:extLst>
              <a:ext uri="{FF2B5EF4-FFF2-40B4-BE49-F238E27FC236}">
                <a16:creationId xmlns:a16="http://schemas.microsoft.com/office/drawing/2014/main" id="{E7CB64BB-67F6-47C3-A062-CBE6ECB5019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63" y="5571177"/>
            <a:ext cx="280569" cy="280569"/>
          </a:xfrm>
          <a:prstGeom prst="rect">
            <a:avLst/>
          </a:prstGeom>
        </p:spPr>
      </p:pic>
      <p:grpSp>
        <p:nvGrpSpPr>
          <p:cNvPr id="546" name="Group 545">
            <a:extLst>
              <a:ext uri="{FF2B5EF4-FFF2-40B4-BE49-F238E27FC236}">
                <a16:creationId xmlns:a16="http://schemas.microsoft.com/office/drawing/2014/main" id="{633370F8-4F83-43A4-8958-973D68072D18}"/>
              </a:ext>
            </a:extLst>
          </p:cNvPr>
          <p:cNvGrpSpPr/>
          <p:nvPr/>
        </p:nvGrpSpPr>
        <p:grpSpPr>
          <a:xfrm>
            <a:off x="9401181" y="23747"/>
            <a:ext cx="1364634" cy="2117563"/>
            <a:chOff x="5792032" y="40640"/>
            <a:chExt cx="2783302" cy="4318974"/>
          </a:xfrm>
        </p:grpSpPr>
        <p:sp>
          <p:nvSpPr>
            <p:cNvPr id="557" name="Rectangle 26">
              <a:extLst>
                <a:ext uri="{FF2B5EF4-FFF2-40B4-BE49-F238E27FC236}">
                  <a16:creationId xmlns:a16="http://schemas.microsoft.com/office/drawing/2014/main" id="{1FE3AF3E-8E24-402C-9FB9-644011686609}"/>
                </a:ext>
              </a:extLst>
            </p:cNvPr>
            <p:cNvSpPr/>
            <p:nvPr/>
          </p:nvSpPr>
          <p:spPr>
            <a:xfrm>
              <a:off x="5966535" y="40640"/>
              <a:ext cx="2438400" cy="4318974"/>
            </a:xfrm>
            <a:prstGeom prst="flowChartOffpageConnector">
              <a:avLst/>
            </a:prstGeom>
            <a:solidFill>
              <a:srgbClr val="383633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>
                <a:solidFill>
                  <a:schemeClr val="bg1"/>
                </a:solidFill>
              </a:endParaRPr>
            </a:p>
          </p:txBody>
        </p:sp>
        <p:sp>
          <p:nvSpPr>
            <p:cNvPr id="558" name="Rectangle 557">
              <a:extLst>
                <a:ext uri="{FF2B5EF4-FFF2-40B4-BE49-F238E27FC236}">
                  <a16:creationId xmlns:a16="http://schemas.microsoft.com/office/drawing/2014/main" id="{8D3D2507-8602-4DB2-8CCC-83E57136FCAF}"/>
                </a:ext>
              </a:extLst>
            </p:cNvPr>
            <p:cNvSpPr/>
            <p:nvPr/>
          </p:nvSpPr>
          <p:spPr>
            <a:xfrm>
              <a:off x="5792036" y="614585"/>
              <a:ext cx="2765189" cy="56496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385" dirty="0">
                  <a:solidFill>
                    <a:schemeClr val="bg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Gobold" panose="02000500000000000000" pitchFamily="2" charset="0"/>
                </a:rPr>
                <a:t>SUITE ROOM</a:t>
              </a:r>
            </a:p>
          </p:txBody>
        </p:sp>
        <p:sp>
          <p:nvSpPr>
            <p:cNvPr id="559" name="Rectangle 558">
              <a:extLst>
                <a:ext uri="{FF2B5EF4-FFF2-40B4-BE49-F238E27FC236}">
                  <a16:creationId xmlns:a16="http://schemas.microsoft.com/office/drawing/2014/main" id="{ADB235EB-E780-4007-B616-31D6F9D71D6D}"/>
                </a:ext>
              </a:extLst>
            </p:cNvPr>
            <p:cNvSpPr/>
            <p:nvPr/>
          </p:nvSpPr>
          <p:spPr>
            <a:xfrm>
              <a:off x="6018061" y="1180129"/>
              <a:ext cx="2313139" cy="58669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727" dirty="0">
                  <a:solidFill>
                    <a:schemeClr val="bg1"/>
                  </a:solidFill>
                  <a:latin typeface="Lato" panose="020F0502020204030203" pitchFamily="34" charset="0"/>
                </a:rPr>
                <a:t>STAY FOR 2DAY </a:t>
              </a:r>
            </a:p>
            <a:p>
              <a:pPr algn="ctr"/>
              <a:r>
                <a:rPr lang="en-US" sz="727" dirty="0">
                  <a:solidFill>
                    <a:schemeClr val="bg1"/>
                  </a:solidFill>
                  <a:latin typeface="Lato" panose="020F0502020204030203" pitchFamily="34" charset="0"/>
                </a:rPr>
                <a:t>AND 1 NIGHT</a:t>
              </a:r>
            </a:p>
          </p:txBody>
        </p:sp>
        <p:sp>
          <p:nvSpPr>
            <p:cNvPr id="560" name="Rectangle 26">
              <a:extLst>
                <a:ext uri="{FF2B5EF4-FFF2-40B4-BE49-F238E27FC236}">
                  <a16:creationId xmlns:a16="http://schemas.microsoft.com/office/drawing/2014/main" id="{C28D0E25-F503-4D7A-AFC2-9E3873D8430F}"/>
                </a:ext>
              </a:extLst>
            </p:cNvPr>
            <p:cNvSpPr/>
            <p:nvPr/>
          </p:nvSpPr>
          <p:spPr>
            <a:xfrm>
              <a:off x="6002756" y="235420"/>
              <a:ext cx="2328443" cy="4004326"/>
            </a:xfrm>
            <a:prstGeom prst="flowChartOffpageConnector">
              <a:avLst/>
            </a:prstGeom>
            <a:noFill/>
            <a:ln>
              <a:solidFill>
                <a:schemeClr val="bg1"/>
              </a:solidFill>
              <a:prstDash val="dash"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>
                <a:solidFill>
                  <a:schemeClr val="bg1"/>
                </a:solidFill>
              </a:endParaRPr>
            </a:p>
          </p:txBody>
        </p:sp>
        <p:sp>
          <p:nvSpPr>
            <p:cNvPr id="561" name="5-Point Star 23">
              <a:extLst>
                <a:ext uri="{FF2B5EF4-FFF2-40B4-BE49-F238E27FC236}">
                  <a16:creationId xmlns:a16="http://schemas.microsoft.com/office/drawing/2014/main" id="{2DCA74B5-7E49-475B-9821-CB6E399B34A6}"/>
                </a:ext>
              </a:extLst>
            </p:cNvPr>
            <p:cNvSpPr/>
            <p:nvPr/>
          </p:nvSpPr>
          <p:spPr>
            <a:xfrm>
              <a:off x="6577444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562" name="5-Point Star 24">
              <a:extLst>
                <a:ext uri="{FF2B5EF4-FFF2-40B4-BE49-F238E27FC236}">
                  <a16:creationId xmlns:a16="http://schemas.microsoft.com/office/drawing/2014/main" id="{69230A2E-0FE4-41B8-9C3D-762B30790E35}"/>
                </a:ext>
              </a:extLst>
            </p:cNvPr>
            <p:cNvSpPr/>
            <p:nvPr/>
          </p:nvSpPr>
          <p:spPr>
            <a:xfrm>
              <a:off x="6822977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563" name="5-Point Star 25">
              <a:extLst>
                <a:ext uri="{FF2B5EF4-FFF2-40B4-BE49-F238E27FC236}">
                  <a16:creationId xmlns:a16="http://schemas.microsoft.com/office/drawing/2014/main" id="{398868EB-0DF5-43DF-8D61-4729CE8167A0}"/>
                </a:ext>
              </a:extLst>
            </p:cNvPr>
            <p:cNvSpPr/>
            <p:nvPr/>
          </p:nvSpPr>
          <p:spPr>
            <a:xfrm>
              <a:off x="7077668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564" name="5-Point Star 26">
              <a:extLst>
                <a:ext uri="{FF2B5EF4-FFF2-40B4-BE49-F238E27FC236}">
                  <a16:creationId xmlns:a16="http://schemas.microsoft.com/office/drawing/2014/main" id="{631D5332-44DC-4412-961D-A59293C02AF8}"/>
                </a:ext>
              </a:extLst>
            </p:cNvPr>
            <p:cNvSpPr/>
            <p:nvPr/>
          </p:nvSpPr>
          <p:spPr>
            <a:xfrm>
              <a:off x="7334432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565" name="5-Point Star 27">
              <a:extLst>
                <a:ext uri="{FF2B5EF4-FFF2-40B4-BE49-F238E27FC236}">
                  <a16:creationId xmlns:a16="http://schemas.microsoft.com/office/drawing/2014/main" id="{3E8859A1-E4BE-4A3E-8464-84F3D8CCB460}"/>
                </a:ext>
              </a:extLst>
            </p:cNvPr>
            <p:cNvSpPr/>
            <p:nvPr/>
          </p:nvSpPr>
          <p:spPr>
            <a:xfrm>
              <a:off x="7599805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grpSp>
          <p:nvGrpSpPr>
            <p:cNvPr id="566" name="Group 565">
              <a:extLst>
                <a:ext uri="{FF2B5EF4-FFF2-40B4-BE49-F238E27FC236}">
                  <a16:creationId xmlns:a16="http://schemas.microsoft.com/office/drawing/2014/main" id="{4E12B0B6-613C-4553-B6ED-D8B12253920A}"/>
                </a:ext>
              </a:extLst>
            </p:cNvPr>
            <p:cNvGrpSpPr/>
            <p:nvPr/>
          </p:nvGrpSpPr>
          <p:grpSpPr>
            <a:xfrm>
              <a:off x="5792032" y="1980744"/>
              <a:ext cx="2783302" cy="1083621"/>
              <a:chOff x="9297025" y="1305796"/>
              <a:chExt cx="2087477" cy="812716"/>
            </a:xfrm>
          </p:grpSpPr>
          <p:sp>
            <p:nvSpPr>
              <p:cNvPr id="568" name="Rectangle 567">
                <a:extLst>
                  <a:ext uri="{FF2B5EF4-FFF2-40B4-BE49-F238E27FC236}">
                    <a16:creationId xmlns:a16="http://schemas.microsoft.com/office/drawing/2014/main" id="{18646F48-361D-43E0-AD2E-944E7BEC2807}"/>
                  </a:ext>
                </a:extLst>
              </p:cNvPr>
              <p:cNvSpPr/>
              <p:nvPr/>
            </p:nvSpPr>
            <p:spPr>
              <a:xfrm>
                <a:off x="9297025" y="1305796"/>
                <a:ext cx="2087475" cy="714375"/>
              </a:xfrm>
              <a:prstGeom prst="rect">
                <a:avLst/>
              </a:prstGeom>
              <a:gradFill>
                <a:gsLst>
                  <a:gs pos="100000">
                    <a:srgbClr val="FFC000"/>
                  </a:gs>
                  <a:gs pos="5263">
                    <a:srgbClr val="FFC000"/>
                  </a:gs>
                  <a:gs pos="72792">
                    <a:srgbClr val="FFC000"/>
                  </a:gs>
                  <a:gs pos="89000">
                    <a:schemeClr val="accent4">
                      <a:lumMod val="40000"/>
                      <a:lumOff val="60000"/>
                    </a:schemeClr>
                  </a:gs>
                  <a:gs pos="33302">
                    <a:srgbClr val="FFC000"/>
                  </a:gs>
                  <a:gs pos="17000">
                    <a:schemeClr val="accent4">
                      <a:lumMod val="40000"/>
                      <a:lumOff val="60000"/>
                    </a:schemeClr>
                  </a:gs>
                </a:gsLst>
                <a:lin ang="0" scaled="1"/>
              </a:gra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108"/>
              </a:p>
            </p:txBody>
          </p:sp>
          <p:sp>
            <p:nvSpPr>
              <p:cNvPr id="569" name="Rectangle 2">
                <a:extLst>
                  <a:ext uri="{FF2B5EF4-FFF2-40B4-BE49-F238E27FC236}">
                    <a16:creationId xmlns:a16="http://schemas.microsoft.com/office/drawing/2014/main" id="{C7855B38-36B3-4FCA-8960-C30840661447}"/>
                  </a:ext>
                </a:extLst>
              </p:cNvPr>
              <p:cNvSpPr/>
              <p:nvPr/>
            </p:nvSpPr>
            <p:spPr>
              <a:xfrm>
                <a:off x="9297027" y="2018500"/>
                <a:ext cx="130874" cy="100012"/>
              </a:xfrm>
              <a:custGeom>
                <a:avLst/>
                <a:gdLst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100012 h 100012"/>
                  <a:gd name="connsiteX4" fmla="*/ 0 w 130874"/>
                  <a:gd name="connsiteY4" fmla="*/ 0 h 100012"/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0 h 1000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0874" h="100012">
                    <a:moveTo>
                      <a:pt x="0" y="0"/>
                    </a:moveTo>
                    <a:lnTo>
                      <a:pt x="130874" y="0"/>
                    </a:lnTo>
                    <a:lnTo>
                      <a:pt x="130874" y="1000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898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108"/>
              </a:p>
            </p:txBody>
          </p:sp>
          <p:sp>
            <p:nvSpPr>
              <p:cNvPr id="570" name="Rectangle 2">
                <a:extLst>
                  <a:ext uri="{FF2B5EF4-FFF2-40B4-BE49-F238E27FC236}">
                    <a16:creationId xmlns:a16="http://schemas.microsoft.com/office/drawing/2014/main" id="{4B929308-BBB4-4522-9597-57049B2C583D}"/>
                  </a:ext>
                </a:extLst>
              </p:cNvPr>
              <p:cNvSpPr/>
              <p:nvPr/>
            </p:nvSpPr>
            <p:spPr>
              <a:xfrm flipH="1">
                <a:off x="11253628" y="2018500"/>
                <a:ext cx="130874" cy="100012"/>
              </a:xfrm>
              <a:custGeom>
                <a:avLst/>
                <a:gdLst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100012 h 100012"/>
                  <a:gd name="connsiteX4" fmla="*/ 0 w 130874"/>
                  <a:gd name="connsiteY4" fmla="*/ 0 h 100012"/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0 h 1000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0874" h="100012">
                    <a:moveTo>
                      <a:pt x="0" y="0"/>
                    </a:moveTo>
                    <a:lnTo>
                      <a:pt x="130874" y="0"/>
                    </a:lnTo>
                    <a:lnTo>
                      <a:pt x="130874" y="1000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898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108"/>
              </a:p>
            </p:txBody>
          </p:sp>
        </p:grpSp>
        <p:sp>
          <p:nvSpPr>
            <p:cNvPr id="567" name="Rectangle 566">
              <a:extLst>
                <a:ext uri="{FF2B5EF4-FFF2-40B4-BE49-F238E27FC236}">
                  <a16:creationId xmlns:a16="http://schemas.microsoft.com/office/drawing/2014/main" id="{E6FE90FA-EAFD-4048-A5FC-D7564D8F76AF}"/>
                </a:ext>
              </a:extLst>
            </p:cNvPr>
            <p:cNvSpPr/>
            <p:nvPr/>
          </p:nvSpPr>
          <p:spPr>
            <a:xfrm>
              <a:off x="5792036" y="2069295"/>
              <a:ext cx="2765189" cy="91263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492" dirty="0">
                  <a:solidFill>
                    <a:schemeClr val="bg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Gobold" panose="02000500000000000000" pitchFamily="2" charset="0"/>
                </a:rPr>
                <a:t>£200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E3FB8DE5-E2D5-41BD-A3FF-6ACDA86157D7}"/>
              </a:ext>
            </a:extLst>
          </p:cNvPr>
          <p:cNvGrpSpPr/>
          <p:nvPr/>
        </p:nvGrpSpPr>
        <p:grpSpPr>
          <a:xfrm>
            <a:off x="1457512" y="136150"/>
            <a:ext cx="1981966" cy="2066056"/>
            <a:chOff x="301394" y="228402"/>
            <a:chExt cx="2862840" cy="2984303"/>
          </a:xfrm>
        </p:grpSpPr>
        <p:sp>
          <p:nvSpPr>
            <p:cNvPr id="181" name="Flowchart: Decision 180">
              <a:extLst>
                <a:ext uri="{FF2B5EF4-FFF2-40B4-BE49-F238E27FC236}">
                  <a16:creationId xmlns:a16="http://schemas.microsoft.com/office/drawing/2014/main" id="{6E5CD169-8B8E-47D8-BA0D-52856F55FD9C}"/>
                </a:ext>
              </a:extLst>
            </p:cNvPr>
            <p:cNvSpPr/>
            <p:nvPr/>
          </p:nvSpPr>
          <p:spPr>
            <a:xfrm>
              <a:off x="301394" y="448598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  <p:sp>
          <p:nvSpPr>
            <p:cNvPr id="216" name="Flowchart: Decision 215">
              <a:extLst>
                <a:ext uri="{FF2B5EF4-FFF2-40B4-BE49-F238E27FC236}">
                  <a16:creationId xmlns:a16="http://schemas.microsoft.com/office/drawing/2014/main" id="{568BFB11-BDF3-40BE-814A-97F9A5FB5854}"/>
                </a:ext>
              </a:extLst>
            </p:cNvPr>
            <p:cNvSpPr/>
            <p:nvPr/>
          </p:nvSpPr>
          <p:spPr>
            <a:xfrm rot="5400000">
              <a:off x="1738638" y="-1110109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</p:grpSp>
      <p:grpSp>
        <p:nvGrpSpPr>
          <p:cNvPr id="218" name="Group 217">
            <a:extLst>
              <a:ext uri="{FF2B5EF4-FFF2-40B4-BE49-F238E27FC236}">
                <a16:creationId xmlns:a16="http://schemas.microsoft.com/office/drawing/2014/main" id="{772259C6-A391-4E8C-8500-0D5866B24175}"/>
              </a:ext>
            </a:extLst>
          </p:cNvPr>
          <p:cNvGrpSpPr/>
          <p:nvPr/>
        </p:nvGrpSpPr>
        <p:grpSpPr>
          <a:xfrm rot="10800000">
            <a:off x="8698294" y="4608178"/>
            <a:ext cx="1981966" cy="2066056"/>
            <a:chOff x="301394" y="228402"/>
            <a:chExt cx="2862840" cy="2984303"/>
          </a:xfrm>
        </p:grpSpPr>
        <p:sp>
          <p:nvSpPr>
            <p:cNvPr id="219" name="Flowchart: Decision 218">
              <a:extLst>
                <a:ext uri="{FF2B5EF4-FFF2-40B4-BE49-F238E27FC236}">
                  <a16:creationId xmlns:a16="http://schemas.microsoft.com/office/drawing/2014/main" id="{63386562-56DD-494E-BCC4-E94511F6EA61}"/>
                </a:ext>
              </a:extLst>
            </p:cNvPr>
            <p:cNvSpPr/>
            <p:nvPr/>
          </p:nvSpPr>
          <p:spPr>
            <a:xfrm>
              <a:off x="301394" y="448598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  <p:sp>
          <p:nvSpPr>
            <p:cNvPr id="220" name="Flowchart: Decision 219">
              <a:extLst>
                <a:ext uri="{FF2B5EF4-FFF2-40B4-BE49-F238E27FC236}">
                  <a16:creationId xmlns:a16="http://schemas.microsoft.com/office/drawing/2014/main" id="{D6909271-2F6A-47F3-BD50-8B9E5E589696}"/>
                </a:ext>
              </a:extLst>
            </p:cNvPr>
            <p:cNvSpPr/>
            <p:nvPr/>
          </p:nvSpPr>
          <p:spPr>
            <a:xfrm rot="5400000">
              <a:off x="1738638" y="-1110109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CB6A381-F7B1-4316-8168-DB7114ED35DB}"/>
              </a:ext>
            </a:extLst>
          </p:cNvPr>
          <p:cNvGrpSpPr/>
          <p:nvPr/>
        </p:nvGrpSpPr>
        <p:grpSpPr>
          <a:xfrm>
            <a:off x="6587958" y="111835"/>
            <a:ext cx="3078207" cy="990179"/>
            <a:chOff x="7552730" y="161540"/>
            <a:chExt cx="4446299" cy="1430258"/>
          </a:xfrm>
        </p:grpSpPr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243B4482-53C8-4996-A734-9191F5F7DF27}"/>
                </a:ext>
              </a:extLst>
            </p:cNvPr>
            <p:cNvSpPr txBox="1"/>
            <p:nvPr/>
          </p:nvSpPr>
          <p:spPr>
            <a:xfrm>
              <a:off x="9054301" y="233191"/>
              <a:ext cx="294472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62" dirty="0">
                  <a:gradFill>
                    <a:gsLst>
                      <a:gs pos="100000">
                        <a:srgbClr val="FFC000"/>
                      </a:gs>
                      <a:gs pos="5263">
                        <a:schemeClr val="accent4">
                          <a:lumMod val="20000"/>
                          <a:lumOff val="80000"/>
                        </a:schemeClr>
                      </a:gs>
                      <a:gs pos="31581">
                        <a:schemeClr val="accent4">
                          <a:lumMod val="60000"/>
                          <a:lumOff val="40000"/>
                        </a:schemeClr>
                      </a:gs>
                      <a:gs pos="54000">
                        <a:srgbClr val="C89800"/>
                      </a:gs>
                    </a:gsLst>
                    <a:path path="circle">
                      <a:fillToRect l="50000" t="50000" r="50000" b="50000"/>
                    </a:path>
                  </a:gra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Baskerville Old Face" panose="02020602080505020303" pitchFamily="18" charset="0"/>
                </a:rPr>
                <a:t>TRINITY HOTEL</a:t>
              </a:r>
            </a:p>
            <a:p>
              <a:r>
                <a:rPr lang="en-US" sz="1662" dirty="0">
                  <a:gradFill>
                    <a:gsLst>
                      <a:gs pos="100000">
                        <a:srgbClr val="FFC000"/>
                      </a:gs>
                      <a:gs pos="5263">
                        <a:schemeClr val="accent4">
                          <a:lumMod val="20000"/>
                          <a:lumOff val="80000"/>
                        </a:schemeClr>
                      </a:gs>
                      <a:gs pos="31581">
                        <a:schemeClr val="accent4">
                          <a:lumMod val="60000"/>
                          <a:lumOff val="40000"/>
                        </a:schemeClr>
                      </a:gs>
                      <a:gs pos="54000">
                        <a:srgbClr val="C89800"/>
                      </a:gs>
                    </a:gsLst>
                    <a:path path="circle">
                      <a:fillToRect l="50000" t="50000" r="50000" b="50000"/>
                    </a:path>
                  </a:gra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Baskerville Old Face" panose="02020602080505020303" pitchFamily="18" charset="0"/>
                </a:rPr>
                <a:t>South Wales </a:t>
              </a:r>
            </a:p>
            <a:p>
              <a:r>
                <a:rPr lang="en-US" sz="1662" dirty="0">
                  <a:gradFill>
                    <a:gsLst>
                      <a:gs pos="100000">
                        <a:srgbClr val="FFC000"/>
                      </a:gs>
                      <a:gs pos="5263">
                        <a:schemeClr val="accent4">
                          <a:lumMod val="20000"/>
                          <a:lumOff val="80000"/>
                        </a:schemeClr>
                      </a:gs>
                      <a:gs pos="31581">
                        <a:schemeClr val="accent4">
                          <a:lumMod val="60000"/>
                          <a:lumOff val="40000"/>
                        </a:schemeClr>
                      </a:gs>
                      <a:gs pos="54000">
                        <a:srgbClr val="C89800"/>
                      </a:gs>
                    </a:gsLst>
                    <a:path path="circle">
                      <a:fillToRect l="50000" t="50000" r="50000" b="50000"/>
                    </a:path>
                  </a:gra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Baskerville Old Face" panose="02020602080505020303" pitchFamily="18" charset="0"/>
                </a:rPr>
                <a:t>+1 23456789</a:t>
              </a:r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017F044B-52BD-4260-833C-56FFC622FB0D}"/>
                </a:ext>
              </a:extLst>
            </p:cNvPr>
            <p:cNvGrpSpPr/>
            <p:nvPr/>
          </p:nvGrpSpPr>
          <p:grpSpPr>
            <a:xfrm>
              <a:off x="7552730" y="161540"/>
              <a:ext cx="1450822" cy="1430258"/>
              <a:chOff x="7055591" y="137653"/>
              <a:chExt cx="1450822" cy="1430258"/>
            </a:xfrm>
          </p:grpSpPr>
          <p:sp>
            <p:nvSpPr>
              <p:cNvPr id="222" name="Freeform 5309">
                <a:extLst>
                  <a:ext uri="{FF2B5EF4-FFF2-40B4-BE49-F238E27FC236}">
                    <a16:creationId xmlns:a16="http://schemas.microsoft.com/office/drawing/2014/main" id="{32B47B57-315F-425C-B8A8-F907DC14AB6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945596" y="382284"/>
                <a:ext cx="297258" cy="598457"/>
              </a:xfrm>
              <a:custGeom>
                <a:avLst/>
                <a:gdLst>
                  <a:gd name="T0" fmla="*/ 113 w 157"/>
                  <a:gd name="T1" fmla="*/ 0 h 315"/>
                  <a:gd name="T2" fmla="*/ 106 w 157"/>
                  <a:gd name="T3" fmla="*/ 24 h 315"/>
                  <a:gd name="T4" fmla="*/ 65 w 157"/>
                  <a:gd name="T5" fmla="*/ 82 h 315"/>
                  <a:gd name="T6" fmla="*/ 70 w 157"/>
                  <a:gd name="T7" fmla="*/ 164 h 315"/>
                  <a:gd name="T8" fmla="*/ 65 w 157"/>
                  <a:gd name="T9" fmla="*/ 261 h 315"/>
                  <a:gd name="T10" fmla="*/ 0 w 157"/>
                  <a:gd name="T11" fmla="*/ 275 h 315"/>
                  <a:gd name="T12" fmla="*/ 101 w 157"/>
                  <a:gd name="T13" fmla="*/ 251 h 315"/>
                  <a:gd name="T14" fmla="*/ 120 w 157"/>
                  <a:gd name="T15" fmla="*/ 273 h 315"/>
                  <a:gd name="T16" fmla="*/ 140 w 157"/>
                  <a:gd name="T17" fmla="*/ 287 h 315"/>
                  <a:gd name="T18" fmla="*/ 148 w 157"/>
                  <a:gd name="T19" fmla="*/ 262 h 315"/>
                  <a:gd name="T20" fmla="*/ 138 w 157"/>
                  <a:gd name="T21" fmla="*/ 236 h 315"/>
                  <a:gd name="T22" fmla="*/ 141 w 157"/>
                  <a:gd name="T23" fmla="*/ 233 h 315"/>
                  <a:gd name="T24" fmla="*/ 155 w 157"/>
                  <a:gd name="T25" fmla="*/ 235 h 315"/>
                  <a:gd name="T26" fmla="*/ 155 w 157"/>
                  <a:gd name="T27" fmla="*/ 221 h 315"/>
                  <a:gd name="T28" fmla="*/ 144 w 157"/>
                  <a:gd name="T29" fmla="*/ 193 h 315"/>
                  <a:gd name="T30" fmla="*/ 96 w 157"/>
                  <a:gd name="T31" fmla="*/ 164 h 315"/>
                  <a:gd name="T32" fmla="*/ 68 w 157"/>
                  <a:gd name="T33" fmla="*/ 117 h 315"/>
                  <a:gd name="T34" fmla="*/ 72 w 157"/>
                  <a:gd name="T35" fmla="*/ 118 h 315"/>
                  <a:gd name="T36" fmla="*/ 89 w 157"/>
                  <a:gd name="T37" fmla="*/ 152 h 315"/>
                  <a:gd name="T38" fmla="*/ 102 w 157"/>
                  <a:gd name="T39" fmla="*/ 153 h 315"/>
                  <a:gd name="T40" fmla="*/ 106 w 157"/>
                  <a:gd name="T41" fmla="*/ 140 h 315"/>
                  <a:gd name="T42" fmla="*/ 109 w 157"/>
                  <a:gd name="T43" fmla="*/ 141 h 315"/>
                  <a:gd name="T44" fmla="*/ 125 w 157"/>
                  <a:gd name="T45" fmla="*/ 149 h 315"/>
                  <a:gd name="T46" fmla="*/ 146 w 157"/>
                  <a:gd name="T47" fmla="*/ 164 h 315"/>
                  <a:gd name="T48" fmla="*/ 151 w 157"/>
                  <a:gd name="T49" fmla="*/ 160 h 315"/>
                  <a:gd name="T50" fmla="*/ 133 w 157"/>
                  <a:gd name="T51" fmla="*/ 114 h 315"/>
                  <a:gd name="T52" fmla="*/ 134 w 157"/>
                  <a:gd name="T53" fmla="*/ 110 h 315"/>
                  <a:gd name="T54" fmla="*/ 146 w 157"/>
                  <a:gd name="T55" fmla="*/ 113 h 315"/>
                  <a:gd name="T56" fmla="*/ 148 w 157"/>
                  <a:gd name="T57" fmla="*/ 106 h 315"/>
                  <a:gd name="T58" fmla="*/ 141 w 157"/>
                  <a:gd name="T59" fmla="*/ 89 h 315"/>
                  <a:gd name="T60" fmla="*/ 129 w 157"/>
                  <a:gd name="T61" fmla="*/ 59 h 315"/>
                  <a:gd name="T62" fmla="*/ 118 w 157"/>
                  <a:gd name="T63" fmla="*/ 41 h 315"/>
                  <a:gd name="T64" fmla="*/ 113 w 157"/>
                  <a:gd name="T65" fmla="*/ 0 h 315"/>
                  <a:gd name="T66" fmla="*/ 93 w 157"/>
                  <a:gd name="T67" fmla="*/ 236 h 315"/>
                  <a:gd name="T68" fmla="*/ 67 w 157"/>
                  <a:gd name="T69" fmla="*/ 277 h 315"/>
                  <a:gd name="T70" fmla="*/ 12 w 157"/>
                  <a:gd name="T71" fmla="*/ 278 h 315"/>
                  <a:gd name="T72" fmla="*/ 61 w 157"/>
                  <a:gd name="T73" fmla="*/ 278 h 315"/>
                  <a:gd name="T74" fmla="*/ 93 w 157"/>
                  <a:gd name="T75" fmla="*/ 236 h 315"/>
                  <a:gd name="T76" fmla="*/ 89 w 157"/>
                  <a:gd name="T77" fmla="*/ 199 h 315"/>
                  <a:gd name="T78" fmla="*/ 106 w 157"/>
                  <a:gd name="T79" fmla="*/ 224 h 315"/>
                  <a:gd name="T80" fmla="*/ 124 w 157"/>
                  <a:gd name="T81" fmla="*/ 241 h 315"/>
                  <a:gd name="T82" fmla="*/ 140 w 157"/>
                  <a:gd name="T83" fmla="*/ 274 h 315"/>
                  <a:gd name="T84" fmla="*/ 125 w 157"/>
                  <a:gd name="T85" fmla="*/ 249 h 315"/>
                  <a:gd name="T86" fmla="*/ 100 w 157"/>
                  <a:gd name="T87" fmla="*/ 224 h 315"/>
                  <a:gd name="T88" fmla="*/ 89 w 157"/>
                  <a:gd name="T89" fmla="*/ 199 h 315"/>
                  <a:gd name="T90" fmla="*/ 151 w 157"/>
                  <a:gd name="T91" fmla="*/ 228 h 315"/>
                  <a:gd name="T92" fmla="*/ 127 w 157"/>
                  <a:gd name="T93" fmla="*/ 204 h 315"/>
                  <a:gd name="T94" fmla="*/ 82 w 157"/>
                  <a:gd name="T95" fmla="*/ 166 h 315"/>
                  <a:gd name="T96" fmla="*/ 124 w 157"/>
                  <a:gd name="T97" fmla="*/ 197 h 315"/>
                  <a:gd name="T98" fmla="*/ 151 w 157"/>
                  <a:gd name="T99" fmla="*/ 228 h 315"/>
                  <a:gd name="T100" fmla="*/ 88 w 157"/>
                  <a:gd name="T101" fmla="*/ 54 h 315"/>
                  <a:gd name="T102" fmla="*/ 117 w 157"/>
                  <a:gd name="T103" fmla="*/ 120 h 315"/>
                  <a:gd name="T104" fmla="*/ 141 w 157"/>
                  <a:gd name="T105" fmla="*/ 151 h 315"/>
                  <a:gd name="T106" fmla="*/ 98 w 157"/>
                  <a:gd name="T107" fmla="*/ 115 h 315"/>
                  <a:gd name="T108" fmla="*/ 85 w 157"/>
                  <a:gd name="T109" fmla="*/ 61 h 315"/>
                  <a:gd name="T110" fmla="*/ 88 w 157"/>
                  <a:gd name="T111" fmla="*/ 54 h 3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7" h="315">
                    <a:moveTo>
                      <a:pt x="113" y="0"/>
                    </a:moveTo>
                    <a:cubicBezTo>
                      <a:pt x="111" y="0"/>
                      <a:pt x="110" y="19"/>
                      <a:pt x="106" y="24"/>
                    </a:cubicBezTo>
                    <a:cubicBezTo>
                      <a:pt x="94" y="41"/>
                      <a:pt x="76" y="51"/>
                      <a:pt x="65" y="82"/>
                    </a:cubicBezTo>
                    <a:cubicBezTo>
                      <a:pt x="55" y="113"/>
                      <a:pt x="58" y="141"/>
                      <a:pt x="70" y="164"/>
                    </a:cubicBezTo>
                    <a:cubicBezTo>
                      <a:pt x="82" y="188"/>
                      <a:pt x="100" y="233"/>
                      <a:pt x="65" y="261"/>
                    </a:cubicBezTo>
                    <a:cubicBezTo>
                      <a:pt x="34" y="285"/>
                      <a:pt x="28" y="267"/>
                      <a:pt x="0" y="275"/>
                    </a:cubicBezTo>
                    <a:cubicBezTo>
                      <a:pt x="34" y="315"/>
                      <a:pt x="94" y="283"/>
                      <a:pt x="101" y="251"/>
                    </a:cubicBezTo>
                    <a:cubicBezTo>
                      <a:pt x="104" y="261"/>
                      <a:pt x="111" y="272"/>
                      <a:pt x="120" y="273"/>
                    </a:cubicBezTo>
                    <a:cubicBezTo>
                      <a:pt x="127" y="274"/>
                      <a:pt x="138" y="282"/>
                      <a:pt x="140" y="287"/>
                    </a:cubicBezTo>
                    <a:cubicBezTo>
                      <a:pt x="143" y="284"/>
                      <a:pt x="148" y="270"/>
                      <a:pt x="148" y="262"/>
                    </a:cubicBezTo>
                    <a:cubicBezTo>
                      <a:pt x="147" y="249"/>
                      <a:pt x="141" y="240"/>
                      <a:pt x="138" y="236"/>
                    </a:cubicBezTo>
                    <a:cubicBezTo>
                      <a:pt x="135" y="232"/>
                      <a:pt x="138" y="231"/>
                      <a:pt x="141" y="233"/>
                    </a:cubicBezTo>
                    <a:cubicBezTo>
                      <a:pt x="146" y="235"/>
                      <a:pt x="153" y="235"/>
                      <a:pt x="155" y="235"/>
                    </a:cubicBezTo>
                    <a:cubicBezTo>
                      <a:pt x="157" y="235"/>
                      <a:pt x="157" y="225"/>
                      <a:pt x="155" y="221"/>
                    </a:cubicBezTo>
                    <a:cubicBezTo>
                      <a:pt x="152" y="214"/>
                      <a:pt x="156" y="203"/>
                      <a:pt x="144" y="193"/>
                    </a:cubicBezTo>
                    <a:cubicBezTo>
                      <a:pt x="132" y="183"/>
                      <a:pt x="109" y="176"/>
                      <a:pt x="96" y="164"/>
                    </a:cubicBezTo>
                    <a:cubicBezTo>
                      <a:pt x="82" y="153"/>
                      <a:pt x="71" y="135"/>
                      <a:pt x="68" y="117"/>
                    </a:cubicBezTo>
                    <a:cubicBezTo>
                      <a:pt x="68" y="111"/>
                      <a:pt x="71" y="112"/>
                      <a:pt x="72" y="118"/>
                    </a:cubicBezTo>
                    <a:cubicBezTo>
                      <a:pt x="74" y="124"/>
                      <a:pt x="80" y="142"/>
                      <a:pt x="89" y="152"/>
                    </a:cubicBezTo>
                    <a:cubicBezTo>
                      <a:pt x="93" y="157"/>
                      <a:pt x="101" y="160"/>
                      <a:pt x="102" y="153"/>
                    </a:cubicBezTo>
                    <a:cubicBezTo>
                      <a:pt x="102" y="146"/>
                      <a:pt x="106" y="143"/>
                      <a:pt x="106" y="140"/>
                    </a:cubicBezTo>
                    <a:cubicBezTo>
                      <a:pt x="107" y="137"/>
                      <a:pt x="107" y="139"/>
                      <a:pt x="109" y="141"/>
                    </a:cubicBezTo>
                    <a:cubicBezTo>
                      <a:pt x="112" y="143"/>
                      <a:pt x="116" y="146"/>
                      <a:pt x="125" y="149"/>
                    </a:cubicBezTo>
                    <a:cubicBezTo>
                      <a:pt x="134" y="152"/>
                      <a:pt x="144" y="157"/>
                      <a:pt x="146" y="164"/>
                    </a:cubicBezTo>
                    <a:cubicBezTo>
                      <a:pt x="148" y="170"/>
                      <a:pt x="151" y="169"/>
                      <a:pt x="151" y="160"/>
                    </a:cubicBezTo>
                    <a:cubicBezTo>
                      <a:pt x="152" y="146"/>
                      <a:pt x="144" y="121"/>
                      <a:pt x="133" y="114"/>
                    </a:cubicBezTo>
                    <a:cubicBezTo>
                      <a:pt x="128" y="111"/>
                      <a:pt x="131" y="109"/>
                      <a:pt x="134" y="110"/>
                    </a:cubicBezTo>
                    <a:cubicBezTo>
                      <a:pt x="138" y="112"/>
                      <a:pt x="142" y="114"/>
                      <a:pt x="146" y="113"/>
                    </a:cubicBezTo>
                    <a:cubicBezTo>
                      <a:pt x="150" y="113"/>
                      <a:pt x="153" y="110"/>
                      <a:pt x="148" y="106"/>
                    </a:cubicBezTo>
                    <a:cubicBezTo>
                      <a:pt x="143" y="103"/>
                      <a:pt x="140" y="96"/>
                      <a:pt x="141" y="89"/>
                    </a:cubicBezTo>
                    <a:cubicBezTo>
                      <a:pt x="142" y="81"/>
                      <a:pt x="139" y="67"/>
                      <a:pt x="129" y="59"/>
                    </a:cubicBezTo>
                    <a:cubicBezTo>
                      <a:pt x="123" y="54"/>
                      <a:pt x="116" y="47"/>
                      <a:pt x="118" y="41"/>
                    </a:cubicBezTo>
                    <a:cubicBezTo>
                      <a:pt x="120" y="34"/>
                      <a:pt x="121" y="6"/>
                      <a:pt x="113" y="0"/>
                    </a:cubicBezTo>
                    <a:close/>
                    <a:moveTo>
                      <a:pt x="93" y="236"/>
                    </a:moveTo>
                    <a:cubicBezTo>
                      <a:pt x="93" y="236"/>
                      <a:pt x="94" y="260"/>
                      <a:pt x="67" y="277"/>
                    </a:cubicBezTo>
                    <a:cubicBezTo>
                      <a:pt x="46" y="291"/>
                      <a:pt x="22" y="287"/>
                      <a:pt x="12" y="278"/>
                    </a:cubicBezTo>
                    <a:cubicBezTo>
                      <a:pt x="23" y="282"/>
                      <a:pt x="41" y="288"/>
                      <a:pt x="61" y="278"/>
                    </a:cubicBezTo>
                    <a:cubicBezTo>
                      <a:pt x="87" y="264"/>
                      <a:pt x="93" y="236"/>
                      <a:pt x="93" y="236"/>
                    </a:cubicBezTo>
                    <a:close/>
                    <a:moveTo>
                      <a:pt x="89" y="199"/>
                    </a:moveTo>
                    <a:cubicBezTo>
                      <a:pt x="89" y="199"/>
                      <a:pt x="96" y="211"/>
                      <a:pt x="106" y="224"/>
                    </a:cubicBezTo>
                    <a:cubicBezTo>
                      <a:pt x="110" y="230"/>
                      <a:pt x="118" y="237"/>
                      <a:pt x="124" y="241"/>
                    </a:cubicBezTo>
                    <a:cubicBezTo>
                      <a:pt x="144" y="256"/>
                      <a:pt x="140" y="274"/>
                      <a:pt x="140" y="274"/>
                    </a:cubicBezTo>
                    <a:cubicBezTo>
                      <a:pt x="140" y="274"/>
                      <a:pt x="136" y="259"/>
                      <a:pt x="125" y="249"/>
                    </a:cubicBezTo>
                    <a:cubicBezTo>
                      <a:pt x="116" y="240"/>
                      <a:pt x="106" y="235"/>
                      <a:pt x="100" y="224"/>
                    </a:cubicBezTo>
                    <a:cubicBezTo>
                      <a:pt x="87" y="202"/>
                      <a:pt x="89" y="199"/>
                      <a:pt x="89" y="199"/>
                    </a:cubicBezTo>
                    <a:close/>
                    <a:moveTo>
                      <a:pt x="151" y="228"/>
                    </a:moveTo>
                    <a:cubicBezTo>
                      <a:pt x="151" y="228"/>
                      <a:pt x="138" y="209"/>
                      <a:pt x="127" y="204"/>
                    </a:cubicBezTo>
                    <a:cubicBezTo>
                      <a:pt x="88" y="186"/>
                      <a:pt x="82" y="166"/>
                      <a:pt x="82" y="166"/>
                    </a:cubicBezTo>
                    <a:cubicBezTo>
                      <a:pt x="82" y="166"/>
                      <a:pt x="105" y="188"/>
                      <a:pt x="124" y="197"/>
                    </a:cubicBezTo>
                    <a:cubicBezTo>
                      <a:pt x="147" y="209"/>
                      <a:pt x="151" y="228"/>
                      <a:pt x="151" y="228"/>
                    </a:cubicBezTo>
                    <a:close/>
                    <a:moveTo>
                      <a:pt x="88" y="54"/>
                    </a:moveTo>
                    <a:cubicBezTo>
                      <a:pt x="85" y="90"/>
                      <a:pt x="91" y="108"/>
                      <a:pt x="117" y="120"/>
                    </a:cubicBezTo>
                    <a:cubicBezTo>
                      <a:pt x="134" y="128"/>
                      <a:pt x="138" y="138"/>
                      <a:pt x="141" y="151"/>
                    </a:cubicBezTo>
                    <a:cubicBezTo>
                      <a:pt x="131" y="130"/>
                      <a:pt x="118" y="131"/>
                      <a:pt x="98" y="115"/>
                    </a:cubicBezTo>
                    <a:cubicBezTo>
                      <a:pt x="77" y="98"/>
                      <a:pt x="85" y="61"/>
                      <a:pt x="85" y="61"/>
                    </a:cubicBezTo>
                    <a:cubicBezTo>
                      <a:pt x="85" y="61"/>
                      <a:pt x="87" y="55"/>
                      <a:pt x="88" y="54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rgbClr val="FFC000"/>
                  </a:gs>
                  <a:gs pos="14000">
                    <a:srgbClr val="C89800"/>
                  </a:gs>
                  <a:gs pos="60000">
                    <a:schemeClr val="accent4">
                      <a:lumMod val="20000"/>
                      <a:lumOff val="80000"/>
                    </a:schemeClr>
                  </a:gs>
                  <a:gs pos="41000">
                    <a:srgbClr val="FFC000"/>
                  </a:gs>
                </a:gsLst>
                <a:lin ang="2700000" scaled="1"/>
                <a:tileRect/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84406" tIns="42203" rIns="84406" bIns="42203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831"/>
              </a:p>
            </p:txBody>
          </p:sp>
          <p:sp>
            <p:nvSpPr>
              <p:cNvPr id="223" name="Freeform 5310">
                <a:extLst>
                  <a:ext uri="{FF2B5EF4-FFF2-40B4-BE49-F238E27FC236}">
                    <a16:creationId xmlns:a16="http://schemas.microsoft.com/office/drawing/2014/main" id="{8BF070DE-22C6-4EF9-BC24-FCF14F29A75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302663" y="382284"/>
                <a:ext cx="297821" cy="598457"/>
              </a:xfrm>
              <a:custGeom>
                <a:avLst/>
                <a:gdLst>
                  <a:gd name="T0" fmla="*/ 39 w 157"/>
                  <a:gd name="T1" fmla="*/ 41 h 315"/>
                  <a:gd name="T2" fmla="*/ 28 w 157"/>
                  <a:gd name="T3" fmla="*/ 59 h 315"/>
                  <a:gd name="T4" fmla="*/ 16 w 157"/>
                  <a:gd name="T5" fmla="*/ 89 h 315"/>
                  <a:gd name="T6" fmla="*/ 9 w 157"/>
                  <a:gd name="T7" fmla="*/ 106 h 315"/>
                  <a:gd name="T8" fmla="*/ 11 w 157"/>
                  <a:gd name="T9" fmla="*/ 113 h 315"/>
                  <a:gd name="T10" fmla="*/ 23 w 157"/>
                  <a:gd name="T11" fmla="*/ 110 h 315"/>
                  <a:gd name="T12" fmla="*/ 24 w 157"/>
                  <a:gd name="T13" fmla="*/ 114 h 315"/>
                  <a:gd name="T14" fmla="*/ 6 w 157"/>
                  <a:gd name="T15" fmla="*/ 160 h 315"/>
                  <a:gd name="T16" fmla="*/ 12 w 157"/>
                  <a:gd name="T17" fmla="*/ 164 h 315"/>
                  <a:gd name="T18" fmla="*/ 32 w 157"/>
                  <a:gd name="T19" fmla="*/ 149 h 315"/>
                  <a:gd name="T20" fmla="*/ 48 w 157"/>
                  <a:gd name="T21" fmla="*/ 141 h 315"/>
                  <a:gd name="T22" fmla="*/ 51 w 157"/>
                  <a:gd name="T23" fmla="*/ 140 h 315"/>
                  <a:gd name="T24" fmla="*/ 56 w 157"/>
                  <a:gd name="T25" fmla="*/ 153 h 315"/>
                  <a:gd name="T26" fmla="*/ 69 w 157"/>
                  <a:gd name="T27" fmla="*/ 152 h 315"/>
                  <a:gd name="T28" fmla="*/ 85 w 157"/>
                  <a:gd name="T29" fmla="*/ 118 h 315"/>
                  <a:gd name="T30" fmla="*/ 89 w 157"/>
                  <a:gd name="T31" fmla="*/ 117 h 315"/>
                  <a:gd name="T32" fmla="*/ 62 w 157"/>
                  <a:gd name="T33" fmla="*/ 164 h 315"/>
                  <a:gd name="T34" fmla="*/ 13 w 157"/>
                  <a:gd name="T35" fmla="*/ 193 h 315"/>
                  <a:gd name="T36" fmla="*/ 2 w 157"/>
                  <a:gd name="T37" fmla="*/ 221 h 315"/>
                  <a:gd name="T38" fmla="*/ 2 w 157"/>
                  <a:gd name="T39" fmla="*/ 235 h 315"/>
                  <a:gd name="T40" fmla="*/ 16 w 157"/>
                  <a:gd name="T41" fmla="*/ 233 h 315"/>
                  <a:gd name="T42" fmla="*/ 20 w 157"/>
                  <a:gd name="T43" fmla="*/ 236 h 315"/>
                  <a:gd name="T44" fmla="*/ 10 w 157"/>
                  <a:gd name="T45" fmla="*/ 262 h 315"/>
                  <a:gd name="T46" fmla="*/ 17 w 157"/>
                  <a:gd name="T47" fmla="*/ 287 h 315"/>
                  <a:gd name="T48" fmla="*/ 38 w 157"/>
                  <a:gd name="T49" fmla="*/ 273 h 315"/>
                  <a:gd name="T50" fmla="*/ 56 w 157"/>
                  <a:gd name="T51" fmla="*/ 251 h 315"/>
                  <a:gd name="T52" fmla="*/ 157 w 157"/>
                  <a:gd name="T53" fmla="*/ 275 h 315"/>
                  <a:gd name="T54" fmla="*/ 93 w 157"/>
                  <a:gd name="T55" fmla="*/ 261 h 315"/>
                  <a:gd name="T56" fmla="*/ 88 w 157"/>
                  <a:gd name="T57" fmla="*/ 164 h 315"/>
                  <a:gd name="T58" fmla="*/ 92 w 157"/>
                  <a:gd name="T59" fmla="*/ 82 h 315"/>
                  <a:gd name="T60" fmla="*/ 52 w 157"/>
                  <a:gd name="T61" fmla="*/ 24 h 315"/>
                  <a:gd name="T62" fmla="*/ 45 w 157"/>
                  <a:gd name="T63" fmla="*/ 0 h 315"/>
                  <a:gd name="T64" fmla="*/ 39 w 157"/>
                  <a:gd name="T65" fmla="*/ 41 h 315"/>
                  <a:gd name="T66" fmla="*/ 96 w 157"/>
                  <a:gd name="T67" fmla="*/ 278 h 315"/>
                  <a:gd name="T68" fmla="*/ 145 w 157"/>
                  <a:gd name="T69" fmla="*/ 278 h 315"/>
                  <a:gd name="T70" fmla="*/ 90 w 157"/>
                  <a:gd name="T71" fmla="*/ 277 h 315"/>
                  <a:gd name="T72" fmla="*/ 65 w 157"/>
                  <a:gd name="T73" fmla="*/ 236 h 315"/>
                  <a:gd name="T74" fmla="*/ 96 w 157"/>
                  <a:gd name="T75" fmla="*/ 278 h 315"/>
                  <a:gd name="T76" fmla="*/ 58 w 157"/>
                  <a:gd name="T77" fmla="*/ 224 h 315"/>
                  <a:gd name="T78" fmla="*/ 32 w 157"/>
                  <a:gd name="T79" fmla="*/ 249 h 315"/>
                  <a:gd name="T80" fmla="*/ 18 w 157"/>
                  <a:gd name="T81" fmla="*/ 274 h 315"/>
                  <a:gd name="T82" fmla="*/ 33 w 157"/>
                  <a:gd name="T83" fmla="*/ 241 h 315"/>
                  <a:gd name="T84" fmla="*/ 52 w 157"/>
                  <a:gd name="T85" fmla="*/ 224 h 315"/>
                  <a:gd name="T86" fmla="*/ 68 w 157"/>
                  <a:gd name="T87" fmla="*/ 199 h 315"/>
                  <a:gd name="T88" fmla="*/ 58 w 157"/>
                  <a:gd name="T89" fmla="*/ 224 h 315"/>
                  <a:gd name="T90" fmla="*/ 33 w 157"/>
                  <a:gd name="T91" fmla="*/ 197 h 315"/>
                  <a:gd name="T92" fmla="*/ 75 w 157"/>
                  <a:gd name="T93" fmla="*/ 166 h 315"/>
                  <a:gd name="T94" fmla="*/ 31 w 157"/>
                  <a:gd name="T95" fmla="*/ 204 h 315"/>
                  <a:gd name="T96" fmla="*/ 7 w 157"/>
                  <a:gd name="T97" fmla="*/ 228 h 315"/>
                  <a:gd name="T98" fmla="*/ 33 w 157"/>
                  <a:gd name="T99" fmla="*/ 197 h 315"/>
                  <a:gd name="T100" fmla="*/ 73 w 157"/>
                  <a:gd name="T101" fmla="*/ 61 h 315"/>
                  <a:gd name="T102" fmla="*/ 59 w 157"/>
                  <a:gd name="T103" fmla="*/ 115 h 315"/>
                  <a:gd name="T104" fmla="*/ 16 w 157"/>
                  <a:gd name="T105" fmla="*/ 151 h 315"/>
                  <a:gd name="T106" fmla="*/ 40 w 157"/>
                  <a:gd name="T107" fmla="*/ 120 h 315"/>
                  <a:gd name="T108" fmla="*/ 70 w 157"/>
                  <a:gd name="T109" fmla="*/ 54 h 315"/>
                  <a:gd name="T110" fmla="*/ 73 w 157"/>
                  <a:gd name="T111" fmla="*/ 61 h 3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7" h="315">
                    <a:moveTo>
                      <a:pt x="39" y="41"/>
                    </a:moveTo>
                    <a:cubicBezTo>
                      <a:pt x="42" y="47"/>
                      <a:pt x="34" y="54"/>
                      <a:pt x="28" y="59"/>
                    </a:cubicBezTo>
                    <a:cubicBezTo>
                      <a:pt x="18" y="67"/>
                      <a:pt x="15" y="81"/>
                      <a:pt x="16" y="89"/>
                    </a:cubicBezTo>
                    <a:cubicBezTo>
                      <a:pt x="17" y="96"/>
                      <a:pt x="14" y="103"/>
                      <a:pt x="9" y="106"/>
                    </a:cubicBezTo>
                    <a:cubicBezTo>
                      <a:pt x="4" y="110"/>
                      <a:pt x="7" y="113"/>
                      <a:pt x="11" y="113"/>
                    </a:cubicBezTo>
                    <a:cubicBezTo>
                      <a:pt x="15" y="114"/>
                      <a:pt x="19" y="112"/>
                      <a:pt x="23" y="110"/>
                    </a:cubicBezTo>
                    <a:cubicBezTo>
                      <a:pt x="27" y="109"/>
                      <a:pt x="30" y="111"/>
                      <a:pt x="24" y="114"/>
                    </a:cubicBezTo>
                    <a:cubicBezTo>
                      <a:pt x="14" y="121"/>
                      <a:pt x="6" y="146"/>
                      <a:pt x="6" y="160"/>
                    </a:cubicBezTo>
                    <a:cubicBezTo>
                      <a:pt x="6" y="169"/>
                      <a:pt x="9" y="170"/>
                      <a:pt x="12" y="164"/>
                    </a:cubicBezTo>
                    <a:cubicBezTo>
                      <a:pt x="14" y="157"/>
                      <a:pt x="23" y="152"/>
                      <a:pt x="32" y="149"/>
                    </a:cubicBezTo>
                    <a:cubicBezTo>
                      <a:pt x="41" y="146"/>
                      <a:pt x="46" y="143"/>
                      <a:pt x="48" y="141"/>
                    </a:cubicBezTo>
                    <a:cubicBezTo>
                      <a:pt x="51" y="139"/>
                      <a:pt x="51" y="137"/>
                      <a:pt x="51" y="140"/>
                    </a:cubicBezTo>
                    <a:cubicBezTo>
                      <a:pt x="52" y="143"/>
                      <a:pt x="55" y="146"/>
                      <a:pt x="56" y="153"/>
                    </a:cubicBezTo>
                    <a:cubicBezTo>
                      <a:pt x="56" y="160"/>
                      <a:pt x="64" y="157"/>
                      <a:pt x="69" y="152"/>
                    </a:cubicBezTo>
                    <a:cubicBezTo>
                      <a:pt x="78" y="142"/>
                      <a:pt x="84" y="124"/>
                      <a:pt x="85" y="118"/>
                    </a:cubicBezTo>
                    <a:cubicBezTo>
                      <a:pt x="86" y="112"/>
                      <a:pt x="90" y="111"/>
                      <a:pt x="89" y="117"/>
                    </a:cubicBezTo>
                    <a:cubicBezTo>
                      <a:pt x="86" y="135"/>
                      <a:pt x="75" y="153"/>
                      <a:pt x="62" y="164"/>
                    </a:cubicBezTo>
                    <a:cubicBezTo>
                      <a:pt x="48" y="176"/>
                      <a:pt x="26" y="183"/>
                      <a:pt x="13" y="193"/>
                    </a:cubicBezTo>
                    <a:cubicBezTo>
                      <a:pt x="1" y="203"/>
                      <a:pt x="5" y="214"/>
                      <a:pt x="2" y="221"/>
                    </a:cubicBezTo>
                    <a:cubicBezTo>
                      <a:pt x="1" y="225"/>
                      <a:pt x="0" y="235"/>
                      <a:pt x="2" y="235"/>
                    </a:cubicBezTo>
                    <a:cubicBezTo>
                      <a:pt x="5" y="235"/>
                      <a:pt x="12" y="235"/>
                      <a:pt x="16" y="233"/>
                    </a:cubicBezTo>
                    <a:cubicBezTo>
                      <a:pt x="20" y="231"/>
                      <a:pt x="23" y="232"/>
                      <a:pt x="20" y="236"/>
                    </a:cubicBezTo>
                    <a:cubicBezTo>
                      <a:pt x="17" y="240"/>
                      <a:pt x="10" y="249"/>
                      <a:pt x="10" y="262"/>
                    </a:cubicBezTo>
                    <a:cubicBezTo>
                      <a:pt x="9" y="270"/>
                      <a:pt x="14" y="284"/>
                      <a:pt x="17" y="287"/>
                    </a:cubicBezTo>
                    <a:cubicBezTo>
                      <a:pt x="19" y="282"/>
                      <a:pt x="30" y="274"/>
                      <a:pt x="38" y="273"/>
                    </a:cubicBezTo>
                    <a:cubicBezTo>
                      <a:pt x="47" y="272"/>
                      <a:pt x="54" y="261"/>
                      <a:pt x="56" y="251"/>
                    </a:cubicBezTo>
                    <a:cubicBezTo>
                      <a:pt x="63" y="283"/>
                      <a:pt x="124" y="315"/>
                      <a:pt x="157" y="275"/>
                    </a:cubicBezTo>
                    <a:cubicBezTo>
                      <a:pt x="129" y="267"/>
                      <a:pt x="123" y="285"/>
                      <a:pt x="93" y="261"/>
                    </a:cubicBezTo>
                    <a:cubicBezTo>
                      <a:pt x="57" y="233"/>
                      <a:pt x="76" y="188"/>
                      <a:pt x="88" y="164"/>
                    </a:cubicBezTo>
                    <a:cubicBezTo>
                      <a:pt x="100" y="141"/>
                      <a:pt x="102" y="113"/>
                      <a:pt x="92" y="82"/>
                    </a:cubicBezTo>
                    <a:cubicBezTo>
                      <a:pt x="82" y="51"/>
                      <a:pt x="63" y="41"/>
                      <a:pt x="52" y="24"/>
                    </a:cubicBezTo>
                    <a:cubicBezTo>
                      <a:pt x="48" y="19"/>
                      <a:pt x="46" y="0"/>
                      <a:pt x="45" y="0"/>
                    </a:cubicBezTo>
                    <a:cubicBezTo>
                      <a:pt x="36" y="6"/>
                      <a:pt x="37" y="34"/>
                      <a:pt x="39" y="41"/>
                    </a:cubicBezTo>
                    <a:close/>
                    <a:moveTo>
                      <a:pt x="96" y="278"/>
                    </a:moveTo>
                    <a:cubicBezTo>
                      <a:pt x="116" y="288"/>
                      <a:pt x="134" y="282"/>
                      <a:pt x="145" y="278"/>
                    </a:cubicBezTo>
                    <a:cubicBezTo>
                      <a:pt x="135" y="287"/>
                      <a:pt x="111" y="291"/>
                      <a:pt x="90" y="277"/>
                    </a:cubicBezTo>
                    <a:cubicBezTo>
                      <a:pt x="63" y="260"/>
                      <a:pt x="65" y="236"/>
                      <a:pt x="65" y="236"/>
                    </a:cubicBezTo>
                    <a:cubicBezTo>
                      <a:pt x="65" y="236"/>
                      <a:pt x="71" y="264"/>
                      <a:pt x="96" y="278"/>
                    </a:cubicBezTo>
                    <a:close/>
                    <a:moveTo>
                      <a:pt x="58" y="224"/>
                    </a:moveTo>
                    <a:cubicBezTo>
                      <a:pt x="51" y="235"/>
                      <a:pt x="42" y="240"/>
                      <a:pt x="32" y="249"/>
                    </a:cubicBezTo>
                    <a:cubicBezTo>
                      <a:pt x="21" y="259"/>
                      <a:pt x="18" y="274"/>
                      <a:pt x="18" y="274"/>
                    </a:cubicBezTo>
                    <a:cubicBezTo>
                      <a:pt x="18" y="274"/>
                      <a:pt x="13" y="256"/>
                      <a:pt x="33" y="241"/>
                    </a:cubicBezTo>
                    <a:cubicBezTo>
                      <a:pt x="39" y="237"/>
                      <a:pt x="47" y="230"/>
                      <a:pt x="52" y="224"/>
                    </a:cubicBezTo>
                    <a:cubicBezTo>
                      <a:pt x="62" y="211"/>
                      <a:pt x="68" y="199"/>
                      <a:pt x="68" y="199"/>
                    </a:cubicBezTo>
                    <a:cubicBezTo>
                      <a:pt x="68" y="199"/>
                      <a:pt x="70" y="202"/>
                      <a:pt x="58" y="224"/>
                    </a:cubicBezTo>
                    <a:close/>
                    <a:moveTo>
                      <a:pt x="33" y="197"/>
                    </a:moveTo>
                    <a:cubicBezTo>
                      <a:pt x="52" y="188"/>
                      <a:pt x="75" y="166"/>
                      <a:pt x="75" y="166"/>
                    </a:cubicBezTo>
                    <a:cubicBezTo>
                      <a:pt x="75" y="166"/>
                      <a:pt x="69" y="186"/>
                      <a:pt x="31" y="204"/>
                    </a:cubicBezTo>
                    <a:cubicBezTo>
                      <a:pt x="19" y="209"/>
                      <a:pt x="7" y="228"/>
                      <a:pt x="7" y="228"/>
                    </a:cubicBezTo>
                    <a:cubicBezTo>
                      <a:pt x="7" y="228"/>
                      <a:pt x="10" y="209"/>
                      <a:pt x="33" y="197"/>
                    </a:cubicBezTo>
                    <a:close/>
                    <a:moveTo>
                      <a:pt x="73" y="61"/>
                    </a:moveTo>
                    <a:cubicBezTo>
                      <a:pt x="73" y="61"/>
                      <a:pt x="80" y="98"/>
                      <a:pt x="59" y="115"/>
                    </a:cubicBezTo>
                    <a:cubicBezTo>
                      <a:pt x="40" y="131"/>
                      <a:pt x="26" y="130"/>
                      <a:pt x="16" y="151"/>
                    </a:cubicBezTo>
                    <a:cubicBezTo>
                      <a:pt x="19" y="138"/>
                      <a:pt x="23" y="128"/>
                      <a:pt x="40" y="120"/>
                    </a:cubicBezTo>
                    <a:cubicBezTo>
                      <a:pt x="67" y="108"/>
                      <a:pt x="72" y="90"/>
                      <a:pt x="70" y="54"/>
                    </a:cubicBezTo>
                    <a:cubicBezTo>
                      <a:pt x="70" y="55"/>
                      <a:pt x="73" y="61"/>
                      <a:pt x="73" y="61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rgbClr val="FFC000"/>
                  </a:gs>
                  <a:gs pos="14000">
                    <a:srgbClr val="C89800"/>
                  </a:gs>
                  <a:gs pos="60000">
                    <a:schemeClr val="accent4">
                      <a:lumMod val="20000"/>
                      <a:lumOff val="80000"/>
                    </a:schemeClr>
                  </a:gs>
                  <a:gs pos="41000">
                    <a:srgbClr val="FFC000"/>
                  </a:gs>
                </a:gsLst>
                <a:lin ang="2700000" scaled="1"/>
                <a:tileRect/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84406" tIns="42203" rIns="84406" bIns="42203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831"/>
              </a:p>
            </p:txBody>
          </p:sp>
          <p:sp>
            <p:nvSpPr>
              <p:cNvPr id="224" name="Freeform 5311">
                <a:extLst>
                  <a:ext uri="{FF2B5EF4-FFF2-40B4-BE49-F238E27FC236}">
                    <a16:creationId xmlns:a16="http://schemas.microsoft.com/office/drawing/2014/main" id="{B6946B14-83EA-4F42-93E4-D45C9419B8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484790" y="327673"/>
                <a:ext cx="578190" cy="631111"/>
              </a:xfrm>
              <a:custGeom>
                <a:avLst/>
                <a:gdLst>
                  <a:gd name="T0" fmla="*/ 0 w 305"/>
                  <a:gd name="T1" fmla="*/ 0 h 332"/>
                  <a:gd name="T2" fmla="*/ 0 w 305"/>
                  <a:gd name="T3" fmla="*/ 230 h 332"/>
                  <a:gd name="T4" fmla="*/ 152 w 305"/>
                  <a:gd name="T5" fmla="*/ 332 h 332"/>
                  <a:gd name="T6" fmla="*/ 305 w 305"/>
                  <a:gd name="T7" fmla="*/ 230 h 332"/>
                  <a:gd name="T8" fmla="*/ 305 w 305"/>
                  <a:gd name="T9" fmla="*/ 0 h 332"/>
                  <a:gd name="T10" fmla="*/ 0 w 305"/>
                  <a:gd name="T11" fmla="*/ 0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5" h="332">
                    <a:moveTo>
                      <a:pt x="0" y="0"/>
                    </a:moveTo>
                    <a:cubicBezTo>
                      <a:pt x="0" y="0"/>
                      <a:pt x="0" y="165"/>
                      <a:pt x="0" y="230"/>
                    </a:cubicBezTo>
                    <a:cubicBezTo>
                      <a:pt x="0" y="292"/>
                      <a:pt x="152" y="332"/>
                      <a:pt x="152" y="332"/>
                    </a:cubicBezTo>
                    <a:cubicBezTo>
                      <a:pt x="152" y="332"/>
                      <a:pt x="305" y="292"/>
                      <a:pt x="305" y="230"/>
                    </a:cubicBezTo>
                    <a:cubicBezTo>
                      <a:pt x="305" y="165"/>
                      <a:pt x="305" y="0"/>
                      <a:pt x="305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65088" cap="flat">
                <a:gradFill>
                  <a:gsLst>
                    <a:gs pos="83000">
                      <a:srgbClr val="FFC000"/>
                    </a:gs>
                    <a:gs pos="34000">
                      <a:schemeClr val="accent4">
                        <a:lumMod val="40000"/>
                        <a:lumOff val="60000"/>
                      </a:schemeClr>
                    </a:gs>
                    <a:gs pos="5263">
                      <a:srgbClr val="FFC000"/>
                    </a:gs>
                    <a:gs pos="100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 scaled="1"/>
                </a:gradFill>
                <a:prstDash val="solid"/>
                <a:miter lim="800000"/>
                <a:headEnd/>
                <a:tailEnd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84406" tIns="42203" rIns="84406" bIns="42203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831"/>
              </a:p>
            </p:txBody>
          </p:sp>
          <p:sp>
            <p:nvSpPr>
              <p:cNvPr id="225" name="Freeform 5312">
                <a:extLst>
                  <a:ext uri="{FF2B5EF4-FFF2-40B4-BE49-F238E27FC236}">
                    <a16:creationId xmlns:a16="http://schemas.microsoft.com/office/drawing/2014/main" id="{596AC12A-E8AE-4668-9AB6-DAAF6F4F0E3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22791" y="372713"/>
                <a:ext cx="502186" cy="552855"/>
              </a:xfrm>
              <a:custGeom>
                <a:avLst/>
                <a:gdLst>
                  <a:gd name="T0" fmla="*/ 132 w 265"/>
                  <a:gd name="T1" fmla="*/ 291 h 291"/>
                  <a:gd name="T2" fmla="*/ 265 w 265"/>
                  <a:gd name="T3" fmla="*/ 210 h 291"/>
                  <a:gd name="T4" fmla="*/ 265 w 265"/>
                  <a:gd name="T5" fmla="*/ 0 h 291"/>
                  <a:gd name="T6" fmla="*/ 0 w 265"/>
                  <a:gd name="T7" fmla="*/ 0 h 291"/>
                  <a:gd name="T8" fmla="*/ 0 w 265"/>
                  <a:gd name="T9" fmla="*/ 210 h 291"/>
                  <a:gd name="T10" fmla="*/ 132 w 265"/>
                  <a:gd name="T11" fmla="*/ 291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5" h="291">
                    <a:moveTo>
                      <a:pt x="132" y="291"/>
                    </a:moveTo>
                    <a:cubicBezTo>
                      <a:pt x="188" y="276"/>
                      <a:pt x="265" y="241"/>
                      <a:pt x="265" y="210"/>
                    </a:cubicBezTo>
                    <a:cubicBezTo>
                      <a:pt x="265" y="0"/>
                      <a:pt x="265" y="0"/>
                      <a:pt x="265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210"/>
                      <a:pt x="0" y="210"/>
                      <a:pt x="0" y="210"/>
                    </a:cubicBezTo>
                    <a:cubicBezTo>
                      <a:pt x="0" y="241"/>
                      <a:pt x="77" y="276"/>
                      <a:pt x="132" y="291"/>
                    </a:cubicBezTo>
                    <a:close/>
                  </a:path>
                </a:pathLst>
              </a:custGeom>
              <a:noFill/>
              <a:ln w="22225" cap="flat">
                <a:gradFill>
                  <a:gsLst>
                    <a:gs pos="83000">
                      <a:srgbClr val="FFC000"/>
                    </a:gs>
                    <a:gs pos="34000">
                      <a:schemeClr val="accent4">
                        <a:lumMod val="40000"/>
                        <a:lumOff val="60000"/>
                      </a:schemeClr>
                    </a:gs>
                    <a:gs pos="5263">
                      <a:srgbClr val="FFC000"/>
                    </a:gs>
                    <a:gs pos="100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 scaled="1"/>
                </a:gradFill>
                <a:prstDash val="solid"/>
                <a:miter lim="800000"/>
                <a:headEnd/>
                <a:tailEnd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84406" tIns="42203" rIns="84406" bIns="42203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831"/>
              </a:p>
            </p:txBody>
          </p:sp>
          <p:sp>
            <p:nvSpPr>
              <p:cNvPr id="226" name="Freeform 5313">
                <a:extLst>
                  <a:ext uri="{FF2B5EF4-FFF2-40B4-BE49-F238E27FC236}">
                    <a16:creationId xmlns:a16="http://schemas.microsoft.com/office/drawing/2014/main" id="{874A3E16-9510-4AD8-A22E-AD9DDDF8569F}"/>
                  </a:ext>
                </a:extLst>
              </p:cNvPr>
              <p:cNvSpPr>
                <a:spLocks/>
              </p:cNvSpPr>
              <p:nvPr/>
            </p:nvSpPr>
            <p:spPr bwMode="auto">
              <a:xfrm rot="10800000">
                <a:off x="7055591" y="1015084"/>
                <a:ext cx="1446881" cy="15201"/>
              </a:xfrm>
              <a:custGeom>
                <a:avLst/>
                <a:gdLst>
                  <a:gd name="T0" fmla="*/ 0 w 763"/>
                  <a:gd name="T1" fmla="*/ 4 h 8"/>
                  <a:gd name="T2" fmla="*/ 33 w 763"/>
                  <a:gd name="T3" fmla="*/ 3 h 8"/>
                  <a:gd name="T4" fmla="*/ 119 w 763"/>
                  <a:gd name="T5" fmla="*/ 2 h 8"/>
                  <a:gd name="T6" fmla="*/ 241 w 763"/>
                  <a:gd name="T7" fmla="*/ 1 h 8"/>
                  <a:gd name="T8" fmla="*/ 381 w 763"/>
                  <a:gd name="T9" fmla="*/ 0 h 8"/>
                  <a:gd name="T10" fmla="*/ 521 w 763"/>
                  <a:gd name="T11" fmla="*/ 1 h 8"/>
                  <a:gd name="T12" fmla="*/ 643 w 763"/>
                  <a:gd name="T13" fmla="*/ 2 h 8"/>
                  <a:gd name="T14" fmla="*/ 730 w 763"/>
                  <a:gd name="T15" fmla="*/ 3 h 8"/>
                  <a:gd name="T16" fmla="*/ 763 w 763"/>
                  <a:gd name="T17" fmla="*/ 4 h 8"/>
                  <a:gd name="T18" fmla="*/ 730 w 763"/>
                  <a:gd name="T19" fmla="*/ 5 h 8"/>
                  <a:gd name="T20" fmla="*/ 643 w 763"/>
                  <a:gd name="T21" fmla="*/ 6 h 8"/>
                  <a:gd name="T22" fmla="*/ 521 w 763"/>
                  <a:gd name="T23" fmla="*/ 8 h 8"/>
                  <a:gd name="T24" fmla="*/ 381 w 763"/>
                  <a:gd name="T25" fmla="*/ 8 h 8"/>
                  <a:gd name="T26" fmla="*/ 241 w 763"/>
                  <a:gd name="T27" fmla="*/ 8 h 8"/>
                  <a:gd name="T28" fmla="*/ 119 w 763"/>
                  <a:gd name="T29" fmla="*/ 6 h 8"/>
                  <a:gd name="T30" fmla="*/ 33 w 763"/>
                  <a:gd name="T31" fmla="*/ 5 h 8"/>
                  <a:gd name="T32" fmla="*/ 0 w 763"/>
                  <a:gd name="T33" fmla="*/ 4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63" h="8">
                    <a:moveTo>
                      <a:pt x="0" y="4"/>
                    </a:moveTo>
                    <a:cubicBezTo>
                      <a:pt x="0" y="4"/>
                      <a:pt x="12" y="4"/>
                      <a:pt x="33" y="3"/>
                    </a:cubicBezTo>
                    <a:cubicBezTo>
                      <a:pt x="53" y="3"/>
                      <a:pt x="83" y="2"/>
                      <a:pt x="119" y="2"/>
                    </a:cubicBezTo>
                    <a:cubicBezTo>
                      <a:pt x="155" y="2"/>
                      <a:pt x="196" y="1"/>
                      <a:pt x="241" y="1"/>
                    </a:cubicBezTo>
                    <a:cubicBezTo>
                      <a:pt x="286" y="1"/>
                      <a:pt x="334" y="0"/>
                      <a:pt x="381" y="0"/>
                    </a:cubicBezTo>
                    <a:cubicBezTo>
                      <a:pt x="429" y="0"/>
                      <a:pt x="477" y="1"/>
                      <a:pt x="521" y="1"/>
                    </a:cubicBezTo>
                    <a:cubicBezTo>
                      <a:pt x="566" y="1"/>
                      <a:pt x="608" y="2"/>
                      <a:pt x="643" y="2"/>
                    </a:cubicBezTo>
                    <a:cubicBezTo>
                      <a:pt x="679" y="2"/>
                      <a:pt x="709" y="3"/>
                      <a:pt x="730" y="3"/>
                    </a:cubicBezTo>
                    <a:cubicBezTo>
                      <a:pt x="751" y="4"/>
                      <a:pt x="763" y="4"/>
                      <a:pt x="763" y="4"/>
                    </a:cubicBezTo>
                    <a:cubicBezTo>
                      <a:pt x="763" y="4"/>
                      <a:pt x="751" y="5"/>
                      <a:pt x="730" y="5"/>
                    </a:cubicBezTo>
                    <a:cubicBezTo>
                      <a:pt x="709" y="5"/>
                      <a:pt x="679" y="6"/>
                      <a:pt x="643" y="6"/>
                    </a:cubicBezTo>
                    <a:cubicBezTo>
                      <a:pt x="608" y="7"/>
                      <a:pt x="566" y="8"/>
                      <a:pt x="521" y="8"/>
                    </a:cubicBezTo>
                    <a:cubicBezTo>
                      <a:pt x="477" y="8"/>
                      <a:pt x="429" y="8"/>
                      <a:pt x="381" y="8"/>
                    </a:cubicBezTo>
                    <a:cubicBezTo>
                      <a:pt x="334" y="8"/>
                      <a:pt x="286" y="8"/>
                      <a:pt x="241" y="8"/>
                    </a:cubicBezTo>
                    <a:cubicBezTo>
                      <a:pt x="196" y="8"/>
                      <a:pt x="155" y="7"/>
                      <a:pt x="119" y="6"/>
                    </a:cubicBezTo>
                    <a:cubicBezTo>
                      <a:pt x="83" y="6"/>
                      <a:pt x="53" y="5"/>
                      <a:pt x="33" y="5"/>
                    </a:cubicBezTo>
                    <a:cubicBezTo>
                      <a:pt x="12" y="5"/>
                      <a:pt x="0" y="4"/>
                      <a:pt x="0" y="4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FFC000"/>
                  </a:gs>
                  <a:gs pos="8772">
                    <a:srgbClr val="FFC000"/>
                  </a:gs>
                  <a:gs pos="37000">
                    <a:schemeClr val="accent4">
                      <a:lumMod val="40000"/>
                      <a:lumOff val="6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84406" tIns="42203" rIns="84406" bIns="42203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831"/>
              </a:p>
            </p:txBody>
          </p:sp>
          <p:sp>
            <p:nvSpPr>
              <p:cNvPr id="227" name="Freeform 5314">
                <a:extLst>
                  <a:ext uri="{FF2B5EF4-FFF2-40B4-BE49-F238E27FC236}">
                    <a16:creationId xmlns:a16="http://schemas.microsoft.com/office/drawing/2014/main" id="{E46DA838-DABA-4299-A936-4CCE774460B5}"/>
                  </a:ext>
                </a:extLst>
              </p:cNvPr>
              <p:cNvSpPr>
                <a:spLocks/>
              </p:cNvSpPr>
              <p:nvPr/>
            </p:nvSpPr>
            <p:spPr bwMode="auto">
              <a:xfrm rot="10800000">
                <a:off x="7059532" y="1291634"/>
                <a:ext cx="1446881" cy="15201"/>
              </a:xfrm>
              <a:custGeom>
                <a:avLst/>
                <a:gdLst>
                  <a:gd name="T0" fmla="*/ 0 w 763"/>
                  <a:gd name="T1" fmla="*/ 4 h 8"/>
                  <a:gd name="T2" fmla="*/ 33 w 763"/>
                  <a:gd name="T3" fmla="*/ 3 h 8"/>
                  <a:gd name="T4" fmla="*/ 119 w 763"/>
                  <a:gd name="T5" fmla="*/ 1 h 8"/>
                  <a:gd name="T6" fmla="*/ 241 w 763"/>
                  <a:gd name="T7" fmla="*/ 0 h 8"/>
                  <a:gd name="T8" fmla="*/ 381 w 763"/>
                  <a:gd name="T9" fmla="*/ 0 h 8"/>
                  <a:gd name="T10" fmla="*/ 521 w 763"/>
                  <a:gd name="T11" fmla="*/ 0 h 8"/>
                  <a:gd name="T12" fmla="*/ 643 w 763"/>
                  <a:gd name="T13" fmla="*/ 1 h 8"/>
                  <a:gd name="T14" fmla="*/ 730 w 763"/>
                  <a:gd name="T15" fmla="*/ 3 h 8"/>
                  <a:gd name="T16" fmla="*/ 763 w 763"/>
                  <a:gd name="T17" fmla="*/ 4 h 8"/>
                  <a:gd name="T18" fmla="*/ 730 w 763"/>
                  <a:gd name="T19" fmla="*/ 4 h 8"/>
                  <a:gd name="T20" fmla="*/ 643 w 763"/>
                  <a:gd name="T21" fmla="*/ 6 h 8"/>
                  <a:gd name="T22" fmla="*/ 521 w 763"/>
                  <a:gd name="T23" fmla="*/ 7 h 8"/>
                  <a:gd name="T24" fmla="*/ 381 w 763"/>
                  <a:gd name="T25" fmla="*/ 8 h 8"/>
                  <a:gd name="T26" fmla="*/ 241 w 763"/>
                  <a:gd name="T27" fmla="*/ 7 h 8"/>
                  <a:gd name="T28" fmla="*/ 119 w 763"/>
                  <a:gd name="T29" fmla="*/ 6 h 8"/>
                  <a:gd name="T30" fmla="*/ 33 w 763"/>
                  <a:gd name="T31" fmla="*/ 4 h 8"/>
                  <a:gd name="T32" fmla="*/ 0 w 763"/>
                  <a:gd name="T33" fmla="*/ 4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63" h="8">
                    <a:moveTo>
                      <a:pt x="0" y="4"/>
                    </a:moveTo>
                    <a:cubicBezTo>
                      <a:pt x="0" y="4"/>
                      <a:pt x="12" y="3"/>
                      <a:pt x="33" y="3"/>
                    </a:cubicBezTo>
                    <a:cubicBezTo>
                      <a:pt x="53" y="3"/>
                      <a:pt x="83" y="2"/>
                      <a:pt x="119" y="1"/>
                    </a:cubicBezTo>
                    <a:cubicBezTo>
                      <a:pt x="155" y="1"/>
                      <a:pt x="196" y="0"/>
                      <a:pt x="241" y="0"/>
                    </a:cubicBezTo>
                    <a:cubicBezTo>
                      <a:pt x="286" y="0"/>
                      <a:pt x="334" y="0"/>
                      <a:pt x="381" y="0"/>
                    </a:cubicBezTo>
                    <a:cubicBezTo>
                      <a:pt x="429" y="0"/>
                      <a:pt x="477" y="0"/>
                      <a:pt x="521" y="0"/>
                    </a:cubicBezTo>
                    <a:cubicBezTo>
                      <a:pt x="566" y="0"/>
                      <a:pt x="608" y="1"/>
                      <a:pt x="643" y="1"/>
                    </a:cubicBezTo>
                    <a:cubicBezTo>
                      <a:pt x="679" y="2"/>
                      <a:pt x="709" y="3"/>
                      <a:pt x="730" y="3"/>
                    </a:cubicBezTo>
                    <a:cubicBezTo>
                      <a:pt x="751" y="3"/>
                      <a:pt x="763" y="4"/>
                      <a:pt x="763" y="4"/>
                    </a:cubicBezTo>
                    <a:cubicBezTo>
                      <a:pt x="763" y="4"/>
                      <a:pt x="751" y="4"/>
                      <a:pt x="730" y="4"/>
                    </a:cubicBezTo>
                    <a:cubicBezTo>
                      <a:pt x="709" y="5"/>
                      <a:pt x="679" y="6"/>
                      <a:pt x="643" y="6"/>
                    </a:cubicBezTo>
                    <a:cubicBezTo>
                      <a:pt x="608" y="6"/>
                      <a:pt x="566" y="7"/>
                      <a:pt x="521" y="7"/>
                    </a:cubicBezTo>
                    <a:cubicBezTo>
                      <a:pt x="477" y="7"/>
                      <a:pt x="429" y="7"/>
                      <a:pt x="381" y="8"/>
                    </a:cubicBezTo>
                    <a:cubicBezTo>
                      <a:pt x="334" y="7"/>
                      <a:pt x="286" y="7"/>
                      <a:pt x="241" y="7"/>
                    </a:cubicBezTo>
                    <a:cubicBezTo>
                      <a:pt x="196" y="7"/>
                      <a:pt x="155" y="6"/>
                      <a:pt x="119" y="6"/>
                    </a:cubicBezTo>
                    <a:cubicBezTo>
                      <a:pt x="83" y="5"/>
                      <a:pt x="53" y="5"/>
                      <a:pt x="33" y="4"/>
                    </a:cubicBezTo>
                    <a:cubicBezTo>
                      <a:pt x="12" y="4"/>
                      <a:pt x="0" y="4"/>
                      <a:pt x="0" y="4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FFC000"/>
                  </a:gs>
                  <a:gs pos="8772">
                    <a:srgbClr val="FFC000"/>
                  </a:gs>
                  <a:gs pos="37000">
                    <a:schemeClr val="accent4">
                      <a:lumMod val="40000"/>
                      <a:lumOff val="6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</p:spPr>
            <p:txBody>
              <a:bodyPr vert="horz" wrap="square" lIns="84406" tIns="42203" rIns="84406" bIns="42203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831"/>
              </a:p>
            </p:txBody>
          </p:sp>
          <p:sp>
            <p:nvSpPr>
              <p:cNvPr id="228" name="Freeform 5318">
                <a:extLst>
                  <a:ext uri="{FF2B5EF4-FFF2-40B4-BE49-F238E27FC236}">
                    <a16:creationId xmlns:a16="http://schemas.microsoft.com/office/drawing/2014/main" id="{10388BC5-3E25-4E1E-9548-3584BB23723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299647" y="1342716"/>
                <a:ext cx="958770" cy="225195"/>
              </a:xfrm>
              <a:custGeom>
                <a:avLst/>
                <a:gdLst>
                  <a:gd name="T0" fmla="*/ 556 w 718"/>
                  <a:gd name="T1" fmla="*/ 20 h 166"/>
                  <a:gd name="T2" fmla="*/ 507 w 718"/>
                  <a:gd name="T3" fmla="*/ 1 h 166"/>
                  <a:gd name="T4" fmla="*/ 495 w 718"/>
                  <a:gd name="T5" fmla="*/ 60 h 166"/>
                  <a:gd name="T6" fmla="*/ 410 w 718"/>
                  <a:gd name="T7" fmla="*/ 104 h 166"/>
                  <a:gd name="T8" fmla="*/ 399 w 718"/>
                  <a:gd name="T9" fmla="*/ 87 h 166"/>
                  <a:gd name="T10" fmla="*/ 396 w 718"/>
                  <a:gd name="T11" fmla="*/ 51 h 166"/>
                  <a:gd name="T12" fmla="*/ 359 w 718"/>
                  <a:gd name="T13" fmla="*/ 125 h 166"/>
                  <a:gd name="T14" fmla="*/ 321 w 718"/>
                  <a:gd name="T15" fmla="*/ 51 h 166"/>
                  <a:gd name="T16" fmla="*/ 318 w 718"/>
                  <a:gd name="T17" fmla="*/ 87 h 166"/>
                  <a:gd name="T18" fmla="*/ 308 w 718"/>
                  <a:gd name="T19" fmla="*/ 104 h 166"/>
                  <a:gd name="T20" fmla="*/ 222 w 718"/>
                  <a:gd name="T21" fmla="*/ 60 h 166"/>
                  <a:gd name="T22" fmla="*/ 211 w 718"/>
                  <a:gd name="T23" fmla="*/ 1 h 166"/>
                  <a:gd name="T24" fmla="*/ 162 w 718"/>
                  <a:gd name="T25" fmla="*/ 20 h 166"/>
                  <a:gd name="T26" fmla="*/ 27 w 718"/>
                  <a:gd name="T27" fmla="*/ 95 h 166"/>
                  <a:gd name="T28" fmla="*/ 26 w 718"/>
                  <a:gd name="T29" fmla="*/ 61 h 166"/>
                  <a:gd name="T30" fmla="*/ 42 w 718"/>
                  <a:gd name="T31" fmla="*/ 45 h 166"/>
                  <a:gd name="T32" fmla="*/ 22 w 718"/>
                  <a:gd name="T33" fmla="*/ 78 h 166"/>
                  <a:gd name="T34" fmla="*/ 174 w 718"/>
                  <a:gd name="T35" fmla="*/ 33 h 166"/>
                  <a:gd name="T36" fmla="*/ 109 w 718"/>
                  <a:gd name="T37" fmla="*/ 68 h 166"/>
                  <a:gd name="T38" fmla="*/ 147 w 718"/>
                  <a:gd name="T39" fmla="*/ 124 h 166"/>
                  <a:gd name="T40" fmla="*/ 133 w 718"/>
                  <a:gd name="T41" fmla="*/ 99 h 166"/>
                  <a:gd name="T42" fmla="*/ 115 w 718"/>
                  <a:gd name="T43" fmla="*/ 77 h 166"/>
                  <a:gd name="T44" fmla="*/ 180 w 718"/>
                  <a:gd name="T45" fmla="*/ 98 h 166"/>
                  <a:gd name="T46" fmla="*/ 194 w 718"/>
                  <a:gd name="T47" fmla="*/ 107 h 166"/>
                  <a:gd name="T48" fmla="*/ 327 w 718"/>
                  <a:gd name="T49" fmla="*/ 129 h 166"/>
                  <a:gd name="T50" fmla="*/ 359 w 718"/>
                  <a:gd name="T51" fmla="*/ 166 h 166"/>
                  <a:gd name="T52" fmla="*/ 391 w 718"/>
                  <a:gd name="T53" fmla="*/ 129 h 166"/>
                  <a:gd name="T54" fmla="*/ 524 w 718"/>
                  <a:gd name="T55" fmla="*/ 107 h 166"/>
                  <a:gd name="T56" fmla="*/ 538 w 718"/>
                  <a:gd name="T57" fmla="*/ 98 h 166"/>
                  <a:gd name="T58" fmla="*/ 603 w 718"/>
                  <a:gd name="T59" fmla="*/ 77 h 166"/>
                  <a:gd name="T60" fmla="*/ 584 w 718"/>
                  <a:gd name="T61" fmla="*/ 99 h 166"/>
                  <a:gd name="T62" fmla="*/ 571 w 718"/>
                  <a:gd name="T63" fmla="*/ 124 h 166"/>
                  <a:gd name="T64" fmla="*/ 608 w 718"/>
                  <a:gd name="T65" fmla="*/ 68 h 166"/>
                  <a:gd name="T66" fmla="*/ 544 w 718"/>
                  <a:gd name="T67" fmla="*/ 33 h 166"/>
                  <a:gd name="T68" fmla="*/ 695 w 718"/>
                  <a:gd name="T69" fmla="*/ 78 h 166"/>
                  <a:gd name="T70" fmla="*/ 676 w 718"/>
                  <a:gd name="T71" fmla="*/ 45 h 166"/>
                  <a:gd name="T72" fmla="*/ 692 w 718"/>
                  <a:gd name="T73" fmla="*/ 61 h 166"/>
                  <a:gd name="T74" fmla="*/ 691 w 718"/>
                  <a:gd name="T75" fmla="*/ 95 h 166"/>
                  <a:gd name="T76" fmla="*/ 212 w 718"/>
                  <a:gd name="T77" fmla="*/ 11 h 166"/>
                  <a:gd name="T78" fmla="*/ 201 w 718"/>
                  <a:gd name="T79" fmla="*/ 20 h 166"/>
                  <a:gd name="T80" fmla="*/ 359 w 718"/>
                  <a:gd name="T81" fmla="*/ 135 h 166"/>
                  <a:gd name="T82" fmla="*/ 505 w 718"/>
                  <a:gd name="T83" fmla="*/ 24 h 166"/>
                  <a:gd name="T84" fmla="*/ 517 w 718"/>
                  <a:gd name="T85" fmla="*/ 25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18" h="166">
                    <a:moveTo>
                      <a:pt x="709" y="40"/>
                    </a:moveTo>
                    <a:cubicBezTo>
                      <a:pt x="700" y="18"/>
                      <a:pt x="674" y="9"/>
                      <a:pt x="652" y="9"/>
                    </a:cubicBezTo>
                    <a:cubicBezTo>
                      <a:pt x="620" y="9"/>
                      <a:pt x="588" y="16"/>
                      <a:pt x="556" y="20"/>
                    </a:cubicBezTo>
                    <a:cubicBezTo>
                      <a:pt x="547" y="21"/>
                      <a:pt x="539" y="22"/>
                      <a:pt x="531" y="24"/>
                    </a:cubicBezTo>
                    <a:cubicBezTo>
                      <a:pt x="530" y="24"/>
                      <a:pt x="529" y="24"/>
                      <a:pt x="528" y="24"/>
                    </a:cubicBezTo>
                    <a:cubicBezTo>
                      <a:pt x="526" y="12"/>
                      <a:pt x="520" y="2"/>
                      <a:pt x="507" y="1"/>
                    </a:cubicBezTo>
                    <a:cubicBezTo>
                      <a:pt x="492" y="0"/>
                      <a:pt x="490" y="18"/>
                      <a:pt x="496" y="27"/>
                    </a:cubicBezTo>
                    <a:cubicBezTo>
                      <a:pt x="500" y="34"/>
                      <a:pt x="508" y="36"/>
                      <a:pt x="516" y="36"/>
                    </a:cubicBezTo>
                    <a:cubicBezTo>
                      <a:pt x="513" y="46"/>
                      <a:pt x="506" y="55"/>
                      <a:pt x="495" y="60"/>
                    </a:cubicBezTo>
                    <a:cubicBezTo>
                      <a:pt x="495" y="60"/>
                      <a:pt x="495" y="60"/>
                      <a:pt x="495" y="60"/>
                    </a:cubicBezTo>
                    <a:cubicBezTo>
                      <a:pt x="488" y="63"/>
                      <a:pt x="482" y="66"/>
                      <a:pt x="477" y="70"/>
                    </a:cubicBezTo>
                    <a:cubicBezTo>
                      <a:pt x="457" y="82"/>
                      <a:pt x="435" y="105"/>
                      <a:pt x="410" y="104"/>
                    </a:cubicBezTo>
                    <a:cubicBezTo>
                      <a:pt x="396" y="103"/>
                      <a:pt x="374" y="88"/>
                      <a:pt x="385" y="71"/>
                    </a:cubicBezTo>
                    <a:cubicBezTo>
                      <a:pt x="389" y="64"/>
                      <a:pt x="398" y="58"/>
                      <a:pt x="407" y="64"/>
                    </a:cubicBezTo>
                    <a:cubicBezTo>
                      <a:pt x="417" y="71"/>
                      <a:pt x="415" y="89"/>
                      <a:pt x="399" y="87"/>
                    </a:cubicBezTo>
                    <a:cubicBezTo>
                      <a:pt x="393" y="85"/>
                      <a:pt x="390" y="96"/>
                      <a:pt x="397" y="97"/>
                    </a:cubicBezTo>
                    <a:cubicBezTo>
                      <a:pt x="409" y="99"/>
                      <a:pt x="426" y="91"/>
                      <a:pt x="425" y="76"/>
                    </a:cubicBezTo>
                    <a:cubicBezTo>
                      <a:pt x="424" y="60"/>
                      <a:pt x="412" y="50"/>
                      <a:pt x="396" y="51"/>
                    </a:cubicBezTo>
                    <a:cubicBezTo>
                      <a:pt x="381" y="53"/>
                      <a:pt x="372" y="68"/>
                      <a:pt x="372" y="82"/>
                    </a:cubicBezTo>
                    <a:cubicBezTo>
                      <a:pt x="373" y="100"/>
                      <a:pt x="388" y="111"/>
                      <a:pt x="404" y="114"/>
                    </a:cubicBezTo>
                    <a:cubicBezTo>
                      <a:pt x="389" y="119"/>
                      <a:pt x="374" y="122"/>
                      <a:pt x="359" y="125"/>
                    </a:cubicBezTo>
                    <a:cubicBezTo>
                      <a:pt x="343" y="122"/>
                      <a:pt x="329" y="119"/>
                      <a:pt x="314" y="114"/>
                    </a:cubicBezTo>
                    <a:cubicBezTo>
                      <a:pt x="329" y="111"/>
                      <a:pt x="345" y="100"/>
                      <a:pt x="346" y="82"/>
                    </a:cubicBezTo>
                    <a:cubicBezTo>
                      <a:pt x="346" y="68"/>
                      <a:pt x="337" y="53"/>
                      <a:pt x="321" y="51"/>
                    </a:cubicBezTo>
                    <a:cubicBezTo>
                      <a:pt x="306" y="50"/>
                      <a:pt x="294" y="60"/>
                      <a:pt x="293" y="76"/>
                    </a:cubicBezTo>
                    <a:cubicBezTo>
                      <a:pt x="292" y="91"/>
                      <a:pt x="309" y="99"/>
                      <a:pt x="321" y="97"/>
                    </a:cubicBezTo>
                    <a:cubicBezTo>
                      <a:pt x="328" y="96"/>
                      <a:pt x="325" y="85"/>
                      <a:pt x="318" y="87"/>
                    </a:cubicBezTo>
                    <a:cubicBezTo>
                      <a:pt x="303" y="89"/>
                      <a:pt x="301" y="71"/>
                      <a:pt x="311" y="64"/>
                    </a:cubicBezTo>
                    <a:cubicBezTo>
                      <a:pt x="319" y="58"/>
                      <a:pt x="328" y="64"/>
                      <a:pt x="333" y="71"/>
                    </a:cubicBezTo>
                    <a:cubicBezTo>
                      <a:pt x="344" y="88"/>
                      <a:pt x="322" y="103"/>
                      <a:pt x="308" y="104"/>
                    </a:cubicBezTo>
                    <a:cubicBezTo>
                      <a:pt x="282" y="105"/>
                      <a:pt x="261" y="82"/>
                      <a:pt x="241" y="70"/>
                    </a:cubicBezTo>
                    <a:cubicBezTo>
                      <a:pt x="235" y="66"/>
                      <a:pt x="229" y="63"/>
                      <a:pt x="223" y="60"/>
                    </a:cubicBezTo>
                    <a:cubicBezTo>
                      <a:pt x="223" y="60"/>
                      <a:pt x="223" y="60"/>
                      <a:pt x="222" y="60"/>
                    </a:cubicBezTo>
                    <a:cubicBezTo>
                      <a:pt x="212" y="55"/>
                      <a:pt x="204" y="46"/>
                      <a:pt x="201" y="36"/>
                    </a:cubicBezTo>
                    <a:cubicBezTo>
                      <a:pt x="210" y="36"/>
                      <a:pt x="217" y="34"/>
                      <a:pt x="222" y="27"/>
                    </a:cubicBezTo>
                    <a:cubicBezTo>
                      <a:pt x="228" y="18"/>
                      <a:pt x="226" y="0"/>
                      <a:pt x="211" y="1"/>
                    </a:cubicBezTo>
                    <a:cubicBezTo>
                      <a:pt x="197" y="2"/>
                      <a:pt x="191" y="12"/>
                      <a:pt x="190" y="24"/>
                    </a:cubicBezTo>
                    <a:cubicBezTo>
                      <a:pt x="189" y="24"/>
                      <a:pt x="188" y="24"/>
                      <a:pt x="187" y="24"/>
                    </a:cubicBezTo>
                    <a:cubicBezTo>
                      <a:pt x="179" y="22"/>
                      <a:pt x="170" y="21"/>
                      <a:pt x="162" y="20"/>
                    </a:cubicBezTo>
                    <a:cubicBezTo>
                      <a:pt x="130" y="16"/>
                      <a:pt x="97" y="9"/>
                      <a:pt x="65" y="9"/>
                    </a:cubicBezTo>
                    <a:cubicBezTo>
                      <a:pt x="44" y="9"/>
                      <a:pt x="18" y="18"/>
                      <a:pt x="9" y="40"/>
                    </a:cubicBezTo>
                    <a:cubicBezTo>
                      <a:pt x="0" y="60"/>
                      <a:pt x="6" y="85"/>
                      <a:pt x="27" y="95"/>
                    </a:cubicBezTo>
                    <a:cubicBezTo>
                      <a:pt x="44" y="103"/>
                      <a:pt x="65" y="97"/>
                      <a:pt x="74" y="80"/>
                    </a:cubicBezTo>
                    <a:cubicBezTo>
                      <a:pt x="82" y="65"/>
                      <a:pt x="75" y="39"/>
                      <a:pt x="57" y="35"/>
                    </a:cubicBezTo>
                    <a:cubicBezTo>
                      <a:pt x="39" y="30"/>
                      <a:pt x="22" y="41"/>
                      <a:pt x="26" y="61"/>
                    </a:cubicBezTo>
                    <a:cubicBezTo>
                      <a:pt x="30" y="79"/>
                      <a:pt x="55" y="75"/>
                      <a:pt x="59" y="61"/>
                    </a:cubicBezTo>
                    <a:cubicBezTo>
                      <a:pt x="61" y="54"/>
                      <a:pt x="51" y="51"/>
                      <a:pt x="49" y="58"/>
                    </a:cubicBezTo>
                    <a:cubicBezTo>
                      <a:pt x="45" y="70"/>
                      <a:pt x="29" y="54"/>
                      <a:pt x="42" y="45"/>
                    </a:cubicBezTo>
                    <a:cubicBezTo>
                      <a:pt x="49" y="40"/>
                      <a:pt x="59" y="46"/>
                      <a:pt x="63" y="53"/>
                    </a:cubicBezTo>
                    <a:cubicBezTo>
                      <a:pt x="71" y="63"/>
                      <a:pt x="66" y="78"/>
                      <a:pt x="56" y="84"/>
                    </a:cubicBezTo>
                    <a:cubicBezTo>
                      <a:pt x="45" y="91"/>
                      <a:pt x="31" y="87"/>
                      <a:pt x="22" y="78"/>
                    </a:cubicBezTo>
                    <a:cubicBezTo>
                      <a:pt x="13" y="69"/>
                      <a:pt x="14" y="52"/>
                      <a:pt x="20" y="41"/>
                    </a:cubicBezTo>
                    <a:cubicBezTo>
                      <a:pt x="33" y="17"/>
                      <a:pt x="67" y="19"/>
                      <a:pt x="90" y="21"/>
                    </a:cubicBezTo>
                    <a:cubicBezTo>
                      <a:pt x="118" y="24"/>
                      <a:pt x="146" y="29"/>
                      <a:pt x="174" y="33"/>
                    </a:cubicBezTo>
                    <a:cubicBezTo>
                      <a:pt x="179" y="33"/>
                      <a:pt x="184" y="34"/>
                      <a:pt x="190" y="35"/>
                    </a:cubicBezTo>
                    <a:cubicBezTo>
                      <a:pt x="191" y="41"/>
                      <a:pt x="193" y="46"/>
                      <a:pt x="196" y="50"/>
                    </a:cubicBezTo>
                    <a:cubicBezTo>
                      <a:pt x="167" y="43"/>
                      <a:pt x="130" y="42"/>
                      <a:pt x="109" y="68"/>
                    </a:cubicBezTo>
                    <a:cubicBezTo>
                      <a:pt x="103" y="76"/>
                      <a:pt x="99" y="87"/>
                      <a:pt x="100" y="98"/>
                    </a:cubicBezTo>
                    <a:cubicBezTo>
                      <a:pt x="101" y="109"/>
                      <a:pt x="107" y="119"/>
                      <a:pt x="116" y="124"/>
                    </a:cubicBezTo>
                    <a:cubicBezTo>
                      <a:pt x="126" y="130"/>
                      <a:pt x="138" y="130"/>
                      <a:pt x="147" y="124"/>
                    </a:cubicBezTo>
                    <a:cubicBezTo>
                      <a:pt x="155" y="118"/>
                      <a:pt x="161" y="104"/>
                      <a:pt x="156" y="95"/>
                    </a:cubicBezTo>
                    <a:cubicBezTo>
                      <a:pt x="150" y="86"/>
                      <a:pt x="136" y="83"/>
                      <a:pt x="128" y="89"/>
                    </a:cubicBezTo>
                    <a:cubicBezTo>
                      <a:pt x="122" y="93"/>
                      <a:pt x="128" y="103"/>
                      <a:pt x="133" y="99"/>
                    </a:cubicBezTo>
                    <a:cubicBezTo>
                      <a:pt x="144" y="91"/>
                      <a:pt x="149" y="106"/>
                      <a:pt x="143" y="114"/>
                    </a:cubicBezTo>
                    <a:cubicBezTo>
                      <a:pt x="137" y="121"/>
                      <a:pt x="127" y="118"/>
                      <a:pt x="121" y="114"/>
                    </a:cubicBezTo>
                    <a:cubicBezTo>
                      <a:pt x="107" y="106"/>
                      <a:pt x="108" y="89"/>
                      <a:pt x="115" y="77"/>
                    </a:cubicBezTo>
                    <a:cubicBezTo>
                      <a:pt x="130" y="52"/>
                      <a:pt x="167" y="55"/>
                      <a:pt x="191" y="61"/>
                    </a:cubicBezTo>
                    <a:cubicBezTo>
                      <a:pt x="198" y="63"/>
                      <a:pt x="205" y="65"/>
                      <a:pt x="211" y="67"/>
                    </a:cubicBezTo>
                    <a:cubicBezTo>
                      <a:pt x="195" y="71"/>
                      <a:pt x="180" y="79"/>
                      <a:pt x="180" y="98"/>
                    </a:cubicBezTo>
                    <a:cubicBezTo>
                      <a:pt x="179" y="119"/>
                      <a:pt x="207" y="130"/>
                      <a:pt x="217" y="110"/>
                    </a:cubicBezTo>
                    <a:cubicBezTo>
                      <a:pt x="221" y="104"/>
                      <a:pt x="211" y="99"/>
                      <a:pt x="208" y="105"/>
                    </a:cubicBezTo>
                    <a:cubicBezTo>
                      <a:pt x="205" y="110"/>
                      <a:pt x="198" y="111"/>
                      <a:pt x="194" y="107"/>
                    </a:cubicBezTo>
                    <a:cubicBezTo>
                      <a:pt x="189" y="103"/>
                      <a:pt x="190" y="95"/>
                      <a:pt x="193" y="90"/>
                    </a:cubicBezTo>
                    <a:cubicBezTo>
                      <a:pt x="199" y="79"/>
                      <a:pt x="214" y="77"/>
                      <a:pt x="226" y="76"/>
                    </a:cubicBezTo>
                    <a:cubicBezTo>
                      <a:pt x="255" y="101"/>
                      <a:pt x="290" y="119"/>
                      <a:pt x="327" y="129"/>
                    </a:cubicBezTo>
                    <a:cubicBezTo>
                      <a:pt x="325" y="131"/>
                      <a:pt x="325" y="136"/>
                      <a:pt x="328" y="137"/>
                    </a:cubicBezTo>
                    <a:cubicBezTo>
                      <a:pt x="328" y="137"/>
                      <a:pt x="354" y="164"/>
                      <a:pt x="354" y="164"/>
                    </a:cubicBezTo>
                    <a:cubicBezTo>
                      <a:pt x="356" y="166"/>
                      <a:pt x="358" y="166"/>
                      <a:pt x="359" y="166"/>
                    </a:cubicBezTo>
                    <a:cubicBezTo>
                      <a:pt x="360" y="166"/>
                      <a:pt x="361" y="166"/>
                      <a:pt x="363" y="164"/>
                    </a:cubicBezTo>
                    <a:cubicBezTo>
                      <a:pt x="363" y="164"/>
                      <a:pt x="389" y="137"/>
                      <a:pt x="389" y="137"/>
                    </a:cubicBezTo>
                    <a:cubicBezTo>
                      <a:pt x="392" y="136"/>
                      <a:pt x="393" y="131"/>
                      <a:pt x="391" y="129"/>
                    </a:cubicBezTo>
                    <a:cubicBezTo>
                      <a:pt x="428" y="119"/>
                      <a:pt x="462" y="101"/>
                      <a:pt x="492" y="76"/>
                    </a:cubicBezTo>
                    <a:cubicBezTo>
                      <a:pt x="504" y="77"/>
                      <a:pt x="519" y="79"/>
                      <a:pt x="525" y="90"/>
                    </a:cubicBezTo>
                    <a:cubicBezTo>
                      <a:pt x="527" y="95"/>
                      <a:pt x="529" y="103"/>
                      <a:pt x="524" y="107"/>
                    </a:cubicBezTo>
                    <a:cubicBezTo>
                      <a:pt x="519" y="111"/>
                      <a:pt x="512" y="110"/>
                      <a:pt x="510" y="105"/>
                    </a:cubicBezTo>
                    <a:cubicBezTo>
                      <a:pt x="506" y="99"/>
                      <a:pt x="497" y="104"/>
                      <a:pt x="500" y="110"/>
                    </a:cubicBezTo>
                    <a:cubicBezTo>
                      <a:pt x="510" y="130"/>
                      <a:pt x="539" y="119"/>
                      <a:pt x="538" y="98"/>
                    </a:cubicBezTo>
                    <a:cubicBezTo>
                      <a:pt x="537" y="79"/>
                      <a:pt x="523" y="71"/>
                      <a:pt x="506" y="67"/>
                    </a:cubicBezTo>
                    <a:cubicBezTo>
                      <a:pt x="513" y="65"/>
                      <a:pt x="520" y="63"/>
                      <a:pt x="527" y="61"/>
                    </a:cubicBezTo>
                    <a:cubicBezTo>
                      <a:pt x="551" y="55"/>
                      <a:pt x="588" y="52"/>
                      <a:pt x="603" y="77"/>
                    </a:cubicBezTo>
                    <a:cubicBezTo>
                      <a:pt x="610" y="89"/>
                      <a:pt x="611" y="106"/>
                      <a:pt x="597" y="114"/>
                    </a:cubicBezTo>
                    <a:cubicBezTo>
                      <a:pt x="590" y="118"/>
                      <a:pt x="581" y="121"/>
                      <a:pt x="575" y="114"/>
                    </a:cubicBezTo>
                    <a:cubicBezTo>
                      <a:pt x="568" y="106"/>
                      <a:pt x="574" y="91"/>
                      <a:pt x="584" y="99"/>
                    </a:cubicBezTo>
                    <a:cubicBezTo>
                      <a:pt x="590" y="103"/>
                      <a:pt x="595" y="93"/>
                      <a:pt x="590" y="89"/>
                    </a:cubicBezTo>
                    <a:cubicBezTo>
                      <a:pt x="581" y="83"/>
                      <a:pt x="568" y="86"/>
                      <a:pt x="562" y="95"/>
                    </a:cubicBezTo>
                    <a:cubicBezTo>
                      <a:pt x="556" y="104"/>
                      <a:pt x="562" y="118"/>
                      <a:pt x="571" y="124"/>
                    </a:cubicBezTo>
                    <a:cubicBezTo>
                      <a:pt x="580" y="130"/>
                      <a:pt x="592" y="130"/>
                      <a:pt x="601" y="124"/>
                    </a:cubicBezTo>
                    <a:cubicBezTo>
                      <a:pt x="611" y="119"/>
                      <a:pt x="617" y="109"/>
                      <a:pt x="618" y="98"/>
                    </a:cubicBezTo>
                    <a:cubicBezTo>
                      <a:pt x="619" y="87"/>
                      <a:pt x="615" y="76"/>
                      <a:pt x="608" y="68"/>
                    </a:cubicBezTo>
                    <a:cubicBezTo>
                      <a:pt x="588" y="42"/>
                      <a:pt x="551" y="43"/>
                      <a:pt x="522" y="50"/>
                    </a:cubicBezTo>
                    <a:cubicBezTo>
                      <a:pt x="525" y="46"/>
                      <a:pt x="527" y="41"/>
                      <a:pt x="528" y="35"/>
                    </a:cubicBezTo>
                    <a:cubicBezTo>
                      <a:pt x="534" y="34"/>
                      <a:pt x="539" y="33"/>
                      <a:pt x="544" y="33"/>
                    </a:cubicBezTo>
                    <a:cubicBezTo>
                      <a:pt x="572" y="29"/>
                      <a:pt x="600" y="24"/>
                      <a:pt x="628" y="21"/>
                    </a:cubicBezTo>
                    <a:cubicBezTo>
                      <a:pt x="650" y="19"/>
                      <a:pt x="685" y="17"/>
                      <a:pt x="697" y="41"/>
                    </a:cubicBezTo>
                    <a:cubicBezTo>
                      <a:pt x="703" y="52"/>
                      <a:pt x="705" y="69"/>
                      <a:pt x="695" y="78"/>
                    </a:cubicBezTo>
                    <a:cubicBezTo>
                      <a:pt x="687" y="87"/>
                      <a:pt x="672" y="91"/>
                      <a:pt x="661" y="84"/>
                    </a:cubicBezTo>
                    <a:cubicBezTo>
                      <a:pt x="651" y="78"/>
                      <a:pt x="647" y="63"/>
                      <a:pt x="654" y="53"/>
                    </a:cubicBezTo>
                    <a:cubicBezTo>
                      <a:pt x="659" y="46"/>
                      <a:pt x="668" y="40"/>
                      <a:pt x="676" y="45"/>
                    </a:cubicBezTo>
                    <a:cubicBezTo>
                      <a:pt x="688" y="54"/>
                      <a:pt x="673" y="70"/>
                      <a:pt x="669" y="58"/>
                    </a:cubicBezTo>
                    <a:cubicBezTo>
                      <a:pt x="667" y="51"/>
                      <a:pt x="656" y="54"/>
                      <a:pt x="658" y="61"/>
                    </a:cubicBezTo>
                    <a:cubicBezTo>
                      <a:pt x="663" y="75"/>
                      <a:pt x="688" y="79"/>
                      <a:pt x="692" y="61"/>
                    </a:cubicBezTo>
                    <a:cubicBezTo>
                      <a:pt x="696" y="41"/>
                      <a:pt x="678" y="30"/>
                      <a:pt x="660" y="35"/>
                    </a:cubicBezTo>
                    <a:cubicBezTo>
                      <a:pt x="642" y="39"/>
                      <a:pt x="635" y="65"/>
                      <a:pt x="643" y="80"/>
                    </a:cubicBezTo>
                    <a:cubicBezTo>
                      <a:pt x="652" y="97"/>
                      <a:pt x="674" y="103"/>
                      <a:pt x="691" y="95"/>
                    </a:cubicBezTo>
                    <a:cubicBezTo>
                      <a:pt x="712" y="85"/>
                      <a:pt x="718" y="60"/>
                      <a:pt x="709" y="40"/>
                    </a:cubicBezTo>
                    <a:close/>
                    <a:moveTo>
                      <a:pt x="201" y="20"/>
                    </a:moveTo>
                    <a:cubicBezTo>
                      <a:pt x="202" y="12"/>
                      <a:pt x="207" y="10"/>
                      <a:pt x="212" y="11"/>
                    </a:cubicBezTo>
                    <a:cubicBezTo>
                      <a:pt x="216" y="13"/>
                      <a:pt x="219" y="19"/>
                      <a:pt x="213" y="24"/>
                    </a:cubicBezTo>
                    <a:cubicBezTo>
                      <a:pt x="209" y="26"/>
                      <a:pt x="203" y="25"/>
                      <a:pt x="200" y="25"/>
                    </a:cubicBezTo>
                    <a:cubicBezTo>
                      <a:pt x="201" y="23"/>
                      <a:pt x="201" y="21"/>
                      <a:pt x="201" y="20"/>
                    </a:cubicBezTo>
                    <a:close/>
                    <a:moveTo>
                      <a:pt x="359" y="153"/>
                    </a:moveTo>
                    <a:cubicBezTo>
                      <a:pt x="354" y="148"/>
                      <a:pt x="348" y="142"/>
                      <a:pt x="343" y="137"/>
                    </a:cubicBezTo>
                    <a:cubicBezTo>
                      <a:pt x="348" y="137"/>
                      <a:pt x="353" y="136"/>
                      <a:pt x="359" y="135"/>
                    </a:cubicBezTo>
                    <a:cubicBezTo>
                      <a:pt x="364" y="136"/>
                      <a:pt x="369" y="137"/>
                      <a:pt x="375" y="137"/>
                    </a:cubicBezTo>
                    <a:cubicBezTo>
                      <a:pt x="369" y="142"/>
                      <a:pt x="364" y="148"/>
                      <a:pt x="359" y="153"/>
                    </a:cubicBezTo>
                    <a:close/>
                    <a:moveTo>
                      <a:pt x="505" y="24"/>
                    </a:moveTo>
                    <a:cubicBezTo>
                      <a:pt x="498" y="19"/>
                      <a:pt x="501" y="13"/>
                      <a:pt x="506" y="11"/>
                    </a:cubicBezTo>
                    <a:cubicBezTo>
                      <a:pt x="510" y="10"/>
                      <a:pt x="515" y="12"/>
                      <a:pt x="516" y="20"/>
                    </a:cubicBezTo>
                    <a:cubicBezTo>
                      <a:pt x="517" y="21"/>
                      <a:pt x="517" y="23"/>
                      <a:pt x="517" y="25"/>
                    </a:cubicBezTo>
                    <a:cubicBezTo>
                      <a:pt x="515" y="25"/>
                      <a:pt x="509" y="26"/>
                      <a:pt x="505" y="24"/>
                    </a:cubicBezTo>
                    <a:close/>
                  </a:path>
                </a:pathLst>
              </a:custGeom>
              <a:gradFill>
                <a:gsLst>
                  <a:gs pos="100000">
                    <a:srgbClr val="FFC000"/>
                  </a:gs>
                  <a:gs pos="7895">
                    <a:srgbClr val="FFC000"/>
                  </a:gs>
                  <a:gs pos="49117">
                    <a:schemeClr val="accent4">
                      <a:lumMod val="60000"/>
                      <a:lumOff val="40000"/>
                    </a:schemeClr>
                  </a:gs>
                  <a:gs pos="78000">
                    <a:schemeClr val="accent4">
                      <a:lumMod val="20000"/>
                      <a:lumOff val="8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84406" tIns="42203" rIns="84406" bIns="42203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831"/>
              </a:p>
            </p:txBody>
          </p:sp>
          <p:sp>
            <p:nvSpPr>
              <p:cNvPr id="229" name="TextBox 228">
                <a:extLst>
                  <a:ext uri="{FF2B5EF4-FFF2-40B4-BE49-F238E27FC236}">
                    <a16:creationId xmlns:a16="http://schemas.microsoft.com/office/drawing/2014/main" id="{2F78C7AB-100F-4728-96C2-ED6A700AF4CD}"/>
                  </a:ext>
                </a:extLst>
              </p:cNvPr>
              <p:cNvSpPr txBox="1"/>
              <p:nvPr/>
            </p:nvSpPr>
            <p:spPr>
              <a:xfrm>
                <a:off x="7615300" y="289258"/>
                <a:ext cx="345007" cy="7078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769" dirty="0">
                    <a:solidFill>
                      <a:srgbClr val="FFC000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  <a:latin typeface="Castellar" panose="020A0402060406010301" pitchFamily="18" charset="0"/>
                  </a:rPr>
                  <a:t>T</a:t>
                </a:r>
              </a:p>
            </p:txBody>
          </p:sp>
          <p:pic>
            <p:nvPicPr>
              <p:cNvPr id="230" name="Picture 229">
                <a:extLst>
                  <a:ext uri="{FF2B5EF4-FFF2-40B4-BE49-F238E27FC236}">
                    <a16:creationId xmlns:a16="http://schemas.microsoft.com/office/drawing/2014/main" id="{9D633763-BEED-4779-B265-174428A6B25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818715" y="137653"/>
                <a:ext cx="405267" cy="40526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4074476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5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68145F4-E696-4216-A44F-A120D84791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97" r="50715"/>
          <a:stretch/>
        </p:blipFill>
        <p:spPr>
          <a:xfrm rot="5400000">
            <a:off x="2903724" y="-1517864"/>
            <a:ext cx="1645920" cy="474970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6000"/>
                  <a:lumOff val="4000"/>
                </a:schemeClr>
              </a:gs>
              <a:gs pos="50000">
                <a:schemeClr val="bg1">
                  <a:lumMod val="85000"/>
                </a:schemeClr>
              </a:gs>
              <a:gs pos="100000">
                <a:schemeClr val="bg2"/>
              </a:gs>
            </a:gsLst>
            <a:path path="rect">
              <a:fillToRect l="100000" t="100000"/>
            </a:path>
            <a:tileRect r="-100000" b="-100000"/>
          </a:gra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7E281C-4249-4FA3-B43F-758ECBCB67C0}"/>
              </a:ext>
            </a:extLst>
          </p:cNvPr>
          <p:cNvSpPr txBox="1"/>
          <p:nvPr/>
        </p:nvSpPr>
        <p:spPr>
          <a:xfrm>
            <a:off x="6101859" y="160007"/>
            <a:ext cx="4499083" cy="66409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SIGNATURE SIPS</a:t>
            </a:r>
          </a:p>
          <a:p>
            <a:pPr algn="ctr"/>
            <a:endParaRPr lang="en-CA" sz="1038" b="0" i="0" dirty="0">
              <a:effectLst/>
              <a:latin typeface="Nirmala UI Semilight" panose="020B0402040204020203" pitchFamily="34" charset="0"/>
            </a:endParaRP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PORNSTAR MARTINI 10.50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The famous </a:t>
            </a:r>
            <a:r>
              <a:rPr lang="en-CA" sz="1038" b="0" i="0" dirty="0" err="1">
                <a:effectLst/>
                <a:latin typeface="Nirmala UI Semilight" panose="020B0402040204020203" pitchFamily="34" charset="0"/>
              </a:rPr>
              <a:t>Pornstar</a:t>
            </a:r>
            <a:r>
              <a:rPr lang="en-CA" sz="1038" b="0" i="0" dirty="0">
                <a:effectLst/>
                <a:latin typeface="Nirmala UI Semilight" panose="020B0402040204020203" pitchFamily="34" charset="0"/>
              </a:rPr>
              <a:t> Martini, made the Imperial way! Vodka &amp; Passion fruit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liqueur is shaken with vanilla, lime and fresh pineapple, served straight up, not forgetting a shot of </a:t>
            </a:r>
            <a:r>
              <a:rPr lang="en-CA" sz="1038" b="0" i="0" dirty="0" err="1">
                <a:effectLst/>
                <a:latin typeface="Nirmala UI Semilight" panose="020B0402040204020203" pitchFamily="34" charset="0"/>
              </a:rPr>
              <a:t>Chio</a:t>
            </a:r>
            <a:r>
              <a:rPr lang="en-CA" sz="1038" b="0" i="0" dirty="0">
                <a:effectLst/>
                <a:latin typeface="Nirmala UI Semilight" panose="020B0402040204020203" pitchFamily="34" charset="0"/>
              </a:rPr>
              <a:t> Prosecco on the side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HOUSE MARTINI 10.50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Dry Martini stirred with either Tanqueray 10 or Absolut Vodka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HEDGEROW MOJITO 9.95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Flavours of a Devon hedgerow combined in to a punchy Gin mojito, this long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and refreshing drink is made with Tarquin’s Cornish blackberry gin, Creme De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Cassis, squeezed lime, blackberries &amp; mint topped with soda.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FLAT WHITE MARTINI 9.75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A lighter take on the classic Espresso Martini. Ours is made with vodka, baileys,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vanilla &amp; fresh ground espresso, perfect for an early evening 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caffeine boost to after dinner delight</a:t>
            </a:r>
          </a:p>
          <a:p>
            <a:pPr algn="ctr"/>
            <a:endParaRPr lang="en-CA" sz="1038" b="0" i="0" dirty="0">
              <a:effectLst/>
              <a:latin typeface="Nirmala UI Semilight" panose="020B0402040204020203" pitchFamily="34" charset="0"/>
            </a:endParaRP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CLASSIC COCKTAILS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COSMOPOLITAN 9.75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Vodka, triple sec, cranberry &amp; lime juice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MARGARITA 10.25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Silver tequila, triple sec &amp; lime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HAVANA MOJITO 9.50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Havana 3YO rum, lime, mint, soda &amp; brown sugar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DISARONNO SOUR 9.50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Disaronno, lemon, egg white &amp; sugar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ESPRESSO MARTINI 9.50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Vodka, Kahlua, vanilla, espresso shot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OLD FASHIONED 9.95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Woodford Reserve bourbon, bitters &amp; white sugar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NON-ALCOHOLIC COCKTAILS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GRAPEFRUIT COOLER 5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Grapefruit juice, lemon, sugar syrup, soda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SEA ARCH SPRITZ 6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Sea Arch non-alcoholic distilled spirit, Fever Tree tonic, juniper &amp; fresh orange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VIRGIN MOJITO 5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Cucumber, mint, lime, brown sugar, lemonade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42EAF8-D988-4837-99D4-5156E3BAF9CD}"/>
              </a:ext>
            </a:extLst>
          </p:cNvPr>
          <p:cNvSpPr txBox="1"/>
          <p:nvPr/>
        </p:nvSpPr>
        <p:spPr>
          <a:xfrm>
            <a:off x="1669624" y="1138976"/>
            <a:ext cx="4444336" cy="57530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CA" sz="1038" b="0" i="0" dirty="0">
              <a:effectLst/>
              <a:latin typeface="Nirmala UI Semilight" panose="020B0402040204020203" pitchFamily="34" charset="0"/>
            </a:endParaRPr>
          </a:p>
          <a:p>
            <a:pPr algn="ctr"/>
            <a:r>
              <a:rPr lang="en-CA" sz="1662" b="0" i="0" dirty="0">
                <a:effectLst/>
                <a:latin typeface="Nirmala UI Semilight" panose="020B0402040204020203" pitchFamily="34" charset="0"/>
              </a:rPr>
              <a:t>Drinks </a:t>
            </a:r>
          </a:p>
          <a:p>
            <a:pPr algn="ctr"/>
            <a:endParaRPr lang="en-CA" sz="1038" b="0" i="0" dirty="0">
              <a:effectLst/>
              <a:latin typeface="Nirmala UI Semilight" panose="020B0402040204020203" pitchFamily="34" charset="0"/>
            </a:endParaRP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TABLE D’HOTE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Honey Baked Parsnip &amp; Cumin Soup Natural Yoghurt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(E) (D) (SU) (S) (SO) (C)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Duck Liver Parfait, Brioche Toast, Mustard Butter, Date Purée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(E) (D) (SU) (S) (SO)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Coupé of Greenland Prawns, Little Gems, Avocado, Dill &amp; Lemon Aioli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(CR) (E) 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Roasted Squash Risotto, Sage Butter, Deep Fried Somerset Brie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(E) (D) (C)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********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Smoked Haddock Kedgeree, Hens Egg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(F) (E) (D) (M) (S) (N) (P)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Orange Sorbet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********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Slowly Roasted Westcountry Beef, Stem Broccoli Purée,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Oyster Mushroom in Red Wine, Horseradish Crumb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 (D) (SU) (C) (G) (S) (SO) (M)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Crediton Chicken, Beer Battered Fillet, Cabbage with Bacon, Tarragon Butter Sauce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(D) (SU) (C)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Fillet of Plaice Two Ways, Pea Purée, Warm Tartar Cream, Herb Oil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(D) (E) (F) (SU) (G)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Steamed Lentil &amp; Cranberry Suet Pudding, Onion Jam, Vegetable Bouillon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(G) (C) (SU)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********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All our main dishes are served with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Roast Potatoes, Baby New Potatoes, Carrots, </a:t>
            </a:r>
            <a:r>
              <a:rPr lang="en-CA" sz="1038" b="0" i="0" dirty="0" err="1">
                <a:effectLst/>
                <a:latin typeface="Nirmala UI Semilight" panose="020B0402040204020203" pitchFamily="34" charset="0"/>
              </a:rPr>
              <a:t>Mangetout</a:t>
            </a:r>
            <a:r>
              <a:rPr lang="en-CA" sz="1038" b="0" i="0" dirty="0">
                <a:effectLst/>
                <a:latin typeface="Nirmala UI Semilight" panose="020B0402040204020203" pitchFamily="34" charset="0"/>
              </a:rPr>
              <a:t>, Cauliflower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(D)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1 COURSE 20 | 2 COURSES 32 | 3 COURSES 37 | 4 COURSES 42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Please inform us if you have a food allergy that we should be aware of</a:t>
            </a:r>
          </a:p>
          <a:p>
            <a:pPr algn="ctr"/>
            <a:r>
              <a:rPr lang="en-CA" sz="1038" b="0" i="0" dirty="0">
                <a:effectLst/>
                <a:latin typeface="Nirmala UI Semilight" panose="020B0402040204020203" pitchFamily="34" charset="0"/>
              </a:rPr>
              <a:t>A vegetarian and vegan menu is also available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86E02E-0F0F-4AE7-8439-CF84766C3225}"/>
              </a:ext>
            </a:extLst>
          </p:cNvPr>
          <p:cNvGrpSpPr/>
          <p:nvPr/>
        </p:nvGrpSpPr>
        <p:grpSpPr>
          <a:xfrm>
            <a:off x="1371571" y="0"/>
            <a:ext cx="1364634" cy="2117563"/>
            <a:chOff x="5792032" y="40640"/>
            <a:chExt cx="2783302" cy="4318974"/>
          </a:xfrm>
        </p:grpSpPr>
        <p:sp>
          <p:nvSpPr>
            <p:cNvPr id="12" name="Rectangle 26">
              <a:extLst>
                <a:ext uri="{FF2B5EF4-FFF2-40B4-BE49-F238E27FC236}">
                  <a16:creationId xmlns:a16="http://schemas.microsoft.com/office/drawing/2014/main" id="{26758B6E-7CE1-41E3-B178-F1C943D06077}"/>
                </a:ext>
              </a:extLst>
            </p:cNvPr>
            <p:cNvSpPr/>
            <p:nvPr/>
          </p:nvSpPr>
          <p:spPr>
            <a:xfrm>
              <a:off x="5966535" y="40640"/>
              <a:ext cx="2438400" cy="4318974"/>
            </a:xfrm>
            <a:prstGeom prst="flowChartOffpageConnector">
              <a:avLst/>
            </a:prstGeom>
            <a:solidFill>
              <a:srgbClr val="383633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>
                <a:solidFill>
                  <a:schemeClr val="bg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CCAA61-59DC-4471-9252-B2AC0051BF17}"/>
                </a:ext>
              </a:extLst>
            </p:cNvPr>
            <p:cNvSpPr/>
            <p:nvPr/>
          </p:nvSpPr>
          <p:spPr>
            <a:xfrm>
              <a:off x="5792036" y="614585"/>
              <a:ext cx="2765189" cy="56496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385" dirty="0">
                  <a:solidFill>
                    <a:schemeClr val="bg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Gobold" panose="02000500000000000000" pitchFamily="2" charset="0"/>
                </a:rPr>
                <a:t>SUITE ROOM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4C84F6A-89F8-4715-8760-4FB494F1BA04}"/>
                </a:ext>
              </a:extLst>
            </p:cNvPr>
            <p:cNvSpPr/>
            <p:nvPr/>
          </p:nvSpPr>
          <p:spPr>
            <a:xfrm>
              <a:off x="6018061" y="1180128"/>
              <a:ext cx="2313139" cy="60842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727" dirty="0">
                  <a:solidFill>
                    <a:schemeClr val="bg1"/>
                  </a:solidFill>
                  <a:latin typeface="Lato" panose="020F0502020204030203" pitchFamily="34" charset="0"/>
                </a:rPr>
                <a:t>STAY FOR 2DAY </a:t>
              </a:r>
            </a:p>
            <a:p>
              <a:pPr algn="ctr"/>
              <a:r>
                <a:rPr lang="en-US" sz="727" dirty="0">
                  <a:solidFill>
                    <a:schemeClr val="bg1"/>
                  </a:solidFill>
                  <a:latin typeface="Lato" panose="020F0502020204030203" pitchFamily="34" charset="0"/>
                </a:rPr>
                <a:t>AND 1 NIGHT</a:t>
              </a:r>
            </a:p>
          </p:txBody>
        </p:sp>
        <p:sp>
          <p:nvSpPr>
            <p:cNvPr id="16" name="Rectangle 26">
              <a:extLst>
                <a:ext uri="{FF2B5EF4-FFF2-40B4-BE49-F238E27FC236}">
                  <a16:creationId xmlns:a16="http://schemas.microsoft.com/office/drawing/2014/main" id="{3CD77FE5-B2E1-4F19-BC31-3C0109E9402B}"/>
                </a:ext>
              </a:extLst>
            </p:cNvPr>
            <p:cNvSpPr/>
            <p:nvPr/>
          </p:nvSpPr>
          <p:spPr>
            <a:xfrm>
              <a:off x="6002756" y="235420"/>
              <a:ext cx="2328443" cy="4004326"/>
            </a:xfrm>
            <a:prstGeom prst="flowChartOffpageConnector">
              <a:avLst/>
            </a:prstGeom>
            <a:noFill/>
            <a:ln>
              <a:solidFill>
                <a:schemeClr val="bg1"/>
              </a:solidFill>
              <a:prstDash val="dash"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>
                <a:solidFill>
                  <a:schemeClr val="bg1"/>
                </a:solidFill>
              </a:endParaRPr>
            </a:p>
          </p:txBody>
        </p:sp>
        <p:sp>
          <p:nvSpPr>
            <p:cNvPr id="17" name="5-Point Star 23">
              <a:extLst>
                <a:ext uri="{FF2B5EF4-FFF2-40B4-BE49-F238E27FC236}">
                  <a16:creationId xmlns:a16="http://schemas.microsoft.com/office/drawing/2014/main" id="{8AD04BCA-7666-4B88-ABD2-17A8A968A8C5}"/>
                </a:ext>
              </a:extLst>
            </p:cNvPr>
            <p:cNvSpPr/>
            <p:nvPr/>
          </p:nvSpPr>
          <p:spPr>
            <a:xfrm>
              <a:off x="6577444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18" name="5-Point Star 24">
              <a:extLst>
                <a:ext uri="{FF2B5EF4-FFF2-40B4-BE49-F238E27FC236}">
                  <a16:creationId xmlns:a16="http://schemas.microsoft.com/office/drawing/2014/main" id="{4D48509B-E450-495F-AF3C-DDD666C3AFD0}"/>
                </a:ext>
              </a:extLst>
            </p:cNvPr>
            <p:cNvSpPr/>
            <p:nvPr/>
          </p:nvSpPr>
          <p:spPr>
            <a:xfrm>
              <a:off x="6822977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19" name="5-Point Star 25">
              <a:extLst>
                <a:ext uri="{FF2B5EF4-FFF2-40B4-BE49-F238E27FC236}">
                  <a16:creationId xmlns:a16="http://schemas.microsoft.com/office/drawing/2014/main" id="{05EA309E-2CC2-4584-9FF5-B443D957FAF4}"/>
                </a:ext>
              </a:extLst>
            </p:cNvPr>
            <p:cNvSpPr/>
            <p:nvPr/>
          </p:nvSpPr>
          <p:spPr>
            <a:xfrm>
              <a:off x="7077668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20" name="5-Point Star 26">
              <a:extLst>
                <a:ext uri="{FF2B5EF4-FFF2-40B4-BE49-F238E27FC236}">
                  <a16:creationId xmlns:a16="http://schemas.microsoft.com/office/drawing/2014/main" id="{3BAE77B4-D6E4-4D8E-AEF6-94CA89686893}"/>
                </a:ext>
              </a:extLst>
            </p:cNvPr>
            <p:cNvSpPr/>
            <p:nvPr/>
          </p:nvSpPr>
          <p:spPr>
            <a:xfrm>
              <a:off x="7334432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sp>
          <p:nvSpPr>
            <p:cNvPr id="21" name="5-Point Star 27">
              <a:extLst>
                <a:ext uri="{FF2B5EF4-FFF2-40B4-BE49-F238E27FC236}">
                  <a16:creationId xmlns:a16="http://schemas.microsoft.com/office/drawing/2014/main" id="{CA9EE700-BB85-403E-BEBF-6A169F57DF24}"/>
                </a:ext>
              </a:extLst>
            </p:cNvPr>
            <p:cNvSpPr/>
            <p:nvPr/>
          </p:nvSpPr>
          <p:spPr>
            <a:xfrm>
              <a:off x="7599805" y="3140565"/>
              <a:ext cx="201787" cy="201787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108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B6C71F0-C593-41C5-8AD6-4BD529E9050E}"/>
                </a:ext>
              </a:extLst>
            </p:cNvPr>
            <p:cNvGrpSpPr/>
            <p:nvPr/>
          </p:nvGrpSpPr>
          <p:grpSpPr>
            <a:xfrm>
              <a:off x="5792032" y="1980744"/>
              <a:ext cx="2783302" cy="1083621"/>
              <a:chOff x="9297025" y="1305796"/>
              <a:chExt cx="2087477" cy="812716"/>
            </a:xfrm>
          </p:grpSpPr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DF147F85-2265-41C7-82E5-5B4CCEF330B0}"/>
                  </a:ext>
                </a:extLst>
              </p:cNvPr>
              <p:cNvSpPr/>
              <p:nvPr/>
            </p:nvSpPr>
            <p:spPr>
              <a:xfrm>
                <a:off x="9297025" y="1305796"/>
                <a:ext cx="2087475" cy="714375"/>
              </a:xfrm>
              <a:prstGeom prst="rect">
                <a:avLst/>
              </a:prstGeom>
              <a:gradFill>
                <a:gsLst>
                  <a:gs pos="100000">
                    <a:srgbClr val="FFC000"/>
                  </a:gs>
                  <a:gs pos="5263">
                    <a:srgbClr val="FFC000"/>
                  </a:gs>
                  <a:gs pos="72792">
                    <a:srgbClr val="FFC000"/>
                  </a:gs>
                  <a:gs pos="89000">
                    <a:schemeClr val="accent4">
                      <a:lumMod val="40000"/>
                      <a:lumOff val="60000"/>
                    </a:schemeClr>
                  </a:gs>
                  <a:gs pos="33302">
                    <a:srgbClr val="FFC000"/>
                  </a:gs>
                  <a:gs pos="17000">
                    <a:schemeClr val="accent4">
                      <a:lumMod val="40000"/>
                      <a:lumOff val="60000"/>
                    </a:schemeClr>
                  </a:gs>
                </a:gsLst>
                <a:lin ang="0" scaled="1"/>
              </a:gra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108"/>
              </a:p>
            </p:txBody>
          </p:sp>
          <p:sp>
            <p:nvSpPr>
              <p:cNvPr id="25" name="Rectangle 2">
                <a:extLst>
                  <a:ext uri="{FF2B5EF4-FFF2-40B4-BE49-F238E27FC236}">
                    <a16:creationId xmlns:a16="http://schemas.microsoft.com/office/drawing/2014/main" id="{D8D2F515-3352-4596-AD79-0879A29A2340}"/>
                  </a:ext>
                </a:extLst>
              </p:cNvPr>
              <p:cNvSpPr/>
              <p:nvPr/>
            </p:nvSpPr>
            <p:spPr>
              <a:xfrm>
                <a:off x="9297027" y="2018500"/>
                <a:ext cx="130874" cy="100012"/>
              </a:xfrm>
              <a:custGeom>
                <a:avLst/>
                <a:gdLst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100012 h 100012"/>
                  <a:gd name="connsiteX4" fmla="*/ 0 w 130874"/>
                  <a:gd name="connsiteY4" fmla="*/ 0 h 100012"/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0 h 1000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0874" h="100012">
                    <a:moveTo>
                      <a:pt x="0" y="0"/>
                    </a:moveTo>
                    <a:lnTo>
                      <a:pt x="130874" y="0"/>
                    </a:lnTo>
                    <a:lnTo>
                      <a:pt x="130874" y="1000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898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108"/>
              </a:p>
            </p:txBody>
          </p:sp>
          <p:sp>
            <p:nvSpPr>
              <p:cNvPr id="26" name="Rectangle 2">
                <a:extLst>
                  <a:ext uri="{FF2B5EF4-FFF2-40B4-BE49-F238E27FC236}">
                    <a16:creationId xmlns:a16="http://schemas.microsoft.com/office/drawing/2014/main" id="{1CA9D3BA-A156-4EC3-BD4F-A52F96F92E40}"/>
                  </a:ext>
                </a:extLst>
              </p:cNvPr>
              <p:cNvSpPr/>
              <p:nvPr/>
            </p:nvSpPr>
            <p:spPr>
              <a:xfrm flipH="1">
                <a:off x="11253628" y="2018500"/>
                <a:ext cx="130874" cy="100012"/>
              </a:xfrm>
              <a:custGeom>
                <a:avLst/>
                <a:gdLst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100012 h 100012"/>
                  <a:gd name="connsiteX4" fmla="*/ 0 w 130874"/>
                  <a:gd name="connsiteY4" fmla="*/ 0 h 100012"/>
                  <a:gd name="connsiteX0" fmla="*/ 0 w 130874"/>
                  <a:gd name="connsiteY0" fmla="*/ 0 h 100012"/>
                  <a:gd name="connsiteX1" fmla="*/ 130874 w 130874"/>
                  <a:gd name="connsiteY1" fmla="*/ 0 h 100012"/>
                  <a:gd name="connsiteX2" fmla="*/ 130874 w 130874"/>
                  <a:gd name="connsiteY2" fmla="*/ 100012 h 100012"/>
                  <a:gd name="connsiteX3" fmla="*/ 0 w 130874"/>
                  <a:gd name="connsiteY3" fmla="*/ 0 h 1000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0874" h="100012">
                    <a:moveTo>
                      <a:pt x="0" y="0"/>
                    </a:moveTo>
                    <a:lnTo>
                      <a:pt x="130874" y="0"/>
                    </a:lnTo>
                    <a:lnTo>
                      <a:pt x="130874" y="1000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898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69189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8378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07567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76756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45945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15134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84323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53512" algn="l" defTabSz="369189" rtl="0" eaLnBrk="1" latinLnBrk="0" hangingPunct="1">
                  <a:defRPr sz="1454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108"/>
              </a:p>
            </p:txBody>
          </p:sp>
        </p:grp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B9F61D07-38D2-4E2B-884F-F7CE8EAEB281}"/>
                </a:ext>
              </a:extLst>
            </p:cNvPr>
            <p:cNvSpPr/>
            <p:nvPr/>
          </p:nvSpPr>
          <p:spPr>
            <a:xfrm>
              <a:off x="5792036" y="2069295"/>
              <a:ext cx="2765189" cy="91263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492" dirty="0">
                  <a:solidFill>
                    <a:schemeClr val="bg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Gobold" panose="02000500000000000000" pitchFamily="2" charset="0"/>
                </a:rPr>
                <a:t>£200</a:t>
              </a:r>
            </a:p>
          </p:txBody>
        </p:sp>
      </p:grpSp>
      <p:sp>
        <p:nvSpPr>
          <p:cNvPr id="30" name="Flowchart: Decision 29">
            <a:extLst>
              <a:ext uri="{FF2B5EF4-FFF2-40B4-BE49-F238E27FC236}">
                <a16:creationId xmlns:a16="http://schemas.microsoft.com/office/drawing/2014/main" id="{5CD31A03-8EA1-4606-813E-22E28644782F}"/>
              </a:ext>
            </a:extLst>
          </p:cNvPr>
          <p:cNvSpPr/>
          <p:nvPr/>
        </p:nvSpPr>
        <p:spPr>
          <a:xfrm rot="10800000">
            <a:off x="10595126" y="4837150"/>
            <a:ext cx="60290" cy="1913613"/>
          </a:xfrm>
          <a:prstGeom prst="flowChartDecision">
            <a:avLst/>
          </a:prstGeom>
          <a:solidFill>
            <a:srgbClr val="FFC000"/>
          </a:solidFill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007"/>
          </a:p>
        </p:txBody>
      </p:sp>
      <p:sp>
        <p:nvSpPr>
          <p:cNvPr id="31" name="Flowchart: Decision 30">
            <a:extLst>
              <a:ext uri="{FF2B5EF4-FFF2-40B4-BE49-F238E27FC236}">
                <a16:creationId xmlns:a16="http://schemas.microsoft.com/office/drawing/2014/main" id="{98CB1042-D3DE-4625-A83C-C2D46571D6A7}"/>
              </a:ext>
            </a:extLst>
          </p:cNvPr>
          <p:cNvSpPr/>
          <p:nvPr/>
        </p:nvSpPr>
        <p:spPr>
          <a:xfrm rot="5400000">
            <a:off x="9872736" y="-737627"/>
            <a:ext cx="60290" cy="1913613"/>
          </a:xfrm>
          <a:prstGeom prst="flowChartDecision">
            <a:avLst/>
          </a:prstGeom>
          <a:solidFill>
            <a:srgbClr val="FFC000"/>
          </a:solidFill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007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8B63147-5D89-40A3-94B5-8BC4E100CDEE}"/>
              </a:ext>
            </a:extLst>
          </p:cNvPr>
          <p:cNvGrpSpPr/>
          <p:nvPr/>
        </p:nvGrpSpPr>
        <p:grpSpPr>
          <a:xfrm rot="10800000">
            <a:off x="8698294" y="4608178"/>
            <a:ext cx="1981966" cy="2066056"/>
            <a:chOff x="301394" y="228402"/>
            <a:chExt cx="2862840" cy="2984303"/>
          </a:xfrm>
        </p:grpSpPr>
        <p:sp>
          <p:nvSpPr>
            <p:cNvPr id="33" name="Flowchart: Decision 32">
              <a:extLst>
                <a:ext uri="{FF2B5EF4-FFF2-40B4-BE49-F238E27FC236}">
                  <a16:creationId xmlns:a16="http://schemas.microsoft.com/office/drawing/2014/main" id="{90E323C4-9E44-4EF1-9D37-4838413176F5}"/>
                </a:ext>
              </a:extLst>
            </p:cNvPr>
            <p:cNvSpPr/>
            <p:nvPr/>
          </p:nvSpPr>
          <p:spPr>
            <a:xfrm>
              <a:off x="301394" y="448598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  <p:sp>
          <p:nvSpPr>
            <p:cNvPr id="34" name="Flowchart: Decision 33">
              <a:extLst>
                <a:ext uri="{FF2B5EF4-FFF2-40B4-BE49-F238E27FC236}">
                  <a16:creationId xmlns:a16="http://schemas.microsoft.com/office/drawing/2014/main" id="{5F1FB846-2910-4EF0-9CEE-764172CDBDE2}"/>
                </a:ext>
              </a:extLst>
            </p:cNvPr>
            <p:cNvSpPr/>
            <p:nvPr/>
          </p:nvSpPr>
          <p:spPr>
            <a:xfrm rot="5400000">
              <a:off x="1738638" y="-1110109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FAD56CD0-E24F-4A99-BEE6-4A72DAC9D25F}"/>
              </a:ext>
            </a:extLst>
          </p:cNvPr>
          <p:cNvGrpSpPr/>
          <p:nvPr/>
        </p:nvGrpSpPr>
        <p:grpSpPr>
          <a:xfrm rot="16200000">
            <a:off x="1595989" y="4685996"/>
            <a:ext cx="1981966" cy="2066056"/>
            <a:chOff x="301394" y="228402"/>
            <a:chExt cx="2862840" cy="2984303"/>
          </a:xfrm>
        </p:grpSpPr>
        <p:sp>
          <p:nvSpPr>
            <p:cNvPr id="36" name="Flowchart: Decision 35">
              <a:extLst>
                <a:ext uri="{FF2B5EF4-FFF2-40B4-BE49-F238E27FC236}">
                  <a16:creationId xmlns:a16="http://schemas.microsoft.com/office/drawing/2014/main" id="{8A4AE027-5636-469F-882E-78AD9CD2A14B}"/>
                </a:ext>
              </a:extLst>
            </p:cNvPr>
            <p:cNvSpPr/>
            <p:nvPr/>
          </p:nvSpPr>
          <p:spPr>
            <a:xfrm>
              <a:off x="301394" y="448598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  <p:sp>
          <p:nvSpPr>
            <p:cNvPr id="37" name="Flowchart: Decision 36">
              <a:extLst>
                <a:ext uri="{FF2B5EF4-FFF2-40B4-BE49-F238E27FC236}">
                  <a16:creationId xmlns:a16="http://schemas.microsoft.com/office/drawing/2014/main" id="{41C60913-5290-4321-9142-4E4ADFA16B55}"/>
                </a:ext>
              </a:extLst>
            </p:cNvPr>
            <p:cNvSpPr/>
            <p:nvPr/>
          </p:nvSpPr>
          <p:spPr>
            <a:xfrm rot="5400000">
              <a:off x="1738638" y="-1110109"/>
              <a:ext cx="87086" cy="2764107"/>
            </a:xfrm>
            <a:prstGeom prst="flowChartDecision">
              <a:avLst/>
            </a:prstGeom>
            <a:solidFill>
              <a:srgbClr val="FFC000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69189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738378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07567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76756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45945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15134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84323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53512" algn="l" defTabSz="369189" rtl="0" eaLnBrk="1" latinLnBrk="0" hangingPunct="1">
                <a:defRPr sz="1454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007"/>
            </a:p>
          </p:txBody>
        </p:sp>
      </p:grpSp>
    </p:spTree>
    <p:extLst>
      <p:ext uri="{BB962C8B-B14F-4D97-AF65-F5344CB8AC3E}">
        <p14:creationId xmlns:p14="http://schemas.microsoft.com/office/powerpoint/2010/main" val="2516198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6FED5-66A7-4DCC-A459-A387147EB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/>
              <a:t>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5515B-04FA-4220-8953-BCDD9988B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lang="en-US"/>
            </a:defPPr>
            <a:lvl1pPr marL="0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9189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8378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07567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76756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45945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15134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84323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53512" algn="l" defTabSz="369189" rtl="0" eaLnBrk="1" latinLnBrk="0" hangingPunct="1">
              <a:defRPr sz="14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>
                <a:hlinkClick r:id="rId2"/>
              </a:rPr>
              <a:t>https://brend-imperial.co.uk/the-hotel/downloads/</a:t>
            </a:r>
            <a:endParaRPr lang="en-CA" dirty="0">
              <a:hlinkClick r:id="rId3"/>
            </a:endParaRPr>
          </a:p>
          <a:p>
            <a:r>
              <a:rPr lang="en-CA" dirty="0">
                <a:hlinkClick r:id="rId3"/>
              </a:rPr>
              <a:t>https://www.pinterest.com/pin/922252829914571708/</a:t>
            </a:r>
            <a:endParaRPr lang="en-CA" dirty="0"/>
          </a:p>
          <a:p>
            <a:r>
              <a:rPr lang="en-CA" dirty="0"/>
              <a:t>Google Map </a:t>
            </a:r>
          </a:p>
          <a:p>
            <a:r>
              <a:rPr lang="en-CA" dirty="0" err="1"/>
              <a:t>Ubereats</a:t>
            </a:r>
            <a:endParaRPr lang="en-CA" dirty="0"/>
          </a:p>
          <a:p>
            <a:r>
              <a:rPr lang="en-CA" dirty="0">
                <a:hlinkClick r:id="rId4"/>
              </a:rPr>
              <a:t>https://www.cleanpng.com/</a:t>
            </a:r>
            <a:endParaRPr lang="en-CA" dirty="0"/>
          </a:p>
          <a:p>
            <a:endParaRPr lang="en-CA" dirty="0"/>
          </a:p>
          <a:p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388109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Mihai Cristian Grigorescu (2026404)</dc:creator>
  <cp:lastModifiedBy>Mihai Cristian Grigorescu (2026404)</cp:lastModifiedBy>
  <cp:revision>1</cp:revision>
  <dcterms:created xsi:type="dcterms:W3CDTF">2022-02-24T09:43:34Z</dcterms:created>
  <dcterms:modified xsi:type="dcterms:W3CDTF">2022-02-24T09:45:58Z</dcterms:modified>
</cp:coreProperties>
</file>