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2"/>
  </p:notesMasterIdLst>
  <p:sldIdLst>
    <p:sldId id="455" r:id="rId12"/>
    <p:sldId id="260" r:id="rId13"/>
    <p:sldId id="461" r:id="rId14"/>
    <p:sldId id="456" r:id="rId15"/>
    <p:sldId id="457" r:id="rId16"/>
    <p:sldId id="458" r:id="rId17"/>
    <p:sldId id="460" r:id="rId18"/>
    <p:sldId id="462" r:id="rId19"/>
    <p:sldId id="324" r:id="rId20"/>
    <p:sldId id="45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EFBAF3-3A88-48E1-9C80-B152E3211CEF}" v="49" dt="2023-11-13T23:18:55.4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5" autoAdjust="0"/>
    <p:restoredTop sz="91656" autoAdjust="0"/>
  </p:normalViewPr>
  <p:slideViewPr>
    <p:cSldViewPr snapToGrid="0">
      <p:cViewPr varScale="1">
        <p:scale>
          <a:sx n="71" d="100"/>
          <a:sy n="71" d="100"/>
        </p:scale>
        <p:origin x="115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 Thorpe" userId="c5ce7c6a89a32936" providerId="LiveId" clId="{50EFBAF3-3A88-48E1-9C80-B152E3211CEF}"/>
    <pc:docChg chg="undo custSel addSld modSld sldOrd">
      <pc:chgData name="William Thorpe" userId="c5ce7c6a89a32936" providerId="LiveId" clId="{50EFBAF3-3A88-48E1-9C80-B152E3211CEF}" dt="2023-11-13T23:30:38.429" v="10337" actId="27636"/>
      <pc:docMkLst>
        <pc:docMk/>
      </pc:docMkLst>
      <pc:sldChg chg="addSp delSp modSp mod modClrScheme chgLayout modNotesTx">
        <pc:chgData name="William Thorpe" userId="c5ce7c6a89a32936" providerId="LiveId" clId="{50EFBAF3-3A88-48E1-9C80-B152E3211CEF}" dt="2023-11-12T19:56:09.469" v="9633" actId="20577"/>
        <pc:sldMkLst>
          <pc:docMk/>
          <pc:sldMk cId="2637417526" sldId="260"/>
        </pc:sldMkLst>
        <pc:spChg chg="add mod">
          <ac:chgData name="William Thorpe" userId="c5ce7c6a89a32936" providerId="LiveId" clId="{50EFBAF3-3A88-48E1-9C80-B152E3211CEF}" dt="2023-10-31T17:14:38.750" v="426" actId="20577"/>
          <ac:spMkLst>
            <pc:docMk/>
            <pc:sldMk cId="2637417526" sldId="260"/>
            <ac:spMk id="1031" creationId="{6F89C2C9-A9B8-188C-753C-643E08B99489}"/>
          </ac:spMkLst>
        </pc:spChg>
        <pc:spChg chg="add mod">
          <ac:chgData name="William Thorpe" userId="c5ce7c6a89a32936" providerId="LiveId" clId="{50EFBAF3-3A88-48E1-9C80-B152E3211CEF}" dt="2023-11-12T19:56:09.469" v="9633" actId="20577"/>
          <ac:spMkLst>
            <pc:docMk/>
            <pc:sldMk cId="2637417526" sldId="260"/>
            <ac:spMk id="1033" creationId="{19B75E07-C791-3C14-4BA2-266C5F09B8A7}"/>
          </ac:spMkLst>
        </pc:spChg>
        <pc:picChg chg="add del mod">
          <ac:chgData name="William Thorpe" userId="c5ce7c6a89a32936" providerId="LiveId" clId="{50EFBAF3-3A88-48E1-9C80-B152E3211CEF}" dt="2023-11-06T22:21:39.204" v="7981" actId="478"/>
          <ac:picMkLst>
            <pc:docMk/>
            <pc:sldMk cId="2637417526" sldId="260"/>
            <ac:picMk id="1026" creationId="{054C87AE-17AA-A8A1-9B63-BD80D4447F1F}"/>
          </ac:picMkLst>
        </pc:picChg>
        <pc:picChg chg="add mod">
          <ac:chgData name="William Thorpe" userId="c5ce7c6a89a32936" providerId="LiveId" clId="{50EFBAF3-3A88-48E1-9C80-B152E3211CEF}" dt="2023-11-06T22:39:10.585" v="8013" actId="14100"/>
          <ac:picMkLst>
            <pc:docMk/>
            <pc:sldMk cId="2637417526" sldId="260"/>
            <ac:picMk id="4098" creationId="{6CFAAED2-E0D3-C557-44B5-999A19E8588F}"/>
          </ac:picMkLst>
        </pc:picChg>
      </pc:sldChg>
      <pc:sldChg chg="modSp mod">
        <pc:chgData name="William Thorpe" userId="c5ce7c6a89a32936" providerId="LiveId" clId="{50EFBAF3-3A88-48E1-9C80-B152E3211CEF}" dt="2023-11-06T19:45:04.818" v="6431" actId="947"/>
        <pc:sldMkLst>
          <pc:docMk/>
          <pc:sldMk cId="1555249484" sldId="324"/>
        </pc:sldMkLst>
        <pc:spChg chg="mod">
          <ac:chgData name="William Thorpe" userId="c5ce7c6a89a32936" providerId="LiveId" clId="{50EFBAF3-3A88-48E1-9C80-B152E3211CEF}" dt="2023-11-06T19:45:04.818" v="6431" actId="947"/>
          <ac:spMkLst>
            <pc:docMk/>
            <pc:sldMk cId="1555249484" sldId="324"/>
            <ac:spMk id="4" creationId="{48A07756-BC21-5209-4DF0-4FC3565742B8}"/>
          </ac:spMkLst>
        </pc:spChg>
      </pc:sldChg>
      <pc:sldChg chg="modSp mod">
        <pc:chgData name="William Thorpe" userId="c5ce7c6a89a32936" providerId="LiveId" clId="{50EFBAF3-3A88-48E1-9C80-B152E3211CEF}" dt="2023-10-30T18:29:56.267" v="379" actId="20577"/>
        <pc:sldMkLst>
          <pc:docMk/>
          <pc:sldMk cId="2562605439" sldId="455"/>
        </pc:sldMkLst>
        <pc:spChg chg="mod">
          <ac:chgData name="William Thorpe" userId="c5ce7c6a89a32936" providerId="LiveId" clId="{50EFBAF3-3A88-48E1-9C80-B152E3211CEF}" dt="2023-10-30T18:29:56.267" v="379" actId="20577"/>
          <ac:spMkLst>
            <pc:docMk/>
            <pc:sldMk cId="2562605439" sldId="455"/>
            <ac:spMk id="5" creationId="{F0071143-2695-3107-0F6F-0133C9ABD5F6}"/>
          </ac:spMkLst>
        </pc:spChg>
      </pc:sldChg>
      <pc:sldChg chg="addSp modSp new mod modClrScheme chgLayout">
        <pc:chgData name="William Thorpe" userId="c5ce7c6a89a32936" providerId="LiveId" clId="{50EFBAF3-3A88-48E1-9C80-B152E3211CEF}" dt="2023-11-07T05:15:59.104" v="8016" actId="255"/>
        <pc:sldMkLst>
          <pc:docMk/>
          <pc:sldMk cId="1710766412" sldId="456"/>
        </pc:sldMkLst>
        <pc:spChg chg="add mod">
          <ac:chgData name="William Thorpe" userId="c5ce7c6a89a32936" providerId="LiveId" clId="{50EFBAF3-3A88-48E1-9C80-B152E3211CEF}" dt="2023-11-07T05:15:59.104" v="8016" actId="255"/>
          <ac:spMkLst>
            <pc:docMk/>
            <pc:sldMk cId="1710766412" sldId="456"/>
            <ac:spMk id="2" creationId="{C118416C-5B3B-C182-39FB-C02E769EFB64}"/>
          </ac:spMkLst>
        </pc:spChg>
        <pc:spChg chg="add mod">
          <ac:chgData name="William Thorpe" userId="c5ce7c6a89a32936" providerId="LiveId" clId="{50EFBAF3-3A88-48E1-9C80-B152E3211CEF}" dt="2023-11-06T22:20:54.762" v="7980" actId="14100"/>
          <ac:spMkLst>
            <pc:docMk/>
            <pc:sldMk cId="1710766412" sldId="456"/>
            <ac:spMk id="3" creationId="{983E38D3-5F77-1B8D-9093-8BF53D9C52FD}"/>
          </ac:spMkLst>
        </pc:spChg>
        <pc:spChg chg="add mod">
          <ac:chgData name="William Thorpe" userId="c5ce7c6a89a32936" providerId="LiveId" clId="{50EFBAF3-3A88-48E1-9C80-B152E3211CEF}" dt="2023-11-06T22:10:00.131" v="7975" actId="20577"/>
          <ac:spMkLst>
            <pc:docMk/>
            <pc:sldMk cId="1710766412" sldId="456"/>
            <ac:spMk id="4" creationId="{ECEDB331-55D8-C035-1B04-F58438063089}"/>
          </ac:spMkLst>
        </pc:spChg>
        <pc:picChg chg="add mod">
          <ac:chgData name="William Thorpe" userId="c5ce7c6a89a32936" providerId="LiveId" clId="{50EFBAF3-3A88-48E1-9C80-B152E3211CEF}" dt="2023-11-06T22:20:54.762" v="7980" actId="14100"/>
          <ac:picMkLst>
            <pc:docMk/>
            <pc:sldMk cId="1710766412" sldId="456"/>
            <ac:picMk id="3074" creationId="{95FE1138-F8E0-1204-A3D6-D30EFD7BA03A}"/>
          </ac:picMkLst>
        </pc:picChg>
      </pc:sldChg>
      <pc:sldChg chg="addSp delSp modSp new mod">
        <pc:chgData name="William Thorpe" userId="c5ce7c6a89a32936" providerId="LiveId" clId="{50EFBAF3-3A88-48E1-9C80-B152E3211CEF}" dt="2023-11-07T05:36:46.773" v="8027" actId="20577"/>
        <pc:sldMkLst>
          <pc:docMk/>
          <pc:sldMk cId="1968992827" sldId="457"/>
        </pc:sldMkLst>
        <pc:spChg chg="mod">
          <ac:chgData name="William Thorpe" userId="c5ce7c6a89a32936" providerId="LiveId" clId="{50EFBAF3-3A88-48E1-9C80-B152E3211CEF}" dt="2023-11-07T05:36:46.773" v="8027" actId="20577"/>
          <ac:spMkLst>
            <pc:docMk/>
            <pc:sldMk cId="1968992827" sldId="457"/>
            <ac:spMk id="2" creationId="{057FF48A-9A82-1EC1-7177-4AAFE093A20B}"/>
          </ac:spMkLst>
        </pc:spChg>
        <pc:spChg chg="del">
          <ac:chgData name="William Thorpe" userId="c5ce7c6a89a32936" providerId="LiveId" clId="{50EFBAF3-3A88-48E1-9C80-B152E3211CEF}" dt="2023-11-06T21:51:19.632" v="7931"/>
          <ac:spMkLst>
            <pc:docMk/>
            <pc:sldMk cId="1968992827" sldId="457"/>
            <ac:spMk id="3" creationId="{14DEB557-61B2-83C6-563A-89148DB43824}"/>
          </ac:spMkLst>
        </pc:spChg>
        <pc:spChg chg="mod">
          <ac:chgData name="William Thorpe" userId="c5ce7c6a89a32936" providerId="LiveId" clId="{50EFBAF3-3A88-48E1-9C80-B152E3211CEF}" dt="2023-11-06T21:54:43.606" v="7943" actId="20577"/>
          <ac:spMkLst>
            <pc:docMk/>
            <pc:sldMk cId="1968992827" sldId="457"/>
            <ac:spMk id="4" creationId="{C65874DC-3125-1756-6DF3-C3D53578B778}"/>
          </ac:spMkLst>
        </pc:spChg>
        <pc:picChg chg="add mod">
          <ac:chgData name="William Thorpe" userId="c5ce7c6a89a32936" providerId="LiveId" clId="{50EFBAF3-3A88-48E1-9C80-B152E3211CEF}" dt="2023-11-06T21:51:19.632" v="7931"/>
          <ac:picMkLst>
            <pc:docMk/>
            <pc:sldMk cId="1968992827" sldId="457"/>
            <ac:picMk id="2050" creationId="{CD9BBEC7-F118-E2C3-048F-FE6ED48D94C2}"/>
          </ac:picMkLst>
        </pc:picChg>
      </pc:sldChg>
      <pc:sldChg chg="addSp delSp modSp new mod ord modClrScheme chgLayout">
        <pc:chgData name="William Thorpe" userId="c5ce7c6a89a32936" providerId="LiveId" clId="{50EFBAF3-3A88-48E1-9C80-B152E3211CEF}" dt="2023-11-12T20:01:52.523" v="9691" actId="20577"/>
        <pc:sldMkLst>
          <pc:docMk/>
          <pc:sldMk cId="3931556767" sldId="458"/>
        </pc:sldMkLst>
        <pc:spChg chg="mod">
          <ac:chgData name="William Thorpe" userId="c5ce7c6a89a32936" providerId="LiveId" clId="{50EFBAF3-3A88-48E1-9C80-B152E3211CEF}" dt="2023-11-12T20:01:23.566" v="9657" actId="20577"/>
          <ac:spMkLst>
            <pc:docMk/>
            <pc:sldMk cId="3931556767" sldId="458"/>
            <ac:spMk id="2" creationId="{CEFFDA9D-71C4-7EC8-34DF-25DC59D920B0}"/>
          </ac:spMkLst>
        </pc:spChg>
        <pc:spChg chg="del">
          <ac:chgData name="William Thorpe" userId="c5ce7c6a89a32936" providerId="LiveId" clId="{50EFBAF3-3A88-48E1-9C80-B152E3211CEF}" dt="2023-11-06T21:10:00.853" v="7714"/>
          <ac:spMkLst>
            <pc:docMk/>
            <pc:sldMk cId="3931556767" sldId="458"/>
            <ac:spMk id="3" creationId="{B2FE7C0C-55D0-82A8-DF5E-C78E2279A3F9}"/>
          </ac:spMkLst>
        </pc:spChg>
        <pc:spChg chg="add del mod">
          <ac:chgData name="William Thorpe" userId="c5ce7c6a89a32936" providerId="LiveId" clId="{50EFBAF3-3A88-48E1-9C80-B152E3211CEF}" dt="2023-11-07T08:22:23.634" v="8880"/>
          <ac:spMkLst>
            <pc:docMk/>
            <pc:sldMk cId="3931556767" sldId="458"/>
            <ac:spMk id="3" creationId="{E8AB7FEE-F63D-B632-0157-71EB770D9ADA}"/>
          </ac:spMkLst>
        </pc:spChg>
        <pc:spChg chg="mod ord">
          <ac:chgData name="William Thorpe" userId="c5ce7c6a89a32936" providerId="LiveId" clId="{50EFBAF3-3A88-48E1-9C80-B152E3211CEF}" dt="2023-11-12T20:01:52.523" v="9691" actId="20577"/>
          <ac:spMkLst>
            <pc:docMk/>
            <pc:sldMk cId="3931556767" sldId="458"/>
            <ac:spMk id="4" creationId="{F180EF73-CF09-4160-59E8-849E6F3D4908}"/>
          </ac:spMkLst>
        </pc:spChg>
        <pc:spChg chg="add del mod">
          <ac:chgData name="William Thorpe" userId="c5ce7c6a89a32936" providerId="LiveId" clId="{50EFBAF3-3A88-48E1-9C80-B152E3211CEF}" dt="2023-11-06T21:32:26.955" v="7906"/>
          <ac:spMkLst>
            <pc:docMk/>
            <pc:sldMk cId="3931556767" sldId="458"/>
            <ac:spMk id="6" creationId="{9D6E557A-2C1B-490B-A899-845815511F15}"/>
          </ac:spMkLst>
        </pc:spChg>
        <pc:spChg chg="add del mod">
          <ac:chgData name="William Thorpe" userId="c5ce7c6a89a32936" providerId="LiveId" clId="{50EFBAF3-3A88-48E1-9C80-B152E3211CEF}" dt="2023-11-06T22:27:03.347" v="7992" actId="26606"/>
          <ac:spMkLst>
            <pc:docMk/>
            <pc:sldMk cId="3931556767" sldId="458"/>
            <ac:spMk id="1033" creationId="{43F85473-0DC4-6D79-F627-4D1CBC639294}"/>
          </ac:spMkLst>
        </pc:spChg>
        <pc:spChg chg="add del mod">
          <ac:chgData name="William Thorpe" userId="c5ce7c6a89a32936" providerId="LiveId" clId="{50EFBAF3-3A88-48E1-9C80-B152E3211CEF}" dt="2023-11-06T22:27:03.347" v="7992" actId="26606"/>
          <ac:spMkLst>
            <pc:docMk/>
            <pc:sldMk cId="3931556767" sldId="458"/>
            <ac:spMk id="1035" creationId="{C56F2303-283A-C149-84A8-7C291ED985BA}"/>
          </ac:spMkLst>
        </pc:spChg>
        <pc:picChg chg="add mod">
          <ac:chgData name="William Thorpe" userId="c5ce7c6a89a32936" providerId="LiveId" clId="{50EFBAF3-3A88-48E1-9C80-B152E3211CEF}" dt="2023-11-07T08:22:32.517" v="8882" actId="14100"/>
          <ac:picMkLst>
            <pc:docMk/>
            <pc:sldMk cId="3931556767" sldId="458"/>
            <ac:picMk id="1026" creationId="{40594727-4E26-DBEF-74AC-D841C5D90891}"/>
          </ac:picMkLst>
        </pc:picChg>
        <pc:picChg chg="add del mod">
          <ac:chgData name="William Thorpe" userId="c5ce7c6a89a32936" providerId="LiveId" clId="{50EFBAF3-3A88-48E1-9C80-B152E3211CEF}" dt="2023-11-06T21:32:10.812" v="7905" actId="478"/>
          <ac:picMkLst>
            <pc:docMk/>
            <pc:sldMk cId="3931556767" sldId="458"/>
            <ac:picMk id="1026" creationId="{9553658D-0F09-1F1B-D119-97E66839B5AF}"/>
          </ac:picMkLst>
        </pc:picChg>
        <pc:picChg chg="add del mod">
          <ac:chgData name="William Thorpe" userId="c5ce7c6a89a32936" providerId="LiveId" clId="{50EFBAF3-3A88-48E1-9C80-B152E3211CEF}" dt="2023-11-07T05:35:13.573" v="8025" actId="478"/>
          <ac:picMkLst>
            <pc:docMk/>
            <pc:sldMk cId="3931556767" sldId="458"/>
            <ac:picMk id="1028" creationId="{EC2010C5-1556-F251-D5F6-60D468FA1231}"/>
          </ac:picMkLst>
        </pc:picChg>
      </pc:sldChg>
      <pc:sldChg chg="modSp new mod">
        <pc:chgData name="William Thorpe" userId="c5ce7c6a89a32936" providerId="LiveId" clId="{50EFBAF3-3A88-48E1-9C80-B152E3211CEF}" dt="2023-11-07T09:32:50.323" v="9495"/>
        <pc:sldMkLst>
          <pc:docMk/>
          <pc:sldMk cId="4065109534" sldId="459"/>
        </pc:sldMkLst>
        <pc:spChg chg="mod">
          <ac:chgData name="William Thorpe" userId="c5ce7c6a89a32936" providerId="LiveId" clId="{50EFBAF3-3A88-48E1-9C80-B152E3211CEF}" dt="2023-11-07T09:32:50.323" v="9495"/>
          <ac:spMkLst>
            <pc:docMk/>
            <pc:sldMk cId="4065109534" sldId="459"/>
            <ac:spMk id="2" creationId="{42911CE5-AB25-B69D-12A8-ABD2A21DED9D}"/>
          </ac:spMkLst>
        </pc:spChg>
      </pc:sldChg>
      <pc:sldChg chg="addSp delSp modSp new mod ord">
        <pc:chgData name="William Thorpe" userId="c5ce7c6a89a32936" providerId="LiveId" clId="{50EFBAF3-3A88-48E1-9C80-B152E3211CEF}" dt="2023-11-07T08:31:51.492" v="8906" actId="20577"/>
        <pc:sldMkLst>
          <pc:docMk/>
          <pc:sldMk cId="1121168602" sldId="460"/>
        </pc:sldMkLst>
        <pc:spChg chg="mod">
          <ac:chgData name="William Thorpe" userId="c5ce7c6a89a32936" providerId="LiveId" clId="{50EFBAF3-3A88-48E1-9C80-B152E3211CEF}" dt="2023-11-07T06:20:08.598" v="8200" actId="20577"/>
          <ac:spMkLst>
            <pc:docMk/>
            <pc:sldMk cId="1121168602" sldId="460"/>
            <ac:spMk id="2" creationId="{1AC718ED-99CE-9FD2-3CE1-66EF4E7E1E80}"/>
          </ac:spMkLst>
        </pc:spChg>
        <pc:spChg chg="del">
          <ac:chgData name="William Thorpe" userId="c5ce7c6a89a32936" providerId="LiveId" clId="{50EFBAF3-3A88-48E1-9C80-B152E3211CEF}" dt="2023-11-07T08:16:23.836" v="8879"/>
          <ac:spMkLst>
            <pc:docMk/>
            <pc:sldMk cId="1121168602" sldId="460"/>
            <ac:spMk id="3" creationId="{CDE9A040-49C1-8E24-E216-A6470AD083F0}"/>
          </ac:spMkLst>
        </pc:spChg>
        <pc:spChg chg="mod">
          <ac:chgData name="William Thorpe" userId="c5ce7c6a89a32936" providerId="LiveId" clId="{50EFBAF3-3A88-48E1-9C80-B152E3211CEF}" dt="2023-11-07T08:31:51.492" v="8906" actId="20577"/>
          <ac:spMkLst>
            <pc:docMk/>
            <pc:sldMk cId="1121168602" sldId="460"/>
            <ac:spMk id="4" creationId="{44E97499-FC77-99C9-5C91-8D27ED602C54}"/>
          </ac:spMkLst>
        </pc:spChg>
        <pc:picChg chg="add mod">
          <ac:chgData name="William Thorpe" userId="c5ce7c6a89a32936" providerId="LiveId" clId="{50EFBAF3-3A88-48E1-9C80-B152E3211CEF}" dt="2023-11-07T08:16:23.836" v="8879"/>
          <ac:picMkLst>
            <pc:docMk/>
            <pc:sldMk cId="1121168602" sldId="460"/>
            <ac:picMk id="5" creationId="{DCF812FC-7663-6E0F-BA6F-D70149DB9F1F}"/>
          </ac:picMkLst>
        </pc:picChg>
      </pc:sldChg>
      <pc:sldChg chg="addSp delSp modSp new mod">
        <pc:chgData name="William Thorpe" userId="c5ce7c6a89a32936" providerId="LiveId" clId="{50EFBAF3-3A88-48E1-9C80-B152E3211CEF}" dt="2023-11-12T19:58:04.010" v="9641" actId="14100"/>
        <pc:sldMkLst>
          <pc:docMk/>
          <pc:sldMk cId="2957244122" sldId="461"/>
        </pc:sldMkLst>
        <pc:spChg chg="mod">
          <ac:chgData name="William Thorpe" userId="c5ce7c6a89a32936" providerId="LiveId" clId="{50EFBAF3-3A88-48E1-9C80-B152E3211CEF}" dt="2023-11-07T10:28:26.961" v="9556" actId="14100"/>
          <ac:spMkLst>
            <pc:docMk/>
            <pc:sldMk cId="2957244122" sldId="461"/>
            <ac:spMk id="2" creationId="{EB823CBF-B8E0-F8C8-7565-A8F844709271}"/>
          </ac:spMkLst>
        </pc:spChg>
        <pc:spChg chg="mod">
          <ac:chgData name="William Thorpe" userId="c5ce7c6a89a32936" providerId="LiveId" clId="{50EFBAF3-3A88-48E1-9C80-B152E3211CEF}" dt="2023-11-12T19:58:04.010" v="9641" actId="14100"/>
          <ac:spMkLst>
            <pc:docMk/>
            <pc:sldMk cId="2957244122" sldId="461"/>
            <ac:spMk id="3" creationId="{0CDB0D5A-D2D0-D717-8DE6-CB98E8F26030}"/>
          </ac:spMkLst>
        </pc:spChg>
        <pc:spChg chg="del">
          <ac:chgData name="William Thorpe" userId="c5ce7c6a89a32936" providerId="LiveId" clId="{50EFBAF3-3A88-48E1-9C80-B152E3211CEF}" dt="2023-11-07T09:39:11.292" v="9539"/>
          <ac:spMkLst>
            <pc:docMk/>
            <pc:sldMk cId="2957244122" sldId="461"/>
            <ac:spMk id="4" creationId="{9522B69C-1FF8-8705-E9AD-CE21A9C85AFD}"/>
          </ac:spMkLst>
        </pc:spChg>
        <pc:picChg chg="add mod">
          <ac:chgData name="William Thorpe" userId="c5ce7c6a89a32936" providerId="LiveId" clId="{50EFBAF3-3A88-48E1-9C80-B152E3211CEF}" dt="2023-11-07T10:25:30.069" v="9553" actId="14100"/>
          <ac:picMkLst>
            <pc:docMk/>
            <pc:sldMk cId="2957244122" sldId="461"/>
            <ac:picMk id="1026" creationId="{B7AA853D-7385-F8B4-BE52-5C282F11DA20}"/>
          </ac:picMkLst>
        </pc:picChg>
        <pc:picChg chg="add mod">
          <ac:chgData name="William Thorpe" userId="c5ce7c6a89a32936" providerId="LiveId" clId="{50EFBAF3-3A88-48E1-9C80-B152E3211CEF}" dt="2023-11-07T10:27:34.837" v="9555" actId="1076"/>
          <ac:picMkLst>
            <pc:docMk/>
            <pc:sldMk cId="2957244122" sldId="461"/>
            <ac:picMk id="2050" creationId="{9632AFBB-B8B2-1DA2-A16E-8DFF0B196CE8}"/>
          </ac:picMkLst>
        </pc:picChg>
      </pc:sldChg>
      <pc:sldChg chg="addSp delSp modSp new mod modClrScheme chgLayout">
        <pc:chgData name="William Thorpe" userId="c5ce7c6a89a32936" providerId="LiveId" clId="{50EFBAF3-3A88-48E1-9C80-B152E3211CEF}" dt="2023-11-13T23:30:38.429" v="10337" actId="27636"/>
        <pc:sldMkLst>
          <pc:docMk/>
          <pc:sldMk cId="146059860" sldId="462"/>
        </pc:sldMkLst>
        <pc:spChg chg="mod">
          <ac:chgData name="William Thorpe" userId="c5ce7c6a89a32936" providerId="LiveId" clId="{50EFBAF3-3A88-48E1-9C80-B152E3211CEF}" dt="2023-11-13T23:18:59.318" v="9999" actId="26606"/>
          <ac:spMkLst>
            <pc:docMk/>
            <pc:sldMk cId="146059860" sldId="462"/>
            <ac:spMk id="2" creationId="{E55B48BD-133B-B07B-379F-BCD4AB80A6C7}"/>
          </ac:spMkLst>
        </pc:spChg>
        <pc:spChg chg="del">
          <ac:chgData name="William Thorpe" userId="c5ce7c6a89a32936" providerId="LiveId" clId="{50EFBAF3-3A88-48E1-9C80-B152E3211CEF}" dt="2023-11-13T23:18:55.411" v="9998"/>
          <ac:spMkLst>
            <pc:docMk/>
            <pc:sldMk cId="146059860" sldId="462"/>
            <ac:spMk id="3" creationId="{F4045804-5BEF-F6F8-2B24-F7CB9D805E33}"/>
          </ac:spMkLst>
        </pc:spChg>
        <pc:spChg chg="mod ord">
          <ac:chgData name="William Thorpe" userId="c5ce7c6a89a32936" providerId="LiveId" clId="{50EFBAF3-3A88-48E1-9C80-B152E3211CEF}" dt="2023-11-13T23:30:38.429" v="10337" actId="27636"/>
          <ac:spMkLst>
            <pc:docMk/>
            <pc:sldMk cId="146059860" sldId="462"/>
            <ac:spMk id="4" creationId="{4B39FCB4-F4F7-9A64-F163-ED6D19650686}"/>
          </ac:spMkLst>
        </pc:spChg>
        <pc:picChg chg="add mod">
          <ac:chgData name="William Thorpe" userId="c5ce7c6a89a32936" providerId="LiveId" clId="{50EFBAF3-3A88-48E1-9C80-B152E3211CEF}" dt="2023-11-13T23:18:59.318" v="9999" actId="26606"/>
          <ac:picMkLst>
            <pc:docMk/>
            <pc:sldMk cId="146059860" sldId="462"/>
            <ac:picMk id="1026" creationId="{5B4264D0-3384-6DD7-0D9A-DEE3D841D1C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Introduction</a:t>
            </a:r>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6.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0.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0.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6.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0.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0.xml.rels><?xml version="1.0" encoding="UTF-8" standalone="yes"?>
<Relationships xmlns="http://schemas.openxmlformats.org/package/2006/relationships"><Relationship Id="rId2" Type="http://schemas.openxmlformats.org/officeDocument/2006/relationships/hyperlink" Target="https://www.proquest.com/blogs-podcasts-websites/sustainable-wellness/docview/2255965114/se-2?accountid=130472" TargetMode="External"/><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501623" y="1483736"/>
            <a:ext cx="5173716" cy="3607785"/>
          </a:xfrm>
        </p:spPr>
        <p:txBody>
          <a:bodyPr>
            <a:normAutofit fontScale="90000"/>
          </a:bodyPr>
          <a:lstStyle/>
          <a:p>
            <a:br>
              <a:rPr lang="en-GB" dirty="0"/>
            </a:br>
            <a:br>
              <a:rPr lang="en-GB" dirty="0"/>
            </a:br>
            <a:br>
              <a:rPr lang="en-GB" dirty="0"/>
            </a:br>
            <a:br>
              <a:rPr lang="en-GB" dirty="0"/>
            </a:br>
            <a:br>
              <a:rPr lang="en-GB" dirty="0"/>
            </a:br>
            <a:br>
              <a:rPr lang="en-GB" dirty="0"/>
            </a:br>
            <a:r>
              <a:rPr lang="en-GB" dirty="0"/>
              <a:t>Contemporary Thymes</a:t>
            </a:r>
            <a:br>
              <a:rPr lang="en-GB" dirty="0"/>
            </a:br>
            <a:br>
              <a:rPr lang="en-GB" dirty="0"/>
            </a:br>
            <a:r>
              <a:rPr lang="en-GB" dirty="0"/>
              <a:t>The Grove Hotel sustainable housekeeping.</a:t>
            </a:r>
            <a:br>
              <a:rPr lang="en-GB" dirty="0"/>
            </a:br>
            <a:br>
              <a:rPr lang="en-GB" dirty="0"/>
            </a:br>
            <a:r>
              <a:rPr lang="en-GB" dirty="0"/>
              <a:t>Module: BMIH6001</a:t>
            </a:r>
            <a:br>
              <a:rPr lang="en-GB" dirty="0"/>
            </a:br>
            <a:br>
              <a:rPr lang="en-GB" dirty="0"/>
            </a:br>
            <a:r>
              <a:rPr lang="en-GB" dirty="0"/>
              <a:t>Student Name: William Thorpe</a:t>
            </a:r>
            <a:br>
              <a:rPr lang="en-GB" dirty="0"/>
            </a:br>
            <a:br>
              <a:rPr lang="en-GB" dirty="0"/>
            </a:br>
            <a:r>
              <a:rPr lang="en-GB" dirty="0"/>
              <a:t>Student no: 2018536</a:t>
            </a:r>
            <a:br>
              <a:rPr lang="en-GB" dirty="0"/>
            </a:br>
            <a:br>
              <a:rPr lang="en-GB" dirty="0"/>
            </a:br>
            <a:r>
              <a:rPr lang="en-GB" dirty="0"/>
              <a:t>Lecturer: Giulia </a:t>
            </a:r>
            <a:r>
              <a:rPr lang="en-GB" dirty="0" err="1"/>
              <a:t>Chifari</a:t>
            </a:r>
            <a:br>
              <a:rPr lang="en-GB" dirty="0"/>
            </a:br>
            <a:br>
              <a:rPr lang="en-GB" dirty="0"/>
            </a:br>
            <a:br>
              <a:rPr lang="en-GB" dirty="0"/>
            </a:br>
            <a:br>
              <a:rPr lang="en-GB" dirty="0"/>
            </a:br>
            <a:br>
              <a:rPr lang="en-GB" dirty="0"/>
            </a:br>
            <a:br>
              <a:rPr lang="en-GB" dirty="0"/>
            </a:br>
            <a:br>
              <a:rPr lang="en-GB" dirty="0"/>
            </a:br>
            <a:r>
              <a:rPr lang="en-GB" dirty="0"/>
              <a:t> </a:t>
            </a: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6F89C2C9-A9B8-188C-753C-643E08B99489}"/>
              </a:ext>
            </a:extLst>
          </p:cNvPr>
          <p:cNvSpPr>
            <a:spLocks noGrp="1"/>
          </p:cNvSpPr>
          <p:nvPr>
            <p:ph type="title"/>
          </p:nvPr>
        </p:nvSpPr>
        <p:spPr>
          <a:xfrm>
            <a:off x="838200" y="365125"/>
            <a:ext cx="10515600" cy="1325563"/>
          </a:xfrm>
        </p:spPr>
        <p:txBody>
          <a:bodyPr/>
          <a:lstStyle/>
          <a:p>
            <a:r>
              <a:rPr lang="en-US" dirty="0"/>
              <a:t>The Grove hotel sustainable housekeeping</a:t>
            </a:r>
          </a:p>
        </p:txBody>
      </p:sp>
      <p:sp>
        <p:nvSpPr>
          <p:cNvPr id="1033" name="Content Placeholder 2">
            <a:extLst>
              <a:ext uri="{FF2B5EF4-FFF2-40B4-BE49-F238E27FC236}">
                <a16:creationId xmlns:a16="http://schemas.microsoft.com/office/drawing/2014/main" id="{19B75E07-C791-3C14-4BA2-266C5F09B8A7}"/>
              </a:ext>
            </a:extLst>
          </p:cNvPr>
          <p:cNvSpPr>
            <a:spLocks noGrp="1"/>
          </p:cNvSpPr>
          <p:nvPr>
            <p:ph sz="half" idx="1"/>
          </p:nvPr>
        </p:nvSpPr>
        <p:spPr>
          <a:xfrm>
            <a:off x="658905" y="1690688"/>
            <a:ext cx="5181600" cy="4351338"/>
          </a:xfrm>
        </p:spPr>
        <p:txBody>
          <a:bodyPr>
            <a:normAutofit fontScale="25000" lnSpcReduction="20000"/>
          </a:bodyPr>
          <a:lstStyle/>
          <a:p>
            <a:pPr marL="0" indent="0">
              <a:buNone/>
            </a:pPr>
            <a:r>
              <a:rPr lang="en-US" sz="8000" dirty="0">
                <a:latin typeface="Arial" panose="020B0604020202020204" pitchFamily="34" charset="0"/>
              </a:rPr>
              <a:t>Introduction: </a:t>
            </a:r>
          </a:p>
          <a:p>
            <a:pPr algn="just"/>
            <a:r>
              <a:rPr lang="en-US" sz="8000" dirty="0">
                <a:latin typeface="Arial" panose="020B0604020202020204" pitchFamily="34" charset="0"/>
              </a:rPr>
              <a:t>Housekeeping is vital to hotels; which makes guests feel welcome is a -home-to-home experience. The Grove Hotel offers guests a five-star service, leading to guest retention and housekeeping is not just making beds or changing sheets (</a:t>
            </a:r>
            <a:r>
              <a:rPr lang="en-US" sz="8000" u="sng" dirty="0">
                <a:effectLst/>
                <a:latin typeface="Arial" panose="020B0604020202020204" pitchFamily="34" charset="0"/>
              </a:rPr>
              <a:t>The New Times, 2017).</a:t>
            </a:r>
            <a:endParaRPr lang="en-US" sz="8000" dirty="0">
              <a:latin typeface="Arial" panose="020B0604020202020204" pitchFamily="34" charset="0"/>
            </a:endParaRPr>
          </a:p>
          <a:p>
            <a:r>
              <a:rPr lang="en-US" sz="8000" dirty="0">
                <a:latin typeface="Arial" panose="020B0604020202020204" pitchFamily="34" charset="0"/>
              </a:rPr>
              <a:t>The Grove Hotels’ housekeeping sustainability adapts to Eco-friendly and biodegradable certified cleaning products made from natural ingredients (</a:t>
            </a:r>
            <a:r>
              <a:rPr lang="en-US" sz="8000" dirty="0">
                <a:effectLst/>
                <a:latin typeface="Arial" panose="020B0604020202020204" pitchFamily="34" charset="0"/>
              </a:rPr>
              <a:t>Daily, 2021). </a:t>
            </a:r>
          </a:p>
          <a:p>
            <a:pPr algn="just"/>
            <a:r>
              <a:rPr lang="en-US" sz="8000" dirty="0">
                <a:effectLst/>
                <a:latin typeface="Arial" panose="020B0604020202020204" pitchFamily="34" charset="0"/>
              </a:rPr>
              <a:t>Empowering the housekeeping team on their hygiene practices leads to a good reputation, resulting in the well-being of workers and guests (</a:t>
            </a:r>
            <a:r>
              <a:rPr lang="en-US" sz="8000" dirty="0" err="1">
                <a:effectLst/>
                <a:latin typeface="Arial" panose="020B0604020202020204" pitchFamily="34" charset="0"/>
              </a:rPr>
              <a:t>Aribian</a:t>
            </a:r>
            <a:r>
              <a:rPr lang="en-US" sz="8000" dirty="0">
                <a:effectLst/>
                <a:latin typeface="Arial" panose="020B0604020202020204" pitchFamily="34" charset="0"/>
              </a:rPr>
              <a:t> </a:t>
            </a:r>
            <a:r>
              <a:rPr lang="en-US" sz="8000" dirty="0" err="1">
                <a:effectLst/>
                <a:latin typeface="Arial" panose="020B0604020202020204" pitchFamily="34" charset="0"/>
              </a:rPr>
              <a:t>businesscom</a:t>
            </a:r>
            <a:r>
              <a:rPr lang="en-US" sz="8000" dirty="0">
                <a:effectLst/>
                <a:latin typeface="Arial" panose="020B0604020202020204" pitchFamily="34" charset="0"/>
              </a:rPr>
              <a:t> staff, 2016).</a:t>
            </a:r>
          </a:p>
          <a:p>
            <a:endParaRPr lang="en-US" sz="6400" dirty="0">
              <a:effectLst/>
              <a:latin typeface="Arial" panose="020B0604020202020204" pitchFamily="34" charset="0"/>
            </a:endParaRPr>
          </a:p>
          <a:p>
            <a:pPr marL="0" indent="0" algn="just">
              <a:buNone/>
            </a:pPr>
            <a:endParaRPr lang="en-US" sz="6400" dirty="0">
              <a:latin typeface="Arial" panose="020B0604020202020204" pitchFamily="34" charset="0"/>
            </a:endParaRPr>
          </a:p>
          <a:p>
            <a:endParaRPr lang="en-US" sz="2400" dirty="0">
              <a:latin typeface="Arial" panose="020B0604020202020204" pitchFamily="34" charset="0"/>
            </a:endParaRPr>
          </a:p>
          <a:p>
            <a:endParaRPr lang="en-US" sz="2400" dirty="0">
              <a:latin typeface="Arial" panose="020B0604020202020204" pitchFamily="34" charset="0"/>
            </a:endParaRPr>
          </a:p>
          <a:p>
            <a:pPr marL="0" indent="0">
              <a:buNone/>
            </a:pPr>
            <a:r>
              <a:rPr lang="en-US" sz="2400" dirty="0">
                <a:latin typeface="Arial" panose="020B0604020202020204" pitchFamily="34" charset="0"/>
              </a:rPr>
              <a:t>  </a:t>
            </a:r>
            <a:r>
              <a:rPr lang="en-US" sz="2400" dirty="0">
                <a:effectLst/>
                <a:latin typeface="Arial" panose="020B0604020202020204" pitchFamily="34" charset="0"/>
              </a:rPr>
              <a:t>   </a:t>
            </a:r>
          </a:p>
          <a:p>
            <a:endParaRPr lang="en-US" sz="1800" dirty="0">
              <a:latin typeface="Arial" panose="020B0604020202020204" pitchFamily="34" charset="0"/>
            </a:endParaRPr>
          </a:p>
          <a:p>
            <a:pPr marL="0" indent="0">
              <a:buNone/>
            </a:pPr>
            <a:r>
              <a:rPr lang="en-US" sz="1400" dirty="0">
                <a:latin typeface="Arial" panose="020B0604020202020204" pitchFamily="34" charset="0"/>
              </a:rPr>
              <a:t>hotel</a:t>
            </a:r>
          </a:p>
        </p:txBody>
      </p:sp>
      <p:pic>
        <p:nvPicPr>
          <p:cNvPr id="4098" name="Picture 2" descr="livingroom side with arm chair and lamp">
            <a:extLst>
              <a:ext uri="{FF2B5EF4-FFF2-40B4-BE49-F238E27FC236}">
                <a16:creationId xmlns:a16="http://schemas.microsoft.com/office/drawing/2014/main" id="{6CFAAED2-E0D3-C557-44B5-999A19E858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0505" y="1333948"/>
            <a:ext cx="6351495" cy="5524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7417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23CBF-B8E0-F8C8-7565-A8F844709271}"/>
              </a:ext>
            </a:extLst>
          </p:cNvPr>
          <p:cNvSpPr>
            <a:spLocks noGrp="1"/>
          </p:cNvSpPr>
          <p:nvPr>
            <p:ph type="title"/>
          </p:nvPr>
        </p:nvSpPr>
        <p:spPr>
          <a:xfrm>
            <a:off x="838200" y="837129"/>
            <a:ext cx="10515600" cy="604396"/>
          </a:xfrm>
        </p:spPr>
        <p:txBody>
          <a:bodyPr>
            <a:normAutofit fontScale="90000"/>
          </a:bodyPr>
          <a:lstStyle/>
          <a:p>
            <a:r>
              <a:rPr lang="en-GB" dirty="0"/>
              <a:t>Staff training on sustainable practices</a:t>
            </a:r>
          </a:p>
        </p:txBody>
      </p:sp>
      <p:sp>
        <p:nvSpPr>
          <p:cNvPr id="3" name="Content Placeholder 2">
            <a:extLst>
              <a:ext uri="{FF2B5EF4-FFF2-40B4-BE49-F238E27FC236}">
                <a16:creationId xmlns:a16="http://schemas.microsoft.com/office/drawing/2014/main" id="{0CDB0D5A-D2D0-D717-8DE6-CB98E8F26030}"/>
              </a:ext>
            </a:extLst>
          </p:cNvPr>
          <p:cNvSpPr>
            <a:spLocks noGrp="1"/>
          </p:cNvSpPr>
          <p:nvPr>
            <p:ph sz="half" idx="1"/>
          </p:nvPr>
        </p:nvSpPr>
        <p:spPr>
          <a:xfrm>
            <a:off x="838200" y="1441525"/>
            <a:ext cx="5181600" cy="4735438"/>
          </a:xfrm>
        </p:spPr>
        <p:txBody>
          <a:bodyPr>
            <a:normAutofit lnSpcReduction="10000"/>
          </a:bodyPr>
          <a:lstStyle/>
          <a:p>
            <a:r>
              <a:rPr lang="en-GB" sz="2500" dirty="0">
                <a:latin typeface="Arial" panose="020B0604020202020204" pitchFamily="34" charset="0"/>
              </a:rPr>
              <a:t>To hold regular meetings on housekeeping and to get stakeholders, suppliers and shareholders involved to address real issues that housekeepers face on a daily</a:t>
            </a:r>
          </a:p>
          <a:p>
            <a:r>
              <a:rPr lang="en-GB" sz="2500" dirty="0">
                <a:latin typeface="Arial" panose="020B0604020202020204" pitchFamily="34" charset="0"/>
              </a:rPr>
              <a:t>that can improve guest satisfaction, </a:t>
            </a:r>
          </a:p>
          <a:p>
            <a:r>
              <a:rPr lang="en-GB" sz="2500" dirty="0">
                <a:latin typeface="Arial" panose="020B0604020202020204" pitchFamily="34" charset="0"/>
              </a:rPr>
              <a:t>staff health and safety so the hotel benefits from sustainable practices</a:t>
            </a:r>
            <a:br>
              <a:rPr lang="en-GB" sz="2500" dirty="0">
                <a:effectLst/>
                <a:latin typeface="Arial" panose="020B0604020202020204" pitchFamily="34" charset="0"/>
              </a:rPr>
            </a:br>
            <a:r>
              <a:rPr lang="en-GB" sz="2500" dirty="0">
                <a:effectLst/>
                <a:latin typeface="Arial" panose="020B0604020202020204" pitchFamily="34" charset="0"/>
              </a:rPr>
              <a:t>(</a:t>
            </a:r>
            <a:r>
              <a:rPr lang="en-US" sz="2500" dirty="0" err="1">
                <a:effectLst/>
                <a:latin typeface="Arial" panose="020B0604020202020204" pitchFamily="34" charset="0"/>
              </a:rPr>
              <a:t>ArabianBusinesscom</a:t>
            </a:r>
            <a:r>
              <a:rPr lang="en-US" sz="2500" dirty="0">
                <a:effectLst/>
                <a:latin typeface="Arial" panose="020B0604020202020204" pitchFamily="34" charset="0"/>
              </a:rPr>
              <a:t> Staff, 2016). </a:t>
            </a:r>
            <a:r>
              <a:rPr lang="en-GB" sz="2500" dirty="0">
                <a:latin typeface="Arial" panose="020B0604020202020204" pitchFamily="34" charset="0"/>
              </a:rPr>
              <a:t>  </a:t>
            </a:r>
          </a:p>
        </p:txBody>
      </p:sp>
      <p:pic>
        <p:nvPicPr>
          <p:cNvPr id="2050" name="Picture 2">
            <a:extLst>
              <a:ext uri="{FF2B5EF4-FFF2-40B4-BE49-F238E27FC236}">
                <a16:creationId xmlns:a16="http://schemas.microsoft.com/office/drawing/2014/main" id="{9632AFBB-B8B2-1DA2-A16E-8DFF0B196CE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9176274" y="656216"/>
            <a:ext cx="1542825" cy="172122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B7AA853D-7385-F8B4-BE52-5C282F11DA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3223" y="2022438"/>
            <a:ext cx="3797449" cy="3044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244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8416C-5B3B-C182-39FB-C02E769EFB64}"/>
              </a:ext>
            </a:extLst>
          </p:cNvPr>
          <p:cNvSpPr>
            <a:spLocks noGrp="1"/>
          </p:cNvSpPr>
          <p:nvPr>
            <p:ph type="title"/>
          </p:nvPr>
        </p:nvSpPr>
        <p:spPr>
          <a:xfrm>
            <a:off x="839788" y="268941"/>
            <a:ext cx="3932237" cy="1788459"/>
          </a:xfrm>
        </p:spPr>
        <p:txBody>
          <a:bodyPr>
            <a:normAutofit/>
          </a:bodyPr>
          <a:lstStyle/>
          <a:p>
            <a:r>
              <a:rPr lang="en-GB" sz="1800" dirty="0">
                <a:latin typeface="Arial" panose="020B0604020202020204" pitchFamily="34" charset="0"/>
              </a:rPr>
              <a:t>The new technology in housekeeping has boosted productive, Organised daily work schedules (</a:t>
            </a:r>
            <a:r>
              <a:rPr lang="en-US" sz="1800" dirty="0">
                <a:effectLst/>
                <a:latin typeface="Arial" panose="020B0604020202020204" pitchFamily="34" charset="0"/>
              </a:rPr>
              <a:t>Bhatia, 2016). </a:t>
            </a:r>
            <a:br>
              <a:rPr lang="en-GB" sz="2000" dirty="0"/>
            </a:br>
            <a:endParaRPr lang="en-GB" sz="2000" dirty="0"/>
          </a:p>
        </p:txBody>
      </p:sp>
      <p:sp>
        <p:nvSpPr>
          <p:cNvPr id="3" name="Content Placeholder 2">
            <a:extLst>
              <a:ext uri="{FF2B5EF4-FFF2-40B4-BE49-F238E27FC236}">
                <a16:creationId xmlns:a16="http://schemas.microsoft.com/office/drawing/2014/main" id="{983E38D3-5F77-1B8D-9093-8BF53D9C52FD}"/>
              </a:ext>
            </a:extLst>
          </p:cNvPr>
          <p:cNvSpPr>
            <a:spLocks noGrp="1"/>
          </p:cNvSpPr>
          <p:nvPr>
            <p:ph idx="1"/>
          </p:nvPr>
        </p:nvSpPr>
        <p:spPr>
          <a:xfrm>
            <a:off x="8023388" y="987426"/>
            <a:ext cx="7106776" cy="4059444"/>
          </a:xfrm>
        </p:spPr>
        <p:txBody>
          <a:bodyPr>
            <a:normAutofit/>
          </a:bodyPr>
          <a:lstStyle/>
          <a:p>
            <a:pPr marL="0" indent="0" algn="just">
              <a:buNone/>
            </a:pPr>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lgn="just">
              <a:buNone/>
            </a:pPr>
            <a:endParaRPr lang="en-GB" sz="2400" dirty="0">
              <a:latin typeface="Arial" panose="020B0604020202020204" pitchFamily="34" charset="0"/>
            </a:endParaRPr>
          </a:p>
        </p:txBody>
      </p:sp>
      <p:sp>
        <p:nvSpPr>
          <p:cNvPr id="4" name="Text Placeholder 3">
            <a:extLst>
              <a:ext uri="{FF2B5EF4-FFF2-40B4-BE49-F238E27FC236}">
                <a16:creationId xmlns:a16="http://schemas.microsoft.com/office/drawing/2014/main" id="{ECEDB331-55D8-C035-1B04-F58438063089}"/>
              </a:ext>
            </a:extLst>
          </p:cNvPr>
          <p:cNvSpPr>
            <a:spLocks noGrp="1"/>
          </p:cNvSpPr>
          <p:nvPr>
            <p:ph type="body" sz="half" idx="2"/>
          </p:nvPr>
        </p:nvSpPr>
        <p:spPr>
          <a:xfrm>
            <a:off x="753727" y="1914862"/>
            <a:ext cx="3932237" cy="3797450"/>
          </a:xfrm>
        </p:spPr>
        <p:txBody>
          <a:bodyPr>
            <a:normAutofit fontScale="25000" lnSpcReduction="20000"/>
          </a:bodyPr>
          <a:lstStyle/>
          <a:p>
            <a:pPr marL="285750" indent="-285750">
              <a:buFont typeface="Arial" panose="020B0604020202020204" pitchFamily="34" charset="0"/>
              <a:buChar char="•"/>
            </a:pPr>
            <a:r>
              <a:rPr lang="en-GB" sz="8000" dirty="0">
                <a:latin typeface="Arial" panose="020B0604020202020204" pitchFamily="34" charset="0"/>
              </a:rPr>
              <a:t>Hotels are experiencing internal and external pressures from stakeholders about environmental concerns (Vlad </a:t>
            </a:r>
            <a:r>
              <a:rPr lang="en-GB" sz="8000" i="1" dirty="0">
                <a:latin typeface="Arial" panose="020B0604020202020204" pitchFamily="34" charset="0"/>
              </a:rPr>
              <a:t>et al. </a:t>
            </a:r>
            <a:r>
              <a:rPr lang="en-GB" sz="8000" dirty="0">
                <a:latin typeface="Arial" panose="020B0604020202020204" pitchFamily="34" charset="0"/>
              </a:rPr>
              <a:t>2016).</a:t>
            </a:r>
          </a:p>
          <a:p>
            <a:pPr marL="285750" indent="-285750">
              <a:buFont typeface="Arial" panose="020B0604020202020204" pitchFamily="34" charset="0"/>
              <a:buChar char="•"/>
            </a:pPr>
            <a:r>
              <a:rPr lang="en-GB" sz="8000" dirty="0">
                <a:latin typeface="Arial" panose="020B0604020202020204" pitchFamily="34" charset="0"/>
              </a:rPr>
              <a:t>The uncertainty after the COVID-19 travel fears and people choose sustainable hotel stays and consumer awareness of climate change (</a:t>
            </a:r>
            <a:r>
              <a:rPr lang="en-US" sz="8000" dirty="0">
                <a:effectLst/>
                <a:latin typeface="Arial" panose="020B0604020202020204" pitchFamily="34" charset="0"/>
              </a:rPr>
              <a:t>Kyoto, 2020). </a:t>
            </a:r>
          </a:p>
          <a:p>
            <a:pPr marL="285750" indent="-285750">
              <a:buFont typeface="Arial" panose="020B0604020202020204" pitchFamily="34" charset="0"/>
              <a:buChar char="•"/>
            </a:pPr>
            <a:r>
              <a:rPr lang="en-US" sz="8000" dirty="0">
                <a:latin typeface="Arial" panose="020B0604020202020204" pitchFamily="34" charset="0"/>
              </a:rPr>
              <a:t> During the pandemic, hotels created positive sustainability changes in the hospitality sector</a:t>
            </a:r>
            <a:r>
              <a:rPr lang="en-US" sz="8000" i="1" dirty="0">
                <a:latin typeface="Arial" panose="020B0604020202020204" pitchFamily="34" charset="0"/>
              </a:rPr>
              <a:t> ( </a:t>
            </a:r>
            <a:r>
              <a:rPr lang="en-US" sz="8000" i="1" u="sng" dirty="0" err="1">
                <a:latin typeface="Arial" panose="020B0604020202020204" pitchFamily="34" charset="0"/>
              </a:rPr>
              <a:t>Repibilica</a:t>
            </a:r>
            <a:r>
              <a:rPr lang="en-US" sz="8000" i="1" u="sng" dirty="0">
                <a:latin typeface="Arial" panose="020B0604020202020204" pitchFamily="34" charset="0"/>
              </a:rPr>
              <a:t>, 2021).</a:t>
            </a:r>
            <a:endParaRPr lang="en-US" sz="8000" i="1" u="sng" dirty="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800" dirty="0">
              <a:latin typeface="Arial" panose="020B0604020202020204" pitchFamily="34" charset="0"/>
            </a:endParaRPr>
          </a:p>
          <a:p>
            <a:pPr marL="285750" indent="-285750">
              <a:buFont typeface="Arial" panose="020B0604020202020204" pitchFamily="34" charset="0"/>
              <a:buChar char="•"/>
            </a:pPr>
            <a:endParaRPr lang="en-GB" sz="1800" dirty="0">
              <a:latin typeface="Arial" panose="020B0604020202020204" pitchFamily="34" charset="0"/>
            </a:endParaRPr>
          </a:p>
          <a:p>
            <a:r>
              <a:rPr lang="en-GB" sz="1800" dirty="0">
                <a:latin typeface="Arial" panose="020B0604020202020204" pitchFamily="34" charset="0"/>
              </a:rPr>
              <a:t> </a:t>
            </a:r>
          </a:p>
        </p:txBody>
      </p:sp>
      <p:pic>
        <p:nvPicPr>
          <p:cNvPr id="3074" name="Picture 2" descr="AW104644">
            <a:extLst>
              <a:ext uri="{FF2B5EF4-FFF2-40B4-BE49-F238E27FC236}">
                <a16:creationId xmlns:a16="http://schemas.microsoft.com/office/drawing/2014/main" id="{95FE1138-F8E0-1204-A3D6-D30EFD7BA0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6692" y="0"/>
            <a:ext cx="6315307" cy="5712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766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FF48A-9A82-1EC1-7177-4AAFE093A20B}"/>
              </a:ext>
            </a:extLst>
          </p:cNvPr>
          <p:cNvSpPr>
            <a:spLocks noGrp="1"/>
          </p:cNvSpPr>
          <p:nvPr>
            <p:ph type="title"/>
          </p:nvPr>
        </p:nvSpPr>
        <p:spPr/>
        <p:txBody>
          <a:bodyPr>
            <a:noAutofit/>
          </a:bodyPr>
          <a:lstStyle/>
          <a:p>
            <a:r>
              <a:rPr lang="en-GB" sz="2500" dirty="0">
                <a:latin typeface="Arial" panose="020B0604020202020204" pitchFamily="34" charset="0"/>
                <a:cs typeface="Arial" panose="020B0604020202020204" pitchFamily="34" charset="0"/>
              </a:rPr>
              <a:t>Hotels adopt advanced technology, changing guest demands and needs (</a:t>
            </a:r>
            <a:r>
              <a:rPr lang="en-US" sz="2500" dirty="0" err="1">
                <a:effectLst/>
                <a:latin typeface="Arial" panose="020B0604020202020204" pitchFamily="34" charset="0"/>
              </a:rPr>
              <a:t>Trejos</a:t>
            </a:r>
            <a:r>
              <a:rPr lang="en-US" sz="2500" dirty="0">
                <a:effectLst/>
                <a:latin typeface="Arial" panose="020B0604020202020204" pitchFamily="34" charset="0"/>
              </a:rPr>
              <a:t>, 2018). </a:t>
            </a:r>
            <a:endParaRPr lang="en-GB" sz="25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C65874DC-3125-1756-6DF3-C3D53578B778}"/>
              </a:ext>
            </a:extLst>
          </p:cNvPr>
          <p:cNvSpPr>
            <a:spLocks noGrp="1"/>
          </p:cNvSpPr>
          <p:nvPr>
            <p:ph type="body" sz="half" idx="2"/>
          </p:nvPr>
        </p:nvSpPr>
        <p:spPr/>
        <p:txBody>
          <a:bodyPr>
            <a:normAutofit fontScale="85000" lnSpcReduction="20000"/>
          </a:bodyPr>
          <a:lstStyle/>
          <a:p>
            <a:pPr algn="just"/>
            <a:r>
              <a:rPr lang="en-GB" sz="2100" dirty="0">
                <a:latin typeface="Arial" panose="020B0604020202020204" pitchFamily="34" charset="0"/>
                <a:cs typeface="Arial" panose="020B0604020202020204" pitchFamily="34" charset="0"/>
              </a:rPr>
              <a:t>Hospitality lost many workers during COVID-19. </a:t>
            </a:r>
          </a:p>
          <a:p>
            <a:pPr marL="342900" indent="-342900" algn="just">
              <a:buFont typeface="Arial" panose="020B0604020202020204" pitchFamily="34" charset="0"/>
              <a:buChar char="•"/>
            </a:pPr>
            <a:r>
              <a:rPr lang="en-GB" sz="2100" dirty="0">
                <a:latin typeface="Arial" panose="020B0604020202020204" pitchFamily="34" charset="0"/>
                <a:cs typeface="Arial" panose="020B0604020202020204" pitchFamily="34" charset="0"/>
              </a:rPr>
              <a:t>Adopting technology that reduces labour in hotels by eliminating housekeeping workers reduces the cost of hiring. </a:t>
            </a:r>
          </a:p>
          <a:p>
            <a:pPr marL="342900" indent="-342900" algn="just">
              <a:buFont typeface="Arial" panose="020B0604020202020204" pitchFamily="34" charset="0"/>
              <a:buChar char="•"/>
            </a:pPr>
            <a:r>
              <a:rPr lang="en-GB" sz="2100" dirty="0">
                <a:latin typeface="Arial" panose="020B0604020202020204" pitchFamily="34" charset="0"/>
                <a:cs typeface="Arial" panose="020B0604020202020204" pitchFamily="34" charset="0"/>
              </a:rPr>
              <a:t>wages increasing in compliance with government regulations (Weber, 2021).</a:t>
            </a:r>
          </a:p>
          <a:p>
            <a:pPr marL="342900" indent="-342900" algn="just">
              <a:buFont typeface="Arial" panose="020B0604020202020204" pitchFamily="34" charset="0"/>
              <a:buChar char="•"/>
            </a:pPr>
            <a:r>
              <a:rPr lang="en-GB" sz="2100" dirty="0">
                <a:latin typeface="Arial" panose="020B0604020202020204" pitchFamily="34" charset="0"/>
                <a:cs typeface="Arial" panose="020B0604020202020204" pitchFamily="34" charset="0"/>
              </a:rPr>
              <a:t>SMART hotels and technology that innovate hotel guests provide safety and security, entertainment, is sustainable and efficient, saves energy and solve labour shortages (</a:t>
            </a:r>
            <a:r>
              <a:rPr lang="en-GB" sz="2100" b="0" i="0" dirty="0" err="1">
                <a:effectLst/>
                <a:latin typeface="Arial" panose="020B0604020202020204" pitchFamily="34" charset="0"/>
              </a:rPr>
              <a:t>Jinkyung</a:t>
            </a:r>
            <a:r>
              <a:rPr lang="en-GB" sz="2100" dirty="0">
                <a:latin typeface="Arial" panose="020B0604020202020204" pitchFamily="34" charset="0"/>
              </a:rPr>
              <a:t>.,</a:t>
            </a:r>
            <a:r>
              <a:rPr lang="en-GB" sz="2100" b="0" i="0" dirty="0">
                <a:effectLst/>
                <a:latin typeface="Arial" panose="020B0604020202020204" pitchFamily="34" charset="0"/>
              </a:rPr>
              <a:t> Antonio and </a:t>
            </a:r>
            <a:r>
              <a:rPr lang="en-GB" sz="2100" b="0" i="0" dirty="0" err="1">
                <a:effectLst/>
                <a:latin typeface="Arial" panose="020B0604020202020204" pitchFamily="34" charset="0"/>
              </a:rPr>
              <a:t>Heesup</a:t>
            </a:r>
            <a:r>
              <a:rPr lang="en-GB" sz="2100" dirty="0">
                <a:latin typeface="Arial" panose="020B0604020202020204" pitchFamily="34" charset="0"/>
              </a:rPr>
              <a:t>, 2021).</a:t>
            </a:r>
            <a:endParaRPr lang="en-GB" sz="2100" b="0" i="0" dirty="0">
              <a:effectLst/>
              <a:latin typeface="Arial" panose="020B0604020202020204" pitchFamily="34" charset="0"/>
            </a:endParaRPr>
          </a:p>
        </p:txBody>
      </p:sp>
      <p:pic>
        <p:nvPicPr>
          <p:cNvPr id="2050" name="Picture 2">
            <a:extLst>
              <a:ext uri="{FF2B5EF4-FFF2-40B4-BE49-F238E27FC236}">
                <a16:creationId xmlns:a16="http://schemas.microsoft.com/office/drawing/2014/main" id="{CD9BBEC7-F118-E2C3-048F-FE6ED48D94C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83188" y="1368123"/>
            <a:ext cx="6172200" cy="4112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8992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FDA9D-71C4-7EC8-34DF-25DC59D920B0}"/>
              </a:ext>
            </a:extLst>
          </p:cNvPr>
          <p:cNvSpPr>
            <a:spLocks noGrp="1"/>
          </p:cNvSpPr>
          <p:nvPr>
            <p:ph type="title"/>
          </p:nvPr>
        </p:nvSpPr>
        <p:spPr>
          <a:xfrm>
            <a:off x="838200" y="365125"/>
            <a:ext cx="10515600" cy="1325563"/>
          </a:xfrm>
        </p:spPr>
        <p:txBody>
          <a:bodyPr anchor="ctr">
            <a:normAutofit/>
          </a:bodyPr>
          <a:lstStyle/>
          <a:p>
            <a:r>
              <a:rPr lang="en-GB" sz="2800" dirty="0"/>
              <a:t>Post-pandemic changes to travel and sustainability. Increase sanitising of travel sights.</a:t>
            </a:r>
            <a:br>
              <a:rPr lang="en-GB" sz="2800" dirty="0"/>
            </a:br>
            <a:endParaRPr lang="en-GB" sz="2800" dirty="0"/>
          </a:p>
        </p:txBody>
      </p:sp>
      <p:sp>
        <p:nvSpPr>
          <p:cNvPr id="4" name="Text Placeholder 3">
            <a:extLst>
              <a:ext uri="{FF2B5EF4-FFF2-40B4-BE49-F238E27FC236}">
                <a16:creationId xmlns:a16="http://schemas.microsoft.com/office/drawing/2014/main" id="{F180EF73-CF09-4160-59E8-849E6F3D4908}"/>
              </a:ext>
            </a:extLst>
          </p:cNvPr>
          <p:cNvSpPr>
            <a:spLocks noGrp="1"/>
          </p:cNvSpPr>
          <p:nvPr>
            <p:ph sz="half" idx="2"/>
          </p:nvPr>
        </p:nvSpPr>
        <p:spPr>
          <a:xfrm>
            <a:off x="6172200" y="1825625"/>
            <a:ext cx="5181600" cy="4351338"/>
          </a:xfrm>
        </p:spPr>
        <p:txBody>
          <a:bodyPr>
            <a:normAutofit/>
          </a:bodyPr>
          <a:lstStyle/>
          <a:p>
            <a:pPr marL="285750" indent="-285750" algn="just">
              <a:buFont typeface="Arial" panose="020B0604020202020204" pitchFamily="34" charset="0"/>
              <a:buChar char="•"/>
            </a:pPr>
            <a:r>
              <a:rPr lang="en-GB" sz="1800" dirty="0">
                <a:latin typeface="Arial" panose="020B0604020202020204" pitchFamily="34" charset="0"/>
              </a:rPr>
              <a:t>Sustainable tourism, where slow tourism and air and transport are not used. Tourists travel and holiday in rural areas to reduce overcrowding, which leads to a reduced carbon footprint (</a:t>
            </a:r>
            <a:r>
              <a:rPr lang="en-US" sz="1800" dirty="0" err="1">
                <a:effectLst/>
                <a:latin typeface="Arial" panose="020B0604020202020204" pitchFamily="34" charset="0"/>
              </a:rPr>
              <a:t>Shadel</a:t>
            </a:r>
            <a:r>
              <a:rPr lang="en-US" sz="1800" dirty="0">
                <a:effectLst/>
                <a:latin typeface="Arial" panose="020B0604020202020204" pitchFamily="34" charset="0"/>
              </a:rPr>
              <a:t>, 2021).</a:t>
            </a:r>
          </a:p>
          <a:p>
            <a:pPr marL="285750" indent="-285750" algn="just">
              <a:buFont typeface="Arial" panose="020B0604020202020204" pitchFamily="34" charset="0"/>
              <a:buChar char="•"/>
            </a:pPr>
            <a:r>
              <a:rPr lang="en-US" sz="1800" dirty="0" err="1">
                <a:effectLst/>
                <a:latin typeface="Arial" panose="020B0604020202020204" pitchFamily="34" charset="0"/>
              </a:rPr>
              <a:t>Overtourism</a:t>
            </a:r>
            <a:r>
              <a:rPr lang="en-US" sz="1800" dirty="0">
                <a:effectLst/>
                <a:latin typeface="Arial" panose="020B0604020202020204" pitchFamily="34" charset="0"/>
              </a:rPr>
              <a:t> can be more sustainable to benefit underdeveloped countries by creating employment, increasing taxation, new businesses, developing infrastructure and good transport links. The site of over-tourism in developed countries can be the opposite, harming the environment, causing noise pollution, and environmental energy, garbage transport, water and food waste (Avond,2019).</a:t>
            </a:r>
            <a:r>
              <a:rPr lang="en-GB" sz="1800" dirty="0">
                <a:latin typeface="Arial" panose="020B0604020202020204" pitchFamily="34" charset="0"/>
              </a:rPr>
              <a:t> </a:t>
            </a:r>
          </a:p>
          <a:p>
            <a:pPr marL="285750" indent="-285750">
              <a:buFont typeface="Arial" panose="020B0604020202020204" pitchFamily="34" charset="0"/>
              <a:buChar char="•"/>
            </a:pPr>
            <a:endParaRPr lang="en-GB" sz="2000" dirty="0"/>
          </a:p>
        </p:txBody>
      </p:sp>
      <p:pic>
        <p:nvPicPr>
          <p:cNvPr id="1026" name="Picture 2">
            <a:extLst>
              <a:ext uri="{FF2B5EF4-FFF2-40B4-BE49-F238E27FC236}">
                <a16:creationId xmlns:a16="http://schemas.microsoft.com/office/drawing/2014/main" id="{40594727-4E26-DBEF-74AC-D841C5D9089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50607" y="1690688"/>
            <a:ext cx="5869193" cy="4036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1556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718ED-99CE-9FD2-3CE1-66EF4E7E1E80}"/>
              </a:ext>
            </a:extLst>
          </p:cNvPr>
          <p:cNvSpPr>
            <a:spLocks noGrp="1"/>
          </p:cNvSpPr>
          <p:nvPr>
            <p:ph type="title"/>
          </p:nvPr>
        </p:nvSpPr>
        <p:spPr/>
        <p:txBody>
          <a:bodyPr>
            <a:normAutofit fontScale="90000"/>
          </a:bodyPr>
          <a:lstStyle/>
          <a:p>
            <a:r>
              <a:rPr lang="en-GB" sz="2500" dirty="0">
                <a:latin typeface="Arial" panose="020B0604020202020204" pitchFamily="34" charset="0"/>
              </a:rPr>
              <a:t>Hotels are adopting smart energy-saving devices that are sustainable</a:t>
            </a:r>
            <a:br>
              <a:rPr lang="en-US" sz="2800" dirty="0">
                <a:solidFill>
                  <a:srgbClr val="000000"/>
                </a:solidFill>
                <a:effectLst/>
              </a:rPr>
            </a:br>
            <a:r>
              <a:rPr lang="en-US" sz="2800" dirty="0">
                <a:solidFill>
                  <a:srgbClr val="000000"/>
                </a:solidFill>
                <a:effectLst/>
              </a:rPr>
              <a:t>(</a:t>
            </a:r>
            <a:r>
              <a:rPr lang="en-US" sz="2800" b="0" i="1" dirty="0">
                <a:solidFill>
                  <a:schemeClr val="tx1"/>
                </a:solidFill>
                <a:effectLst/>
              </a:rPr>
              <a:t>Emirates News Agency (WAM),</a:t>
            </a:r>
            <a:r>
              <a:rPr lang="en-US" sz="2800" i="1" dirty="0">
                <a:solidFill>
                  <a:srgbClr val="000000"/>
                </a:solidFill>
                <a:effectLst/>
              </a:rPr>
              <a:t> </a:t>
            </a:r>
            <a:r>
              <a:rPr lang="en-US" sz="2800" b="0" i="1" dirty="0">
                <a:solidFill>
                  <a:srgbClr val="000000"/>
                </a:solidFill>
              </a:rPr>
              <a:t>2019).</a:t>
            </a:r>
            <a:endParaRPr lang="en-GB" sz="2500" dirty="0">
              <a:latin typeface="Arial" panose="020B0604020202020204" pitchFamily="34" charset="0"/>
            </a:endParaRPr>
          </a:p>
        </p:txBody>
      </p:sp>
      <p:pic>
        <p:nvPicPr>
          <p:cNvPr id="5" name="Content Placeholder 4">
            <a:extLst>
              <a:ext uri="{FF2B5EF4-FFF2-40B4-BE49-F238E27FC236}">
                <a16:creationId xmlns:a16="http://schemas.microsoft.com/office/drawing/2014/main" id="{DCF812FC-7663-6E0F-BA6F-D70149DB9F1F}"/>
              </a:ext>
            </a:extLst>
          </p:cNvPr>
          <p:cNvPicPr>
            <a:picLocks noGrp="1" noChangeAspect="1"/>
          </p:cNvPicPr>
          <p:nvPr>
            <p:ph idx="1"/>
          </p:nvPr>
        </p:nvPicPr>
        <p:blipFill>
          <a:blip r:embed="rId2"/>
          <a:stretch>
            <a:fillRect/>
          </a:stretch>
        </p:blipFill>
        <p:spPr>
          <a:xfrm>
            <a:off x="5183188" y="1366837"/>
            <a:ext cx="6172200" cy="4114800"/>
          </a:xfrm>
          <a:prstGeom prst="rect">
            <a:avLst/>
          </a:prstGeom>
        </p:spPr>
      </p:pic>
      <p:sp>
        <p:nvSpPr>
          <p:cNvPr id="4" name="Text Placeholder 3">
            <a:extLst>
              <a:ext uri="{FF2B5EF4-FFF2-40B4-BE49-F238E27FC236}">
                <a16:creationId xmlns:a16="http://schemas.microsoft.com/office/drawing/2014/main" id="{44E97499-FC77-99C9-5C91-8D27ED602C54}"/>
              </a:ext>
            </a:extLst>
          </p:cNvPr>
          <p:cNvSpPr>
            <a:spLocks noGrp="1"/>
          </p:cNvSpPr>
          <p:nvPr>
            <p:ph type="body" sz="half" idx="2"/>
          </p:nvPr>
        </p:nvSpPr>
        <p:spPr/>
        <p:txBody>
          <a:bodyPr>
            <a:normAutofit/>
          </a:bodyPr>
          <a:lstStyle/>
          <a:p>
            <a:r>
              <a:rPr lang="en-GB" sz="2000" dirty="0">
                <a:latin typeface="Arial" panose="020B0604020202020204" pitchFamily="34" charset="0"/>
              </a:rPr>
              <a:t>Hotels are creating sustainable wellness tourism that will source all products locally and eliminate carbon footprints (</a:t>
            </a:r>
            <a:r>
              <a:rPr lang="en-US" sz="2000" dirty="0">
                <a:solidFill>
                  <a:schemeClr val="tx1"/>
                </a:solidFill>
                <a:effectLst/>
              </a:rPr>
              <a:t>Sustainable Wellness, 2019). </a:t>
            </a:r>
          </a:p>
          <a:p>
            <a:r>
              <a:rPr lang="en-US" sz="2000" dirty="0">
                <a:latin typeface="Arial" panose="020B0604020202020204" pitchFamily="34" charset="0"/>
              </a:rPr>
              <a:t>The impact of sustainable information technology that can support hotels Creates a brand strategy for competitive advantages that provides excellent services (</a:t>
            </a:r>
            <a:r>
              <a:rPr lang="en-GB" sz="2000" b="0" i="0" dirty="0" err="1">
                <a:solidFill>
                  <a:srgbClr val="000000"/>
                </a:solidFill>
                <a:effectLst/>
                <a:latin typeface="Roboto" panose="02000000000000000000" pitchFamily="2" charset="0"/>
              </a:rPr>
              <a:t>Varelas</a:t>
            </a:r>
            <a:r>
              <a:rPr lang="en-GB" sz="2000" b="0" i="0" dirty="0">
                <a:solidFill>
                  <a:srgbClr val="000000"/>
                </a:solidFill>
                <a:effectLst/>
                <a:latin typeface="Roboto" panose="02000000000000000000" pitchFamily="2" charset="0"/>
              </a:rPr>
              <a:t>., </a:t>
            </a:r>
            <a:r>
              <a:rPr lang="en-GB" sz="2000" b="0" i="0" dirty="0" err="1">
                <a:solidFill>
                  <a:srgbClr val="000000"/>
                </a:solidFill>
                <a:effectLst/>
                <a:latin typeface="Roboto" panose="02000000000000000000" pitchFamily="2" charset="0"/>
              </a:rPr>
              <a:t>Karvela</a:t>
            </a:r>
            <a:r>
              <a:rPr lang="en-GB" sz="2000" b="0" i="0" dirty="0">
                <a:solidFill>
                  <a:srgbClr val="000000"/>
                </a:solidFill>
                <a:effectLst/>
                <a:latin typeface="Roboto" panose="02000000000000000000" pitchFamily="2" charset="0"/>
              </a:rPr>
              <a:t>, and Georgopoulos, 2021) </a:t>
            </a:r>
            <a:r>
              <a:rPr lang="en-US" sz="2000" dirty="0">
                <a:latin typeface="Arial" panose="020B0604020202020204" pitchFamily="34" charset="0"/>
              </a:rPr>
              <a:t> </a:t>
            </a:r>
            <a:endParaRPr lang="en-GB" sz="2000" dirty="0">
              <a:latin typeface="Arial" panose="020B0604020202020204" pitchFamily="34" charset="0"/>
            </a:endParaRPr>
          </a:p>
        </p:txBody>
      </p:sp>
    </p:spTree>
    <p:extLst>
      <p:ext uri="{BB962C8B-B14F-4D97-AF65-F5344CB8AC3E}">
        <p14:creationId xmlns:p14="http://schemas.microsoft.com/office/powerpoint/2010/main" val="1121168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48BD-133B-B07B-379F-BCD4AB80A6C7}"/>
              </a:ext>
            </a:extLst>
          </p:cNvPr>
          <p:cNvSpPr>
            <a:spLocks noGrp="1"/>
          </p:cNvSpPr>
          <p:nvPr>
            <p:ph type="title"/>
          </p:nvPr>
        </p:nvSpPr>
        <p:spPr>
          <a:xfrm>
            <a:off x="838200" y="365125"/>
            <a:ext cx="10515600" cy="1325563"/>
          </a:xfrm>
        </p:spPr>
        <p:txBody>
          <a:bodyPr anchor="ctr">
            <a:normAutofit/>
          </a:bodyPr>
          <a:lstStyle/>
          <a:p>
            <a:r>
              <a:rPr lang="en-GB" dirty="0"/>
              <a:t>Housekeeping at the grove is truly sustainable and transparent</a:t>
            </a:r>
          </a:p>
        </p:txBody>
      </p:sp>
      <p:pic>
        <p:nvPicPr>
          <p:cNvPr id="1026" name="Picture 2">
            <a:extLst>
              <a:ext uri="{FF2B5EF4-FFF2-40B4-BE49-F238E27FC236}">
                <a16:creationId xmlns:a16="http://schemas.microsoft.com/office/drawing/2014/main" id="{5B4264D0-3384-6DD7-0D9A-DEE3D841D1C9}"/>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0690" r="-3" b="-3"/>
          <a:stretch/>
        </p:blipFill>
        <p:spPr bwMode="auto">
          <a:xfrm>
            <a:off x="838200" y="1825625"/>
            <a:ext cx="5181600" cy="435133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4B39FCB4-F4F7-9A64-F163-ED6D19650686}"/>
              </a:ext>
            </a:extLst>
          </p:cNvPr>
          <p:cNvSpPr>
            <a:spLocks noGrp="1"/>
          </p:cNvSpPr>
          <p:nvPr>
            <p:ph sz="half" idx="2"/>
          </p:nvPr>
        </p:nvSpPr>
        <p:spPr>
          <a:xfrm>
            <a:off x="6172200" y="1825625"/>
            <a:ext cx="5181600" cy="4351338"/>
          </a:xfrm>
        </p:spPr>
        <p:txBody>
          <a:bodyPr>
            <a:normAutofit fontScale="47500" lnSpcReduction="20000"/>
          </a:bodyPr>
          <a:lstStyle/>
          <a:p>
            <a:r>
              <a:rPr lang="en-GB" sz="3800" dirty="0">
                <a:latin typeface="Arial" panose="020B0604020202020204" pitchFamily="34" charset="0"/>
                <a:cs typeface="Arial" panose="020B0604020202020204" pitchFamily="34" charset="0"/>
              </a:rPr>
              <a:t>Findings:</a:t>
            </a:r>
          </a:p>
          <a:p>
            <a:r>
              <a:rPr lang="en-GB" sz="3800" dirty="0">
                <a:latin typeface="Arial" panose="020B0604020202020204" pitchFamily="34" charset="0"/>
                <a:cs typeface="Arial" panose="020B0604020202020204" pitchFamily="34" charset="0"/>
              </a:rPr>
              <a:t>Housekeeping and sustainability will be beneficial in the long term and self-efficient  </a:t>
            </a:r>
          </a:p>
          <a:p>
            <a:r>
              <a:rPr lang="en-GB" sz="3800" dirty="0">
                <a:latin typeface="Arial" panose="020B0604020202020204" pitchFamily="34" charset="0"/>
                <a:cs typeface="Arial" panose="020B0604020202020204" pitchFamily="34" charset="0"/>
              </a:rPr>
              <a:t>Conclusion: </a:t>
            </a:r>
          </a:p>
          <a:p>
            <a:r>
              <a:rPr lang="en-GB" sz="3800" dirty="0">
                <a:latin typeface="Arial" panose="020B0604020202020204" pitchFamily="34" charset="0"/>
                <a:cs typeface="Arial" panose="020B0604020202020204" pitchFamily="34" charset="0"/>
              </a:rPr>
              <a:t>Grove is one with nature a country hotel sustainability is embedded in ethics</a:t>
            </a:r>
          </a:p>
          <a:p>
            <a:r>
              <a:rPr lang="en-GB" sz="3800" dirty="0">
                <a:latin typeface="Arial" panose="020B0604020202020204" pitchFamily="34" charset="0"/>
                <a:cs typeface="Arial" panose="020B0604020202020204" pitchFamily="34" charset="0"/>
              </a:rPr>
              <a:t>Recommendation:</a:t>
            </a:r>
          </a:p>
          <a:p>
            <a:pPr algn="just"/>
            <a:r>
              <a:rPr lang="en-GB" sz="3800" dirty="0">
                <a:latin typeface="Arial" panose="020B0604020202020204" pitchFamily="34" charset="0"/>
                <a:cs typeface="Arial" panose="020B0604020202020204" pitchFamily="34" charset="0"/>
              </a:rPr>
              <a:t>The grove is good for someone or a student to pick up the correct ways of doing things but watch out the pay is not good.</a:t>
            </a:r>
          </a:p>
          <a:p>
            <a:endParaRPr lang="en-GB" sz="2400" dirty="0"/>
          </a:p>
          <a:p>
            <a:endParaRPr lang="en-GB" sz="2400" dirty="0"/>
          </a:p>
          <a:p>
            <a:endParaRPr lang="en-GB" sz="2400" dirty="0"/>
          </a:p>
          <a:p>
            <a:endParaRPr lang="en-GB" sz="2400" dirty="0"/>
          </a:p>
          <a:p>
            <a:r>
              <a:rPr lang="en-GB" sz="2400" dirty="0"/>
              <a:t>Recommendation: </a:t>
            </a:r>
          </a:p>
          <a:p>
            <a:endParaRPr lang="en-GB" sz="2400" dirty="0"/>
          </a:p>
        </p:txBody>
      </p:sp>
    </p:spTree>
    <p:extLst>
      <p:ext uri="{BB962C8B-B14F-4D97-AF65-F5344CB8AC3E}">
        <p14:creationId xmlns:p14="http://schemas.microsoft.com/office/powerpoint/2010/main" val="146059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239806" y="570156"/>
            <a:ext cx="10744199" cy="4851698"/>
          </a:xfrm>
        </p:spPr>
        <p:txBody>
          <a:bodyPr>
            <a:normAutofit fontScale="90000"/>
          </a:bodyPr>
          <a:lstStyle/>
          <a:p>
            <a:pPr algn="l"/>
            <a:r>
              <a:rPr lang="en-GB" dirty="0"/>
              <a:t>References:</a:t>
            </a:r>
            <a:br>
              <a:rPr lang="en-GB" dirty="0"/>
            </a:br>
            <a:br>
              <a:rPr lang="en-GB" dirty="0"/>
            </a:br>
            <a:br>
              <a:rPr lang="en-GB" dirty="0"/>
            </a:br>
            <a:br>
              <a:rPr lang="en-GB" dirty="0"/>
            </a:br>
            <a:r>
              <a:rPr lang="en-GB" dirty="0"/>
              <a:t>References:</a:t>
            </a:r>
            <a:br>
              <a:rPr lang="en-GB" dirty="0"/>
            </a:br>
            <a:br>
              <a:rPr lang="en-GB" dirty="0"/>
            </a:br>
            <a:r>
              <a:rPr lang="en-US" sz="1600" dirty="0">
                <a:solidFill>
                  <a:schemeClr val="tx1"/>
                </a:solidFill>
                <a:effectLst/>
              </a:rPr>
              <a:t>Daily, L. (2021) How to find ‘green’ cleaning products that get the job done: The market is saturated with cleaning products that claim to be environmentally friendly. But do they w</a:t>
            </a:r>
            <a:br>
              <a:rPr lang="en-US" sz="1600" dirty="0">
                <a:solidFill>
                  <a:schemeClr val="tx1"/>
                </a:solidFill>
                <a:effectLst/>
              </a:rPr>
            </a:br>
            <a:br>
              <a:rPr lang="en-US" sz="1600" dirty="0">
                <a:solidFill>
                  <a:schemeClr val="tx1"/>
                </a:solidFill>
                <a:effectLst/>
              </a:rPr>
            </a:br>
            <a:r>
              <a:rPr lang="en-US" sz="1600" dirty="0" err="1">
                <a:solidFill>
                  <a:schemeClr val="tx1"/>
                </a:solidFill>
                <a:effectLst/>
              </a:rPr>
              <a:t>ArabianBusinesscom</a:t>
            </a:r>
            <a:r>
              <a:rPr lang="en-US" sz="1600" dirty="0">
                <a:solidFill>
                  <a:schemeClr val="tx1"/>
                </a:solidFill>
                <a:effectLst/>
              </a:rPr>
              <a:t> Staff (2016) Supplier roundtable: Housekeeping matters</a:t>
            </a:r>
            <a:br>
              <a:rPr lang="en-US" sz="1600" dirty="0">
                <a:solidFill>
                  <a:schemeClr val="tx1"/>
                </a:solidFill>
                <a:effectLst/>
              </a:rPr>
            </a:br>
            <a:br>
              <a:rPr lang="en-US" sz="1600" dirty="0">
                <a:solidFill>
                  <a:schemeClr val="tx1"/>
                </a:solidFill>
                <a:effectLst/>
              </a:rPr>
            </a:br>
            <a:r>
              <a:rPr lang="en-US" sz="1610" u="sng" dirty="0">
                <a:solidFill>
                  <a:schemeClr val="tx1"/>
                </a:solidFill>
                <a:effectLst/>
              </a:rPr>
              <a:t>The New times (2017).</a:t>
            </a:r>
            <a:r>
              <a:rPr lang="en-US" sz="1610" dirty="0">
                <a:solidFill>
                  <a:schemeClr val="tx1"/>
                </a:solidFill>
                <a:effectLst/>
              </a:rPr>
              <a:t>'Housekeeping </a:t>
            </a:r>
            <a:r>
              <a:rPr lang="en-US" sz="1600" dirty="0">
                <a:solidFill>
                  <a:schemeClr val="tx1"/>
                </a:solidFill>
                <a:effectLst/>
              </a:rPr>
              <a:t>could 'make or break' hospitality sector, says WDA expert’.</a:t>
            </a:r>
            <a:br>
              <a:rPr lang="en-US" sz="1600" dirty="0">
                <a:solidFill>
                  <a:schemeClr val="tx1"/>
                </a:solidFill>
              </a:rPr>
            </a:br>
            <a:br>
              <a:rPr lang="en-US" sz="1600" dirty="0">
                <a:solidFill>
                  <a:schemeClr val="tx1"/>
                </a:solidFill>
              </a:rPr>
            </a:br>
            <a:r>
              <a:rPr lang="en-US" sz="1400" dirty="0">
                <a:solidFill>
                  <a:srgbClr val="000000"/>
                </a:solidFill>
                <a:effectLst/>
              </a:rPr>
              <a:t>Bhatia, S. (2016) 'Tech trends in housekeeping operations', Financial Express,</a:t>
            </a:r>
            <a:br>
              <a:rPr lang="en-US" sz="1400" dirty="0">
                <a:solidFill>
                  <a:srgbClr val="000000"/>
                </a:solidFill>
                <a:effectLst/>
              </a:rPr>
            </a:br>
            <a:br>
              <a:rPr lang="en-US" sz="1400" dirty="0">
                <a:solidFill>
                  <a:srgbClr val="000000"/>
                </a:solidFill>
                <a:effectLst/>
              </a:rPr>
            </a:br>
            <a:r>
              <a:rPr lang="en-US" sz="1400" dirty="0">
                <a:solidFill>
                  <a:schemeClr val="tx1"/>
                </a:solidFill>
                <a:effectLst/>
              </a:rPr>
              <a:t>Vlad, L.B., </a:t>
            </a:r>
            <a:r>
              <a:rPr lang="en-US" sz="1400" dirty="0" err="1">
                <a:solidFill>
                  <a:schemeClr val="tx1"/>
                </a:solidFill>
                <a:effectLst/>
              </a:rPr>
              <a:t>Vasile</a:t>
            </a:r>
            <a:r>
              <a:rPr lang="en-US" sz="1400" dirty="0">
                <a:solidFill>
                  <a:schemeClr val="tx1"/>
                </a:solidFill>
                <a:effectLst/>
              </a:rPr>
              <a:t>, D.C., Macovei, O. and </a:t>
            </a:r>
            <a:r>
              <a:rPr lang="en-US" sz="1400" dirty="0" err="1">
                <a:solidFill>
                  <a:schemeClr val="tx1"/>
                </a:solidFill>
                <a:effectLst/>
              </a:rPr>
              <a:t>Tuclea</a:t>
            </a:r>
            <a:r>
              <a:rPr lang="en-US" sz="1400" dirty="0">
                <a:solidFill>
                  <a:schemeClr val="tx1"/>
                </a:solidFill>
                <a:effectLst/>
              </a:rPr>
              <a:t>, C.E. (2016) 'DETERMINANT FACTORS OF GREEN MARKETING ADOPTION IN THE HOSPITALITY SECTOR', </a:t>
            </a:r>
            <a:r>
              <a:rPr lang="en-US" sz="1400" dirty="0" err="1">
                <a:solidFill>
                  <a:schemeClr val="tx1"/>
                </a:solidFill>
                <a:effectLst/>
              </a:rPr>
              <a:t>Amfiteatru</a:t>
            </a:r>
            <a:r>
              <a:rPr lang="en-US" sz="1400" dirty="0">
                <a:solidFill>
                  <a:schemeClr val="tx1"/>
                </a:solidFill>
                <a:effectLst/>
              </a:rPr>
              <a:t> Economic, </a:t>
            </a:r>
            <a:r>
              <a:rPr lang="en-US" sz="1400" dirty="0" err="1">
                <a:solidFill>
                  <a:schemeClr val="tx1"/>
                </a:solidFill>
                <a:effectLst/>
              </a:rPr>
              <a:t>suppl.Contemporary</a:t>
            </a:r>
            <a:r>
              <a:rPr lang="en-US" sz="1400" dirty="0">
                <a:solidFill>
                  <a:schemeClr val="tx1"/>
                </a:solidFill>
                <a:effectLst/>
              </a:rPr>
              <a:t> Approaches and Challenges of Tourism..., 18(10)</a:t>
            </a:r>
            <a:br>
              <a:rPr lang="en-US" sz="1400" dirty="0">
                <a:solidFill>
                  <a:schemeClr val="tx1"/>
                </a:solidFill>
                <a:effectLst/>
              </a:rPr>
            </a:br>
            <a:br>
              <a:rPr lang="en-US" sz="1400" dirty="0">
                <a:solidFill>
                  <a:schemeClr val="tx1"/>
                </a:solidFill>
                <a:effectLst/>
              </a:rPr>
            </a:br>
            <a:r>
              <a:rPr lang="en-US" sz="1600" dirty="0">
                <a:solidFill>
                  <a:schemeClr val="tx1"/>
                </a:solidFill>
                <a:effectLst/>
              </a:rPr>
              <a:t>Kyoto </a:t>
            </a:r>
            <a:r>
              <a:rPr lang="en-US" sz="1600" dirty="0" err="1">
                <a:solidFill>
                  <a:schemeClr val="tx1"/>
                </a:solidFill>
                <a:effectLst/>
              </a:rPr>
              <a:t>Maikoya</a:t>
            </a:r>
            <a:r>
              <a:rPr lang="en-US" sz="1600" dirty="0">
                <a:solidFill>
                  <a:schemeClr val="tx1"/>
                </a:solidFill>
                <a:effectLst/>
              </a:rPr>
              <a:t> (2020). Future Travel and Sustainable Tourism after COVID-19: STUDY by Tea Ceremony. PR Newswire Association LLC</a:t>
            </a:r>
            <a:r>
              <a:rPr lang="en-US" sz="1050" b="0" i="0" dirty="0">
                <a:solidFill>
                  <a:srgbClr val="000000"/>
                </a:solidFill>
                <a:effectLst/>
                <a:latin typeface="Roboto" panose="02000000000000000000" pitchFamily="2" charset="0"/>
              </a:rPr>
              <a:t>.</a:t>
            </a:r>
            <a:br>
              <a:rPr lang="en-US" sz="1050" b="0" i="0" dirty="0">
                <a:solidFill>
                  <a:srgbClr val="000000"/>
                </a:solidFill>
                <a:effectLst/>
                <a:latin typeface="Roboto" panose="02000000000000000000" pitchFamily="2" charset="0"/>
              </a:rPr>
            </a:br>
            <a:br>
              <a:rPr lang="en-US" sz="1600" b="0" i="0" dirty="0">
                <a:solidFill>
                  <a:schemeClr val="tx1"/>
                </a:solidFill>
                <a:effectLst/>
              </a:rPr>
            </a:br>
            <a:r>
              <a:rPr lang="en-US" sz="1600" b="0" i="1" dirty="0" err="1">
                <a:solidFill>
                  <a:schemeClr val="tx1"/>
                </a:solidFill>
                <a:effectLst/>
              </a:rPr>
              <a:t>Republica</a:t>
            </a:r>
            <a:r>
              <a:rPr lang="en-US" sz="1600" b="0" i="1" dirty="0">
                <a:solidFill>
                  <a:schemeClr val="tx1"/>
                </a:solidFill>
                <a:effectLst/>
              </a:rPr>
              <a:t>, (2021).</a:t>
            </a:r>
            <a:r>
              <a:rPr lang="en-US" sz="1600" b="0" i="0" dirty="0">
                <a:solidFill>
                  <a:schemeClr val="tx1"/>
                </a:solidFill>
                <a:effectLst/>
              </a:rPr>
              <a:t>’COVID-19 and Nepali Tourism Industry’.</a:t>
            </a:r>
            <a:br>
              <a:rPr lang="en-US" sz="1600" b="0" i="1" dirty="0">
                <a:solidFill>
                  <a:schemeClr val="tx1"/>
                </a:solidFill>
                <a:effectLst/>
              </a:rPr>
            </a:br>
            <a:br>
              <a:rPr lang="en-US" sz="1400" b="0" i="1" dirty="0">
                <a:solidFill>
                  <a:schemeClr val="tx1"/>
                </a:solidFill>
                <a:effectLst/>
              </a:rPr>
            </a:br>
            <a:r>
              <a:rPr lang="en-US" sz="1600" dirty="0">
                <a:solidFill>
                  <a:schemeClr val="tx1"/>
                </a:solidFill>
                <a:effectLst/>
              </a:rPr>
              <a:t>Elliott, C. (2022) Is my airline or hotel greenwashing? Here’s how to tell. Available at:</a:t>
            </a:r>
            <a:br>
              <a:rPr lang="en-US" sz="1400" b="0" i="0" dirty="0">
                <a:solidFill>
                  <a:srgbClr val="000000"/>
                </a:solidFill>
                <a:effectLst/>
                <a:latin typeface="Roboto" panose="02000000000000000000" pitchFamily="2" charset="0"/>
              </a:rPr>
            </a:br>
            <a:br>
              <a:rPr lang="en-US" sz="1400" b="0" i="0" dirty="0">
                <a:solidFill>
                  <a:srgbClr val="000000"/>
                </a:solidFill>
                <a:effectLst/>
                <a:latin typeface="Roboto" panose="02000000000000000000" pitchFamily="2" charset="0"/>
              </a:rPr>
            </a:br>
            <a:r>
              <a:rPr lang="en-US" sz="1600" b="0" i="0" dirty="0">
                <a:solidFill>
                  <a:schemeClr val="tx1"/>
                </a:solidFill>
                <a:effectLst/>
              </a:rPr>
              <a:t>'Four Seasons Hotel Alexandria at San Stefano', (2023) </a:t>
            </a:r>
            <a:r>
              <a:rPr lang="en-US" sz="1600" b="0" i="1" dirty="0">
                <a:solidFill>
                  <a:schemeClr val="tx1"/>
                </a:solidFill>
                <a:effectLst/>
              </a:rPr>
              <a:t>Private Company Research Reports, </a:t>
            </a:r>
            <a:br>
              <a:rPr lang="en-US" sz="1300" b="0" i="1" dirty="0">
                <a:solidFill>
                  <a:schemeClr val="tx1"/>
                </a:solidFill>
                <a:effectLst/>
              </a:rPr>
            </a:br>
            <a:br>
              <a:rPr lang="en-US" sz="1600" dirty="0">
                <a:solidFill>
                  <a:srgbClr val="000000"/>
                </a:solidFill>
                <a:effectLst/>
              </a:rPr>
            </a:br>
            <a:br>
              <a:rPr lang="en-GB" sz="1100" b="0" i="0" dirty="0">
                <a:solidFill>
                  <a:srgbClr val="555555"/>
                </a:solidFill>
                <a:effectLst/>
                <a:latin typeface="Roboto" panose="02000000000000000000" pitchFamily="2" charset="0"/>
              </a:rPr>
            </a:br>
            <a:br>
              <a:rPr lang="en-US" sz="1600" b="0" i="0" dirty="0">
                <a:solidFill>
                  <a:srgbClr val="000000"/>
                </a:solidFill>
                <a:effectLst/>
                <a:latin typeface="Roboto" panose="02000000000000000000" pitchFamily="2" charset="0"/>
              </a:rPr>
            </a:br>
            <a:br>
              <a:rPr lang="en-US" sz="1600" b="0" i="0" dirty="0">
                <a:solidFill>
                  <a:srgbClr val="000000"/>
                </a:solidFill>
                <a:effectLst/>
                <a:latin typeface="Roboto" panose="02000000000000000000" pitchFamily="2" charset="0"/>
              </a:rPr>
            </a:br>
            <a:br>
              <a:rPr lang="en-US" sz="1100" b="0" i="1" dirty="0">
                <a:solidFill>
                  <a:srgbClr val="000000"/>
                </a:solidFill>
                <a:effectLst/>
                <a:latin typeface="Roboto" panose="02000000000000000000" pitchFamily="2" charset="0"/>
              </a:rPr>
            </a:br>
            <a:br>
              <a:rPr lang="en-US" sz="1600" dirty="0">
                <a:solidFill>
                  <a:srgbClr val="000000"/>
                </a:solidFill>
                <a:effectLst/>
              </a:rPr>
            </a:br>
            <a:endParaRPr lang="en-GB" sz="1600" dirty="0">
              <a:solidFill>
                <a:schemeClr val="tx1"/>
              </a:solidFill>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11CE5-AB25-B69D-12A8-ABD2A21DED9D}"/>
              </a:ext>
            </a:extLst>
          </p:cNvPr>
          <p:cNvSpPr>
            <a:spLocks noGrp="1"/>
          </p:cNvSpPr>
          <p:nvPr>
            <p:ph type="title"/>
          </p:nvPr>
        </p:nvSpPr>
        <p:spPr>
          <a:xfrm>
            <a:off x="512381" y="623945"/>
            <a:ext cx="10744199" cy="5314276"/>
          </a:xfrm>
        </p:spPr>
        <p:txBody>
          <a:bodyPr>
            <a:normAutofit/>
          </a:bodyPr>
          <a:lstStyle/>
          <a:p>
            <a:br>
              <a:rPr kumimoji="0" lang="en-US" sz="1400" u="none" strike="noStrike" kern="1200" cap="none" spc="0" normalizeH="0" noProof="0" dirty="0">
                <a:ln>
                  <a:noFill/>
                </a:ln>
                <a:solidFill>
                  <a:schemeClr val="tx1"/>
                </a:solidFill>
                <a:effectLst/>
                <a:uLnTx/>
                <a:uFillTx/>
                <a:ea typeface="+mj-ea"/>
                <a:cs typeface="Arial" panose="020B0604020202020204" pitchFamily="34" charset="0"/>
              </a:rPr>
            </a:br>
            <a:r>
              <a:rPr kumimoji="0" lang="en-US" sz="1400" u="none" strike="noStrike" kern="1200" cap="none" spc="0" normalizeH="0" noProof="0" dirty="0" err="1">
                <a:ln>
                  <a:noFill/>
                </a:ln>
                <a:solidFill>
                  <a:schemeClr val="tx1"/>
                </a:solidFill>
                <a:effectLst/>
                <a:uLnTx/>
                <a:uFillTx/>
                <a:ea typeface="+mj-ea"/>
                <a:cs typeface="Arial" panose="020B0604020202020204" pitchFamily="34" charset="0"/>
              </a:rPr>
              <a:t>Trejos</a:t>
            </a:r>
            <a:r>
              <a:rPr kumimoji="0" lang="en-US" sz="1400" u="none" strike="noStrike" kern="1200" cap="none" spc="0" normalizeH="0" noProof="0" dirty="0">
                <a:ln>
                  <a:noFill/>
                </a:ln>
                <a:solidFill>
                  <a:schemeClr val="tx1"/>
                </a:solidFill>
                <a:effectLst/>
                <a:uLnTx/>
                <a:uFillTx/>
                <a:ea typeface="+mj-ea"/>
                <a:cs typeface="Arial" panose="020B0604020202020204" pitchFamily="34" charset="0"/>
              </a:rPr>
              <a:t>, N. (2018) 'The hotel room of the future: Here's what hotels are doing to adapt to travelers', USA Today (Online),</a:t>
            </a:r>
            <a:br>
              <a:rPr kumimoji="0" lang="en-US" sz="1400" u="none" strike="noStrike" kern="1200" cap="none" spc="0" normalizeH="0" noProof="0" dirty="0">
                <a:ln>
                  <a:noFill/>
                </a:ln>
                <a:solidFill>
                  <a:schemeClr val="tx1"/>
                </a:solidFill>
                <a:effectLst/>
                <a:uLnTx/>
                <a:uFillTx/>
                <a:ea typeface="+mj-ea"/>
                <a:cs typeface="Arial" panose="020B0604020202020204" pitchFamily="34" charset="0"/>
              </a:rPr>
            </a:br>
            <a:br>
              <a:rPr kumimoji="0" lang="en-US" sz="1400" u="none" strike="noStrike" kern="1200" cap="none" spc="0" normalizeH="0" noProof="0" dirty="0">
                <a:ln>
                  <a:noFill/>
                </a:ln>
                <a:solidFill>
                  <a:schemeClr val="tx1"/>
                </a:solidFill>
                <a:effectLst/>
                <a:uLnTx/>
                <a:uFillTx/>
                <a:ea typeface="+mj-ea"/>
                <a:cs typeface="Arial" panose="020B0604020202020204" pitchFamily="34" charset="0"/>
              </a:rPr>
            </a:br>
            <a:r>
              <a:rPr lang="en-US" sz="1400" dirty="0" err="1">
                <a:solidFill>
                  <a:schemeClr val="tx1"/>
                </a:solidFill>
                <a:effectLst/>
              </a:rPr>
              <a:t>Avond</a:t>
            </a:r>
            <a:r>
              <a:rPr lang="en-US" sz="1400" dirty="0">
                <a:solidFill>
                  <a:schemeClr val="tx1"/>
                </a:solidFill>
                <a:effectLst/>
              </a:rPr>
              <a:t>, G., </a:t>
            </a:r>
            <a:r>
              <a:rPr lang="en-US" sz="1400" dirty="0" err="1">
                <a:solidFill>
                  <a:schemeClr val="tx1"/>
                </a:solidFill>
                <a:effectLst/>
              </a:rPr>
              <a:t>Chaarani</a:t>
            </a:r>
            <a:r>
              <a:rPr lang="en-US" sz="1400" dirty="0">
                <a:solidFill>
                  <a:schemeClr val="tx1"/>
                </a:solidFill>
                <a:effectLst/>
              </a:rPr>
              <a:t> Bacari, </a:t>
            </a:r>
            <a:r>
              <a:rPr lang="en-US" sz="1400" dirty="0" err="1">
                <a:solidFill>
                  <a:schemeClr val="tx1"/>
                </a:solidFill>
                <a:effectLst/>
              </a:rPr>
              <a:t>Limea</a:t>
            </a:r>
            <a:r>
              <a:rPr lang="en-US" sz="1400" dirty="0">
                <a:solidFill>
                  <a:schemeClr val="tx1"/>
                </a:solidFill>
                <a:effectLst/>
              </a:rPr>
              <a:t>, I., Seraphin, H., </a:t>
            </a:r>
            <a:r>
              <a:rPr lang="en-US" sz="1400" dirty="0" err="1">
                <a:solidFill>
                  <a:schemeClr val="tx1"/>
                </a:solidFill>
                <a:effectLst/>
              </a:rPr>
              <a:t>Gowreesunkar</a:t>
            </a:r>
            <a:r>
              <a:rPr lang="en-US" sz="1400" dirty="0">
                <a:solidFill>
                  <a:schemeClr val="tx1"/>
                </a:solidFill>
                <a:effectLst/>
              </a:rPr>
              <a:t>, V. and </a:t>
            </a:r>
            <a:r>
              <a:rPr lang="en-US" sz="1400" dirty="0" err="1">
                <a:solidFill>
                  <a:schemeClr val="tx1"/>
                </a:solidFill>
                <a:effectLst/>
              </a:rPr>
              <a:t>Mhanna</a:t>
            </a:r>
            <a:r>
              <a:rPr lang="en-US" sz="1400" dirty="0">
                <a:solidFill>
                  <a:schemeClr val="tx1"/>
                </a:solidFill>
                <a:effectLst/>
              </a:rPr>
              <a:t>, R. (2019) '</a:t>
            </a:r>
            <a:r>
              <a:rPr lang="en-US" sz="1400" dirty="0" err="1">
                <a:solidFill>
                  <a:schemeClr val="tx1"/>
                </a:solidFill>
                <a:effectLst/>
              </a:rPr>
              <a:t>Overtourism</a:t>
            </a:r>
            <a:r>
              <a:rPr lang="en-US" sz="1400" dirty="0">
                <a:solidFill>
                  <a:schemeClr val="tx1"/>
                </a:solidFill>
                <a:effectLst/>
              </a:rPr>
              <a:t>: a result of the Janus-faced character of the tourism industry', Worldwide Hospitality and Tourism Themes, 11(5). </a:t>
            </a:r>
            <a:r>
              <a:rPr lang="en-US" sz="1400" dirty="0" err="1">
                <a:solidFill>
                  <a:schemeClr val="tx1"/>
                </a:solidFill>
                <a:effectLst/>
              </a:rPr>
              <a:t>doi</a:t>
            </a:r>
            <a:r>
              <a:rPr lang="en-US" sz="1400" dirty="0">
                <a:solidFill>
                  <a:schemeClr val="tx1"/>
                </a:solidFill>
                <a:effectLst/>
              </a:rPr>
              <a:t>: 10.1108/WHATT-06-2019-0039</a:t>
            </a:r>
            <a:br>
              <a:rPr kumimoji="0" lang="en-US" sz="1000" b="0" i="1" u="none" strike="noStrike" kern="1200" cap="none" spc="0" normalizeH="0" baseline="0" noProof="0" dirty="0">
                <a:ln>
                  <a:noFill/>
                </a:ln>
                <a:solidFill>
                  <a:srgbClr val="000000"/>
                </a:solidFill>
                <a:effectLst/>
                <a:uLnTx/>
                <a:uFillTx/>
                <a:latin typeface="Roboto" panose="02000000000000000000" pitchFamily="2" charset="0"/>
                <a:ea typeface="+mj-ea"/>
                <a:cs typeface="Arial" panose="020B0604020202020204" pitchFamily="34" charset="0"/>
              </a:rPr>
            </a:br>
            <a:br>
              <a:rPr kumimoji="0" lang="en-US" sz="1000" b="0" i="1" u="none" strike="noStrike" kern="1200" cap="none" spc="0" normalizeH="0" baseline="0" noProof="0" dirty="0">
                <a:ln>
                  <a:noFill/>
                </a:ln>
                <a:solidFill>
                  <a:srgbClr val="000000"/>
                </a:solidFill>
                <a:effectLst/>
                <a:uLnTx/>
                <a:uFillTx/>
                <a:latin typeface="Roboto" panose="02000000000000000000" pitchFamily="2" charset="0"/>
                <a:ea typeface="+mj-ea"/>
                <a:cs typeface="Arial" panose="020B0604020202020204" pitchFamily="34" charset="0"/>
              </a:rPr>
            </a:br>
            <a:r>
              <a:rPr lang="en-US" sz="1400" b="0" i="0" dirty="0">
                <a:solidFill>
                  <a:srgbClr val="000000"/>
                </a:solidFill>
                <a:effectLst/>
                <a:latin typeface="Roboto" panose="02000000000000000000" pitchFamily="2" charset="0"/>
              </a:rPr>
              <a:t>The Role of Expected Benefits towards Smart Hotels in Shaping Customer Behavior: Comparison by Age and Gender, (2021) </a:t>
            </a:r>
            <a:r>
              <a:rPr lang="en-US" sz="1400" b="0" i="1" dirty="0">
                <a:solidFill>
                  <a:srgbClr val="000000"/>
                </a:solidFill>
                <a:effectLst/>
                <a:latin typeface="Roboto" panose="02000000000000000000" pitchFamily="2" charset="0"/>
              </a:rPr>
              <a:t>Sustainability, </a:t>
            </a:r>
            <a:r>
              <a:rPr lang="en-US" sz="1400" b="0" i="0" dirty="0">
                <a:solidFill>
                  <a:srgbClr val="000000"/>
                </a:solidFill>
                <a:effectLst/>
                <a:latin typeface="Roboto" panose="02000000000000000000" pitchFamily="2" charset="0"/>
              </a:rPr>
              <a:t>13(4). </a:t>
            </a:r>
            <a:r>
              <a:rPr lang="en-US" sz="1400" b="0" i="0" dirty="0" err="1">
                <a:solidFill>
                  <a:srgbClr val="000000"/>
                </a:solidFill>
                <a:effectLst/>
                <a:latin typeface="Roboto" panose="02000000000000000000" pitchFamily="2" charset="0"/>
              </a:rPr>
              <a:t>doi</a:t>
            </a:r>
            <a:r>
              <a:rPr lang="en-US" sz="1400" b="0" i="0" dirty="0">
                <a:solidFill>
                  <a:srgbClr val="000000"/>
                </a:solidFill>
                <a:effectLst/>
                <a:latin typeface="Roboto" panose="02000000000000000000" pitchFamily="2" charset="0"/>
              </a:rPr>
              <a:t>: 10.3390/su13041698</a:t>
            </a:r>
            <a:br>
              <a:rPr lang="en-US" sz="1400" b="0" i="0" dirty="0">
                <a:solidFill>
                  <a:srgbClr val="000000"/>
                </a:solidFill>
                <a:effectLst/>
                <a:latin typeface="Roboto" panose="02000000000000000000" pitchFamily="2" charset="0"/>
              </a:rPr>
            </a:br>
            <a:br>
              <a:rPr lang="en-US" sz="1400" b="0" i="0" dirty="0">
                <a:solidFill>
                  <a:srgbClr val="000000"/>
                </a:solidFill>
                <a:effectLst/>
                <a:latin typeface="Roboto" panose="02000000000000000000" pitchFamily="2" charset="0"/>
              </a:rPr>
            </a:br>
            <a:r>
              <a:rPr lang="en-US" sz="1400" dirty="0" err="1">
                <a:solidFill>
                  <a:schemeClr val="tx1"/>
                </a:solidFill>
                <a:effectLst/>
              </a:rPr>
              <a:t>Shadel</a:t>
            </a:r>
            <a:r>
              <a:rPr lang="en-US" sz="1400" dirty="0">
                <a:solidFill>
                  <a:schemeClr val="tx1"/>
                </a:solidFill>
                <a:effectLst/>
              </a:rPr>
              <a:t>, J.D. (2021) The pandemic forced sweeping changes in travel. Experts argue these should stay. </a:t>
            </a:r>
            <a:br>
              <a:rPr lang="en-US" sz="1400" dirty="0">
                <a:solidFill>
                  <a:schemeClr val="tx1"/>
                </a:solidFill>
                <a:effectLst/>
              </a:rPr>
            </a:br>
            <a:br>
              <a:rPr lang="en-US" sz="1400" dirty="0">
                <a:solidFill>
                  <a:schemeClr val="tx1"/>
                </a:solidFill>
                <a:effectLst/>
              </a:rPr>
            </a:br>
            <a:r>
              <a:rPr lang="en-US" sz="1400" dirty="0">
                <a:solidFill>
                  <a:srgbClr val="000000"/>
                </a:solidFill>
                <a:effectLst/>
              </a:rPr>
              <a:t>Weber, L. (2021) Many Jobs Lost in Pandemic To Be Eliminated Permanently New York, N.Y: Dow Jones &amp; Company Inc.</a:t>
            </a:r>
            <a:br>
              <a:rPr lang="en-US" sz="1400" dirty="0">
                <a:solidFill>
                  <a:srgbClr val="000000"/>
                </a:solidFill>
                <a:effectLst/>
              </a:rPr>
            </a:br>
            <a:br>
              <a:rPr lang="en-US" sz="1400" dirty="0">
                <a:solidFill>
                  <a:srgbClr val="000000"/>
                </a:solidFill>
                <a:effectLst/>
              </a:rPr>
            </a:br>
            <a:r>
              <a:rPr lang="en-US" sz="1400" b="0" i="1" dirty="0">
                <a:solidFill>
                  <a:schemeClr val="tx1"/>
                </a:solidFill>
                <a:effectLst/>
              </a:rPr>
              <a:t>Emirates News Agency (WAM),</a:t>
            </a:r>
            <a:r>
              <a:rPr lang="en-US" sz="1400" b="0" i="1" dirty="0">
                <a:solidFill>
                  <a:srgbClr val="000000"/>
                </a:solidFill>
              </a:rPr>
              <a:t>(2019). </a:t>
            </a:r>
            <a:r>
              <a:rPr lang="en-US" sz="1400" b="0" i="0" dirty="0">
                <a:solidFill>
                  <a:schemeClr val="tx1"/>
                </a:solidFill>
                <a:effectLst/>
              </a:rPr>
              <a:t>'Dubai Tourism leads discussions on hotel retrofitting for more sustainable industry', (2019) </a:t>
            </a:r>
            <a:r>
              <a:rPr lang="en-US" sz="1400" b="0" i="1" dirty="0">
                <a:solidFill>
                  <a:schemeClr val="tx1"/>
                </a:solidFill>
                <a:effectLst/>
              </a:rPr>
              <a:t>Emirates News Agency (WAM),</a:t>
            </a:r>
            <a:br>
              <a:rPr lang="en-US" sz="1400" b="0" i="1" dirty="0">
                <a:solidFill>
                  <a:schemeClr val="tx1"/>
                </a:solidFill>
                <a:effectLst/>
              </a:rPr>
            </a:br>
            <a:br>
              <a:rPr lang="en-US" sz="1400" b="0" i="1" dirty="0">
                <a:solidFill>
                  <a:schemeClr val="tx1"/>
                </a:solidFill>
                <a:effectLst/>
              </a:rPr>
            </a:br>
            <a:r>
              <a:rPr lang="en-US" sz="1400" dirty="0">
                <a:solidFill>
                  <a:schemeClr val="tx1"/>
                </a:solidFill>
                <a:effectLst/>
              </a:rPr>
              <a:t>Sustainable Wellness. (2019) Available at: </a:t>
            </a:r>
            <a:r>
              <a:rPr lang="en-US" sz="1400" u="none" strike="noStrike" dirty="0">
                <a:solidFill>
                  <a:schemeClr val="tx1"/>
                </a:solidFill>
                <a:effectLst/>
                <a:hlinkClick r:id="rId2"/>
              </a:rPr>
              <a:t>https://www.proquest.com/blogs-podcasts-websites/sustainable-wellness/docview/2255965114/se-2?accountid=130472</a:t>
            </a:r>
            <a:r>
              <a:rPr lang="en-US" sz="1400" dirty="0">
                <a:solidFill>
                  <a:schemeClr val="tx1"/>
                </a:solidFill>
                <a:effectLst/>
              </a:rPr>
              <a:t> </a:t>
            </a:r>
            <a:br>
              <a:rPr lang="en-US" sz="1400" dirty="0">
                <a:solidFill>
                  <a:schemeClr val="tx1"/>
                </a:solidFill>
                <a:effectLst/>
              </a:rPr>
            </a:br>
            <a:br>
              <a:rPr lang="en-US" sz="1400" dirty="0">
                <a:solidFill>
                  <a:schemeClr val="tx1"/>
                </a:solidFill>
                <a:effectLst/>
              </a:rPr>
            </a:br>
            <a:r>
              <a:rPr lang="en-GB" sz="1050" b="0" i="0" dirty="0" err="1">
                <a:solidFill>
                  <a:srgbClr val="000000"/>
                </a:solidFill>
                <a:effectLst/>
                <a:latin typeface="Roboto" panose="02000000000000000000" pitchFamily="2" charset="0"/>
              </a:rPr>
              <a:t>Varelas</a:t>
            </a:r>
            <a:r>
              <a:rPr lang="en-GB" sz="1050" b="0" i="0" dirty="0">
                <a:solidFill>
                  <a:srgbClr val="000000"/>
                </a:solidFill>
                <a:effectLst/>
                <a:latin typeface="Roboto" panose="02000000000000000000" pitchFamily="2" charset="0"/>
              </a:rPr>
              <a:t>, S., </a:t>
            </a:r>
            <a:r>
              <a:rPr lang="en-GB" sz="1050" b="0" i="0" dirty="0" err="1">
                <a:solidFill>
                  <a:srgbClr val="000000"/>
                </a:solidFill>
                <a:effectLst/>
                <a:latin typeface="Roboto" panose="02000000000000000000" pitchFamily="2" charset="0"/>
              </a:rPr>
              <a:t>Karvela</a:t>
            </a:r>
            <a:r>
              <a:rPr lang="en-GB" sz="1050" b="0" i="0" dirty="0">
                <a:solidFill>
                  <a:srgbClr val="000000"/>
                </a:solidFill>
                <a:effectLst/>
                <a:latin typeface="Roboto" panose="02000000000000000000" pitchFamily="2" charset="0"/>
              </a:rPr>
              <a:t>, P. and Georgopoulos, N. (2021) 'The Impact of Information Technology and Sustainable Strategies in Hotel Branding, Evidence from the Greek Environment', </a:t>
            </a:r>
            <a:r>
              <a:rPr lang="en-GB" sz="1050" b="0" i="1" dirty="0">
                <a:solidFill>
                  <a:srgbClr val="000000"/>
                </a:solidFill>
                <a:effectLst/>
                <a:latin typeface="Roboto" panose="02000000000000000000" pitchFamily="2" charset="0"/>
              </a:rPr>
              <a:t>Sustainability (Basel, Switzerland), </a:t>
            </a:r>
            <a:r>
              <a:rPr lang="en-GB" sz="1050" b="0" i="0" dirty="0">
                <a:solidFill>
                  <a:srgbClr val="000000"/>
                </a:solidFill>
                <a:effectLst/>
                <a:latin typeface="Roboto" panose="02000000000000000000" pitchFamily="2" charset="0"/>
              </a:rPr>
              <a:t>13(15), pp. 8543. </a:t>
            </a:r>
            <a:r>
              <a:rPr lang="en-GB" sz="1050" b="0" i="0" dirty="0" err="1">
                <a:solidFill>
                  <a:srgbClr val="000000"/>
                </a:solidFill>
                <a:effectLst/>
                <a:latin typeface="Roboto" panose="02000000000000000000" pitchFamily="2" charset="0"/>
              </a:rPr>
              <a:t>doi</a:t>
            </a:r>
            <a:r>
              <a:rPr lang="en-GB" sz="1050" b="0" i="0" dirty="0">
                <a:solidFill>
                  <a:srgbClr val="000000"/>
                </a:solidFill>
                <a:effectLst/>
                <a:latin typeface="Roboto" panose="02000000000000000000" pitchFamily="2" charset="0"/>
              </a:rPr>
              <a:t>: 10.3390/su13158543</a:t>
            </a:r>
            <a:br>
              <a:rPr lang="en-GB" sz="1050" b="0" i="0" dirty="0">
                <a:solidFill>
                  <a:srgbClr val="000000"/>
                </a:solidFill>
                <a:effectLst/>
                <a:latin typeface="Roboto" panose="02000000000000000000" pitchFamily="2" charset="0"/>
              </a:rPr>
            </a:br>
            <a:br>
              <a:rPr lang="en-GB" sz="1050" b="0" i="0" dirty="0">
                <a:solidFill>
                  <a:srgbClr val="000000"/>
                </a:solidFill>
                <a:effectLst/>
                <a:latin typeface="Roboto" panose="02000000000000000000" pitchFamily="2" charset="0"/>
              </a:rPr>
            </a:br>
            <a:r>
              <a:rPr lang="en-US" sz="1050" b="0" i="0" dirty="0" err="1">
                <a:solidFill>
                  <a:srgbClr val="000000"/>
                </a:solidFill>
                <a:effectLst/>
                <a:latin typeface="Roboto" panose="02000000000000000000" pitchFamily="2" charset="0"/>
              </a:rPr>
              <a:t>ArabianBusinesscom</a:t>
            </a:r>
            <a:r>
              <a:rPr lang="en-US" sz="1050" b="0" i="0" dirty="0">
                <a:solidFill>
                  <a:srgbClr val="000000"/>
                </a:solidFill>
                <a:effectLst/>
                <a:latin typeface="Roboto" panose="02000000000000000000" pitchFamily="2" charset="0"/>
              </a:rPr>
              <a:t> Staff (2016) </a:t>
            </a:r>
            <a:r>
              <a:rPr lang="en-US" sz="1050" b="0" i="1" dirty="0">
                <a:solidFill>
                  <a:srgbClr val="000000"/>
                </a:solidFill>
                <a:effectLst/>
                <a:latin typeface="Roboto" panose="02000000000000000000" pitchFamily="2" charset="0"/>
              </a:rPr>
              <a:t>Hotelier Executive Housekeeper Forum 2016.</a:t>
            </a:r>
            <a:br>
              <a:rPr lang="en-US" sz="1400" dirty="0">
                <a:solidFill>
                  <a:srgbClr val="000000"/>
                </a:solidFill>
                <a:effectLst/>
              </a:rPr>
            </a:br>
            <a:br>
              <a:rPr lang="en-US" sz="1400" dirty="0">
                <a:solidFill>
                  <a:schemeClr val="tx1"/>
                </a:solidFill>
                <a:effectLst/>
              </a:rPr>
            </a:br>
            <a:br>
              <a:rPr lang="en-US" sz="1400" dirty="0">
                <a:solidFill>
                  <a:srgbClr val="000000"/>
                </a:solidFill>
                <a:effectLst/>
              </a:rPr>
            </a:br>
            <a:br>
              <a:rPr lang="en-US" sz="1400" b="0" i="0" dirty="0">
                <a:solidFill>
                  <a:srgbClr val="000000"/>
                </a:solidFill>
                <a:effectLst/>
                <a:latin typeface="Roboto" panose="02000000000000000000" pitchFamily="2" charset="0"/>
              </a:rPr>
            </a:br>
            <a:endParaRPr lang="en-GB" sz="1400" dirty="0">
              <a:solidFill>
                <a:schemeClr val="tx1"/>
              </a:solidFill>
            </a:endParaRPr>
          </a:p>
        </p:txBody>
      </p:sp>
    </p:spTree>
    <p:extLst>
      <p:ext uri="{BB962C8B-B14F-4D97-AF65-F5344CB8AC3E}">
        <p14:creationId xmlns:p14="http://schemas.microsoft.com/office/powerpoint/2010/main" val="4065109534"/>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2.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A96578-F261-47E4-A313-68CB36B4F3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1388</TotalTime>
  <Words>1181</Words>
  <Application>Microsoft Office PowerPoint</Application>
  <PresentationFormat>Widescreen</PresentationFormat>
  <Paragraphs>53</Paragraphs>
  <Slides>10</Slides>
  <Notes>1</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10</vt:i4>
      </vt:variant>
    </vt:vector>
  </HeadingPairs>
  <TitlesOfParts>
    <vt:vector size="22" baseType="lpstr">
      <vt:lpstr>Arial</vt:lpstr>
      <vt:lpstr>Calibri</vt:lpstr>
      <vt:lpstr>Calibri Light</vt:lpstr>
      <vt:lpstr>Roboto</vt:lpstr>
      <vt:lpstr>Title Slide 1</vt:lpstr>
      <vt:lpstr>Sub Title 1</vt:lpstr>
      <vt:lpstr>1_Text Break Info Slide 2</vt:lpstr>
      <vt:lpstr>1_Title Slide 1</vt:lpstr>
      <vt:lpstr>Text 1</vt:lpstr>
      <vt:lpstr>Theme1</vt:lpstr>
      <vt:lpstr>Theme4</vt:lpstr>
      <vt:lpstr>Theme3</vt:lpstr>
      <vt:lpstr>      Contemporary Thymes  The Grove Hotel sustainable housekeeping.  Module: BMIH6001  Student Name: William Thorpe  Student no: 2018536  Lecturer: Giulia Chifari        </vt:lpstr>
      <vt:lpstr>The Grove hotel sustainable housekeeping</vt:lpstr>
      <vt:lpstr>Staff training on sustainable practices</vt:lpstr>
      <vt:lpstr>The new technology in housekeeping has boosted productive, Organised daily work schedules (Bhatia, 2016).  </vt:lpstr>
      <vt:lpstr>Hotels adopt advanced technology, changing guest demands and needs (Trejos, 2018). </vt:lpstr>
      <vt:lpstr>Post-pandemic changes to travel and sustainability. Increase sanitising of travel sights. </vt:lpstr>
      <vt:lpstr>Hotels are adopting smart energy-saving devices that are sustainable (Emirates News Agency (WAM), 2019).</vt:lpstr>
      <vt:lpstr>Housekeeping at the grove is truly sustainable and transparent</vt:lpstr>
      <vt:lpstr>References:    References:  Daily, L. (2021) How to find ‘green’ cleaning products that get the job done: The market is saturated with cleaning products that claim to be environmentally friendly. But do they w  ArabianBusinesscom Staff (2016) Supplier roundtable: Housekeeping matters  The New times (2017).'Housekeeping could 'make or break' hospitality sector, says WDA expert’.  Bhatia, S. (2016) 'Tech trends in housekeeping operations', Financial Express,  Vlad, L.B., Vasile, D.C., Macovei, O. and Tuclea, C.E. (2016) 'DETERMINANT FACTORS OF GREEN MARKETING ADOPTION IN THE HOSPITALITY SECTOR', Amfiteatru Economic, suppl.Contemporary Approaches and Challenges of Tourism..., 18(10)  Kyoto Maikoya (2020). Future Travel and Sustainable Tourism after COVID-19: STUDY by Tea Ceremony. PR Newswire Association LLC.  Republica, (2021).’COVID-19 and Nepali Tourism Industry’.  Elliott, C. (2022) Is my airline or hotel greenwashing? Here’s how to tell. Available at:  'Four Seasons Hotel Alexandria at San Stefano', (2023) Private Company Research Reports,        </vt:lpstr>
      <vt:lpstr> Trejos, N. (2018) 'The hotel room of the future: Here's what hotels are doing to adapt to travelers', USA Today (Online),  Avond, G., Chaarani Bacari, Limea, I., Seraphin, H., Gowreesunkar, V. and Mhanna, R. (2019) 'Overtourism: a result of the Janus-faced character of the tourism industry', Worldwide Hospitality and Tourism Themes, 11(5). doi: 10.1108/WHATT-06-2019-0039  The Role of Expected Benefits towards Smart Hotels in Shaping Customer Behavior: Comparison by Age and Gender, (2021) Sustainability, 13(4). doi: 10.3390/su13041698  Shadel, J.D. (2021) The pandemic forced sweeping changes in travel. Experts argue these should stay.   Weber, L. (2021) Many Jobs Lost in Pandemic To Be Eliminated Permanently New York, N.Y: Dow Jones &amp; Company Inc.  Emirates News Agency (WAM),(2019). 'Dubai Tourism leads discussions on hotel retrofitting for more sustainable industry', (2019) Emirates News Agency (WAM),  Sustainable Wellness. (2019) Available at: https://www.proquest.com/blogs-podcasts-websites/sustainable-wellness/docview/2255965114/se-2?accountid=130472   Varelas, S., Karvela, P. and Georgopoulos, N. (2021) 'The Impact of Information Technology and Sustainable Strategies in Hotel Branding, Evidence from the Greek Environment', Sustainability (Basel, Switzerland), 13(15), pp. 8543. doi: 10.3390/su13158543  ArabianBusinesscom Staff (2016) Hotelier Executive Housekeeper Forum 2016.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William Thorpe</cp:lastModifiedBy>
  <cp:revision>10</cp:revision>
  <dcterms:created xsi:type="dcterms:W3CDTF">2023-01-31T21:01:37Z</dcterms:created>
  <dcterms:modified xsi:type="dcterms:W3CDTF">2023-11-13T23:30:40Z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