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 /><Relationship Id="rId2" Type="http://schemas.openxmlformats.org/package/2006/relationships/metadata/thumbnail" Target="docProps/thumbnail.jpeg" /><Relationship Id="rId1" Type="http://schemas.openxmlformats.org/officeDocument/2006/relationships/officeDocument" Target="ppt/presentation.xml" /><Relationship Id="rId4" Type="http://schemas.openxmlformats.org/officeDocument/2006/relationships/extended-properties" Target="docProps/app.xml" 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16" d="100"/>
          <a:sy n="116" d="100"/>
        </p:scale>
        <p:origin x="-149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 /><Relationship Id="rId13" Type="http://schemas.openxmlformats.org/officeDocument/2006/relationships/presProps" Target="presProps.xml" /><Relationship Id="rId3" Type="http://schemas.openxmlformats.org/officeDocument/2006/relationships/slide" Target="slides/slide2.xml" /><Relationship Id="rId7" Type="http://schemas.openxmlformats.org/officeDocument/2006/relationships/slide" Target="slides/slide6.xml" /><Relationship Id="rId12" Type="http://schemas.openxmlformats.org/officeDocument/2006/relationships/slide" Target="slides/slide11.xml" /><Relationship Id="rId2" Type="http://schemas.openxmlformats.org/officeDocument/2006/relationships/slide" Target="slides/slide1.xml" /><Relationship Id="rId16" Type="http://schemas.openxmlformats.org/officeDocument/2006/relationships/tableStyles" Target="tableStyles.xml" /><Relationship Id="rId1" Type="http://schemas.openxmlformats.org/officeDocument/2006/relationships/slideMaster" Target="slideMasters/slideMaster1.xml" /><Relationship Id="rId6" Type="http://schemas.openxmlformats.org/officeDocument/2006/relationships/slide" Target="slides/slide5.xml" /><Relationship Id="rId11" Type="http://schemas.openxmlformats.org/officeDocument/2006/relationships/slide" Target="slides/slide10.xml" /><Relationship Id="rId5" Type="http://schemas.openxmlformats.org/officeDocument/2006/relationships/slide" Target="slides/slide4.xml" /><Relationship Id="rId15" Type="http://schemas.openxmlformats.org/officeDocument/2006/relationships/theme" Target="theme/theme1.xml" /><Relationship Id="rId10" Type="http://schemas.openxmlformats.org/officeDocument/2006/relationships/slide" Target="slides/slide9.xml" /><Relationship Id="rId4" Type="http://schemas.openxmlformats.org/officeDocument/2006/relationships/slide" Target="slides/slide3.xml" /><Relationship Id="rId9" Type="http://schemas.openxmlformats.org/officeDocument/2006/relationships/slide" Target="slides/slide8.xml" /><Relationship Id="rId14" Type="http://schemas.openxmlformats.org/officeDocument/2006/relationships/viewProps" Target="viewProps.xml" 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7010400" y="152399"/>
            <a:ext cx="1981200" cy="655624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152400" y="153923"/>
            <a:ext cx="6705600" cy="65532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7010400" y="2052960"/>
            <a:ext cx="1981200" cy="1828800"/>
          </a:xfrm>
        </p:spPr>
        <p:txBody>
          <a:bodyPr anchor="ctr">
            <a:normAutofit/>
          </a:bodyPr>
          <a:lstStyle>
            <a:lvl1pPr marL="0" indent="0" algn="l">
              <a:buNone/>
              <a:defRPr sz="19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bg2"/>
                </a:solidFill>
              </a:defRPr>
            </a:lvl1pPr>
          </a:lstStyle>
          <a:p>
            <a:fld id="{89216444-37A7-4101-AB68-7D7AF7C3F125}" type="datetimeFigureOut">
              <a:rPr lang="en-US" smtClean="0"/>
              <a:t>11/18/2023</a:t>
            </a:fld>
            <a:endParaRPr lang="en-US"/>
          </a:p>
        </p:txBody>
      </p:sp>
      <p:sp>
        <p:nvSpPr>
          <p:cNvPr id="11" name="Slide Number Placeholder 10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3AB578C4-6628-4B4C-A115-AA57307B1137}" type="slidenum">
              <a:rPr lang="en-US" smtClean="0"/>
              <a:t>‹#›</a:t>
            </a:fld>
            <a:endParaRPr lang="en-US"/>
          </a:p>
        </p:txBody>
      </p:sp>
      <p:sp>
        <p:nvSpPr>
          <p:cNvPr id="12" name="Footer Placeholder 11"/>
          <p:cNvSpPr>
            <a:spLocks noGrp="1"/>
          </p:cNvSpPr>
          <p:nvPr>
            <p:ph type="ftr" sz="quarter" idx="12"/>
          </p:nvPr>
        </p:nvSpPr>
        <p:spPr/>
        <p:txBody>
          <a:bodyPr/>
          <a:lstStyle>
            <a:lvl1pPr>
              <a:defRPr>
                <a:solidFill>
                  <a:schemeClr val="bg2"/>
                </a:solidFill>
              </a:defRPr>
            </a:lvl1pPr>
          </a:lstStyle>
          <a:p>
            <a:endParaRPr lang="en-US"/>
          </a:p>
        </p:txBody>
      </p:sp>
      <p:sp>
        <p:nvSpPr>
          <p:cNvPr id="13" name="Title 12"/>
          <p:cNvSpPr>
            <a:spLocks noGrp="1"/>
          </p:cNvSpPr>
          <p:nvPr>
            <p:ph type="title"/>
          </p:nvPr>
        </p:nvSpPr>
        <p:spPr>
          <a:xfrm>
            <a:off x="457200" y="2052960"/>
            <a:ext cx="6324600" cy="1828800"/>
          </a:xfrm>
        </p:spPr>
        <p:txBody>
          <a:bodyPr/>
          <a:lstStyle>
            <a:lvl1pPr algn="r">
              <a:defRPr sz="4200" spc="150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216444-37A7-4101-AB68-7D7AF7C3F125}" type="datetimeFigureOut">
              <a:rPr lang="en-US" smtClean="0"/>
              <a:t>11/18/2023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B578C4-6628-4B4C-A115-AA57307B1137}" type="slidenum">
              <a:rPr lang="en-US" smtClean="0"/>
              <a:t>‹#›</a:t>
            </a:fld>
            <a:endParaRPr lang="en-US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7010400" y="152399"/>
            <a:ext cx="1981200" cy="6556248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152400" y="153923"/>
            <a:ext cx="6705600" cy="65532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162799" y="2892277"/>
            <a:ext cx="1600201" cy="1645920"/>
          </a:xfrm>
        </p:spPr>
        <p:txBody>
          <a:bodyPr anchor="ctr"/>
          <a:lstStyle>
            <a:lvl1pPr marL="0" indent="0">
              <a:buNone/>
              <a:defRPr sz="2000">
                <a:solidFill>
                  <a:schemeClr val="bg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9" name="Date Placeholder 8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89216444-37A7-4101-AB68-7D7AF7C3F125}" type="datetimeFigureOut">
              <a:rPr lang="en-US" smtClean="0"/>
              <a:t>11/18/2023</a:t>
            </a:fld>
            <a:endParaRPr lang="en-US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>
                <a:solidFill>
                  <a:schemeClr val="bg2"/>
                </a:solidFill>
              </a:defRPr>
            </a:lvl1pPr>
          </a:lstStyle>
          <a:p>
            <a:fld id="{3AB578C4-6628-4B4C-A115-AA57307B1137}" type="slidenum">
              <a:rPr lang="en-US" smtClean="0"/>
              <a:t>‹#›</a:t>
            </a:fld>
            <a:endParaRPr lang="en-US"/>
          </a:p>
        </p:txBody>
      </p:sp>
      <p:sp>
        <p:nvSpPr>
          <p:cNvPr id="11" name="Footer Placeholder 10"/>
          <p:cNvSpPr>
            <a:spLocks noGrp="1"/>
          </p:cNvSpPr>
          <p:nvPr>
            <p:ph type="ftr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endParaRPr lang="en-US"/>
          </a:p>
        </p:txBody>
      </p:sp>
      <p:sp>
        <p:nvSpPr>
          <p:cNvPr id="12" name="Title 11"/>
          <p:cNvSpPr>
            <a:spLocks noGrp="1"/>
          </p:cNvSpPr>
          <p:nvPr>
            <p:ph type="title"/>
          </p:nvPr>
        </p:nvSpPr>
        <p:spPr>
          <a:xfrm>
            <a:off x="381000" y="2892277"/>
            <a:ext cx="6324600" cy="1645920"/>
          </a:xfrm>
        </p:spPr>
        <p:txBody>
          <a:bodyPr/>
          <a:lstStyle>
            <a:lvl1pPr algn="r">
              <a:defRPr sz="4200" spc="150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719072"/>
            <a:ext cx="4038600" cy="4407408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719072"/>
            <a:ext cx="4038600" cy="4407408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216444-37A7-4101-AB68-7D7AF7C3F125}" type="datetimeFigureOut">
              <a:rPr lang="en-US" smtClean="0"/>
              <a:t>11/18/2023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B578C4-6628-4B4C-A115-AA57307B1137}" type="slidenum">
              <a:rPr lang="en-US" smtClean="0"/>
              <a:t>‹#›</a:t>
            </a:fld>
            <a:endParaRPr lang="en-US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722438"/>
            <a:ext cx="4040188" cy="639762"/>
          </a:xfrm>
        </p:spPr>
        <p:txBody>
          <a:bodyPr anchor="b"/>
          <a:lstStyle>
            <a:lvl1pPr marL="0" indent="0" algn="ctr">
              <a:buNone/>
              <a:defRPr sz="2400" b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438399"/>
            <a:ext cx="4040188" cy="3687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722438"/>
            <a:ext cx="4041775" cy="639762"/>
          </a:xfrm>
        </p:spPr>
        <p:txBody>
          <a:bodyPr anchor="b"/>
          <a:lstStyle>
            <a:lvl1pPr marL="0" indent="0" algn="ctr">
              <a:buNone/>
              <a:defRPr sz="2400" b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438399"/>
            <a:ext cx="4041775" cy="3687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216444-37A7-4101-AB68-7D7AF7C3F125}" type="datetimeFigureOut">
              <a:rPr lang="en-US" smtClean="0"/>
              <a:t>11/18/2023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B578C4-6628-4B4C-A115-AA57307B1137}" type="slidenum">
              <a:rPr lang="en-US" smtClean="0"/>
              <a:t>‹#›</a:t>
            </a:fld>
            <a:endParaRPr lang="en-US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216444-37A7-4101-AB68-7D7AF7C3F125}" type="datetimeFigureOut">
              <a:rPr lang="en-US" smtClean="0"/>
              <a:t>11/18/2023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B578C4-6628-4B4C-A115-AA57307B1137}" type="slidenum">
              <a:rPr lang="en-US" smtClean="0"/>
              <a:t>‹#›</a:t>
            </a:fld>
            <a:endParaRPr lang="en-US"/>
          </a:p>
        </p:txBody>
      </p:sp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/>
          <p:cNvSpPr/>
          <p:nvPr/>
        </p:nvSpPr>
        <p:spPr>
          <a:xfrm>
            <a:off x="152400" y="150919"/>
            <a:ext cx="8831802" cy="6556248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216444-37A7-4101-AB68-7D7AF7C3F125}" type="datetimeFigureOut">
              <a:rPr lang="en-US" smtClean="0"/>
              <a:t>11/18/2023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B578C4-6628-4B4C-A115-AA57307B1137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7010400" y="150876"/>
            <a:ext cx="1981200" cy="655624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9" name="Rectangle 8"/>
          <p:cNvSpPr/>
          <p:nvPr/>
        </p:nvSpPr>
        <p:spPr>
          <a:xfrm>
            <a:off x="152400" y="152400"/>
            <a:ext cx="6705600" cy="65532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304800"/>
            <a:ext cx="586740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159752" y="2130552"/>
            <a:ext cx="1673352" cy="2816352"/>
          </a:xfrm>
        </p:spPr>
        <p:txBody>
          <a:bodyPr tIns="0"/>
          <a:lstStyle>
            <a:lvl1pPr marL="0" indent="0">
              <a:buNone/>
              <a:defRPr sz="14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216444-37A7-4101-AB68-7D7AF7C3F125}" type="datetimeFigureOut">
              <a:rPr lang="en-US" smtClean="0"/>
              <a:t>11/18/2023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ln>
            <a:noFill/>
          </a:ln>
        </p:spPr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3AB578C4-6628-4B4C-A115-AA57307B1137}" type="slidenum">
              <a:rPr lang="en-US" smtClean="0"/>
              <a:t>‹#›</a:t>
            </a:fld>
            <a:endParaRPr lang="en-US"/>
          </a:p>
        </p:txBody>
      </p:sp>
      <p:sp>
        <p:nvSpPr>
          <p:cNvPr id="11" name="Title 10"/>
          <p:cNvSpPr>
            <a:spLocks noGrp="1"/>
          </p:cNvSpPr>
          <p:nvPr>
            <p:ph type="title"/>
          </p:nvPr>
        </p:nvSpPr>
        <p:spPr>
          <a:xfrm>
            <a:off x="7159752" y="457200"/>
            <a:ext cx="1675660" cy="1673352"/>
          </a:xfrm>
        </p:spPr>
        <p:txBody>
          <a:bodyPr anchor="b"/>
          <a:lstStyle>
            <a:lvl1pPr algn="l">
              <a:defRPr sz="2000" spc="150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9" name="Rectangle 8"/>
          <p:cNvSpPr/>
          <p:nvPr/>
        </p:nvSpPr>
        <p:spPr>
          <a:xfrm>
            <a:off x="7010400" y="150876"/>
            <a:ext cx="1981200" cy="6556248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2400" y="152400"/>
            <a:ext cx="6705600" cy="6553200"/>
          </a:xfrm>
        </p:spPr>
        <p:txBody>
          <a:bodyPr anchor="ctr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162800" y="2133600"/>
            <a:ext cx="1676400" cy="2971800"/>
          </a:xfrm>
        </p:spPr>
        <p:txBody>
          <a:bodyPr tIns="0"/>
          <a:lstStyle>
            <a:lvl1pPr marL="0" indent="0">
              <a:buNone/>
              <a:defRPr sz="1400">
                <a:solidFill>
                  <a:schemeClr val="tx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216444-37A7-4101-AB68-7D7AF7C3F125}" type="datetimeFigureOut">
              <a:rPr lang="en-US" smtClean="0"/>
              <a:t>11/18/2023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B578C4-6628-4B4C-A115-AA57307B1137}" type="slidenum">
              <a:rPr lang="en-US" smtClean="0"/>
              <a:t>‹#›</a:t>
            </a:fld>
            <a:endParaRPr lang="en-US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>
          <a:xfrm>
            <a:off x="7162800" y="460248"/>
            <a:ext cx="1676400" cy="1673352"/>
          </a:xfrm>
        </p:spPr>
        <p:txBody>
          <a:bodyPr anchor="b"/>
          <a:lstStyle>
            <a:lvl1pPr algn="l">
              <a:defRPr sz="2000" spc="150" baseline="0">
                <a:solidFill>
                  <a:schemeClr val="tx2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216444-37A7-4101-AB68-7D7AF7C3F125}" type="datetimeFigureOut">
              <a:rPr lang="en-US" smtClean="0"/>
              <a:t>11/18/2023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B578C4-6628-4B4C-A115-AA57307B1137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152400" y="147319"/>
            <a:ext cx="6705600" cy="6556248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7010400" y="147319"/>
            <a:ext cx="1956046" cy="6556248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162800" y="274638"/>
            <a:ext cx="1676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216444-37A7-4101-AB68-7D7AF7C3F125}" type="datetimeFigureOut">
              <a:rPr lang="en-US" smtClean="0"/>
              <a:t>11/18/2023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bg2"/>
                </a:solidFill>
              </a:defRPr>
            </a:lvl1pPr>
          </a:lstStyle>
          <a:p>
            <a:fld id="{3AB578C4-6628-4B4C-A115-AA57307B1137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 /><Relationship Id="rId3" Type="http://schemas.openxmlformats.org/officeDocument/2006/relationships/slideLayout" Target="../slideLayouts/slideLayout3.xml" /><Relationship Id="rId7" Type="http://schemas.openxmlformats.org/officeDocument/2006/relationships/slideLayout" Target="../slideLayouts/slideLayout7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1" Type="http://schemas.openxmlformats.org/officeDocument/2006/relationships/slideLayout" Target="../slideLayouts/slideLayout1.xml" /><Relationship Id="rId6" Type="http://schemas.openxmlformats.org/officeDocument/2006/relationships/slideLayout" Target="../slideLayouts/slideLayout6.xml" /><Relationship Id="rId11" Type="http://schemas.openxmlformats.org/officeDocument/2006/relationships/slideLayout" Target="../slideLayouts/slideLayout11.xml" /><Relationship Id="rId5" Type="http://schemas.openxmlformats.org/officeDocument/2006/relationships/slideLayout" Target="../slideLayouts/slideLayout5.xml" /><Relationship Id="rId10" Type="http://schemas.openxmlformats.org/officeDocument/2006/relationships/slideLayout" Target="../slideLayouts/slideLayout10.xml" /><Relationship Id="rId4" Type="http://schemas.openxmlformats.org/officeDocument/2006/relationships/slideLayout" Target="../slideLayouts/slideLayout4.xml" /><Relationship Id="rId9" Type="http://schemas.openxmlformats.org/officeDocument/2006/relationships/slideLayout" Target="../slideLayouts/slideLayout9.xml" 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>
          <a:xfrm>
            <a:off x="152400" y="1634971"/>
            <a:ext cx="8831802" cy="5045476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152399" y="152400"/>
            <a:ext cx="8814047" cy="1346447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381000" y="355847"/>
            <a:ext cx="8381260" cy="1054394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80999" y="1719071"/>
            <a:ext cx="8407893" cy="440740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370888" y="6356350"/>
            <a:ext cx="2133600" cy="27432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>
                <a:solidFill>
                  <a:schemeClr val="tx2"/>
                </a:solidFill>
              </a:defRPr>
            </a:lvl1pPr>
          </a:lstStyle>
          <a:p>
            <a:fld id="{89216444-37A7-4101-AB68-7D7AF7C3F125}" type="datetimeFigureOut">
              <a:rPr lang="en-US" smtClean="0"/>
              <a:t>11/18/2023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048000" y="6356350"/>
            <a:ext cx="3352800" cy="27432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100">
                <a:solidFill>
                  <a:schemeClr val="tx2"/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234680" y="6355080"/>
            <a:ext cx="582966" cy="274320"/>
          </a:xfrm>
          <a:prstGeom prst="rect">
            <a:avLst/>
          </a:prstGeom>
          <a:ln w="19050">
            <a:noFill/>
          </a:ln>
        </p:spPr>
        <p:txBody>
          <a:bodyPr vert="horz" lIns="91440" tIns="45720" rIns="91440" bIns="45720" rtlCol="0" anchor="ctr"/>
          <a:lstStyle>
            <a:lvl1pPr algn="ctr">
              <a:defRPr sz="1100">
                <a:solidFill>
                  <a:schemeClr val="tx2"/>
                </a:solidFill>
              </a:defRPr>
            </a:lvl1pPr>
          </a:lstStyle>
          <a:p>
            <a:fld id="{3AB578C4-6628-4B4C-A115-AA57307B1137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3200" kern="1200" cap="all" spc="200" baseline="0">
          <a:ln>
            <a:noFill/>
          </a:ln>
          <a:solidFill>
            <a:schemeClr val="bg1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28600" algn="l" defTabSz="914400" rtl="0" eaLnBrk="1" latinLnBrk="0" hangingPunct="1">
        <a:spcBef>
          <a:spcPct val="20000"/>
        </a:spcBef>
        <a:buClr>
          <a:schemeClr val="accent1"/>
        </a:buClr>
        <a:buFont typeface="Wingdings 2" pitchFamily="18" charset="2"/>
        <a:buChar char=""/>
        <a:defRPr sz="2000" kern="1200" spc="150" baseline="0">
          <a:solidFill>
            <a:schemeClr val="tx2"/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buClr>
          <a:schemeClr val="accent2"/>
        </a:buClr>
        <a:buFont typeface="Wingdings" pitchFamily="2" charset="2"/>
        <a:buChar char="§"/>
        <a:defRPr sz="1800" kern="1200" spc="100" baseline="0">
          <a:solidFill>
            <a:schemeClr val="tx2"/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buClr>
          <a:schemeClr val="accent3"/>
        </a:buClr>
        <a:buFont typeface="Wingdings" pitchFamily="2" charset="2"/>
        <a:buChar char="§"/>
        <a:defRPr sz="1600" kern="1200" spc="100" baseline="0">
          <a:solidFill>
            <a:schemeClr val="tx2"/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buClr>
          <a:schemeClr val="accent4"/>
        </a:buClr>
        <a:buFont typeface="Wingdings" pitchFamily="2" charset="2"/>
        <a:buChar char="§"/>
        <a:defRPr sz="1400" kern="1200">
          <a:solidFill>
            <a:schemeClr val="tx2"/>
          </a:solidFill>
          <a:latin typeface="+mn-lt"/>
          <a:ea typeface="+mn-ea"/>
          <a:cs typeface="+mn-cs"/>
        </a:defRPr>
      </a:lvl4pPr>
      <a:lvl5pPr marL="1280160" indent="-182880" algn="l" defTabSz="914400" rtl="0" eaLnBrk="1" latinLnBrk="0" hangingPunct="1">
        <a:spcBef>
          <a:spcPct val="20000"/>
        </a:spcBef>
        <a:buClr>
          <a:schemeClr val="accent6"/>
        </a:buClr>
        <a:buFont typeface="Wingdings" pitchFamily="2" charset="2"/>
        <a:buChar char="§"/>
        <a:defRPr sz="1300" kern="1200" spc="100" baseline="0">
          <a:solidFill>
            <a:schemeClr val="tx2"/>
          </a:solidFill>
          <a:latin typeface="+mn-lt"/>
          <a:ea typeface="+mn-ea"/>
          <a:cs typeface="+mn-cs"/>
        </a:defRPr>
      </a:lvl5pPr>
      <a:lvl6pPr marL="1554480" indent="-182880" algn="l" defTabSz="914400" rtl="0" eaLnBrk="1" latinLnBrk="0" hangingPunct="1">
        <a:spcBef>
          <a:spcPct val="20000"/>
        </a:spcBef>
        <a:buClr>
          <a:schemeClr val="accent1"/>
        </a:buClr>
        <a:buFont typeface="Wingdings" pitchFamily="2" charset="2"/>
        <a:buChar char="§"/>
        <a:defRPr sz="1200" kern="1200">
          <a:solidFill>
            <a:schemeClr val="tx2"/>
          </a:solidFill>
          <a:latin typeface="+mn-lt"/>
          <a:ea typeface="+mn-ea"/>
          <a:cs typeface="+mn-cs"/>
        </a:defRPr>
      </a:lvl6pPr>
      <a:lvl7pPr marL="1828800" indent="-182880" algn="l" defTabSz="914400" rtl="0" eaLnBrk="1" latinLnBrk="0" hangingPunct="1">
        <a:spcBef>
          <a:spcPct val="20000"/>
        </a:spcBef>
        <a:buClr>
          <a:schemeClr val="accent2"/>
        </a:buClr>
        <a:buFont typeface="Wingdings" pitchFamily="2" charset="2"/>
        <a:buChar char="§"/>
        <a:defRPr sz="1200" kern="1200">
          <a:solidFill>
            <a:schemeClr val="tx2"/>
          </a:solidFill>
          <a:latin typeface="+mn-lt"/>
          <a:ea typeface="+mn-ea"/>
          <a:cs typeface="+mn-cs"/>
        </a:defRPr>
      </a:lvl7pPr>
      <a:lvl8pPr marL="2103120" indent="-182880" algn="l" defTabSz="914400" rtl="0" eaLnBrk="1" latinLnBrk="0" hangingPunct="1">
        <a:spcBef>
          <a:spcPct val="20000"/>
        </a:spcBef>
        <a:buClr>
          <a:schemeClr val="accent3"/>
        </a:buClr>
        <a:buFont typeface="Wingdings" pitchFamily="2" charset="2"/>
        <a:buChar char="§"/>
        <a:defRPr sz="1200" kern="1200">
          <a:solidFill>
            <a:schemeClr val="tx2"/>
          </a:solidFill>
          <a:latin typeface="+mn-lt"/>
          <a:ea typeface="+mn-ea"/>
          <a:cs typeface="+mn-cs"/>
        </a:defRPr>
      </a:lvl8pPr>
      <a:lvl9pPr marL="2377440" indent="-182880" algn="l" defTabSz="914400" rtl="0" eaLnBrk="1" latinLnBrk="0" hangingPunct="1">
        <a:spcBef>
          <a:spcPct val="20000"/>
        </a:spcBef>
        <a:buClr>
          <a:schemeClr val="accent5"/>
        </a:buClr>
        <a:buFont typeface="Wingdings" pitchFamily="2" charset="2"/>
        <a:buChar char="§"/>
        <a:defRPr sz="12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 /><Relationship Id="rId1" Type="http://schemas.openxmlformats.org/officeDocument/2006/relationships/slideLayout" Target="../slideLayouts/slideLayout1.xml" 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 /><Relationship Id="rId1" Type="http://schemas.openxmlformats.org/officeDocument/2006/relationships/slideLayout" Target="../slideLayouts/slideLayout2.xml" 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 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 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 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 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 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 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 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 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 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4800" y="762000"/>
            <a:ext cx="6324600" cy="1828800"/>
          </a:xfrm>
        </p:spPr>
        <p:txBody>
          <a:bodyPr/>
          <a:lstStyle/>
          <a:p>
            <a:r>
              <a:rPr lang="en-US" dirty="0"/>
              <a:t>role and importance of quality service, hospitality and guest services</a:t>
            </a:r>
          </a:p>
        </p:txBody>
      </p:sp>
      <p:pic>
        <p:nvPicPr>
          <p:cNvPr id="1026" name="Picture 2" descr="Method Branding : A wild chase of geese.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2400" y="3962400"/>
            <a:ext cx="8915400" cy="2743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99724750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380999" y="1719071"/>
            <a:ext cx="4876801" cy="4407408"/>
          </a:xfrm>
        </p:spPr>
        <p:txBody>
          <a:bodyPr>
            <a:normAutofit fontScale="70000" lnSpcReduction="20000"/>
          </a:bodyPr>
          <a:lstStyle/>
          <a:p>
            <a:pPr lvl="0" algn="just"/>
            <a:r>
              <a:rPr lang="en-US" dirty="0"/>
              <a:t>Accor is one of the global hospitality leader in this  changing industry. With a strong history and dedication to innovation, Accor is </a:t>
            </a:r>
            <a:r>
              <a:rPr lang="en-US" dirty="0" err="1"/>
              <a:t>leadinger</a:t>
            </a:r>
            <a:r>
              <a:rPr lang="en-US" dirty="0"/>
              <a:t> with a diverse portfolio of brands that meet the needs and preferences of travellers.</a:t>
            </a:r>
          </a:p>
          <a:p>
            <a:pPr lvl="0" algn="just"/>
            <a:r>
              <a:rPr lang="en-US" dirty="0"/>
              <a:t>An international brand, Accor provides a wide range of hospitality services in over 110 countries. The Accor portfolio includes hotels like Sofitel, </a:t>
            </a:r>
            <a:r>
              <a:rPr lang="en-US" dirty="0" err="1"/>
              <a:t>Novotel</a:t>
            </a:r>
            <a:r>
              <a:rPr lang="en-US" dirty="0"/>
              <a:t>, </a:t>
            </a:r>
            <a:r>
              <a:rPr lang="en-US" dirty="0" err="1"/>
              <a:t>Mercure</a:t>
            </a:r>
            <a:r>
              <a:rPr lang="en-US" dirty="0"/>
              <a:t>, ibis, and others, all of which contribute to the company's quality and innovation (Accor, 2023).</a:t>
            </a:r>
          </a:p>
          <a:p>
            <a:pPr lvl="0" algn="just"/>
            <a:r>
              <a:rPr lang="en-US" dirty="0"/>
              <a:t>Accor has led hospitality innovation by adopting new technologies and </a:t>
            </a:r>
            <a:r>
              <a:rPr lang="en-US" dirty="0" err="1"/>
              <a:t>practises</a:t>
            </a:r>
            <a:r>
              <a:rPr lang="en-US" dirty="0"/>
              <a:t> to further improve guest experiences. Accor's mission goes beyond lodging to create memorable and </a:t>
            </a:r>
            <a:r>
              <a:rPr lang="en-US" dirty="0" err="1"/>
              <a:t>personalised</a:t>
            </a:r>
            <a:r>
              <a:rPr lang="en-US" dirty="0"/>
              <a:t> guest experiences.</a:t>
            </a:r>
          </a:p>
          <a:p>
            <a:pPr lvl="0" algn="just"/>
            <a:r>
              <a:rPr lang="en-US" dirty="0"/>
              <a:t>To make every guest feel welcome and at home, the hotel </a:t>
            </a:r>
            <a:r>
              <a:rPr lang="en-US" dirty="0" err="1"/>
              <a:t>emphasises</a:t>
            </a:r>
            <a:r>
              <a:rPr lang="en-US" dirty="0"/>
              <a:t> cultural diversity, warmth, and genuine care. The brand's global hospitality leadership is because of its consistent high-quality services and experiences (Accor, 2023).</a:t>
            </a:r>
          </a:p>
          <a:p>
            <a:pPr algn="just"/>
            <a:endParaRPr lang="en-US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/>
              <a:t>Introduction to Accor</a:t>
            </a:r>
            <a:endParaRPr lang="en-US" dirty="0"/>
          </a:p>
        </p:txBody>
      </p:sp>
      <p:pic>
        <p:nvPicPr>
          <p:cNvPr id="2050" name="Picture 2" descr="Strategic Hospitality Management; PESTEL Porter Analysis of Accor Hotels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57801" y="1828800"/>
            <a:ext cx="3581400" cy="4648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03885567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pPr lvl="0"/>
            <a:r>
              <a:rPr lang="en-US" dirty="0"/>
              <a:t>Accor's diverse portfolio includes </a:t>
            </a:r>
            <a:r>
              <a:rPr lang="en-US" dirty="0" err="1"/>
              <a:t>Novotel</a:t>
            </a:r>
            <a:r>
              <a:rPr lang="en-US" dirty="0"/>
              <a:t> which is a midscale hotel brand that redefines modern hospitality (Accor, 2023). </a:t>
            </a:r>
          </a:p>
          <a:p>
            <a:pPr lvl="0"/>
            <a:r>
              <a:rPr lang="en-US" dirty="0" err="1"/>
              <a:t>Novotel</a:t>
            </a:r>
            <a:r>
              <a:rPr lang="en-US" dirty="0"/>
              <a:t> has over 500 hotels in 60 countries and combine it with modern design, comfort, and accessibility to provide a seamless stay for business and leisure travellers.</a:t>
            </a:r>
          </a:p>
          <a:p>
            <a:pPr lvl="0"/>
            <a:r>
              <a:rPr lang="en-US" dirty="0" err="1"/>
              <a:t>Novotel</a:t>
            </a:r>
            <a:r>
              <a:rPr lang="en-US" dirty="0"/>
              <a:t> aims to be a home away from home where the customers can relax and recharge, whether on business or family vacations. They serve families, couples, and business travellers (Hospitality, 2022).</a:t>
            </a:r>
          </a:p>
          <a:p>
            <a:pPr lvl="0"/>
            <a:r>
              <a:rPr lang="en-US" dirty="0"/>
              <a:t>Provides value, modern facilities, and friendly, efficient service to all guests by understanding their needs.</a:t>
            </a:r>
          </a:p>
          <a:p>
            <a:pPr lvl="0"/>
            <a:r>
              <a:rPr lang="en-US" dirty="0"/>
              <a:t>The brand is trusted by travellers for its high-quality service. The brand is known for reliability and guest satisfaction. </a:t>
            </a:r>
            <a:r>
              <a:rPr lang="en-US" dirty="0" err="1"/>
              <a:t>Novotel</a:t>
            </a:r>
            <a:r>
              <a:rPr lang="en-US" dirty="0"/>
              <a:t> uses innovation to improve guest experiences. Mobile check-in and keyless entry demonstrate the brand's forward-thinking approach (Hospitality, 2022).</a:t>
            </a:r>
          </a:p>
          <a:p>
            <a:pPr lvl="0"/>
            <a:r>
              <a:rPr lang="en-US" dirty="0" err="1"/>
              <a:t>Novotel</a:t>
            </a:r>
            <a:r>
              <a:rPr lang="en-US" dirty="0"/>
              <a:t> guests can join Accor Live Limitless (ALL) for exclusive benefits, discounts, and rewards.</a:t>
            </a:r>
          </a:p>
          <a:p>
            <a:endParaRPr lang="en-US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/>
              <a:t>Accor's </a:t>
            </a:r>
            <a:r>
              <a:rPr lang="en-US" b="1" dirty="0" err="1"/>
              <a:t>Novotel</a:t>
            </a:r>
            <a:r>
              <a:rPr lang="en-US" b="1" dirty="0"/>
              <a:t> Brand</a:t>
            </a:r>
            <a:br>
              <a:rPr lang="en-US" dirty="0"/>
            </a:b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9336487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pPr lvl="0"/>
            <a:r>
              <a:rPr lang="en-US" dirty="0" err="1"/>
              <a:t>Novotel</a:t>
            </a:r>
            <a:r>
              <a:rPr lang="en-US" dirty="0"/>
              <a:t> is focused to a diverse customer base, making it a top choice. </a:t>
            </a:r>
          </a:p>
          <a:p>
            <a:pPr lvl="0"/>
            <a:r>
              <a:rPr lang="en-US" dirty="0"/>
              <a:t>To appreciate </a:t>
            </a:r>
            <a:r>
              <a:rPr lang="en-US" dirty="0" err="1"/>
              <a:t>Novotel's</a:t>
            </a:r>
            <a:r>
              <a:rPr lang="en-US" dirty="0"/>
              <a:t> dedication to </a:t>
            </a:r>
            <a:r>
              <a:rPr lang="en-US" dirty="0" err="1"/>
              <a:t>customising</a:t>
            </a:r>
            <a:r>
              <a:rPr lang="en-US" dirty="0"/>
              <a:t> guest experiences, one must understand the primary consumers.</a:t>
            </a:r>
          </a:p>
          <a:p>
            <a:pPr lvl="0"/>
            <a:r>
              <a:rPr lang="en-US" dirty="0" err="1"/>
              <a:t>Novotel</a:t>
            </a:r>
            <a:r>
              <a:rPr lang="en-US" dirty="0"/>
              <a:t> caters to business travellers who want a convenient and comfortable stay. It lets business travellers focus on their work with well-equipped business </a:t>
            </a:r>
            <a:r>
              <a:rPr lang="en-US" dirty="0" err="1"/>
              <a:t>centres</a:t>
            </a:r>
            <a:r>
              <a:rPr lang="en-US" dirty="0"/>
              <a:t>, seamless connectivity, and </a:t>
            </a:r>
            <a:r>
              <a:rPr lang="en-US" dirty="0" err="1"/>
              <a:t>personalised</a:t>
            </a:r>
            <a:r>
              <a:rPr lang="en-US" dirty="0"/>
              <a:t> business support services (</a:t>
            </a:r>
            <a:r>
              <a:rPr lang="en-US" dirty="0" err="1"/>
              <a:t>Avetisian</a:t>
            </a:r>
            <a:r>
              <a:rPr lang="en-US" dirty="0"/>
              <a:t> et al., 2023).</a:t>
            </a:r>
          </a:p>
          <a:p>
            <a:pPr lvl="0"/>
            <a:r>
              <a:rPr lang="en-US" dirty="0" err="1"/>
              <a:t>Novotel</a:t>
            </a:r>
            <a:r>
              <a:rPr lang="en-US" dirty="0"/>
              <a:t> </a:t>
            </a:r>
            <a:r>
              <a:rPr lang="en-US" dirty="0" err="1"/>
              <a:t>prioritises</a:t>
            </a:r>
            <a:r>
              <a:rPr lang="en-US" dirty="0"/>
              <a:t> family-friendliness to meet the needs of travelling families. </a:t>
            </a:r>
            <a:r>
              <a:rPr lang="en-US" dirty="0" err="1"/>
              <a:t>Novotel's</a:t>
            </a:r>
            <a:r>
              <a:rPr lang="en-US" dirty="0"/>
              <a:t> children's play areas, babysitting services, and family-friendly restaurants make it a good choice for families.</a:t>
            </a:r>
          </a:p>
          <a:p>
            <a:pPr lvl="0"/>
            <a:r>
              <a:rPr lang="en-US" dirty="0" err="1"/>
              <a:t>Novotel</a:t>
            </a:r>
            <a:r>
              <a:rPr lang="en-US" dirty="0"/>
              <a:t> welcomes couples and leisure travellers with a relaxing atmosphere. Vacationers and couples can relax and enjoy the contemporary design, wellness facilities, and on-site dining. Event spaces at </a:t>
            </a:r>
            <a:r>
              <a:rPr lang="en-US" dirty="0" err="1"/>
              <a:t>Novotel</a:t>
            </a:r>
            <a:r>
              <a:rPr lang="en-US" dirty="0"/>
              <a:t> are equipped with modern technology and facilities to host conferences and events (Dane, 2022).</a:t>
            </a:r>
          </a:p>
          <a:p>
            <a:pPr lvl="0"/>
            <a:r>
              <a:rPr lang="en-US" dirty="0"/>
              <a:t>The brand attracts event planners and professionals seeking sophisticated, functional venues. </a:t>
            </a:r>
            <a:r>
              <a:rPr lang="en-US" dirty="0" err="1"/>
              <a:t>Novotel</a:t>
            </a:r>
            <a:r>
              <a:rPr lang="en-US" dirty="0"/>
              <a:t> attracts budget-conscious travellers who want quality and affordability. It makes sense for those who value affordability and quality due to its global recognition and commitment to value.</a:t>
            </a:r>
          </a:p>
          <a:p>
            <a:pPr lvl="0"/>
            <a:r>
              <a:rPr lang="en-US" dirty="0" err="1"/>
              <a:t>Novotel</a:t>
            </a:r>
            <a:r>
              <a:rPr lang="en-US" dirty="0"/>
              <a:t> attracts diverse demographics due to its diversity and strives to make every guest feel valued and cared for, regardless of age, purpose, or culture.</a:t>
            </a:r>
          </a:p>
          <a:p>
            <a:endParaRPr lang="en-US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/>
              <a:t>Main Consumers of </a:t>
            </a:r>
            <a:r>
              <a:rPr lang="en-US" b="1" dirty="0" err="1"/>
              <a:t>Novotel</a:t>
            </a:r>
            <a:br>
              <a:rPr lang="en-US" dirty="0"/>
            </a:b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6765461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pPr lvl="0"/>
            <a:r>
              <a:rPr lang="en-US" dirty="0"/>
              <a:t>Through its extensive guest services, </a:t>
            </a:r>
            <a:r>
              <a:rPr lang="en-US" dirty="0" err="1"/>
              <a:t>Novotel</a:t>
            </a:r>
            <a:r>
              <a:rPr lang="en-US" dirty="0"/>
              <a:t> stands out from traditional accommodations. These services enhance the guest experience, making each stay comfortable, memorable, and </a:t>
            </a:r>
            <a:r>
              <a:rPr lang="en-US" dirty="0" err="1"/>
              <a:t>customised</a:t>
            </a:r>
            <a:r>
              <a:rPr lang="en-US" dirty="0"/>
              <a:t>.</a:t>
            </a:r>
          </a:p>
          <a:p>
            <a:pPr lvl="0"/>
            <a:r>
              <a:rPr lang="en-US" dirty="0" err="1"/>
              <a:t>Novotel</a:t>
            </a:r>
            <a:r>
              <a:rPr lang="en-US" dirty="0"/>
              <a:t> offers </a:t>
            </a:r>
            <a:r>
              <a:rPr lang="en-US" dirty="0" err="1"/>
              <a:t>personalised</a:t>
            </a:r>
            <a:r>
              <a:rPr lang="en-US" dirty="0"/>
              <a:t> concierge services where dedicated professionals meet each guest's needs. This includes booking local tours, reservations at popular attractions, and insider tips for an authentic experience (Madera et al., 2017).</a:t>
            </a:r>
          </a:p>
          <a:p>
            <a:pPr lvl="0"/>
            <a:r>
              <a:rPr lang="en-US" dirty="0" err="1"/>
              <a:t>Novotel's</a:t>
            </a:r>
            <a:r>
              <a:rPr lang="en-US" dirty="0"/>
              <a:t> 24-hour room service allows indulgence 24/7. A diverse menu lets guests enjoy delicious food in their rooms (</a:t>
            </a:r>
            <a:r>
              <a:rPr lang="en-US" dirty="0" err="1"/>
              <a:t>Avetisian</a:t>
            </a:r>
            <a:r>
              <a:rPr lang="en-US" dirty="0"/>
              <a:t> et al., 2023).</a:t>
            </a:r>
          </a:p>
          <a:p>
            <a:pPr lvl="0"/>
            <a:r>
              <a:rPr lang="en-US" dirty="0" err="1"/>
              <a:t>Novotel</a:t>
            </a:r>
            <a:r>
              <a:rPr lang="en-US" dirty="0"/>
              <a:t> </a:t>
            </a:r>
            <a:r>
              <a:rPr lang="en-US" dirty="0" err="1"/>
              <a:t>prioritises</a:t>
            </a:r>
            <a:r>
              <a:rPr lang="en-US" dirty="0"/>
              <a:t> guest wellness with modern fitness </a:t>
            </a:r>
            <a:r>
              <a:rPr lang="en-US" dirty="0" err="1"/>
              <a:t>centres</a:t>
            </a:r>
            <a:r>
              <a:rPr lang="en-US" dirty="0"/>
              <a:t>, spas, and pools. These wellness amenities cater to guests seeking relaxation, rejuvenation, and a holistic stay.</a:t>
            </a:r>
          </a:p>
          <a:p>
            <a:pPr lvl="0"/>
            <a:r>
              <a:rPr lang="en-US" dirty="0" err="1"/>
              <a:t>Novotel</a:t>
            </a:r>
            <a:r>
              <a:rPr lang="en-US" dirty="0"/>
              <a:t> meets business travellers' needs with efficient business </a:t>
            </a:r>
            <a:r>
              <a:rPr lang="en-US" dirty="0" err="1"/>
              <a:t>centres</a:t>
            </a:r>
            <a:r>
              <a:rPr lang="en-US" dirty="0"/>
              <a:t>, seamless connectivity, and dedicated business support. Meeting spaces with modern technology are ideal for conferences and business meetings.</a:t>
            </a:r>
          </a:p>
          <a:p>
            <a:pPr lvl="0"/>
            <a:r>
              <a:rPr lang="en-US" dirty="0" err="1"/>
              <a:t>Novotel</a:t>
            </a:r>
            <a:r>
              <a:rPr lang="en-US" dirty="0"/>
              <a:t> offers dedicated family-friendly amenities and services. These may include kids' play areas, babysitting, and family-friendly restaurants to make family stays fun and easy (Dane, 2022).</a:t>
            </a:r>
          </a:p>
          <a:p>
            <a:pPr lvl="0"/>
            <a:r>
              <a:rPr lang="en-US" dirty="0"/>
              <a:t>Understanding these guest services' nature, scope, and role is crucial. </a:t>
            </a:r>
            <a:r>
              <a:rPr lang="en-US" dirty="0" err="1"/>
              <a:t>Novotel</a:t>
            </a:r>
            <a:r>
              <a:rPr lang="en-US" dirty="0"/>
              <a:t> strives to give guests an immersive and fulfilling experience, regardless of their purpose of travel.</a:t>
            </a:r>
          </a:p>
          <a:p>
            <a:endParaRPr lang="en-US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/>
              <a:t>Nature, Scope, and Role of Guest Services</a:t>
            </a:r>
            <a:br>
              <a:rPr lang="en-US" dirty="0"/>
            </a:b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4455613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pPr lvl="0"/>
            <a:r>
              <a:rPr lang="en-US" dirty="0"/>
              <a:t>Guest services are no longer a complement but a key component of the guest experience in the ever-changing hospitality </a:t>
            </a:r>
            <a:r>
              <a:rPr lang="en-US" dirty="0" err="1"/>
              <a:t>industry.Guest</a:t>
            </a:r>
            <a:r>
              <a:rPr lang="en-US" dirty="0"/>
              <a:t> services enhances visitors' experiences.</a:t>
            </a:r>
          </a:p>
          <a:p>
            <a:pPr lvl="0"/>
            <a:r>
              <a:rPr lang="en-US" dirty="0" err="1"/>
              <a:t>Novotel</a:t>
            </a:r>
            <a:r>
              <a:rPr lang="en-US" dirty="0"/>
              <a:t> knows that great service makes guests happy and makes their stay memorable. Building loyalty requires consistently exceeding guest expectations through excellent service.</a:t>
            </a:r>
          </a:p>
          <a:p>
            <a:pPr lvl="0"/>
            <a:r>
              <a:rPr lang="en-US" dirty="0"/>
              <a:t>Positive guest services affect online reviews and word-of-mouth recommendations after the stay. Happy customers promote the brand and attract new customers. In a competitive market, guest services matter (</a:t>
            </a:r>
            <a:r>
              <a:rPr lang="en-US" dirty="0" err="1"/>
              <a:t>Aladag</a:t>
            </a:r>
            <a:r>
              <a:rPr lang="en-US" dirty="0"/>
              <a:t> et al., 2020).</a:t>
            </a:r>
          </a:p>
          <a:p>
            <a:pPr lvl="0"/>
            <a:r>
              <a:rPr lang="en-US" dirty="0" err="1"/>
              <a:t>Novotel's</a:t>
            </a:r>
            <a:r>
              <a:rPr lang="en-US" dirty="0"/>
              <a:t> dedication to customer service makes it a hospitality leader  and serves a diverse clientele with different needs. It keeps its guests welcome by carefully considering and tailoring guest services to their diverse needs.</a:t>
            </a:r>
          </a:p>
          <a:p>
            <a:pPr lvl="0"/>
            <a:r>
              <a:rPr lang="en-US" dirty="0"/>
              <a:t>Resolving issues quickly and effectively depends on guest services. Positive brand perception comes from </a:t>
            </a:r>
            <a:r>
              <a:rPr lang="en-US" dirty="0" err="1"/>
              <a:t>Novotel's</a:t>
            </a:r>
            <a:r>
              <a:rPr lang="en-US" dirty="0"/>
              <a:t> commitment to guest satisfaction and addressing concerns.</a:t>
            </a:r>
          </a:p>
          <a:p>
            <a:pPr lvl="0"/>
            <a:r>
              <a:rPr lang="en-US" dirty="0"/>
              <a:t>Excellent guest service boosts </a:t>
            </a:r>
            <a:r>
              <a:rPr lang="en-US" dirty="0" err="1"/>
              <a:t>Novotel's</a:t>
            </a:r>
            <a:r>
              <a:rPr lang="en-US" dirty="0"/>
              <a:t> brand reputation beyond individual stays and a good reputation draws new customers, sustaining success.</a:t>
            </a:r>
          </a:p>
          <a:p>
            <a:endParaRPr lang="en-US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/>
              <a:t>Need to Consider Guest Services</a:t>
            </a:r>
            <a:br>
              <a:rPr lang="en-US" dirty="0"/>
            </a:b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9170111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pPr lvl="0"/>
            <a:r>
              <a:rPr lang="en-US" dirty="0" err="1"/>
              <a:t>Novotel's</a:t>
            </a:r>
            <a:r>
              <a:rPr lang="en-US" dirty="0"/>
              <a:t> guest services are the foundation of its commitment to a smooth and memorable stay. Understanding these services' many roles and functions illuminates their impact on the guest experience.</a:t>
            </a:r>
          </a:p>
          <a:p>
            <a:pPr lvl="0"/>
            <a:r>
              <a:rPr lang="en-US" dirty="0"/>
              <a:t>Check-in is friendly and efficient, starting the guest experience. </a:t>
            </a:r>
            <a:r>
              <a:rPr lang="en-US" dirty="0" err="1"/>
              <a:t>Novotel's</a:t>
            </a:r>
            <a:r>
              <a:rPr lang="en-US" dirty="0"/>
              <a:t> guest services </a:t>
            </a:r>
            <a:r>
              <a:rPr lang="en-US" dirty="0" err="1"/>
              <a:t>minimise</a:t>
            </a:r>
            <a:r>
              <a:rPr lang="en-US" dirty="0"/>
              <a:t> wait times and welcome guests warmly. </a:t>
            </a:r>
            <a:r>
              <a:rPr lang="en-US" dirty="0" err="1"/>
              <a:t>Novotel</a:t>
            </a:r>
            <a:r>
              <a:rPr lang="en-US" dirty="0"/>
              <a:t> prides itself on providing </a:t>
            </a:r>
            <a:r>
              <a:rPr lang="en-US" dirty="0" err="1"/>
              <a:t>customised</a:t>
            </a:r>
            <a:r>
              <a:rPr lang="en-US" dirty="0"/>
              <a:t> services to each guest.</a:t>
            </a:r>
          </a:p>
          <a:p>
            <a:pPr lvl="0"/>
            <a:r>
              <a:rPr lang="en-US" dirty="0"/>
              <a:t>From room preferences to special requests, we want to make every stay special. </a:t>
            </a:r>
            <a:r>
              <a:rPr lang="en-US" dirty="0" err="1"/>
              <a:t>Novotel</a:t>
            </a:r>
            <a:r>
              <a:rPr lang="en-US" dirty="0"/>
              <a:t> concierge services go beyond everyday assistance. Concierges can arrange tours, provide local knowledge, and help guests </a:t>
            </a:r>
            <a:r>
              <a:rPr lang="en-US" dirty="0" err="1"/>
              <a:t>maximise</a:t>
            </a:r>
            <a:r>
              <a:rPr lang="en-US" dirty="0"/>
              <a:t> their stay (</a:t>
            </a:r>
            <a:r>
              <a:rPr lang="en-US" dirty="0" err="1"/>
              <a:t>Aladag</a:t>
            </a:r>
            <a:r>
              <a:rPr lang="en-US" dirty="0"/>
              <a:t> et al., 2020).</a:t>
            </a:r>
          </a:p>
          <a:p>
            <a:pPr lvl="0"/>
            <a:r>
              <a:rPr lang="en-US" dirty="0"/>
              <a:t>Guest services proactively solve issues. </a:t>
            </a:r>
            <a:r>
              <a:rPr lang="en-US" dirty="0" err="1"/>
              <a:t>Novotel's</a:t>
            </a:r>
            <a:r>
              <a:rPr lang="en-US" dirty="0"/>
              <a:t> quick problem-solving boosts guest satisfaction and loyalty. Guest service relies on good communication.</a:t>
            </a:r>
          </a:p>
          <a:p>
            <a:pPr lvl="0"/>
            <a:r>
              <a:rPr lang="en-US" dirty="0" err="1"/>
              <a:t>Novotel</a:t>
            </a:r>
            <a:r>
              <a:rPr lang="en-US" dirty="0"/>
              <a:t> keeps communication channels clear and accessible to give guests a seamless experience. </a:t>
            </a:r>
            <a:r>
              <a:rPr lang="en-US" dirty="0" err="1"/>
              <a:t>Novotel</a:t>
            </a:r>
            <a:r>
              <a:rPr lang="en-US" dirty="0"/>
              <a:t> excels at exceeding guest expectations.</a:t>
            </a:r>
          </a:p>
          <a:p>
            <a:pPr lvl="0"/>
            <a:r>
              <a:rPr lang="en-US" dirty="0"/>
              <a:t>Anticipating guests' needs and adding thoughtful touches make their stay memorable. </a:t>
            </a:r>
            <a:r>
              <a:rPr lang="en-US" dirty="0" err="1"/>
              <a:t>Novotel</a:t>
            </a:r>
            <a:r>
              <a:rPr lang="en-US" dirty="0"/>
              <a:t> </a:t>
            </a:r>
            <a:r>
              <a:rPr lang="en-US" dirty="0" err="1"/>
              <a:t>prioritises</a:t>
            </a:r>
            <a:r>
              <a:rPr lang="en-US" dirty="0"/>
              <a:t> cultural diversity in guest services. Staffs are trained to understand and accept different cultures, making guests feel welcome and valued (</a:t>
            </a:r>
            <a:r>
              <a:rPr lang="en-US" dirty="0" err="1"/>
              <a:t>Bagdadi</a:t>
            </a:r>
            <a:r>
              <a:rPr lang="en-US" dirty="0"/>
              <a:t>, 2023).</a:t>
            </a:r>
          </a:p>
          <a:p>
            <a:pPr lvl="0"/>
            <a:r>
              <a:rPr lang="en-US" dirty="0" err="1"/>
              <a:t>Novotel</a:t>
            </a:r>
            <a:r>
              <a:rPr lang="en-US" dirty="0"/>
              <a:t> actively seeks and uses guest feedback to improve services. Feedback-driven continuous improvement initiatives help the brand adapt and excel.</a:t>
            </a:r>
          </a:p>
          <a:p>
            <a:endParaRPr lang="en-US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/>
              <a:t>The Role and Function of Guest Services</a:t>
            </a:r>
            <a:br>
              <a:rPr lang="en-US" dirty="0"/>
            </a:b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8129599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pPr lvl="0"/>
            <a:r>
              <a:rPr lang="en-US" dirty="0"/>
              <a:t>Every aspect of </a:t>
            </a:r>
            <a:r>
              <a:rPr lang="en-US" dirty="0" err="1"/>
              <a:t>Novotel's</a:t>
            </a:r>
            <a:r>
              <a:rPr lang="en-US" dirty="0"/>
              <a:t> guest experience revolves around hospitality. It defines the brand's identity and creates an atmosphere where guests feel welcomed and cared for beyond the services and facilities.</a:t>
            </a:r>
          </a:p>
          <a:p>
            <a:pPr lvl="0"/>
            <a:r>
              <a:rPr lang="en-US" dirty="0" err="1"/>
              <a:t>Novotel</a:t>
            </a:r>
            <a:r>
              <a:rPr lang="en-US" dirty="0"/>
              <a:t> hospitality means creating an experience beyond a stay. The brand wants guests to have a memorable experience. </a:t>
            </a:r>
            <a:r>
              <a:rPr lang="en-US" dirty="0" err="1"/>
              <a:t>Novotel's</a:t>
            </a:r>
            <a:r>
              <a:rPr lang="en-US" dirty="0"/>
              <a:t> hospitality is based on emotional connections. The brand creates emotional moments to build loyalty and attachment beyond services (</a:t>
            </a:r>
            <a:r>
              <a:rPr lang="en-US" dirty="0" err="1"/>
              <a:t>Avetisian</a:t>
            </a:r>
            <a:r>
              <a:rPr lang="en-US" dirty="0"/>
              <a:t> et al., 2023).</a:t>
            </a:r>
          </a:p>
          <a:p>
            <a:pPr lvl="0"/>
            <a:r>
              <a:rPr lang="en-US" dirty="0" err="1"/>
              <a:t>Novotel's</a:t>
            </a:r>
            <a:r>
              <a:rPr lang="en-US" dirty="0"/>
              <a:t> brand reputation is heavily influenced by hospitality. Satisfied guests become advocates, boosting the brand's reputation and loyalty. Real hospitality means accepting and understanding cultural diversity, says </a:t>
            </a:r>
            <a:r>
              <a:rPr lang="en-US" dirty="0" err="1"/>
              <a:t>Novotel</a:t>
            </a:r>
            <a:r>
              <a:rPr lang="en-US" dirty="0"/>
              <a:t>. The brand's cultural competence makes international guests feel welcome and valued (Hospitality, 2022).</a:t>
            </a:r>
          </a:p>
          <a:p>
            <a:pPr lvl="0"/>
            <a:r>
              <a:rPr lang="en-US" dirty="0" err="1"/>
              <a:t>Novotel</a:t>
            </a:r>
            <a:r>
              <a:rPr lang="en-US" dirty="0"/>
              <a:t> hospitality is </a:t>
            </a:r>
            <a:r>
              <a:rPr lang="en-US" dirty="0" err="1"/>
              <a:t>personalised</a:t>
            </a:r>
            <a:r>
              <a:rPr lang="en-US" dirty="0"/>
              <a:t> to individual preferences. The brand goes above and beyond to make every stay special, whether planning ahead or responding to requests.</a:t>
            </a:r>
          </a:p>
          <a:p>
            <a:pPr lvl="0"/>
            <a:r>
              <a:rPr lang="en-US" dirty="0"/>
              <a:t>A hospitality-focused approach boosts guest satisfaction. </a:t>
            </a:r>
            <a:r>
              <a:rPr lang="en-US" dirty="0" err="1"/>
              <a:t>Novotel</a:t>
            </a:r>
            <a:r>
              <a:rPr lang="en-US" dirty="0"/>
              <a:t> knows that happy guests return and promote the brand, ensuring long-term success (</a:t>
            </a:r>
            <a:r>
              <a:rPr lang="en-US" dirty="0" err="1"/>
              <a:t>Avetisian</a:t>
            </a:r>
            <a:r>
              <a:rPr lang="en-US" dirty="0"/>
              <a:t> et al., 2023).</a:t>
            </a:r>
          </a:p>
          <a:p>
            <a:pPr lvl="0"/>
            <a:r>
              <a:rPr lang="en-US" dirty="0"/>
              <a:t>In a competitive market, hospitality sets you apart. </a:t>
            </a:r>
            <a:r>
              <a:rPr lang="en-US" dirty="0" err="1"/>
              <a:t>Novotel's</a:t>
            </a:r>
            <a:r>
              <a:rPr lang="en-US" dirty="0"/>
              <a:t> hospitality sets it apart, attracting guests looking for more than a place to stay.</a:t>
            </a:r>
          </a:p>
          <a:p>
            <a:endParaRPr lang="en-US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/>
              <a:t>Importance of Hospitality</a:t>
            </a:r>
            <a:br>
              <a:rPr lang="en-US" dirty="0"/>
            </a:b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385476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>
            <a:normAutofit fontScale="62500" lnSpcReduction="20000"/>
          </a:bodyPr>
          <a:lstStyle/>
          <a:p>
            <a:pPr lvl="0"/>
            <a:r>
              <a:rPr lang="en-US" dirty="0" err="1"/>
              <a:t>Novotel</a:t>
            </a:r>
            <a:r>
              <a:rPr lang="en-US" dirty="0"/>
              <a:t> strives to exceed guest expectations by creating an environment where service goes beyond standard. Our commitment to exceeding expectations permeates every </a:t>
            </a:r>
            <a:r>
              <a:rPr lang="en-US" dirty="0" err="1"/>
              <a:t>Novotel</a:t>
            </a:r>
            <a:r>
              <a:rPr lang="en-US" dirty="0"/>
              <a:t> experience.</a:t>
            </a:r>
          </a:p>
          <a:p>
            <a:pPr lvl="0"/>
            <a:r>
              <a:rPr lang="en-US" dirty="0" err="1"/>
              <a:t>Novotel</a:t>
            </a:r>
            <a:r>
              <a:rPr lang="en-US" dirty="0"/>
              <a:t> staff receives ongoing training to meet changing guest expectations. All staff members, from front desk to housekeeping, strive to provide excellent service (</a:t>
            </a:r>
            <a:r>
              <a:rPr lang="en-US" dirty="0" err="1"/>
              <a:t>Bagdadi</a:t>
            </a:r>
            <a:r>
              <a:rPr lang="en-US" dirty="0"/>
              <a:t>, 2023). </a:t>
            </a:r>
          </a:p>
          <a:p>
            <a:pPr lvl="0"/>
            <a:r>
              <a:rPr lang="en-US" dirty="0" err="1"/>
              <a:t>Novotel</a:t>
            </a:r>
            <a:r>
              <a:rPr lang="en-US" dirty="0"/>
              <a:t> uses technology to make guests' lives easier. Tech innovations like mobile check-in, keyless entry, and others improve the guest experience for tech-savvy travellers.</a:t>
            </a:r>
          </a:p>
          <a:p>
            <a:pPr lvl="0"/>
            <a:r>
              <a:rPr lang="en-US" dirty="0" err="1"/>
              <a:t>Novotel</a:t>
            </a:r>
            <a:r>
              <a:rPr lang="en-US" dirty="0"/>
              <a:t> meets guest expectations with environmental awareness. The brand meets guests' eco-friendly accommodation needs with sustainable and responsible </a:t>
            </a:r>
            <a:r>
              <a:rPr lang="en-US" dirty="0" err="1"/>
              <a:t>practises</a:t>
            </a:r>
            <a:r>
              <a:rPr lang="en-US" dirty="0"/>
              <a:t>. </a:t>
            </a:r>
            <a:r>
              <a:rPr lang="en-US" dirty="0" err="1"/>
              <a:t>Novotel</a:t>
            </a:r>
            <a:r>
              <a:rPr lang="en-US" dirty="0"/>
              <a:t> actively solicits guest feedback to improve. </a:t>
            </a:r>
            <a:r>
              <a:rPr lang="en-US" dirty="0" err="1"/>
              <a:t>Novotel</a:t>
            </a:r>
            <a:r>
              <a:rPr lang="en-US" dirty="0"/>
              <a:t> adapts to changing guest expectations by listening to their feedback (</a:t>
            </a:r>
            <a:r>
              <a:rPr lang="en-US" dirty="0" err="1"/>
              <a:t>Avetisian</a:t>
            </a:r>
            <a:r>
              <a:rPr lang="en-US" dirty="0"/>
              <a:t> et al., 2023).</a:t>
            </a:r>
          </a:p>
          <a:p>
            <a:pPr lvl="0"/>
            <a:r>
              <a:rPr lang="en-US" dirty="0"/>
              <a:t>At </a:t>
            </a:r>
            <a:r>
              <a:rPr lang="en-US" dirty="0" err="1"/>
              <a:t>Novotel</a:t>
            </a:r>
            <a:r>
              <a:rPr lang="en-US" dirty="0"/>
              <a:t>, personalization is a must. From anticipating room preferences to making </a:t>
            </a:r>
            <a:r>
              <a:rPr lang="en-US" dirty="0" err="1"/>
              <a:t>personalised</a:t>
            </a:r>
            <a:r>
              <a:rPr lang="en-US" dirty="0"/>
              <a:t> recommendations, the brand consistently meets guest needs. </a:t>
            </a:r>
            <a:r>
              <a:rPr lang="en-US" dirty="0" err="1"/>
              <a:t>Novotel's</a:t>
            </a:r>
            <a:r>
              <a:rPr lang="en-US" dirty="0"/>
              <a:t> cultural competence makes diverse guests feel welcome. Above and beyond meeting expectations, this is about making every guest feel valued and respected (Madera et al., 2017).</a:t>
            </a:r>
          </a:p>
          <a:p>
            <a:pPr lvl="0"/>
            <a:r>
              <a:rPr lang="en-US" dirty="0"/>
              <a:t>Whether it's the modern fitness </a:t>
            </a:r>
            <a:r>
              <a:rPr lang="en-US" dirty="0" err="1"/>
              <a:t>centre</a:t>
            </a:r>
            <a:r>
              <a:rPr lang="en-US" dirty="0"/>
              <a:t>, the relaxing spa, or the well-appointed meeting spaces, </a:t>
            </a:r>
            <a:r>
              <a:rPr lang="en-US" dirty="0" err="1"/>
              <a:t>Novotel</a:t>
            </a:r>
            <a:r>
              <a:rPr lang="en-US" dirty="0"/>
              <a:t> </a:t>
            </a:r>
            <a:r>
              <a:rPr lang="en-US" dirty="0" err="1"/>
              <a:t>prioritises</a:t>
            </a:r>
            <a:r>
              <a:rPr lang="en-US" dirty="0"/>
              <a:t> quality. Maintaining a high standard ensures guests know what to expect and are regularly surpassed (</a:t>
            </a:r>
            <a:r>
              <a:rPr lang="en-US" dirty="0" err="1"/>
              <a:t>Bagdadi</a:t>
            </a:r>
            <a:r>
              <a:rPr lang="en-US" dirty="0"/>
              <a:t>, 2023).</a:t>
            </a:r>
          </a:p>
          <a:p>
            <a:pPr lvl="0"/>
            <a:r>
              <a:rPr lang="en-US" dirty="0" err="1"/>
              <a:t>Novotel</a:t>
            </a:r>
            <a:r>
              <a:rPr lang="en-US" dirty="0"/>
              <a:t> becomes a hospitality leader and builds lasting relationships with guests by consistently exceeding guest expectations. </a:t>
            </a:r>
            <a:r>
              <a:rPr lang="en-US" dirty="0" err="1"/>
              <a:t>Novotel</a:t>
            </a:r>
            <a:r>
              <a:rPr lang="en-US" dirty="0"/>
              <a:t> stands out in the market with its commitment to excellence.</a:t>
            </a:r>
          </a:p>
          <a:p>
            <a:endParaRPr lang="en-US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/>
              <a:t>Meeting and Exceeding Guest Expectations</a:t>
            </a:r>
            <a:br>
              <a:rPr lang="en-US" dirty="0"/>
            </a:b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256892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lvl="0"/>
            <a:r>
              <a:rPr lang="en-US" dirty="0"/>
              <a:t>In conclusion, </a:t>
            </a:r>
            <a:r>
              <a:rPr lang="en-US" dirty="0" err="1"/>
              <a:t>Novotel</a:t>
            </a:r>
            <a:r>
              <a:rPr lang="en-US" dirty="0"/>
              <a:t> shows how quality service, hospitality, and guest services can change the hospitality industry. </a:t>
            </a:r>
          </a:p>
          <a:p>
            <a:pPr lvl="0"/>
            <a:r>
              <a:rPr lang="en-US" dirty="0"/>
              <a:t>The brand, part of the Accor group, offers an immersive experience for a diverse range of travellers.</a:t>
            </a:r>
          </a:p>
          <a:p>
            <a:pPr lvl="0"/>
            <a:r>
              <a:rPr lang="en-US" dirty="0" err="1"/>
              <a:t>Novotel</a:t>
            </a:r>
            <a:r>
              <a:rPr lang="en-US" dirty="0"/>
              <a:t> is known for its modern design, </a:t>
            </a:r>
            <a:r>
              <a:rPr lang="en-US" dirty="0" err="1"/>
              <a:t>personalised</a:t>
            </a:r>
            <a:r>
              <a:rPr lang="en-US" dirty="0"/>
              <a:t> services, and dedication to meeting its global customers' needs. </a:t>
            </a:r>
            <a:r>
              <a:rPr lang="en-US" dirty="0" err="1"/>
              <a:t>Novotel</a:t>
            </a:r>
            <a:r>
              <a:rPr lang="en-US" dirty="0"/>
              <a:t> is known for its high-quality services and memorable guest experiences at over 500 hotels in 60 countries.</a:t>
            </a:r>
          </a:p>
          <a:p>
            <a:pPr lvl="0"/>
            <a:r>
              <a:rPr lang="en-US" dirty="0" err="1"/>
              <a:t>Novotel</a:t>
            </a:r>
            <a:r>
              <a:rPr lang="en-US" dirty="0"/>
              <a:t> exceeds guest expectations with its wide range of services, from </a:t>
            </a:r>
            <a:r>
              <a:rPr lang="en-US" dirty="0" err="1"/>
              <a:t>personalised</a:t>
            </a:r>
            <a:r>
              <a:rPr lang="en-US" dirty="0"/>
              <a:t> concierge assistance to wellness amenities and family-friendly facilities.</a:t>
            </a:r>
          </a:p>
          <a:p>
            <a:pPr lvl="0"/>
            <a:r>
              <a:rPr lang="en-US" dirty="0" err="1"/>
              <a:t>Novotel's</a:t>
            </a:r>
            <a:r>
              <a:rPr lang="en-US" dirty="0"/>
              <a:t> hospitality philosophy fosters lasting relationships with guests through warmth, cultural competence, and genuine care.</a:t>
            </a:r>
          </a:p>
          <a:p>
            <a:pPr lvl="0"/>
            <a:r>
              <a:rPr lang="en-US" dirty="0"/>
              <a:t>Continuous staff training, innovative technologies, sustainable </a:t>
            </a:r>
            <a:r>
              <a:rPr lang="en-US" dirty="0" err="1"/>
              <a:t>practises</a:t>
            </a:r>
            <a:r>
              <a:rPr lang="en-US" dirty="0"/>
              <a:t>, and a commitment to quality across all facilities help </a:t>
            </a:r>
            <a:r>
              <a:rPr lang="en-US" dirty="0" err="1"/>
              <a:t>Novotel</a:t>
            </a:r>
            <a:r>
              <a:rPr lang="en-US" dirty="0"/>
              <a:t> meet and exceed guest expectations.</a:t>
            </a:r>
          </a:p>
          <a:p>
            <a:endParaRPr lang="en-US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/>
              <a:t>Conclusion</a:t>
            </a:r>
            <a:br>
              <a:rPr lang="en-US" dirty="0"/>
            </a:b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3754494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>
            <a:normAutofit fontScale="55000" lnSpcReduction="20000"/>
          </a:bodyPr>
          <a:lstStyle/>
          <a:p>
            <a:r>
              <a:rPr lang="en-US" dirty="0"/>
              <a:t>Accor (2022) </a:t>
            </a:r>
            <a:r>
              <a:rPr lang="en-US" i="1" dirty="0"/>
              <a:t>Accor - world-leading hotel group in Hospitality</a:t>
            </a:r>
            <a:r>
              <a:rPr lang="en-US" dirty="0"/>
              <a:t>, </a:t>
            </a:r>
            <a:r>
              <a:rPr lang="en-US" i="1" dirty="0"/>
              <a:t>Accor</a:t>
            </a:r>
            <a:r>
              <a:rPr lang="en-US" dirty="0"/>
              <a:t>. Available at: https://group.accor.com/-/media/Corporate/Investors/Documents-de-reference/ACCOR_RI_2022_UK_vlast.pdf (Accessed: 17 November 2023). </a:t>
            </a:r>
          </a:p>
          <a:p>
            <a:r>
              <a:rPr lang="en-US" dirty="0"/>
              <a:t>Accor (2023a) </a:t>
            </a:r>
            <a:r>
              <a:rPr lang="en-US" i="1" dirty="0"/>
              <a:t>Accor - Discover </a:t>
            </a:r>
            <a:r>
              <a:rPr lang="en-US" i="1" dirty="0" err="1"/>
              <a:t>Novotel</a:t>
            </a:r>
            <a:r>
              <a:rPr lang="en-US" dirty="0"/>
              <a:t>, </a:t>
            </a:r>
            <a:r>
              <a:rPr lang="en-US" i="1" dirty="0"/>
              <a:t>Accor</a:t>
            </a:r>
            <a:r>
              <a:rPr lang="en-US" dirty="0"/>
              <a:t>. Available at: https://group.accor.com/en/brands/midscale/novotel (Accessed: 17 November 2023). </a:t>
            </a:r>
          </a:p>
          <a:p>
            <a:r>
              <a:rPr lang="en-US" dirty="0"/>
              <a:t>Accor (2023b) </a:t>
            </a:r>
            <a:r>
              <a:rPr lang="en-US" i="1" dirty="0"/>
              <a:t>Accor - world-leading hotel group in Hospitality</a:t>
            </a:r>
            <a:r>
              <a:rPr lang="en-US" dirty="0"/>
              <a:t>, </a:t>
            </a:r>
            <a:r>
              <a:rPr lang="en-US" i="1" dirty="0"/>
              <a:t>Accor</a:t>
            </a:r>
            <a:r>
              <a:rPr lang="en-US" dirty="0"/>
              <a:t>. Available at: https://group.accor.com/en (Accessed: 17 November 2023). </a:t>
            </a:r>
          </a:p>
          <a:p>
            <a:r>
              <a:rPr lang="en-US" dirty="0" err="1"/>
              <a:t>Aladag</a:t>
            </a:r>
            <a:r>
              <a:rPr lang="en-US" dirty="0"/>
              <a:t>, O.F. </a:t>
            </a:r>
            <a:r>
              <a:rPr lang="en-US" i="1" dirty="0"/>
              <a:t>et al.</a:t>
            </a:r>
            <a:r>
              <a:rPr lang="en-US" dirty="0"/>
              <a:t> (2020) ‘Strategy implementation research in hospitality and tourism: Current status and future potential’, </a:t>
            </a:r>
            <a:r>
              <a:rPr lang="en-US" i="1" dirty="0"/>
              <a:t>International Journal of Hospitality Management</a:t>
            </a:r>
            <a:r>
              <a:rPr lang="en-US" dirty="0"/>
              <a:t>, 88, p. 102556. doi:10.1016/j.ijhm.2020.102556. </a:t>
            </a:r>
          </a:p>
          <a:p>
            <a:r>
              <a:rPr lang="en-US" dirty="0" err="1"/>
              <a:t>Avetisian</a:t>
            </a:r>
            <a:r>
              <a:rPr lang="en-US" dirty="0"/>
              <a:t>, S. </a:t>
            </a:r>
            <a:r>
              <a:rPr lang="en-US" i="1" dirty="0"/>
              <a:t>et al.</a:t>
            </a:r>
            <a:r>
              <a:rPr lang="en-US" dirty="0"/>
              <a:t> (2023) </a:t>
            </a:r>
            <a:r>
              <a:rPr lang="en-US" i="1" dirty="0"/>
              <a:t>Marketing strategy and SWOT analysis of Accor Hotels</a:t>
            </a:r>
            <a:r>
              <a:rPr lang="en-US" dirty="0"/>
              <a:t>, </a:t>
            </a:r>
            <a:r>
              <a:rPr lang="en-US" i="1" dirty="0"/>
              <a:t>The Social Grabber</a:t>
            </a:r>
            <a:r>
              <a:rPr lang="en-US" dirty="0"/>
              <a:t>. Available at: https://thesocialgrabber.com/marketing-strategy-and-swot-analysis-of-accor-hotels-one/ (Accessed: 17 November 2023). </a:t>
            </a:r>
          </a:p>
          <a:p>
            <a:r>
              <a:rPr lang="en-US" dirty="0" err="1"/>
              <a:t>Bagdadi</a:t>
            </a:r>
            <a:r>
              <a:rPr lang="en-US" dirty="0"/>
              <a:t>, A. (2023) ‘Corporate Social Responsibility practices within the scope of sustainable tourism: A research at Accor Hotels’, </a:t>
            </a:r>
            <a:r>
              <a:rPr lang="en-US" i="1" dirty="0" err="1"/>
              <a:t>Prosperitas</a:t>
            </a:r>
            <a:r>
              <a:rPr lang="en-US" dirty="0"/>
              <a:t>, 10(1), pp. 1–10. doi:10.31570/prosp_2022_0022. </a:t>
            </a:r>
          </a:p>
          <a:p>
            <a:r>
              <a:rPr lang="en-US" dirty="0"/>
              <a:t>Dane, K. (2022) </a:t>
            </a:r>
            <a:r>
              <a:rPr lang="en-US" i="1" dirty="0"/>
              <a:t>Accor Hotels SWOT analysis 2023 - ACCOR S.A.</a:t>
            </a:r>
            <a:r>
              <a:rPr lang="en-US" dirty="0"/>
              <a:t>, </a:t>
            </a:r>
            <a:r>
              <a:rPr lang="en-US" i="1" dirty="0"/>
              <a:t>Business SWOT Analysis</a:t>
            </a:r>
            <a:r>
              <a:rPr lang="en-US" dirty="0"/>
              <a:t>. Available at: https://bswotanalysis.com/accor-hotels-swot-analysis/ (Accessed: 17 November 2023). </a:t>
            </a:r>
          </a:p>
          <a:p>
            <a:r>
              <a:rPr lang="en-US" dirty="0" err="1"/>
              <a:t>Demirçiftçi</a:t>
            </a:r>
            <a:r>
              <a:rPr lang="en-US" dirty="0"/>
              <a:t>, T. and </a:t>
            </a:r>
            <a:r>
              <a:rPr lang="en-US" dirty="0" err="1"/>
              <a:t>Kızılırmak</a:t>
            </a:r>
            <a:r>
              <a:rPr lang="en-US" dirty="0"/>
              <a:t>, İ. (2016) ‘Strategic branding in Hospitality: Case of Accor Hotels’, </a:t>
            </a:r>
            <a:r>
              <a:rPr lang="en-US" i="1" dirty="0"/>
              <a:t>Journal of </a:t>
            </a:r>
            <a:r>
              <a:rPr lang="en-US" i="1" dirty="0" err="1"/>
              <a:t>Tourismology</a:t>
            </a:r>
            <a:r>
              <a:rPr lang="en-US" dirty="0"/>
              <a:t>, 2(1). doi:10.26650/jot.2016.2.1.0004. </a:t>
            </a:r>
          </a:p>
          <a:p>
            <a:r>
              <a:rPr lang="en-US" dirty="0"/>
              <a:t>Hospitality (2022) </a:t>
            </a:r>
            <a:r>
              <a:rPr lang="en-US" i="1" dirty="0" err="1"/>
              <a:t>Novotel</a:t>
            </a:r>
            <a:r>
              <a:rPr lang="en-US" i="1" dirty="0"/>
              <a:t> Design Revolution, reinforcing our powerful brand - </a:t>
            </a:r>
            <a:r>
              <a:rPr lang="en-US" i="1" dirty="0" err="1"/>
              <a:t>english</a:t>
            </a:r>
            <a:r>
              <a:rPr lang="en-US" dirty="0"/>
              <a:t>, </a:t>
            </a:r>
            <a:r>
              <a:rPr lang="en-US" i="1" dirty="0"/>
              <a:t>Hospitality ON</a:t>
            </a:r>
            <a:r>
              <a:rPr lang="en-US" dirty="0"/>
              <a:t>. Available at: https://hospitality-on.com/en/hospitality-awards/accor-novotel/novotel-design-revolution-reinforcing-our-powerful-brand (Accessed: 17 November 2023). </a:t>
            </a:r>
          </a:p>
          <a:p>
            <a:r>
              <a:rPr lang="en-US" dirty="0" err="1"/>
              <a:t>IvyPanda</a:t>
            </a:r>
            <a:r>
              <a:rPr lang="en-US" dirty="0"/>
              <a:t> (2023) </a:t>
            </a:r>
            <a:r>
              <a:rPr lang="en-US" i="1" dirty="0"/>
              <a:t>Accor Hotel Group’s strategic analysis - 1493 words: Essay example</a:t>
            </a:r>
            <a:r>
              <a:rPr lang="en-US" dirty="0"/>
              <a:t>, </a:t>
            </a:r>
            <a:r>
              <a:rPr lang="en-US" i="1" dirty="0" err="1"/>
              <a:t>IvyPanda</a:t>
            </a:r>
            <a:r>
              <a:rPr lang="en-US" dirty="0"/>
              <a:t>. Available at: https://ivypanda.com/essays/accor-hotel-groups-strategic-analysis/ (Accessed: 17 November 2023). </a:t>
            </a:r>
          </a:p>
          <a:p>
            <a:r>
              <a:rPr lang="en-US" dirty="0"/>
              <a:t>Madera, J.M. </a:t>
            </a:r>
            <a:r>
              <a:rPr lang="en-US" i="1" dirty="0"/>
              <a:t>et al.</a:t>
            </a:r>
            <a:r>
              <a:rPr lang="en-US" dirty="0"/>
              <a:t> (2017) ‘Strategic Human Resources Management Research in hospitality and tourism’, </a:t>
            </a:r>
            <a:r>
              <a:rPr lang="en-US" i="1" dirty="0"/>
              <a:t>International Journal of Contemporary Hospitality Management</a:t>
            </a:r>
            <a:r>
              <a:rPr lang="en-US" dirty="0"/>
              <a:t>, 29(1), pp. 48–67. doi:10.1108/ijchm-02-2016-0051. </a:t>
            </a:r>
          </a:p>
          <a:p>
            <a:r>
              <a:rPr lang="en-US" dirty="0"/>
              <a:t> </a:t>
            </a:r>
          </a:p>
          <a:p>
            <a:endParaRPr lang="en-US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References</a:t>
            </a:r>
          </a:p>
        </p:txBody>
      </p:sp>
    </p:spTree>
    <p:extLst>
      <p:ext uri="{BB962C8B-B14F-4D97-AF65-F5344CB8AC3E}">
        <p14:creationId xmlns:p14="http://schemas.microsoft.com/office/powerpoint/2010/main" val="2598501529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 /></Relationships>
</file>

<file path=ppt/theme/theme1.xml><?xml version="1.0" encoding="utf-8"?>
<a:theme xmlns:a="http://schemas.openxmlformats.org/drawingml/2006/main" name="Grid">
  <a:themeElements>
    <a:clrScheme name="Grid">
      <a:dk1>
        <a:sysClr val="windowText" lastClr="000000"/>
      </a:dk1>
      <a:lt1>
        <a:sysClr val="window" lastClr="FFFFFF"/>
      </a:lt1>
      <a:dk2>
        <a:srgbClr val="534949"/>
      </a:dk2>
      <a:lt2>
        <a:srgbClr val="CCD1B9"/>
      </a:lt2>
      <a:accent1>
        <a:srgbClr val="C66951"/>
      </a:accent1>
      <a:accent2>
        <a:srgbClr val="BF974D"/>
      </a:accent2>
      <a:accent3>
        <a:srgbClr val="928B70"/>
      </a:accent3>
      <a:accent4>
        <a:srgbClr val="87706B"/>
      </a:accent4>
      <a:accent5>
        <a:srgbClr val="94734E"/>
      </a:accent5>
      <a:accent6>
        <a:srgbClr val="6F777D"/>
      </a:accent6>
      <a:hlink>
        <a:srgbClr val="CC9900"/>
      </a:hlink>
      <a:folHlink>
        <a:srgbClr val="C0C0C0"/>
      </a:folHlink>
    </a:clrScheme>
    <a:fontScheme name="Grid">
      <a:majorFont>
        <a:latin typeface="Franklin Gothic Medium"/>
        <a:ea typeface=""/>
        <a:cs typeface=""/>
        <a:font script="Jpan" typeface="HG創英角ｺﾞｼｯｸUB"/>
        <a:font script="Hang" typeface="HY견고딕"/>
        <a:font script="Hans" typeface="微软雅黑"/>
        <a:font script="Hant" typeface="微軟正黑體"/>
        <a:font script="Arab" typeface="Arial Bold"/>
        <a:font script="Hebr" typeface="Arial Bold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 Bold"/>
        <a:font script="Uigh" typeface="Microsoft Uighur"/>
        <a:font script="Geor" typeface="Sylfaen"/>
      </a:majorFont>
      <a:minorFont>
        <a:latin typeface="Franklin Gothic Medium"/>
        <a:ea typeface=""/>
        <a:cs typeface=""/>
        <a:font script="Jpan" typeface="HG創英角ｺﾞｼｯｸUB"/>
        <a:font script="Hang" typeface="HY견고딕"/>
        <a:font script="Hans" typeface="微软雅黑"/>
        <a:font script="Hant" typeface="微軟正黑體"/>
        <a:font script="Arab" typeface="Arial Bold"/>
        <a:font script="Hebr" typeface="Arial Bold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 Bold"/>
        <a:font script="Uigh" typeface="Microsoft Uighur"/>
        <a:font script="Geor" typeface="Sylfaen"/>
      </a:minorFont>
    </a:fontScheme>
    <a:fmtScheme name="Grid">
      <a:fillStyleLst>
        <a:solidFill>
          <a:schemeClr val="phClr"/>
        </a:solidFill>
        <a:solidFill>
          <a:schemeClr val="phClr">
            <a:tint val="50000"/>
          </a:schemeClr>
        </a:solidFill>
        <a:gradFill rotWithShape="1">
          <a:gsLst>
            <a:gs pos="0">
              <a:schemeClr val="phClr"/>
            </a:gs>
            <a:gs pos="90000">
              <a:schemeClr val="phClr">
                <a:shade val="100000"/>
              </a:schemeClr>
            </a:gs>
            <a:gs pos="100000">
              <a:schemeClr val="phClr">
                <a:shade val="85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47625" cap="flat" cmpd="dbl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1750" dist="25400" dir="5400000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rightRoom" dir="t"/>
          </a:scene3d>
          <a:sp3d extrusionH="12700" contourW="25400" prstMaterial="flat">
            <a:bevelT w="63500" h="152400" prst="angle"/>
            <a:contourClr>
              <a:schemeClr val="phClr">
                <a:shade val="30000"/>
              </a:schemeClr>
            </a:contourClr>
          </a:sp3d>
        </a:effectStyle>
      </a:effectStyleLst>
      <a:bgFillStyleLst>
        <a:solidFill>
          <a:schemeClr val="phClr"/>
        </a:solidFill>
        <a:solidFill>
          <a:schemeClr val="phClr">
            <a:tint val="90000"/>
            <a:shade val="93000"/>
            <a:satMod val="150000"/>
          </a:schemeClr>
        </a:solidFill>
        <a:blipFill rotWithShape="1"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3000"/>
                <a:satMod val="11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Grid</Template>
  <TotalTime>28</TotalTime>
  <Words>2185</Words>
  <Application>Microsoft Office PowerPoint</Application>
  <PresentationFormat>On-screen Show (4:3)</PresentationFormat>
  <Paragraphs>79</Paragraphs>
  <Slides>11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2" baseType="lpstr">
      <vt:lpstr>Grid</vt:lpstr>
      <vt:lpstr>role and importance of quality service, hospitality and guest services</vt:lpstr>
      <vt:lpstr>Introduction to Accor</vt:lpstr>
      <vt:lpstr>Accor's Novotel Brand </vt:lpstr>
      <vt:lpstr>Main Consumers of Novotel </vt:lpstr>
      <vt:lpstr>Nature, Scope, and Role of Guest Services </vt:lpstr>
      <vt:lpstr>Need to Consider Guest Services </vt:lpstr>
      <vt:lpstr>The Role and Function of Guest Services </vt:lpstr>
      <vt:lpstr>Importance of Hospitality </vt:lpstr>
      <vt:lpstr>Meeting and Exceeding Guest Expectations </vt:lpstr>
      <vt:lpstr>Conclusion 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PC</dc:creator>
  <cp:lastModifiedBy>Shipa Ali</cp:lastModifiedBy>
  <cp:revision>6</cp:revision>
  <dcterms:created xsi:type="dcterms:W3CDTF">2023-11-17T04:50:36Z</dcterms:created>
  <dcterms:modified xsi:type="dcterms:W3CDTF">2023-11-18T01:53:51Z</dcterms:modified>
</cp:coreProperties>
</file>